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4"/>
  </p:notesMasterIdLst>
  <p:sldIdLst>
    <p:sldId id="479" r:id="rId2"/>
    <p:sldId id="481" r:id="rId3"/>
    <p:sldId id="485" r:id="rId4"/>
    <p:sldId id="487" r:id="rId5"/>
    <p:sldId id="489" r:id="rId6"/>
    <p:sldId id="495" r:id="rId7"/>
    <p:sldId id="496" r:id="rId8"/>
    <p:sldId id="492" r:id="rId9"/>
    <p:sldId id="497" r:id="rId10"/>
    <p:sldId id="498" r:id="rId11"/>
    <p:sldId id="499" r:id="rId12"/>
    <p:sldId id="4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6BB"/>
    <a:srgbClr val="F27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F80B7-FD65-430E-918D-64443E965C1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AD67C-FD03-44EA-848E-48CA6B29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4FD0-EE4A-4C48-BD1D-3C85686BE9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3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2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:a16="http://schemas.microsoft.com/office/drawing/2014/main" xmlns="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45475" y="633751"/>
            <a:ext cx="905909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xmlns="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82200"/>
              </p:ext>
            </p:extLst>
          </p:nvPr>
        </p:nvGraphicFramePr>
        <p:xfrm>
          <a:off x="1345475" y="2266084"/>
          <a:ext cx="9183189" cy="381811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58369">
                  <a:extLst>
                    <a:ext uri="{9D8B030D-6E8A-4147-A177-3AD203B41FA5}">
                      <a16:colId xmlns:a16="http://schemas.microsoft.com/office/drawing/2014/main" xmlns="" val="1153488245"/>
                    </a:ext>
                  </a:extLst>
                </a:gridCol>
                <a:gridCol w="7024820">
                  <a:extLst>
                    <a:ext uri="{9D8B030D-6E8A-4147-A177-3AD203B41FA5}">
                      <a16:colId xmlns:a16="http://schemas.microsoft.com/office/drawing/2014/main" xmlns="" val="2424581035"/>
                    </a:ext>
                  </a:extLst>
                </a:gridCol>
              </a:tblGrid>
              <a:tr h="9896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8585072"/>
                  </a:ext>
                </a:extLst>
              </a:tr>
              <a:tr h="755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212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090189103"/>
                  </a:ext>
                </a:extLst>
              </a:tr>
              <a:tr h="672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4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44890864"/>
                  </a:ext>
                </a:extLst>
              </a:tr>
              <a:tr h="1400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Deprecation of plant Assets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Second ( Double Declining Method)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1600062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58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236" y="312043"/>
            <a:ext cx="5246385" cy="486539"/>
            <a:chOff x="167749" y="1109201"/>
            <a:chExt cx="12147495" cy="1080001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67749" y="1109201"/>
              <a:ext cx="12147495" cy="1080001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B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04438" y="1147026"/>
              <a:ext cx="11229130" cy="9869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Exercise( 4 – 7 ) Work Book p 74 </a:t>
              </a:r>
              <a:endParaRPr lang="en-US" sz="2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872352"/>
                  </p:ext>
                </p:extLst>
              </p:nvPr>
            </p:nvGraphicFramePr>
            <p:xfrm>
              <a:off x="117827" y="2949236"/>
              <a:ext cx="9522672" cy="345172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57973">
                      <a:extLst>
                        <a:ext uri="{9D8B030D-6E8A-4147-A177-3AD203B41FA5}">
                          <a16:colId xmlns:a16="http://schemas.microsoft.com/office/drawing/2014/main" xmlns="" val="2728080799"/>
                        </a:ext>
                      </a:extLst>
                    </a:gridCol>
                    <a:gridCol w="1516251">
                      <a:extLst>
                        <a:ext uri="{9D8B030D-6E8A-4147-A177-3AD203B41FA5}">
                          <a16:colId xmlns:a16="http://schemas.microsoft.com/office/drawing/2014/main" xmlns="" val="2965498822"/>
                        </a:ext>
                      </a:extLst>
                    </a:gridCol>
                    <a:gridCol w="1587112">
                      <a:extLst>
                        <a:ext uri="{9D8B030D-6E8A-4147-A177-3AD203B41FA5}">
                          <a16:colId xmlns:a16="http://schemas.microsoft.com/office/drawing/2014/main" xmlns="" val="3887477467"/>
                        </a:ext>
                      </a:extLst>
                    </a:gridCol>
                    <a:gridCol w="1587112">
                      <a:extLst>
                        <a:ext uri="{9D8B030D-6E8A-4147-A177-3AD203B41FA5}">
                          <a16:colId xmlns:a16="http://schemas.microsoft.com/office/drawing/2014/main" xmlns="" val="1248298400"/>
                        </a:ext>
                      </a:extLst>
                    </a:gridCol>
                    <a:gridCol w="1587112">
                      <a:extLst>
                        <a:ext uri="{9D8B030D-6E8A-4147-A177-3AD203B41FA5}">
                          <a16:colId xmlns:a16="http://schemas.microsoft.com/office/drawing/2014/main" xmlns="" val="2175588865"/>
                        </a:ext>
                      </a:extLst>
                    </a:gridCol>
                    <a:gridCol w="1587112">
                      <a:extLst>
                        <a:ext uri="{9D8B030D-6E8A-4147-A177-3AD203B41FA5}">
                          <a16:colId xmlns:a16="http://schemas.microsoft.com/office/drawing/2014/main" xmlns="" val="3470687494"/>
                        </a:ext>
                      </a:extLst>
                    </a:gridCol>
                  </a:tblGrid>
                  <a:tr h="406495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cs typeface="+mj-cs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cs typeface="+mj-cs"/>
                            </a:rPr>
                            <a:t>Annual Period</a:t>
                          </a:r>
                          <a:endParaRPr lang="ar-BH" sz="1400" dirty="0" smtClean="0">
                            <a:solidFill>
                              <a:schemeClr val="tx1"/>
                            </a:solidFill>
                            <a:cs typeface="+mj-cs"/>
                          </a:endParaRP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cs typeface="+mj-cs"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cs typeface="+mj-cs"/>
                            </a:rPr>
                            <a:t>End Of the Period</a:t>
                          </a:r>
                          <a:endParaRPr lang="en-US" sz="1400" b="1" dirty="0" smtClean="0">
                            <a:solidFill>
                              <a:schemeClr val="tx1"/>
                            </a:solidFill>
                            <a:effectLst/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47371065"/>
                      </a:ext>
                    </a:extLst>
                  </a:tr>
                  <a:tr h="68823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cs typeface="+mj-cs"/>
                            </a:rPr>
                            <a:t>Beginning 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cs typeface="+mj-cs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400" kern="1200" smtClean="0">
                                  <a:cs typeface="+mj-cs"/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1400" kern="1200" smtClean="0">
                                  <a:cs typeface="+mj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kern="1200" smtClean="0">
                                  <a:cs typeface="+mj-cs"/>
                                </a:rPr>
                                <m:t>Rate</m:t>
                              </m:r>
                            </m:oMath>
                          </a14:m>
                          <a:endParaRPr lang="en-US" sz="1400" kern="1200" dirty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effectLst/>
                              <a:cs typeface="+mj-cs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effectLst/>
                              <a:cs typeface="+mj-cs"/>
                            </a:rPr>
                            <a:t>Expense</a:t>
                          </a:r>
                          <a:endParaRPr lang="ar-BH" sz="1400" kern="1200" dirty="0" smtClean="0">
                            <a:effectLst/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effectLst/>
                              <a:cs typeface="+mj-cs"/>
                            </a:rPr>
                            <a:t>Accumulated Depreciation</a:t>
                          </a:r>
                          <a:endParaRPr lang="en-US" sz="1400" dirty="0" smtClean="0">
                            <a:cs typeface="+mj-cs"/>
                          </a:endParaRPr>
                        </a:p>
                        <a:p>
                          <a:pPr algn="ctr"/>
                          <a:endParaRPr lang="en-US" sz="1400" dirty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effectLst/>
                              <a:cs typeface="+mj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11200035"/>
                      </a:ext>
                    </a:extLst>
                  </a:tr>
                  <a:tr h="2848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  <a:cs typeface="+mj-cs"/>
                            </a:rPr>
                            <a:t>1/10/2018</a:t>
                          </a:r>
                          <a:endParaRPr lang="ar-BH" sz="1400" dirty="0" smtClean="0">
                            <a:solidFill>
                              <a:srgbClr val="FF0000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84327214"/>
                      </a:ext>
                    </a:extLst>
                  </a:tr>
                  <a:tr h="2848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cs typeface="+mj-cs"/>
                            </a:rPr>
                            <a:t>Dec 31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5341458"/>
                      </a:ext>
                    </a:extLst>
                  </a:tr>
                  <a:tr h="2848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cs typeface="+mj-cs"/>
                            </a:rPr>
                            <a:t>Dec 31 2019</a:t>
                          </a:r>
                          <a:endParaRPr lang="ar-BH" sz="1400" kern="1200" dirty="0" smtClean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39372132"/>
                      </a:ext>
                    </a:extLst>
                  </a:tr>
                  <a:tr h="2848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cs typeface="+mj-cs"/>
                            </a:rPr>
                            <a:t>Dec 31 2020</a:t>
                          </a:r>
                          <a:endParaRPr lang="ar-BH" sz="1400" kern="1200" dirty="0" smtClean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9858054"/>
                      </a:ext>
                    </a:extLst>
                  </a:tr>
                  <a:tr h="2848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cs typeface="+mj-cs"/>
                            </a:rPr>
                            <a:t>Dec 31 2021</a:t>
                          </a:r>
                          <a:endParaRPr lang="ar-BH" sz="1400" kern="1200" dirty="0" smtClean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06559484"/>
                      </a:ext>
                    </a:extLst>
                  </a:tr>
                  <a:tr h="28484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kern="1200" dirty="0" smtClean="0">
                              <a:cs typeface="+mj-cs"/>
                            </a:rPr>
                            <a:t>Dec 31 2022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5843190"/>
                      </a:ext>
                    </a:extLst>
                  </a:tr>
                  <a:tr h="48491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rgbClr val="FF0000"/>
                              </a:solidFill>
                              <a:cs typeface="+mj-cs"/>
                            </a:rPr>
                            <a:t>Oct, 01 2023</a:t>
                          </a:r>
                          <a:endParaRPr lang="ar-BH" sz="1400" kern="1200" dirty="0" smtClean="0">
                            <a:solidFill>
                              <a:srgbClr val="FF0000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456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872352"/>
                  </p:ext>
                </p:extLst>
              </p:nvPr>
            </p:nvGraphicFramePr>
            <p:xfrm>
              <a:off x="117827" y="2949236"/>
              <a:ext cx="9522672" cy="345172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5797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28080799"/>
                        </a:ext>
                      </a:extLst>
                    </a:gridCol>
                    <a:gridCol w="15162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65498822"/>
                        </a:ext>
                      </a:extLst>
                    </a:gridCol>
                    <a:gridCol w="1587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87477467"/>
                        </a:ext>
                      </a:extLst>
                    </a:gridCol>
                    <a:gridCol w="1587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48298400"/>
                        </a:ext>
                      </a:extLst>
                    </a:gridCol>
                    <a:gridCol w="1587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175588865"/>
                        </a:ext>
                      </a:extLst>
                    </a:gridCol>
                    <a:gridCol w="1587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70687494"/>
                        </a:ext>
                      </a:extLst>
                    </a:gridCol>
                  </a:tblGrid>
                  <a:tr h="406495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cs typeface="+mj-cs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cs typeface="+mj-cs"/>
                            </a:rPr>
                            <a:t>Annual Period</a:t>
                          </a:r>
                          <a:endParaRPr lang="ar-BH" sz="1400" dirty="0" smtClean="0">
                            <a:solidFill>
                              <a:schemeClr val="tx1"/>
                            </a:solidFill>
                            <a:cs typeface="+mj-cs"/>
                          </a:endParaRPr>
                        </a:p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cs typeface="+mj-cs"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cs typeface="+mj-cs"/>
                            </a:rPr>
                            <a:t>End Of the Period</a:t>
                          </a:r>
                          <a:endParaRPr lang="en-US" sz="1400" b="1" dirty="0" smtClean="0">
                            <a:solidFill>
                              <a:schemeClr val="tx1"/>
                            </a:solidFill>
                            <a:effectLst/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47371065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cs typeface="+mj-cs"/>
                            </a:rPr>
                            <a:t>Beginning 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0383" t="-58333" r="-300383" b="-31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effectLst/>
                              <a:cs typeface="+mj-cs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effectLst/>
                              <a:cs typeface="+mj-cs"/>
                            </a:rPr>
                            <a:t>Expense</a:t>
                          </a:r>
                          <a:endParaRPr lang="ar-BH" sz="1400" kern="1200" dirty="0" smtClean="0">
                            <a:effectLst/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effectLst/>
                              <a:cs typeface="+mj-cs"/>
                            </a:rPr>
                            <a:t>Accumulated Depreciation</a:t>
                          </a:r>
                          <a:endParaRPr lang="en-US" sz="1400" dirty="0" smtClean="0">
                            <a:cs typeface="+mj-cs"/>
                          </a:endParaRPr>
                        </a:p>
                        <a:p>
                          <a:pPr algn="ctr"/>
                          <a:endParaRPr lang="en-US" sz="1400" dirty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effectLst/>
                              <a:cs typeface="+mj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112000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  <a:cs typeface="+mj-cs"/>
                            </a:rPr>
                            <a:t>1/10/2018</a:t>
                          </a:r>
                          <a:endParaRPr lang="ar-BH" sz="1400" dirty="0" smtClean="0">
                            <a:solidFill>
                              <a:srgbClr val="FF0000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8432721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cs typeface="+mj-cs"/>
                            </a:rPr>
                            <a:t>Dec 31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534145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cs typeface="+mj-cs"/>
                            </a:rPr>
                            <a:t>Dec 31 2019</a:t>
                          </a:r>
                          <a:endParaRPr lang="ar-BH" sz="1400" kern="1200" dirty="0" smtClean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393721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cs typeface="+mj-cs"/>
                            </a:rPr>
                            <a:t>Dec 31 2020</a:t>
                          </a:r>
                          <a:endParaRPr lang="ar-BH" sz="1400" kern="1200" dirty="0" smtClean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6985805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cs typeface="+mj-cs"/>
                            </a:rPr>
                            <a:t>Dec 31 2021</a:t>
                          </a:r>
                          <a:endParaRPr lang="ar-BH" sz="1400" kern="1200" dirty="0" smtClean="0"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0655948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kern="1200" dirty="0" smtClean="0">
                              <a:cs typeface="+mj-cs"/>
                            </a:rPr>
                            <a:t>Dec 31 2022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65843190"/>
                      </a:ext>
                    </a:extLst>
                  </a:tr>
                  <a:tr h="48491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rgbClr val="FF0000"/>
                              </a:solidFill>
                              <a:cs typeface="+mj-cs"/>
                            </a:rPr>
                            <a:t>Oct, 01 2023</a:t>
                          </a:r>
                          <a:endParaRPr lang="ar-BH" sz="1400" kern="1200" dirty="0" smtClean="0">
                            <a:solidFill>
                              <a:srgbClr val="FF0000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cs typeface="+mj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764565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6"/>
          <p:cNvPicPr/>
          <p:nvPr/>
        </p:nvPicPr>
        <p:blipFill rotWithShape="1">
          <a:blip r:embed="rId3"/>
          <a:srcRect l="14384" t="31642" r="30741" b="19043"/>
          <a:stretch/>
        </p:blipFill>
        <p:spPr bwMode="auto">
          <a:xfrm>
            <a:off x="5219125" y="589023"/>
            <a:ext cx="6877082" cy="2128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5259622" y="1328384"/>
            <a:ext cx="1694970" cy="249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5259621" y="1057693"/>
            <a:ext cx="1146221" cy="2467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9414457" y="881067"/>
            <a:ext cx="1648496" cy="2446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11062953" y="870079"/>
            <a:ext cx="1114411" cy="255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27935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6498164"/>
            <a:ext cx="12096206" cy="359836"/>
            <a:chOff x="0" y="6498164"/>
            <a:chExt cx="12192000" cy="35983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9028709" y="6550223"/>
              <a:ext cx="30717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1400" b="1" dirty="0">
                  <a:solidFill>
                    <a:srgbClr val="FF0000"/>
                  </a:solidFill>
                </a:rPr>
                <a:t>الفصل الدراسي الأول </a:t>
              </a:r>
              <a:r>
                <a:rPr lang="ar-BH" sz="1400" dirty="0">
                  <a:solidFill>
                    <a:srgbClr val="FF0000"/>
                  </a:solidFill>
                </a:rPr>
                <a:t>2020-2021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3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64870" y="252499"/>
            <a:ext cx="5893442" cy="312057"/>
            <a:chOff x="-458451" y="893136"/>
            <a:chExt cx="11229129" cy="1224041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-36962" y="893136"/>
              <a:ext cx="9423158" cy="1224038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B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458451" y="893642"/>
              <a:ext cx="11229129" cy="9110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Solution( 4 – 7 ) Work Book p 74 </a:t>
              </a:r>
              <a:endParaRPr lang="en-US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7" name="Shape 631"/>
            <p:cNvGrpSpPr/>
            <p:nvPr/>
          </p:nvGrpSpPr>
          <p:grpSpPr>
            <a:xfrm>
              <a:off x="456935" y="1121180"/>
              <a:ext cx="786573" cy="995997"/>
              <a:chOff x="5959299" y="1623900"/>
              <a:chExt cx="429276" cy="630582"/>
            </a:xfrm>
          </p:grpSpPr>
          <p:sp>
            <p:nvSpPr>
              <p:cNvPr id="8" name="Shape 632"/>
              <p:cNvSpPr/>
              <p:nvPr/>
            </p:nvSpPr>
            <p:spPr>
              <a:xfrm>
                <a:off x="5961124" y="1678701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5"/>
              <p:cNvSpPr/>
              <p:nvPr/>
            </p:nvSpPr>
            <p:spPr>
              <a:xfrm>
                <a:off x="5959299" y="1776122"/>
                <a:ext cx="281326" cy="478360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212491"/>
                  </p:ext>
                </p:extLst>
              </p:nvPr>
            </p:nvGraphicFramePr>
            <p:xfrm>
              <a:off x="66226" y="2638091"/>
              <a:ext cx="11695858" cy="378359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55670">
                      <a:extLst>
                        <a:ext uri="{9D8B030D-6E8A-4147-A177-3AD203B41FA5}">
                          <a16:colId xmlns:a16="http://schemas.microsoft.com/office/drawing/2014/main" xmlns="" val="2728080799"/>
                        </a:ext>
                      </a:extLst>
                    </a:gridCol>
                    <a:gridCol w="1969385">
                      <a:extLst>
                        <a:ext uri="{9D8B030D-6E8A-4147-A177-3AD203B41FA5}">
                          <a16:colId xmlns:a16="http://schemas.microsoft.com/office/drawing/2014/main" xmlns="" val="2965498822"/>
                        </a:ext>
                      </a:extLst>
                    </a:gridCol>
                    <a:gridCol w="1569951">
                      <a:extLst>
                        <a:ext uri="{9D8B030D-6E8A-4147-A177-3AD203B41FA5}">
                          <a16:colId xmlns:a16="http://schemas.microsoft.com/office/drawing/2014/main" xmlns="" val="3887477467"/>
                        </a:ext>
                      </a:extLst>
                    </a:gridCol>
                    <a:gridCol w="1714117">
                      <a:extLst>
                        <a:ext uri="{9D8B030D-6E8A-4147-A177-3AD203B41FA5}">
                          <a16:colId xmlns:a16="http://schemas.microsoft.com/office/drawing/2014/main" xmlns="" val="1248298400"/>
                        </a:ext>
                      </a:extLst>
                    </a:gridCol>
                    <a:gridCol w="1729152">
                      <a:extLst>
                        <a:ext uri="{9D8B030D-6E8A-4147-A177-3AD203B41FA5}">
                          <a16:colId xmlns:a16="http://schemas.microsoft.com/office/drawing/2014/main" xmlns="" val="2175588865"/>
                        </a:ext>
                      </a:extLst>
                    </a:gridCol>
                    <a:gridCol w="3157583">
                      <a:extLst>
                        <a:ext uri="{9D8B030D-6E8A-4147-A177-3AD203B41FA5}">
                          <a16:colId xmlns:a16="http://schemas.microsoft.com/office/drawing/2014/main" xmlns="" val="3470687494"/>
                        </a:ext>
                      </a:extLst>
                    </a:gridCol>
                  </a:tblGrid>
                  <a:tr h="489543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Annual Period</a:t>
                          </a:r>
                          <a:endParaRPr lang="ar-BH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End Of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47371065"/>
                      </a:ext>
                    </a:extLst>
                  </a:tr>
                  <a:tr h="72121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cs typeface="+mn-cs"/>
                            </a:rPr>
                            <a:t>Beginning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cs typeface="+mn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cs typeface="+mn-cs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cs typeface="+mn-cs"/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cs typeface="+mn-cs"/>
                                </a:rPr>
                                <m:t>Rate</m:t>
                              </m:r>
                            </m:oMath>
                          </a14:m>
                          <a:endParaRPr lang="en-US" sz="1600" b="1" kern="1200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Expense</a:t>
                          </a:r>
                          <a:endParaRPr lang="ar-BH" sz="1600" b="1" kern="1200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Accumulated Depreciation</a:t>
                          </a:r>
                          <a:endParaRPr lang="ar-BH" sz="1600" b="1" kern="1200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11200035"/>
                      </a:ext>
                    </a:extLst>
                  </a:tr>
                  <a:tr h="38255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cs typeface="+mn-cs"/>
                            </a:rPr>
                            <a:t>1/10/2018</a:t>
                          </a:r>
                          <a:endParaRPr lang="ar-BH" sz="1600" b="1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 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84327214"/>
                      </a:ext>
                    </a:extLst>
                  </a:tr>
                  <a:tr h="3528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120,000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12,000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12,000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120,000 -12,000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108000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5341458"/>
                      </a:ext>
                    </a:extLst>
                  </a:tr>
                  <a:tr h="3531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2019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108,000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 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43,200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55,200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120,000 -55,200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64,800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39372132"/>
                      </a:ext>
                    </a:extLst>
                  </a:tr>
                  <a:tr h="3531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2020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64,800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40% 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25,920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81,120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120,000 -81,120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38,880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9858054"/>
                      </a:ext>
                    </a:extLst>
                  </a:tr>
                  <a:tr h="3531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2021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38,880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40% 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15,552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96,672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120,000 - 96,672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23,328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06559484"/>
                      </a:ext>
                    </a:extLst>
                  </a:tr>
                  <a:tr h="35313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>
                              <a:cs typeface="+mn-cs"/>
                            </a:rPr>
                            <a:t>Dec 31 2022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23,328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40% 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9331.2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106003.2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– 106003.2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13996.8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5843190"/>
                      </a:ext>
                    </a:extLst>
                  </a:tr>
                  <a:tr h="12679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Oct 01 2023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13996.8- 8,000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 *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5996.8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112,000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– 112,000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8,000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456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212491"/>
                  </p:ext>
                </p:extLst>
              </p:nvPr>
            </p:nvGraphicFramePr>
            <p:xfrm>
              <a:off x="66226" y="2638091"/>
              <a:ext cx="11695858" cy="378359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556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28080799"/>
                        </a:ext>
                      </a:extLst>
                    </a:gridCol>
                    <a:gridCol w="1969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65498822"/>
                        </a:ext>
                      </a:extLst>
                    </a:gridCol>
                    <a:gridCol w="15699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87477467"/>
                        </a:ext>
                      </a:extLst>
                    </a:gridCol>
                    <a:gridCol w="171411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48298400"/>
                        </a:ext>
                      </a:extLst>
                    </a:gridCol>
                    <a:gridCol w="17291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175588865"/>
                        </a:ext>
                      </a:extLst>
                    </a:gridCol>
                    <a:gridCol w="315758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70687494"/>
                        </a:ext>
                      </a:extLst>
                    </a:gridCol>
                  </a:tblGrid>
                  <a:tr h="489543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Annual Period</a:t>
                          </a:r>
                          <a:endParaRPr lang="ar-BH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End Of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47371065"/>
                      </a:ext>
                    </a:extLst>
                  </a:tr>
                  <a:tr h="72121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cs typeface="+mn-cs"/>
                            </a:rPr>
                            <a:t>Beginning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cs typeface="+mn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26070" t="-69748" r="-422568" b="-3655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Expense</a:t>
                          </a:r>
                          <a:endParaRPr lang="ar-BH" sz="1600" b="1" kern="1200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Accumulated Depreciation</a:t>
                          </a:r>
                          <a:endParaRPr lang="ar-BH" sz="1600" b="1" kern="1200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11200035"/>
                      </a:ext>
                    </a:extLst>
                  </a:tr>
                  <a:tr h="38255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cs typeface="+mn-cs"/>
                            </a:rPr>
                            <a:t>1/10/2018</a:t>
                          </a:r>
                          <a:endParaRPr lang="ar-BH" sz="1600" b="1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 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84327214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120,000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26070" t="-363014" r="-422568" b="-4095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12,000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12,000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120,000 -12,000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108000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5341458"/>
                      </a:ext>
                    </a:extLst>
                  </a:tr>
                  <a:tr h="3531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2019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108,000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 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43,200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55,200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120,000 -55,200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64,800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39372132"/>
                      </a:ext>
                    </a:extLst>
                  </a:tr>
                  <a:tr h="3531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2020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64,800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40% 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25,920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81,120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120,000 -81,120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38,880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69858054"/>
                      </a:ext>
                    </a:extLst>
                  </a:tr>
                  <a:tr h="3531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2021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38,880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40% 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15,552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96,672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120,000 - 96,672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23,328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06559484"/>
                      </a:ext>
                    </a:extLst>
                  </a:tr>
                  <a:tr h="35313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>
                              <a:cs typeface="+mn-cs"/>
                            </a:rPr>
                            <a:t>Dec 31 2022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23,328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40% 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9331.2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106003.2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– 106003.2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13996.8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6584319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Oct 01 2023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13996.8- 8,000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 *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5996.8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112,000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n-cs"/>
                            </a:rPr>
                            <a:t>120,000 – 112,000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= 8,000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764565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6535355" y="1524457"/>
            <a:ext cx="523775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Acquisition Cost = 120,000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520688" y="1965869"/>
                <a:ext cx="5608163" cy="50340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GB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 Depreciation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=  40%</a:t>
                </a:r>
                <a:endParaRPr lang="en-GB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88" y="1965869"/>
                <a:ext cx="5608163" cy="503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10985679" y="1985153"/>
            <a:ext cx="515155" cy="461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8658396" y="1464501"/>
            <a:ext cx="991673" cy="4201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Speech Bubble: Oval 25">
            <a:extLst>
              <a:ext uri="{FF2B5EF4-FFF2-40B4-BE49-F238E27FC236}">
                <a16:creationId xmlns:a16="http://schemas.microsoft.com/office/drawing/2014/main" xmlns="" id="{D362E622-15CC-4E8F-A146-F2328DF78840}"/>
              </a:ext>
            </a:extLst>
          </p:cNvPr>
          <p:cNvSpPr/>
          <p:nvPr/>
        </p:nvSpPr>
        <p:spPr>
          <a:xfrm rot="20975913">
            <a:off x="-482734" y="2844506"/>
            <a:ext cx="2305141" cy="1016603"/>
          </a:xfrm>
          <a:prstGeom prst="wedgeEllipseCallout">
            <a:avLst>
              <a:gd name="adj1" fmla="val 150175"/>
              <a:gd name="adj2" fmla="val 165992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Oct, Nov, Dec (3 Months)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4500538" y="4176367"/>
            <a:ext cx="646091" cy="602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4"/>
          <a:srcRect l="14384" t="31642" r="30741" b="19043"/>
          <a:stretch/>
        </p:blipFill>
        <p:spPr bwMode="auto">
          <a:xfrm>
            <a:off x="35714" y="662234"/>
            <a:ext cx="6499641" cy="1982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091187" y="258239"/>
            <a:ext cx="1485365" cy="3132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127468" y="934025"/>
            <a:ext cx="1358931" cy="2099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 flipV="1">
            <a:off x="48348" y="1144000"/>
            <a:ext cx="1648496" cy="2200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5012299" y="1308210"/>
            <a:ext cx="1401380" cy="305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583837" y="4839456"/>
            <a:ext cx="599795" cy="401287"/>
            <a:chOff x="6117175" y="4193691"/>
            <a:chExt cx="1143000" cy="418531"/>
          </a:xfrm>
        </p:grpSpPr>
        <p:grpSp>
          <p:nvGrpSpPr>
            <p:cNvPr id="29" name="Group 28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Plus 29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91542" y="4378065"/>
            <a:ext cx="599795" cy="401287"/>
            <a:chOff x="6117175" y="4193691"/>
            <a:chExt cx="1143000" cy="418531"/>
          </a:xfrm>
        </p:grpSpPr>
        <p:grpSp>
          <p:nvGrpSpPr>
            <p:cNvPr id="34" name="Group 33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Plus 34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95725" y="5264861"/>
            <a:ext cx="599795" cy="401287"/>
            <a:chOff x="6117175" y="4193691"/>
            <a:chExt cx="1143000" cy="418531"/>
          </a:xfrm>
        </p:grpSpPr>
        <p:grpSp>
          <p:nvGrpSpPr>
            <p:cNvPr id="39" name="Group 38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Plus 39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08691" y="5626212"/>
            <a:ext cx="599795" cy="401287"/>
            <a:chOff x="6117175" y="4193691"/>
            <a:chExt cx="1143000" cy="418531"/>
          </a:xfrm>
        </p:grpSpPr>
        <p:grpSp>
          <p:nvGrpSpPr>
            <p:cNvPr id="44" name="Group 43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Plus 44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20688" y="5987438"/>
            <a:ext cx="599795" cy="401287"/>
            <a:chOff x="6117175" y="4193691"/>
            <a:chExt cx="1143000" cy="418531"/>
          </a:xfrm>
        </p:grpSpPr>
        <p:grpSp>
          <p:nvGrpSpPr>
            <p:cNvPr id="49" name="Group 48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Plus 49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0" y="-51459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1276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3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308211" y="3958091"/>
            <a:ext cx="1965347" cy="38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229607" y="1967568"/>
            <a:ext cx="11037636" cy="15897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achieved the objectives: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 depreciation expense using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double declining Method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Prepare adjusting entries for depreciation expense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622378" y="3958091"/>
            <a:ext cx="5711821" cy="1852026"/>
          </a:xfrm>
          <a:prstGeom prst="wedgeRectCallout">
            <a:avLst>
              <a:gd name="adj1" fmla="val 83099"/>
              <a:gd name="adj2" fmla="val -16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EF6101-CD51-41BA-B5C3-4318A0025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3" t="19854" r="48665" b="20310"/>
          <a:stretch/>
        </p:blipFill>
        <p:spPr>
          <a:xfrm>
            <a:off x="8610611" y="4499661"/>
            <a:ext cx="1360545" cy="1801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مستطيل مستدير الزوايا 13"/>
          <p:cNvSpPr/>
          <p:nvPr/>
        </p:nvSpPr>
        <p:spPr>
          <a:xfrm>
            <a:off x="995693" y="510223"/>
            <a:ext cx="4752732" cy="90537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Rectangle 15"/>
          <p:cNvSpPr/>
          <p:nvPr/>
        </p:nvSpPr>
        <p:spPr>
          <a:xfrm>
            <a:off x="1300338" y="569208"/>
            <a:ext cx="4143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End of Lesson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1276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7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:a16="http://schemas.microsoft.com/office/drawing/2014/main" xmlns="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26" name="Picture 2" descr="348 Sticky Notes Pens Photos - Free &amp; Royalty-Free Stock Photos from  Dreamstime">
            <a:extLst>
              <a:ext uri="{FF2B5EF4-FFF2-40B4-BE49-F238E27FC236}">
                <a16:creationId xmlns:a16="http://schemas.microsoft.com/office/drawing/2014/main" xmlns="" id="{91E4FE6A-D112-431F-A133-ECBF851D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9" y="3753359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CULATORS - Casio Scientific Calculator FX82AU Plus - Paper Plus">
            <a:extLst>
              <a:ext uri="{FF2B5EF4-FFF2-40B4-BE49-F238E27FC236}">
                <a16:creationId xmlns:a16="http://schemas.microsoft.com/office/drawing/2014/main" xmlns="" id="{AF1D8767-5282-48D8-A27B-A65DFDFB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69" y="3429000"/>
            <a:ext cx="1161651" cy="2352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EF6101-CD51-41BA-B5C3-4318A00251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23" t="19854" r="48665" b="20310"/>
          <a:stretch/>
        </p:blipFill>
        <p:spPr>
          <a:xfrm>
            <a:off x="1247830" y="3429000"/>
            <a:ext cx="1811193" cy="2398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13">
            <a:extLst>
              <a:ext uri="{FF2B5EF4-FFF2-40B4-BE49-F238E27FC236}">
                <a16:creationId xmlns:a16="http://schemas.microsoft.com/office/drawing/2014/main" xmlns="" id="{90437C1D-299A-45F4-BDA9-C7012F4ACCCD}"/>
              </a:ext>
            </a:extLst>
          </p:cNvPr>
          <p:cNvSpPr/>
          <p:nvPr/>
        </p:nvSpPr>
        <p:spPr>
          <a:xfrm>
            <a:off x="4180255" y="2131318"/>
            <a:ext cx="3577702" cy="667773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000" b="1" dirty="0">
                <a:solidFill>
                  <a:schemeClr val="accent4"/>
                </a:solidFill>
              </a:rPr>
              <a:t>Requirements</a:t>
            </a:r>
            <a:endParaRPr lang="ar-BH" sz="3000" b="1" dirty="0">
              <a:solidFill>
                <a:schemeClr val="accent4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68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6878" y="2560448"/>
            <a:ext cx="9515110" cy="2206458"/>
            <a:chOff x="544763" y="1917205"/>
            <a:chExt cx="8215687" cy="301697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Freeform 5"/>
            <p:cNvSpPr/>
            <p:nvPr/>
          </p:nvSpPr>
          <p:spPr>
            <a:xfrm>
              <a:off x="544763" y="1917205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B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45570" y="1934348"/>
              <a:ext cx="7114880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3015570"/>
                <a:satOff val="21052"/>
                <a:lumOff val="22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44763" y="3341723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6031141"/>
                <a:satOff val="42105"/>
                <a:lumOff val="4509"/>
                <a:alphaOff val="0"/>
              </a:schemeClr>
            </a:lnRef>
            <a:fillRef idx="3">
              <a:schemeClr val="accent4">
                <a:hueOff val="-6031141"/>
                <a:satOff val="42105"/>
                <a:lumOff val="4509"/>
                <a:alphaOff val="0"/>
              </a:schemeClr>
            </a:fillRef>
            <a:effectRef idx="2">
              <a:schemeClr val="accent4">
                <a:hueOff val="-6031141"/>
                <a:satOff val="42105"/>
                <a:lumOff val="45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B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1656" y="3341722"/>
              <a:ext cx="7128794" cy="1035095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solidFill>
              <a:srgbClr val="FF00FF">
                <a:alpha val="89804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6031141"/>
                <a:satOff val="42105"/>
                <a:lumOff val="450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rtl="1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0763" y="504165"/>
            <a:ext cx="8153400" cy="867225"/>
            <a:chOff x="272538" y="1012529"/>
            <a:chExt cx="8153400" cy="1080000"/>
          </a:xfrm>
        </p:grpSpPr>
        <p:sp>
          <p:nvSpPr>
            <p:cNvPr id="21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2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260763" y="1599194"/>
            <a:ext cx="8316417" cy="7152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0569" y="2763103"/>
            <a:ext cx="774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Calculate the  depreciation expense using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double declining Method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8483" y="3836545"/>
            <a:ext cx="6109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Prepare adjusting entries for depreciation expense.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9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1AAEFCC-3B77-48D5-A9C5-66C91560BC91}"/>
              </a:ext>
            </a:extLst>
          </p:cNvPr>
          <p:cNvSpPr txBox="1"/>
          <p:nvPr/>
        </p:nvSpPr>
        <p:spPr>
          <a:xfrm>
            <a:off x="107080" y="281936"/>
            <a:ext cx="62508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Illustrate (1): Double Declining </a:t>
            </a:r>
            <a:r>
              <a:rPr lang="en-US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 of </a:t>
            </a:r>
            <a:r>
              <a:rPr lang="en-US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depreciation.</a:t>
            </a:r>
            <a:endParaRPr lang="en-US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5B77B32-3FB4-4F5A-B1B7-F21872D99DB2}"/>
              </a:ext>
            </a:extLst>
          </p:cNvPr>
          <p:cNvSpPr/>
          <p:nvPr/>
        </p:nvSpPr>
        <p:spPr>
          <a:xfrm>
            <a:off x="152157" y="762333"/>
            <a:ext cx="10132398" cy="13104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Oct 1 2016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business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purchased machines at cost BD 15,000. It estimated salvage value for BD800 at the end of useful life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years.</a:t>
            </a:r>
            <a:endParaRPr lang="en-US" sz="1600" b="1" dirty="0" smtClean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rtl="1"/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Required :</a:t>
            </a:r>
          </a:p>
          <a:p>
            <a:pPr rtl="1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complete the depreciation schedule by </a:t>
            </a:r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Double declining balance method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175893" y="1233111"/>
                <a:ext cx="5580350" cy="503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GB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:r>
                  <a:rPr lang="en-GB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:r>
                  <a:rPr lang="en-GB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=40%</a:t>
                </a:r>
                <a:endParaRPr lang="en-GB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93" y="1233111"/>
                <a:ext cx="5580350" cy="503408"/>
              </a:xfrm>
              <a:prstGeom prst="rect">
                <a:avLst/>
              </a:prstGeom>
              <a:blipFill rotWithShape="0">
                <a:blip r:embed="rId2"/>
                <a:stretch>
                  <a:fillRect l="-546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152156" y="863936"/>
            <a:ext cx="1495139" cy="3216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5136479" y="849853"/>
            <a:ext cx="1506828" cy="3589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2122914" y="1198941"/>
            <a:ext cx="1918437" cy="2476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8284586" y="1218070"/>
            <a:ext cx="536293" cy="5857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455649"/>
                  </p:ext>
                </p:extLst>
              </p:nvPr>
            </p:nvGraphicFramePr>
            <p:xfrm>
              <a:off x="899725" y="2016791"/>
              <a:ext cx="9649748" cy="442002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37335">
                      <a:extLst>
                        <a:ext uri="{9D8B030D-6E8A-4147-A177-3AD203B41FA5}">
                          <a16:colId xmlns:a16="http://schemas.microsoft.com/office/drawing/2014/main" xmlns="" val="1036621675"/>
                        </a:ext>
                      </a:extLst>
                    </a:gridCol>
                    <a:gridCol w="1451319">
                      <a:extLst>
                        <a:ext uri="{9D8B030D-6E8A-4147-A177-3AD203B41FA5}">
                          <a16:colId xmlns:a16="http://schemas.microsoft.com/office/drawing/2014/main" xmlns="" val="40452589"/>
                        </a:ext>
                      </a:extLst>
                    </a:gridCol>
                    <a:gridCol w="1275009">
                      <a:extLst>
                        <a:ext uri="{9D8B030D-6E8A-4147-A177-3AD203B41FA5}">
                          <a16:colId xmlns:a16="http://schemas.microsoft.com/office/drawing/2014/main" xmlns="" val="3464921203"/>
                        </a:ext>
                      </a:extLst>
                    </a:gridCol>
                    <a:gridCol w="1352876">
                      <a:extLst>
                        <a:ext uri="{9D8B030D-6E8A-4147-A177-3AD203B41FA5}">
                          <a16:colId xmlns:a16="http://schemas.microsoft.com/office/drawing/2014/main" xmlns="" val="768233663"/>
                        </a:ext>
                      </a:extLst>
                    </a:gridCol>
                    <a:gridCol w="1441839">
                      <a:extLst>
                        <a:ext uri="{9D8B030D-6E8A-4147-A177-3AD203B41FA5}">
                          <a16:colId xmlns:a16="http://schemas.microsoft.com/office/drawing/2014/main" xmlns="" val="2014835068"/>
                        </a:ext>
                      </a:extLst>
                    </a:gridCol>
                    <a:gridCol w="2991370">
                      <a:extLst>
                        <a:ext uri="{9D8B030D-6E8A-4147-A177-3AD203B41FA5}">
                          <a16:colId xmlns:a16="http://schemas.microsoft.com/office/drawing/2014/main" xmlns="" val="1978016836"/>
                        </a:ext>
                      </a:extLst>
                    </a:gridCol>
                  </a:tblGrid>
                  <a:tr h="586206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Annual Period</a:t>
                          </a:r>
                          <a:endParaRPr lang="ar-BH" sz="1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For the Period</a:t>
                          </a:r>
                          <a:endParaRPr lang="en-US" sz="14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End Of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09179766"/>
                      </a:ext>
                    </a:extLst>
                  </a:tr>
                  <a:tr h="87532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>
                            <a:effectLst/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latin typeface="+mn-lt"/>
                            </a:rPr>
                            <a:t>Beginning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latin typeface="+mn-lt"/>
                            </a:rPr>
                            <a:t> Book Value</a:t>
                          </a:r>
                          <a:endParaRPr lang="en-US" sz="1200" b="1" dirty="0" smtClean="0">
                            <a:effectLst/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+mn-lt"/>
                            </a:rPr>
                            <a:t>x </a:t>
                          </a:r>
                          <a:endParaRPr lang="en-US" sz="1600" b="1" kern="1200" dirty="0" smtClean="0"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kern="1200" smtClean="0">
                                    <a:latin typeface="+mn-lt"/>
                                  </a:rPr>
                                  <m:t>Deprecation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kern="120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kern="1200" smtClean="0">
                                    <a:latin typeface="+mn-lt"/>
                                  </a:rPr>
                                  <m:t>Rate</m:t>
                                </m:r>
                              </m:oMath>
                            </m:oMathPara>
                          </a14:m>
                          <a:endParaRPr lang="en-US" sz="1800" b="1" kern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kern="1200" dirty="0" smtClean="0">
                            <a:effectLst/>
                            <a:latin typeface="+mn-lt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Expense</a:t>
                          </a:r>
                          <a:endParaRPr lang="ar-BH" sz="1600" b="1" kern="1200" dirty="0" smtClean="0">
                            <a:effectLst/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kern="1200" dirty="0" smtClean="0">
                            <a:effectLst/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Accumulated Depreciation</a:t>
                          </a:r>
                          <a:endParaRPr lang="ar-BH" sz="1600" b="1" kern="1200" dirty="0" smtClean="0">
                            <a:effectLst/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book value</a:t>
                          </a:r>
                        </a:p>
                        <a:p>
                          <a:endParaRPr lang="en-US" sz="16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13722649"/>
                      </a:ext>
                    </a:extLst>
                  </a:tr>
                  <a:tr h="35791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1/10/2016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71651590"/>
                      </a:ext>
                    </a:extLst>
                  </a:tr>
                  <a:tr h="48815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latin typeface="+mn-lt"/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latin typeface="+mn-lt"/>
                            </a:rPr>
                            <a:t>2016</a:t>
                          </a:r>
                          <a:endParaRPr lang="en-US" sz="14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ar-BH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40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%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1,500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1,500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15,000 - 1,500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 13,500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24976408"/>
                      </a:ext>
                    </a:extLst>
                  </a:tr>
                  <a:tr h="35791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latin typeface="+mn-lt"/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latin typeface="+mn-lt"/>
                            </a:rPr>
                            <a:t>2017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13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ar-BH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40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ar-BH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5,400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6,900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6,900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=  8,100</a:t>
                          </a: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05475271"/>
                      </a:ext>
                    </a:extLst>
                  </a:tr>
                  <a:tr h="35791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latin typeface="+mn-lt"/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latin typeface="+mn-lt"/>
                            </a:rPr>
                            <a:t>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ar-BH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40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ar-BH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3,240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10,140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10,140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4,860</a:t>
                          </a: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89831866"/>
                      </a:ext>
                    </a:extLst>
                  </a:tr>
                  <a:tr h="35791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latin typeface="+mn-lt"/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latin typeface="+mn-lt"/>
                            </a:rPr>
                            <a:t>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kern="1200" noProof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kern="1200" noProof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kern="1200" noProof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860</m:t>
                                </m:r>
                              </m:oMath>
                            </m:oMathPara>
                          </a14:m>
                          <a:endParaRPr lang="en-US" sz="1600" b="1" kern="1200" noProof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40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1,944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12,084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12,084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 2,916</a:t>
                          </a: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02564706"/>
                      </a:ext>
                    </a:extLst>
                  </a:tr>
                  <a:tr h="45170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latin typeface="+mn-lt"/>
                            </a:rPr>
                            <a:t>Dec 31 2020</a:t>
                          </a:r>
                          <a:endParaRPr lang="ar-BH" sz="1400" b="1" kern="1200" dirty="0" smtClean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2,916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40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1,166.4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13,250.4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15,000 -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13,250.4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1749.6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80008425"/>
                      </a:ext>
                    </a:extLst>
                  </a:tr>
                  <a:tr h="41617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Oct, 01 2021</a:t>
                          </a:r>
                          <a:endParaRPr lang="ar-BH" sz="1400" b="1" kern="1200" dirty="0" smtClean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1749.6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- 800</a:t>
                          </a:r>
                          <a:endParaRPr kumimoji="0" lang="en-US" sz="16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949.6</a:t>
                          </a: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14,200</a:t>
                          </a: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14,200 </a:t>
                          </a:r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= 800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880436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455649"/>
                  </p:ext>
                </p:extLst>
              </p:nvPr>
            </p:nvGraphicFramePr>
            <p:xfrm>
              <a:off x="899725" y="2016791"/>
              <a:ext cx="9649748" cy="442002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373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36621675"/>
                        </a:ext>
                      </a:extLst>
                    </a:gridCol>
                    <a:gridCol w="14513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452589"/>
                        </a:ext>
                      </a:extLst>
                    </a:gridCol>
                    <a:gridCol w="127500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64921203"/>
                        </a:ext>
                      </a:extLst>
                    </a:gridCol>
                    <a:gridCol w="13528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68233663"/>
                        </a:ext>
                      </a:extLst>
                    </a:gridCol>
                    <a:gridCol w="144183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14835068"/>
                        </a:ext>
                      </a:extLst>
                    </a:gridCol>
                    <a:gridCol w="29913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978016836"/>
                        </a:ext>
                      </a:extLst>
                    </a:gridCol>
                  </a:tblGrid>
                  <a:tr h="586206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Annual Period</a:t>
                          </a:r>
                          <a:endParaRPr lang="ar-BH" sz="1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For the Period</a:t>
                          </a:r>
                          <a:endParaRPr lang="en-US" sz="14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End Of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09179766"/>
                      </a:ext>
                    </a:extLst>
                  </a:tr>
                  <a:tr h="87532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>
                            <a:effectLst/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latin typeface="+mn-lt"/>
                            </a:rPr>
                            <a:t>Beginning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latin typeface="+mn-lt"/>
                            </a:rPr>
                            <a:t> Book Value</a:t>
                          </a:r>
                          <a:endParaRPr lang="en-US" sz="1200" b="1" dirty="0" smtClean="0">
                            <a:effectLst/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04785" t="-68750" r="-455502" b="-33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kern="1200" dirty="0" smtClean="0">
                            <a:effectLst/>
                            <a:latin typeface="+mn-lt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Expense</a:t>
                          </a:r>
                          <a:endParaRPr lang="ar-BH" sz="1600" b="1" kern="1200" dirty="0" smtClean="0">
                            <a:effectLst/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kern="1200" dirty="0" smtClean="0">
                            <a:effectLst/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Accumulated Depreciation</a:t>
                          </a:r>
                          <a:endParaRPr lang="ar-BH" sz="1600" b="1" kern="1200" dirty="0" smtClean="0">
                            <a:effectLst/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latin typeface="+mn-lt"/>
                            </a:rPr>
                            <a:t>book value</a:t>
                          </a:r>
                        </a:p>
                        <a:p>
                          <a:endParaRPr lang="en-US" sz="16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137226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1/10/2016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71651590"/>
                      </a:ext>
                    </a:extLst>
                  </a:tr>
                  <a:tr h="48815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latin typeface="+mn-lt"/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latin typeface="+mn-lt"/>
                            </a:rPr>
                            <a:t>2016</a:t>
                          </a:r>
                          <a:endParaRPr lang="en-US" sz="14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79832" t="-378750" r="-487815" b="-4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04785" t="-378750" r="-455502" b="-4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1,500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1,500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15,000 - 1,500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 13,500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24976408"/>
                      </a:ext>
                    </a:extLst>
                  </a:tr>
                  <a:tr h="35791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latin typeface="+mn-lt"/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latin typeface="+mn-lt"/>
                            </a:rPr>
                            <a:t>2017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79832" t="-649153" r="-487815" b="-4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04785" t="-649153" r="-455502" b="-4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5,400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6,900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6,900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=  8,100</a:t>
                          </a: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05475271"/>
                      </a:ext>
                    </a:extLst>
                  </a:tr>
                  <a:tr h="35791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latin typeface="+mn-lt"/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latin typeface="+mn-lt"/>
                            </a:rPr>
                            <a:t>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79832" t="-749153" r="-487815" b="-3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04785" t="-749153" r="-455502" b="-3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3,240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10,140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10,140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4,860</a:t>
                          </a: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89831866"/>
                      </a:ext>
                    </a:extLst>
                  </a:tr>
                  <a:tr h="35791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latin typeface="+mn-lt"/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latin typeface="+mn-lt"/>
                            </a:rPr>
                            <a:t>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79832" t="-849153" r="-487815" b="-2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04785" t="-849153" r="-455502" b="-2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1,944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12,084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12,084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 2,916</a:t>
                          </a: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02564706"/>
                      </a:ext>
                    </a:extLst>
                  </a:tr>
                  <a:tr h="45170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latin typeface="+mn-lt"/>
                            </a:rPr>
                            <a:t>Dec 31 2020</a:t>
                          </a:r>
                          <a:endParaRPr lang="ar-BH" sz="1400" b="1" kern="1200" dirty="0" smtClean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2,916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04785" t="-756757" r="-455502" b="-1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1,166.4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13,250.4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15,000 -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13,250.4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1749.6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8000842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Oct, 01 2021</a:t>
                          </a:r>
                          <a:endParaRPr lang="ar-BH" sz="1400" b="1" kern="1200" dirty="0" smtClean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1749.6</a:t>
                          </a: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- 800</a:t>
                          </a:r>
                          <a:endParaRPr kumimoji="0" lang="en-US" sz="16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949.6</a:t>
                          </a: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14,200</a:t>
                          </a: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14,200 </a:t>
                          </a:r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= 800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880436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Speech Bubble: Oval 25">
            <a:extLst>
              <a:ext uri="{FF2B5EF4-FFF2-40B4-BE49-F238E27FC236}">
                <a16:creationId xmlns:a16="http://schemas.microsoft.com/office/drawing/2014/main" xmlns="" id="{D362E622-15CC-4E8F-A146-F2328DF78840}"/>
              </a:ext>
            </a:extLst>
          </p:cNvPr>
          <p:cNvSpPr/>
          <p:nvPr/>
        </p:nvSpPr>
        <p:spPr>
          <a:xfrm rot="20975913">
            <a:off x="56026" y="2689975"/>
            <a:ext cx="2222466" cy="822950"/>
          </a:xfrm>
          <a:prstGeom prst="wedgeEllipseCallout">
            <a:avLst>
              <a:gd name="adj1" fmla="val 134676"/>
              <a:gd name="adj2" fmla="val 153508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Oct,Nov,Dec (3Months)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4237150" y="3822772"/>
            <a:ext cx="652642" cy="5548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742547" y="4067530"/>
            <a:ext cx="766782" cy="349923"/>
            <a:chOff x="6117175" y="4193691"/>
            <a:chExt cx="1143000" cy="418531"/>
          </a:xfrm>
        </p:grpSpPr>
        <p:grpSp>
          <p:nvGrpSpPr>
            <p:cNvPr id="58" name="Group 57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Plus 58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86150" y="4431117"/>
            <a:ext cx="723178" cy="518023"/>
            <a:chOff x="6117175" y="4193691"/>
            <a:chExt cx="1143000" cy="418531"/>
          </a:xfrm>
        </p:grpSpPr>
        <p:grpSp>
          <p:nvGrpSpPr>
            <p:cNvPr id="63" name="Group 62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Plus 63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661405" y="4959829"/>
            <a:ext cx="766782" cy="552958"/>
            <a:chOff x="6117175" y="4193691"/>
            <a:chExt cx="1143000" cy="418531"/>
          </a:xfrm>
        </p:grpSpPr>
        <p:grpSp>
          <p:nvGrpSpPr>
            <p:cNvPr id="68" name="Group 67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Plus 68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733324" y="5499368"/>
            <a:ext cx="654970" cy="518023"/>
            <a:chOff x="6117175" y="4193691"/>
            <a:chExt cx="1143000" cy="418531"/>
          </a:xfrm>
        </p:grpSpPr>
        <p:grpSp>
          <p:nvGrpSpPr>
            <p:cNvPr id="73" name="Group 72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Plus 73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7836038" y="849853"/>
            <a:ext cx="2379269" cy="3589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Callout 36"/>
          <p:cNvSpPr/>
          <p:nvPr/>
        </p:nvSpPr>
        <p:spPr>
          <a:xfrm>
            <a:off x="2949262" y="5046878"/>
            <a:ext cx="1068946" cy="858724"/>
          </a:xfrm>
          <a:prstGeom prst="wedgeEllipseCallout">
            <a:avLst>
              <a:gd name="adj1" fmla="val -32953"/>
              <a:gd name="adj2" fmla="val 655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314726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6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" grpId="0"/>
      <p:bldP spid="30" grpId="0" animBg="1"/>
      <p:bldP spid="31" grpId="0" animBg="1"/>
      <p:bldP spid="32" grpId="0" animBg="1"/>
      <p:bldP spid="35" grpId="0" animBg="1"/>
      <p:bldP spid="55" grpId="0" animBg="1"/>
      <p:bldP spid="56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A749B6-1372-477C-AF49-F98C8DA51143}"/>
              </a:ext>
            </a:extLst>
          </p:cNvPr>
          <p:cNvSpPr txBox="1"/>
          <p:nvPr/>
        </p:nvSpPr>
        <p:spPr>
          <a:xfrm>
            <a:off x="169756" y="1237744"/>
            <a:ext cx="9226564" cy="1246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July 1 2017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motor vehicle costs BD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10,000.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It will be kept for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years useful life, and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then sold for a scrap value for BD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500.</a:t>
            </a:r>
            <a:endParaRPr lang="en-US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:</a:t>
            </a:r>
          </a:p>
          <a:p>
            <a:pPr rtl="1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complete the depreciation schedule by using </a:t>
            </a: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Double declining balance method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rtl="1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Prepare adjusted entry for 2018. 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565" y="547708"/>
            <a:ext cx="2498501" cy="476487"/>
            <a:chOff x="167751" y="1109201"/>
            <a:chExt cx="8153400" cy="1175361"/>
          </a:xfrm>
        </p:grpSpPr>
        <p:sp>
          <p:nvSpPr>
            <p:cNvPr id="15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" name="Rectangle 6"/>
            <p:cNvSpPr/>
            <p:nvPr/>
          </p:nvSpPr>
          <p:spPr>
            <a:xfrm>
              <a:off x="1262378" y="1145763"/>
              <a:ext cx="5968528" cy="1138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Activity </a:t>
              </a:r>
              <a:r>
                <a:rPr lang="en-US" sz="24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1</a:t>
              </a:r>
              <a:endParaRPr lang="en-US" sz="24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1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728960" y="1547080"/>
            <a:ext cx="1062166" cy="2202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3151030" y="1206937"/>
            <a:ext cx="1506828" cy="3589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6267717" y="1200463"/>
            <a:ext cx="1768699" cy="3589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169756" y="1245615"/>
            <a:ext cx="1506828" cy="2695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9025818"/>
                  </p:ext>
                </p:extLst>
              </p:nvPr>
            </p:nvGraphicFramePr>
            <p:xfrm>
              <a:off x="1014568" y="2786589"/>
              <a:ext cx="9674898" cy="34442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98432">
                      <a:extLst>
                        <a:ext uri="{9D8B030D-6E8A-4147-A177-3AD203B41FA5}">
                          <a16:colId xmlns:a16="http://schemas.microsoft.com/office/drawing/2014/main" xmlns="" val="127340249"/>
                        </a:ext>
                      </a:extLst>
                    </a:gridCol>
                    <a:gridCol w="1826534">
                      <a:extLst>
                        <a:ext uri="{9D8B030D-6E8A-4147-A177-3AD203B41FA5}">
                          <a16:colId xmlns:a16="http://schemas.microsoft.com/office/drawing/2014/main" xmlns="" val="3529711446"/>
                        </a:ext>
                      </a:extLst>
                    </a:gridCol>
                    <a:gridCol w="1612483">
                      <a:extLst>
                        <a:ext uri="{9D8B030D-6E8A-4147-A177-3AD203B41FA5}">
                          <a16:colId xmlns:a16="http://schemas.microsoft.com/office/drawing/2014/main" xmlns="" val="1321293322"/>
                        </a:ext>
                      </a:extLst>
                    </a:gridCol>
                    <a:gridCol w="1612483">
                      <a:extLst>
                        <a:ext uri="{9D8B030D-6E8A-4147-A177-3AD203B41FA5}">
                          <a16:colId xmlns:a16="http://schemas.microsoft.com/office/drawing/2014/main" xmlns="" val="802736469"/>
                        </a:ext>
                      </a:extLst>
                    </a:gridCol>
                    <a:gridCol w="1612483">
                      <a:extLst>
                        <a:ext uri="{9D8B030D-6E8A-4147-A177-3AD203B41FA5}">
                          <a16:colId xmlns:a16="http://schemas.microsoft.com/office/drawing/2014/main" xmlns="" val="2615224462"/>
                        </a:ext>
                      </a:extLst>
                    </a:gridCol>
                    <a:gridCol w="1612483">
                      <a:extLst>
                        <a:ext uri="{9D8B030D-6E8A-4147-A177-3AD203B41FA5}">
                          <a16:colId xmlns:a16="http://schemas.microsoft.com/office/drawing/2014/main" xmlns="" val="3513742992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</a:rPr>
                            <a:t>Annual Period</a:t>
                          </a:r>
                          <a:endParaRPr lang="ar-BH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For the Period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End Of the Period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395985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Beginning Book Value</a:t>
                          </a:r>
                          <a:endParaRPr lang="en-US" sz="12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</a:rPr>
                                <m:t>Rate</m:t>
                              </m:r>
                            </m:oMath>
                          </a14:m>
                          <a:endParaRPr lang="en-US" sz="1800" b="1" kern="1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Expense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Accumulated Depreciation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Book value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38690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1/7/2017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18219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22595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2018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03293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2019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59994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2020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59504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</a:rPr>
                            <a:t>July 01 2021</a:t>
                          </a:r>
                          <a:endParaRPr lang="ar-BH" sz="1400" b="1" kern="12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814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9025818"/>
                  </p:ext>
                </p:extLst>
              </p:nvPr>
            </p:nvGraphicFramePr>
            <p:xfrm>
              <a:off x="1014568" y="2786589"/>
              <a:ext cx="9674898" cy="34442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9843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7340249"/>
                        </a:ext>
                      </a:extLst>
                    </a:gridCol>
                    <a:gridCol w="18265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29711446"/>
                        </a:ext>
                      </a:extLst>
                    </a:gridCol>
                    <a:gridCol w="16124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321293322"/>
                        </a:ext>
                      </a:extLst>
                    </a:gridCol>
                    <a:gridCol w="16124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02736469"/>
                        </a:ext>
                      </a:extLst>
                    </a:gridCol>
                    <a:gridCol w="16124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15224462"/>
                        </a:ext>
                      </a:extLst>
                    </a:gridCol>
                    <a:gridCol w="16124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13742992"/>
                        </a:ext>
                      </a:extLst>
                    </a:gridCol>
                  </a:tblGrid>
                  <a:tr h="396240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</a:rPr>
                            <a:t>Annual Period</a:t>
                          </a:r>
                          <a:endParaRPr lang="ar-BH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For the 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Period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End Of the 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Period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3959855"/>
                      </a:ext>
                    </a:extLst>
                  </a:tr>
                  <a:tr h="8229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Beginning Book Value</a:t>
                          </a:r>
                          <a:endParaRPr lang="en-US" sz="12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0755" t="-51852" r="-300755" b="-27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Expense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Accumulated Depreciation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Book value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38690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1/7/2017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18219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22595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2018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03293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2019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59994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2020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59504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</a:rPr>
                            <a:t>July 01 </a:t>
                          </a:r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</a:rPr>
                            <a:t>2021</a:t>
                          </a:r>
                          <a:endParaRPr lang="ar-BH" sz="1400" b="1" kern="12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814874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5" name="Group 24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8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A749B6-1372-477C-AF49-F98C8DA51143}"/>
              </a:ext>
            </a:extLst>
          </p:cNvPr>
          <p:cNvSpPr txBox="1"/>
          <p:nvPr/>
        </p:nvSpPr>
        <p:spPr>
          <a:xfrm>
            <a:off x="151764" y="966964"/>
            <a:ext cx="101126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July 1 2017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motor vehicle costs BD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10,000.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It will be kept for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years useful life, and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then sold for a scrap value for BD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500.</a:t>
            </a:r>
            <a:endParaRPr lang="en-US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:</a:t>
            </a:r>
          </a:p>
          <a:p>
            <a:pPr rtl="1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complete the depreciation schedule by using </a:t>
            </a: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Double declining balance method</a:t>
            </a:r>
            <a:r>
              <a:rPr lang="en-US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rtl="1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Prepare adjusted entry for 2018. 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590" y="427125"/>
            <a:ext cx="4448202" cy="476999"/>
            <a:chOff x="167751" y="1109201"/>
            <a:chExt cx="8153400" cy="1176625"/>
          </a:xfrm>
        </p:grpSpPr>
        <p:sp>
          <p:nvSpPr>
            <p:cNvPr id="15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" name="Rectangle 6"/>
            <p:cNvSpPr/>
            <p:nvPr/>
          </p:nvSpPr>
          <p:spPr>
            <a:xfrm>
              <a:off x="616529" y="1147026"/>
              <a:ext cx="7351304" cy="113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Activity </a:t>
              </a:r>
              <a:r>
                <a:rPr lang="en-US" sz="24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1 Solution</a:t>
              </a:r>
              <a:endParaRPr lang="en-US" sz="24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1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846970" y="1826547"/>
                <a:ext cx="5760830" cy="503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GB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:r>
                  <a:rPr lang="en-GB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:r>
                  <a:rPr lang="en-GB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=  50</a:t>
                </a:r>
                <a:r>
                  <a:rPr lang="en-GB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970" y="1826547"/>
                <a:ext cx="5760830" cy="503408"/>
              </a:xfrm>
              <a:prstGeom prst="rect">
                <a:avLst/>
              </a:prstGeom>
              <a:blipFill rotWithShape="0">
                <a:blip r:embed="rId2"/>
                <a:stretch>
                  <a:fillRect l="-52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151764" y="939649"/>
            <a:ext cx="1506828" cy="2990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6227551" y="874806"/>
            <a:ext cx="1683755" cy="3589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210046" y="1249867"/>
            <a:ext cx="1194117" cy="2591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571600"/>
                  </p:ext>
                </p:extLst>
              </p:nvPr>
            </p:nvGraphicFramePr>
            <p:xfrm>
              <a:off x="882448" y="2308364"/>
              <a:ext cx="9449138" cy="414779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65800">
                      <a:extLst>
                        <a:ext uri="{9D8B030D-6E8A-4147-A177-3AD203B41FA5}">
                          <a16:colId xmlns:a16="http://schemas.microsoft.com/office/drawing/2014/main" xmlns="" val="127340249"/>
                        </a:ext>
                      </a:extLst>
                    </a:gridCol>
                    <a:gridCol w="1199010">
                      <a:extLst>
                        <a:ext uri="{9D8B030D-6E8A-4147-A177-3AD203B41FA5}">
                          <a16:colId xmlns:a16="http://schemas.microsoft.com/office/drawing/2014/main" xmlns="" val="3529711446"/>
                        </a:ext>
                      </a:extLst>
                    </a:gridCol>
                    <a:gridCol w="1372467">
                      <a:extLst>
                        <a:ext uri="{9D8B030D-6E8A-4147-A177-3AD203B41FA5}">
                          <a16:colId xmlns:a16="http://schemas.microsoft.com/office/drawing/2014/main" xmlns="" val="1321293322"/>
                        </a:ext>
                      </a:extLst>
                    </a:gridCol>
                    <a:gridCol w="1310619">
                      <a:extLst>
                        <a:ext uri="{9D8B030D-6E8A-4147-A177-3AD203B41FA5}">
                          <a16:colId xmlns:a16="http://schemas.microsoft.com/office/drawing/2014/main" xmlns="" val="802736469"/>
                        </a:ext>
                      </a:extLst>
                    </a:gridCol>
                    <a:gridCol w="1414930">
                      <a:extLst>
                        <a:ext uri="{9D8B030D-6E8A-4147-A177-3AD203B41FA5}">
                          <a16:colId xmlns:a16="http://schemas.microsoft.com/office/drawing/2014/main" xmlns="" val="2615224462"/>
                        </a:ext>
                      </a:extLst>
                    </a:gridCol>
                    <a:gridCol w="2786312">
                      <a:extLst>
                        <a:ext uri="{9D8B030D-6E8A-4147-A177-3AD203B41FA5}">
                          <a16:colId xmlns:a16="http://schemas.microsoft.com/office/drawing/2014/main" xmlns="" val="3513742992"/>
                        </a:ext>
                      </a:extLst>
                    </a:gridCol>
                  </a:tblGrid>
                  <a:tr h="551211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</a:rPr>
                            <a:t>Annual Period</a:t>
                          </a:r>
                          <a:endParaRPr lang="ar-BH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End Of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3959855"/>
                      </a:ext>
                    </a:extLst>
                  </a:tr>
                  <a:tr h="83440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Beginning Book Value</a:t>
                          </a:r>
                          <a:endParaRPr lang="en-US" sz="12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</a:rPr>
                                <m:t>Rate</m:t>
                              </m:r>
                            </m:oMath>
                          </a14:m>
                          <a:endParaRPr lang="en-US" sz="1800" b="1" kern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Expense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Accumulated Depreciation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Book value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38690133"/>
                      </a:ext>
                    </a:extLst>
                  </a:tr>
                  <a:tr h="287588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1/7/2017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18219398"/>
                      </a:ext>
                    </a:extLst>
                  </a:tr>
                  <a:tr h="598094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GB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2,500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 7,500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22595413"/>
                      </a:ext>
                    </a:extLst>
                  </a:tr>
                  <a:tr h="287588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2018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7,500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6.250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 3,750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03293659"/>
                      </a:ext>
                    </a:extLst>
                  </a:tr>
                  <a:tr h="287588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2019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3,750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8,125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8,125=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 1,875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59994931"/>
                      </a:ext>
                    </a:extLst>
                  </a:tr>
                  <a:tr h="263623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2020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1,875</a:t>
                          </a:r>
                          <a:endParaRPr lang="en-US" sz="1400" b="1" kern="1200" noProof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9,062.5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10,000 -9,062.5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 937.5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59504047"/>
                      </a:ext>
                    </a:extLst>
                  </a:tr>
                  <a:tr h="57517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</a:rPr>
                            <a:t>July 01 2021</a:t>
                          </a:r>
                          <a:endParaRPr lang="ar-BH" sz="1400" b="1" kern="12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937.5- 500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437.5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9,500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=Deprecation Base</a:t>
                          </a:r>
                          <a:endParaRPr lang="ar-BH" sz="1400" b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10,000 -9,500=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BD 500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=Salvage Value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814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571600"/>
                  </p:ext>
                </p:extLst>
              </p:nvPr>
            </p:nvGraphicFramePr>
            <p:xfrm>
              <a:off x="882448" y="2308364"/>
              <a:ext cx="9449138" cy="414779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658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7340249"/>
                        </a:ext>
                      </a:extLst>
                    </a:gridCol>
                    <a:gridCol w="119901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529711446"/>
                        </a:ext>
                      </a:extLst>
                    </a:gridCol>
                    <a:gridCol w="13724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21293322"/>
                        </a:ext>
                      </a:extLst>
                    </a:gridCol>
                    <a:gridCol w="13106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802736469"/>
                        </a:ext>
                      </a:extLst>
                    </a:gridCol>
                    <a:gridCol w="14149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615224462"/>
                        </a:ext>
                      </a:extLst>
                    </a:gridCol>
                    <a:gridCol w="27863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513742992"/>
                        </a:ext>
                      </a:extLst>
                    </a:gridCol>
                  </a:tblGrid>
                  <a:tr h="551211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</a:rPr>
                            <a:t>Annual Period</a:t>
                          </a:r>
                          <a:endParaRPr lang="ar-BH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End Of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3959855"/>
                      </a:ext>
                    </a:extLst>
                  </a:tr>
                  <a:tr h="83440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Beginning Book Value</a:t>
                          </a:r>
                          <a:endParaRPr lang="en-US" sz="12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88444" t="-68613" r="-403556" b="-338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Expense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Accumulated Depreciation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Book value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386901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1/7/2017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18219398"/>
                      </a:ext>
                    </a:extLst>
                  </a:tr>
                  <a:tr h="598094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88444" t="-296939" r="-403556" b="-3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2,500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 7,500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225954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2018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7,500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6.250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 3,750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032936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2019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3,750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8,125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8,125=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 1,875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599949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Dec 31 </a:t>
                          </a:r>
                          <a:r>
                            <a:rPr lang="en-US" sz="1400" b="1" kern="1200" dirty="0" smtClean="0">
                              <a:solidFill>
                                <a:schemeClr val="tx1"/>
                              </a:solidFill>
                            </a:rPr>
                            <a:t>2020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1,875</a:t>
                          </a:r>
                          <a:endParaRPr lang="en-US" sz="1400" b="1" kern="1200" noProof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9,062.5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10,000 -9,062.5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 937.5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59504047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</a:rPr>
                            <a:t>July 01 2021</a:t>
                          </a:r>
                          <a:endParaRPr lang="ar-BH" sz="1400" b="1" kern="12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937.5- 500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437.5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9,500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=Deprecation Base</a:t>
                          </a:r>
                          <a:endParaRPr lang="ar-BH" sz="1400" b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10,000 -9,500=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BD 500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=Salvage Value</a:t>
                          </a:r>
                          <a:endParaRPr lang="ar-BH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181487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4262906" y="4057114"/>
            <a:ext cx="656823" cy="620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peech Bubble: Oval 25">
            <a:extLst>
              <a:ext uri="{FF2B5EF4-FFF2-40B4-BE49-F238E27FC236}">
                <a16:creationId xmlns:a16="http://schemas.microsoft.com/office/drawing/2014/main" xmlns="" id="{D362E622-15CC-4E8F-A146-F2328DF78840}"/>
              </a:ext>
            </a:extLst>
          </p:cNvPr>
          <p:cNvSpPr/>
          <p:nvPr/>
        </p:nvSpPr>
        <p:spPr>
          <a:xfrm rot="20975913">
            <a:off x="224244" y="2277300"/>
            <a:ext cx="2363053" cy="1017967"/>
          </a:xfrm>
          <a:prstGeom prst="wedgeEllipseCallout">
            <a:avLst>
              <a:gd name="adj1" fmla="val 106019"/>
              <a:gd name="adj2" fmla="val 208318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July,Aug,Sep,Oct,Nov,Dec (6Months)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846970" y="4382260"/>
            <a:ext cx="623627" cy="418531"/>
            <a:chOff x="6117175" y="4193691"/>
            <a:chExt cx="1143000" cy="418531"/>
          </a:xfrm>
        </p:grpSpPr>
        <p:grpSp>
          <p:nvGrpSpPr>
            <p:cNvPr id="57" name="Group 56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Plus 57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822025" y="4801830"/>
            <a:ext cx="623627" cy="391657"/>
            <a:chOff x="6117175" y="4193691"/>
            <a:chExt cx="1143000" cy="418531"/>
          </a:xfrm>
        </p:grpSpPr>
        <p:grpSp>
          <p:nvGrpSpPr>
            <p:cNvPr id="62" name="Group 61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Plus 62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822025" y="5194175"/>
            <a:ext cx="598682" cy="406403"/>
            <a:chOff x="6117175" y="4193691"/>
            <a:chExt cx="1143000" cy="418531"/>
          </a:xfrm>
        </p:grpSpPr>
        <p:grpSp>
          <p:nvGrpSpPr>
            <p:cNvPr id="67" name="Group 66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Plus 67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822025" y="5637022"/>
            <a:ext cx="513929" cy="316516"/>
            <a:chOff x="6117175" y="4193691"/>
            <a:chExt cx="1143000" cy="418531"/>
          </a:xfrm>
        </p:grpSpPr>
        <p:grpSp>
          <p:nvGrpSpPr>
            <p:cNvPr id="72" name="Group 71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Plus 72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9931401" y="1723623"/>
            <a:ext cx="656823" cy="6201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3091584" y="945147"/>
            <a:ext cx="1544809" cy="3600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Callout 46"/>
          <p:cNvSpPr/>
          <p:nvPr/>
        </p:nvSpPr>
        <p:spPr>
          <a:xfrm>
            <a:off x="-1" y="5103466"/>
            <a:ext cx="1068946" cy="858724"/>
          </a:xfrm>
          <a:prstGeom prst="wedgeEllipseCallout">
            <a:avLst>
              <a:gd name="adj1" fmla="val 244156"/>
              <a:gd name="adj2" fmla="val 61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435" y="8492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3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8" grpId="0" animBg="1"/>
      <p:bldP spid="49" grpId="0" animBg="1"/>
      <p:bldP spid="50" grpId="0" animBg="1"/>
      <p:bldP spid="54" grpId="0" animBg="1"/>
      <p:bldP spid="55" grpId="0" animBg="1"/>
      <p:bldP spid="76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3428" y="441260"/>
            <a:ext cx="40318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rt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2- Prepare adjusted entry for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55" y="441260"/>
            <a:ext cx="3894834" cy="470732"/>
            <a:chOff x="167751" y="1028036"/>
            <a:chExt cx="8153400" cy="1161165"/>
          </a:xfrm>
        </p:grpSpPr>
        <p:sp>
          <p:nvSpPr>
            <p:cNvPr id="7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8" name="Rectangle 6"/>
            <p:cNvSpPr/>
            <p:nvPr/>
          </p:nvSpPr>
          <p:spPr>
            <a:xfrm>
              <a:off x="766753" y="1028036"/>
              <a:ext cx="7351304" cy="113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Activity </a:t>
              </a:r>
              <a:r>
                <a:rPr lang="en-US" sz="24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1 Solution</a:t>
              </a:r>
              <a:endParaRPr lang="en-US" sz="24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9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0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194292"/>
                  </p:ext>
                </p:extLst>
              </p:nvPr>
            </p:nvGraphicFramePr>
            <p:xfrm>
              <a:off x="633041" y="2549670"/>
              <a:ext cx="9618542" cy="38652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90286">
                      <a:extLst>
                        <a:ext uri="{9D8B030D-6E8A-4147-A177-3AD203B41FA5}">
                          <a16:colId xmlns:a16="http://schemas.microsoft.com/office/drawing/2014/main" xmlns="" val="127340249"/>
                        </a:ext>
                      </a:extLst>
                    </a:gridCol>
                    <a:gridCol w="1220506">
                      <a:extLst>
                        <a:ext uri="{9D8B030D-6E8A-4147-A177-3AD203B41FA5}">
                          <a16:colId xmlns:a16="http://schemas.microsoft.com/office/drawing/2014/main" xmlns="" val="3529711446"/>
                        </a:ext>
                      </a:extLst>
                    </a:gridCol>
                    <a:gridCol w="1286934">
                      <a:extLst>
                        <a:ext uri="{9D8B030D-6E8A-4147-A177-3AD203B41FA5}">
                          <a16:colId xmlns:a16="http://schemas.microsoft.com/office/drawing/2014/main" xmlns="" val="1321293322"/>
                        </a:ext>
                      </a:extLst>
                    </a:gridCol>
                    <a:gridCol w="1327349">
                      <a:extLst>
                        <a:ext uri="{9D8B030D-6E8A-4147-A177-3AD203B41FA5}">
                          <a16:colId xmlns:a16="http://schemas.microsoft.com/office/drawing/2014/main" xmlns="" val="802736469"/>
                        </a:ext>
                      </a:extLst>
                    </a:gridCol>
                    <a:gridCol w="1557202">
                      <a:extLst>
                        <a:ext uri="{9D8B030D-6E8A-4147-A177-3AD203B41FA5}">
                          <a16:colId xmlns:a16="http://schemas.microsoft.com/office/drawing/2014/main" xmlns="" val="2615224462"/>
                        </a:ext>
                      </a:extLst>
                    </a:gridCol>
                    <a:gridCol w="2836265">
                      <a:extLst>
                        <a:ext uri="{9D8B030D-6E8A-4147-A177-3AD203B41FA5}">
                          <a16:colId xmlns:a16="http://schemas.microsoft.com/office/drawing/2014/main" xmlns="" val="3513742992"/>
                        </a:ext>
                      </a:extLst>
                    </a:gridCol>
                  </a:tblGrid>
                  <a:tr h="317136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Annual Period</a:t>
                          </a:r>
                          <a:endParaRPr lang="ar-BH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End Of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3959855"/>
                      </a:ext>
                    </a:extLst>
                  </a:tr>
                  <a:tr h="77842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Beginning Book Value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  <a:cs typeface="+mn-cs"/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  <a:cs typeface="+mn-cs"/>
                                </a:rPr>
                                <m:t>Rate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Expense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Accumulated Depreciation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38690133"/>
                      </a:ext>
                    </a:extLst>
                  </a:tr>
                  <a:tr h="31713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1/7/2017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18219398"/>
                      </a:ext>
                    </a:extLst>
                  </a:tr>
                  <a:tr h="54297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2017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x 50%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GB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– 2,500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=BD 7,500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22595413"/>
                      </a:ext>
                    </a:extLst>
                  </a:tr>
                  <a:tr h="31713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2018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7,500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3,750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– 6.250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=BD 3,750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03293659"/>
                      </a:ext>
                    </a:extLst>
                  </a:tr>
                  <a:tr h="31713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2019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3,750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1,875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8,125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– 8,125=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BD 1,875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59994931"/>
                      </a:ext>
                    </a:extLst>
                  </a:tr>
                  <a:tr h="31713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2020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1,875</a:t>
                          </a:r>
                          <a:endParaRPr lang="en-US" sz="1600" b="1" kern="1200" noProof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937.5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9,062.5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10,000 -9,062.5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=BD 937.5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59504047"/>
                      </a:ext>
                    </a:extLst>
                  </a:tr>
                  <a:tr h="778424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July 01 2021</a:t>
                          </a:r>
                          <a:endParaRPr lang="ar-BH" sz="1600" b="1" kern="12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937.5- 500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437.5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9,500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=Deprecation Base</a:t>
                          </a:r>
                          <a:endParaRPr lang="ar-BH" sz="1600" b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10,000 -9,500=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BD 500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=Salvage Value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81487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194292"/>
                  </p:ext>
                </p:extLst>
              </p:nvPr>
            </p:nvGraphicFramePr>
            <p:xfrm>
              <a:off x="633041" y="2549670"/>
              <a:ext cx="9618542" cy="38652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90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7340249"/>
                        </a:ext>
                      </a:extLst>
                    </a:gridCol>
                    <a:gridCol w="12205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29711446"/>
                        </a:ext>
                      </a:extLst>
                    </a:gridCol>
                    <a:gridCol w="12869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321293322"/>
                        </a:ext>
                      </a:extLst>
                    </a:gridCol>
                    <a:gridCol w="1327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02736469"/>
                        </a:ext>
                      </a:extLst>
                    </a:gridCol>
                    <a:gridCol w="155720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15224462"/>
                        </a:ext>
                      </a:extLst>
                    </a:gridCol>
                    <a:gridCol w="28362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13742992"/>
                        </a:ext>
                      </a:extLst>
                    </a:gridCol>
                  </a:tblGrid>
                  <a:tr h="335280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Annual Period</a:t>
                          </a:r>
                          <a:endParaRPr lang="ar-BH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End Of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3959855"/>
                      </a:ext>
                    </a:extLst>
                  </a:tr>
                  <a:tr h="8229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Beginning Book Value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4739" t="-42963" r="-445972" b="-33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Expense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Accumulated Depreciation</a:t>
                          </a:r>
                          <a:endParaRPr lang="ar-BH" sz="1600" b="1" kern="1200" dirty="0" smtClean="0">
                            <a:solidFill>
                              <a:schemeClr val="tx1"/>
                            </a:solidFill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386901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1/7/2017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18219398"/>
                      </a:ext>
                    </a:extLst>
                  </a:tr>
                  <a:tr h="54297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2017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4739" t="-275556" r="-445972" b="-3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– 2,500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=BD 7,500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2259541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2018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7,500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3,750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– 6.250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=BD 3,750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0329365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2019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3,750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1,875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8,125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– 8,125=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BD 1,875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599949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2020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1,875</a:t>
                          </a:r>
                          <a:endParaRPr lang="en-US" sz="1600" b="1" kern="1200" noProof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937.5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9,062.5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10,000 -9,062.5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=BD 937.5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5950404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July 01 2021</a:t>
                          </a:r>
                          <a:endParaRPr lang="ar-BH" sz="1600" b="1" kern="12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937.5- 500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437.5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9,500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=Deprecation Base</a:t>
                          </a:r>
                          <a:endParaRPr lang="ar-BH" sz="1600" b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10,000 -9,500=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BD 500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=Salvage Value</a:t>
                          </a:r>
                          <a:endParaRPr lang="ar-BH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81487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90673"/>
              </p:ext>
            </p:extLst>
          </p:nvPr>
        </p:nvGraphicFramePr>
        <p:xfrm>
          <a:off x="644729" y="1119800"/>
          <a:ext cx="7950888" cy="12836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9184">
                  <a:extLst>
                    <a:ext uri="{9D8B030D-6E8A-4147-A177-3AD203B41FA5}">
                      <a16:colId xmlns:a16="http://schemas.microsoft.com/office/drawing/2014/main" xmlns="" val="3261085082"/>
                    </a:ext>
                  </a:extLst>
                </a:gridCol>
                <a:gridCol w="4899144">
                  <a:extLst>
                    <a:ext uri="{9D8B030D-6E8A-4147-A177-3AD203B41FA5}">
                      <a16:colId xmlns:a16="http://schemas.microsoft.com/office/drawing/2014/main" xmlns="" val="904747629"/>
                    </a:ext>
                  </a:extLst>
                </a:gridCol>
                <a:gridCol w="979837">
                  <a:extLst>
                    <a:ext uri="{9D8B030D-6E8A-4147-A177-3AD203B41FA5}">
                      <a16:colId xmlns:a16="http://schemas.microsoft.com/office/drawing/2014/main" xmlns="" val="2047074704"/>
                    </a:ext>
                  </a:extLst>
                </a:gridCol>
                <a:gridCol w="912723">
                  <a:extLst>
                    <a:ext uri="{9D8B030D-6E8A-4147-A177-3AD203B41FA5}">
                      <a16:colId xmlns:a16="http://schemas.microsoft.com/office/drawing/2014/main" xmlns="" val="1541744362"/>
                    </a:ext>
                  </a:extLst>
                </a:gridCol>
              </a:tblGrid>
              <a:tr h="4607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Date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Explanation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Debit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Credit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04159382"/>
                  </a:ext>
                </a:extLst>
              </a:tr>
              <a:tr h="38668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Dec 31,</a:t>
                      </a:r>
                      <a:r>
                        <a:rPr lang="en-US" sz="1600" b="1" baseline="0" dirty="0" smtClean="0"/>
                        <a:t> 2018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Depreciation Expense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3,750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377937412"/>
                  </a:ext>
                </a:extLst>
              </a:tr>
              <a:tr h="3313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          Accumulated</a:t>
                      </a:r>
                      <a:r>
                        <a:rPr lang="en-US" sz="1600" b="1" baseline="0" dirty="0" smtClean="0"/>
                        <a:t> Depreciation – Motor vehicle</a:t>
                      </a:r>
                      <a:endParaRPr lang="ar-BH" sz="1600" b="1" dirty="0" smtClean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3,750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87780013"/>
                  </a:ext>
                </a:extLst>
              </a:tr>
            </a:tbl>
          </a:graphicData>
        </a:graphic>
      </p:graphicFrame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5911403" y="1777285"/>
            <a:ext cx="1056067" cy="28570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906851" y="4482320"/>
            <a:ext cx="1004552" cy="3782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743192" y="4495671"/>
            <a:ext cx="1213080" cy="4091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25652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909" y="455823"/>
            <a:ext cx="6227600" cy="625733"/>
            <a:chOff x="167748" y="1109201"/>
            <a:chExt cx="11865819" cy="141498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67748" y="1109201"/>
              <a:ext cx="10994756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BH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04438" y="1147025"/>
              <a:ext cx="11229129" cy="137715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Exercise( 4 – 4 ) Work Book p 71 </a:t>
              </a:r>
              <a:endParaRPr lang="en-US" sz="2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2574206"/>
                  </p:ext>
                </p:extLst>
              </p:nvPr>
            </p:nvGraphicFramePr>
            <p:xfrm>
              <a:off x="294053" y="3147559"/>
              <a:ext cx="9133282" cy="34137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90177">
                      <a:extLst>
                        <a:ext uri="{9D8B030D-6E8A-4147-A177-3AD203B41FA5}">
                          <a16:colId xmlns:a16="http://schemas.microsoft.com/office/drawing/2014/main" xmlns="" val="2728080799"/>
                        </a:ext>
                      </a:extLst>
                    </a:gridCol>
                    <a:gridCol w="1454249">
                      <a:extLst>
                        <a:ext uri="{9D8B030D-6E8A-4147-A177-3AD203B41FA5}">
                          <a16:colId xmlns:a16="http://schemas.microsoft.com/office/drawing/2014/main" xmlns="" val="2965498822"/>
                        </a:ext>
                      </a:extLst>
                    </a:gridCol>
                    <a:gridCol w="1522214">
                      <a:extLst>
                        <a:ext uri="{9D8B030D-6E8A-4147-A177-3AD203B41FA5}">
                          <a16:colId xmlns:a16="http://schemas.microsoft.com/office/drawing/2014/main" xmlns="" val="3887477467"/>
                        </a:ext>
                      </a:extLst>
                    </a:gridCol>
                    <a:gridCol w="1522214">
                      <a:extLst>
                        <a:ext uri="{9D8B030D-6E8A-4147-A177-3AD203B41FA5}">
                          <a16:colId xmlns:a16="http://schemas.microsoft.com/office/drawing/2014/main" xmlns="" val="1248298400"/>
                        </a:ext>
                      </a:extLst>
                    </a:gridCol>
                    <a:gridCol w="1522214">
                      <a:extLst>
                        <a:ext uri="{9D8B030D-6E8A-4147-A177-3AD203B41FA5}">
                          <a16:colId xmlns:a16="http://schemas.microsoft.com/office/drawing/2014/main" xmlns="" val="2175588865"/>
                        </a:ext>
                      </a:extLst>
                    </a:gridCol>
                    <a:gridCol w="1522214">
                      <a:extLst>
                        <a:ext uri="{9D8B030D-6E8A-4147-A177-3AD203B41FA5}">
                          <a16:colId xmlns:a16="http://schemas.microsoft.com/office/drawing/2014/main" xmlns="" val="3470687494"/>
                        </a:ext>
                      </a:extLst>
                    </a:gridCol>
                  </a:tblGrid>
                  <a:tr h="357676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Annual Period</a:t>
                          </a:r>
                          <a:endParaRPr lang="ar-BH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Depreciation For the Period</a:t>
                          </a:r>
                          <a:endParaRPr lang="en-US" sz="1200" b="1" dirty="0" smtClean="0">
                            <a:solidFill>
                              <a:schemeClr val="tx1"/>
                            </a:solidFill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End Of the Period</a:t>
                          </a:r>
                          <a:endParaRPr lang="en-US" sz="1200" b="1" dirty="0" smtClean="0">
                            <a:solidFill>
                              <a:schemeClr val="tx1"/>
                            </a:solidFill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47371065"/>
                      </a:ext>
                    </a:extLst>
                  </a:tr>
                  <a:tr h="65957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cs typeface="+mn-cs"/>
                            </a:rPr>
                            <a:t>Beginning Book Value</a:t>
                          </a:r>
                          <a:endParaRPr lang="en-US" sz="1200" b="1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cs typeface="+mn-cs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cs typeface="+mn-cs"/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kern="1200" smtClean="0">
                                  <a:cs typeface="+mn-cs"/>
                                </a:rPr>
                                <m:t>Rate</m:t>
                              </m:r>
                            </m:oMath>
                          </a14:m>
                          <a:endParaRPr lang="en-US" sz="1800" b="1" kern="1200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Expense</a:t>
                          </a:r>
                          <a:endParaRPr lang="ar-BH" sz="1600" b="1" kern="1200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Accumulated Depreciation</a:t>
                          </a:r>
                          <a:endParaRPr lang="ar-BH" sz="1600" b="1" kern="1200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11200035"/>
                      </a:ext>
                    </a:extLst>
                  </a:tr>
                  <a:tr h="3129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31/5/2018</a:t>
                          </a:r>
                          <a:endParaRPr lang="ar-BH" sz="1600" b="1" dirty="0" smtClean="0">
                            <a:solidFill>
                              <a:srgbClr val="FF0000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84327214"/>
                      </a:ext>
                    </a:extLst>
                  </a:tr>
                  <a:tr h="3129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5341458"/>
                      </a:ext>
                    </a:extLst>
                  </a:tr>
                  <a:tr h="3129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2019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39372132"/>
                      </a:ext>
                    </a:extLst>
                  </a:tr>
                  <a:tr h="3129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2020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9858054"/>
                      </a:ext>
                    </a:extLst>
                  </a:tr>
                  <a:tr h="3129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2021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06559484"/>
                      </a:ext>
                    </a:extLst>
                  </a:tr>
                  <a:tr h="31299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>
                              <a:cs typeface="+mn-cs"/>
                            </a:rPr>
                            <a:t>Dec 31 2022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5843190"/>
                      </a:ext>
                    </a:extLst>
                  </a:tr>
                  <a:tr h="3129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May 31 2023</a:t>
                          </a:r>
                          <a:endParaRPr lang="ar-BH" sz="1600" b="1" kern="1200" dirty="0" smtClean="0">
                            <a:solidFill>
                              <a:srgbClr val="FF0000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4565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2574206"/>
                  </p:ext>
                </p:extLst>
              </p:nvPr>
            </p:nvGraphicFramePr>
            <p:xfrm>
              <a:off x="294053" y="3147559"/>
              <a:ext cx="9133282" cy="34137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901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28080799"/>
                        </a:ext>
                      </a:extLst>
                    </a:gridCol>
                    <a:gridCol w="14542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65498822"/>
                        </a:ext>
                      </a:extLst>
                    </a:gridCol>
                    <a:gridCol w="15222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87477467"/>
                        </a:ext>
                      </a:extLst>
                    </a:gridCol>
                    <a:gridCol w="15222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48298400"/>
                        </a:ext>
                      </a:extLst>
                    </a:gridCol>
                    <a:gridCol w="15222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75588865"/>
                        </a:ext>
                      </a:extLst>
                    </a:gridCol>
                    <a:gridCol w="15222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70687494"/>
                        </a:ext>
                      </a:extLst>
                    </a:gridCol>
                  </a:tblGrid>
                  <a:tr h="357676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n-cs"/>
                            </a:rPr>
                            <a:t>Annual Period</a:t>
                          </a:r>
                          <a:endParaRPr lang="ar-BH" sz="1600" b="1" dirty="0" smtClean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Depreciation For the Period</a:t>
                          </a:r>
                          <a:endParaRPr lang="en-US" sz="1200" b="1" dirty="0" smtClean="0">
                            <a:solidFill>
                              <a:schemeClr val="tx1"/>
                            </a:solidFill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cs typeface="+mn-cs"/>
                            </a:rPr>
                            <a:t>End Of the Period</a:t>
                          </a:r>
                          <a:endParaRPr lang="en-US" sz="1200" b="1" dirty="0" smtClean="0">
                            <a:solidFill>
                              <a:schemeClr val="tx1"/>
                            </a:solidFill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47371065"/>
                      </a:ext>
                    </a:extLst>
                  </a:tr>
                  <a:tr h="70912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  <a:cs typeface="+mn-cs"/>
                            </a:rPr>
                            <a:t>Beginning Book Value</a:t>
                          </a:r>
                          <a:endParaRPr lang="en-US" sz="1200" b="1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2008" t="-53448" r="-302410" b="-34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Expense</a:t>
                          </a:r>
                          <a:endParaRPr lang="ar-BH" sz="1600" b="1" kern="1200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Accumulated Depreciation</a:t>
                          </a:r>
                          <a:endParaRPr lang="ar-BH" sz="1600" b="1" kern="1200" dirty="0" smtClean="0">
                            <a:effectLst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effectLst/>
                              <a:cs typeface="+mn-cs"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1120003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31/5/2018</a:t>
                          </a:r>
                          <a:endParaRPr lang="ar-BH" sz="1600" b="1" dirty="0" smtClean="0">
                            <a:solidFill>
                              <a:srgbClr val="FF0000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8432721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534145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2019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3937213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2020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698580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cs typeface="+mn-cs"/>
                            </a:rPr>
                            <a:t>Dec 31 2021</a:t>
                          </a:r>
                          <a:endParaRPr lang="ar-BH" sz="1600" b="1" kern="1200" dirty="0" smtClean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065594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>
                              <a:cs typeface="+mn-cs"/>
                            </a:rPr>
                            <a:t>Dec 31 2022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6584319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0000"/>
                              </a:solidFill>
                              <a:cs typeface="+mn-cs"/>
                            </a:rPr>
                            <a:t>May 31 2023</a:t>
                          </a:r>
                          <a:endParaRPr lang="ar-BH" sz="1600" b="1" kern="1200" dirty="0" smtClean="0">
                            <a:solidFill>
                              <a:srgbClr val="FF0000"/>
                            </a:solidFill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764565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/>
          <p:nvPr/>
        </p:nvPicPr>
        <p:blipFill rotWithShape="1">
          <a:blip r:embed="rId3"/>
          <a:srcRect l="13758" t="25655" r="30560" b="31300"/>
          <a:stretch/>
        </p:blipFill>
        <p:spPr bwMode="auto">
          <a:xfrm>
            <a:off x="375457" y="1077996"/>
            <a:ext cx="8317781" cy="199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" y="6574896"/>
            <a:ext cx="12192001" cy="253591"/>
            <a:chOff x="0" y="6501793"/>
            <a:chExt cx="12192000" cy="3693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9"/>
            <p:cNvSpPr txBox="1"/>
            <p:nvPr/>
          </p:nvSpPr>
          <p:spPr>
            <a:xfrm>
              <a:off x="3048000" y="6501793"/>
              <a:ext cx="91440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200" dirty="0"/>
                <a:t>وزارة التربية والتعليم – 2020م</a:t>
              </a:r>
              <a:endParaRPr lang="en-US" sz="1200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0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82840"/>
            <a:ext cx="4632101" cy="437828"/>
            <a:chOff x="167749" y="1109201"/>
            <a:chExt cx="12147495" cy="1080001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67749" y="1109201"/>
              <a:ext cx="12147495" cy="1080001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B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04438" y="1147026"/>
              <a:ext cx="11229129" cy="9110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Solution( 4 – 4 ) Work Book p 71 </a:t>
              </a:r>
              <a:endParaRPr lang="en-US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118780" y="1602084"/>
            <a:ext cx="4942617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B- Acquisition Cost= 64,000 + 2,500 = 66,500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11548" y="985150"/>
                <a:ext cx="4949849" cy="4519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GB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A- Depreciation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00" b="1" i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:r>
                  <a:rPr lang="en-GB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00" b="1" i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400" b="1" i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:r>
                  <a:rPr lang="en-GB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=  40%</a:t>
                </a:r>
                <a:endParaRPr lang="en-GB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8" y="985150"/>
                <a:ext cx="4949849" cy="4519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3947287" y="1029299"/>
            <a:ext cx="991673" cy="4201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822443"/>
                  </p:ext>
                </p:extLst>
              </p:nvPr>
            </p:nvGraphicFramePr>
            <p:xfrm>
              <a:off x="367674" y="2570567"/>
              <a:ext cx="10450580" cy="370529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16666">
                      <a:extLst>
                        <a:ext uri="{9D8B030D-6E8A-4147-A177-3AD203B41FA5}">
                          <a16:colId xmlns:a16="http://schemas.microsoft.com/office/drawing/2014/main" xmlns="" val="2728080799"/>
                        </a:ext>
                      </a:extLst>
                    </a:gridCol>
                    <a:gridCol w="1566877">
                      <a:extLst>
                        <a:ext uri="{9D8B030D-6E8A-4147-A177-3AD203B41FA5}">
                          <a16:colId xmlns:a16="http://schemas.microsoft.com/office/drawing/2014/main" xmlns="" val="2965498822"/>
                        </a:ext>
                      </a:extLst>
                    </a:gridCol>
                    <a:gridCol w="1438132">
                      <a:extLst>
                        <a:ext uri="{9D8B030D-6E8A-4147-A177-3AD203B41FA5}">
                          <a16:colId xmlns:a16="http://schemas.microsoft.com/office/drawing/2014/main" xmlns="" val="3887477467"/>
                        </a:ext>
                      </a:extLst>
                    </a:gridCol>
                    <a:gridCol w="1561758">
                      <a:extLst>
                        <a:ext uri="{9D8B030D-6E8A-4147-A177-3AD203B41FA5}">
                          <a16:colId xmlns:a16="http://schemas.microsoft.com/office/drawing/2014/main" xmlns="" val="1248298400"/>
                        </a:ext>
                      </a:extLst>
                    </a:gridCol>
                    <a:gridCol w="1765957">
                      <a:extLst>
                        <a:ext uri="{9D8B030D-6E8A-4147-A177-3AD203B41FA5}">
                          <a16:colId xmlns:a16="http://schemas.microsoft.com/office/drawing/2014/main" xmlns="" val="2175588865"/>
                        </a:ext>
                      </a:extLst>
                    </a:gridCol>
                    <a:gridCol w="2601190">
                      <a:extLst>
                        <a:ext uri="{9D8B030D-6E8A-4147-A177-3AD203B41FA5}">
                          <a16:colId xmlns:a16="http://schemas.microsoft.com/office/drawing/2014/main" xmlns="" val="3470687494"/>
                        </a:ext>
                      </a:extLst>
                    </a:gridCol>
                  </a:tblGrid>
                  <a:tr h="314008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>
                            <a:solidFill>
                              <a:srgbClr val="FFFF00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FFFF00"/>
                              </a:solidFill>
                            </a:rPr>
                            <a:t>Annual </a:t>
                          </a:r>
                          <a:r>
                            <a:rPr lang="en-US" sz="1600" dirty="0" smtClean="0">
                              <a:solidFill>
                                <a:srgbClr val="FFFF00"/>
                              </a:solidFill>
                            </a:rPr>
                            <a:t>Period</a:t>
                          </a:r>
                          <a:endParaRPr lang="ar-BH" sz="1600" dirty="0" smtClean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End Of the Period</a:t>
                          </a:r>
                          <a:endParaRPr lang="en-US" sz="1600" b="1" dirty="0" smtClean="0">
                            <a:solidFill>
                              <a:srgbClr val="FFFF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47371065"/>
                      </a:ext>
                    </a:extLst>
                  </a:tr>
                  <a:tr h="60886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Beginning 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kern="1200" smtClean="0">
                                    <a:solidFill>
                                      <a:srgbClr val="FFFF00"/>
                                    </a:solidFill>
                                  </a:rPr>
                                  <m:t>Deprecation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kern="1200" smtClean="0">
                                    <a:solidFill>
                                      <a:srgbClr val="FFFF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kern="1200" smtClean="0">
                                    <a:solidFill>
                                      <a:srgbClr val="FFFF00"/>
                                    </a:solidFill>
                                  </a:rPr>
                                  <m:t>Rate</m:t>
                                </m:r>
                              </m:oMath>
                            </m:oMathPara>
                          </a14:m>
                          <a:endParaRPr lang="en-US" sz="1600" b="1" kern="12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Expense</a:t>
                          </a:r>
                          <a:endParaRPr lang="ar-BH" sz="1600" b="1" kern="1200" dirty="0" smtClean="0">
                            <a:solidFill>
                              <a:srgbClr val="FFFF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Accumulated Depreciation</a:t>
                          </a:r>
                          <a:endParaRPr lang="ar-BH" sz="1600" b="1" kern="1200" dirty="0" smtClean="0">
                            <a:solidFill>
                              <a:srgbClr val="FFFF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11200035"/>
                      </a:ext>
                    </a:extLst>
                  </a:tr>
                  <a:tr h="314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31/5/2018</a:t>
                          </a:r>
                          <a:endParaRPr lang="ar-BH" sz="16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66,500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84327214"/>
                      </a:ext>
                    </a:extLst>
                  </a:tr>
                  <a:tr h="54237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/>
                            <a:t>Dec 31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j-cs"/>
                            </a:rPr>
                            <a:t>66,500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+mj-cs"/>
                            </a:rPr>
                            <a:t> x 40%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600" b="1" dirty="0">
                            <a:solidFill>
                              <a:schemeClr val="tx1"/>
                            </a:solidFill>
                            <a:latin typeface="+mn-lt"/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15516.67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15516.67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j-cs"/>
                            </a:rPr>
                            <a:t>66,500-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15516.67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j-cs"/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j-cs"/>
                            </a:rPr>
                            <a:t>=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j-cs"/>
                            </a:rPr>
                            <a:t>50983.33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5341458"/>
                      </a:ext>
                    </a:extLst>
                  </a:tr>
                  <a:tr h="314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/>
                            <a:t>Dec 31 2019</a:t>
                          </a:r>
                          <a:endParaRPr lang="ar-BH" sz="1600" b="1" kern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50983.33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20393.33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35,910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66,500 -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35910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30,590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39372132"/>
                      </a:ext>
                    </a:extLst>
                  </a:tr>
                  <a:tr h="314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/>
                            <a:t>Dec 31 2020</a:t>
                          </a:r>
                          <a:endParaRPr lang="ar-BH" sz="1600" b="1" kern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</a:rPr>
                            <a:t>30,590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12,236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48,146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66,500 -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48,146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18,354</a:t>
                          </a:r>
                          <a:endParaRPr lang="en-US" sz="16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9858054"/>
                      </a:ext>
                    </a:extLst>
                  </a:tr>
                  <a:tr h="314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/>
                            <a:t>Dec 31 2021</a:t>
                          </a:r>
                          <a:endParaRPr lang="ar-BH" sz="1600" b="1" kern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</a:rPr>
                            <a:t>18,354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7341.6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55487.6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66,500 -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55487.6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11012.4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06559484"/>
                      </a:ext>
                    </a:extLst>
                  </a:tr>
                  <a:tr h="542378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/>
                            <a:t>Dec 31 2022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</a:rPr>
                            <a:t>11012.4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40%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4404.96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59892.56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66,500- 59892.56</a:t>
                          </a:r>
                          <a:r>
                            <a:rPr lang="en-US" sz="1600" b="1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=6607.44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5843190"/>
                      </a:ext>
                    </a:extLst>
                  </a:tr>
                  <a:tr h="314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0000"/>
                              </a:solidFill>
                            </a:rPr>
                            <a:t>May 31 2023</a:t>
                          </a:r>
                          <a:endParaRPr lang="ar-BH" sz="1600" b="1" kern="12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</a:rPr>
                            <a:t>6607.44 -2,000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*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4607.44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64500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66,500- 64500</a:t>
                          </a:r>
                          <a:r>
                            <a:rPr lang="en-US" sz="1600" b="1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=2000</a:t>
                          </a:r>
                          <a:endParaRPr lang="en-US" sz="16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4565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822443"/>
                  </p:ext>
                </p:extLst>
              </p:nvPr>
            </p:nvGraphicFramePr>
            <p:xfrm>
              <a:off x="367674" y="2570567"/>
              <a:ext cx="10450580" cy="370529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1666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28080799"/>
                        </a:ext>
                      </a:extLst>
                    </a:gridCol>
                    <a:gridCol w="1566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65498822"/>
                        </a:ext>
                      </a:extLst>
                    </a:gridCol>
                    <a:gridCol w="143813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87477467"/>
                        </a:ext>
                      </a:extLst>
                    </a:gridCol>
                    <a:gridCol w="15617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48298400"/>
                        </a:ext>
                      </a:extLst>
                    </a:gridCol>
                    <a:gridCol w="17659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75588865"/>
                        </a:ext>
                      </a:extLst>
                    </a:gridCol>
                    <a:gridCol w="26011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70687494"/>
                        </a:ext>
                      </a:extLst>
                    </a:gridCol>
                  </a:tblGrid>
                  <a:tr h="335280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>
                            <a:solidFill>
                              <a:srgbClr val="FFFF00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FFFF00"/>
                              </a:solidFill>
                            </a:rPr>
                            <a:t>Annual </a:t>
                          </a:r>
                          <a:r>
                            <a:rPr lang="en-US" sz="1600" dirty="0" smtClean="0">
                              <a:solidFill>
                                <a:srgbClr val="FFFF00"/>
                              </a:solidFill>
                            </a:rPr>
                            <a:t>Period</a:t>
                          </a:r>
                          <a:endParaRPr lang="ar-BH" sz="1600" dirty="0" smtClean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Depreciation For the Period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End Of the Period</a:t>
                          </a:r>
                          <a:endParaRPr lang="en-US" sz="1600" b="1" dirty="0" smtClean="0">
                            <a:solidFill>
                              <a:srgbClr val="FFFF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47371065"/>
                      </a:ext>
                    </a:extLst>
                  </a:tr>
                  <a:tr h="60886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Beginning 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15254" t="-58000" r="-413559" b="-46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Depreciation 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Expense</a:t>
                          </a:r>
                          <a:endParaRPr lang="ar-BH" sz="1600" b="1" kern="1200" dirty="0" smtClean="0">
                            <a:solidFill>
                              <a:srgbClr val="FFFF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Accumulated Depreciation</a:t>
                          </a:r>
                          <a:endParaRPr lang="ar-BH" sz="1600" b="1" kern="1200" dirty="0" smtClean="0">
                            <a:solidFill>
                              <a:srgbClr val="FFFF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FF00"/>
                              </a:solidFill>
                              <a:effectLst/>
                            </a:rPr>
                            <a:t>Book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1120003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31/5/2018</a:t>
                          </a:r>
                          <a:endParaRPr lang="ar-BH" sz="16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66,500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84327214"/>
                      </a:ext>
                    </a:extLst>
                  </a:tr>
                  <a:tr h="54237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/>
                            <a:t>Dec 31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cs typeface="+mj-cs"/>
                            </a:rPr>
                            <a:t>66,500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15254" t="-239326" r="-413559" b="-3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15516.67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15516.67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j-cs"/>
                            </a:rPr>
                            <a:t>66,500-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15516.67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j-cs"/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cs typeface="+mj-cs"/>
                            </a:rPr>
                            <a:t>=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cs typeface="+mj-cs"/>
                            </a:rPr>
                            <a:t>50983.33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cs typeface="+mj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534145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/>
                            <a:t>Dec 31 2019</a:t>
                          </a:r>
                          <a:endParaRPr lang="ar-BH" sz="1600" b="1" kern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50983.33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20393.33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35,910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66,500 -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35910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30,590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3937213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/>
                            <a:t>Dec 31 2020</a:t>
                          </a:r>
                          <a:endParaRPr lang="ar-BH" sz="1600" b="1" kern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</a:rPr>
                            <a:t>30,590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12,236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48,146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66,500 -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48,146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18,354</a:t>
                          </a:r>
                          <a:endParaRPr lang="en-US" sz="16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698580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/>
                            <a:t>Dec 31 2021</a:t>
                          </a:r>
                          <a:endParaRPr lang="ar-BH" sz="1600" b="1" kern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</a:rPr>
                            <a:t>18,354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40%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7341.6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55487.6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66,500 -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55487.6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11012.4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06559484"/>
                      </a:ext>
                    </a:extLst>
                  </a:tr>
                  <a:tr h="542378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 smtClean="0"/>
                            <a:t>Dec 31 2022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</a:rPr>
                            <a:t>11012.4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40%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4404.96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59892.56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66,500- 59892.56</a:t>
                          </a:r>
                          <a:r>
                            <a:rPr lang="en-US" sz="1600" b="1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=6607.44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6584319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 smtClean="0">
                              <a:solidFill>
                                <a:srgbClr val="FF0000"/>
                              </a:solidFill>
                            </a:rPr>
                            <a:t>May 31 2023</a:t>
                          </a:r>
                          <a:endParaRPr lang="ar-BH" sz="1600" b="1" kern="12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</a:rPr>
                            <a:t>6607.44 -2,000</a:t>
                          </a:r>
                          <a:endParaRPr lang="en-US" sz="16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*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4607.44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64500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66,500- 64500</a:t>
                          </a:r>
                          <a:r>
                            <a:rPr lang="en-US" sz="1600" b="1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=2000</a:t>
                          </a:r>
                          <a:endParaRPr lang="en-US" sz="16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764565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DDB0C26-C7CD-4EF3-962B-393611EE9744}"/>
              </a:ext>
            </a:extLst>
          </p:cNvPr>
          <p:cNvSpPr/>
          <p:nvPr/>
        </p:nvSpPr>
        <p:spPr>
          <a:xfrm>
            <a:off x="4039673" y="3770441"/>
            <a:ext cx="592428" cy="607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Speech Bubble: Oval 25">
            <a:extLst>
              <a:ext uri="{FF2B5EF4-FFF2-40B4-BE49-F238E27FC236}">
                <a16:creationId xmlns:a16="http://schemas.microsoft.com/office/drawing/2014/main" xmlns="" id="{D362E622-15CC-4E8F-A146-F2328DF78840}"/>
              </a:ext>
            </a:extLst>
          </p:cNvPr>
          <p:cNvSpPr/>
          <p:nvPr/>
        </p:nvSpPr>
        <p:spPr>
          <a:xfrm rot="20975913">
            <a:off x="-22734" y="2559761"/>
            <a:ext cx="2318833" cy="1181887"/>
          </a:xfrm>
          <a:prstGeom prst="wedgeEllipseCallout">
            <a:avLst>
              <a:gd name="adj1" fmla="val 124885"/>
              <a:gd name="adj2" fmla="val 112379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Jun, July, Aug,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,Oct, Nov, Dec (7Months)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4"/>
          <a:srcRect l="14203" t="25655" r="30557" b="31300"/>
          <a:stretch/>
        </p:blipFill>
        <p:spPr bwMode="auto">
          <a:xfrm>
            <a:off x="5122758" y="539042"/>
            <a:ext cx="5300622" cy="1926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679201" y="4180575"/>
            <a:ext cx="575803" cy="327406"/>
            <a:chOff x="6117175" y="4193691"/>
            <a:chExt cx="1143000" cy="418531"/>
          </a:xfrm>
        </p:grpSpPr>
        <p:grpSp>
          <p:nvGrpSpPr>
            <p:cNvPr id="26" name="Group 25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Plus 26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04595" y="4579015"/>
            <a:ext cx="573052" cy="349923"/>
            <a:chOff x="6117175" y="4193691"/>
            <a:chExt cx="1143000" cy="418531"/>
          </a:xfrm>
        </p:grpSpPr>
        <p:grpSp>
          <p:nvGrpSpPr>
            <p:cNvPr id="31" name="Group 30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Plus 31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49745" y="4947113"/>
            <a:ext cx="504980" cy="349923"/>
            <a:chOff x="6117175" y="4193691"/>
            <a:chExt cx="1143000" cy="418531"/>
          </a:xfrm>
        </p:grpSpPr>
        <p:grpSp>
          <p:nvGrpSpPr>
            <p:cNvPr id="36" name="Group 35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Plus 36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42152" y="5315953"/>
            <a:ext cx="504980" cy="349923"/>
            <a:chOff x="6117175" y="4193691"/>
            <a:chExt cx="1143000" cy="418531"/>
          </a:xfrm>
        </p:grpSpPr>
        <p:grpSp>
          <p:nvGrpSpPr>
            <p:cNvPr id="41" name="Group 40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Plus 41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72160" y="5714053"/>
            <a:ext cx="474972" cy="370514"/>
            <a:chOff x="6117175" y="4193691"/>
            <a:chExt cx="1143000" cy="418531"/>
          </a:xfrm>
        </p:grpSpPr>
        <p:grpSp>
          <p:nvGrpSpPr>
            <p:cNvPr id="46" name="Group 45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Plus 46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Declining Balance Method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1276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7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7347</TotalTime>
  <Words>1272</Words>
  <Application>Microsoft Office PowerPoint</Application>
  <PresentationFormat>Widescreen</PresentationFormat>
  <Paragraphs>417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 Math</vt:lpstr>
      <vt:lpstr>PT Bold Heading</vt:lpstr>
      <vt:lpstr>Sakkal Majalla</vt:lpstr>
      <vt:lpstr>Times New Roman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محمود طرّادة</dc:creator>
  <cp:lastModifiedBy>Amro Hussain Ali Salman</cp:lastModifiedBy>
  <cp:revision>522</cp:revision>
  <dcterms:created xsi:type="dcterms:W3CDTF">2017-11-05T19:01:03Z</dcterms:created>
  <dcterms:modified xsi:type="dcterms:W3CDTF">2021-01-21T10:41:00Z</dcterms:modified>
</cp:coreProperties>
</file>