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32" r:id="rId5"/>
    <p:sldId id="333" r:id="rId6"/>
    <p:sldId id="335" r:id="rId7"/>
    <p:sldId id="336" r:id="rId8"/>
    <p:sldId id="337" r:id="rId9"/>
    <p:sldId id="338" r:id="rId10"/>
    <p:sldId id="339" r:id="rId11"/>
    <p:sldId id="350" r:id="rId12"/>
    <p:sldId id="351" r:id="rId13"/>
    <p:sldId id="340" r:id="rId14"/>
    <p:sldId id="346" r:id="rId15"/>
    <p:sldId id="349" r:id="rId16"/>
    <p:sldId id="342" r:id="rId17"/>
    <p:sldId id="347" r:id="rId18"/>
    <p:sldId id="348" r:id="rId19"/>
    <p:sldId id="33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18753-8A42-4B23-9E12-41D77084988F}"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F87A2-627E-4037-B053-47B07FDDB5D9}" type="slidenum">
              <a:rPr lang="en-US" smtClean="0"/>
              <a:t>‹#›</a:t>
            </a:fld>
            <a:endParaRPr lang="en-US"/>
          </a:p>
        </p:txBody>
      </p:sp>
    </p:spTree>
    <p:extLst>
      <p:ext uri="{BB962C8B-B14F-4D97-AF65-F5344CB8AC3E}">
        <p14:creationId xmlns:p14="http://schemas.microsoft.com/office/powerpoint/2010/main" val="326763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04FD0-EE4A-4C48-BD1D-3C85686BE93E}" type="slidenum">
              <a:rPr lang="en-GB" smtClean="0"/>
              <a:t>1</a:t>
            </a:fld>
            <a:endParaRPr lang="en-GB"/>
          </a:p>
        </p:txBody>
      </p:sp>
    </p:spTree>
    <p:extLst>
      <p:ext uri="{BB962C8B-B14F-4D97-AF65-F5344CB8AC3E}">
        <p14:creationId xmlns:p14="http://schemas.microsoft.com/office/powerpoint/2010/main" val="134526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26852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60969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70495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3923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81935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5961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2771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0840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5661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03049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6065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656582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student.co.uk/wp-content/uploads/2012/07/7360273.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ccountingcoach.com/terms/B/bank-statement.html" TargetMode="External"/><Relationship Id="rId2" Type="http://schemas.openxmlformats.org/officeDocument/2006/relationships/hyperlink" Target="http://www.accountingcoach.com/terms/G/general-ledger-account.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accountingcoach.com/terms/I/interest-earned.html" TargetMode="External"/><Relationship Id="rId3" Type="http://schemas.openxmlformats.org/officeDocument/2006/relationships/hyperlink" Target="http://www.accountingcoach.com/terms/O/outstanding-checks.html" TargetMode="External"/><Relationship Id="rId7" Type="http://schemas.openxmlformats.org/officeDocument/2006/relationships/hyperlink" Target="http://www.accountingcoach.com/terms/C/check-printing-charges.html" TargetMode="External"/><Relationship Id="rId2" Type="http://schemas.openxmlformats.org/officeDocument/2006/relationships/hyperlink" Target="http://www.accountingcoach.com/terms/D/deposits-in-transit.html" TargetMode="External"/><Relationship Id="rId1" Type="http://schemas.openxmlformats.org/officeDocument/2006/relationships/slideLayout" Target="../slideLayouts/slideLayout2.xml"/><Relationship Id="rId6" Type="http://schemas.openxmlformats.org/officeDocument/2006/relationships/hyperlink" Target="http://www.accountingcoach.com/terms/N/not-sufficient-funds-check.html" TargetMode="External"/><Relationship Id="rId11" Type="http://schemas.openxmlformats.org/officeDocument/2006/relationships/image" Target="../media/image2.png"/><Relationship Id="rId5" Type="http://schemas.openxmlformats.org/officeDocument/2006/relationships/hyperlink" Target="http://www.accountingcoach.com/terms/B/bank-service-charge-expense.html" TargetMode="External"/><Relationship Id="rId10" Type="http://schemas.openxmlformats.org/officeDocument/2006/relationships/image" Target="../media/image3.jpeg"/><Relationship Id="rId4" Type="http://schemas.openxmlformats.org/officeDocument/2006/relationships/hyperlink" Target="http://www.accountingcoach.com/terms/B/bank-errors.html" TargetMode="External"/><Relationship Id="rId9" Type="http://schemas.openxmlformats.org/officeDocument/2006/relationships/hyperlink" Target="http://www.accountingcoach.com/terms/N/notes-receivabl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 xmlns:a16="http://schemas.microsoft.com/office/drawing/2014/main"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54981" y="620688"/>
            <a:ext cx="8185853" cy="1224136"/>
          </a:xfrm>
          <a:prstGeom prst="rect">
            <a:avLst/>
          </a:prstGeom>
          <a:ln>
            <a:noFill/>
          </a:ln>
          <a:effectLst>
            <a:outerShdw blurRad="292100" dist="139700" dir="2700000" algn="tl" rotWithShape="0">
              <a:srgbClr val="333333">
                <a:alpha val="65000"/>
              </a:srgbClr>
            </a:outerShdw>
          </a:effectLst>
        </p:spPr>
      </p:pic>
      <p:graphicFrame>
        <p:nvGraphicFramePr>
          <p:cNvPr id="13" name="Table 8">
            <a:extLst>
              <a:ext uri="{FF2B5EF4-FFF2-40B4-BE49-F238E27FC236}">
                <a16:creationId xmlns="" xmlns:a16="http://schemas.microsoft.com/office/drawing/2014/main" id="{C257F836-2B8D-4385-833E-440ED69B98AF}"/>
              </a:ext>
            </a:extLst>
          </p:cNvPr>
          <p:cNvGraphicFramePr>
            <a:graphicFrameLocks noGrp="1"/>
          </p:cNvGraphicFramePr>
          <p:nvPr>
            <p:extLst>
              <p:ext uri="{D42A27DB-BD31-4B8C-83A1-F6EECF244321}">
                <p14:modId xmlns:p14="http://schemas.microsoft.com/office/powerpoint/2010/main" val="3863278948"/>
              </p:ext>
            </p:extLst>
          </p:nvPr>
        </p:nvGraphicFramePr>
        <p:xfrm>
          <a:off x="1754980" y="2266084"/>
          <a:ext cx="8831453" cy="4005287"/>
        </p:xfrm>
        <a:graphic>
          <a:graphicData uri="http://schemas.openxmlformats.org/drawingml/2006/table">
            <a:tbl>
              <a:tblPr firstRow="1" bandRow="1">
                <a:tableStyleId>{22838BEF-8BB2-4498-84A7-C5851F593DF1}</a:tableStyleId>
              </a:tblPr>
              <a:tblGrid>
                <a:gridCol w="1760378">
                  <a:extLst>
                    <a:ext uri="{9D8B030D-6E8A-4147-A177-3AD203B41FA5}">
                      <a16:colId xmlns="" xmlns:a16="http://schemas.microsoft.com/office/drawing/2014/main" val="1153488245"/>
                    </a:ext>
                  </a:extLst>
                </a:gridCol>
                <a:gridCol w="7071075">
                  <a:extLst>
                    <a:ext uri="{9D8B030D-6E8A-4147-A177-3AD203B41FA5}">
                      <a16:colId xmlns="" xmlns:a16="http://schemas.microsoft.com/office/drawing/2014/main" val="2424581035"/>
                    </a:ext>
                  </a:extLst>
                </a:gridCol>
              </a:tblGrid>
              <a:tr h="1153207">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a:t>
                      </a:r>
                      <a:r>
                        <a:rPr lang="en-US" sz="2400" dirty="0" smtClean="0">
                          <a:latin typeface="Arial" panose="020B0604020202020204" pitchFamily="34" charset="0"/>
                          <a:cs typeface="Arial" panose="020B0604020202020204" pitchFamily="34" charset="0"/>
                        </a:rPr>
                        <a:t>3</a:t>
                      </a:r>
                      <a:endParaRPr lang="en-GB" sz="2400"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hMerge="1">
                  <a:txBody>
                    <a:bodyPr/>
                    <a:lstStyle/>
                    <a:p>
                      <a:endParaRPr lang="en-GB" dirty="0"/>
                    </a:p>
                  </a:txBody>
                  <a:tcPr/>
                </a:tc>
                <a:extLst>
                  <a:ext uri="{0D108BD9-81ED-4DB2-BD59-A6C34878D82A}">
                    <a16:rowId xmlns="" xmlns:a16="http://schemas.microsoft.com/office/drawing/2014/main" val="3128585072"/>
                  </a:ext>
                </a:extLst>
              </a:tr>
              <a:tr h="880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en-US" sz="2400" b="1" dirty="0" smtClean="0">
                          <a:solidFill>
                            <a:srgbClr val="002060"/>
                          </a:solidFill>
                          <a:latin typeface="Arial" panose="020B0604020202020204" pitchFamily="34" charset="0"/>
                          <a:cs typeface="Arial" panose="020B0604020202020204" pitchFamily="34" charset="0"/>
                        </a:rPr>
                        <a:t>(3)  </a:t>
                      </a:r>
                      <a:r>
                        <a:rPr lang="en-US" sz="2400" b="1" dirty="0">
                          <a:solidFill>
                            <a:srgbClr val="002060"/>
                          </a:solidFill>
                          <a:latin typeface="Arial" panose="020B0604020202020204" pitchFamily="34" charset="0"/>
                          <a:cs typeface="Arial" panose="020B0604020202020204" pitchFamily="34" charset="0"/>
                        </a:rPr>
                        <a:t>– </a:t>
                      </a:r>
                      <a:endParaRPr lang="en-US" sz="2400" b="1" dirty="0" smtClean="0">
                        <a:solidFill>
                          <a:srgbClr val="002060"/>
                        </a:solidFill>
                        <a:latin typeface="Arial" panose="020B0604020202020204" pitchFamily="34" charset="0"/>
                        <a:cs typeface="Arial" panose="020B0604020202020204" pitchFamily="34" charset="0"/>
                      </a:endParaRPr>
                    </a:p>
                    <a:p>
                      <a:pPr algn="ctr"/>
                      <a:r>
                        <a:rPr lang="ar-BH" sz="2400" b="1" dirty="0" smtClean="0">
                          <a:solidFill>
                            <a:srgbClr val="002060"/>
                          </a:solidFill>
                          <a:latin typeface="Arial" panose="020B0604020202020204" pitchFamily="34" charset="0"/>
                          <a:cs typeface="Arial" panose="020B0604020202020204" pitchFamily="34" charset="0"/>
                        </a:rPr>
                        <a:t>محا213 - 806</a:t>
                      </a:r>
                      <a:endParaRPr lang="en-GB" sz="2400" b="1" dirty="0">
                        <a:solidFill>
                          <a:srgbClr val="002060"/>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 xmlns:a16="http://schemas.microsoft.com/office/drawing/2014/main" val="4090189103"/>
                  </a:ext>
                </a:extLst>
              </a:tr>
              <a:tr h="783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Unit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latin typeface="Arial" panose="020B0604020202020204" pitchFamily="34" charset="0"/>
                          <a:cs typeface="Arial" panose="020B0604020202020204" pitchFamily="34" charset="0"/>
                        </a:rPr>
                        <a:t>Unit</a:t>
                      </a:r>
                      <a:r>
                        <a:rPr lang="en-US" sz="2400" b="1" baseline="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3</a:t>
                      </a:r>
                      <a:endParaRPr lang="en-GB" sz="2400" b="1" dirty="0" smtClean="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 xmlns:a16="http://schemas.microsoft.com/office/drawing/2014/main" val="4244890864"/>
                  </a:ext>
                </a:extLst>
              </a:tr>
              <a:tr h="880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solidFill>
                            <a:srgbClr val="FF0000"/>
                          </a:solidFill>
                        </a:rPr>
                        <a:t>Cash and Internal Control – </a:t>
                      </a:r>
                    </a:p>
                    <a:p>
                      <a:pPr algn="ctr"/>
                      <a:r>
                        <a:rPr lang="en-US" sz="2400" b="1" dirty="0" smtClean="0">
                          <a:solidFill>
                            <a:srgbClr val="FF0000"/>
                          </a:solidFill>
                        </a:rPr>
                        <a:t>Bank Reconciliation and Adjusted</a:t>
                      </a:r>
                      <a:r>
                        <a:rPr lang="en-US" sz="2400" b="1" baseline="0" dirty="0" smtClean="0">
                          <a:solidFill>
                            <a:srgbClr val="FF0000"/>
                          </a:solidFill>
                        </a:rPr>
                        <a:t> Entries</a:t>
                      </a:r>
                    </a:p>
                    <a:p>
                      <a:pPr algn="ctr"/>
                      <a:r>
                        <a:rPr lang="en-US" sz="2400" b="1" baseline="0" dirty="0" smtClean="0">
                          <a:solidFill>
                            <a:srgbClr val="002060"/>
                          </a:solidFill>
                          <a:effectLst>
                            <a:outerShdw blurRad="38100" dist="38100" dir="2700000" algn="tl">
                              <a:srgbClr val="000000">
                                <a:alpha val="43137"/>
                              </a:srgbClr>
                            </a:outerShdw>
                          </a:effectLst>
                        </a:rPr>
                        <a:t>Without Errors</a:t>
                      </a:r>
                      <a:endParaRPr lang="en-US" sz="2400" b="1" dirty="0">
                        <a:solidFill>
                          <a:srgbClr val="002060"/>
                        </a:solidFill>
                        <a:effectLst>
                          <a:outerShdw blurRad="38100" dist="38100" dir="2700000" algn="tl">
                            <a:srgbClr val="000000">
                              <a:alpha val="43137"/>
                            </a:srgbClr>
                          </a:outerShdw>
                        </a:effectLst>
                      </a:endParaRPr>
                    </a:p>
                  </a:txBody>
                  <a:tcPr anchor="ctr">
                    <a:cell3D prstMaterial="dkEdge">
                      <a:bevel prst="relaxedInset"/>
                      <a:lightRig rig="flood" dir="t"/>
                    </a:cell3D>
                  </a:tcPr>
                </a:tc>
                <a:extLst>
                  <a:ext uri="{0D108BD9-81ED-4DB2-BD59-A6C34878D82A}">
                    <a16:rowId xmlns="" xmlns:a16="http://schemas.microsoft.com/office/drawing/2014/main" val="4216000624"/>
                  </a:ext>
                </a:extLst>
              </a:tr>
            </a:tbl>
          </a:graphicData>
        </a:graphic>
      </p:graphicFrame>
      <p:grpSp>
        <p:nvGrpSpPr>
          <p:cNvPr id="11" name="Group 10"/>
          <p:cNvGrpSpPr/>
          <p:nvPr/>
        </p:nvGrpSpPr>
        <p:grpSpPr>
          <a:xfrm>
            <a:off x="0" y="6498164"/>
            <a:ext cx="12192000" cy="384957"/>
            <a:chOff x="0" y="6498164"/>
            <a:chExt cx="12192000" cy="384957"/>
          </a:xfrm>
        </p:grpSpPr>
        <p:cxnSp>
          <p:nvCxnSpPr>
            <p:cNvPr id="12" name="Straight Connector 1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481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458876" y="1357921"/>
            <a:ext cx="8801034" cy="452432"/>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1000"/>
              </a:spcAft>
            </a:pPr>
            <a:r>
              <a:rPr lang="en-US" b="1" dirty="0">
                <a:latin typeface="Arial" panose="020B0604020202020204" pitchFamily="34" charset="0"/>
                <a:ea typeface="Times New Roman" panose="02020603050405020304" pitchFamily="18" charset="0"/>
                <a:cs typeface="Arial" panose="020B0604020202020204" pitchFamily="34" charset="0"/>
              </a:rPr>
              <a:t>The following information for </a:t>
            </a:r>
            <a:r>
              <a:rPr lang="en-US" b="1" dirty="0" err="1">
                <a:latin typeface="Arial" panose="020B0604020202020204" pitchFamily="34" charset="0"/>
                <a:ea typeface="Times New Roman" panose="02020603050405020304" pitchFamily="18" charset="0"/>
                <a:cs typeface="Arial" panose="020B0604020202020204" pitchFamily="34" charset="0"/>
              </a:rPr>
              <a:t>Zeyad</a:t>
            </a:r>
            <a:r>
              <a:rPr lang="en-US" b="1" dirty="0">
                <a:latin typeface="Arial" panose="020B0604020202020204" pitchFamily="34" charset="0"/>
                <a:ea typeface="Times New Roman" panose="02020603050405020304" pitchFamily="18" charset="0"/>
                <a:cs typeface="Arial" panose="020B0604020202020204" pitchFamily="34" charset="0"/>
              </a:rPr>
              <a:t> Est., is shown on December 31, 2020.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90313420"/>
              </p:ext>
            </p:extLst>
          </p:nvPr>
        </p:nvGraphicFramePr>
        <p:xfrm>
          <a:off x="394028" y="2134783"/>
          <a:ext cx="9097248" cy="2833272"/>
        </p:xfrm>
        <a:graphic>
          <a:graphicData uri="http://schemas.openxmlformats.org/drawingml/2006/table">
            <a:tbl>
              <a:tblPr>
                <a:tableStyleId>{E8B1032C-EA38-4F05-BA0D-38AFFFC7BED3}</a:tableStyleId>
              </a:tblPr>
              <a:tblGrid>
                <a:gridCol w="7835572"/>
                <a:gridCol w="1261676"/>
              </a:tblGrid>
              <a:tr h="354159">
                <a:tc>
                  <a:txBody>
                    <a:bodyPr/>
                    <a:lstStyle/>
                    <a:p>
                      <a:pPr>
                        <a:spcAft>
                          <a:spcPts val="1000"/>
                        </a:spcAft>
                      </a:pPr>
                      <a:r>
                        <a:rPr lang="en-US" sz="2000" b="1" dirty="0">
                          <a:effectLst/>
                          <a:latin typeface="Arial" panose="020B0604020202020204" pitchFamily="34" charset="0"/>
                          <a:cs typeface="Arial" panose="020B0604020202020204" pitchFamily="34" charset="0"/>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BD</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Balance per Bank Statement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7,338</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Cash Book Balance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5,432</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Outstanding Checks</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2,121</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Deposits  in Transit not recorded by bank</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1,243</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Notes Receivable collected by bank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1,000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Interest Earned on Notes Receivable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smtClean="0">
                          <a:effectLst/>
                          <a:latin typeface="Arial" panose="020B0604020202020204" pitchFamily="34" charset="0"/>
                          <a:cs typeface="Arial" panose="020B0604020202020204" pitchFamily="34" charset="0"/>
                        </a:rPr>
                        <a:t>33</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2000" b="1" dirty="0">
                          <a:effectLst/>
                          <a:latin typeface="Arial" panose="020B0604020202020204" pitchFamily="34" charset="0"/>
                          <a:cs typeface="Arial" panose="020B0604020202020204" pitchFamily="34" charset="0"/>
                        </a:rPr>
                        <a:t>Bank Service Charge not recorded by depositors.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2000" b="1" dirty="0">
                          <a:effectLst/>
                          <a:latin typeface="Arial" panose="020B0604020202020204" pitchFamily="34" charset="0"/>
                          <a:cs typeface="Arial" panose="020B0604020202020204" pitchFamily="34" charset="0"/>
                        </a:rPr>
                        <a:t>5</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bl>
          </a:graphicData>
        </a:graphic>
      </p:graphicFrame>
      <p:sp>
        <p:nvSpPr>
          <p:cNvPr id="4" name="Rectangle 3"/>
          <p:cNvSpPr/>
          <p:nvPr/>
        </p:nvSpPr>
        <p:spPr>
          <a:xfrm>
            <a:off x="394028" y="5301384"/>
            <a:ext cx="9859808" cy="8161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15000"/>
              </a:lnSpc>
              <a:spcAft>
                <a:spcPts val="1000"/>
              </a:spcAft>
            </a:pPr>
            <a:r>
              <a:rPr lang="en-US"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Required:</a:t>
            </a:r>
            <a:endPar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mj-lt"/>
              <a:buAutoNum type="arabicPeriod"/>
            </a:pPr>
            <a:r>
              <a:rPr lang="en-US" b="1" dirty="0">
                <a:latin typeface="Arial" panose="020B0604020202020204" pitchFamily="34" charset="0"/>
                <a:ea typeface="Times New Roman" panose="02020603050405020304" pitchFamily="18" charset="0"/>
                <a:cs typeface="Arial" panose="020B0604020202020204" pitchFamily="34" charset="0"/>
              </a:rPr>
              <a:t>Prepare the bank reconciliation statement for </a:t>
            </a:r>
            <a:r>
              <a:rPr lang="en-US" b="1" dirty="0" err="1">
                <a:latin typeface="Arial" panose="020B0604020202020204" pitchFamily="34" charset="0"/>
                <a:ea typeface="Times New Roman" panose="02020603050405020304" pitchFamily="18" charset="0"/>
                <a:cs typeface="Arial" panose="020B0604020202020204" pitchFamily="34" charset="0"/>
              </a:rPr>
              <a:t>Zeyad</a:t>
            </a:r>
            <a:r>
              <a:rPr lang="en-US" b="1" dirty="0">
                <a:latin typeface="Arial" panose="020B0604020202020204" pitchFamily="34" charset="0"/>
                <a:ea typeface="Times New Roman" panose="02020603050405020304" pitchFamily="18" charset="0"/>
                <a:cs typeface="Arial" panose="020B0604020202020204" pitchFamily="34" charset="0"/>
              </a:rPr>
              <a:t> Est. as of December 31, 2020.</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descr="http://www.newstudent.co.uk/wp-content/uploads/2012/07/7360273-300x197.jpg">
            <a:hlinkClick r:id="rId2"/>
          </p:cNvPr>
          <p:cNvPicPr/>
          <p:nvPr/>
        </p:nvPicPr>
        <p:blipFill>
          <a:blip r:embed="rId3"/>
          <a:stretch>
            <a:fillRect/>
          </a:stretch>
        </p:blipFill>
        <p:spPr bwMode="auto">
          <a:xfrm>
            <a:off x="9672034" y="2754462"/>
            <a:ext cx="2410577" cy="2010721"/>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179382" y="570502"/>
            <a:ext cx="3285036" cy="646025"/>
            <a:chOff x="272539" y="1012529"/>
            <a:chExt cx="4520386" cy="816537"/>
          </a:xfrm>
        </p:grpSpPr>
        <p:sp>
          <p:nvSpPr>
            <p:cNvPr id="11"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2" name="Rectangle 6"/>
            <p:cNvSpPr/>
            <p:nvPr/>
          </p:nvSpPr>
          <p:spPr>
            <a:xfrm>
              <a:off x="1282873" y="1096946"/>
              <a:ext cx="2882841" cy="66131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2: </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4" name="Group 23"/>
          <p:cNvGrpSpPr/>
          <p:nvPr/>
        </p:nvGrpSpPr>
        <p:grpSpPr>
          <a:xfrm>
            <a:off x="0" y="6498164"/>
            <a:ext cx="12192000" cy="384957"/>
            <a:chOff x="0" y="6498164"/>
            <a:chExt cx="12192000" cy="384957"/>
          </a:xfrm>
        </p:grpSpPr>
        <p:cxnSp>
          <p:nvCxnSpPr>
            <p:cNvPr id="25" name="Straight Connector 2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72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27865" y="1280719"/>
            <a:ext cx="4405498" cy="73250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1000"/>
              </a:spcAft>
            </a:pPr>
            <a:r>
              <a:rPr lang="en-US" sz="1600" b="1" dirty="0">
                <a:latin typeface="Arial" panose="020B0604020202020204" pitchFamily="34" charset="0"/>
                <a:ea typeface="Times New Roman" panose="02020603050405020304" pitchFamily="18" charset="0"/>
                <a:cs typeface="Arial" panose="020B0604020202020204" pitchFamily="34" charset="0"/>
              </a:rPr>
              <a:t>The following information for </a:t>
            </a:r>
            <a:r>
              <a:rPr lang="en-US" sz="1600" b="1" dirty="0" err="1">
                <a:latin typeface="Arial" panose="020B0604020202020204" pitchFamily="34" charset="0"/>
                <a:ea typeface="Times New Roman" panose="02020603050405020304" pitchFamily="18" charset="0"/>
                <a:cs typeface="Arial" panose="020B0604020202020204" pitchFamily="34" charset="0"/>
              </a:rPr>
              <a:t>Zeyad</a:t>
            </a:r>
            <a:r>
              <a:rPr lang="en-US" sz="1600" b="1" dirty="0">
                <a:latin typeface="Arial" panose="020B0604020202020204" pitchFamily="34" charset="0"/>
                <a:ea typeface="Times New Roman" panose="02020603050405020304" pitchFamily="18" charset="0"/>
                <a:cs typeface="Arial" panose="020B0604020202020204" pitchFamily="34" charset="0"/>
              </a:rPr>
              <a:t> Est., is shown on December 31, 2020.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86990660"/>
              </p:ext>
            </p:extLst>
          </p:nvPr>
        </p:nvGraphicFramePr>
        <p:xfrm>
          <a:off x="127865" y="2086995"/>
          <a:ext cx="4856259" cy="2905833"/>
        </p:xfrm>
        <a:graphic>
          <a:graphicData uri="http://schemas.openxmlformats.org/drawingml/2006/table">
            <a:tbl>
              <a:tblPr>
                <a:tableStyleId>{E8B1032C-EA38-4F05-BA0D-38AFFFC7BED3}</a:tableStyleId>
              </a:tblPr>
              <a:tblGrid>
                <a:gridCol w="3829492"/>
                <a:gridCol w="1026767"/>
              </a:tblGrid>
              <a:tr h="354159">
                <a:tc>
                  <a:txBody>
                    <a:bodyPr/>
                    <a:lstStyle/>
                    <a:p>
                      <a:pPr>
                        <a:spcAft>
                          <a:spcPts val="1000"/>
                        </a:spcAft>
                      </a:pPr>
                      <a:r>
                        <a:rPr lang="en-US" sz="14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BD</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Balance per Bank Statement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7,338</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Cash Book Balance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5,432</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Outstanding Checks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2,121</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Deposits  in Transit not recorded by bank</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1,243</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Notes Receivable collected by bank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1,000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Interest Earned on Notes Receivable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smtClean="0">
                          <a:effectLst/>
                          <a:latin typeface="Arial" panose="020B0604020202020204" pitchFamily="34" charset="0"/>
                          <a:cs typeface="Arial" panose="020B0604020202020204" pitchFamily="34" charset="0"/>
                        </a:rPr>
                        <a:t>33</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400" b="1" dirty="0">
                          <a:effectLst/>
                          <a:latin typeface="Arial" panose="020B0604020202020204" pitchFamily="34" charset="0"/>
                          <a:cs typeface="Arial" panose="020B0604020202020204" pitchFamily="34" charset="0"/>
                        </a:rPr>
                        <a:t>Bank Service Charge not recorded by depositors.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5</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bl>
          </a:graphicData>
        </a:graphic>
      </p:graphicFrame>
      <p:sp>
        <p:nvSpPr>
          <p:cNvPr id="4" name="Rectangle 3"/>
          <p:cNvSpPr/>
          <p:nvPr/>
        </p:nvSpPr>
        <p:spPr>
          <a:xfrm>
            <a:off x="127865" y="5118475"/>
            <a:ext cx="4893972" cy="12998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15000"/>
              </a:lnSpc>
              <a:spcAft>
                <a:spcPts val="1000"/>
              </a:spcAft>
            </a:pPr>
            <a:r>
              <a:rPr lang="en-US" sz="12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Required:</a:t>
            </a:r>
            <a:endParaRPr lang="en-US" sz="12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mj-lt"/>
              <a:buAutoNum type="arabicPeriod"/>
            </a:pPr>
            <a:r>
              <a:rPr lang="en-US" sz="1200" b="1" dirty="0">
                <a:latin typeface="Arial" panose="020B0604020202020204" pitchFamily="34" charset="0"/>
                <a:ea typeface="Times New Roman" panose="02020603050405020304" pitchFamily="18" charset="0"/>
                <a:cs typeface="Arial" panose="020B0604020202020204" pitchFamily="34" charset="0"/>
              </a:rPr>
              <a:t>Prepare the bank reconciliation statement for </a:t>
            </a:r>
            <a:r>
              <a:rPr lang="en-US" sz="1200" b="1" dirty="0" err="1">
                <a:latin typeface="Arial" panose="020B0604020202020204" pitchFamily="34" charset="0"/>
                <a:ea typeface="Times New Roman" panose="02020603050405020304" pitchFamily="18" charset="0"/>
                <a:cs typeface="Arial" panose="020B0604020202020204" pitchFamily="34" charset="0"/>
              </a:rPr>
              <a:t>Zeyad</a:t>
            </a:r>
            <a:r>
              <a:rPr lang="en-US" sz="1200" b="1" dirty="0">
                <a:latin typeface="Arial" panose="020B0604020202020204" pitchFamily="34" charset="0"/>
                <a:ea typeface="Times New Roman" panose="02020603050405020304" pitchFamily="18" charset="0"/>
                <a:cs typeface="Arial" panose="020B0604020202020204" pitchFamily="34" charset="0"/>
              </a:rPr>
              <a:t> Est. as of December 31, 2020</a:t>
            </a:r>
            <a:r>
              <a:rPr lang="en-US" sz="1200" b="1"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spcAft>
                <a:spcPts val="10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Prepare Journal entries necessary to reconcile the cash account balances</a:t>
            </a:r>
            <a:r>
              <a:rPr lang="en-US" sz="1200" b="1" dirty="0" smtClean="0">
                <a:latin typeface="Arial" panose="020B0604020202020204" pitchFamily="34" charset="0"/>
                <a:ea typeface="Calibri" panose="020F0502020204030204" pitchFamily="34" charset="0"/>
                <a:cs typeface="Arial" panose="020B0604020202020204" pitchFamily="34" charset="0"/>
              </a:rPr>
              <a:t>.</a:t>
            </a:r>
            <a:endParaRPr lang="en-US" sz="1200" b="1" dirty="0">
              <a:latin typeface="Arial" panose="020B0604020202020204" pitchFamily="34" charset="0"/>
              <a:ea typeface="Times New Roman" panose="02020603050405020304" pitchFamily="18" charset="0"/>
              <a:cs typeface="Arial" panose="020B0604020202020204" pitchFamily="34" charset="0"/>
            </a:endParaRPr>
          </a:p>
        </p:txBody>
      </p:sp>
      <p:grpSp>
        <p:nvGrpSpPr>
          <p:cNvPr id="10" name="Group 9"/>
          <p:cNvGrpSpPr/>
          <p:nvPr/>
        </p:nvGrpSpPr>
        <p:grpSpPr>
          <a:xfrm>
            <a:off x="127865" y="455455"/>
            <a:ext cx="4225193" cy="646025"/>
            <a:chOff x="272539" y="1012529"/>
            <a:chExt cx="4520386" cy="816537"/>
          </a:xfrm>
        </p:grpSpPr>
        <p:sp>
          <p:nvSpPr>
            <p:cNvPr id="11"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2" name="Rectangle 6"/>
            <p:cNvSpPr/>
            <p:nvPr/>
          </p:nvSpPr>
          <p:spPr>
            <a:xfrm>
              <a:off x="1206674" y="1129038"/>
              <a:ext cx="3510052" cy="583517"/>
            </a:xfrm>
            <a:prstGeom prst="rect">
              <a:avLst/>
            </a:prstGeom>
          </p:spPr>
          <p:txBody>
            <a:bodyPr wrap="square">
              <a:spAutoFit/>
            </a:bodyPr>
            <a:lstStyle/>
            <a:p>
              <a:r>
                <a:rPr lang="en-US"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2: Solution</a:t>
              </a:r>
              <a:endPar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4" name="Rectangle 23"/>
          <p:cNvSpPr/>
          <p:nvPr/>
        </p:nvSpPr>
        <p:spPr>
          <a:xfrm>
            <a:off x="6761407" y="357389"/>
            <a:ext cx="3060879" cy="92333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457200" algn="ct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1- ………………………</a:t>
            </a:r>
            <a:endParaRPr lang="en-US" sz="1600" dirty="0">
              <a:latin typeface="Times New Roman" panose="02020603050405020304" pitchFamily="18" charset="0"/>
              <a:ea typeface="Times New Roman" panose="02020603050405020304" pitchFamily="18" charset="0"/>
            </a:endParaRPr>
          </a:p>
          <a:p>
            <a:pPr marL="457200" algn="ct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622346045"/>
              </p:ext>
            </p:extLst>
          </p:nvPr>
        </p:nvGraphicFramePr>
        <p:xfrm>
          <a:off x="5218170" y="1326214"/>
          <a:ext cx="6864441" cy="2424834"/>
        </p:xfrm>
        <a:graphic>
          <a:graphicData uri="http://schemas.openxmlformats.org/drawingml/2006/table">
            <a:tbl>
              <a:tblPr firstRow="1" firstCol="1" bandRow="1">
                <a:tableStyleId>{5940675A-B579-460E-94D1-54222C63F5DA}</a:tableStyleId>
              </a:tblPr>
              <a:tblGrid>
                <a:gridCol w="1997861"/>
                <a:gridCol w="640339"/>
                <a:gridCol w="640339"/>
                <a:gridCol w="2305224"/>
                <a:gridCol w="640339"/>
                <a:gridCol w="640339"/>
              </a:tblGrid>
              <a:tr h="288443">
                <a:tc>
                  <a:txBody>
                    <a:bodyPr/>
                    <a:lstStyle/>
                    <a:p>
                      <a:pPr algn="l" rtl="1">
                        <a:spcAft>
                          <a:spcPts val="1000"/>
                        </a:spcAft>
                      </a:pP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002060"/>
                          </a:solidFill>
                          <a:effectLst/>
                        </a:rPr>
                        <a:t> </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002060"/>
                          </a:solidFill>
                          <a:effectLst/>
                        </a:rPr>
                        <a:t> </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33729">
                <a:tc>
                  <a:txBody>
                    <a:bodyPr/>
                    <a:lstStyle/>
                    <a:p>
                      <a:pPr algn="l"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endParaRPr lang="en-US" sz="1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03556">
                <a:tc>
                  <a:txBody>
                    <a:bodyPr/>
                    <a:lstStyle/>
                    <a:p>
                      <a:pPr algn="l"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endParaRPr lang="en-US" sz="1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94860">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83187">
                <a:tc>
                  <a:txBody>
                    <a:bodyPr/>
                    <a:lstStyle/>
                    <a:p>
                      <a:pPr algn="ctr" rtl="1">
                        <a:spcAft>
                          <a:spcPts val="1000"/>
                        </a:spcAft>
                      </a:pP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FF0000"/>
                          </a:solidFill>
                          <a:effectLst/>
                        </a:rPr>
                        <a:t>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FF0000"/>
                          </a:solidFill>
                          <a:effectLst/>
                        </a:rPr>
                        <a:t>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418035972"/>
              </p:ext>
            </p:extLst>
          </p:nvPr>
        </p:nvGraphicFramePr>
        <p:xfrm>
          <a:off x="5123767" y="4389235"/>
          <a:ext cx="7059688" cy="2011744"/>
        </p:xfrm>
        <a:graphic>
          <a:graphicData uri="http://schemas.openxmlformats.org/drawingml/2006/table">
            <a:tbl>
              <a:tblPr firstRow="1" firstCol="1" bandRow="1">
                <a:tableStyleId>{5940675A-B579-460E-94D1-54222C63F5DA}</a:tableStyleId>
              </a:tblPr>
              <a:tblGrid>
                <a:gridCol w="933543"/>
                <a:gridCol w="4255035"/>
                <a:gridCol w="905195"/>
                <a:gridCol w="965915"/>
              </a:tblGrid>
              <a:tr h="574784">
                <a:tc>
                  <a:txBody>
                    <a:bodyPr/>
                    <a:lstStyle/>
                    <a:p>
                      <a:pPr algn="ctr">
                        <a:spcAft>
                          <a:spcPts val="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Debit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Credit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287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endParaRPr lang="en-US" sz="11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l">
                        <a:spcAft>
                          <a:spcPts val="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87392">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bl>
          </a:graphicData>
        </a:graphic>
      </p:graphicFrame>
      <p:sp>
        <p:nvSpPr>
          <p:cNvPr id="27" name="Rectangle 26"/>
          <p:cNvSpPr/>
          <p:nvPr/>
        </p:nvSpPr>
        <p:spPr>
          <a:xfrm>
            <a:off x="6928832" y="3952154"/>
            <a:ext cx="2726027" cy="307777"/>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2- Adjusted Entries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8" name="Group 27"/>
          <p:cNvGrpSpPr/>
          <p:nvPr/>
        </p:nvGrpSpPr>
        <p:grpSpPr>
          <a:xfrm>
            <a:off x="0" y="6498164"/>
            <a:ext cx="12192000" cy="384957"/>
            <a:chOff x="0" y="6498164"/>
            <a:chExt cx="12192000" cy="384957"/>
          </a:xfrm>
        </p:grpSpPr>
        <p:cxnSp>
          <p:nvCxnSpPr>
            <p:cNvPr id="29" name="Straight Connector 2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073" y="226231"/>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970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4"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27865" y="1280719"/>
            <a:ext cx="4405498" cy="73250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1000"/>
              </a:spcAft>
            </a:pPr>
            <a:r>
              <a:rPr lang="en-US" sz="1600" b="1" dirty="0">
                <a:latin typeface="Arial" panose="020B0604020202020204" pitchFamily="34" charset="0"/>
                <a:ea typeface="Times New Roman" panose="02020603050405020304" pitchFamily="18" charset="0"/>
                <a:cs typeface="Arial" panose="020B0604020202020204" pitchFamily="34" charset="0"/>
              </a:rPr>
              <a:t>The following information for </a:t>
            </a:r>
            <a:r>
              <a:rPr lang="en-US" sz="1600" b="1" dirty="0" err="1">
                <a:latin typeface="Arial" panose="020B0604020202020204" pitchFamily="34" charset="0"/>
                <a:ea typeface="Times New Roman" panose="02020603050405020304" pitchFamily="18" charset="0"/>
                <a:cs typeface="Arial" panose="020B0604020202020204" pitchFamily="34" charset="0"/>
              </a:rPr>
              <a:t>Zeyad</a:t>
            </a:r>
            <a:r>
              <a:rPr lang="en-US" sz="1600" b="1" dirty="0">
                <a:latin typeface="Arial" panose="020B0604020202020204" pitchFamily="34" charset="0"/>
                <a:ea typeface="Times New Roman" panose="02020603050405020304" pitchFamily="18" charset="0"/>
                <a:cs typeface="Arial" panose="020B0604020202020204" pitchFamily="34" charset="0"/>
              </a:rPr>
              <a:t> Est., is shown on December 31, 2020.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08738096"/>
              </p:ext>
            </p:extLst>
          </p:nvPr>
        </p:nvGraphicFramePr>
        <p:xfrm>
          <a:off x="127866" y="2086995"/>
          <a:ext cx="4405497" cy="2844873"/>
        </p:xfrm>
        <a:graphic>
          <a:graphicData uri="http://schemas.openxmlformats.org/drawingml/2006/table">
            <a:tbl>
              <a:tblPr>
                <a:tableStyleId>{E8B1032C-EA38-4F05-BA0D-38AFFFC7BED3}</a:tableStyleId>
              </a:tblPr>
              <a:tblGrid>
                <a:gridCol w="3474035"/>
                <a:gridCol w="931462"/>
              </a:tblGrid>
              <a:tr h="354159">
                <a:tc>
                  <a:txBody>
                    <a:bodyPr/>
                    <a:lstStyle/>
                    <a:p>
                      <a:pPr>
                        <a:spcAft>
                          <a:spcPts val="1000"/>
                        </a:spcAft>
                      </a:pPr>
                      <a:r>
                        <a:rPr lang="en-US" sz="1200" b="1" dirty="0">
                          <a:effectLst/>
                          <a:latin typeface="Arial" panose="020B0604020202020204" pitchFamily="34" charset="0"/>
                          <a:cs typeface="Arial" panose="020B0604020202020204" pitchFamily="34" charset="0"/>
                        </a:rPr>
                        <a:t>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200" b="1" dirty="0">
                          <a:effectLst/>
                          <a:latin typeface="Arial" panose="020B0604020202020204" pitchFamily="34" charset="0"/>
                          <a:cs typeface="Arial" panose="020B0604020202020204" pitchFamily="34" charset="0"/>
                        </a:rPr>
                        <a:t>BD</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200" b="1" dirty="0">
                          <a:effectLst/>
                          <a:latin typeface="Arial" panose="020B0604020202020204" pitchFamily="34" charset="0"/>
                          <a:cs typeface="Arial" panose="020B0604020202020204" pitchFamily="34" charset="0"/>
                        </a:rPr>
                        <a:t>Balance per Bank Statement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200" b="1" dirty="0">
                          <a:effectLst/>
                          <a:latin typeface="Arial" panose="020B0604020202020204" pitchFamily="34" charset="0"/>
                          <a:cs typeface="Arial" panose="020B0604020202020204" pitchFamily="34" charset="0"/>
                        </a:rPr>
                        <a:t>7,338</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200" b="1" dirty="0">
                          <a:effectLst/>
                          <a:latin typeface="Arial" panose="020B0604020202020204" pitchFamily="34" charset="0"/>
                          <a:cs typeface="Arial" panose="020B0604020202020204" pitchFamily="34" charset="0"/>
                        </a:rPr>
                        <a:t>Cash Book Balance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200" b="1" dirty="0">
                          <a:effectLst/>
                          <a:latin typeface="Arial" panose="020B0604020202020204" pitchFamily="34" charset="0"/>
                          <a:cs typeface="Arial" panose="020B0604020202020204" pitchFamily="34" charset="0"/>
                        </a:rPr>
                        <a:t>5,432</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200" b="1" dirty="0">
                          <a:effectLst/>
                          <a:latin typeface="Arial" panose="020B0604020202020204" pitchFamily="34" charset="0"/>
                          <a:cs typeface="Arial" panose="020B0604020202020204" pitchFamily="34" charset="0"/>
                        </a:rPr>
                        <a:t>Outstanding Checks</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200" b="1" dirty="0">
                          <a:effectLst/>
                          <a:latin typeface="Arial" panose="020B0604020202020204" pitchFamily="34" charset="0"/>
                          <a:cs typeface="Arial" panose="020B0604020202020204" pitchFamily="34" charset="0"/>
                        </a:rPr>
                        <a:t>2,121</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200" b="1" dirty="0">
                          <a:effectLst/>
                          <a:latin typeface="Arial" panose="020B0604020202020204" pitchFamily="34" charset="0"/>
                          <a:cs typeface="Arial" panose="020B0604020202020204" pitchFamily="34" charset="0"/>
                        </a:rPr>
                        <a:t>Deposits  in Transit not recorded by bank</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200" b="1" dirty="0">
                          <a:effectLst/>
                          <a:latin typeface="Arial" panose="020B0604020202020204" pitchFamily="34" charset="0"/>
                          <a:cs typeface="Arial" panose="020B0604020202020204" pitchFamily="34" charset="0"/>
                        </a:rPr>
                        <a:t>1,243</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200" b="1" dirty="0">
                          <a:effectLst/>
                          <a:latin typeface="Arial" panose="020B0604020202020204" pitchFamily="34" charset="0"/>
                          <a:cs typeface="Arial" panose="020B0604020202020204" pitchFamily="34" charset="0"/>
                        </a:rPr>
                        <a:t>Notes Receivable collected by bank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200" b="1" dirty="0">
                          <a:effectLst/>
                          <a:latin typeface="Arial" panose="020B0604020202020204" pitchFamily="34" charset="0"/>
                          <a:cs typeface="Arial" panose="020B0604020202020204" pitchFamily="34" charset="0"/>
                        </a:rPr>
                        <a:t>1,000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200" b="1" dirty="0">
                          <a:effectLst/>
                          <a:latin typeface="Arial" panose="020B0604020202020204" pitchFamily="34" charset="0"/>
                          <a:cs typeface="Arial" panose="020B0604020202020204" pitchFamily="34" charset="0"/>
                        </a:rPr>
                        <a:t>Interest Earned on Notes Receivable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200" b="1" dirty="0" smtClean="0">
                          <a:effectLst/>
                          <a:latin typeface="Arial" panose="020B0604020202020204" pitchFamily="34" charset="0"/>
                          <a:cs typeface="Arial" panose="020B0604020202020204" pitchFamily="34" charset="0"/>
                        </a:rPr>
                        <a:t>33</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354159">
                <a:tc>
                  <a:txBody>
                    <a:bodyPr/>
                    <a:lstStyle/>
                    <a:p>
                      <a:pPr>
                        <a:spcAft>
                          <a:spcPts val="1000"/>
                        </a:spcAft>
                      </a:pPr>
                      <a:r>
                        <a:rPr lang="en-US" sz="1200" b="1" dirty="0">
                          <a:effectLst/>
                          <a:latin typeface="Arial" panose="020B0604020202020204" pitchFamily="34" charset="0"/>
                          <a:cs typeface="Arial" panose="020B0604020202020204" pitchFamily="34" charset="0"/>
                        </a:rPr>
                        <a:t>Bank Service Charge not recorded by depositors.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200" b="1" dirty="0">
                          <a:effectLst/>
                          <a:latin typeface="Arial" panose="020B0604020202020204" pitchFamily="34" charset="0"/>
                          <a:cs typeface="Arial" panose="020B0604020202020204" pitchFamily="34" charset="0"/>
                        </a:rPr>
                        <a:t>5</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bl>
          </a:graphicData>
        </a:graphic>
      </p:graphicFrame>
      <p:sp>
        <p:nvSpPr>
          <p:cNvPr id="4" name="Rectangle 3"/>
          <p:cNvSpPr/>
          <p:nvPr/>
        </p:nvSpPr>
        <p:spPr>
          <a:xfrm>
            <a:off x="127865" y="5031838"/>
            <a:ext cx="4830583" cy="12998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15000"/>
              </a:lnSpc>
              <a:spcAft>
                <a:spcPts val="1000"/>
              </a:spcAft>
            </a:pPr>
            <a:r>
              <a:rPr lang="en-US" sz="12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Required:</a:t>
            </a:r>
            <a:endParaRPr lang="en-US" sz="12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mj-lt"/>
              <a:buAutoNum type="arabicPeriod"/>
            </a:pPr>
            <a:r>
              <a:rPr lang="en-US" sz="1200" b="1" dirty="0" smtClean="0">
                <a:latin typeface="Arial" panose="020B0604020202020204" pitchFamily="34" charset="0"/>
                <a:ea typeface="Times New Roman" panose="02020603050405020304" pitchFamily="18" charset="0"/>
                <a:cs typeface="Arial" panose="020B0604020202020204" pitchFamily="34" charset="0"/>
              </a:rPr>
              <a:t>Prepare the bank reconciliation statement for </a:t>
            </a:r>
            <a:r>
              <a:rPr lang="en-US" sz="1200" b="1" dirty="0" err="1" smtClean="0">
                <a:latin typeface="Arial" panose="020B0604020202020204" pitchFamily="34" charset="0"/>
                <a:ea typeface="Times New Roman" panose="02020603050405020304" pitchFamily="18" charset="0"/>
                <a:cs typeface="Arial" panose="020B0604020202020204" pitchFamily="34" charset="0"/>
              </a:rPr>
              <a:t>Zeyad</a:t>
            </a:r>
            <a:r>
              <a:rPr lang="en-US" sz="1200" b="1" dirty="0" smtClean="0">
                <a:latin typeface="Arial" panose="020B0604020202020204" pitchFamily="34" charset="0"/>
                <a:ea typeface="Times New Roman" panose="02020603050405020304" pitchFamily="18" charset="0"/>
                <a:cs typeface="Arial" panose="020B0604020202020204" pitchFamily="34" charset="0"/>
              </a:rPr>
              <a:t> Est. as of December 31, 2020.</a:t>
            </a:r>
          </a:p>
          <a:p>
            <a:pPr marL="342900" indent="-342900">
              <a:spcAft>
                <a:spcPts val="1000"/>
              </a:spcAft>
              <a:buFont typeface="+mj-lt"/>
              <a:buAutoNum type="arabicPeriod"/>
            </a:pPr>
            <a:r>
              <a:rPr lang="en-US" sz="1200" b="1" dirty="0">
                <a:latin typeface="Arial" panose="020B0604020202020204" pitchFamily="34" charset="0"/>
                <a:ea typeface="Calibri" panose="020F0502020204030204" pitchFamily="34" charset="0"/>
                <a:cs typeface="Arial" panose="020B0604020202020204" pitchFamily="34" charset="0"/>
              </a:rPr>
              <a:t>Prepare Journal entries necessary to reconcile the cash account balances</a:t>
            </a:r>
            <a:r>
              <a:rPr lang="en-US" sz="1200" b="1" dirty="0" smtClean="0">
                <a:latin typeface="Arial" panose="020B0604020202020204" pitchFamily="34" charset="0"/>
                <a:ea typeface="Calibri" panose="020F0502020204030204" pitchFamily="34" charset="0"/>
                <a:cs typeface="Arial" panose="020B0604020202020204" pitchFamily="34" charset="0"/>
              </a:rPr>
              <a:t>.</a:t>
            </a:r>
            <a:endParaRPr lang="en-US" sz="1200" b="1" dirty="0" smtClean="0">
              <a:latin typeface="Arial" panose="020B0604020202020204" pitchFamily="34" charset="0"/>
              <a:ea typeface="Times New Roman" panose="02020603050405020304" pitchFamily="18" charset="0"/>
              <a:cs typeface="Arial" panose="020B0604020202020204" pitchFamily="34" charset="0"/>
            </a:endParaRPr>
          </a:p>
        </p:txBody>
      </p:sp>
      <p:grpSp>
        <p:nvGrpSpPr>
          <p:cNvPr id="10" name="Group 9"/>
          <p:cNvGrpSpPr/>
          <p:nvPr/>
        </p:nvGrpSpPr>
        <p:grpSpPr>
          <a:xfrm>
            <a:off x="127865" y="455455"/>
            <a:ext cx="4225193" cy="646025"/>
            <a:chOff x="272539" y="1012529"/>
            <a:chExt cx="4520386" cy="816537"/>
          </a:xfrm>
        </p:grpSpPr>
        <p:sp>
          <p:nvSpPr>
            <p:cNvPr id="11"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2" name="Rectangle 6"/>
            <p:cNvSpPr/>
            <p:nvPr/>
          </p:nvSpPr>
          <p:spPr>
            <a:xfrm>
              <a:off x="1206674" y="1129038"/>
              <a:ext cx="3510052" cy="583517"/>
            </a:xfrm>
            <a:prstGeom prst="rect">
              <a:avLst/>
            </a:prstGeom>
          </p:spPr>
          <p:txBody>
            <a:bodyPr wrap="square">
              <a:spAutoFit/>
            </a:bodyPr>
            <a:lstStyle/>
            <a:p>
              <a:r>
                <a:rPr lang="en-US"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1: Solution</a:t>
              </a:r>
              <a:endPar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4" name="Rectangle 23"/>
          <p:cNvSpPr/>
          <p:nvPr/>
        </p:nvSpPr>
        <p:spPr>
          <a:xfrm>
            <a:off x="6860170" y="455455"/>
            <a:ext cx="3060879" cy="73866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400" b="1" dirty="0" err="1">
                <a:latin typeface="Arial" panose="020B0604020202020204" pitchFamily="34" charset="0"/>
                <a:ea typeface="Times New Roman" panose="02020603050405020304" pitchFamily="18" charset="0"/>
                <a:cs typeface="Arial" panose="020B0604020202020204" pitchFamily="34" charset="0"/>
              </a:rPr>
              <a:t>Zeyad</a:t>
            </a:r>
            <a:r>
              <a:rPr lang="en-US" sz="1400" b="1" dirty="0">
                <a:latin typeface="Arial" panose="020B0604020202020204" pitchFamily="34" charset="0"/>
                <a:ea typeface="Times New Roman" panose="02020603050405020304" pitchFamily="18" charset="0"/>
                <a:cs typeface="Arial" panose="020B0604020202020204" pitchFamily="34" charset="0"/>
              </a:rPr>
              <a:t> Est.</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457200" algn="ctr"/>
            <a:r>
              <a:rPr lang="en-US" sz="1400" b="1" dirty="0">
                <a:latin typeface="Arial" panose="020B0604020202020204" pitchFamily="34" charset="0"/>
                <a:ea typeface="Times New Roman" panose="02020603050405020304" pitchFamily="18" charset="0"/>
                <a:cs typeface="Arial" panose="020B0604020202020204" pitchFamily="34" charset="0"/>
              </a:rPr>
              <a:t>Bank Reconciliation </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457200" algn="ctr"/>
            <a:r>
              <a:rPr lang="en-US" sz="1400" b="1" dirty="0">
                <a:latin typeface="Arial" panose="020B0604020202020204" pitchFamily="34" charset="0"/>
                <a:ea typeface="Times New Roman" panose="02020603050405020304" pitchFamily="18" charset="0"/>
                <a:cs typeface="Arial" panose="020B0604020202020204" pitchFamily="34" charset="0"/>
              </a:rPr>
              <a:t>December 31, 2020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943157116"/>
              </p:ext>
            </p:extLst>
          </p:nvPr>
        </p:nvGraphicFramePr>
        <p:xfrm>
          <a:off x="4708434" y="1242039"/>
          <a:ext cx="7549247" cy="2857206"/>
        </p:xfrm>
        <a:graphic>
          <a:graphicData uri="http://schemas.openxmlformats.org/drawingml/2006/table">
            <a:tbl>
              <a:tblPr firstRow="1" firstCol="1" bandRow="1">
                <a:tableStyleId>{5940675A-B579-460E-94D1-54222C63F5DA}</a:tableStyleId>
              </a:tblPr>
              <a:tblGrid>
                <a:gridCol w="2562895"/>
                <a:gridCol w="338495"/>
                <a:gridCol w="704220"/>
                <a:gridCol w="2535197"/>
                <a:gridCol w="704220"/>
                <a:gridCol w="704220"/>
              </a:tblGrid>
              <a:tr h="400412">
                <a:tc>
                  <a:txBody>
                    <a:bodyPr/>
                    <a:lstStyle/>
                    <a:p>
                      <a:pPr algn="l" rtl="1">
                        <a:spcAft>
                          <a:spcPts val="1000"/>
                        </a:spcAft>
                      </a:pPr>
                      <a:r>
                        <a:rPr lang="en-US" sz="1600" b="1" dirty="0">
                          <a:solidFill>
                            <a:srgbClr val="002060"/>
                          </a:solidFill>
                          <a:effectLst/>
                        </a:rPr>
                        <a:t>Bank </a:t>
                      </a:r>
                      <a:r>
                        <a:rPr lang="en-US" sz="1600" b="1" dirty="0" smtClean="0">
                          <a:solidFill>
                            <a:srgbClr val="002060"/>
                          </a:solidFill>
                          <a:effectLst/>
                        </a:rPr>
                        <a:t>Statement Balance       </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002060"/>
                          </a:solidFill>
                          <a:effectLst/>
                        </a:rPr>
                        <a:t> </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002060"/>
                          </a:solidFill>
                          <a:effectLst/>
                        </a:rPr>
                        <a:t>7,338</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dirty="0">
                          <a:solidFill>
                            <a:srgbClr val="002060"/>
                          </a:solidFill>
                          <a:effectLst/>
                        </a:rPr>
                        <a:t>Book Balance</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002060"/>
                          </a:solidFill>
                          <a:effectLst/>
                        </a:rPr>
                        <a:t> </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002060"/>
                          </a:solidFill>
                          <a:effectLst/>
                        </a:rPr>
                        <a:t>5,432</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17510">
                <a:tc>
                  <a:txBody>
                    <a:bodyPr/>
                    <a:lstStyle/>
                    <a:p>
                      <a:pPr algn="l" rtl="1">
                        <a:spcAft>
                          <a:spcPts val="1000"/>
                        </a:spcAft>
                      </a:pPr>
                      <a:r>
                        <a:rPr lang="en-US" sz="1600" b="1" u="sng" dirty="0">
                          <a:solidFill>
                            <a:srgbClr val="C00000"/>
                          </a:solidFill>
                          <a:effectLst/>
                        </a:rPr>
                        <a:t>Add</a:t>
                      </a:r>
                      <a:r>
                        <a:rPr lang="en-US" sz="1600" b="1" dirty="0">
                          <a:solidFill>
                            <a:srgbClr val="C00000"/>
                          </a:solidFill>
                          <a:effectLst/>
                        </a:rPr>
                        <a:t>: </a:t>
                      </a:r>
                      <a:r>
                        <a:rPr lang="en-US" sz="1600" b="1" dirty="0">
                          <a:effectLst/>
                        </a:rPr>
                        <a:t>Deposits in transit</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1,243</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u="sng" dirty="0">
                          <a:solidFill>
                            <a:srgbClr val="C00000"/>
                          </a:solidFill>
                          <a:effectLst/>
                        </a:rPr>
                        <a:t>Add: </a:t>
                      </a:r>
                      <a:endParaRPr lang="en-US" sz="1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8,581</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dirty="0">
                          <a:effectLst/>
                        </a:rPr>
                        <a:t> Interest Earned</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smtClean="0">
                          <a:effectLst/>
                        </a:rPr>
                        <a:t>33</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dirty="0">
                          <a:effectLst/>
                        </a:rPr>
                        <a:t>Collected BD1000 notes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1000</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1,033</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marL="0" marR="0" indent="0" algn="l" defTabSz="914400" rtl="1" eaLnBrk="1" fontAlgn="auto" latinLnBrk="0" hangingPunct="1">
                        <a:lnSpc>
                          <a:spcPct val="100000"/>
                        </a:lnSpc>
                        <a:spcBef>
                          <a:spcPts val="0"/>
                        </a:spcBef>
                        <a:spcAft>
                          <a:spcPts val="1000"/>
                        </a:spcAft>
                        <a:buClrTx/>
                        <a:buSzTx/>
                        <a:buFontTx/>
                        <a:buNone/>
                        <a:tabLst/>
                        <a:defRPr/>
                      </a:pPr>
                      <a:r>
                        <a:rPr lang="en-US" sz="1600" b="1" dirty="0">
                          <a:effectLst/>
                        </a:rPr>
                        <a:t> </a:t>
                      </a:r>
                      <a:r>
                        <a:rPr lang="en-US" sz="1600" b="1" u="sng" dirty="0" smtClean="0">
                          <a:solidFill>
                            <a:srgbClr val="C00000"/>
                          </a:solidFill>
                          <a:effectLst/>
                        </a:rPr>
                        <a:t>Less: </a:t>
                      </a:r>
                      <a:r>
                        <a:rPr lang="en-US" sz="1600" b="1" u="sng" dirty="0" smtClean="0">
                          <a:effectLst/>
                        </a:rPr>
                        <a:t> </a:t>
                      </a:r>
                      <a:endParaRPr lang="en-US" sz="1600" b="1" dirty="0" smtClean="0">
                        <a:effectLst/>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002060"/>
                          </a:solidFill>
                          <a:effectLst/>
                        </a:rPr>
                        <a:t>6,465</a:t>
                      </a:r>
                      <a:endParaRPr lang="en-US"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45796">
                <a:tc>
                  <a:txBody>
                    <a:bodyPr/>
                    <a:lstStyle/>
                    <a:p>
                      <a:pPr algn="l" rtl="1">
                        <a:spcAft>
                          <a:spcPts val="1000"/>
                        </a:spcAft>
                      </a:pPr>
                      <a:r>
                        <a:rPr lang="en-US" sz="1600" b="1" dirty="0" smtClean="0">
                          <a:effectLst/>
                        </a:rPr>
                        <a:t>Outstanding checks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2,121</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600" b="1" u="sng" dirty="0" smtClean="0">
                          <a:solidFill>
                            <a:srgbClr val="C00000"/>
                          </a:solidFill>
                          <a:effectLst/>
                        </a:rPr>
                        <a:t>Less</a:t>
                      </a:r>
                      <a:r>
                        <a:rPr lang="en-US" sz="1600" b="1" u="none" dirty="0">
                          <a:solidFill>
                            <a:srgbClr val="C00000"/>
                          </a:solidFill>
                          <a:effectLst/>
                        </a:rPr>
                        <a:t>:</a:t>
                      </a:r>
                      <a:endParaRPr lang="en-US" sz="1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94860">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effectLst/>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0"/>
                        </a:spcAft>
                      </a:pPr>
                      <a:r>
                        <a:rPr lang="en-US" sz="1600" b="1">
                          <a:effectLst/>
                        </a:rPr>
                        <a:t>Bank services charge</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a:effectLst/>
                        </a:rPr>
                        <a:t> </a:t>
                      </a:r>
                      <a:endParaRPr lang="en-US"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effectLst/>
                        </a:rPr>
                        <a:t>5</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87720">
                <a:tc>
                  <a:txBody>
                    <a:bodyPr/>
                    <a:lstStyle/>
                    <a:p>
                      <a:pPr algn="ctr" rtl="1">
                        <a:spcAft>
                          <a:spcPts val="1000"/>
                        </a:spcAft>
                      </a:pPr>
                      <a:r>
                        <a:rPr lang="en-US" sz="1600" b="1" dirty="0">
                          <a:solidFill>
                            <a:srgbClr val="FF0000"/>
                          </a:solidFill>
                          <a:effectLst/>
                        </a:rPr>
                        <a:t>Adjusted Bank Statement Balance</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FF0000"/>
                          </a:solidFill>
                          <a:effectLst/>
                        </a:rPr>
                        <a:t>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FF0000"/>
                          </a:solidFill>
                          <a:effectLst/>
                        </a:rPr>
                        <a:t>6,460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600" b="1" dirty="0">
                          <a:solidFill>
                            <a:srgbClr val="FF0000"/>
                          </a:solidFill>
                          <a:effectLst/>
                        </a:rPr>
                        <a:t>Adjusted Book Balance</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FF0000"/>
                          </a:solidFill>
                          <a:effectLst/>
                        </a:rPr>
                        <a:t>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600" b="1" dirty="0">
                          <a:solidFill>
                            <a:srgbClr val="FF0000"/>
                          </a:solidFill>
                          <a:effectLst/>
                        </a:rPr>
                        <a:t>6,460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bl>
          </a:graphicData>
        </a:graphic>
      </p:graphicFrame>
      <p:sp>
        <p:nvSpPr>
          <p:cNvPr id="26" name="Rectangle 25"/>
          <p:cNvSpPr/>
          <p:nvPr/>
        </p:nvSpPr>
        <p:spPr>
          <a:xfrm>
            <a:off x="7031862" y="4119075"/>
            <a:ext cx="2726027" cy="307777"/>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2- Adjusted Entries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561368165"/>
              </p:ext>
            </p:extLst>
          </p:nvPr>
        </p:nvGraphicFramePr>
        <p:xfrm>
          <a:off x="5022923" y="4471506"/>
          <a:ext cx="7059688" cy="2011744"/>
        </p:xfrm>
        <a:graphic>
          <a:graphicData uri="http://schemas.openxmlformats.org/drawingml/2006/table">
            <a:tbl>
              <a:tblPr firstRow="1" firstCol="1" bandRow="1">
                <a:tableStyleId>{5940675A-B579-460E-94D1-54222C63F5DA}</a:tableStyleId>
              </a:tblPr>
              <a:tblGrid>
                <a:gridCol w="933543"/>
                <a:gridCol w="4255035"/>
                <a:gridCol w="905195"/>
                <a:gridCol w="965915"/>
              </a:tblGrid>
              <a:tr h="574784">
                <a:tc>
                  <a:txBody>
                    <a:bodyPr/>
                    <a:lstStyle/>
                    <a:p>
                      <a:pPr algn="ctr">
                        <a:spcAft>
                          <a:spcPts val="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Debit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Credit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Dec 31</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Cash</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1,033</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Interest Earned</a:t>
                      </a:r>
                      <a:endParaRPr lang="en-US" sz="14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33</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r>
              <a:tr h="287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Notes Receivable</a:t>
                      </a:r>
                      <a:endParaRPr lang="en-US" sz="11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1,000</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r>
              <a:tr h="287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Arial" panose="020B0604020202020204" pitchFamily="34" charset="0"/>
                          <a:cs typeface="Arial" panose="020B0604020202020204" pitchFamily="34" charset="0"/>
                        </a:rPr>
                        <a:t>Dec 31</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l">
                        <a:spcAft>
                          <a:spcPts val="0"/>
                        </a:spcAft>
                      </a:pPr>
                      <a:r>
                        <a:rPr lang="en-GB" sz="1400" b="1" kern="1200" dirty="0" smtClean="0">
                          <a:solidFill>
                            <a:schemeClr val="tx1"/>
                          </a:solidFill>
                          <a:effectLst/>
                          <a:latin typeface="Arial" panose="020B0604020202020204" pitchFamily="34" charset="0"/>
                          <a:ea typeface="+mn-ea"/>
                          <a:cs typeface="Arial" panose="020B0604020202020204" pitchFamily="34" charset="0"/>
                        </a:rPr>
                        <a:t>Miscellaneous Expense </a:t>
                      </a:r>
                      <a:r>
                        <a:rPr lang="en-GB" sz="1400" b="1" kern="1200" dirty="0" smtClean="0">
                          <a:solidFill>
                            <a:srgbClr val="FF0000"/>
                          </a:solidFill>
                          <a:effectLst/>
                          <a:latin typeface="Arial" panose="020B0604020202020204" pitchFamily="34" charset="0"/>
                          <a:ea typeface="+mn-ea"/>
                          <a:cs typeface="Arial" panose="020B0604020202020204" pitchFamily="34" charset="0"/>
                        </a:rPr>
                        <a:t>( Service</a:t>
                      </a:r>
                      <a:r>
                        <a:rPr lang="en-GB" sz="1400" b="1" kern="1200" baseline="0" dirty="0" smtClean="0">
                          <a:solidFill>
                            <a:srgbClr val="FF0000"/>
                          </a:solidFill>
                          <a:effectLst/>
                          <a:latin typeface="Arial" panose="020B0604020202020204" pitchFamily="34" charset="0"/>
                          <a:ea typeface="+mn-ea"/>
                          <a:cs typeface="Arial" panose="020B0604020202020204" pitchFamily="34" charset="0"/>
                        </a:rPr>
                        <a:t> charge)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5</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87392">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Cash</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5</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bl>
          </a:graphicData>
        </a:graphic>
      </p:graphicFrame>
      <p:cxnSp>
        <p:nvCxnSpPr>
          <p:cNvPr id="7" name="Straight Arrow Connector 6"/>
          <p:cNvCxnSpPr/>
          <p:nvPr/>
        </p:nvCxnSpPr>
        <p:spPr>
          <a:xfrm>
            <a:off x="11088710" y="2318197"/>
            <a:ext cx="553791" cy="310380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a:off x="9925316" y="3400023"/>
            <a:ext cx="583845" cy="256289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nvGrpSpPr>
          <p:cNvPr id="28" name="Group 27"/>
          <p:cNvGrpSpPr/>
          <p:nvPr/>
        </p:nvGrpSpPr>
        <p:grpSpPr>
          <a:xfrm>
            <a:off x="0" y="6498164"/>
            <a:ext cx="12192000" cy="384957"/>
            <a:chOff x="0" y="6498164"/>
            <a:chExt cx="12192000" cy="384957"/>
          </a:xfrm>
        </p:grpSpPr>
        <p:cxnSp>
          <p:nvCxnSpPr>
            <p:cNvPr id="29" name="Straight Connector 2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1498" y="190753"/>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073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4"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6" y="429697"/>
            <a:ext cx="3285036" cy="646025"/>
            <a:chOff x="272539" y="1012529"/>
            <a:chExt cx="4520386" cy="816537"/>
          </a:xfrm>
        </p:grpSpPr>
        <p:sp>
          <p:nvSpPr>
            <p:cNvPr id="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82873" y="1096946"/>
              <a:ext cx="2882841" cy="66131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27865" y="1565338"/>
            <a:ext cx="8166129"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0"/>
              </a:spcAft>
            </a:pPr>
            <a:r>
              <a:rPr lang="en-US" b="1" dirty="0" smtClean="0">
                <a:solidFill>
                  <a:srgbClr val="002060"/>
                </a:solidFill>
                <a:latin typeface="Arial" panose="020B0604020202020204" pitchFamily="34" charset="0"/>
                <a:ea typeface="Calibri" panose="020F0502020204030204" pitchFamily="34" charset="0"/>
              </a:rPr>
              <a:t>The following information for </a:t>
            </a:r>
            <a:r>
              <a:rPr lang="en-US" b="1" dirty="0" err="1" smtClean="0">
                <a:solidFill>
                  <a:srgbClr val="002060"/>
                </a:solidFill>
                <a:latin typeface="Arial" panose="020B0604020202020204" pitchFamily="34" charset="0"/>
                <a:ea typeface="Calibri" panose="020F0502020204030204" pitchFamily="34" charset="0"/>
              </a:rPr>
              <a:t>Maysa</a:t>
            </a:r>
            <a:r>
              <a:rPr lang="en-US" b="1" dirty="0" smtClean="0">
                <a:solidFill>
                  <a:srgbClr val="002060"/>
                </a:solidFill>
                <a:latin typeface="Arial" panose="020B0604020202020204" pitchFamily="34" charset="0"/>
                <a:ea typeface="Calibri" panose="020F0502020204030204" pitchFamily="34" charset="0"/>
              </a:rPr>
              <a:t> Est.is shown on December 31, 2020:</a:t>
            </a:r>
            <a:endParaRPr lang="en-US" sz="1600" b="1" dirty="0">
              <a:solidFill>
                <a:srgbClr val="00206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45088" y="1121093"/>
            <a:ext cx="3082895" cy="369332"/>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spcAft>
                <a:spcPts val="0"/>
              </a:spcAft>
            </a:pPr>
            <a:r>
              <a:rPr lang="en-US" b="1" u="sng" dirty="0">
                <a:latin typeface="Arial" panose="020B0604020202020204" pitchFamily="34" charset="0"/>
                <a:ea typeface="Calibri" panose="020F0502020204030204" pitchFamily="34" charset="0"/>
              </a:rPr>
              <a:t>Exercise (3</a:t>
            </a:r>
            <a:r>
              <a:rPr lang="en-US" b="1" u="sng" dirty="0" smtClean="0">
                <a:latin typeface="Arial" panose="020B0604020202020204" pitchFamily="34" charset="0"/>
                <a:ea typeface="Calibri" panose="020F0502020204030204" pitchFamily="34" charset="0"/>
              </a:rPr>
              <a:t>)- WB. Page 98:</a:t>
            </a:r>
            <a:endParaRPr lang="en-US" sz="16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207238" y="1980041"/>
            <a:ext cx="8007384" cy="341632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lvl="0" indent="-342900" algn="justLow">
              <a:buFont typeface="Wingdings" panose="05000000000000000000" pitchFamily="2" charset="2"/>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On December 31, cash per bank statement was BD7,990.500; cash per the cash account was BD8,722.500</a:t>
            </a:r>
            <a:r>
              <a:rPr lang="en-US" b="1" dirty="0" smtClean="0">
                <a:latin typeface="Arial" panose="020B0604020202020204" pitchFamily="34" charset="0"/>
                <a:ea typeface="Calibri" panose="020F0502020204030204" pitchFamily="34" charset="0"/>
                <a:cs typeface="Arial" panose="020B0604020202020204" pitchFamily="34" charset="0"/>
              </a:rPr>
              <a:t>.</a:t>
            </a:r>
          </a:p>
          <a:p>
            <a:pPr lvl="0" algn="justLow">
              <a:tabLst>
                <a:tab pos="4572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Service charges for December were BD12</a:t>
            </a:r>
            <a:r>
              <a:rPr lang="en-US"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BD300 check drawn by Khalid marked NSF</a:t>
            </a:r>
            <a:r>
              <a:rPr lang="en-US"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Cash receipts of BD2,176.500 on December 31, 2020 were not deposited until January 2021</a:t>
            </a:r>
            <a:r>
              <a:rPr lang="en-US" b="1"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Low">
              <a:spcAft>
                <a:spcPts val="0"/>
              </a:spcAft>
              <a:buFont typeface="Wingdings" panose="05000000000000000000" pitchFamily="2" charset="2"/>
              <a:buChar char=""/>
              <a:tabLst>
                <a:tab pos="4572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Outstanding checks: No.123 for BD489 – No.134 for BD1,026 – No.141 for BD241.500.</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207238" y="5498511"/>
            <a:ext cx="8614790" cy="923330"/>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a:spcAft>
                <a:spcPts val="0"/>
              </a:spcAft>
            </a:pPr>
            <a:r>
              <a:rPr lang="en-US"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6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Low">
              <a:spcAft>
                <a:spcPts val="0"/>
              </a:spcAft>
            </a:pPr>
            <a:r>
              <a:rPr lang="en-US" b="1" dirty="0" smtClean="0">
                <a:latin typeface="Arial" panose="020B0604020202020204" pitchFamily="34" charset="0"/>
                <a:ea typeface="Calibri" panose="020F0502020204030204" pitchFamily="34" charset="0"/>
                <a:cs typeface="Arial" panose="020B0604020202020204" pitchFamily="34" charset="0"/>
              </a:rPr>
              <a:t>1- Prepare </a:t>
            </a:r>
            <a:r>
              <a:rPr lang="en-US" b="1" dirty="0">
                <a:latin typeface="Arial" panose="020B0604020202020204" pitchFamily="34" charset="0"/>
                <a:ea typeface="Calibri" panose="020F0502020204030204" pitchFamily="34" charset="0"/>
                <a:cs typeface="Arial" panose="020B0604020202020204" pitchFamily="34" charset="0"/>
              </a:rPr>
              <a:t>the Bank </a:t>
            </a:r>
            <a:r>
              <a:rPr lang="en-US" b="1" dirty="0" smtClean="0">
                <a:latin typeface="Arial" panose="020B0604020202020204" pitchFamily="34" charset="0"/>
                <a:ea typeface="Calibri" panose="020F0502020204030204" pitchFamily="34" charset="0"/>
                <a:cs typeface="Arial" panose="020B0604020202020204" pitchFamily="34" charset="0"/>
              </a:rPr>
              <a:t>Reconciliation.</a:t>
            </a:r>
          </a:p>
          <a:p>
            <a:pPr algn="justLow"/>
            <a:r>
              <a:rPr lang="en-US" b="1" dirty="0" smtClean="0">
                <a:latin typeface="Arial" panose="020B0604020202020204" pitchFamily="34" charset="0"/>
                <a:ea typeface="Calibri" panose="020F0502020204030204" pitchFamily="34" charset="0"/>
                <a:cs typeface="Arial" panose="020B0604020202020204" pitchFamily="34" charset="0"/>
              </a:rPr>
              <a:t>2- </a:t>
            </a:r>
            <a:r>
              <a:rPr lang="en-US" b="1" dirty="0">
                <a:latin typeface="Arial" panose="020B0604020202020204" pitchFamily="34" charset="0"/>
                <a:ea typeface="Calibri" panose="020F0502020204030204" pitchFamily="34" charset="0"/>
                <a:cs typeface="Arial" panose="020B0604020202020204" pitchFamily="34" charset="0"/>
              </a:rPr>
              <a:t>Prepare Journal entries necessary to reconcile the cash account balances</a:t>
            </a:r>
            <a:r>
              <a:rPr lang="en-US" b="1" dirty="0" smtClean="0">
                <a:latin typeface="Arial" panose="020B0604020202020204" pitchFamily="34" charset="0"/>
                <a:ea typeface="Calibri" panose="020F0502020204030204" pitchFamily="34" charset="0"/>
                <a:cs typeface="Arial" panose="020B0604020202020204" pitchFamily="34" charset="0"/>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1" name="Picture 20"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293994" y="1498052"/>
            <a:ext cx="3748071" cy="3559165"/>
          </a:xfrm>
          <a:prstGeom prst="rect">
            <a:avLst/>
          </a:prstGeom>
          <a:noFill/>
        </p:spPr>
      </p:pic>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254" y="411057"/>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52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8" name="Group 17"/>
          <p:cNvGrpSpPr/>
          <p:nvPr/>
        </p:nvGrpSpPr>
        <p:grpSpPr>
          <a:xfrm>
            <a:off x="0" y="6560622"/>
            <a:ext cx="12192000" cy="276999"/>
            <a:chOff x="0" y="6560622"/>
            <a:chExt cx="12192000" cy="276999"/>
          </a:xfrm>
        </p:grpSpPr>
        <p:sp>
          <p:nvSpPr>
            <p:cNvPr id="19" name="TextBox 18"/>
            <p:cNvSpPr txBox="1"/>
            <p:nvPr/>
          </p:nvSpPr>
          <p:spPr>
            <a:xfrm>
              <a:off x="5224611" y="6560622"/>
              <a:ext cx="6858000"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85800" rtl="1">
                <a:defRPr/>
              </a:pPr>
              <a:r>
                <a:rPr lang="ar-BH" sz="1200" dirty="0">
                  <a:solidFill>
                    <a:prstClr val="black"/>
                  </a:solidFill>
                  <a:latin typeface="Calibri" panose="020F0502020204030204"/>
                  <a:cs typeface="Arial" panose="020B0604020202020204" pitchFamily="34" charset="0"/>
                </a:rPr>
                <a:t>وزارة التربية والتعليم – 2020م</a:t>
              </a:r>
              <a:endParaRPr lang="en-US" sz="1200" dirty="0">
                <a:solidFill>
                  <a:prstClr val="black"/>
                </a:solidFill>
                <a:latin typeface="Calibri" panose="020F0502020204030204"/>
              </a:endParaRPr>
            </a:p>
          </p:txBody>
        </p:sp>
        <p:cxnSp>
          <p:nvCxnSpPr>
            <p:cNvPr id="20" name="Straight Connector 19"/>
            <p:cNvCxnSpPr/>
            <p:nvPr/>
          </p:nvCxnSpPr>
          <p:spPr>
            <a:xfrm>
              <a:off x="0" y="6560622"/>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27866" y="429697"/>
            <a:ext cx="3285036" cy="646025"/>
            <a:chOff x="272539" y="1012529"/>
            <a:chExt cx="4520386" cy="816537"/>
          </a:xfrm>
        </p:grpSpPr>
        <p:sp>
          <p:nvSpPr>
            <p:cNvPr id="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21196" y="1227476"/>
              <a:ext cx="3439033" cy="505715"/>
            </a:xfrm>
            <a:prstGeom prst="rect">
              <a:avLst/>
            </a:prstGeom>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Solution </a:t>
              </a:r>
              <a:endPar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27867" y="1675118"/>
            <a:ext cx="3619886"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0"/>
              </a:spcAft>
            </a:pPr>
            <a:r>
              <a:rPr lang="en-US" sz="1400" b="1" dirty="0" smtClean="0">
                <a:solidFill>
                  <a:srgbClr val="002060"/>
                </a:solidFill>
                <a:latin typeface="Arial" panose="020B0604020202020204" pitchFamily="34" charset="0"/>
                <a:ea typeface="Calibri" panose="020F0502020204030204" pitchFamily="34" charset="0"/>
              </a:rPr>
              <a:t>The following information for </a:t>
            </a:r>
            <a:r>
              <a:rPr lang="en-US" sz="1400" b="1" dirty="0" err="1" smtClean="0">
                <a:solidFill>
                  <a:srgbClr val="002060"/>
                </a:solidFill>
                <a:latin typeface="Arial" panose="020B0604020202020204" pitchFamily="34" charset="0"/>
                <a:ea typeface="Calibri" panose="020F0502020204030204" pitchFamily="34" charset="0"/>
              </a:rPr>
              <a:t>Maysa</a:t>
            </a:r>
            <a:r>
              <a:rPr lang="en-US" sz="1400" b="1" dirty="0" smtClean="0">
                <a:solidFill>
                  <a:srgbClr val="002060"/>
                </a:solidFill>
                <a:latin typeface="Arial" panose="020B0604020202020204" pitchFamily="34" charset="0"/>
                <a:ea typeface="Calibri" panose="020F0502020204030204" pitchFamily="34" charset="0"/>
              </a:rPr>
              <a:t> Est. is shown on December 31, 2020:</a:t>
            </a:r>
            <a:endParaRPr lang="en-US" sz="1200" b="1" dirty="0">
              <a:solidFill>
                <a:srgbClr val="00206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3548" y="1208061"/>
            <a:ext cx="3082895" cy="369332"/>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spcAft>
                <a:spcPts val="0"/>
              </a:spcAft>
            </a:pPr>
            <a:r>
              <a:rPr lang="en-US" b="1" u="sng" dirty="0">
                <a:latin typeface="Arial" panose="020B0604020202020204" pitchFamily="34" charset="0"/>
                <a:ea typeface="Calibri" panose="020F0502020204030204" pitchFamily="34" charset="0"/>
              </a:rPr>
              <a:t>Exercise (3</a:t>
            </a:r>
            <a:r>
              <a:rPr lang="en-US" b="1" u="sng" dirty="0" smtClean="0">
                <a:latin typeface="Arial" panose="020B0604020202020204" pitchFamily="34" charset="0"/>
                <a:ea typeface="Calibri" panose="020F0502020204030204" pitchFamily="34" charset="0"/>
              </a:rPr>
              <a:t>)- WB. Page 98:</a:t>
            </a:r>
            <a:endParaRPr lang="en-US" sz="16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127866" y="2442557"/>
            <a:ext cx="4366861" cy="3108543"/>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lvl="0" indent="-342900" algn="justLow">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On December 31, cash per bank statement was BD7,990.500; cash per the cash account was BD8,722.500</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Service charges for December were BD12</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BD300 check drawn by Khalid marked NSF</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Cash receipts of BD2,176.500 on December 31, 2020 were not deposited until January 2021</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Low">
              <a:spcAft>
                <a:spcPts val="0"/>
              </a:spcAft>
              <a:buFont typeface="Wingdings" panose="05000000000000000000" pitchFamily="2" charset="2"/>
              <a:buChar char=""/>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Outstanding checks: No.123 for BD489 – No.134 for BD1,026 – No.141 for BD241.500.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69910" y="5637293"/>
            <a:ext cx="4424817" cy="830997"/>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a:spcAft>
                <a:spcPts val="0"/>
              </a:spcAft>
            </a:pPr>
            <a:r>
              <a:rPr lang="en-US" sz="12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2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Low">
              <a:spcAft>
                <a:spcPts val="0"/>
              </a:spcAft>
            </a:pPr>
            <a:r>
              <a:rPr lang="en-US" sz="1200" b="1" dirty="0" smtClean="0">
                <a:latin typeface="Arial" panose="020B0604020202020204" pitchFamily="34" charset="0"/>
                <a:ea typeface="Calibri" panose="020F0502020204030204" pitchFamily="34" charset="0"/>
                <a:cs typeface="Arial" panose="020B0604020202020204" pitchFamily="34" charset="0"/>
              </a:rPr>
              <a:t>1- Prepare </a:t>
            </a:r>
            <a:r>
              <a:rPr lang="en-US" sz="1200" b="1" dirty="0">
                <a:latin typeface="Arial" panose="020B0604020202020204" pitchFamily="34" charset="0"/>
                <a:ea typeface="Calibri" panose="020F0502020204030204" pitchFamily="34" charset="0"/>
                <a:cs typeface="Arial" panose="020B0604020202020204" pitchFamily="34" charset="0"/>
              </a:rPr>
              <a:t>the Bank </a:t>
            </a:r>
            <a:r>
              <a:rPr lang="en-US" sz="1200" b="1" dirty="0" smtClean="0">
                <a:latin typeface="Arial" panose="020B0604020202020204" pitchFamily="34" charset="0"/>
                <a:ea typeface="Calibri" panose="020F0502020204030204" pitchFamily="34" charset="0"/>
                <a:cs typeface="Arial" panose="020B0604020202020204" pitchFamily="34" charset="0"/>
              </a:rPr>
              <a:t>Reconciliation</a:t>
            </a:r>
          </a:p>
          <a:p>
            <a:pPr algn="justLow"/>
            <a:r>
              <a:rPr lang="en-US" sz="1200" b="1" dirty="0">
                <a:latin typeface="Arial" panose="020B0604020202020204" pitchFamily="34" charset="0"/>
                <a:ea typeface="Calibri" panose="020F0502020204030204" pitchFamily="34" charset="0"/>
                <a:cs typeface="Arial" panose="020B0604020202020204" pitchFamily="34" charset="0"/>
              </a:rPr>
              <a:t>2- Prepare Journal entries necessary to reconcile the cash account balances. </a:t>
            </a:r>
            <a:r>
              <a:rPr lang="en-US" sz="1200" b="1" dirty="0" smtClean="0">
                <a:latin typeface="Arial" panose="020B0604020202020204" pitchFamily="34" charset="0"/>
                <a:ea typeface="Calibri" panose="020F050202020403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5722419" y="592010"/>
            <a:ext cx="4842703" cy="73866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Aft>
                <a:spcPts val="0"/>
              </a:spcAft>
            </a:pPr>
            <a:r>
              <a:rPr lang="en-US" sz="1400" dirty="0" smtClean="0">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US" sz="1400" b="1" dirty="0" smtClean="0">
                <a:latin typeface="Arial" panose="020B0604020202020204" pitchFamily="34" charset="0"/>
                <a:ea typeface="Calibri" panose="020F0502020204030204" pitchFamily="34" charset="0"/>
                <a:cs typeface="Arial" panose="020B0604020202020204" pitchFamily="34" charset="0"/>
              </a:rPr>
              <a:t> </a:t>
            </a:r>
            <a:r>
              <a:rPr lang="en-US" sz="1400" b="1" dirty="0">
                <a:latin typeface="Arial" panose="020B0604020202020204" pitchFamily="34" charset="0"/>
                <a:ea typeface="Calibri" panose="020F0502020204030204" pitchFamily="34" charset="0"/>
                <a:cs typeface="Arial" panose="020B0604020202020204" pitchFamily="34" charset="0"/>
              </a:rPr>
              <a:t>Bank Reconciliation </a:t>
            </a:r>
            <a:endParaRPr lang="en-US" sz="1400" dirty="0">
              <a:latin typeface="Arial" panose="020B0604020202020204" pitchFamily="34" charset="0"/>
              <a:cs typeface="Arial" panose="020B0604020202020204" pitchFamily="34" charset="0"/>
            </a:endParaRPr>
          </a:p>
          <a:p>
            <a:pPr algn="ctr">
              <a:spcAft>
                <a:spcPts val="0"/>
              </a:spcAft>
            </a:pPr>
            <a:r>
              <a:rPr lang="en-US" sz="1400" dirty="0">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279593458"/>
              </p:ext>
            </p:extLst>
          </p:nvPr>
        </p:nvGraphicFramePr>
        <p:xfrm>
          <a:off x="4699558" y="1477810"/>
          <a:ext cx="7212169" cy="2698918"/>
        </p:xfrm>
        <a:graphic>
          <a:graphicData uri="http://schemas.openxmlformats.org/drawingml/2006/table">
            <a:tbl>
              <a:tblPr firstRow="1" firstCol="1" bandRow="1">
                <a:tableStyleId>{5940675A-B579-460E-94D1-54222C63F5DA}</a:tableStyleId>
              </a:tblPr>
              <a:tblGrid>
                <a:gridCol w="1862898"/>
                <a:gridCol w="840976"/>
                <a:gridCol w="878631"/>
                <a:gridCol w="1870230"/>
                <a:gridCol w="866080"/>
                <a:gridCol w="893354"/>
              </a:tblGrid>
              <a:tr h="267266">
                <a:tc>
                  <a:txBody>
                    <a:bodyPr/>
                    <a:lstStyle/>
                    <a:p>
                      <a:pPr algn="l">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rPr>
                        <a:t> </a:t>
                      </a:r>
                      <a:endParaRPr lang="en-US" sz="1200" b="1" dirty="0" smtClean="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80395">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67266">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67266">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67266">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67266">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67266">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67266">
                <a:tc>
                  <a:txBody>
                    <a:bodyPr/>
                    <a:lstStyle/>
                    <a:p>
                      <a:pPr algn="ctr">
                        <a:spcAft>
                          <a:spcPts val="0"/>
                        </a:spcAf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80395">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67266">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bl>
          </a:graphicData>
        </a:graphic>
      </p:graphicFrame>
      <p:sp>
        <p:nvSpPr>
          <p:cNvPr id="24" name="Rectangle 23"/>
          <p:cNvSpPr/>
          <p:nvPr/>
        </p:nvSpPr>
        <p:spPr>
          <a:xfrm>
            <a:off x="7006105" y="4183974"/>
            <a:ext cx="2726027" cy="307777"/>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2- Adjusted Entries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991062052"/>
              </p:ext>
            </p:extLst>
          </p:nvPr>
        </p:nvGraphicFramePr>
        <p:xfrm>
          <a:off x="5022923" y="4548878"/>
          <a:ext cx="7059688" cy="2011744"/>
        </p:xfrm>
        <a:graphic>
          <a:graphicData uri="http://schemas.openxmlformats.org/drawingml/2006/table">
            <a:tbl>
              <a:tblPr firstRow="1" firstCol="1" bandRow="1">
                <a:tableStyleId>{5940675A-B579-460E-94D1-54222C63F5DA}</a:tableStyleId>
              </a:tblPr>
              <a:tblGrid>
                <a:gridCol w="933543"/>
                <a:gridCol w="4255035"/>
                <a:gridCol w="905195"/>
                <a:gridCol w="965915"/>
              </a:tblGrid>
              <a:tr h="574784">
                <a:tc>
                  <a:txBody>
                    <a:bodyPr/>
                    <a:lstStyle/>
                    <a:p>
                      <a:pPr algn="ctr">
                        <a:spcAft>
                          <a:spcPts val="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Debit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Credit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287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endParaRPr lang="en-US" sz="11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l">
                        <a:spcAft>
                          <a:spcPts val="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87392">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bl>
          </a:graphicData>
        </a:graphic>
      </p:graphicFrame>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0469" y="324618"/>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6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7" grpId="0" animBg="1"/>
      <p:bldP spid="22"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6" y="429697"/>
            <a:ext cx="3285036" cy="646025"/>
            <a:chOff x="272539" y="1012529"/>
            <a:chExt cx="4520386" cy="816537"/>
          </a:xfrm>
        </p:grpSpPr>
        <p:sp>
          <p:nvSpPr>
            <p:cNvPr id="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21196" y="1227476"/>
              <a:ext cx="3439033" cy="505715"/>
            </a:xfrm>
            <a:prstGeom prst="rect">
              <a:avLst/>
            </a:prstGeom>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Solution </a:t>
              </a:r>
              <a:endPar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27867" y="1675118"/>
            <a:ext cx="3619886"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0"/>
              </a:spcAft>
            </a:pPr>
            <a:r>
              <a:rPr lang="en-US" sz="1400" b="1" dirty="0" smtClean="0">
                <a:solidFill>
                  <a:srgbClr val="002060"/>
                </a:solidFill>
                <a:latin typeface="Arial" panose="020B0604020202020204" pitchFamily="34" charset="0"/>
                <a:ea typeface="Calibri" panose="020F0502020204030204" pitchFamily="34" charset="0"/>
              </a:rPr>
              <a:t>The following information for </a:t>
            </a:r>
            <a:r>
              <a:rPr lang="en-US" sz="1400" b="1" dirty="0" err="1" smtClean="0">
                <a:solidFill>
                  <a:srgbClr val="002060"/>
                </a:solidFill>
                <a:latin typeface="Arial" panose="020B0604020202020204" pitchFamily="34" charset="0"/>
                <a:ea typeface="Calibri" panose="020F0502020204030204" pitchFamily="34" charset="0"/>
              </a:rPr>
              <a:t>Maysa</a:t>
            </a:r>
            <a:r>
              <a:rPr lang="en-US" sz="1400" b="1" dirty="0" smtClean="0">
                <a:solidFill>
                  <a:srgbClr val="002060"/>
                </a:solidFill>
                <a:latin typeface="Arial" panose="020B0604020202020204" pitchFamily="34" charset="0"/>
                <a:ea typeface="Calibri" panose="020F0502020204030204" pitchFamily="34" charset="0"/>
              </a:rPr>
              <a:t> Est. is shown on December 31, 2020:</a:t>
            </a:r>
            <a:endParaRPr lang="en-US" sz="1200" b="1" dirty="0">
              <a:solidFill>
                <a:srgbClr val="00206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3548" y="1208061"/>
            <a:ext cx="3082895" cy="369332"/>
          </a:xfrm>
          <a:prstGeom prst="rect">
            <a:avLst/>
          </a:prstGeom>
        </p:spPr>
        <p:txBody>
          <a:bodyPr wrap="none">
            <a:spAutoFit/>
          </a:bodyPr>
          <a:lstStyle/>
          <a:p>
            <a:pPr>
              <a:spcAft>
                <a:spcPts val="0"/>
              </a:spcAft>
            </a:pPr>
            <a:r>
              <a:rPr lang="en-US" b="1" u="sng" dirty="0">
                <a:latin typeface="Arial" panose="020B0604020202020204" pitchFamily="34" charset="0"/>
                <a:ea typeface="Calibri" panose="020F0502020204030204" pitchFamily="34" charset="0"/>
              </a:rPr>
              <a:t>Exercise (3</a:t>
            </a:r>
            <a:r>
              <a:rPr lang="en-US" b="1" u="sng" dirty="0" smtClean="0">
                <a:latin typeface="Arial" panose="020B0604020202020204" pitchFamily="34" charset="0"/>
                <a:ea typeface="Calibri" panose="020F0502020204030204" pitchFamily="34" charset="0"/>
              </a:rPr>
              <a:t>)- WB. Page 98:</a:t>
            </a:r>
            <a:endParaRPr lang="en-US" sz="16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98887" y="2198338"/>
            <a:ext cx="4366861" cy="3108543"/>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lvl="0" indent="-342900" algn="justLow">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On December 31, cash per bank statement was BD7,990.500; cash per the cash account was BD8,722.500</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Service charges for December were BD12</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BD300 check drawn by Khalid marked NSF</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lvl="0" algn="justLow">
              <a:spcAft>
                <a:spcPts val="0"/>
              </a:spcAft>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Cash receipts of BD2,176.500 on December 31, 2020 were not deposited until January 2021</a:t>
            </a:r>
            <a:r>
              <a:rPr lang="en-US" sz="1400" b="1"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Low">
              <a:spcAft>
                <a:spcPts val="0"/>
              </a:spcAft>
              <a:buFont typeface="Wingdings" panose="05000000000000000000" pitchFamily="2" charset="2"/>
              <a:buChar char=""/>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spcAft>
                <a:spcPts val="0"/>
              </a:spcAft>
              <a:buFont typeface="Wingdings" panose="05000000000000000000" pitchFamily="2" charset="2"/>
              <a:buChar char=""/>
              <a:tabLst>
                <a:tab pos="457200" algn="l"/>
              </a:tabLst>
            </a:pPr>
            <a:r>
              <a:rPr lang="en-US" sz="1400" b="1" dirty="0">
                <a:latin typeface="Arial" panose="020B0604020202020204" pitchFamily="34" charset="0"/>
                <a:ea typeface="Calibri" panose="020F0502020204030204" pitchFamily="34" charset="0"/>
                <a:cs typeface="Arial" panose="020B0604020202020204" pitchFamily="34" charset="0"/>
              </a:rPr>
              <a:t>Outstanding checks: No.123 for BD489 – No.134 for BD1,026 – No.141 for BD241.500.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69910" y="5637293"/>
            <a:ext cx="4424817" cy="830997"/>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a:spcAft>
                <a:spcPts val="0"/>
              </a:spcAft>
            </a:pPr>
            <a:r>
              <a:rPr lang="en-US" sz="12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2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Low">
              <a:spcAft>
                <a:spcPts val="0"/>
              </a:spcAft>
            </a:pPr>
            <a:r>
              <a:rPr lang="en-US" sz="1200" b="1" dirty="0" smtClean="0">
                <a:latin typeface="Arial" panose="020B0604020202020204" pitchFamily="34" charset="0"/>
                <a:ea typeface="Calibri" panose="020F0502020204030204" pitchFamily="34" charset="0"/>
                <a:cs typeface="Arial" panose="020B0604020202020204" pitchFamily="34" charset="0"/>
              </a:rPr>
              <a:t>1- Prepare </a:t>
            </a:r>
            <a:r>
              <a:rPr lang="en-US" sz="1200" b="1" dirty="0">
                <a:latin typeface="Arial" panose="020B0604020202020204" pitchFamily="34" charset="0"/>
                <a:ea typeface="Calibri" panose="020F0502020204030204" pitchFamily="34" charset="0"/>
                <a:cs typeface="Arial" panose="020B0604020202020204" pitchFamily="34" charset="0"/>
              </a:rPr>
              <a:t>the Bank </a:t>
            </a:r>
            <a:r>
              <a:rPr lang="en-US" sz="1200" b="1" dirty="0" smtClean="0">
                <a:latin typeface="Arial" panose="020B0604020202020204" pitchFamily="34" charset="0"/>
                <a:ea typeface="Calibri" panose="020F0502020204030204" pitchFamily="34" charset="0"/>
                <a:cs typeface="Arial" panose="020B0604020202020204" pitchFamily="34" charset="0"/>
              </a:rPr>
              <a:t>Reconciliation.</a:t>
            </a:r>
          </a:p>
          <a:p>
            <a:pPr algn="justLow"/>
            <a:r>
              <a:rPr lang="en-US" sz="1200" b="1" dirty="0">
                <a:latin typeface="Arial" panose="020B0604020202020204" pitchFamily="34" charset="0"/>
                <a:ea typeface="Calibri" panose="020F0502020204030204" pitchFamily="34" charset="0"/>
                <a:cs typeface="Arial" panose="020B0604020202020204" pitchFamily="34" charset="0"/>
              </a:rPr>
              <a:t>2- Prepare Journal entries necessary to reconcile the cash account balances. </a:t>
            </a:r>
            <a:r>
              <a:rPr lang="en-US" sz="1200" b="1" dirty="0" smtClean="0">
                <a:latin typeface="Arial" panose="020B0604020202020204" pitchFamily="34" charset="0"/>
                <a:ea typeface="Calibri" panose="020F050202020403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6773172" y="383377"/>
            <a:ext cx="3014772" cy="73866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Aft>
                <a:spcPts val="0"/>
              </a:spcAft>
            </a:pPr>
            <a:r>
              <a:rPr lang="en-US" sz="1400" b="1" dirty="0" err="1">
                <a:latin typeface="Arial" panose="020B0604020202020204" pitchFamily="34" charset="0"/>
                <a:ea typeface="Calibri" panose="020F0502020204030204" pitchFamily="34" charset="0"/>
                <a:cs typeface="Arial" panose="020B0604020202020204" pitchFamily="34" charset="0"/>
              </a:rPr>
              <a:t>Maysa</a:t>
            </a:r>
            <a:r>
              <a:rPr lang="en-US" sz="1400" b="1" dirty="0">
                <a:latin typeface="Arial" panose="020B0604020202020204" pitchFamily="34" charset="0"/>
                <a:ea typeface="Calibri" panose="020F0502020204030204" pitchFamily="34" charset="0"/>
                <a:cs typeface="Arial" panose="020B0604020202020204" pitchFamily="34" charset="0"/>
              </a:rPr>
              <a:t> </a:t>
            </a:r>
            <a:r>
              <a:rPr lang="en-US" sz="1400" b="1" dirty="0" err="1" smtClean="0">
                <a:latin typeface="Arial" panose="020B0604020202020204" pitchFamily="34" charset="0"/>
                <a:ea typeface="Calibri" panose="020F0502020204030204" pitchFamily="34" charset="0"/>
                <a:cs typeface="Arial" panose="020B0604020202020204" pitchFamily="34" charset="0"/>
              </a:rPr>
              <a:t>Est</a:t>
            </a:r>
            <a:endParaRPr lang="en-US" sz="1400" b="1" dirty="0" smtClean="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US" sz="1400" b="1" dirty="0" smtClean="0">
                <a:latin typeface="Arial" panose="020B0604020202020204" pitchFamily="34" charset="0"/>
                <a:ea typeface="Calibri" panose="020F0502020204030204" pitchFamily="34" charset="0"/>
                <a:cs typeface="Arial" panose="020B0604020202020204" pitchFamily="34" charset="0"/>
              </a:rPr>
              <a:t> </a:t>
            </a:r>
            <a:r>
              <a:rPr lang="en-US" sz="1400" b="1" dirty="0">
                <a:latin typeface="Arial" panose="020B0604020202020204" pitchFamily="34" charset="0"/>
                <a:ea typeface="Calibri" panose="020F0502020204030204" pitchFamily="34" charset="0"/>
                <a:cs typeface="Arial" panose="020B0604020202020204" pitchFamily="34" charset="0"/>
              </a:rPr>
              <a:t>Bank Reconciliation </a:t>
            </a:r>
            <a:endParaRPr lang="en-US" sz="1400" dirty="0">
              <a:latin typeface="Arial" panose="020B0604020202020204" pitchFamily="34" charset="0"/>
              <a:cs typeface="Arial" panose="020B0604020202020204" pitchFamily="34" charset="0"/>
            </a:endParaRPr>
          </a:p>
          <a:p>
            <a:pPr algn="ctr">
              <a:spcAft>
                <a:spcPts val="0"/>
              </a:spcAft>
            </a:pPr>
            <a:r>
              <a:rPr lang="en-US" sz="1400" b="1" dirty="0">
                <a:latin typeface="Arial" panose="020B0604020202020204" pitchFamily="34" charset="0"/>
                <a:ea typeface="Calibri" panose="020F0502020204030204" pitchFamily="34" charset="0"/>
                <a:cs typeface="Arial" panose="020B0604020202020204" pitchFamily="34" charset="0"/>
              </a:rPr>
              <a:t>December 31, 2020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029687047"/>
              </p:ext>
            </p:extLst>
          </p:nvPr>
        </p:nvGraphicFramePr>
        <p:xfrm>
          <a:off x="4732904" y="1270151"/>
          <a:ext cx="7459096" cy="3119885"/>
        </p:xfrm>
        <a:graphic>
          <a:graphicData uri="http://schemas.openxmlformats.org/drawingml/2006/table">
            <a:tbl>
              <a:tblPr firstRow="1" firstCol="1" bandRow="1">
                <a:tableStyleId>{5940675A-B579-460E-94D1-54222C63F5DA}</a:tableStyleId>
              </a:tblPr>
              <a:tblGrid>
                <a:gridCol w="1926679"/>
                <a:gridCol w="869769"/>
                <a:gridCol w="908713"/>
                <a:gridCol w="1934262"/>
                <a:gridCol w="895732"/>
                <a:gridCol w="923941"/>
              </a:tblGrid>
              <a:tr h="365542">
                <a:tc>
                  <a:txBody>
                    <a:bodyPr/>
                    <a:lstStyle/>
                    <a:p>
                      <a:pPr algn="l">
                        <a:spcAft>
                          <a:spcPts val="0"/>
                        </a:spcAft>
                      </a:pPr>
                      <a:r>
                        <a:rPr lang="en-US" sz="1400" b="1" dirty="0">
                          <a:solidFill>
                            <a:srgbClr val="002060"/>
                          </a:solidFill>
                          <a:effectLst/>
                        </a:rPr>
                        <a:t> </a:t>
                      </a:r>
                      <a:r>
                        <a:rPr lang="en-US" sz="12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cash per bank statement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solidFill>
                            <a:srgbClr val="002060"/>
                          </a:solidFill>
                          <a:effectLst/>
                        </a:rPr>
                        <a:t> </a:t>
                      </a:r>
                      <a:r>
                        <a:rPr lang="en-US" sz="12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7,990.500</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solidFill>
                            <a:srgbClr val="002060"/>
                          </a:solidFill>
                          <a:effectLst/>
                        </a:rPr>
                        <a:t> </a:t>
                      </a:r>
                      <a:endParaRPr lang="en-US" sz="12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solidFill>
                            <a:srgbClr val="002060"/>
                          </a:solidFill>
                          <a:effectLst/>
                        </a:rPr>
                        <a:t> </a:t>
                      </a:r>
                      <a:r>
                        <a:rPr lang="en-US" sz="12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cash per the cash account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rPr>
                        <a:t> </a:t>
                      </a:r>
                      <a:r>
                        <a:rPr lang="en-US" sz="12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8,722.500</a:t>
                      </a:r>
                      <a:endParaRPr lang="en-US" sz="1200" b="1" dirty="0" smtClean="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89150">
                <a:tc>
                  <a:txBody>
                    <a:bodyPr/>
                    <a:lstStyle/>
                    <a:p>
                      <a:pPr algn="l">
                        <a:spcAft>
                          <a:spcPts val="0"/>
                        </a:spcAft>
                      </a:pPr>
                      <a:r>
                        <a:rPr lang="en-US" sz="1400" b="1" dirty="0">
                          <a:effectLst/>
                        </a:rPr>
                        <a:t> </a:t>
                      </a:r>
                      <a:r>
                        <a:rPr lang="en-US" sz="1400" b="1" dirty="0" smtClean="0">
                          <a:solidFill>
                            <a:srgbClr val="C00000"/>
                          </a:solidFill>
                          <a:effectLst/>
                        </a:rPr>
                        <a:t>Add:</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r>
                        <a:rPr lang="en-US" sz="1400" b="1" dirty="0" smtClean="0">
                          <a:solidFill>
                            <a:srgbClr val="C00000"/>
                          </a:solidFill>
                          <a:effectLst/>
                        </a:rPr>
                        <a:t>Add:</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89150">
                <a:tc>
                  <a:txBody>
                    <a:bodyPr/>
                    <a:lstStyle/>
                    <a:p>
                      <a:pPr algn="l">
                        <a:spcAft>
                          <a:spcPts val="0"/>
                        </a:spcAft>
                      </a:pPr>
                      <a:r>
                        <a:rPr lang="en-US" sz="1400" b="1" dirty="0">
                          <a:effectLst/>
                        </a:rPr>
                        <a:t> </a:t>
                      </a:r>
                      <a:r>
                        <a:rPr lang="en-US" sz="1400" b="1" baseline="0" dirty="0" smtClean="0">
                          <a:effectLst/>
                        </a:rPr>
                        <a:t>     </a:t>
                      </a:r>
                      <a:r>
                        <a:rPr lang="en-US" sz="1400" b="1" dirty="0" smtClean="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Deposits</a:t>
                      </a:r>
                      <a:r>
                        <a:rPr lang="en-US" sz="1200" b="1" baseline="0" dirty="0" smtClean="0">
                          <a:latin typeface="Arial" panose="020B0604020202020204" pitchFamily="34" charset="0"/>
                          <a:ea typeface="Calibri" panose="020F0502020204030204" pitchFamily="34" charset="0"/>
                          <a:cs typeface="Arial" panose="020B0604020202020204" pitchFamily="34" charset="0"/>
                        </a:rPr>
                        <a:t> in transit</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2,176.500</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rPr>
                        <a:t>10,167 </a:t>
                      </a: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89150">
                <a:tc>
                  <a:txBody>
                    <a:bodyPr/>
                    <a:lstStyle/>
                    <a:p>
                      <a:pPr algn="l">
                        <a:spcAft>
                          <a:spcPts val="0"/>
                        </a:spcAft>
                      </a:pPr>
                      <a:r>
                        <a:rPr lang="en-US" sz="1400" b="1" dirty="0">
                          <a:effectLst/>
                        </a:rPr>
                        <a:t> </a:t>
                      </a:r>
                      <a:r>
                        <a:rPr lang="en-US" sz="1400" b="1" dirty="0" smtClean="0">
                          <a:solidFill>
                            <a:srgbClr val="C00000"/>
                          </a:solidFill>
                          <a:effectLst/>
                        </a:rPr>
                        <a:t>Less:</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r>
                        <a:rPr lang="en-US" sz="1400" b="1" dirty="0" smtClean="0">
                          <a:solidFill>
                            <a:srgbClr val="C00000"/>
                          </a:solidFill>
                          <a:effectLst/>
                        </a:rPr>
                        <a:t>Less:</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89150">
                <a:tc>
                  <a:txBody>
                    <a:bodyPr/>
                    <a:lstStyle/>
                    <a:p>
                      <a:pPr algn="l">
                        <a:spcAft>
                          <a:spcPts val="0"/>
                        </a:spcAft>
                      </a:pPr>
                      <a:r>
                        <a:rPr lang="en-US" sz="1400" b="1" dirty="0">
                          <a:effectLst/>
                        </a:rPr>
                        <a:t> </a:t>
                      </a:r>
                      <a:r>
                        <a:rPr lang="en-US" sz="1400" b="1" dirty="0" smtClean="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Outstanding checks</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r>
                        <a:rPr lang="en-US" sz="1400" b="1" dirty="0" smtClean="0">
                          <a:effectLst/>
                        </a:rPr>
                        <a:t>    Bank </a:t>
                      </a:r>
                      <a:r>
                        <a:rPr lang="en-US" sz="1200" b="1" dirty="0" smtClean="0">
                          <a:latin typeface="Arial" panose="020B0604020202020204" pitchFamily="34" charset="0"/>
                          <a:ea typeface="Calibri" panose="020F0502020204030204" pitchFamily="34" charset="0"/>
                          <a:cs typeface="Arial" panose="020B0604020202020204" pitchFamily="34" charset="0"/>
                        </a:rPr>
                        <a:t>Service charges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r>
                        <a:rPr lang="en-US" sz="1400" b="1" dirty="0" smtClean="0">
                          <a:effectLst/>
                        </a:rPr>
                        <a:t>12</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89150">
                <a:tc>
                  <a:txBody>
                    <a:bodyPr/>
                    <a:lstStyle/>
                    <a:p>
                      <a:pPr algn="ctr">
                        <a:spcAft>
                          <a:spcPts val="0"/>
                        </a:spcAft>
                      </a:pPr>
                      <a:r>
                        <a:rPr lang="en-US" sz="1400" b="1" dirty="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No.123</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rPr>
                        <a:t>489</a:t>
                      </a: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r>
                        <a:rPr lang="en-US" sz="1400" b="1" dirty="0" smtClean="0">
                          <a:effectLst/>
                        </a:rPr>
                        <a:t>    </a:t>
                      </a:r>
                      <a:r>
                        <a:rPr lang="en-US" sz="1400" b="1" dirty="0" smtClean="0">
                          <a:latin typeface="Arial" panose="020B0604020202020204" pitchFamily="34" charset="0"/>
                          <a:ea typeface="Calibri" panose="020F0502020204030204" pitchFamily="34" charset="0"/>
                          <a:cs typeface="Arial" panose="020B0604020202020204" pitchFamily="34" charset="0"/>
                        </a:rPr>
                        <a:t>NSF check</a:t>
                      </a:r>
                      <a:r>
                        <a:rPr lang="en-US" sz="1400" b="1" dirty="0" smtClean="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r>
                        <a:rPr lang="en-US" sz="1400" b="1" dirty="0" smtClean="0">
                          <a:effectLst/>
                        </a:rPr>
                        <a:t>300</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03355">
                <a:tc>
                  <a:txBody>
                    <a:bodyPr/>
                    <a:lstStyle/>
                    <a:p>
                      <a:pPr algn="ctr">
                        <a:spcAft>
                          <a:spcPts val="0"/>
                        </a:spcAft>
                      </a:pPr>
                      <a:r>
                        <a:rPr lang="en-US" sz="1400" b="1" dirty="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No.134</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r>
                        <a:rPr lang="en-US" sz="1400" b="1" dirty="0" smtClean="0">
                          <a:effectLst/>
                        </a:rPr>
                        <a:t>1,026</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effectLst/>
                        </a:rPr>
                        <a:t>312</a:t>
                      </a: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89150">
                <a:tc>
                  <a:txBody>
                    <a:bodyPr/>
                    <a:lstStyle/>
                    <a:p>
                      <a:pPr algn="ctr">
                        <a:spcAft>
                          <a:spcPts val="0"/>
                        </a:spcAft>
                      </a:pPr>
                      <a:r>
                        <a:rPr lang="en-US" sz="1400" b="1" dirty="0">
                          <a:effectLst/>
                        </a:rPr>
                        <a:t> </a:t>
                      </a:r>
                      <a:r>
                        <a:rPr lang="en-US" sz="1200" b="1" dirty="0" smtClean="0">
                          <a:latin typeface="Arial" panose="020B0604020202020204" pitchFamily="34" charset="0"/>
                          <a:ea typeface="Calibri" panose="020F0502020204030204" pitchFamily="34" charset="0"/>
                          <a:cs typeface="Arial" panose="020B0604020202020204" pitchFamily="34" charset="0"/>
                        </a:rPr>
                        <a:t>No.141</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r>
                        <a:rPr lang="en-US" sz="1400" b="1" dirty="0" smtClean="0">
                          <a:effectLst/>
                        </a:rPr>
                        <a:t>241.500</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89150">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002060"/>
                          </a:solidFill>
                          <a:effectLst/>
                        </a:rPr>
                        <a:t>1756.500</a:t>
                      </a: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65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rPr>
                        <a:t> </a:t>
                      </a:r>
                      <a:r>
                        <a:rPr lang="en-US" sz="1200" b="1" dirty="0" smtClean="0">
                          <a:solidFill>
                            <a:srgbClr val="C00000"/>
                          </a:solidFill>
                          <a:effectLst/>
                        </a:rPr>
                        <a:t>Adjusted Bank Statement Balance</a:t>
                      </a:r>
                      <a:endParaRPr lang="en-US" sz="12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solidFill>
                            <a:srgbClr val="C00000"/>
                          </a:solidFill>
                          <a:effectLst/>
                        </a:rPr>
                        <a:t> </a:t>
                      </a:r>
                      <a:endParaRPr lang="en-US" sz="12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C00000"/>
                          </a:solidFill>
                          <a:effectLst/>
                        </a:rPr>
                        <a:t>8,410.500</a:t>
                      </a:r>
                      <a:r>
                        <a:rPr lang="en-US" sz="1400" b="1" dirty="0">
                          <a:solidFill>
                            <a:srgbClr val="C00000"/>
                          </a:solidFill>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rPr>
                        <a:t> </a:t>
                      </a:r>
                      <a:r>
                        <a:rPr lang="en-US" sz="1200" b="1" dirty="0" smtClean="0">
                          <a:solidFill>
                            <a:srgbClr val="C00000"/>
                          </a:solidFill>
                          <a:effectLst/>
                        </a:rPr>
                        <a:t>Adjusted Book Balance</a:t>
                      </a:r>
                      <a:endParaRPr lang="en-US" sz="12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solidFill>
                            <a:srgbClr val="C00000"/>
                          </a:solidFill>
                          <a:effectLst/>
                        </a:rPr>
                        <a:t> </a:t>
                      </a:r>
                      <a:endParaRPr lang="en-US" sz="12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C00000"/>
                          </a:solidFill>
                          <a:effectLst/>
                        </a:rPr>
                        <a:t>8,410.500</a:t>
                      </a:r>
                      <a:r>
                        <a:rPr lang="en-US" sz="1400" b="1" dirty="0">
                          <a:solidFill>
                            <a:srgbClr val="C00000"/>
                          </a:solidFill>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5591763"/>
              </p:ext>
            </p:extLst>
          </p:nvPr>
        </p:nvGraphicFramePr>
        <p:xfrm>
          <a:off x="4803819" y="4846664"/>
          <a:ext cx="7122059" cy="1436960"/>
        </p:xfrm>
        <a:graphic>
          <a:graphicData uri="http://schemas.openxmlformats.org/drawingml/2006/table">
            <a:tbl>
              <a:tblPr firstRow="1" firstCol="1" bandRow="1">
                <a:tableStyleId>{5940675A-B579-460E-94D1-54222C63F5DA}</a:tableStyleId>
              </a:tblPr>
              <a:tblGrid>
                <a:gridCol w="941791"/>
                <a:gridCol w="4292627"/>
                <a:gridCol w="913192"/>
                <a:gridCol w="974449"/>
              </a:tblGrid>
              <a:tr h="574784">
                <a:tc>
                  <a:txBody>
                    <a:bodyPr/>
                    <a:lstStyle/>
                    <a:p>
                      <a:pPr algn="ctr">
                        <a:spcAft>
                          <a:spcPts val="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Debit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Credit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r>
              <a:tr h="287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Dec 31</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r>
                        <a:rPr lang="en-GB" sz="1400" b="1" kern="1200" dirty="0" smtClean="0">
                          <a:solidFill>
                            <a:schemeClr val="tx1"/>
                          </a:solidFill>
                          <a:effectLst/>
                          <a:latin typeface="Arial" panose="020B0604020202020204" pitchFamily="34" charset="0"/>
                          <a:ea typeface="+mn-ea"/>
                          <a:cs typeface="Arial" panose="020B0604020202020204" pitchFamily="34" charset="0"/>
                        </a:rPr>
                        <a:t>Miscellaneous Expense </a:t>
                      </a:r>
                      <a:r>
                        <a:rPr lang="en-GB" sz="1400" b="1" kern="1200" dirty="0" smtClean="0">
                          <a:solidFill>
                            <a:srgbClr val="FF0000"/>
                          </a:solidFill>
                          <a:effectLst/>
                          <a:latin typeface="Arial" panose="020B0604020202020204" pitchFamily="34" charset="0"/>
                          <a:ea typeface="+mn-ea"/>
                          <a:cs typeface="Arial" panose="020B0604020202020204" pitchFamily="34" charset="0"/>
                        </a:rPr>
                        <a:t>( Service</a:t>
                      </a:r>
                      <a:r>
                        <a:rPr lang="en-GB" sz="1400" b="1" kern="1200" baseline="0" dirty="0" smtClean="0">
                          <a:solidFill>
                            <a:srgbClr val="FF0000"/>
                          </a:solidFill>
                          <a:effectLst/>
                          <a:latin typeface="Arial" panose="020B0604020202020204" pitchFamily="34" charset="0"/>
                          <a:ea typeface="+mn-ea"/>
                          <a:cs typeface="Arial" panose="020B0604020202020204" pitchFamily="34" charset="0"/>
                        </a:rPr>
                        <a:t> charge)</a:t>
                      </a:r>
                      <a:endParaRPr lang="en-US" sz="11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ar-SA" sz="1400" b="1" dirty="0" smtClean="0">
                          <a:effectLst/>
                          <a:latin typeface="Arial" panose="020B0604020202020204" pitchFamily="34" charset="0"/>
                          <a:ea typeface="Times New Roman" panose="02020603050405020304" pitchFamily="18" charset="0"/>
                          <a:cs typeface="Arial" panose="020B0604020202020204" pitchFamily="34" charset="0"/>
                        </a:rPr>
                        <a:t>12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Account Receivable </a:t>
                      </a:r>
                      <a:r>
                        <a:rPr lang="en-US" sz="1400" b="1" dirty="0" smtClean="0">
                          <a:solidFill>
                            <a:srgbClr val="FF0000"/>
                          </a:solidFill>
                          <a:effectLst/>
                          <a:latin typeface="Arial" panose="020B0604020202020204" pitchFamily="34" charset="0"/>
                          <a:cs typeface="Arial" panose="020B0604020202020204" pitchFamily="34" charset="0"/>
                        </a:rPr>
                        <a:t>(NSF</a:t>
                      </a:r>
                      <a:r>
                        <a:rPr lang="en-US" sz="1400" b="1" baseline="0" dirty="0" smtClean="0">
                          <a:solidFill>
                            <a:srgbClr val="FF0000"/>
                          </a:solidFill>
                          <a:effectLst/>
                          <a:latin typeface="Arial" panose="020B0604020202020204" pitchFamily="34" charset="0"/>
                          <a:cs typeface="Arial" panose="020B0604020202020204" pitchFamily="34" charset="0"/>
                        </a:rPr>
                        <a:t> Checks)</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300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87392">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312</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bl>
          </a:graphicData>
        </a:graphic>
      </p:graphicFrame>
      <p:sp>
        <p:nvSpPr>
          <p:cNvPr id="25" name="Rectangle 24"/>
          <p:cNvSpPr/>
          <p:nvPr/>
        </p:nvSpPr>
        <p:spPr>
          <a:xfrm>
            <a:off x="7061917" y="4390036"/>
            <a:ext cx="2726027" cy="307777"/>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2- Adjusted Entries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0" y="6498164"/>
            <a:ext cx="12192000" cy="384957"/>
            <a:chOff x="0" y="6498164"/>
            <a:chExt cx="12192000" cy="384957"/>
          </a:xfrm>
        </p:grpSpPr>
        <p:cxnSp>
          <p:nvCxnSpPr>
            <p:cNvPr id="27" name="Straight Connector 2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406" y="200473"/>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4269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637" y="696092"/>
            <a:ext cx="6374224" cy="905370"/>
            <a:chOff x="195942" y="625507"/>
            <a:chExt cx="6374224" cy="905370"/>
          </a:xfrm>
        </p:grpSpPr>
        <p:sp>
          <p:nvSpPr>
            <p:cNvPr id="5" name="مستطيل مستدير الزوايا 13"/>
            <p:cNvSpPr/>
            <p:nvPr/>
          </p:nvSpPr>
          <p:spPr>
            <a:xfrm>
              <a:off x="195942" y="625507"/>
              <a:ext cx="6374224" cy="90537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841071" y="662806"/>
              <a:ext cx="4143442" cy="707886"/>
            </a:xfrm>
            <a:prstGeom prst="rect">
              <a:avLst/>
            </a:prstGeom>
          </p:spPr>
          <p:txBody>
            <a:bodyPr wrap="none">
              <a:spAutoFit/>
            </a:bodyPr>
            <a:lstStyle/>
            <a:p>
              <a:pPr algn="ctr"/>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End of Lesson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sp>
        <p:nvSpPr>
          <p:cNvPr id="8" name="Rectangular Callout 7"/>
          <p:cNvSpPr/>
          <p:nvPr/>
        </p:nvSpPr>
        <p:spPr>
          <a:xfrm>
            <a:off x="535577" y="4549019"/>
            <a:ext cx="6034589" cy="1630316"/>
          </a:xfrm>
          <a:prstGeom prst="wedgeRectCallout">
            <a:avLst>
              <a:gd name="adj1" fmla="val 85697"/>
              <a:gd name="adj2" fmla="val -1623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9144000" y="4699092"/>
            <a:ext cx="2257085" cy="1210132"/>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237400" y="1900335"/>
            <a:ext cx="10297518" cy="22233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solidFill>
                  <a:schemeClr val="accent2">
                    <a:lumMod val="60000"/>
                    <a:lumOff val="40000"/>
                  </a:schemeClr>
                </a:solidFill>
                <a:latin typeface="Arial" panose="020B0604020202020204" pitchFamily="34" charset="0"/>
                <a:cs typeface="Arial" panose="020B0604020202020204" pitchFamily="34" charset="0"/>
              </a:rPr>
              <a:t>The student should be achieved the objectives</a:t>
            </a:r>
            <a:r>
              <a:rPr lang="en-US" sz="2800" b="1" dirty="0" smtClean="0">
                <a:solidFill>
                  <a:schemeClr val="accent2">
                    <a:lumMod val="60000"/>
                    <a:lumOff val="40000"/>
                  </a:schemeClr>
                </a:solidFill>
                <a:latin typeface="Arial" panose="020B0604020202020204" pitchFamily="34" charset="0"/>
                <a:cs typeface="Arial" panose="020B0604020202020204" pitchFamily="34" charset="0"/>
              </a:rPr>
              <a:t>:</a:t>
            </a:r>
          </a:p>
          <a:p>
            <a:endParaRPr lang="en-US" sz="2800" b="1" dirty="0">
              <a:solidFill>
                <a:srgbClr val="002060"/>
              </a:solidFill>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1- prepare a bank reconciliation.</a:t>
            </a:r>
          </a:p>
          <a:p>
            <a:r>
              <a:rPr lang="en-GB" sz="2800" b="1" dirty="0">
                <a:latin typeface="Arial" panose="020B0604020202020204" pitchFamily="34" charset="0"/>
                <a:cs typeface="Arial" panose="020B0604020202020204" pitchFamily="34" charset="0"/>
              </a:rPr>
              <a:t>2- </a:t>
            </a:r>
            <a:r>
              <a:rPr lang="en-GB" sz="2800" b="1" dirty="0"/>
              <a:t>prepare the necessary journal entries to adjust the cash </a:t>
            </a:r>
            <a:r>
              <a:rPr lang="en-GB" sz="2800" b="1" dirty="0" smtClean="0"/>
              <a:t>balance</a:t>
            </a:r>
          </a:p>
          <a:p>
            <a:r>
              <a:rPr lang="en-GB" sz="2800" b="1" dirty="0">
                <a:latin typeface="Arial" panose="020B0604020202020204" pitchFamily="34" charset="0"/>
                <a:cs typeface="Arial" panose="020B0604020202020204" pitchFamily="34" charset="0"/>
              </a:rPr>
              <a:t> </a:t>
            </a:r>
            <a:r>
              <a:rPr lang="en-GB" sz="28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without errors</a:t>
            </a:r>
            <a:r>
              <a:rPr lang="en-GB"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17"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0" y="6498164"/>
            <a:ext cx="12192000" cy="384957"/>
            <a:chOff x="0" y="6498164"/>
            <a:chExt cx="12192000" cy="384957"/>
          </a:xfrm>
        </p:grpSpPr>
        <p:cxnSp>
          <p:nvCxnSpPr>
            <p:cNvPr id="18" name="Straight Connector 1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44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182386" y="665236"/>
            <a:ext cx="8153400" cy="872365"/>
            <a:chOff x="272538" y="1012529"/>
            <a:chExt cx="8153400" cy="1080000"/>
          </a:xfrm>
        </p:grpSpPr>
        <p:sp>
          <p:nvSpPr>
            <p:cNvPr id="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Rectangle 6"/>
            <p:cNvSpPr/>
            <p:nvPr/>
          </p:nvSpPr>
          <p:spPr>
            <a:xfrm>
              <a:off x="1431245" y="1101428"/>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5" name="Shape 631"/>
            <p:cNvGrpSpPr/>
            <p:nvPr/>
          </p:nvGrpSpPr>
          <p:grpSpPr>
            <a:xfrm>
              <a:off x="460278" y="1121179"/>
              <a:ext cx="783227" cy="707887"/>
              <a:chOff x="5961125" y="1623900"/>
              <a:chExt cx="427450" cy="448175"/>
            </a:xfrm>
          </p:grpSpPr>
          <p:sp>
            <p:nvSpPr>
              <p:cNvPr id="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itle 1"/>
          <p:cNvSpPr txBox="1">
            <a:spLocks/>
          </p:cNvSpPr>
          <p:nvPr/>
        </p:nvSpPr>
        <p:spPr>
          <a:xfrm>
            <a:off x="327552" y="1973329"/>
            <a:ext cx="8316417" cy="7152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sp>
        <p:nvSpPr>
          <p:cNvPr id="2" name="Rectangle 1"/>
          <p:cNvSpPr/>
          <p:nvPr/>
        </p:nvSpPr>
        <p:spPr>
          <a:xfrm>
            <a:off x="182386" y="3050390"/>
            <a:ext cx="8639642" cy="138094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en-GB" sz="2800" b="1" dirty="0" smtClean="0">
                <a:latin typeface="Arial" panose="020B0604020202020204" pitchFamily="34" charset="0"/>
                <a:cs typeface="Arial" panose="020B0604020202020204" pitchFamily="34" charset="0"/>
              </a:rPr>
              <a:t>1- </a:t>
            </a:r>
            <a:r>
              <a:rPr lang="en-GB" sz="2800" b="1" dirty="0">
                <a:latin typeface="Arial" panose="020B0604020202020204" pitchFamily="34" charset="0"/>
                <a:cs typeface="Arial" panose="020B0604020202020204" pitchFamily="34" charset="0"/>
              </a:rPr>
              <a:t>prepare a bank reconciliation</a:t>
            </a:r>
            <a:r>
              <a:rPr lang="en-GB" sz="2800" b="1" dirty="0" smtClean="0">
                <a:latin typeface="Arial" panose="020B0604020202020204" pitchFamily="34" charset="0"/>
                <a:cs typeface="Arial" panose="020B0604020202020204" pitchFamily="34" charset="0"/>
              </a:rPr>
              <a:t>.</a:t>
            </a:r>
          </a:p>
          <a:p>
            <a:r>
              <a:rPr lang="en-GB" sz="2800" b="1" dirty="0" smtClean="0">
                <a:latin typeface="Arial" panose="020B0604020202020204" pitchFamily="34" charset="0"/>
                <a:cs typeface="Arial" panose="020B0604020202020204" pitchFamily="34" charset="0"/>
              </a:rPr>
              <a:t>2- </a:t>
            </a:r>
            <a:r>
              <a:rPr lang="en-GB" sz="2800" b="1" dirty="0"/>
              <a:t>prepare the necessary journal entries to adjust the cash </a:t>
            </a:r>
            <a:r>
              <a:rPr lang="en-GB" sz="2800" b="1" dirty="0" smtClean="0"/>
              <a:t>balance </a:t>
            </a:r>
            <a:r>
              <a:rPr lang="en-GB" sz="2400" b="1" dirty="0" smtClean="0">
                <a:latin typeface="Arial" panose="020B0604020202020204" pitchFamily="34" charset="0"/>
                <a:cs typeface="Arial" panose="020B0604020202020204" pitchFamily="34" charset="0"/>
              </a:rPr>
              <a:t>without errors.</a:t>
            </a:r>
            <a:endParaRPr lang="en-US" sz="2400" b="1" dirty="0">
              <a:latin typeface="Arial" panose="020B0604020202020204" pitchFamily="34" charset="0"/>
              <a:cs typeface="Arial" panose="020B0604020202020204" pitchFamily="34" charset="0"/>
            </a:endParaRPr>
          </a:p>
        </p:txBody>
      </p:sp>
      <p:sp>
        <p:nvSpPr>
          <p:cNvPr id="22"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pic>
        <p:nvPicPr>
          <p:cNvPr id="23" name="Picture 22" descr="http://www.worldlistmania.com/wp-content/uploads/2012/03/Banking.jpg"/>
          <p:cNvPicPr/>
          <p:nvPr/>
        </p:nvPicPr>
        <p:blipFill>
          <a:blip r:embed="rId3">
            <a:extLst>
              <a:ext uri="{28A0092B-C50C-407E-A947-70E740481C1C}">
                <a14:useLocalDpi xmlns:a14="http://schemas.microsoft.com/office/drawing/2010/main" val="0"/>
              </a:ext>
            </a:extLst>
          </a:blip>
          <a:srcRect/>
          <a:stretch>
            <a:fillRect/>
          </a:stretch>
        </p:blipFill>
        <p:spPr bwMode="auto">
          <a:xfrm>
            <a:off x="7817476" y="4017861"/>
            <a:ext cx="4018208" cy="2435589"/>
          </a:xfrm>
          <a:prstGeom prst="rect">
            <a:avLst/>
          </a:prstGeom>
          <a:ln>
            <a:noFill/>
          </a:ln>
          <a:effectLst>
            <a:outerShdw blurRad="292100" dist="139700" dir="2700000" algn="tl" rotWithShape="0">
              <a:srgbClr val="333333">
                <a:alpha val="65000"/>
              </a:srgbClr>
            </a:outerShdw>
          </a:effectLst>
        </p:spPr>
      </p:pic>
      <p:grpSp>
        <p:nvGrpSpPr>
          <p:cNvPr id="25" name="Group 24"/>
          <p:cNvGrpSpPr/>
          <p:nvPr/>
        </p:nvGrpSpPr>
        <p:grpSpPr>
          <a:xfrm>
            <a:off x="0" y="6498164"/>
            <a:ext cx="12192000" cy="384957"/>
            <a:chOff x="0" y="6498164"/>
            <a:chExt cx="12192000" cy="384957"/>
          </a:xfrm>
        </p:grpSpPr>
        <p:cxnSp>
          <p:nvCxnSpPr>
            <p:cNvPr id="26" name="Straight Connector 25"/>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392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6369" y="1718116"/>
            <a:ext cx="10462797" cy="1631216"/>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en-US" sz="2000" b="1" dirty="0">
                <a:latin typeface="Arial" panose="020B0604020202020204" pitchFamily="34" charset="0"/>
                <a:cs typeface="Arial" panose="020B0604020202020204" pitchFamily="34" charset="0"/>
              </a:rPr>
              <a:t>A company's </a:t>
            </a:r>
            <a:r>
              <a:rPr lang="en-US" sz="2000" b="1" dirty="0">
                <a:latin typeface="Arial" panose="020B0604020202020204" pitchFamily="34" charset="0"/>
                <a:cs typeface="Arial" panose="020B0604020202020204" pitchFamily="34" charset="0"/>
                <a:hlinkClick r:id="rId2"/>
              </a:rPr>
              <a:t>general ledger account</a:t>
            </a:r>
            <a:r>
              <a:rPr lang="en-US" sz="2000" b="1" dirty="0">
                <a:latin typeface="Arial" panose="020B0604020202020204" pitchFamily="34" charset="0"/>
                <a:cs typeface="Arial" panose="020B0604020202020204" pitchFamily="34" charset="0"/>
              </a:rPr>
              <a:t> – Cash contains a record of the transactions (checks written, receipts from customers, etc.) that involve its checking account.  The bank also creates a record of the company's checking account when it processes the company's checks, deposits, service charges, and other items. Soon after each month ends, the bank usually mails a </a:t>
            </a:r>
            <a:r>
              <a:rPr lang="en-US" sz="2000" b="1" dirty="0">
                <a:latin typeface="Arial" panose="020B0604020202020204" pitchFamily="34" charset="0"/>
                <a:cs typeface="Arial" panose="020B0604020202020204" pitchFamily="34" charset="0"/>
                <a:hlinkClick r:id="rId3"/>
              </a:rPr>
              <a:t>bank statement</a:t>
            </a:r>
            <a:r>
              <a:rPr lang="en-US" sz="2000" b="1" dirty="0">
                <a:latin typeface="Arial" panose="020B0604020202020204" pitchFamily="34" charset="0"/>
                <a:cs typeface="Arial" panose="020B0604020202020204" pitchFamily="34" charset="0"/>
              </a:rPr>
              <a:t> to the company.</a:t>
            </a:r>
          </a:p>
        </p:txBody>
      </p:sp>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03031" y="406508"/>
            <a:ext cx="9156880" cy="854471"/>
            <a:chOff x="348917" y="1032279"/>
            <a:chExt cx="6788135" cy="1080000"/>
          </a:xfrm>
        </p:grpSpPr>
        <p:sp>
          <p:nvSpPr>
            <p:cNvPr id="7" name="مستطيل مستدير الزوايا 13"/>
            <p:cNvSpPr/>
            <p:nvPr/>
          </p:nvSpPr>
          <p:spPr>
            <a:xfrm>
              <a:off x="348917" y="1032279"/>
              <a:ext cx="6721304"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Rectangle 6"/>
            <p:cNvSpPr/>
            <p:nvPr/>
          </p:nvSpPr>
          <p:spPr>
            <a:xfrm>
              <a:off x="1282872" y="1096946"/>
              <a:ext cx="5854180" cy="894725"/>
            </a:xfrm>
            <a:prstGeom prst="rect">
              <a:avLst/>
            </a:prstGeom>
          </p:spPr>
          <p:txBody>
            <a:bodyPr wrap="square">
              <a:spAutoFit/>
            </a:bodyPr>
            <a:lstStyle/>
            <a:p>
              <a:pPr lvl="0"/>
              <a:r>
                <a:rPr lang="en-GB" sz="2000" b="1" dirty="0" smtClean="0">
                  <a:solidFill>
                    <a:srgbClr val="FFFF00"/>
                  </a:solidFill>
                  <a:latin typeface="Arial" panose="020B0604020202020204" pitchFamily="34" charset="0"/>
                  <a:cs typeface="Arial" panose="020B0604020202020204" pitchFamily="34" charset="0"/>
                </a:rPr>
                <a:t>Explain </a:t>
              </a:r>
              <a:r>
                <a:rPr lang="en-GB" sz="2000" b="1" dirty="0">
                  <a:solidFill>
                    <a:srgbClr val="FFFF00"/>
                  </a:solidFill>
                  <a:latin typeface="Arial" panose="020B0604020202020204" pitchFamily="34" charset="0"/>
                  <a:cs typeface="Arial" panose="020B0604020202020204" pitchFamily="34" charset="0"/>
                </a:rPr>
                <a:t>the factors causing differences between </a:t>
              </a:r>
              <a:r>
                <a:rPr lang="en-GB" sz="2000" b="1" dirty="0" smtClean="0">
                  <a:solidFill>
                    <a:srgbClr val="FFFF00"/>
                  </a:solidFill>
                  <a:latin typeface="Arial" panose="020B0604020202020204" pitchFamily="34" charset="0"/>
                  <a:cs typeface="Arial" panose="020B0604020202020204" pitchFamily="34" charset="0"/>
                </a:rPr>
                <a:t>the </a:t>
              </a:r>
              <a:r>
                <a:rPr lang="en-GB" sz="2000" b="1" dirty="0">
                  <a:solidFill>
                    <a:srgbClr val="FFFF00"/>
                  </a:solidFill>
                  <a:latin typeface="Arial" panose="020B0604020202020204" pitchFamily="34" charset="0"/>
                  <a:cs typeface="Arial" panose="020B0604020202020204" pitchFamily="34" charset="0"/>
                </a:rPr>
                <a:t>bank statement balance and the cash balance in </a:t>
              </a:r>
              <a:r>
                <a:rPr lang="en-GB" sz="2000" b="1" dirty="0" smtClean="0">
                  <a:solidFill>
                    <a:srgbClr val="FFFF00"/>
                  </a:solidFill>
                  <a:latin typeface="Arial" panose="020B0604020202020204" pitchFamily="34" charset="0"/>
                  <a:cs typeface="Arial" panose="020B0604020202020204" pitchFamily="34" charset="0"/>
                </a:rPr>
                <a:t>business </a:t>
              </a:r>
              <a:r>
                <a:rPr lang="en-GB" sz="2000" b="1" dirty="0">
                  <a:solidFill>
                    <a:srgbClr val="FFFF00"/>
                  </a:solidFill>
                  <a:latin typeface="Arial" panose="020B0604020202020204" pitchFamily="34" charset="0"/>
                  <a:cs typeface="Arial" panose="020B0604020202020204" pitchFamily="34" charset="0"/>
                </a:rPr>
                <a:t>records.</a:t>
              </a: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7" name="Rectangle 16"/>
          <p:cNvSpPr/>
          <p:nvPr/>
        </p:nvSpPr>
        <p:spPr>
          <a:xfrm>
            <a:off x="2743670" y="3822095"/>
            <a:ext cx="10510951" cy="1200329"/>
          </a:xfrm>
          <a:prstGeom prst="rect">
            <a:avLst/>
          </a:prstGeom>
          <a:solidFill>
            <a:schemeClr val="accent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Bank Statement</a:t>
            </a:r>
          </a:p>
          <a:p>
            <a:r>
              <a:rPr lang="en-US" sz="2400" b="1" dirty="0">
                <a:latin typeface="Arial" panose="020B0604020202020204" pitchFamily="34" charset="0"/>
                <a:cs typeface="Arial" panose="020B0604020202020204" pitchFamily="34" charset="0"/>
              </a:rPr>
              <a:t>The bank statement lists the activity in the bank account during the recent month as well as the balance in the bank account.</a:t>
            </a:r>
          </a:p>
        </p:txBody>
      </p:sp>
      <p:grpSp>
        <p:nvGrpSpPr>
          <p:cNvPr id="21" name="Group 20"/>
          <p:cNvGrpSpPr/>
          <p:nvPr/>
        </p:nvGrpSpPr>
        <p:grpSpPr>
          <a:xfrm>
            <a:off x="0" y="6498164"/>
            <a:ext cx="12192000" cy="384957"/>
            <a:chOff x="0" y="6498164"/>
            <a:chExt cx="12192000" cy="384957"/>
          </a:xfrm>
        </p:grpSpPr>
        <p:cxnSp>
          <p:nvCxnSpPr>
            <p:cNvPr id="22" name="Straight Connector 2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90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0" y="1351096"/>
            <a:ext cx="10753859" cy="29731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1000"/>
              </a:spcAft>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When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company receives its bank statement, the company should verify that the amounts on the bank statement are consistent or compatible with the amounts in the company's Cash account in its general ledger and vice versa.  This process of confirming the amounts is referred to </a:t>
            </a:r>
            <a:r>
              <a:rPr lang="en-US" sz="2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as reconciling the bank statement, bank statement reconciliation, bank reconciliation, or doing a "bank rec."</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411048" y="5027894"/>
            <a:ext cx="11067247" cy="15327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30000"/>
              </a:lnSpc>
              <a:spcAft>
                <a:spcPts val="1200"/>
              </a:spcAft>
            </a:pP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The benefit of reconciling the bank statement is to show that the amount of cash reported by the company (company’s books) is consistent with the amount of cash shown in the bank’s records</a:t>
            </a:r>
            <a:endParaRPr lang="en-US" sz="2400" b="1" dirty="0">
              <a:solidFill>
                <a:srgbClr val="002060"/>
              </a:solidFill>
              <a:latin typeface="Arial" panose="020B0604020202020204" pitchFamily="34" charset="0"/>
              <a:cs typeface="Arial" panose="020B0604020202020204" pitchFamily="34" charset="0"/>
            </a:endParaRPr>
          </a:p>
        </p:txBody>
      </p:sp>
      <p:pic>
        <p:nvPicPr>
          <p:cNvPr id="21" name="Picture 20"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838126" y="3561007"/>
            <a:ext cx="3477296" cy="1941195"/>
          </a:xfrm>
          <a:prstGeom prst="rect">
            <a:avLst/>
          </a:prstGeom>
          <a:noFill/>
        </p:spPr>
      </p:pic>
      <p:grpSp>
        <p:nvGrpSpPr>
          <p:cNvPr id="22" name="Group 21"/>
          <p:cNvGrpSpPr/>
          <p:nvPr/>
        </p:nvGrpSpPr>
        <p:grpSpPr>
          <a:xfrm>
            <a:off x="114986" y="390036"/>
            <a:ext cx="6556270" cy="846095"/>
            <a:chOff x="272538" y="1012529"/>
            <a:chExt cx="8341140" cy="1080000"/>
          </a:xfrm>
        </p:grpSpPr>
        <p:sp>
          <p:nvSpPr>
            <p:cNvPr id="2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Rectangle 6"/>
            <p:cNvSpPr/>
            <p:nvPr/>
          </p:nvSpPr>
          <p:spPr>
            <a:xfrm>
              <a:off x="1282872" y="1096946"/>
              <a:ext cx="7330806" cy="832728"/>
            </a:xfrm>
            <a:prstGeom prst="rect">
              <a:avLst/>
            </a:prstGeom>
          </p:spPr>
          <p:txBody>
            <a:bodyPr wrap="square">
              <a:spAutoFit/>
            </a:bodyPr>
            <a:lstStyle/>
            <a:p>
              <a:pPr>
                <a:lnSpc>
                  <a:spcPct val="150000"/>
                </a:lnSpc>
                <a:spcAft>
                  <a:spcPts val="0"/>
                </a:spcAft>
              </a:pPr>
              <a:r>
                <a:rPr lang="en-US" sz="28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Bank </a:t>
              </a:r>
              <a:r>
                <a:rPr lang="en-US"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Reconciliation </a:t>
              </a:r>
            </a:p>
          </p:txBody>
        </p:sp>
        <p:grpSp>
          <p:nvGrpSpPr>
            <p:cNvPr id="25" name="Shape 631"/>
            <p:cNvGrpSpPr/>
            <p:nvPr/>
          </p:nvGrpSpPr>
          <p:grpSpPr>
            <a:xfrm>
              <a:off x="460278" y="1121179"/>
              <a:ext cx="783227" cy="707887"/>
              <a:chOff x="5961125" y="1623900"/>
              <a:chExt cx="427450" cy="448175"/>
            </a:xfrm>
          </p:grpSpPr>
          <p:sp>
            <p:nvSpPr>
              <p:cNvPr id="2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33" name="Group 32"/>
          <p:cNvGrpSpPr/>
          <p:nvPr/>
        </p:nvGrpSpPr>
        <p:grpSpPr>
          <a:xfrm>
            <a:off x="0" y="6498164"/>
            <a:ext cx="12192000" cy="384957"/>
            <a:chOff x="0" y="6498164"/>
            <a:chExt cx="12192000" cy="384957"/>
          </a:xfrm>
        </p:grpSpPr>
        <p:cxnSp>
          <p:nvCxnSpPr>
            <p:cNvPr id="34" name="Straight Connector 3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5817" y="45617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714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1373" y="1591027"/>
            <a:ext cx="11055575" cy="19389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smtClean="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2400" b="1"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balance of a checking account reported on the bank statement rarely equals the balance in the depositor’s accounting records.  This is usually due to information that one party has and that the other does not.  This means we must reconcile the two balances and explain or account for any differences between them.</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7" name="Picture 6" descr="http://www.bookkeeping-financial-accounting-resources.com/images/bank-reconciliation.jpg"/>
          <p:cNvPicPr/>
          <p:nvPr/>
        </p:nvPicPr>
        <p:blipFill>
          <a:blip r:embed="rId2">
            <a:extLst>
              <a:ext uri="{28A0092B-C50C-407E-A947-70E740481C1C}">
                <a14:useLocalDpi xmlns:a14="http://schemas.microsoft.com/office/drawing/2010/main" val="0"/>
              </a:ext>
            </a:extLst>
          </a:blip>
          <a:srcRect/>
          <a:stretch>
            <a:fillRect/>
          </a:stretch>
        </p:blipFill>
        <p:spPr bwMode="auto">
          <a:xfrm>
            <a:off x="4211392" y="3530019"/>
            <a:ext cx="7418781" cy="286048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8" name="Group 7"/>
          <p:cNvGrpSpPr/>
          <p:nvPr/>
        </p:nvGrpSpPr>
        <p:grpSpPr>
          <a:xfrm>
            <a:off x="127865" y="455455"/>
            <a:ext cx="6556270" cy="854471"/>
            <a:chOff x="272538" y="1012529"/>
            <a:chExt cx="8341140" cy="1080000"/>
          </a:xfrm>
        </p:grpSpPr>
        <p:sp>
          <p:nvSpPr>
            <p:cNvPr id="9"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1282872" y="1096946"/>
              <a:ext cx="7330806" cy="832728"/>
            </a:xfrm>
            <a:prstGeom prst="rect">
              <a:avLst/>
            </a:prstGeom>
          </p:spPr>
          <p:txBody>
            <a:bodyPr wrap="square">
              <a:spAutoFit/>
            </a:bodyPr>
            <a:lstStyle/>
            <a:p>
              <a:pPr>
                <a:lnSpc>
                  <a:spcPct val="150000"/>
                </a:lnSpc>
                <a:spcAft>
                  <a:spcPts val="0"/>
                </a:spcAft>
              </a:pPr>
              <a:r>
                <a:rPr lang="en-US"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Purpose of Bank Reconciliation </a:t>
              </a:r>
            </a:p>
          </p:txBody>
        </p:sp>
        <p:grpSp>
          <p:nvGrpSpPr>
            <p:cNvPr id="11" name="Shape 631"/>
            <p:cNvGrpSpPr/>
            <p:nvPr/>
          </p:nvGrpSpPr>
          <p:grpSpPr>
            <a:xfrm>
              <a:off x="460278" y="1121179"/>
              <a:ext cx="783227" cy="707887"/>
              <a:chOff x="5961125" y="1623900"/>
              <a:chExt cx="427450" cy="448175"/>
            </a:xfrm>
          </p:grpSpPr>
          <p:sp>
            <p:nvSpPr>
              <p:cNvPr id="12"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0572" y="379127"/>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52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5" y="455455"/>
            <a:ext cx="6375966" cy="854471"/>
            <a:chOff x="272538" y="1012529"/>
            <a:chExt cx="8341140" cy="1080000"/>
          </a:xfrm>
        </p:grpSpPr>
        <p:sp>
          <p:nvSpPr>
            <p:cNvPr id="7"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82872" y="1096946"/>
              <a:ext cx="7330806" cy="661319"/>
            </a:xfrm>
            <a:prstGeom prst="rect">
              <a:avLst/>
            </a:prstGeom>
          </p:spPr>
          <p:txBody>
            <a:bodyPr wrap="square">
              <a:spAutoFit/>
            </a:bodyPr>
            <a:lstStyle/>
            <a:p>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Bank Reconciliation Process</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7" name="AutoShape 182"/>
          <p:cNvSpPr>
            <a:spLocks noChangeArrowheads="1"/>
          </p:cNvSpPr>
          <p:nvPr/>
        </p:nvSpPr>
        <p:spPr bwMode="auto">
          <a:xfrm>
            <a:off x="184435" y="1427520"/>
            <a:ext cx="6464278" cy="612775"/>
          </a:xfrm>
          <a:prstGeom prst="plaque">
            <a:avLst>
              <a:gd name="adj" fmla="val 16667"/>
            </a:avLst>
          </a:prstGeom>
          <a:gradFill rotWithShape="0">
            <a:gsLst>
              <a:gs pos="0">
                <a:srgbClr val="C2D69B"/>
              </a:gs>
              <a:gs pos="50000">
                <a:srgbClr val="EAF1DD"/>
              </a:gs>
              <a:gs pos="100000">
                <a:srgbClr val="C2D69B"/>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ctr">
              <a:spcAft>
                <a:spcPts val="0"/>
              </a:spcAft>
            </a:pPr>
            <a:r>
              <a:rPr lang="en-GB" sz="2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1: Adjusting the Balance per Bank Statement</a:t>
            </a:r>
            <a:endParaRPr lang="en-US" sz="1600">
              <a:effectLst/>
              <a:latin typeface="Times New Roman" panose="02020603050405020304" pitchFamily="18" charset="0"/>
              <a:ea typeface="Times New Roman" panose="02020603050405020304" pitchFamily="18" charset="0"/>
            </a:endParaRPr>
          </a:p>
        </p:txBody>
      </p:sp>
      <p:sp>
        <p:nvSpPr>
          <p:cNvPr id="2" name="Rectangle 1"/>
          <p:cNvSpPr/>
          <p:nvPr/>
        </p:nvSpPr>
        <p:spPr>
          <a:xfrm>
            <a:off x="359566" y="2176837"/>
            <a:ext cx="2595647"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Low">
              <a:spcAft>
                <a:spcPts val="0"/>
              </a:spcAft>
            </a:pPr>
            <a:r>
              <a:rPr lang="en-US" b="1" u="sng" dirty="0">
                <a:latin typeface="Arial" panose="020B0604020202020204" pitchFamily="34" charset="0"/>
                <a:ea typeface="Times New Roman" panose="02020603050405020304" pitchFamily="18" charset="0"/>
                <a:cs typeface="Arial" panose="020B0604020202020204" pitchFamily="34" charset="0"/>
              </a:rPr>
              <a:t>(1) </a:t>
            </a:r>
            <a:r>
              <a:rPr lang="en-US" b="1" dirty="0">
                <a:latin typeface="Arial" panose="020B0604020202020204" pitchFamily="34" charset="0"/>
                <a:ea typeface="Times New Roman" panose="02020603050405020304" pitchFamily="18" charset="0"/>
                <a:cs typeface="Arial" panose="020B0604020202020204" pitchFamily="34" charset="0"/>
                <a:hlinkClick r:id="rId2"/>
              </a:rPr>
              <a:t>Deposits in Transit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357535" y="2546169"/>
            <a:ext cx="2775119"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(2)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a:rPr>
              <a:t>Outstanding Checks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387597" y="2945119"/>
            <a:ext cx="2745057"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0"/>
              </a:spcAft>
            </a:pPr>
            <a:r>
              <a:rPr lang="en-US" b="1" u="sng"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3)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4"/>
              </a:rPr>
              <a:t>Bank Errors</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AutoShape 185"/>
          <p:cNvSpPr>
            <a:spLocks noChangeArrowheads="1"/>
          </p:cNvSpPr>
          <p:nvPr/>
        </p:nvSpPr>
        <p:spPr bwMode="auto">
          <a:xfrm>
            <a:off x="184435" y="3391750"/>
            <a:ext cx="6577614" cy="612775"/>
          </a:xfrm>
          <a:prstGeom prst="plaque">
            <a:avLst>
              <a:gd name="adj" fmla="val 16667"/>
            </a:avLst>
          </a:prstGeom>
          <a:gradFill rotWithShape="0">
            <a:gsLst>
              <a:gs pos="0">
                <a:srgbClr val="92CDDC"/>
              </a:gs>
              <a:gs pos="50000">
                <a:srgbClr val="DAEEF3"/>
              </a:gs>
              <a:gs pos="100000">
                <a:srgbClr val="92CDDC"/>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ctr">
              <a:spcAft>
                <a:spcPts val="0"/>
              </a:spcAft>
            </a:pPr>
            <a:r>
              <a:rPr lang="en-GB" sz="2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2: Adjusting the Balance per Company’s Book</a:t>
            </a:r>
            <a:endParaRPr lang="en-US" sz="1600">
              <a:effectLst/>
              <a:latin typeface="Times New Roman" panose="02020603050405020304" pitchFamily="18" charset="0"/>
              <a:ea typeface="Times New Roman" panose="02020603050405020304" pitchFamily="18" charset="0"/>
            </a:endParaRPr>
          </a:p>
        </p:txBody>
      </p:sp>
      <p:sp>
        <p:nvSpPr>
          <p:cNvPr id="25" name="Rectangle 24"/>
          <p:cNvSpPr/>
          <p:nvPr/>
        </p:nvSpPr>
        <p:spPr>
          <a:xfrm>
            <a:off x="232500" y="4041288"/>
            <a:ext cx="3025187"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spcAft>
                <a:spcPts val="0"/>
              </a:spcAft>
            </a:pPr>
            <a:r>
              <a:rPr lang="en-US" b="1" u="sng"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u="sng"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5"/>
              </a:rPr>
              <a:t>Bank Service Charges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232500" y="4285162"/>
            <a:ext cx="1710725"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(2)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a:rPr>
              <a:t>NSF check</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7" name="Rectangle 26"/>
          <p:cNvSpPr/>
          <p:nvPr/>
        </p:nvSpPr>
        <p:spPr>
          <a:xfrm>
            <a:off x="224462" y="4678513"/>
            <a:ext cx="3211135"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(3)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7"/>
              </a:rPr>
              <a:t>Check Printing Charges</a:t>
            </a:r>
            <a:r>
              <a:rPr lang="en-US" u="sng" dirty="0">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8" name="Rectangle 27"/>
          <p:cNvSpPr/>
          <p:nvPr/>
        </p:nvSpPr>
        <p:spPr>
          <a:xfrm>
            <a:off x="224462" y="5026398"/>
            <a:ext cx="2210862"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(4)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8"/>
              </a:rPr>
              <a:t>Interest Earned</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p:cNvSpPr/>
          <p:nvPr/>
        </p:nvSpPr>
        <p:spPr>
          <a:xfrm>
            <a:off x="184435" y="5429784"/>
            <a:ext cx="2505814"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(5)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9"/>
              </a:rPr>
              <a:t>Notes Receivable</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Rectangle 29"/>
          <p:cNvSpPr/>
          <p:nvPr/>
        </p:nvSpPr>
        <p:spPr>
          <a:xfrm>
            <a:off x="211410" y="5831192"/>
            <a:ext cx="2403222"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(6) Company Errors</a:t>
            </a:r>
            <a:r>
              <a:rPr lang="en-US" dirty="0">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1" name="Picture 30" descr="http://www.worldlistmania.com/wp-content/uploads/2012/03/Banking.jpg"/>
          <p:cNvPicPr/>
          <p:nvPr/>
        </p:nvPicPr>
        <p:blipFill>
          <a:blip r:embed="rId10">
            <a:extLst>
              <a:ext uri="{28A0092B-C50C-407E-A947-70E740481C1C}">
                <a14:useLocalDpi xmlns:a14="http://schemas.microsoft.com/office/drawing/2010/main" val="0"/>
              </a:ext>
            </a:extLst>
          </a:blip>
          <a:srcRect/>
          <a:stretch>
            <a:fillRect/>
          </a:stretch>
        </p:blipFill>
        <p:spPr bwMode="auto">
          <a:xfrm>
            <a:off x="7469747" y="2140046"/>
            <a:ext cx="4018208" cy="2435589"/>
          </a:xfrm>
          <a:prstGeom prst="rect">
            <a:avLst/>
          </a:prstGeom>
          <a:ln>
            <a:noFill/>
          </a:ln>
          <a:effectLst>
            <a:outerShdw blurRad="292100" dist="139700" dir="2700000" algn="tl" rotWithShape="0">
              <a:srgbClr val="333333">
                <a:alpha val="65000"/>
              </a:srgbClr>
            </a:outerShdw>
          </a:effectLst>
        </p:spPr>
      </p:pic>
      <p:grpSp>
        <p:nvGrpSpPr>
          <p:cNvPr id="32" name="Group 31"/>
          <p:cNvGrpSpPr/>
          <p:nvPr/>
        </p:nvGrpSpPr>
        <p:grpSpPr>
          <a:xfrm>
            <a:off x="0" y="6498164"/>
            <a:ext cx="12192000" cy="384957"/>
            <a:chOff x="0" y="6498164"/>
            <a:chExt cx="12192000" cy="384957"/>
          </a:xfrm>
        </p:grpSpPr>
        <p:cxnSp>
          <p:nvCxnSpPr>
            <p:cNvPr id="33" name="Straight Connector 3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009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3" grpId="0"/>
      <p:bldP spid="4" grpId="0"/>
      <p:bldP spid="21" grpId="0" animBg="1"/>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759"/>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2878428" y="920458"/>
            <a:ext cx="3006062" cy="8617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1600" b="1" dirty="0">
                <a:latin typeface="Arial" panose="020B0604020202020204" pitchFamily="34" charset="0"/>
                <a:ea typeface="Times New Roman" panose="02020603050405020304" pitchFamily="18" charset="0"/>
                <a:cs typeface="Arial" panose="020B0604020202020204" pitchFamily="34" charset="0"/>
              </a:rPr>
              <a:t>Name of the Business</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ctr"/>
            <a:r>
              <a:rPr lang="en-US" sz="1600" b="1" dirty="0">
                <a:latin typeface="Arial" panose="020B0604020202020204" pitchFamily="34" charset="0"/>
                <a:ea typeface="Times New Roman" panose="02020603050405020304" pitchFamily="18" charset="0"/>
                <a:cs typeface="Arial" panose="020B0604020202020204" pitchFamily="34" charset="0"/>
              </a:rPr>
              <a:t>Bank Reconciliation</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ctr"/>
            <a:r>
              <a:rPr lang="en-US" sz="1600" b="1" dirty="0">
                <a:latin typeface="Arial" panose="020B0604020202020204" pitchFamily="34" charset="0"/>
                <a:ea typeface="Times New Roman" panose="02020603050405020304" pitchFamily="18" charset="0"/>
                <a:cs typeface="Arial" panose="020B0604020202020204" pitchFamily="34" charset="0"/>
              </a:rPr>
              <a:t>Month, Day, Year</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09111289"/>
              </p:ext>
            </p:extLst>
          </p:nvPr>
        </p:nvGraphicFramePr>
        <p:xfrm>
          <a:off x="181774" y="1689362"/>
          <a:ext cx="9311426" cy="4737790"/>
        </p:xfrm>
        <a:graphic>
          <a:graphicData uri="http://schemas.openxmlformats.org/drawingml/2006/table">
            <a:tbl>
              <a:tblPr firstRow="1" firstCol="1" bandRow="1">
                <a:tableStyleId>{5940675A-B579-460E-94D1-54222C63F5DA}</a:tableStyleId>
              </a:tblPr>
              <a:tblGrid>
                <a:gridCol w="3543901"/>
                <a:gridCol w="511511"/>
                <a:gridCol w="565557"/>
                <a:gridCol w="3542936"/>
                <a:gridCol w="540464"/>
                <a:gridCol w="607057"/>
              </a:tblGrid>
              <a:tr h="385155">
                <a:tc>
                  <a:txBody>
                    <a:bodyPr/>
                    <a:lstStyle/>
                    <a:p>
                      <a:pPr algn="l" rtl="1">
                        <a:spcAft>
                          <a:spcPts val="1000"/>
                        </a:spcAft>
                      </a:pPr>
                      <a:r>
                        <a:rPr lang="en-US" sz="1400" b="1" dirty="0">
                          <a:solidFill>
                            <a:srgbClr val="002060"/>
                          </a:solidFill>
                          <a:effectLst/>
                          <a:latin typeface="Arial" panose="020B0604020202020204" pitchFamily="34" charset="0"/>
                          <a:cs typeface="Arial" panose="020B0604020202020204" pitchFamily="34" charset="0"/>
                        </a:rPr>
                        <a:t> Bank Statement Balance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x</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dirty="0">
                          <a:solidFill>
                            <a:srgbClr val="002060"/>
                          </a:solidFill>
                          <a:effectLst/>
                          <a:latin typeface="Arial" panose="020B0604020202020204" pitchFamily="34" charset="0"/>
                          <a:cs typeface="Arial" panose="020B0604020202020204" pitchFamily="34" charset="0"/>
                        </a:rPr>
                        <a:t>Book Balance</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x</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l" rtl="1">
                        <a:spcAft>
                          <a:spcPts val="1000"/>
                        </a:spcAft>
                      </a:pPr>
                      <a:r>
                        <a:rPr lang="en-US" sz="1400" b="1" u="sng" dirty="0" smtClean="0">
                          <a:solidFill>
                            <a:srgbClr val="FF0000"/>
                          </a:solidFill>
                          <a:effectLst/>
                          <a:latin typeface="Arial" panose="020B0604020202020204" pitchFamily="34" charset="0"/>
                          <a:cs typeface="Arial" panose="020B0604020202020204" pitchFamily="34" charset="0"/>
                        </a:rPr>
                        <a:t>Add</a:t>
                      </a:r>
                      <a:r>
                        <a:rPr lang="en-US" sz="1400" b="1" dirty="0" smtClean="0">
                          <a:solidFill>
                            <a:srgbClr val="FF0000"/>
                          </a:solidFill>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Deposits in transit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u="sng" dirty="0">
                          <a:solidFill>
                            <a:srgbClr val="FF0000"/>
                          </a:solidFill>
                          <a:effectLst/>
                          <a:latin typeface="Arial" panose="020B0604020202020204" pitchFamily="34" charset="0"/>
                          <a:cs typeface="Arial" panose="020B0604020202020204" pitchFamily="34" charset="0"/>
                        </a:rPr>
                        <a:t>Add: </a:t>
                      </a:r>
                      <a:r>
                        <a:rPr lang="en-US" sz="1400" b="1" dirty="0">
                          <a:effectLst/>
                          <a:latin typeface="Arial" panose="020B0604020202020204" pitchFamily="34" charset="0"/>
                          <a:cs typeface="Arial" panose="020B0604020202020204" pitchFamily="34" charset="0"/>
                        </a:rPr>
                        <a:t>Any items received by the bank:</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Error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Interest Earned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Dividends Received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dirty="0">
                          <a:effectLst/>
                          <a:latin typeface="Arial" panose="020B0604020202020204" pitchFamily="34" charset="0"/>
                          <a:cs typeface="Arial" panose="020B0604020202020204" pitchFamily="34" charset="0"/>
                        </a:rPr>
                        <a:t>        *  Collection of Accounts </a:t>
                      </a:r>
                      <a:r>
                        <a:rPr lang="en-US" sz="1400" b="1" dirty="0" smtClean="0">
                          <a:effectLst/>
                          <a:latin typeface="Arial" panose="020B0604020202020204" pitchFamily="34" charset="0"/>
                          <a:cs typeface="Arial" panose="020B0604020202020204" pitchFamily="34" charset="0"/>
                        </a:rPr>
                        <a:t>Receivable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Error</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692362">
                <a:tc>
                  <a:txBody>
                    <a:bodyPr/>
                    <a:lstStyle/>
                    <a:p>
                      <a:pPr algn="l" rtl="1">
                        <a:spcAft>
                          <a:spcPts val="1000"/>
                        </a:spcAft>
                      </a:pPr>
                      <a:r>
                        <a:rPr lang="en-US" sz="1400" b="1" u="sng" dirty="0">
                          <a:solidFill>
                            <a:srgbClr val="FF0000"/>
                          </a:solidFill>
                          <a:effectLst/>
                          <a:latin typeface="Arial" panose="020B0604020202020204" pitchFamily="34" charset="0"/>
                          <a:cs typeface="Arial" panose="020B0604020202020204" pitchFamily="34" charset="0"/>
                        </a:rPr>
                        <a:t>Less:  </a:t>
                      </a:r>
                      <a:endParaRPr lang="en-US" sz="1400" b="1" dirty="0">
                        <a:solidFill>
                          <a:srgbClr val="FF0000"/>
                        </a:solidFill>
                        <a:effectLst/>
                        <a:latin typeface="Arial" panose="020B0604020202020204" pitchFamily="34" charset="0"/>
                        <a:cs typeface="Arial" panose="020B0604020202020204" pitchFamily="34" charset="0"/>
                      </a:endParaRPr>
                    </a:p>
                    <a:p>
                      <a:pPr algn="l" rtl="1">
                        <a:spcAft>
                          <a:spcPts val="1000"/>
                        </a:spcAft>
                      </a:pPr>
                      <a:r>
                        <a:rPr lang="en-US" sz="1400" b="1" dirty="0">
                          <a:effectLst/>
                          <a:latin typeface="Arial" panose="020B0604020202020204" pitchFamily="34" charset="0"/>
                          <a:cs typeface="Arial" panose="020B0604020202020204" pitchFamily="34" charset="0"/>
                        </a:rPr>
                        <a:t>Outstanding checks (</a:t>
                      </a:r>
                      <a:r>
                        <a:rPr lang="en-US" sz="1400" b="1" dirty="0" smtClean="0">
                          <a:effectLst/>
                          <a:latin typeface="Arial" panose="020B0604020202020204" pitchFamily="34" charset="0"/>
                          <a:cs typeface="Arial" panose="020B0604020202020204" pitchFamily="34" charset="0"/>
                        </a:rPr>
                        <a:t>Unpresented</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Checks</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u="sng" dirty="0">
                          <a:solidFill>
                            <a:srgbClr val="FF0000"/>
                          </a:solidFill>
                          <a:effectLst/>
                          <a:latin typeface="Arial" panose="020B0604020202020204" pitchFamily="34" charset="0"/>
                          <a:cs typeface="Arial" panose="020B0604020202020204" pitchFamily="34" charset="0"/>
                        </a:rPr>
                        <a:t>Less</a:t>
                      </a:r>
                      <a:r>
                        <a:rPr lang="en-US" sz="1400" b="1" dirty="0">
                          <a:solidFill>
                            <a:srgbClr val="FF0000"/>
                          </a:solidFill>
                          <a:effectLst/>
                          <a:latin typeface="Arial" panose="020B0604020202020204" pitchFamily="34" charset="0"/>
                          <a:cs typeface="Arial" panose="020B0604020202020204" pitchFamily="34" charset="0"/>
                        </a:rPr>
                        <a:t>:  </a:t>
                      </a:r>
                    </a:p>
                    <a:p>
                      <a:pPr algn="l" rtl="1">
                        <a:spcAft>
                          <a:spcPts val="1000"/>
                        </a:spcAft>
                      </a:pPr>
                      <a:r>
                        <a:rPr lang="en-US" sz="1400" b="1" dirty="0">
                          <a:effectLst/>
                          <a:latin typeface="Arial" panose="020B0604020202020204" pitchFamily="34" charset="0"/>
                          <a:cs typeface="Arial" panose="020B0604020202020204" pitchFamily="34" charset="0"/>
                        </a:rPr>
                        <a:t> Any items paid by the bank:</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l" rtl="1">
                        <a:spcAft>
                          <a:spcPts val="1000"/>
                        </a:spcAft>
                      </a:pPr>
                      <a:r>
                        <a:rPr lang="en-US" sz="1400" b="1" dirty="0">
                          <a:effectLst/>
                          <a:latin typeface="Arial" panose="020B0604020202020204" pitchFamily="34" charset="0"/>
                          <a:cs typeface="Arial" panose="020B0604020202020204" pitchFamily="34" charset="0"/>
                        </a:rPr>
                        <a:t>          No………………….</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0"/>
                        </a:spcAft>
                      </a:pPr>
                      <a:r>
                        <a:rPr lang="en-US" sz="1400" b="1">
                          <a:effectLst/>
                          <a:latin typeface="Arial" panose="020B0604020202020204" pitchFamily="34" charset="0"/>
                          <a:cs typeface="Arial" panose="020B0604020202020204" pitchFamily="34" charset="0"/>
                        </a:rPr>
                        <a:t>      *  Service Charge – Bank</a:t>
                      </a:r>
                    </a:p>
                    <a:p>
                      <a:pPr algn="l" rtl="1">
                        <a:spcAft>
                          <a:spcPts val="0"/>
                        </a:spcAft>
                      </a:pPr>
                      <a:r>
                        <a:rPr lang="en-US" sz="1400" b="1">
                          <a:effectLst/>
                          <a:latin typeface="Arial" panose="020B0604020202020204" pitchFamily="34" charset="0"/>
                          <a:cs typeface="Arial" panose="020B0604020202020204" pitchFamily="34" charset="0"/>
                        </a:rPr>
                        <a:t>         Charges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Error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NSF Checks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Loan Repayments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Error</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Adjusted/corrected/reconciled Bank Balance</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a:solidFill>
                            <a:srgbClr val="C00000"/>
                          </a:solidFill>
                          <a:effectLst/>
                          <a:latin typeface="Arial" panose="020B0604020202020204" pitchFamily="34" charset="0"/>
                          <a:cs typeface="Arial" panose="020B0604020202020204" pitchFamily="34" charset="0"/>
                        </a:rPr>
                        <a:t> </a:t>
                      </a:r>
                      <a:endParaRPr lang="en-US" sz="1400" b="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x </a:t>
                      </a:r>
                      <a:r>
                        <a:rPr lang="en-US" sz="1400" b="1" dirty="0" err="1">
                          <a:solidFill>
                            <a:srgbClr val="C00000"/>
                          </a:solidFill>
                          <a:effectLst/>
                          <a:latin typeface="Arial" panose="020B0604020202020204" pitchFamily="34" charset="0"/>
                          <a:cs typeface="Arial" panose="020B0604020202020204" pitchFamily="34" charset="0"/>
                        </a:rPr>
                        <a:t>x</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Adjusted/corrected/reconciled Cash Balance</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x </a:t>
                      </a:r>
                      <a:r>
                        <a:rPr lang="en-US" sz="1400" b="1" dirty="0" err="1">
                          <a:solidFill>
                            <a:srgbClr val="C00000"/>
                          </a:solidFill>
                          <a:effectLst/>
                          <a:latin typeface="Arial" panose="020B0604020202020204" pitchFamily="34" charset="0"/>
                          <a:cs typeface="Arial" panose="020B0604020202020204" pitchFamily="34" charset="0"/>
                        </a:rPr>
                        <a:t>x</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r>
            </a:tbl>
          </a:graphicData>
        </a:graphic>
      </p:graphicFrame>
      <p:pic>
        <p:nvPicPr>
          <p:cNvPr id="12" name="Picture 11"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370179" y="1920574"/>
            <a:ext cx="3065172" cy="1782582"/>
          </a:xfrm>
          <a:prstGeom prst="rect">
            <a:avLst/>
          </a:prstGeom>
          <a:noFill/>
        </p:spPr>
      </p:pic>
      <p:grpSp>
        <p:nvGrpSpPr>
          <p:cNvPr id="13" name="Group 12"/>
          <p:cNvGrpSpPr/>
          <p:nvPr/>
        </p:nvGrpSpPr>
        <p:grpSpPr>
          <a:xfrm>
            <a:off x="0" y="330303"/>
            <a:ext cx="7740203" cy="577844"/>
            <a:chOff x="272537" y="1012529"/>
            <a:chExt cx="8801832" cy="1080000"/>
          </a:xfrm>
        </p:grpSpPr>
        <p:sp>
          <p:nvSpPr>
            <p:cNvPr id="14" name="مستطيل مستدير الزوايا 13"/>
            <p:cNvSpPr/>
            <p:nvPr/>
          </p:nvSpPr>
          <p:spPr>
            <a:xfrm>
              <a:off x="272537" y="1012529"/>
              <a:ext cx="8801832"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5" name="Rectangle 6"/>
            <p:cNvSpPr/>
            <p:nvPr/>
          </p:nvSpPr>
          <p:spPr>
            <a:xfrm>
              <a:off x="1282872" y="1096947"/>
              <a:ext cx="7440009" cy="862860"/>
            </a:xfrm>
            <a:prstGeom prst="rect">
              <a:avLst/>
            </a:prstGeom>
          </p:spPr>
          <p:txBody>
            <a:bodyPr wrap="square">
              <a:spAutoFit/>
            </a:bodyPr>
            <a:lstStyle/>
            <a:p>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Layout of Bank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Reconciliation Statement</a:t>
              </a:r>
              <a:endParaRPr lang="en-US" sz="2400" dirty="0">
                <a:solidFill>
                  <a:srgbClr val="FFFF00"/>
                </a:solidFill>
                <a:effectLst>
                  <a:outerShdw blurRad="38100" dist="38100" dir="2700000" algn="tl">
                    <a:srgbClr val="000000">
                      <a:alpha val="43137"/>
                    </a:srgbClr>
                  </a:outerShdw>
                </a:effectLst>
              </a:endParaRPr>
            </a:p>
          </p:txBody>
        </p:sp>
        <p:grpSp>
          <p:nvGrpSpPr>
            <p:cNvPr id="16" name="Shape 631"/>
            <p:cNvGrpSpPr/>
            <p:nvPr/>
          </p:nvGrpSpPr>
          <p:grpSpPr>
            <a:xfrm>
              <a:off x="460278" y="1121179"/>
              <a:ext cx="783227" cy="707887"/>
              <a:chOff x="5961125" y="1623900"/>
              <a:chExt cx="427450" cy="448175"/>
            </a:xfrm>
          </p:grpSpPr>
          <p:sp>
            <p:nvSpPr>
              <p:cNvPr id="1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7" name="Group 26"/>
          <p:cNvGrpSpPr/>
          <p:nvPr/>
        </p:nvGrpSpPr>
        <p:grpSpPr>
          <a:xfrm>
            <a:off x="0" y="6498164"/>
            <a:ext cx="12192000" cy="384957"/>
            <a:chOff x="0" y="6498164"/>
            <a:chExt cx="12192000" cy="384957"/>
          </a:xfrm>
        </p:grpSpPr>
        <p:cxnSp>
          <p:nvCxnSpPr>
            <p:cNvPr id="28" name="Straight Connector 2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03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759"/>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127866" y="455455"/>
            <a:ext cx="3285036" cy="646025"/>
            <a:chOff x="272539" y="1012529"/>
            <a:chExt cx="4520386" cy="816537"/>
          </a:xfrm>
        </p:grpSpPr>
        <p:sp>
          <p:nvSpPr>
            <p:cNvPr id="10"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1" name="Rectangle 6"/>
            <p:cNvSpPr/>
            <p:nvPr/>
          </p:nvSpPr>
          <p:spPr>
            <a:xfrm>
              <a:off x="1282873" y="1096946"/>
              <a:ext cx="2882841" cy="66131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1: </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2" name="Shape 631"/>
            <p:cNvGrpSpPr/>
            <p:nvPr/>
          </p:nvGrpSpPr>
          <p:grpSpPr>
            <a:xfrm>
              <a:off x="460278" y="1121179"/>
              <a:ext cx="783227" cy="707887"/>
              <a:chOff x="5961125" y="1623900"/>
              <a:chExt cx="427450" cy="448175"/>
            </a:xfrm>
          </p:grpSpPr>
          <p:sp>
            <p:nvSpPr>
              <p:cNvPr id="13"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0" name="Rectangle 19"/>
          <p:cNvSpPr/>
          <p:nvPr/>
        </p:nvSpPr>
        <p:spPr>
          <a:xfrm>
            <a:off x="264299" y="1263529"/>
            <a:ext cx="10283498" cy="5078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50000"/>
              </a:lnSpc>
              <a:spcAft>
                <a:spcPts val="0"/>
              </a:spcAft>
            </a:pPr>
            <a:r>
              <a:rPr lang="en-US" b="1" dirty="0">
                <a:latin typeface="Arial" panose="020B0604020202020204" pitchFamily="34" charset="0"/>
                <a:ea typeface="Calibri" panose="020F0502020204030204" pitchFamily="34" charset="0"/>
              </a:rPr>
              <a:t>On July 31, 2020 AL </a:t>
            </a:r>
            <a:r>
              <a:rPr lang="en-US" b="1" dirty="0" err="1">
                <a:latin typeface="Arial" panose="020B0604020202020204" pitchFamily="34" charset="0"/>
                <a:ea typeface="Calibri" panose="020F0502020204030204" pitchFamily="34" charset="0"/>
              </a:rPr>
              <a:t>Najma</a:t>
            </a:r>
            <a:r>
              <a:rPr lang="en-US" b="1" dirty="0">
                <a:latin typeface="Arial" panose="020B0604020202020204" pitchFamily="34" charset="0"/>
                <a:ea typeface="Calibri" panose="020F0502020204030204" pitchFamily="34" charset="0"/>
              </a:rPr>
              <a:t> Est. has the following information concerning its bank account:</a:t>
            </a:r>
            <a:endParaRPr lang="en-US" sz="1600" b="1" dirty="0">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499422" y="1898311"/>
            <a:ext cx="8401318" cy="3416320"/>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lvl="0" indent="-342900" algn="justLow">
              <a:lnSpc>
                <a:spcPct val="150000"/>
              </a:lnSpc>
              <a:tabLst>
                <a:tab pos="457200" algn="l"/>
              </a:tabLst>
            </a:pPr>
            <a:r>
              <a:rPr lang="en-US" b="1" dirty="0" smtClean="0">
                <a:solidFill>
                  <a:srgbClr val="002060"/>
                </a:solidFill>
                <a:latin typeface="Arial" panose="020B0604020202020204" pitchFamily="34" charset="0"/>
                <a:ea typeface="Calibri" panose="020F0502020204030204" pitchFamily="34" charset="0"/>
              </a:rPr>
              <a:t>1- On </a:t>
            </a:r>
            <a:r>
              <a:rPr lang="en-US" b="1" dirty="0">
                <a:solidFill>
                  <a:srgbClr val="002060"/>
                </a:solidFill>
                <a:latin typeface="Arial" panose="020B0604020202020204" pitchFamily="34" charset="0"/>
                <a:ea typeface="Calibri" panose="020F0502020204030204" pitchFamily="34" charset="0"/>
              </a:rPr>
              <a:t>July 31, cash per the bank statement was BD18,879 and cash per the accounting records was BD21,500.</a:t>
            </a:r>
            <a:endParaRPr lang="en-US" b="1" dirty="0">
              <a:solidFill>
                <a:srgbClr val="002060"/>
              </a:solidFill>
              <a:latin typeface="Times New Roman" panose="02020603050405020304" pitchFamily="18" charset="0"/>
              <a:ea typeface="Times New Roman" panose="02020603050405020304" pitchFamily="18" charset="0"/>
            </a:endParaRPr>
          </a:p>
          <a:p>
            <a:pPr marL="342900" lvl="0" indent="-342900" algn="justLow">
              <a:lnSpc>
                <a:spcPct val="150000"/>
              </a:lnSpc>
              <a:spcAft>
                <a:spcPts val="0"/>
              </a:spcAft>
              <a:tabLst>
                <a:tab pos="457200" algn="l"/>
              </a:tabLst>
            </a:pPr>
            <a:r>
              <a:rPr lang="en-US" b="1" dirty="0" smtClean="0">
                <a:solidFill>
                  <a:srgbClr val="002060"/>
                </a:solidFill>
                <a:latin typeface="Arial" panose="020B0604020202020204" pitchFamily="34" charset="0"/>
                <a:ea typeface="Calibri" panose="020F0502020204030204" pitchFamily="34" charset="0"/>
              </a:rPr>
              <a:t>2- The </a:t>
            </a:r>
            <a:r>
              <a:rPr lang="en-US" b="1" dirty="0">
                <a:solidFill>
                  <a:srgbClr val="002060"/>
                </a:solidFill>
                <a:latin typeface="Arial" panose="020B0604020202020204" pitchFamily="34" charset="0"/>
                <a:ea typeface="Calibri" panose="020F0502020204030204" pitchFamily="34" charset="0"/>
              </a:rPr>
              <a:t>cash receipts of BD3,122 on July 31 were deposited on 1</a:t>
            </a:r>
            <a:r>
              <a:rPr lang="en-US" b="1" baseline="30000" dirty="0">
                <a:solidFill>
                  <a:srgbClr val="002060"/>
                </a:solidFill>
                <a:latin typeface="Arial" panose="020B0604020202020204" pitchFamily="34" charset="0"/>
                <a:ea typeface="Calibri" panose="020F0502020204030204" pitchFamily="34" charset="0"/>
              </a:rPr>
              <a:t>st</a:t>
            </a:r>
            <a:r>
              <a:rPr lang="en-US" b="1" dirty="0">
                <a:solidFill>
                  <a:srgbClr val="002060"/>
                </a:solidFill>
                <a:latin typeface="Arial" panose="020B0604020202020204" pitchFamily="34" charset="0"/>
                <a:ea typeface="Calibri" panose="020F0502020204030204" pitchFamily="34" charset="0"/>
              </a:rPr>
              <a:t> August.</a:t>
            </a:r>
            <a:endParaRPr lang="en-US" b="1" dirty="0">
              <a:solidFill>
                <a:srgbClr val="002060"/>
              </a:solidFill>
              <a:latin typeface="Times New Roman" panose="02020603050405020304" pitchFamily="18" charset="0"/>
              <a:ea typeface="Times New Roman" panose="02020603050405020304" pitchFamily="18" charset="0"/>
            </a:endParaRPr>
          </a:p>
          <a:p>
            <a:pPr marL="342900" lvl="0" indent="-342900" algn="justLow">
              <a:lnSpc>
                <a:spcPct val="150000"/>
              </a:lnSpc>
              <a:spcAft>
                <a:spcPts val="0"/>
              </a:spcAft>
              <a:tabLst>
                <a:tab pos="457200" algn="l"/>
              </a:tabLst>
            </a:pPr>
            <a:r>
              <a:rPr lang="en-US" b="1" dirty="0" smtClean="0">
                <a:solidFill>
                  <a:srgbClr val="002060"/>
                </a:solidFill>
                <a:latin typeface="Arial" panose="020B0604020202020204" pitchFamily="34" charset="0"/>
                <a:ea typeface="Calibri" panose="020F0502020204030204" pitchFamily="34" charset="0"/>
              </a:rPr>
              <a:t>3- Included </a:t>
            </a:r>
            <a:r>
              <a:rPr lang="en-US" b="1" dirty="0">
                <a:solidFill>
                  <a:srgbClr val="002060"/>
                </a:solidFill>
                <a:latin typeface="Arial" panose="020B0604020202020204" pitchFamily="34" charset="0"/>
                <a:ea typeface="Calibri" panose="020F0502020204030204" pitchFamily="34" charset="0"/>
              </a:rPr>
              <a:t>on the bank statement was a credit of BD167 interest earned.</a:t>
            </a:r>
            <a:endParaRPr lang="en-US" b="1" dirty="0">
              <a:solidFill>
                <a:srgbClr val="002060"/>
              </a:solidFill>
              <a:latin typeface="Times New Roman" panose="02020603050405020304" pitchFamily="18" charset="0"/>
              <a:ea typeface="Times New Roman" panose="02020603050405020304" pitchFamily="18" charset="0"/>
            </a:endParaRPr>
          </a:p>
          <a:p>
            <a:pPr marL="342900" lvl="0" indent="-342900" algn="justLow">
              <a:lnSpc>
                <a:spcPct val="150000"/>
              </a:lnSpc>
              <a:spcAft>
                <a:spcPts val="0"/>
              </a:spcAft>
              <a:tabLst>
                <a:tab pos="457200" algn="l"/>
              </a:tabLst>
            </a:pPr>
            <a:r>
              <a:rPr lang="en-US" b="1" dirty="0" smtClean="0">
                <a:solidFill>
                  <a:srgbClr val="002060"/>
                </a:solidFill>
                <a:latin typeface="Arial" panose="020B0604020202020204" pitchFamily="34" charset="0"/>
                <a:ea typeface="Calibri" panose="020F0502020204030204" pitchFamily="34" charset="0"/>
              </a:rPr>
              <a:t>4- Three </a:t>
            </a:r>
            <a:r>
              <a:rPr lang="en-US" b="1" dirty="0">
                <a:solidFill>
                  <a:srgbClr val="002060"/>
                </a:solidFill>
                <a:latin typeface="Arial" panose="020B0604020202020204" pitchFamily="34" charset="0"/>
                <a:ea typeface="Calibri" panose="020F0502020204030204" pitchFamily="34" charset="0"/>
              </a:rPr>
              <a:t>checks were outstanding on July 31:  Check No.11 o BD250 – Check No.20 for BD324.500 – Check No.31 for BD200.</a:t>
            </a:r>
            <a:endParaRPr lang="en-US" b="1" dirty="0">
              <a:solidFill>
                <a:srgbClr val="002060"/>
              </a:solidFill>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tabLst>
                <a:tab pos="457200" algn="l"/>
              </a:tabLst>
            </a:pPr>
            <a:r>
              <a:rPr lang="en-US" b="1" dirty="0" smtClean="0">
                <a:solidFill>
                  <a:srgbClr val="002060"/>
                </a:solidFill>
                <a:latin typeface="Arial" panose="020B0604020202020204" pitchFamily="34" charset="0"/>
                <a:ea typeface="Calibri" panose="020F0502020204030204" pitchFamily="34" charset="0"/>
              </a:rPr>
              <a:t>5- Service </a:t>
            </a:r>
            <a:r>
              <a:rPr lang="en-US" b="1" dirty="0">
                <a:solidFill>
                  <a:srgbClr val="002060"/>
                </a:solidFill>
                <a:latin typeface="Arial" panose="020B0604020202020204" pitchFamily="34" charset="0"/>
                <a:ea typeface="Calibri" panose="020F0502020204030204" pitchFamily="34" charset="0"/>
              </a:rPr>
              <a:t>charges for July were BD7 and NSF check of </a:t>
            </a:r>
            <a:r>
              <a:rPr lang="en-US" b="1" dirty="0" err="1">
                <a:solidFill>
                  <a:srgbClr val="002060"/>
                </a:solidFill>
                <a:latin typeface="Arial" panose="020B0604020202020204" pitchFamily="34" charset="0"/>
                <a:ea typeface="Calibri" panose="020F0502020204030204" pitchFamily="34" charset="0"/>
              </a:rPr>
              <a:t>Sameeh</a:t>
            </a:r>
            <a:r>
              <a:rPr lang="en-US" b="1" dirty="0">
                <a:solidFill>
                  <a:srgbClr val="002060"/>
                </a:solidFill>
                <a:latin typeface="Arial" panose="020B0604020202020204" pitchFamily="34" charset="0"/>
                <a:ea typeface="Calibri" panose="020F0502020204030204" pitchFamily="34" charset="0"/>
              </a:rPr>
              <a:t> (customer), of BD433.500.</a:t>
            </a:r>
            <a:endParaRPr lang="en-US" b="1" dirty="0">
              <a:solidFill>
                <a:srgbClr val="002060"/>
              </a:solidFill>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515235" y="5209162"/>
            <a:ext cx="9058141"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50000"/>
              </a:lnSpc>
              <a:spcAft>
                <a:spcPts val="0"/>
              </a:spcAft>
            </a:pPr>
            <a:r>
              <a:rPr lang="en-US"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6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50000"/>
              </a:lnSpc>
              <a:spcAft>
                <a:spcPts val="0"/>
              </a:spcAft>
              <a:buFont typeface="+mj-lt"/>
              <a:buAutoNum type="arabicPeriod"/>
              <a:tabLst>
                <a:tab pos="476250" algn="l"/>
              </a:tabLst>
            </a:pPr>
            <a:r>
              <a:rPr lang="en-US" b="1" dirty="0">
                <a:latin typeface="Arial" panose="020B0604020202020204" pitchFamily="34" charset="0"/>
                <a:ea typeface="Calibri" panose="020F0502020204030204" pitchFamily="34" charset="0"/>
                <a:cs typeface="Arial" panose="020B0604020202020204" pitchFamily="34" charset="0"/>
              </a:rPr>
              <a:t>Prepare the Bank Reconciliation.</a:t>
            </a:r>
            <a:endParaRPr lang="en-US" sz="16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mj-lt"/>
              <a:buAutoNum type="arabicPeriod"/>
              <a:tabLst>
                <a:tab pos="476250" algn="l"/>
              </a:tabLst>
            </a:pPr>
            <a:r>
              <a:rPr lang="en-US" b="1" dirty="0">
                <a:latin typeface="Arial" panose="020B0604020202020204" pitchFamily="34" charset="0"/>
                <a:ea typeface="Calibri" panose="020F0502020204030204" pitchFamily="34" charset="0"/>
                <a:cs typeface="Arial" panose="020B0604020202020204" pitchFamily="34" charset="0"/>
              </a:rPr>
              <a:t>Prepare Journal entries necessary to reconcile the cash account balances.</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3" name="Picture 22"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015211" y="2383409"/>
            <a:ext cx="3065172" cy="2674622"/>
          </a:xfrm>
          <a:prstGeom prst="rect">
            <a:avLst/>
          </a:prstGeom>
          <a:noFill/>
        </p:spPr>
      </p:pic>
      <p:grpSp>
        <p:nvGrpSpPr>
          <p:cNvPr id="24" name="Group 23"/>
          <p:cNvGrpSpPr/>
          <p:nvPr/>
        </p:nvGrpSpPr>
        <p:grpSpPr>
          <a:xfrm>
            <a:off x="0" y="6498164"/>
            <a:ext cx="12192000" cy="384957"/>
            <a:chOff x="0" y="6498164"/>
            <a:chExt cx="12192000" cy="384957"/>
          </a:xfrm>
        </p:grpSpPr>
        <p:cxnSp>
          <p:nvCxnSpPr>
            <p:cNvPr id="25" name="Straight Connector 2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4200" y="49328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701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759"/>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127866" y="365492"/>
            <a:ext cx="3285036" cy="646024"/>
            <a:chOff x="272539" y="1029270"/>
            <a:chExt cx="4520386" cy="816537"/>
          </a:xfrm>
        </p:grpSpPr>
        <p:sp>
          <p:nvSpPr>
            <p:cNvPr id="10" name="مستطيل مستدير الزوايا 13"/>
            <p:cNvSpPr/>
            <p:nvPr/>
          </p:nvSpPr>
          <p:spPr>
            <a:xfrm>
              <a:off x="272539" y="1029270"/>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1" name="Rectangle 6"/>
            <p:cNvSpPr/>
            <p:nvPr/>
          </p:nvSpPr>
          <p:spPr>
            <a:xfrm>
              <a:off x="1154270" y="1174710"/>
              <a:ext cx="3638655" cy="505716"/>
            </a:xfrm>
            <a:prstGeom prst="rect">
              <a:avLst/>
            </a:prstGeom>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1: solution </a:t>
              </a:r>
              <a:endPar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2" name="Shape 631"/>
            <p:cNvGrpSpPr/>
            <p:nvPr/>
          </p:nvGrpSpPr>
          <p:grpSpPr>
            <a:xfrm>
              <a:off x="460278" y="1121179"/>
              <a:ext cx="783227" cy="707887"/>
              <a:chOff x="5961125" y="1623900"/>
              <a:chExt cx="427450" cy="448175"/>
            </a:xfrm>
          </p:grpSpPr>
          <p:sp>
            <p:nvSpPr>
              <p:cNvPr id="13"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0" name="Rectangle 19"/>
          <p:cNvSpPr/>
          <p:nvPr/>
        </p:nvSpPr>
        <p:spPr>
          <a:xfrm>
            <a:off x="127866" y="1108162"/>
            <a:ext cx="4083526"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50000"/>
              </a:lnSpc>
              <a:spcAft>
                <a:spcPts val="0"/>
              </a:spcAft>
            </a:pPr>
            <a:r>
              <a:rPr lang="en-US" sz="1200" b="1" dirty="0">
                <a:latin typeface="Arial" panose="020B0604020202020204" pitchFamily="34" charset="0"/>
                <a:ea typeface="Calibri" panose="020F0502020204030204" pitchFamily="34" charset="0"/>
              </a:rPr>
              <a:t>On July 31, 2020 AL </a:t>
            </a:r>
            <a:r>
              <a:rPr lang="en-US" sz="1200" b="1" dirty="0" err="1">
                <a:latin typeface="Arial" panose="020B0604020202020204" pitchFamily="34" charset="0"/>
                <a:ea typeface="Calibri" panose="020F0502020204030204" pitchFamily="34" charset="0"/>
              </a:rPr>
              <a:t>Najma</a:t>
            </a:r>
            <a:r>
              <a:rPr lang="en-US" sz="1200" b="1" dirty="0">
                <a:latin typeface="Arial" panose="020B0604020202020204" pitchFamily="34" charset="0"/>
                <a:ea typeface="Calibri" panose="020F0502020204030204" pitchFamily="34" charset="0"/>
              </a:rPr>
              <a:t> Est. has the following information concerning its bank account:</a:t>
            </a:r>
            <a:endParaRPr lang="en-US" sz="1100" b="1" dirty="0">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50595" y="1878106"/>
            <a:ext cx="3941856" cy="3416320"/>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lvl="0" indent="-342900" algn="justLow">
              <a:lnSpc>
                <a:spcPct val="150000"/>
              </a:lnSpc>
              <a:tabLst>
                <a:tab pos="457200" algn="l"/>
              </a:tabLst>
            </a:pPr>
            <a:r>
              <a:rPr lang="en-US" sz="1200" b="1" dirty="0" smtClean="0">
                <a:solidFill>
                  <a:srgbClr val="002060"/>
                </a:solidFill>
                <a:latin typeface="Arial" panose="020B0604020202020204" pitchFamily="34" charset="0"/>
                <a:ea typeface="Calibri" panose="020F0502020204030204" pitchFamily="34" charset="0"/>
              </a:rPr>
              <a:t>1- On </a:t>
            </a:r>
            <a:r>
              <a:rPr lang="en-US" sz="1200" b="1" dirty="0">
                <a:solidFill>
                  <a:srgbClr val="002060"/>
                </a:solidFill>
                <a:latin typeface="Arial" panose="020B0604020202020204" pitchFamily="34" charset="0"/>
                <a:ea typeface="Calibri" panose="020F0502020204030204" pitchFamily="34" charset="0"/>
              </a:rPr>
              <a:t>July 31, cash per the bank statement was BD18,879 and cash per the accounting records was BD21,500.</a:t>
            </a:r>
            <a:endParaRPr lang="en-US" sz="1200" b="1" dirty="0">
              <a:solidFill>
                <a:srgbClr val="002060"/>
              </a:solidFill>
              <a:latin typeface="Times New Roman" panose="02020603050405020304" pitchFamily="18" charset="0"/>
              <a:ea typeface="Times New Roman" panose="02020603050405020304" pitchFamily="18" charset="0"/>
            </a:endParaRPr>
          </a:p>
          <a:p>
            <a:pPr marL="342900" lvl="0" indent="-342900" algn="justLow">
              <a:lnSpc>
                <a:spcPct val="150000"/>
              </a:lnSpc>
              <a:spcAft>
                <a:spcPts val="0"/>
              </a:spcAft>
              <a:tabLst>
                <a:tab pos="457200" algn="l"/>
              </a:tabLst>
            </a:pPr>
            <a:r>
              <a:rPr lang="en-US" sz="1200" b="1" dirty="0" smtClean="0">
                <a:solidFill>
                  <a:srgbClr val="002060"/>
                </a:solidFill>
                <a:latin typeface="Arial" panose="020B0604020202020204" pitchFamily="34" charset="0"/>
                <a:ea typeface="Calibri" panose="020F0502020204030204" pitchFamily="34" charset="0"/>
              </a:rPr>
              <a:t>2- The </a:t>
            </a:r>
            <a:r>
              <a:rPr lang="en-US" sz="1200" b="1" dirty="0">
                <a:solidFill>
                  <a:srgbClr val="002060"/>
                </a:solidFill>
                <a:latin typeface="Arial" panose="020B0604020202020204" pitchFamily="34" charset="0"/>
                <a:ea typeface="Calibri" panose="020F0502020204030204" pitchFamily="34" charset="0"/>
              </a:rPr>
              <a:t>cash receipts of BD3,122 on July 31 were deposited on 1</a:t>
            </a:r>
            <a:r>
              <a:rPr lang="en-US" sz="1200" b="1" baseline="30000" dirty="0">
                <a:solidFill>
                  <a:srgbClr val="002060"/>
                </a:solidFill>
                <a:latin typeface="Arial" panose="020B0604020202020204" pitchFamily="34" charset="0"/>
                <a:ea typeface="Calibri" panose="020F0502020204030204" pitchFamily="34" charset="0"/>
              </a:rPr>
              <a:t>st</a:t>
            </a:r>
            <a:r>
              <a:rPr lang="en-US" sz="1200" b="1" dirty="0">
                <a:solidFill>
                  <a:srgbClr val="002060"/>
                </a:solidFill>
                <a:latin typeface="Arial" panose="020B0604020202020204" pitchFamily="34" charset="0"/>
                <a:ea typeface="Calibri" panose="020F0502020204030204" pitchFamily="34" charset="0"/>
              </a:rPr>
              <a:t> August.</a:t>
            </a:r>
            <a:endParaRPr lang="en-US" sz="1200" b="1" dirty="0">
              <a:solidFill>
                <a:srgbClr val="002060"/>
              </a:solidFill>
              <a:latin typeface="Times New Roman" panose="02020603050405020304" pitchFamily="18" charset="0"/>
              <a:ea typeface="Times New Roman" panose="02020603050405020304" pitchFamily="18" charset="0"/>
            </a:endParaRPr>
          </a:p>
          <a:p>
            <a:pPr marL="342900" lvl="0" indent="-342900" algn="justLow">
              <a:lnSpc>
                <a:spcPct val="150000"/>
              </a:lnSpc>
              <a:spcAft>
                <a:spcPts val="0"/>
              </a:spcAft>
              <a:tabLst>
                <a:tab pos="457200" algn="l"/>
              </a:tabLst>
            </a:pPr>
            <a:r>
              <a:rPr lang="en-US" sz="1200" b="1" dirty="0" smtClean="0">
                <a:solidFill>
                  <a:srgbClr val="002060"/>
                </a:solidFill>
                <a:latin typeface="Arial" panose="020B0604020202020204" pitchFamily="34" charset="0"/>
                <a:ea typeface="Calibri" panose="020F0502020204030204" pitchFamily="34" charset="0"/>
              </a:rPr>
              <a:t>3- Included </a:t>
            </a:r>
            <a:r>
              <a:rPr lang="en-US" sz="1200" b="1" dirty="0">
                <a:solidFill>
                  <a:srgbClr val="002060"/>
                </a:solidFill>
                <a:latin typeface="Arial" panose="020B0604020202020204" pitchFamily="34" charset="0"/>
                <a:ea typeface="Calibri" panose="020F0502020204030204" pitchFamily="34" charset="0"/>
              </a:rPr>
              <a:t>on the bank statement was a credit of BD167 interest earned.</a:t>
            </a:r>
            <a:endParaRPr lang="en-US" sz="1200" b="1" dirty="0">
              <a:solidFill>
                <a:srgbClr val="002060"/>
              </a:solidFill>
              <a:latin typeface="Times New Roman" panose="02020603050405020304" pitchFamily="18" charset="0"/>
              <a:ea typeface="Times New Roman" panose="02020603050405020304" pitchFamily="18" charset="0"/>
            </a:endParaRPr>
          </a:p>
          <a:p>
            <a:pPr marL="342900" lvl="0" indent="-342900" algn="justLow">
              <a:lnSpc>
                <a:spcPct val="150000"/>
              </a:lnSpc>
              <a:spcAft>
                <a:spcPts val="0"/>
              </a:spcAft>
              <a:tabLst>
                <a:tab pos="457200" algn="l"/>
              </a:tabLst>
            </a:pPr>
            <a:r>
              <a:rPr lang="en-US" sz="1200" b="1" dirty="0" smtClean="0">
                <a:solidFill>
                  <a:srgbClr val="002060"/>
                </a:solidFill>
                <a:latin typeface="Arial" panose="020B0604020202020204" pitchFamily="34" charset="0"/>
                <a:ea typeface="Calibri" panose="020F0502020204030204" pitchFamily="34" charset="0"/>
              </a:rPr>
              <a:t>4- Three </a:t>
            </a:r>
            <a:r>
              <a:rPr lang="en-US" sz="1200" b="1" dirty="0">
                <a:solidFill>
                  <a:srgbClr val="002060"/>
                </a:solidFill>
                <a:latin typeface="Arial" panose="020B0604020202020204" pitchFamily="34" charset="0"/>
                <a:ea typeface="Calibri" panose="020F0502020204030204" pitchFamily="34" charset="0"/>
              </a:rPr>
              <a:t>checks were outstanding on July 31:  Check No.11 o BD250 – Check No.20 for BD324.500 – Check No.31 for BD200.</a:t>
            </a:r>
            <a:endParaRPr lang="en-US" sz="1200" b="1" dirty="0">
              <a:solidFill>
                <a:srgbClr val="002060"/>
              </a:solidFill>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tabLst>
                <a:tab pos="457200" algn="l"/>
              </a:tabLst>
            </a:pPr>
            <a:r>
              <a:rPr lang="en-US" sz="1200" b="1" dirty="0" smtClean="0">
                <a:solidFill>
                  <a:srgbClr val="002060"/>
                </a:solidFill>
                <a:latin typeface="Arial" panose="020B0604020202020204" pitchFamily="34" charset="0"/>
                <a:ea typeface="Calibri" panose="020F0502020204030204" pitchFamily="34" charset="0"/>
              </a:rPr>
              <a:t>5- Service </a:t>
            </a:r>
            <a:r>
              <a:rPr lang="en-US" sz="1200" b="1" dirty="0">
                <a:solidFill>
                  <a:srgbClr val="002060"/>
                </a:solidFill>
                <a:latin typeface="Arial" panose="020B0604020202020204" pitchFamily="34" charset="0"/>
                <a:ea typeface="Calibri" panose="020F0502020204030204" pitchFamily="34" charset="0"/>
              </a:rPr>
              <a:t>charges for July were BD7 and NSF check of </a:t>
            </a:r>
            <a:r>
              <a:rPr lang="en-US" sz="1200" b="1" dirty="0" err="1">
                <a:solidFill>
                  <a:srgbClr val="002060"/>
                </a:solidFill>
                <a:latin typeface="Arial" panose="020B0604020202020204" pitchFamily="34" charset="0"/>
                <a:ea typeface="Calibri" panose="020F0502020204030204" pitchFamily="34" charset="0"/>
              </a:rPr>
              <a:t>Sameeh</a:t>
            </a:r>
            <a:r>
              <a:rPr lang="en-US" sz="1200" b="1" dirty="0">
                <a:solidFill>
                  <a:srgbClr val="002060"/>
                </a:solidFill>
                <a:latin typeface="Arial" panose="020B0604020202020204" pitchFamily="34" charset="0"/>
                <a:ea typeface="Calibri" panose="020F0502020204030204" pitchFamily="34" charset="0"/>
              </a:rPr>
              <a:t> (customer), of BD433.500.</a:t>
            </a:r>
            <a:endParaRPr lang="en-US" sz="1200" b="1" dirty="0">
              <a:solidFill>
                <a:srgbClr val="002060"/>
              </a:solidFill>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39647" y="5391070"/>
            <a:ext cx="3952804" cy="1015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50000"/>
              </a:lnSpc>
              <a:spcAft>
                <a:spcPts val="0"/>
              </a:spcAft>
            </a:pPr>
            <a:r>
              <a:rPr lang="en-US" sz="1200"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2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50000"/>
              </a:lnSpc>
              <a:spcAft>
                <a:spcPts val="0"/>
              </a:spcAft>
              <a:buFont typeface="+mj-lt"/>
              <a:buAutoNum type="arabicPeriod"/>
              <a:tabLst>
                <a:tab pos="476250" algn="l"/>
              </a:tabLst>
            </a:pPr>
            <a:r>
              <a:rPr lang="en-US" sz="1200" b="1" dirty="0">
                <a:latin typeface="Arial" panose="020B0604020202020204" pitchFamily="34" charset="0"/>
                <a:ea typeface="Calibri" panose="020F0502020204030204" pitchFamily="34" charset="0"/>
                <a:cs typeface="Arial" panose="020B0604020202020204" pitchFamily="34" charset="0"/>
              </a:rPr>
              <a:t>Prepare the Bank Reconciliation.</a:t>
            </a:r>
            <a:endParaRPr lang="en-US"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mj-lt"/>
              <a:buAutoNum type="arabicPeriod"/>
              <a:tabLst>
                <a:tab pos="476250" algn="l"/>
              </a:tabLst>
            </a:pPr>
            <a:r>
              <a:rPr lang="en-US" sz="1200" b="1" dirty="0">
                <a:latin typeface="Arial" panose="020B0604020202020204" pitchFamily="34" charset="0"/>
                <a:ea typeface="Calibri" panose="020F0502020204030204" pitchFamily="34" charset="0"/>
                <a:cs typeface="Arial" panose="020B0604020202020204" pitchFamily="34" charset="0"/>
              </a:rPr>
              <a:t>Prepare Journal entries necessary to reconcile the cash account balances.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Rectangle 22"/>
          <p:cNvSpPr/>
          <p:nvPr/>
        </p:nvSpPr>
        <p:spPr>
          <a:xfrm>
            <a:off x="7068354" y="311284"/>
            <a:ext cx="2726027" cy="73866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400" b="1" dirty="0">
                <a:latin typeface="Arial" panose="020B0604020202020204" pitchFamily="34" charset="0"/>
                <a:ea typeface="Calibri" panose="020F0502020204030204" pitchFamily="34" charset="0"/>
              </a:rPr>
              <a:t>AL </a:t>
            </a:r>
            <a:r>
              <a:rPr lang="en-US" sz="1400" b="1" dirty="0" err="1">
                <a:latin typeface="Arial" panose="020B0604020202020204" pitchFamily="34" charset="0"/>
                <a:ea typeface="Calibri" panose="020F0502020204030204" pitchFamily="34" charset="0"/>
              </a:rPr>
              <a:t>Najma</a:t>
            </a:r>
            <a:r>
              <a:rPr lang="en-US" sz="1400" b="1" dirty="0">
                <a:latin typeface="Arial" panose="020B0604020202020204" pitchFamily="34" charset="0"/>
                <a:ea typeface="Calibri" panose="020F0502020204030204" pitchFamily="34" charset="0"/>
              </a:rPr>
              <a:t> </a:t>
            </a:r>
            <a:r>
              <a:rPr lang="en-US" sz="1400" b="1" dirty="0" err="1">
                <a:latin typeface="Arial" panose="020B0604020202020204" pitchFamily="34" charset="0"/>
                <a:ea typeface="Calibri" panose="020F0502020204030204" pitchFamily="34" charset="0"/>
              </a:rPr>
              <a:t>Est</a:t>
            </a:r>
            <a:r>
              <a:rPr lang="en-US" sz="1400" b="1" dirty="0">
                <a:latin typeface="Arial" panose="020B0604020202020204" pitchFamily="34" charset="0"/>
                <a:ea typeface="Calibri" panose="020F0502020204030204" pitchFamily="34" charset="0"/>
              </a:rPr>
              <a:t> </a:t>
            </a:r>
            <a:endParaRPr lang="en-US" sz="1400" b="1" dirty="0" smtClean="0">
              <a:latin typeface="Arial" panose="020B0604020202020204" pitchFamily="34" charset="0"/>
              <a:ea typeface="Calibri" panose="020F0502020204030204" pitchFamily="34" charset="0"/>
            </a:endParaRPr>
          </a:p>
          <a:p>
            <a:pPr marL="457200" algn="ctr"/>
            <a:r>
              <a:rPr lang="en-US" sz="1400" b="1" dirty="0" smtClean="0">
                <a:latin typeface="Arial" panose="020B0604020202020204" pitchFamily="34" charset="0"/>
                <a:ea typeface="Calibri" panose="020F0502020204030204" pitchFamily="34" charset="0"/>
                <a:cs typeface="Arial" panose="020B0604020202020204" pitchFamily="34" charset="0"/>
              </a:rPr>
              <a:t>1- Bank Reconciliation</a:t>
            </a:r>
          </a:p>
          <a:p>
            <a:pPr marL="457200" algn="ctr"/>
            <a:r>
              <a:rPr lang="en-US" sz="1400" b="1" dirty="0">
                <a:latin typeface="Arial" panose="020B0604020202020204" pitchFamily="34" charset="0"/>
                <a:ea typeface="Calibri" panose="020F0502020204030204" pitchFamily="34" charset="0"/>
              </a:rPr>
              <a:t>July 31, 2020</a:t>
            </a:r>
            <a:endParaRPr lang="en-US" sz="1200" dirty="0">
              <a:effectLst/>
              <a:latin typeface="Times New Roman" panose="02020603050405020304" pitchFamily="18" charset="0"/>
              <a:ea typeface="Times New Roman" panose="02020603050405020304" pitchFamily="18"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3973293223"/>
              </p:ext>
            </p:extLst>
          </p:nvPr>
        </p:nvGraphicFramePr>
        <p:xfrm>
          <a:off x="4211390" y="1120461"/>
          <a:ext cx="7871221" cy="2872515"/>
        </p:xfrm>
        <a:graphic>
          <a:graphicData uri="http://schemas.openxmlformats.org/drawingml/2006/table">
            <a:tbl>
              <a:tblPr firstRow="1" firstCol="1" bandRow="1">
                <a:tableStyleId>{5940675A-B579-460E-94D1-54222C63F5DA}</a:tableStyleId>
              </a:tblPr>
              <a:tblGrid>
                <a:gridCol w="2009104"/>
                <a:gridCol w="837127"/>
                <a:gridCol w="913158"/>
                <a:gridCol w="2280802"/>
                <a:gridCol w="953037"/>
                <a:gridCol w="877993"/>
              </a:tblGrid>
              <a:tr h="482521">
                <a:tc>
                  <a:txBody>
                    <a:bodyPr/>
                    <a:lstStyle/>
                    <a:p>
                      <a:pPr algn="l" rtl="1">
                        <a:spcAft>
                          <a:spcPts val="1000"/>
                        </a:spcAft>
                      </a:pPr>
                      <a:r>
                        <a:rPr lang="en-US"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cash per the bank statement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 </a:t>
                      </a:r>
                      <a:r>
                        <a:rPr lang="en-US"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18,879</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cash per cash book</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 </a:t>
                      </a:r>
                      <a:r>
                        <a:rPr lang="en-US"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21,500</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27530">
                <a:tc>
                  <a:txBody>
                    <a:bodyPr/>
                    <a:lstStyle/>
                    <a:p>
                      <a:pPr algn="l" rtl="1">
                        <a:spcAft>
                          <a:spcPts val="1000"/>
                        </a:spcAft>
                      </a:pPr>
                      <a:r>
                        <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Add:</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Add:</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Deposits in Transit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3,122</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22,001</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Interest Earned</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167</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21,667</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FF0000"/>
                          </a:solidFill>
                          <a:effectLst/>
                          <a:latin typeface="Arial" panose="020B0604020202020204" pitchFamily="34" charset="0"/>
                          <a:cs typeface="Arial" panose="020B0604020202020204" pitchFamily="34" charset="0"/>
                        </a:rPr>
                        <a:t>Less:</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Less:</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l" rtl="1">
                        <a:spcAft>
                          <a:spcPts val="100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outstanding Checks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a:solidFill>
                            <a:schemeClr val="tx1"/>
                          </a:solidFill>
                          <a:effectLst/>
                          <a:latin typeface="Arial" panose="020B0604020202020204" pitchFamily="34" charset="0"/>
                          <a:cs typeface="Arial" panose="020B0604020202020204" pitchFamily="34" charset="0"/>
                        </a:rPr>
                        <a:t> </a:t>
                      </a:r>
                      <a:endParaRPr lang="en-US"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Service charges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7</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2737">
                <a:tc>
                  <a:txBody>
                    <a:bodyPr/>
                    <a:lstStyle/>
                    <a:p>
                      <a:pPr algn="ctr" rtl="1">
                        <a:spcAft>
                          <a:spcPts val="1000"/>
                        </a:spcAft>
                      </a:pPr>
                      <a:r>
                        <a:rPr lang="en-US" sz="1400" b="1" baseline="0" dirty="0" smtClean="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No.11</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250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NSF Checks</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effectLst/>
                          <a:latin typeface="Arial" panose="020B0604020202020204" pitchFamily="34" charset="0"/>
                          <a:cs typeface="Arial" panose="020B0604020202020204" pitchFamily="34" charset="0"/>
                        </a:rPr>
                        <a:t>433.500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440.500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51182">
                <a:tc>
                  <a:txBody>
                    <a:bodyPr/>
                    <a:lstStyle/>
                    <a:p>
                      <a:pPr algn="ctr" rtl="1">
                        <a:spcAft>
                          <a:spcPts val="1000"/>
                        </a:spcAft>
                      </a:pP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No.20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324.500</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94860">
                <a:tc>
                  <a:txBody>
                    <a:bodyPr/>
                    <a:lstStyle/>
                    <a:p>
                      <a:pPr algn="ctr" rtl="1">
                        <a:spcAft>
                          <a:spcPts val="100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No.31</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200</a:t>
                      </a:r>
                      <a:r>
                        <a:rPr lang="en-US" sz="1400" b="1" dirty="0">
                          <a:solidFill>
                            <a:schemeClr val="tx1"/>
                          </a:solidFill>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smtClean="0">
                          <a:effectLst/>
                          <a:latin typeface="Arial" panose="020B0604020202020204" pitchFamily="34" charset="0"/>
                          <a:cs typeface="Arial" panose="020B0604020202020204" pitchFamily="34" charset="0"/>
                        </a:rPr>
                        <a:t>774.500</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505474">
                <a:tc>
                  <a:txBody>
                    <a:bodyPr/>
                    <a:lstStyle/>
                    <a:p>
                      <a:pPr marL="0" marR="0" indent="0" algn="ctr" defTabSz="914400" rtl="1" eaLnBrk="1" fontAlgn="auto" latinLnBrk="0" hangingPunct="1">
                        <a:lnSpc>
                          <a:spcPct val="100000"/>
                        </a:lnSpc>
                        <a:spcBef>
                          <a:spcPts val="0"/>
                        </a:spcBef>
                        <a:spcAft>
                          <a:spcPts val="1000"/>
                        </a:spcAft>
                        <a:buClrTx/>
                        <a:buSzTx/>
                        <a:buFontTx/>
                        <a:buNone/>
                        <a:tabLst/>
                        <a:defRPr/>
                      </a:pPr>
                      <a:r>
                        <a:rPr lang="en-US" sz="1400" b="1" dirty="0" smtClean="0">
                          <a:solidFill>
                            <a:srgbClr val="FF0000"/>
                          </a:solidFill>
                          <a:effectLst/>
                          <a:latin typeface="Arial" panose="020B0604020202020204" pitchFamily="34" charset="0"/>
                          <a:cs typeface="Arial" panose="020B0604020202020204" pitchFamily="34" charset="0"/>
                        </a:rPr>
                        <a:t>Adjusted Bank Statement Balance</a:t>
                      </a:r>
                      <a:endPar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solidFill>
                            <a:srgbClr val="FF0000"/>
                          </a:solidFill>
                          <a:effectLst/>
                          <a:latin typeface="Arial" panose="020B0604020202020204" pitchFamily="34" charset="0"/>
                          <a:cs typeface="Arial" panose="020B0604020202020204" pitchFamily="34" charset="0"/>
                        </a:rPr>
                        <a:t> </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21226.5</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marL="0" marR="0" indent="0" algn="ctr" defTabSz="914400" rtl="1" eaLnBrk="1" fontAlgn="auto" latinLnBrk="0" hangingPunct="1">
                        <a:lnSpc>
                          <a:spcPct val="100000"/>
                        </a:lnSpc>
                        <a:spcBef>
                          <a:spcPts val="0"/>
                        </a:spcBef>
                        <a:spcAft>
                          <a:spcPts val="1000"/>
                        </a:spcAft>
                        <a:buClrTx/>
                        <a:buSzTx/>
                        <a:buFontTx/>
                        <a:buNone/>
                        <a:tabLst/>
                        <a:defRPr/>
                      </a:pPr>
                      <a:r>
                        <a:rPr lang="en-US" sz="1400" b="1" dirty="0" smtClean="0">
                          <a:solidFill>
                            <a:srgbClr val="FF0000"/>
                          </a:solidFill>
                          <a:effectLst/>
                          <a:latin typeface="Arial" panose="020B0604020202020204" pitchFamily="34" charset="0"/>
                          <a:cs typeface="Arial" panose="020B0604020202020204" pitchFamily="34" charset="0"/>
                        </a:rPr>
                        <a:t>Adjusted Book Balance</a:t>
                      </a:r>
                      <a:endPar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solidFill>
                            <a:srgbClr val="FF0000"/>
                          </a:solidFill>
                          <a:effectLst/>
                          <a:latin typeface="Arial" panose="020B0604020202020204" pitchFamily="34" charset="0"/>
                          <a:cs typeface="Arial" panose="020B0604020202020204" pitchFamily="34" charset="0"/>
                        </a:rPr>
                        <a:t> </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21226.5</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bl>
          </a:graphicData>
        </a:graphic>
      </p:graphicFrame>
      <p:sp>
        <p:nvSpPr>
          <p:cNvPr id="25" name="Rectangle 24"/>
          <p:cNvSpPr/>
          <p:nvPr/>
        </p:nvSpPr>
        <p:spPr>
          <a:xfrm>
            <a:off x="6900929" y="4106700"/>
            <a:ext cx="2726027" cy="307777"/>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2- Adjusted Entries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22446752"/>
              </p:ext>
            </p:extLst>
          </p:nvPr>
        </p:nvGraphicFramePr>
        <p:xfrm>
          <a:off x="4211392" y="4481677"/>
          <a:ext cx="7856112" cy="2011744"/>
        </p:xfrm>
        <a:graphic>
          <a:graphicData uri="http://schemas.openxmlformats.org/drawingml/2006/table">
            <a:tbl>
              <a:tblPr firstRow="1" firstCol="1" bandRow="1">
                <a:tableStyleId>{5940675A-B579-460E-94D1-54222C63F5DA}</a:tableStyleId>
              </a:tblPr>
              <a:tblGrid>
                <a:gridCol w="1005819"/>
                <a:gridCol w="4584464"/>
                <a:gridCol w="1145367"/>
                <a:gridCol w="1120462"/>
              </a:tblGrid>
              <a:tr h="574784">
                <a:tc>
                  <a:txBody>
                    <a:bodyPr/>
                    <a:lstStyle/>
                    <a:p>
                      <a:pPr algn="ctr">
                        <a:spcAft>
                          <a:spcPts val="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Debit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Credit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July 31</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l">
                        <a:spcAft>
                          <a:spcPts val="0"/>
                        </a:spcAft>
                      </a:pPr>
                      <a:r>
                        <a:rPr lang="en-US" sz="1400" b="1" dirty="0" smtClean="0">
                          <a:effectLst/>
                          <a:latin typeface="Arial" panose="020B0604020202020204" pitchFamily="34" charset="0"/>
                          <a:cs typeface="Arial" panose="020B0604020202020204" pitchFamily="34" charset="0"/>
                        </a:rPr>
                        <a:t>Cash</a:t>
                      </a:r>
                      <a:r>
                        <a:rPr lang="en-US" sz="14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167</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Interest Earned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167</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287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Arial" panose="020B0604020202020204" pitchFamily="34" charset="0"/>
                          <a:cs typeface="Arial" panose="020B0604020202020204" pitchFamily="34" charset="0"/>
                        </a:rPr>
                        <a:t>July 31</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r>
                        <a:rPr lang="en-GB" sz="1400" b="1" kern="1200" dirty="0" smtClean="0">
                          <a:solidFill>
                            <a:schemeClr val="tx1"/>
                          </a:solidFill>
                          <a:effectLst/>
                          <a:latin typeface="Arial" panose="020B0604020202020204" pitchFamily="34" charset="0"/>
                          <a:ea typeface="+mn-ea"/>
                          <a:cs typeface="Arial" panose="020B0604020202020204" pitchFamily="34" charset="0"/>
                        </a:rPr>
                        <a:t>Miscellaneous Expense </a:t>
                      </a:r>
                      <a:r>
                        <a:rPr lang="en-GB" sz="1400" b="1" kern="1200" dirty="0" smtClean="0">
                          <a:solidFill>
                            <a:srgbClr val="FF0000"/>
                          </a:solidFill>
                          <a:effectLst/>
                          <a:latin typeface="Arial" panose="020B0604020202020204" pitchFamily="34" charset="0"/>
                          <a:ea typeface="+mn-ea"/>
                          <a:cs typeface="Arial" panose="020B0604020202020204" pitchFamily="34" charset="0"/>
                        </a:rPr>
                        <a:t>( Service</a:t>
                      </a:r>
                      <a:r>
                        <a:rPr lang="en-GB" sz="1400" b="1" kern="1200" baseline="0" dirty="0" smtClean="0">
                          <a:solidFill>
                            <a:srgbClr val="FF0000"/>
                          </a:solidFill>
                          <a:effectLst/>
                          <a:latin typeface="Arial" panose="020B0604020202020204" pitchFamily="34" charset="0"/>
                          <a:ea typeface="+mn-ea"/>
                          <a:cs typeface="Arial" panose="020B0604020202020204" pitchFamily="34" charset="0"/>
                        </a:rPr>
                        <a:t> charge)</a:t>
                      </a:r>
                      <a:endParaRPr lang="en-US" sz="11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7</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Account Receivable </a:t>
                      </a:r>
                      <a:r>
                        <a:rPr lang="en-US" sz="1400" b="1" dirty="0" smtClean="0">
                          <a:solidFill>
                            <a:srgbClr val="FF0000"/>
                          </a:solidFill>
                          <a:effectLst/>
                          <a:latin typeface="Arial" panose="020B0604020202020204" pitchFamily="34" charset="0"/>
                          <a:cs typeface="Arial" panose="020B0604020202020204" pitchFamily="34" charset="0"/>
                        </a:rPr>
                        <a:t>(NSF</a:t>
                      </a:r>
                      <a:r>
                        <a:rPr lang="en-US" sz="1400" b="1" baseline="0" dirty="0" smtClean="0">
                          <a:solidFill>
                            <a:srgbClr val="FF0000"/>
                          </a:solidFill>
                          <a:effectLst/>
                          <a:latin typeface="Arial" panose="020B0604020202020204" pitchFamily="34" charset="0"/>
                          <a:cs typeface="Arial" panose="020B0604020202020204" pitchFamily="34" charset="0"/>
                        </a:rPr>
                        <a:t> Checks)</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433.500</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8739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440.500</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bl>
          </a:graphicData>
        </a:graphic>
      </p:graphicFrame>
      <p:cxnSp>
        <p:nvCxnSpPr>
          <p:cNvPr id="8" name="Straight Arrow Connector 7"/>
          <p:cNvCxnSpPr/>
          <p:nvPr/>
        </p:nvCxnSpPr>
        <p:spPr>
          <a:xfrm>
            <a:off x="10766738" y="2047741"/>
            <a:ext cx="643944" cy="324668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p:nvPr/>
        </p:nvCxnSpPr>
        <p:spPr>
          <a:xfrm>
            <a:off x="9626956" y="2756079"/>
            <a:ext cx="560233" cy="298789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nvGrpSpPr>
          <p:cNvPr id="26" name="Group 25"/>
          <p:cNvGrpSpPr/>
          <p:nvPr/>
        </p:nvGrpSpPr>
        <p:grpSpPr>
          <a:xfrm>
            <a:off x="0" y="6498164"/>
            <a:ext cx="12192000" cy="384957"/>
            <a:chOff x="0" y="6498164"/>
            <a:chExt cx="12192000" cy="384957"/>
          </a:xfrm>
        </p:grpSpPr>
        <p:cxnSp>
          <p:nvCxnSpPr>
            <p:cNvPr id="28" name="Straight Connector 2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7935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animBg="1"/>
      <p:bldP spid="25"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D0ECC278EF474BA7CF514D012F2332" ma:contentTypeVersion="4" ma:contentTypeDescription="Create a new document." ma:contentTypeScope="" ma:versionID="86bff76c2f6298263ec5506cd4d26210">
  <xsd:schema xmlns:xsd="http://www.w3.org/2001/XMLSchema" xmlns:xs="http://www.w3.org/2001/XMLSchema" xmlns:p="http://schemas.microsoft.com/office/2006/metadata/properties" xmlns:ns2="5781d985-d61c-4d45-bcd6-cbed1bbc6d09" xmlns:ns3="eaf68234-7bb1-4e31-b7eb-faab1db653a8" targetNamespace="http://schemas.microsoft.com/office/2006/metadata/properties" ma:root="true" ma:fieldsID="5174c8c2983b045286d3bdf2b969cc76" ns2:_="" ns3:_="">
    <xsd:import namespace="5781d985-d61c-4d45-bcd6-cbed1bbc6d09"/>
    <xsd:import namespace="eaf68234-7bb1-4e31-b7eb-faab1db653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1d985-d61c-4d45-bcd6-cbed1bbc6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f68234-7bb1-4e31-b7eb-faab1db653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88EC3-28EE-40F2-B7B5-47383ABE82BE}">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eaf68234-7bb1-4e31-b7eb-faab1db653a8"/>
    <ds:schemaRef ds:uri="5781d985-d61c-4d45-bcd6-cbed1bbc6d09"/>
    <ds:schemaRef ds:uri="http://www.w3.org/XML/1998/namespace"/>
  </ds:schemaRefs>
</ds:datastoreItem>
</file>

<file path=customXml/itemProps2.xml><?xml version="1.0" encoding="utf-8"?>
<ds:datastoreItem xmlns:ds="http://schemas.openxmlformats.org/officeDocument/2006/customXml" ds:itemID="{B4DBCD7C-180E-4851-B4B7-3E395DBB5D80}">
  <ds:schemaRefs>
    <ds:schemaRef ds:uri="http://schemas.microsoft.com/sharepoint/v3/contenttype/forms"/>
  </ds:schemaRefs>
</ds:datastoreItem>
</file>

<file path=customXml/itemProps3.xml><?xml version="1.0" encoding="utf-8"?>
<ds:datastoreItem xmlns:ds="http://schemas.openxmlformats.org/officeDocument/2006/customXml" ds:itemID="{82EC7358-587D-4B28-AC3C-B9F4F9200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1d985-d61c-4d45-bcd6-cbed1bbc6d09"/>
    <ds:schemaRef ds:uri="eaf68234-7bb1-4e31-b7eb-faab1db65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Presentation2</Template>
  <TotalTime>1135</TotalTime>
  <Words>1846</Words>
  <Application>Microsoft Office PowerPoint</Application>
  <PresentationFormat>Widescreen</PresentationFormat>
  <Paragraphs>714</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Calibri Light</vt:lpstr>
      <vt:lpstr>PT Bold Heading</vt:lpstr>
      <vt:lpstr>Sakkal Majalla</vt:lpstr>
      <vt:lpstr>Times New Roman</vt:lpstr>
      <vt:lpstr>Wingdings</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Amro Hussain Ali Salman</cp:lastModifiedBy>
  <cp:revision>161</cp:revision>
  <dcterms:created xsi:type="dcterms:W3CDTF">2020-03-04T10:47:58Z</dcterms:created>
  <dcterms:modified xsi:type="dcterms:W3CDTF">2021-01-20T05:38:59Z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0x0101004AD0ECC278EF474BA7CF514D012F2332</vt:lpwstr>
  </property>
</Properties>
</file>