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0"/>
  </p:notesMasterIdLst>
  <p:sldIdLst>
    <p:sldId id="479" r:id="rId2"/>
    <p:sldId id="485" r:id="rId3"/>
    <p:sldId id="481" r:id="rId4"/>
    <p:sldId id="331" r:id="rId5"/>
    <p:sldId id="469" r:id="rId6"/>
    <p:sldId id="451" r:id="rId7"/>
    <p:sldId id="340" r:id="rId8"/>
    <p:sldId id="314" r:id="rId9"/>
    <p:sldId id="453" r:id="rId10"/>
    <p:sldId id="488" r:id="rId11"/>
    <p:sldId id="489" r:id="rId12"/>
    <p:sldId id="490" r:id="rId13"/>
    <p:sldId id="493" r:id="rId14"/>
    <p:sldId id="491" r:id="rId15"/>
    <p:sldId id="492" r:id="rId16"/>
    <p:sldId id="494" r:id="rId17"/>
    <p:sldId id="461" r:id="rId18"/>
    <p:sldId id="4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6BB"/>
    <a:srgbClr val="F27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80B7-FD65-430E-918D-64443E965C1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AD67C-FD03-44EA-848E-48CA6B29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2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3D0A-63B6-422C-AB01-7EA03B46229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3BFA-3649-47B3-93FF-13019F337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h/url?sa=i&amp;rct=j&amp;q=&amp;esrc=s&amp;source=images&amp;cd=&amp;cad=rja&amp;uact=8&amp;ved=0ahUKEwjxt4uUqtbWAhXBhRoKHbHwCcwQjRwIBw&amp;url=http://education.howthemarketworks.com/glossary/depreciation/&amp;psig=AOvVaw2pHh8xuSFU_hYwTg6qaaJS&amp;ust=15071845495676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xmlns="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45475" y="633751"/>
            <a:ext cx="905909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53914"/>
              </p:ext>
            </p:extLst>
          </p:nvPr>
        </p:nvGraphicFramePr>
        <p:xfrm>
          <a:off x="1345475" y="2266084"/>
          <a:ext cx="9183189" cy="38181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58369">
                  <a:extLst>
                    <a:ext uri="{9D8B030D-6E8A-4147-A177-3AD203B41FA5}">
                      <a16:colId xmlns:a16="http://schemas.microsoft.com/office/drawing/2014/main" xmlns="" val="1153488245"/>
                    </a:ext>
                  </a:extLst>
                </a:gridCol>
                <a:gridCol w="7024820">
                  <a:extLst>
                    <a:ext uri="{9D8B030D-6E8A-4147-A177-3AD203B41FA5}">
                      <a16:colId xmlns:a16="http://schemas.microsoft.com/office/drawing/2014/main" xmlns="" val="2424581035"/>
                    </a:ext>
                  </a:extLst>
                </a:gridCol>
              </a:tblGrid>
              <a:tr h="9896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585072"/>
                  </a:ext>
                </a:extLst>
              </a:tr>
              <a:tr h="755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90189103"/>
                  </a:ext>
                </a:extLst>
              </a:tr>
              <a:tr h="672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44890864"/>
                  </a:ext>
                </a:extLst>
              </a:tr>
              <a:tr h="1400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Deprecation of plant Assets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Second ( Double Declining Method)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1600062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58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A749B6-1372-477C-AF49-F98C8DA51143}"/>
              </a:ext>
            </a:extLst>
          </p:cNvPr>
          <p:cNvSpPr txBox="1"/>
          <p:nvPr/>
        </p:nvSpPr>
        <p:spPr>
          <a:xfrm>
            <a:off x="291713" y="1123871"/>
            <a:ext cx="11076673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Jan 1 2017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motor vehicle costs BD 10,000. It will be kept for 4 years useful life, and then sold for a               scrap value for BD 500.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1- complete the depreciation schedule by using Double declining balance method.</a:t>
            </a:r>
          </a:p>
          <a:p>
            <a:pPr rt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2- Prepare adjusted entry for 2017.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67441" y="601081"/>
            <a:ext cx="4713668" cy="522790"/>
            <a:chOff x="167751" y="1109201"/>
            <a:chExt cx="8153400" cy="1175362"/>
          </a:xfrm>
        </p:grpSpPr>
        <p:sp>
          <p:nvSpPr>
            <p:cNvPr id="51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2" name="Rectangle 6"/>
            <p:cNvSpPr/>
            <p:nvPr/>
          </p:nvSpPr>
          <p:spPr>
            <a:xfrm>
              <a:off x="1262380" y="1145763"/>
              <a:ext cx="5968528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1 Solution</a:t>
              </a:r>
            </a:p>
          </p:txBody>
        </p:sp>
        <p:grpSp>
          <p:nvGrpSpPr>
            <p:cNvPr id="5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5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937529" y="2549073"/>
                <a:ext cx="5836846" cy="50340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2 =  50%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29" y="2549073"/>
                <a:ext cx="5836846" cy="503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8738541"/>
                  </p:ext>
                </p:extLst>
              </p:nvPr>
            </p:nvGraphicFramePr>
            <p:xfrm>
              <a:off x="382912" y="3225174"/>
              <a:ext cx="11353802" cy="30866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:a16="http://schemas.microsoft.com/office/drawing/2014/main" xmlns="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:a16="http://schemas.microsoft.com/office/drawing/2014/main" xmlns="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:a16="http://schemas.microsoft.com/office/drawing/2014/main" xmlns="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:a16="http://schemas.microsoft.com/office/drawing/2014/main" xmlns="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:a16="http://schemas.microsoft.com/office/drawing/2014/main" xmlns="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:a16="http://schemas.microsoft.com/office/drawing/2014/main" xmlns="" val="1039693988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45574738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Rate</m:t>
                              </m:r>
                            </m:oMath>
                          </a14:m>
                          <a:endParaRPr lang="en-US" sz="24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5,000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7,500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8,750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1,250-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30406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8738541"/>
                  </p:ext>
                </p:extLst>
              </p:nvPr>
            </p:nvGraphicFramePr>
            <p:xfrm>
              <a:off x="382912" y="3225174"/>
              <a:ext cx="11353802" cy="30866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39693988"/>
                        </a:ext>
                      </a:extLst>
                    </a:gridCol>
                  </a:tblGrid>
                  <a:tr h="35052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45574738"/>
                      </a:ext>
                    </a:extLst>
                  </a:tr>
                  <a:tr h="90735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034" t="-44966" r="-472574" b="-211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334751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3260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5,000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79994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7,500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791975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8,750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08579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1,250-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3040639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Group 23"/>
          <p:cNvGrpSpPr/>
          <p:nvPr/>
        </p:nvGrpSpPr>
        <p:grpSpPr>
          <a:xfrm>
            <a:off x="6296817" y="4908149"/>
            <a:ext cx="924113" cy="361316"/>
            <a:chOff x="6117175" y="4193691"/>
            <a:chExt cx="1143000" cy="418531"/>
          </a:xfrm>
        </p:grpSpPr>
        <p:grpSp>
          <p:nvGrpSpPr>
            <p:cNvPr id="25" name="Group 24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Plus 25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12319" y="5279833"/>
            <a:ext cx="924113" cy="427277"/>
            <a:chOff x="6117175" y="4193691"/>
            <a:chExt cx="1143000" cy="418531"/>
          </a:xfrm>
        </p:grpSpPr>
        <p:grpSp>
          <p:nvGrpSpPr>
            <p:cNvPr id="30" name="Group 2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Plus 3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80142" y="5748279"/>
            <a:ext cx="924113" cy="361316"/>
            <a:chOff x="6117175" y="4193691"/>
            <a:chExt cx="1143000" cy="418531"/>
          </a:xfrm>
        </p:grpSpPr>
        <p:grpSp>
          <p:nvGrpSpPr>
            <p:cNvPr id="35" name="Group 34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Plus 35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Callout 38"/>
          <p:cNvSpPr/>
          <p:nvPr/>
        </p:nvSpPr>
        <p:spPr>
          <a:xfrm>
            <a:off x="2906134" y="5105658"/>
            <a:ext cx="1073416" cy="858724"/>
          </a:xfrm>
          <a:prstGeom prst="wedgeEllipseCallout">
            <a:avLst>
              <a:gd name="adj1" fmla="val -47351"/>
              <a:gd name="adj2" fmla="val 64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94" y="36815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3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307" y="908600"/>
            <a:ext cx="4031873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rt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2- Prepare adjusted entry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 2017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9307" y="413303"/>
            <a:ext cx="4713668" cy="476487"/>
            <a:chOff x="167751" y="1109201"/>
            <a:chExt cx="8153400" cy="1175362"/>
          </a:xfrm>
        </p:grpSpPr>
        <p:sp>
          <p:nvSpPr>
            <p:cNvPr id="8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" name="Rectangle 6"/>
            <p:cNvSpPr/>
            <p:nvPr/>
          </p:nvSpPr>
          <p:spPr>
            <a:xfrm>
              <a:off x="1262380" y="1145763"/>
              <a:ext cx="5968528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1 Solution</a:t>
              </a:r>
            </a:p>
          </p:txBody>
        </p:sp>
        <p:grpSp>
          <p:nvGrpSpPr>
            <p:cNvPr id="10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1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4778455"/>
                  </p:ext>
                </p:extLst>
              </p:nvPr>
            </p:nvGraphicFramePr>
            <p:xfrm>
              <a:off x="421627" y="3378812"/>
              <a:ext cx="11353802" cy="30866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:a16="http://schemas.microsoft.com/office/drawing/2014/main" xmlns="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:a16="http://schemas.microsoft.com/office/drawing/2014/main" xmlns="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:a16="http://schemas.microsoft.com/office/drawing/2014/main" xmlns="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:a16="http://schemas.microsoft.com/office/drawing/2014/main" xmlns="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:a16="http://schemas.microsoft.com/office/drawing/2014/main" xmlns="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:a16="http://schemas.microsoft.com/office/drawing/2014/main" xmlns="" val="1039693988"/>
                        </a:ext>
                      </a:extLst>
                    </a:gridCol>
                  </a:tblGrid>
                  <a:tr h="21761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45574738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Rate</m:t>
                              </m:r>
                            </m:oMath>
                          </a14:m>
                          <a:endParaRPr lang="en-US" sz="24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5,000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7,500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8,750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1,250-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30406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4778455"/>
                  </p:ext>
                </p:extLst>
              </p:nvPr>
            </p:nvGraphicFramePr>
            <p:xfrm>
              <a:off x="421627" y="3378812"/>
              <a:ext cx="11353802" cy="30866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39693988"/>
                        </a:ext>
                      </a:extLst>
                    </a:gridCol>
                  </a:tblGrid>
                  <a:tr h="35052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45574738"/>
                      </a:ext>
                    </a:extLst>
                  </a:tr>
                  <a:tr h="90735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16949" t="-44966" r="-475000" b="-212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334751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3260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5,000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BD5,000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79994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7,500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=BD2,500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791975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– 8,750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=BD1,250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08579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1,250-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10,000 -9,500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=BD500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304063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11516"/>
              </p:ext>
            </p:extLst>
          </p:nvPr>
        </p:nvGraphicFramePr>
        <p:xfrm>
          <a:off x="614501" y="1450778"/>
          <a:ext cx="9078533" cy="1768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8297">
                  <a:extLst>
                    <a:ext uri="{9D8B030D-6E8A-4147-A177-3AD203B41FA5}">
                      <a16:colId xmlns:a16="http://schemas.microsoft.com/office/drawing/2014/main" xmlns="" val="3261085082"/>
                    </a:ext>
                  </a:extLst>
                </a:gridCol>
                <a:gridCol w="5123529">
                  <a:extLst>
                    <a:ext uri="{9D8B030D-6E8A-4147-A177-3AD203B41FA5}">
                      <a16:colId xmlns:a16="http://schemas.microsoft.com/office/drawing/2014/main" xmlns="" val="904747629"/>
                    </a:ext>
                  </a:extLst>
                </a:gridCol>
                <a:gridCol w="1348297">
                  <a:extLst>
                    <a:ext uri="{9D8B030D-6E8A-4147-A177-3AD203B41FA5}">
                      <a16:colId xmlns:a16="http://schemas.microsoft.com/office/drawing/2014/main" xmlns="" val="2047074704"/>
                    </a:ext>
                  </a:extLst>
                </a:gridCol>
                <a:gridCol w="1258410">
                  <a:extLst>
                    <a:ext uri="{9D8B030D-6E8A-4147-A177-3AD203B41FA5}">
                      <a16:colId xmlns:a16="http://schemas.microsoft.com/office/drawing/2014/main" xmlns="" val="1541744362"/>
                    </a:ext>
                  </a:extLst>
                </a:gridCol>
              </a:tblGrid>
              <a:tr h="609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04159382"/>
                  </a:ext>
                </a:extLst>
              </a:tr>
              <a:tr h="46363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31,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Expense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77937412"/>
                  </a:ext>
                </a:extLst>
              </a:tr>
              <a:tr h="5446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Accumulated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Depreciation – Motor vehicle</a:t>
                      </a:r>
                      <a:endParaRPr lang="ar-BH" sz="1600" b="1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7780013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516710" y="2459865"/>
            <a:ext cx="1352282" cy="270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269903" y="5012300"/>
            <a:ext cx="1213080" cy="306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57247" y="5028010"/>
            <a:ext cx="1213080" cy="2909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2983407" y="5173492"/>
            <a:ext cx="1073416" cy="858724"/>
          </a:xfrm>
          <a:prstGeom prst="wedgeEllipseCallout">
            <a:avLst>
              <a:gd name="adj1" fmla="val -47351"/>
              <a:gd name="adj2" fmla="val 64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00" y="35347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3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9245" y="445902"/>
            <a:ext cx="6903076" cy="461665"/>
            <a:chOff x="167751" y="1050402"/>
            <a:chExt cx="8153400" cy="113880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67751" y="1109201"/>
              <a:ext cx="8153400" cy="1080001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" name="Rectangle 6"/>
            <p:cNvSpPr/>
            <p:nvPr/>
          </p:nvSpPr>
          <p:spPr>
            <a:xfrm>
              <a:off x="875126" y="1050402"/>
              <a:ext cx="7351299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(4-1) work Book p 68</a:t>
              </a: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D72816-70F7-4103-BFC4-B2F30E04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4" y="1018604"/>
            <a:ext cx="10082664" cy="2009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522773"/>
                  </p:ext>
                </p:extLst>
              </p:nvPr>
            </p:nvGraphicFramePr>
            <p:xfrm>
              <a:off x="630934" y="3115452"/>
              <a:ext cx="10212836" cy="33894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196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522773"/>
                  </p:ext>
                </p:extLst>
              </p:nvPr>
            </p:nvGraphicFramePr>
            <p:xfrm>
              <a:off x="630934" y="3115452"/>
              <a:ext cx="10212836" cy="33894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3"/>
                          <a:stretch>
                            <a:fillRect l="-181848" t="-56835" r="-273267" b="-2525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96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-1" y="6574896"/>
            <a:ext cx="12192001" cy="253591"/>
            <a:chOff x="0" y="6501793"/>
            <a:chExt cx="12192000" cy="3693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3048000" y="6501793"/>
              <a:ext cx="9144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200" dirty="0"/>
                <a:t>وزارة التربية والتعليم – 2020م</a:t>
              </a:r>
              <a:endParaRPr lang="en-US" sz="12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3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941" y="413438"/>
            <a:ext cx="6903076" cy="461665"/>
            <a:chOff x="167751" y="1050402"/>
            <a:chExt cx="8153400" cy="113880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" name="Rectangle 6"/>
            <p:cNvSpPr/>
            <p:nvPr/>
          </p:nvSpPr>
          <p:spPr>
            <a:xfrm>
              <a:off x="875126" y="1050402"/>
              <a:ext cx="7351299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(4-1) work Book p 68</a:t>
              </a: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D72816-70F7-4103-BFC4-B2F30E04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953446"/>
            <a:ext cx="5285703" cy="211608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2CF7450F-4EE9-4981-B31F-9122A3910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82876"/>
              </p:ext>
            </p:extLst>
          </p:nvPr>
        </p:nvGraphicFramePr>
        <p:xfrm>
          <a:off x="5504644" y="1537905"/>
          <a:ext cx="6562858" cy="4356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62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5684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a-Acquisition cost =BD54,000 + BD 5,400 + BD 6,600 = BD 66,000,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E3E2C91A-128E-454F-910C-FAB88EF1F0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4644" y="2128276"/>
                <a:ext cx="6562859" cy="67957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B- 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1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𝑼𝒔𝒆𝒇𝒖𝒍</m:t>
                        </m:r>
                        <m:r>
                          <a:rPr lang="en-US" sz="1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𝒍𝒊𝒇𝒆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 X 2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lang="en-US" sz="1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X 2 = =50% </a:t>
                </a: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E2C91A-128E-454F-910C-FAB88EF1F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44" y="2128276"/>
                <a:ext cx="6562859" cy="6795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999752"/>
                  </p:ext>
                </p:extLst>
              </p:nvPr>
            </p:nvGraphicFramePr>
            <p:xfrm>
              <a:off x="693298" y="3165104"/>
              <a:ext cx="10032773" cy="33572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314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5111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0967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7217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6316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65567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61907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408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6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19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1-1-2018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66,000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4200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𝟔𝟔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66,000-33,00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=33,000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4200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31-12-2020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16,500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49,500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66,000-49,500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=16,500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4200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31-12-2021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16,500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8,250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57,750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 000-57,750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=8,250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4200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31-12-2022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8,250 –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6,000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*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2,250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60,000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66,000-60,000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=6,000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999752"/>
                  </p:ext>
                </p:extLst>
              </p:nvPr>
            </p:nvGraphicFramePr>
            <p:xfrm>
              <a:off x="693298" y="3165104"/>
              <a:ext cx="10032773" cy="33572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3144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751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8096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7217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5631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6556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61907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608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182492" t="-67391" r="-273737" b="-4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19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1-1-2018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-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66,000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4"/>
                          <a:stretch>
                            <a:fillRect l="-88194" t="-251765" r="-385417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66,000-33,00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=33,000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31-12-2020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33,000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16,500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49,500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66,000-49,500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=16,500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31-12-2021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16,500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50%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8,250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57,750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 000-57,750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=8,250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31-12-2022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8,250 – </a:t>
                          </a:r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6,000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*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2,250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+mn-cs"/>
                            </a:rPr>
                            <a:t>60,000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66,000-60,000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+mn-cs"/>
                            </a:rPr>
                            <a:t>=6,000</a:t>
                          </a:r>
                          <a:endParaRPr lang="ar-BH" sz="1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/>
          <p:cNvGrpSpPr/>
          <p:nvPr/>
        </p:nvGrpSpPr>
        <p:grpSpPr>
          <a:xfrm>
            <a:off x="7056391" y="4809069"/>
            <a:ext cx="824008" cy="393716"/>
            <a:chOff x="6117175" y="4193691"/>
            <a:chExt cx="1143000" cy="418531"/>
          </a:xfrm>
        </p:grpSpPr>
        <p:grpSp>
          <p:nvGrpSpPr>
            <p:cNvPr id="20" name="Group 1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Plus 2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43408" y="5234253"/>
            <a:ext cx="904031" cy="586705"/>
            <a:chOff x="6117175" y="4193691"/>
            <a:chExt cx="1143000" cy="418531"/>
          </a:xfrm>
        </p:grpSpPr>
        <p:grpSp>
          <p:nvGrpSpPr>
            <p:cNvPr id="25" name="Group 24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Plus 25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9858" y="5934824"/>
            <a:ext cx="924113" cy="361316"/>
            <a:chOff x="6117175" y="4193691"/>
            <a:chExt cx="1143000" cy="418531"/>
          </a:xfrm>
        </p:grpSpPr>
        <p:grpSp>
          <p:nvGrpSpPr>
            <p:cNvPr id="30" name="Group 2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Plus 3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490175" y="5131232"/>
            <a:ext cx="1210614" cy="858724"/>
          </a:xfrm>
          <a:prstGeom prst="wedgeEllipseCallout">
            <a:avLst>
              <a:gd name="adj1" fmla="val -58149"/>
              <a:gd name="adj2" fmla="val 6849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20" y="272793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1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7943633-BB97-445D-812A-518AB1663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82583"/>
              </p:ext>
            </p:extLst>
          </p:nvPr>
        </p:nvGraphicFramePr>
        <p:xfrm>
          <a:off x="497037" y="1128573"/>
          <a:ext cx="9561363" cy="13540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8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3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38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60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Dec 31 ,2019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Depreciation Expenses – Machine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33,000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342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    Accumulated </a:t>
                      </a:r>
                      <a:r>
                        <a:rPr lang="en-US" sz="2000" b="1" dirty="0"/>
                        <a:t>Depreciation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33,000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338" y="470150"/>
            <a:ext cx="4031873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rt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C- Prepare adjusted entry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for 2019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540531"/>
                  </p:ext>
                </p:extLst>
              </p:nvPr>
            </p:nvGraphicFramePr>
            <p:xfrm>
              <a:off x="568816" y="2651813"/>
              <a:ext cx="10212836" cy="37696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1-1-2018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66,000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196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66,000-33,00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=33,000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31-12-2020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16,500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66,000-49,500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=16,500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31-12-2021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8,250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57,750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 000-57,750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=8,250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31-12-2022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8,250 –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2,250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66,000-60,000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=6,000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540531"/>
                  </p:ext>
                </p:extLst>
              </p:nvPr>
            </p:nvGraphicFramePr>
            <p:xfrm>
              <a:off x="568816" y="2651813"/>
              <a:ext cx="10212836" cy="37696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5893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78254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84215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5912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685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424259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48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181848" t="-56835" r="-273267" b="-30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24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1-1-2018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66,000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88699" t="-338824" r="-387329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66,000-33,00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=33,000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31-12-2020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16,500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66,000-49,500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=16,500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31-12-2021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16,500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50%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8,250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57,750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 000-57,750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=8,250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31-12-2022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8,250 – </a:t>
                          </a: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6,000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2,250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66,000-60,000</a:t>
                          </a:r>
                        </a:p>
                        <a:p>
                          <a:pPr algn="ctr" rtl="0"/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=6,000</a:t>
                          </a:r>
                          <a:endParaRPr lang="ar-BH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529589" y="1957589"/>
            <a:ext cx="1841679" cy="2423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992650" y="4415606"/>
            <a:ext cx="1213080" cy="4091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762298" y="4332077"/>
            <a:ext cx="1213080" cy="4091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Callout 12"/>
          <p:cNvSpPr/>
          <p:nvPr/>
        </p:nvSpPr>
        <p:spPr>
          <a:xfrm>
            <a:off x="3408410" y="5048821"/>
            <a:ext cx="1073416" cy="858724"/>
          </a:xfrm>
          <a:prstGeom prst="wedgeEllipseCallout">
            <a:avLst>
              <a:gd name="adj1" fmla="val -47351"/>
              <a:gd name="adj2" fmla="val 64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80" y="41568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7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4C406-61E5-43D5-B250-0898688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0" y="871999"/>
            <a:ext cx="3958763" cy="41248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4546" y="401723"/>
            <a:ext cx="6903076" cy="461665"/>
            <a:chOff x="167751" y="1109201"/>
            <a:chExt cx="8153400" cy="1138800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3820" y="1109201"/>
              <a:ext cx="7351299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(2) work Book p 79</a:t>
              </a: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xmlns="" id="{A9646041-0172-4452-8414-2FD8E9A2D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887969"/>
                  </p:ext>
                </p:extLst>
              </p:nvPr>
            </p:nvGraphicFramePr>
            <p:xfrm>
              <a:off x="4351681" y="1524040"/>
              <a:ext cx="7677186" cy="331936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7188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3997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8478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1746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4151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121567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64774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295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4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078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07774370"/>
                      </a:ext>
                    </a:extLst>
                  </a:tr>
                  <a:tr h="36078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6477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6477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6477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646041-0172-4452-8414-2FD8E9A2D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887969"/>
                  </p:ext>
                </p:extLst>
              </p:nvPr>
            </p:nvGraphicFramePr>
            <p:xfrm>
              <a:off x="4351681" y="1524040"/>
              <a:ext cx="7677186" cy="331936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718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3997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3847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3174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3415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1215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64774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295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83260" t="-57500" r="-274449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077743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67943633-BB97-445D-812A-518AB1663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36835"/>
              </p:ext>
            </p:extLst>
          </p:nvPr>
        </p:nvGraphicFramePr>
        <p:xfrm>
          <a:off x="476387" y="5121163"/>
          <a:ext cx="10506192" cy="132052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0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6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9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6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087">
                <a:tc rowSpan="2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28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37965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4C406-61E5-43D5-B250-0898688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6" y="936940"/>
            <a:ext cx="3958763" cy="38263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1667" y="420769"/>
            <a:ext cx="6903076" cy="461665"/>
            <a:chOff x="167751" y="1109201"/>
            <a:chExt cx="8153400" cy="1138800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3820" y="1109201"/>
              <a:ext cx="7351299" cy="113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Solution Ex (2) work Book p 79</a:t>
              </a: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xmlns="" id="{A9646041-0172-4452-8414-2FD8E9A2D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521068"/>
                  </p:ext>
                </p:extLst>
              </p:nvPr>
            </p:nvGraphicFramePr>
            <p:xfrm>
              <a:off x="4279617" y="1400148"/>
              <a:ext cx="7747927" cy="32962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267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523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754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2960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5387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13190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78364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068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 Rate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8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200,000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422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31-12-2015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07774370"/>
                      </a:ext>
                    </a:extLst>
                  </a:tr>
                  <a:tr h="374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128,000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836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31-12-2017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128,000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25,600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0956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31-12-2018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20,600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117,600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82,400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836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82,400-20,000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*</a:t>
                          </a:r>
                          <a:endPara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62,400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646041-0172-4452-8414-2FD8E9A2D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521068"/>
                  </p:ext>
                </p:extLst>
              </p:nvPr>
            </p:nvGraphicFramePr>
            <p:xfrm>
              <a:off x="4279617" y="1400148"/>
              <a:ext cx="7747927" cy="32962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826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523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3975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32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3538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1319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78364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0686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181739" t="-70000" r="-273043" b="-3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78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1-1-2015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200,000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74229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31-12-2015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ar-BH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07774370"/>
                      </a:ext>
                    </a:extLst>
                  </a:tr>
                  <a:tr h="3742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32,000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128,000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7836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31-12-2017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128,000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25,600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0956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31-12-2018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20%</a:t>
                          </a:r>
                          <a:endParaRPr kumimoji="0" lang="ar-B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20,600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117,600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82,400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31-12-2019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82,400-20,000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*</a:t>
                          </a:r>
                          <a:endPara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62,400</a:t>
                          </a:r>
                          <a:endParaRPr lang="ar-BH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180,000</a:t>
                          </a:r>
                          <a:endParaRPr lang="ar-BH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ar-BH" sz="12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67943633-BB97-445D-812A-518AB1663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30053"/>
              </p:ext>
            </p:extLst>
          </p:nvPr>
        </p:nvGraphicFramePr>
        <p:xfrm>
          <a:off x="430025" y="4919275"/>
          <a:ext cx="10579963" cy="14086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37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8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7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Explanation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Dec 31 ,2015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Depreciation Expenses – Machine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35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                   Accumulated </a:t>
                      </a:r>
                      <a:r>
                        <a:rPr lang="en-US" sz="2000" b="1" dirty="0"/>
                        <a:t>Depreciation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310154" y="3018688"/>
            <a:ext cx="191226" cy="20624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8411862" y="2658989"/>
            <a:ext cx="1213080" cy="4091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4279617" y="2649281"/>
            <a:ext cx="1120462" cy="388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/>
          <p:cNvGrpSpPr/>
          <p:nvPr/>
        </p:nvGrpSpPr>
        <p:grpSpPr>
          <a:xfrm>
            <a:off x="9203113" y="2940644"/>
            <a:ext cx="714429" cy="361316"/>
            <a:chOff x="6117175" y="4193691"/>
            <a:chExt cx="1143000" cy="418531"/>
          </a:xfrm>
        </p:grpSpPr>
        <p:grpSp>
          <p:nvGrpSpPr>
            <p:cNvPr id="20" name="Group 1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Plus 2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30960" y="3374781"/>
            <a:ext cx="676129" cy="361316"/>
            <a:chOff x="6117175" y="4193691"/>
            <a:chExt cx="1143000" cy="418531"/>
          </a:xfrm>
        </p:grpSpPr>
        <p:grpSp>
          <p:nvGrpSpPr>
            <p:cNvPr id="27" name="Group 26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Plus 27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93650" y="3782712"/>
            <a:ext cx="649084" cy="361316"/>
            <a:chOff x="6117175" y="4193691"/>
            <a:chExt cx="1143000" cy="418531"/>
          </a:xfrm>
        </p:grpSpPr>
        <p:grpSp>
          <p:nvGrpSpPr>
            <p:cNvPr id="32" name="Group 31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Plus 32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13398" y="4228847"/>
            <a:ext cx="609587" cy="361316"/>
            <a:chOff x="6117175" y="4193691"/>
            <a:chExt cx="1143000" cy="418531"/>
          </a:xfrm>
        </p:grpSpPr>
        <p:grpSp>
          <p:nvGrpSpPr>
            <p:cNvPr id="37" name="Group 36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Plus 37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5698987" y="4763294"/>
            <a:ext cx="1090088" cy="858724"/>
          </a:xfrm>
          <a:prstGeom prst="wedgeEllipseCallout">
            <a:avLst>
              <a:gd name="adj1" fmla="val 1642"/>
              <a:gd name="adj2" fmla="val -6947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4840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1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hooqs\مدرسة خولة\Clip art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1"/>
          <a:stretch/>
        </p:blipFill>
        <p:spPr bwMode="auto">
          <a:xfrm>
            <a:off x="144379" y="4531927"/>
            <a:ext cx="2676344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Shooqs\مدرسة خولة\Clip arts\take a 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73">
            <a:off x="9455352" y="4591546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379" y="2161258"/>
            <a:ext cx="10854548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Calculation for Fractional Period:</a:t>
            </a:r>
          </a:p>
          <a:p>
            <a:r>
              <a:rPr lang="en-US" sz="2000" b="1" dirty="0">
                <a:ln w="1143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1 -&gt; (Acquisition cost or Original cost x double declining rate) x No. of months/12</a:t>
            </a:r>
          </a:p>
          <a:p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2 -&gt; Book value for year 1 x </a:t>
            </a:r>
            <a:r>
              <a:rPr lang="en-US" sz="20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declining rate </a:t>
            </a:r>
          </a:p>
          <a:p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3 -&gt; Book value for year 2 x</a:t>
            </a:r>
            <a:r>
              <a:rPr lang="en-US" sz="20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declining rate</a:t>
            </a:r>
          </a:p>
          <a:p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 4 -&gt; Book value for year 3 x</a:t>
            </a:r>
            <a:r>
              <a:rPr lang="en-US" sz="2000" b="1" dirty="0">
                <a:ln w="1143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declining rate</a:t>
            </a:r>
          </a:p>
          <a:p>
            <a:r>
              <a:rPr lang="en-US" sz="2000" b="1" dirty="0">
                <a:ln w="1143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Final year -&gt; Book value for previous year – salvage cost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44379" y="548640"/>
            <a:ext cx="6504616" cy="1005840"/>
          </a:xfrm>
          <a:prstGeom prst="horizontalScroll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7716" y="744583"/>
            <a:ext cx="5950834" cy="600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Declining Balance Method- Fractional Period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308211" y="3958091"/>
            <a:ext cx="1965347" cy="386627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27050" y="1554092"/>
            <a:ext cx="11037636" cy="19677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objectives: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Compere between the Straight line method  and double declining method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Apply the declining balance method equation to find the Net book value.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Prepare the adjusting entry.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22378" y="3958091"/>
            <a:ext cx="5711821" cy="1852026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EF6101-CD51-41BA-B5C3-4318A0025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3" t="19854" r="48665" b="20310"/>
          <a:stretch/>
        </p:blipFill>
        <p:spPr>
          <a:xfrm>
            <a:off x="8610611" y="4499661"/>
            <a:ext cx="1360545" cy="180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مستدير الزوايا 13"/>
          <p:cNvSpPr/>
          <p:nvPr/>
        </p:nvSpPr>
        <p:spPr>
          <a:xfrm>
            <a:off x="428730" y="513508"/>
            <a:ext cx="6374224" cy="90537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1300338" y="569208"/>
            <a:ext cx="4143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End of Lesson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81104"/>
            <a:ext cx="12192000" cy="276896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90" y="3551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7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28353" y="2672576"/>
            <a:ext cx="9515110" cy="2206458"/>
            <a:chOff x="544763" y="1917205"/>
            <a:chExt cx="8215687" cy="30169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544763" y="1917205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114880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3015570"/>
                <a:satOff val="21052"/>
                <a:lumOff val="22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Compere between the Straight line method  and double declining method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4763" y="3341723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3">
              <a:schemeClr val="accent4">
                <a:hueOff val="-6031141"/>
                <a:satOff val="42105"/>
                <a:lumOff val="4509"/>
                <a:alphaOff val="0"/>
              </a:schemeClr>
            </a:fillRef>
            <a:effectRef idx="2">
              <a:schemeClr val="accent4">
                <a:hueOff val="-6031141"/>
                <a:satOff val="42105"/>
                <a:lumOff val="4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1656" y="3341722"/>
              <a:ext cx="7128794" cy="1035095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00FF">
                <a:alpha val="8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rtl="1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Apply the declining balance method equation to find the Net book value.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017" y="4879034"/>
            <a:ext cx="9371417" cy="1361033"/>
            <a:chOff x="1417012" y="4748112"/>
            <a:chExt cx="8466232" cy="160882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Freeform 9"/>
            <p:cNvSpPr/>
            <p:nvPr/>
          </p:nvSpPr>
          <p:spPr>
            <a:xfrm>
              <a:off x="2441403" y="4748112"/>
              <a:ext cx="7441841" cy="1025607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Prepare the adjusting entry.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17012" y="4779076"/>
              <a:ext cx="1165946" cy="157785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300" dirty="0"/>
                <a:t>.</a:t>
              </a:r>
              <a:endParaRPr lang="ar-BH" sz="33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0763" y="504165"/>
            <a:ext cx="8153400" cy="867225"/>
            <a:chOff x="272538" y="1012529"/>
            <a:chExt cx="8153400" cy="1080000"/>
          </a:xfrm>
        </p:grpSpPr>
        <p:sp>
          <p:nvSpPr>
            <p:cNvPr id="21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2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260763" y="1599194"/>
            <a:ext cx="8316417" cy="715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9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xmlns="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6" name="Picture 2" descr="348 Sticky Notes Pens Photos - Free &amp; Royalty-Free Stock Photos from  Dreamstime">
            <a:extLst>
              <a:ext uri="{FF2B5EF4-FFF2-40B4-BE49-F238E27FC236}">
                <a16:creationId xmlns:a16="http://schemas.microsoft.com/office/drawing/2014/main" xmlns="" id="{91E4FE6A-D112-431F-A133-ECBF851D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75335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CULATORS - Casio Scientific Calculator FX82AU Plus - Paper Plus">
            <a:extLst>
              <a:ext uri="{FF2B5EF4-FFF2-40B4-BE49-F238E27FC236}">
                <a16:creationId xmlns:a16="http://schemas.microsoft.com/office/drawing/2014/main" xmlns="" id="{AF1D8767-5282-48D8-A27B-A65DFDFB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69" y="3429000"/>
            <a:ext cx="1161651" cy="2352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F6101-CD51-41BA-B5C3-4318A0025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23" t="19854" r="48665" b="20310"/>
          <a:stretch/>
        </p:blipFill>
        <p:spPr>
          <a:xfrm>
            <a:off x="1247830" y="3429000"/>
            <a:ext cx="1811193" cy="2398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13">
            <a:extLst>
              <a:ext uri="{FF2B5EF4-FFF2-40B4-BE49-F238E27FC236}">
                <a16:creationId xmlns:a16="http://schemas.microsoft.com/office/drawing/2014/main" xmlns="" id="{90437C1D-299A-45F4-BDA9-C7012F4ACCCD}"/>
              </a:ext>
            </a:extLst>
          </p:cNvPr>
          <p:cNvSpPr/>
          <p:nvPr/>
        </p:nvSpPr>
        <p:spPr>
          <a:xfrm>
            <a:off x="4180255" y="2131318"/>
            <a:ext cx="3577702" cy="667773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solidFill>
                  <a:schemeClr val="accent4"/>
                </a:solidFill>
              </a:rPr>
              <a:t>Requirements</a:t>
            </a:r>
            <a:endParaRPr lang="ar-BH" sz="3000" b="1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8010" y="5462399"/>
            <a:ext cx="892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common thing between the graphs??</a:t>
            </a:r>
          </a:p>
        </p:txBody>
      </p:sp>
      <p:pic>
        <p:nvPicPr>
          <p:cNvPr id="3074" name="Picture 2" descr="F:\Shooqs\مدرسة خولة\Clip arts\reducing metho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r="66384"/>
          <a:stretch/>
        </p:blipFill>
        <p:spPr bwMode="auto">
          <a:xfrm>
            <a:off x="4003985" y="2640490"/>
            <a:ext cx="2377741" cy="234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Shooqs\مدرسة خولة\Clip arts\declining 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63" y="1728003"/>
            <a:ext cx="4816642" cy="3252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Shooqs\مدرسة خولة\Clip arts\dec. bala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0" y="3209925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0977" y="1440031"/>
            <a:ext cx="393905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 at the graphs carefully!!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33DD05-6B35-47A6-9049-E2E5D4B989BB}"/>
              </a:ext>
            </a:extLst>
          </p:cNvPr>
          <p:cNvSpPr/>
          <p:nvPr/>
        </p:nvSpPr>
        <p:spPr>
          <a:xfrm>
            <a:off x="128789" y="592481"/>
            <a:ext cx="8172950" cy="5529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Calculate the depreciation expense using the declining balance method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74" y="372018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4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4" y="606054"/>
            <a:ext cx="8688694" cy="643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between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line &amp; double decline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ar-BH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824567"/>
                  </p:ext>
                </p:extLst>
              </p:nvPr>
            </p:nvGraphicFramePr>
            <p:xfrm>
              <a:off x="637034" y="1499127"/>
              <a:ext cx="10371909" cy="4839423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4573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5730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45730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43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Title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Straight line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Double decline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8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 of first year (using)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Cost 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Acquisition</a:t>
                          </a:r>
                          <a:r>
                            <a:rPr lang="en-US" sz="2400" b="1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cost</a:t>
                          </a:r>
                          <a:endParaRPr lang="ar-BH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16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400" b="1" i="0" dirty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2400" b="1" dirty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Useful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400" b="1" dirty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400" b="1" dirty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life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400" b="1" dirty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1" i="0" dirty="0" smtClean="0">
                                      <a:solidFill>
                                        <a:srgbClr val="00206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1" dirty="0">
                                      <a:solidFill>
                                        <a:srgbClr val="00206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Useful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 b="1" dirty="0">
                                      <a:solidFill>
                                        <a:srgbClr val="00206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 b="1" dirty="0">
                                      <a:solidFill>
                                        <a:srgbClr val="00206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life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 b="1" dirty="0">
                                      <a:solidFill>
                                        <a:srgbClr val="00206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× 2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18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depreciation Expense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amount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Declining (Decreasing) amount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9181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final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year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Same calculation for any year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book value(previous year) –</a:t>
                          </a:r>
                          <a:r>
                            <a:rPr lang="en-US" sz="2400" b="1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Salvage Value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824567"/>
                  </p:ext>
                </p:extLst>
              </p:nvPr>
            </p:nvGraphicFramePr>
            <p:xfrm>
              <a:off x="637034" y="1499127"/>
              <a:ext cx="10371909" cy="4839423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4573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573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573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32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Title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Straight line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Double decline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 of first year (using)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Depreciable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Cost </a:t>
                          </a:r>
                          <a:endParaRPr lang="ar-BH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Acquisition</a:t>
                          </a:r>
                          <a:r>
                            <a:rPr lang="en-US" sz="2400" b="1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cost</a:t>
                          </a:r>
                          <a:endParaRPr lang="ar-BH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Depreciation</a:t>
                          </a:r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100176" t="-135417" r="-100528" b="-192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  <a:blipFill>
                          <a:blip r:embed="rId2"/>
                          <a:stretch>
                            <a:fillRect l="-200529" t="-135417" r="-705" b="-192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8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Annual depreciation Expense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Fixed amount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Declining (Decreasing) amount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Calculation</a:t>
                          </a:r>
                          <a:r>
                            <a:rPr lang="en-US" sz="2400" b="1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final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year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Same calculation for any year</a:t>
                          </a: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Net book value(previous year) –</a:t>
                          </a:r>
                          <a:r>
                            <a:rPr lang="en-US" sz="2400" b="1" baseline="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Salvage Value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9355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7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F5D95A-8DF8-4371-9888-2C5703194E41}"/>
              </a:ext>
            </a:extLst>
          </p:cNvPr>
          <p:cNvSpPr/>
          <p:nvPr/>
        </p:nvSpPr>
        <p:spPr>
          <a:xfrm>
            <a:off x="358348" y="839230"/>
            <a:ext cx="8914548" cy="5529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Calculate the depreciation expense using the declining balance method:</a:t>
            </a:r>
          </a:p>
        </p:txBody>
      </p:sp>
      <p:pic>
        <p:nvPicPr>
          <p:cNvPr id="5" name="Picture 4" descr="Image result for depreciation">
            <a:hlinkClick r:id="rId2"/>
            <a:extLst>
              <a:ext uri="{FF2B5EF4-FFF2-40B4-BE49-F238E27FC236}">
                <a16:creationId xmlns:a16="http://schemas.microsoft.com/office/drawing/2014/main" xmlns="" id="{796FC8F0-EDE7-4B16-ABFD-35111C03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4723" y="1865680"/>
            <a:ext cx="3193821" cy="18895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9D4531-0C23-47F6-AB4B-AA72F1B04EB8}"/>
              </a:ext>
            </a:extLst>
          </p:cNvPr>
          <p:cNvSpPr/>
          <p:nvPr/>
        </p:nvSpPr>
        <p:spPr>
          <a:xfrm>
            <a:off x="328474" y="1841009"/>
            <a:ext cx="7155402" cy="8752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an asset decreases over the time period, its high in the earlier years and lesser in the later years.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A359B5-ED08-41DC-BF37-5E7678D936B9}"/>
              </a:ext>
            </a:extLst>
          </p:cNvPr>
          <p:cNvSpPr/>
          <p:nvPr/>
        </p:nvSpPr>
        <p:spPr>
          <a:xfrm>
            <a:off x="328474" y="2928772"/>
            <a:ext cx="7155402" cy="8752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asset is being used over the period it becomes old and at the same time its value decreases.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2B72ED9-6A89-4686-A3FE-2DC0C7D4C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19167"/>
              </p:ext>
            </p:extLst>
          </p:nvPr>
        </p:nvGraphicFramePr>
        <p:xfrm>
          <a:off x="328474" y="4427739"/>
          <a:ext cx="9027154" cy="1397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5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1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8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8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72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7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year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7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(BD)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6487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2" descr="G:\Shooqs\مدرسة خولة\Clip arts\think clipart.jpg">
            <a:extLst>
              <a:ext uri="{FF2B5EF4-FFF2-40B4-BE49-F238E27FC236}">
                <a16:creationId xmlns:a16="http://schemas.microsoft.com/office/drawing/2014/main" xmlns="" id="{3157D3A6-0357-46B1-AECD-69ADCD6D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93" y="4363712"/>
            <a:ext cx="1561645" cy="140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73" y="30629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hooqs\مدرسة خولة\Clip arts\download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1"/>
          <a:stretch/>
        </p:blipFill>
        <p:spPr bwMode="auto">
          <a:xfrm rot="21126031">
            <a:off x="8725976" y="1605189"/>
            <a:ext cx="1665371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Shooqs\مدرسة خولة\Clip arts\take a 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73">
            <a:off x="9717862" y="4605595"/>
            <a:ext cx="2227624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373" y="876608"/>
            <a:ext cx="9547141" cy="48936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Declining Balance Method equation = Acquisition cost x (depreciation rate x 2) or double the rate directly.</a:t>
            </a:r>
          </a:p>
          <a:p>
            <a:endParaRPr lang="en-US" sz="2400" b="1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u="sng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r>
              <a:rPr lang="en-US" sz="24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Year 1 -&gt; Acquisition cost x double declining rate</a:t>
            </a:r>
          </a:p>
          <a:p>
            <a:r>
              <a:rPr lang="en-US" sz="24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Year 2 -&gt; Book value for year 1 x double declining rate </a:t>
            </a:r>
          </a:p>
          <a:p>
            <a:r>
              <a:rPr lang="en-US" sz="24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Year 3 -&gt;</a:t>
            </a:r>
            <a:r>
              <a:rPr lang="en-US" sz="24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Book value for year 2 x double declining rate</a:t>
            </a:r>
            <a:endParaRPr lang="en-US" sz="24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Year 4 -&gt; Book value for year 3 x double declining rate</a:t>
            </a:r>
          </a:p>
          <a:p>
            <a:r>
              <a:rPr lang="en-US" sz="24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Final year -&gt; Book value for previous year – salvage Value</a:t>
            </a:r>
          </a:p>
          <a:p>
            <a:endParaRPr lang="en-US" sz="24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Depreciation expense decreases every year, it is not fixed as straight line method. </a:t>
            </a:r>
            <a:endParaRPr lang="en-US" sz="2400" b="1" cap="none" spc="0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64" y="35499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AAEFCC-3B77-48D5-A9C5-66C91560BC91}"/>
              </a:ext>
            </a:extLst>
          </p:cNvPr>
          <p:cNvSpPr txBox="1"/>
          <p:nvPr/>
        </p:nvSpPr>
        <p:spPr>
          <a:xfrm>
            <a:off x="293614" y="515624"/>
            <a:ext cx="670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Illustrate (1): Double Declining </a:t>
            </a:r>
            <a:r>
              <a:rPr lang="en-US" sz="1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</a:t>
            </a:r>
            <a:r>
              <a:rPr lang="en-US" sz="2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depreciation.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B77B32-3FB4-4F5A-B1B7-F21872D99DB2}"/>
              </a:ext>
            </a:extLst>
          </p:cNvPr>
          <p:cNvSpPr/>
          <p:nvPr/>
        </p:nvSpPr>
        <p:spPr>
          <a:xfrm>
            <a:off x="293614" y="1010139"/>
            <a:ext cx="10506650" cy="13970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Jan 1 2016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 business purchased machines at cost BD 15,000. It estimated salvage value for BD800    at the end of useful life 5 years.</a:t>
            </a:r>
          </a:p>
          <a:p>
            <a:pPr rtl="1"/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rtl="1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complete the depreciation schedule by using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Double declining balance method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4372" y="1485323"/>
                <a:ext cx="5559797" cy="50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Depreciation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Useful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life</m:t>
                        </m:r>
                        <m:r>
                          <m:rPr>
                            <m:nor/>
                          </m:rPr>
                          <a:rPr lang="en-GB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× 2 =40%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2" y="1485323"/>
                <a:ext cx="5559797" cy="503408"/>
              </a:xfrm>
              <a:prstGeom prst="rect">
                <a:avLst/>
              </a:prstGeom>
              <a:blipFill>
                <a:blip r:embed="rId2"/>
                <a:stretch>
                  <a:fillRect l="-54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5280338" y="1031999"/>
            <a:ext cx="1506828" cy="358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8023538" y="1040616"/>
            <a:ext cx="2446985" cy="3503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1635617" y="1330642"/>
            <a:ext cx="1880315" cy="2634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633664" y="4054528"/>
            <a:ext cx="1143000" cy="418531"/>
            <a:chOff x="6117175" y="4193691"/>
            <a:chExt cx="1143000" cy="418531"/>
          </a:xfrm>
        </p:grpSpPr>
        <p:grpSp>
          <p:nvGrpSpPr>
            <p:cNvPr id="39" name="Group 38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Plus 39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73831" y="4535361"/>
            <a:ext cx="1143000" cy="418531"/>
            <a:chOff x="6117175" y="4193691"/>
            <a:chExt cx="1143000" cy="418531"/>
          </a:xfrm>
        </p:grpSpPr>
        <p:grpSp>
          <p:nvGrpSpPr>
            <p:cNvPr id="44" name="Group 43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Plus 44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36238" y="4916362"/>
            <a:ext cx="1240425" cy="531174"/>
            <a:chOff x="6117175" y="4193691"/>
            <a:chExt cx="1143000" cy="418531"/>
          </a:xfrm>
        </p:grpSpPr>
        <p:grpSp>
          <p:nvGrpSpPr>
            <p:cNvPr id="49" name="Group 48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Plus 49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50971" y="5447420"/>
            <a:ext cx="1069028" cy="645689"/>
            <a:chOff x="6117175" y="4193691"/>
            <a:chExt cx="1143000" cy="418531"/>
          </a:xfrm>
        </p:grpSpPr>
        <p:grpSp>
          <p:nvGrpSpPr>
            <p:cNvPr id="54" name="Group 53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Plus 54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8541911"/>
                  </p:ext>
                </p:extLst>
              </p:nvPr>
            </p:nvGraphicFramePr>
            <p:xfrm>
              <a:off x="293614" y="2572613"/>
              <a:ext cx="11353802" cy="35080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:a16="http://schemas.microsoft.com/office/drawing/2014/main" xmlns="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:a16="http://schemas.microsoft.com/office/drawing/2014/main" xmlns="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:a16="http://schemas.microsoft.com/office/drawing/2014/main" xmlns="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:a16="http://schemas.microsoft.com/office/drawing/2014/main" xmlns="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:a16="http://schemas.microsoft.com/office/drawing/2014/main" xmlns="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:a16="http://schemas.microsoft.com/office/drawing/2014/main" xmlns="" val="1039693988"/>
                        </a:ext>
                      </a:extLst>
                    </a:gridCol>
                  </a:tblGrid>
                  <a:tr h="21761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45574738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Rate</m:t>
                              </m:r>
                            </m:oMath>
                          </a14:m>
                          <a:endParaRPr lang="en-US" sz="24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40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6,000</a:t>
                          </a: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n-lt"/>
                              <a:cs typeface="Arial" panose="020B0604020202020204" pitchFamily="34" charset="0"/>
                            </a:rPr>
                            <a:t>15,000 - 6,000 =</a:t>
                          </a:r>
                          <a:r>
                            <a:rPr lang="en-U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BD9,000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40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9,600 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BD5,400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40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2,160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11,760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11,760=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BD3,240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240</m:t>
                                </m:r>
                              </m:oMath>
                            </m:oMathPara>
                          </a14:m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40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1,296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13,056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13,056 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BD1,944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30406393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944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−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dirty="0" smtClean="0">
                                    <a:solidFill>
                                      <a:srgbClr val="FF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m:t>800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latin typeface="+mn-lt"/>
                              <a:ea typeface="Times New Roman"/>
                              <a:cs typeface="+mn-cs"/>
                            </a:rPr>
                            <a:t>--------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1,144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14,200</a:t>
                          </a:r>
                        </a:p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=Depreciation Base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14,200=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BD800</a:t>
                          </a:r>
                        </a:p>
                        <a:p>
                          <a:pPr algn="ctr" rtl="0"/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=Salvage Value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0707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8541911"/>
                  </p:ext>
                </p:extLst>
              </p:nvPr>
            </p:nvGraphicFramePr>
            <p:xfrm>
              <a:off x="293614" y="2572613"/>
              <a:ext cx="11353802" cy="348746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39693988"/>
                        </a:ext>
                      </a:extLst>
                    </a:gridCol>
                  </a:tblGrid>
                  <a:tr h="32994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45574738"/>
                      </a:ext>
                    </a:extLst>
                  </a:tr>
                  <a:tr h="90735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949" t="-42282" r="-475000" b="-261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1/1/2016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Times New Roman"/>
                              <a:cs typeface="+mn-cs"/>
                            </a:rPr>
                            <a:t>-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98450" t="-465517" r="-525969" b="-4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949" t="-465517" r="-475000" b="-4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6,000</a:t>
                          </a: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n-lt"/>
                              <a:cs typeface="Arial" panose="020B0604020202020204" pitchFamily="34" charset="0"/>
                            </a:rPr>
                            <a:t>15,000 - 6,000 =</a:t>
                          </a:r>
                          <a:r>
                            <a:rPr lang="en-U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BD9,000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98450" t="-565517" r="-525969" b="-3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949" t="-565517" r="-475000" b="-3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9,600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9,600 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BD5,400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98450" t="-665517" r="-525969" b="-2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949" t="-665517" r="-475000" b="-2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2,160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11,760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11,760=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BD3,240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98450" t="-765517" r="-525969" b="-1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216949" t="-765517" r="-475000" b="-1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1,296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13,056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13,056 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BD1,944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30406393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b="1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600" b="1" kern="1200" dirty="0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3"/>
                          <a:stretch>
                            <a:fillRect l="-98450" t="-627500" r="-525969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latin typeface="+mn-lt"/>
                              <a:ea typeface="Times New Roman"/>
                              <a:cs typeface="+mn-cs"/>
                            </a:rPr>
                            <a:t>--------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1,144</a:t>
                          </a: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rgbClr val="00206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14,200</a:t>
                          </a:r>
                        </a:p>
                        <a:p>
                          <a:pPr algn="ctr" rtl="0"/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=Depreciation Base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15,000 – 14,200=</a:t>
                          </a: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 panose="020B0604020202020204" pitchFamily="34" charset="0"/>
                            </a:rPr>
                            <a:t>BD800</a:t>
                          </a:r>
                        </a:p>
                        <a:p>
                          <a:pPr algn="ctr" rtl="0"/>
                          <a:r>
                            <a:rPr lang="en-US" sz="1600" b="1" baseline="0" dirty="0">
                              <a:solidFill>
                                <a:srgbClr val="FF00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=Salvage Value</a:t>
                          </a:r>
                          <a:endParaRPr lang="ar-BH" sz="1600" b="1" dirty="0">
                            <a:solidFill>
                              <a:srgbClr val="FF0000"/>
                            </a:solidFill>
                            <a:latin typeface="+mn-lt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0070771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/>
          <p:cNvGrpSpPr/>
          <p:nvPr/>
        </p:nvGrpSpPr>
        <p:grpSpPr>
          <a:xfrm>
            <a:off x="6191423" y="4361439"/>
            <a:ext cx="1187113" cy="361316"/>
            <a:chOff x="6117175" y="4193691"/>
            <a:chExt cx="1143000" cy="418531"/>
          </a:xfrm>
        </p:grpSpPr>
        <p:grpSp>
          <p:nvGrpSpPr>
            <p:cNvPr id="60" name="Group 5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Plus 6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197905" y="4728563"/>
            <a:ext cx="1036882" cy="418531"/>
            <a:chOff x="6117175" y="4193691"/>
            <a:chExt cx="1143000" cy="418531"/>
          </a:xfrm>
        </p:grpSpPr>
        <p:grpSp>
          <p:nvGrpSpPr>
            <p:cNvPr id="65" name="Group 64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Plus 65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97904" y="5164256"/>
            <a:ext cx="939087" cy="418531"/>
            <a:chOff x="6117175" y="4193691"/>
            <a:chExt cx="1143000" cy="418531"/>
          </a:xfrm>
        </p:grpSpPr>
        <p:grpSp>
          <p:nvGrpSpPr>
            <p:cNvPr id="70" name="Group 69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Plus 70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97905" y="5595196"/>
            <a:ext cx="854514" cy="418531"/>
            <a:chOff x="6117175" y="4193691"/>
            <a:chExt cx="1143000" cy="418531"/>
          </a:xfrm>
        </p:grpSpPr>
        <p:grpSp>
          <p:nvGrpSpPr>
            <p:cNvPr id="75" name="Group 74"/>
            <p:cNvGrpSpPr/>
            <p:nvPr/>
          </p:nvGrpSpPr>
          <p:grpSpPr>
            <a:xfrm>
              <a:off x="6117175" y="4193691"/>
              <a:ext cx="1143000" cy="418531"/>
              <a:chOff x="4876800" y="4243490"/>
              <a:chExt cx="1143000" cy="418531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>
                <a:off x="4876800" y="4243490"/>
                <a:ext cx="114300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876800" y="4662021"/>
                <a:ext cx="109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Plus 75"/>
            <p:cNvSpPr/>
            <p:nvPr/>
          </p:nvSpPr>
          <p:spPr>
            <a:xfrm>
              <a:off x="6688675" y="4374035"/>
              <a:ext cx="313330" cy="1905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Callout 78"/>
          <p:cNvSpPr/>
          <p:nvPr/>
        </p:nvSpPr>
        <p:spPr>
          <a:xfrm>
            <a:off x="2815982" y="4790756"/>
            <a:ext cx="1073416" cy="858724"/>
          </a:xfrm>
          <a:prstGeom prst="wedgeEllipseCallout">
            <a:avLst>
              <a:gd name="adj1" fmla="val -47351"/>
              <a:gd name="adj2" fmla="val 64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Value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17" y="230603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3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A749B6-1372-477C-AF49-F98C8DA51143}"/>
              </a:ext>
            </a:extLst>
          </p:cNvPr>
          <p:cNvSpPr txBox="1"/>
          <p:nvPr/>
        </p:nvSpPr>
        <p:spPr>
          <a:xfrm>
            <a:off x="233985" y="727462"/>
            <a:ext cx="973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Jan 1 2017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motor vehicle costs BD 10,000. It will be kept for 4 years useful life, and then sold for a               scrap value for BD 500.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:</a:t>
            </a:r>
          </a:p>
          <a:p>
            <a:pPr rt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1- complete the depreciation schedule by using Double declining balance method.</a:t>
            </a:r>
          </a:p>
          <a:p>
            <a:pPr rt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2- Prepare adjusted entry for 2017.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             Declining Balance Method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3307396" y="718582"/>
            <a:ext cx="1699122" cy="343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6619741" y="671449"/>
            <a:ext cx="1803042" cy="343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xmlns="" id="{F4842E2D-3DA6-487F-BAAB-A7027CD0955B}"/>
              </a:ext>
            </a:extLst>
          </p:cNvPr>
          <p:cNvSpPr/>
          <p:nvPr/>
        </p:nvSpPr>
        <p:spPr>
          <a:xfrm>
            <a:off x="233985" y="976139"/>
            <a:ext cx="2575197" cy="315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4344" y="260200"/>
            <a:ext cx="2498501" cy="437828"/>
            <a:chOff x="167751" y="1109201"/>
            <a:chExt cx="8153400" cy="1080000"/>
          </a:xfrm>
        </p:grpSpPr>
        <p:sp>
          <p:nvSpPr>
            <p:cNvPr id="18" name="مستطيل مستدير الزوايا 13"/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" name="Rectangle 6"/>
            <p:cNvSpPr/>
            <p:nvPr/>
          </p:nvSpPr>
          <p:spPr>
            <a:xfrm>
              <a:off x="1262380" y="1145763"/>
              <a:ext cx="5968527" cy="86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Activity 1</a:t>
              </a:r>
            </a:p>
          </p:txBody>
        </p:sp>
        <p:grpSp>
          <p:nvGrpSpPr>
            <p:cNvPr id="20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1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5515462"/>
                  </p:ext>
                </p:extLst>
              </p:nvPr>
            </p:nvGraphicFramePr>
            <p:xfrm>
              <a:off x="169213" y="2174407"/>
              <a:ext cx="11353802" cy="30203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:a16="http://schemas.microsoft.com/office/drawing/2014/main" xmlns="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:a16="http://schemas.microsoft.com/office/drawing/2014/main" xmlns="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:a16="http://schemas.microsoft.com/office/drawing/2014/main" xmlns="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:a16="http://schemas.microsoft.com/office/drawing/2014/main" xmlns="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:a16="http://schemas.microsoft.com/office/drawing/2014/main" xmlns="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:a16="http://schemas.microsoft.com/office/drawing/2014/main" xmlns="" val="1039693988"/>
                        </a:ext>
                      </a:extLst>
                    </a:gridCol>
                  </a:tblGrid>
                  <a:tr h="21761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45574738"/>
                      </a:ext>
                    </a:extLst>
                  </a:tr>
                  <a:tr h="8491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Deprecation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kern="120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Arial" panose="020B0604020202020204" pitchFamily="34" charset="0"/>
                                </a:rPr>
                                <m:t>Rate</m:t>
                              </m:r>
                            </m:oMath>
                          </a14:m>
                          <a:endParaRPr lang="en-US" sz="24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30406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5515462"/>
                  </p:ext>
                </p:extLst>
              </p:nvPr>
            </p:nvGraphicFramePr>
            <p:xfrm>
              <a:off x="169213" y="2174407"/>
              <a:ext cx="11353802" cy="30203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82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93529602"/>
                        </a:ext>
                      </a:extLst>
                    </a:gridCol>
                    <a:gridCol w="15744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78281331"/>
                        </a:ext>
                      </a:extLst>
                    </a:gridCol>
                    <a:gridCol w="14391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85017647"/>
                        </a:ext>
                      </a:extLst>
                    </a:gridCol>
                    <a:gridCol w="18472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77026241"/>
                        </a:ext>
                      </a:extLst>
                    </a:gridCol>
                    <a:gridCol w="18864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82153164"/>
                        </a:ext>
                      </a:extLst>
                    </a:gridCol>
                    <a:gridCol w="30781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39693988"/>
                        </a:ext>
                      </a:extLst>
                    </a:gridCol>
                  </a:tblGrid>
                  <a:tr h="35052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Annual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For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End Of the Period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45574738"/>
                      </a:ext>
                    </a:extLst>
                  </a:tr>
                  <a:tr h="90735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Beginning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blipFill rotWithShape="0">
                          <a:blip r:embed="rId2"/>
                          <a:stretch>
                            <a:fillRect l="-216034" t="-44295" r="-472574" b="-198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Depreciation Expense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Accumulated Depreciation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Net Book Value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99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33475124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1/1/2017</a:t>
                          </a:r>
                          <a:endParaRPr lang="ar-BH" sz="16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326015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7999400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2018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79197527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2019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endParaRPr lang="en-US" sz="1600" b="1" dirty="0"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0857989"/>
                      </a:ext>
                    </a:extLst>
                  </a:tr>
                  <a:tr h="35249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400" b="1" kern="1200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Dec 31 2020</a:t>
                          </a:r>
                          <a:endParaRPr lang="ar-BH" sz="1400" b="1" kern="1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1600" b="1" dirty="0">
                            <a:latin typeface="+mn-lt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solidFill>
                              <a:srgbClr val="00206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4641" marR="646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elaxedInset"/>
                          <a:lightRig rig="flood" dir="t"/>
                        </a:cell3D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304063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04401"/>
              </p:ext>
            </p:extLst>
          </p:nvPr>
        </p:nvGraphicFramePr>
        <p:xfrm>
          <a:off x="431089" y="5235431"/>
          <a:ext cx="9078533" cy="12152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8297">
                  <a:extLst>
                    <a:ext uri="{9D8B030D-6E8A-4147-A177-3AD203B41FA5}">
                      <a16:colId xmlns:a16="http://schemas.microsoft.com/office/drawing/2014/main" xmlns="" val="3261085082"/>
                    </a:ext>
                  </a:extLst>
                </a:gridCol>
                <a:gridCol w="5123529">
                  <a:extLst>
                    <a:ext uri="{9D8B030D-6E8A-4147-A177-3AD203B41FA5}">
                      <a16:colId xmlns:a16="http://schemas.microsoft.com/office/drawing/2014/main" xmlns="" val="904747629"/>
                    </a:ext>
                  </a:extLst>
                </a:gridCol>
                <a:gridCol w="1348297">
                  <a:extLst>
                    <a:ext uri="{9D8B030D-6E8A-4147-A177-3AD203B41FA5}">
                      <a16:colId xmlns:a16="http://schemas.microsoft.com/office/drawing/2014/main" xmlns="" val="2047074704"/>
                    </a:ext>
                  </a:extLst>
                </a:gridCol>
                <a:gridCol w="1258410">
                  <a:extLst>
                    <a:ext uri="{9D8B030D-6E8A-4147-A177-3AD203B41FA5}">
                      <a16:colId xmlns:a16="http://schemas.microsoft.com/office/drawing/2014/main" xmlns="" val="1541744362"/>
                    </a:ext>
                  </a:extLst>
                </a:gridCol>
              </a:tblGrid>
              <a:tr h="5446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04159382"/>
                  </a:ext>
                </a:extLst>
              </a:tr>
              <a:tr h="210925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77937412"/>
                  </a:ext>
                </a:extLst>
              </a:tr>
              <a:tr h="2109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endParaRPr lang="ar-BH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7780013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0" y="6566017"/>
            <a:ext cx="12192000" cy="291983"/>
            <a:chOff x="0" y="6498164"/>
            <a:chExt cx="12192000" cy="38495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62" y="36252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6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7150</TotalTime>
  <Words>1602</Words>
  <Application>Microsoft Office PowerPoint</Application>
  <PresentationFormat>Widescreen</PresentationFormat>
  <Paragraphs>497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Presentation2</vt:lpstr>
      <vt:lpstr>PowerPoint Presentation</vt:lpstr>
      <vt:lpstr>PowerPoint Presentation</vt:lpstr>
      <vt:lpstr>PowerPoint Presentation</vt:lpstr>
      <vt:lpstr>PowerPoint Presentation</vt:lpstr>
      <vt:lpstr>Compare between straight line &amp; double decline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محمود طرّادة</dc:creator>
  <cp:lastModifiedBy>Amro Hussain Ali Salman</cp:lastModifiedBy>
  <cp:revision>470</cp:revision>
  <dcterms:created xsi:type="dcterms:W3CDTF">2017-11-05T19:01:03Z</dcterms:created>
  <dcterms:modified xsi:type="dcterms:W3CDTF">2021-01-21T10:27:39Z</dcterms:modified>
</cp:coreProperties>
</file>