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32" r:id="rId5"/>
    <p:sldId id="333" r:id="rId6"/>
    <p:sldId id="335" r:id="rId7"/>
    <p:sldId id="336" r:id="rId8"/>
    <p:sldId id="337" r:id="rId9"/>
    <p:sldId id="338" r:id="rId10"/>
    <p:sldId id="339" r:id="rId11"/>
    <p:sldId id="340" r:id="rId12"/>
    <p:sldId id="346" r:id="rId13"/>
    <p:sldId id="349" r:id="rId14"/>
    <p:sldId id="342" r:id="rId15"/>
    <p:sldId id="347" r:id="rId16"/>
    <p:sldId id="348"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85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096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049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392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8193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5961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77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084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6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030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6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65658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ccountingcoach.com/terms/B/bank-statement.html" TargetMode="External"/><Relationship Id="rId2" Type="http://schemas.openxmlformats.org/officeDocument/2006/relationships/hyperlink" Target="http://www.accountingcoach.com/terms/G/general-ledger-account.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accountingcoach.com/terms/I/interest-earned.html" TargetMode="External"/><Relationship Id="rId3" Type="http://schemas.openxmlformats.org/officeDocument/2006/relationships/hyperlink" Target="http://www.accountingcoach.com/terms/O/outstanding-checks.html" TargetMode="External"/><Relationship Id="rId7" Type="http://schemas.openxmlformats.org/officeDocument/2006/relationships/hyperlink" Target="http://www.accountingcoach.com/terms/C/check-printing-charges.html" TargetMode="External"/><Relationship Id="rId2" Type="http://schemas.openxmlformats.org/officeDocument/2006/relationships/hyperlink" Target="http://www.accountingcoach.com/terms/D/deposits-in-transit.html" TargetMode="External"/><Relationship Id="rId1" Type="http://schemas.openxmlformats.org/officeDocument/2006/relationships/slideLayout" Target="../slideLayouts/slideLayout2.xml"/><Relationship Id="rId6" Type="http://schemas.openxmlformats.org/officeDocument/2006/relationships/hyperlink" Target="http://www.accountingcoach.com/terms/N/not-sufficient-funds-check.html" TargetMode="External"/><Relationship Id="rId11" Type="http://schemas.openxmlformats.org/officeDocument/2006/relationships/image" Target="../media/image2.png"/><Relationship Id="rId5" Type="http://schemas.openxmlformats.org/officeDocument/2006/relationships/hyperlink" Target="http://www.accountingcoach.com/terms/B/bank-service-charge-expense.html" TargetMode="External"/><Relationship Id="rId10" Type="http://schemas.openxmlformats.org/officeDocument/2006/relationships/image" Target="../media/image5.jpeg"/><Relationship Id="rId4" Type="http://schemas.openxmlformats.org/officeDocument/2006/relationships/hyperlink" Target="http://www.accountingcoach.com/terms/B/bank-errors.html" TargetMode="External"/><Relationship Id="rId9" Type="http://schemas.openxmlformats.org/officeDocument/2006/relationships/hyperlink" Target="http://www.accountingcoach.com/terms/N/notes-receivab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student.co.uk/wp-content/uploads/2012/07/7360273.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3663704707"/>
              </p:ext>
            </p:extLst>
          </p:nvPr>
        </p:nvGraphicFramePr>
        <p:xfrm>
          <a:off x="1754980" y="2266084"/>
          <a:ext cx="8831453" cy="3696833"/>
        </p:xfrm>
        <a:graphic>
          <a:graphicData uri="http://schemas.openxmlformats.org/drawingml/2006/table">
            <a:tbl>
              <a:tblPr firstRow="1" bandRow="1">
                <a:tableStyleId>{22838BEF-8BB2-4498-84A7-C5851F593DF1}</a:tableStyleId>
              </a:tblPr>
              <a:tblGrid>
                <a:gridCol w="1760378">
                  <a:extLst>
                    <a:ext uri="{9D8B030D-6E8A-4147-A177-3AD203B41FA5}">
                      <a16:colId xmlns="" xmlns:a16="http://schemas.microsoft.com/office/drawing/2014/main" val="1153488245"/>
                    </a:ext>
                  </a:extLst>
                </a:gridCol>
                <a:gridCol w="7071075">
                  <a:extLst>
                    <a:ext uri="{9D8B030D-6E8A-4147-A177-3AD203B41FA5}">
                      <a16:colId xmlns="" xmlns:a16="http://schemas.microsoft.com/office/drawing/2014/main"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p>
                    <a:p>
                      <a:pPr algn="ctr"/>
                      <a:r>
                        <a:rPr lang="ar-SA" sz="2400" b="1" dirty="0" smtClean="0">
                          <a:solidFill>
                            <a:srgbClr val="002060"/>
                          </a:solidFill>
                          <a:latin typeface="Arial" panose="020B0604020202020204" pitchFamily="34" charset="0"/>
                          <a:cs typeface="Arial" panose="020B0604020202020204" pitchFamily="34" charset="0"/>
                        </a:rPr>
                        <a:t>محا213 -</a:t>
                      </a:r>
                      <a:r>
                        <a:rPr lang="ar-SA" sz="2400" b="1" baseline="0" dirty="0" smtClean="0">
                          <a:solidFill>
                            <a:srgbClr val="002060"/>
                          </a:solidFill>
                          <a:latin typeface="Arial" panose="020B0604020202020204" pitchFamily="34" charset="0"/>
                          <a:cs typeface="Arial" panose="020B0604020202020204" pitchFamily="34" charset="0"/>
                        </a:rPr>
                        <a:t> 806</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3</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Cash and Internal Control – Bank Reconciliation</a:t>
                      </a:r>
                      <a:endParaRPr lang="en-US" sz="2400" b="1" dirty="0">
                        <a:solidFill>
                          <a:srgbClr val="FF000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8" name="Group 17"/>
          <p:cNvGrpSpPr/>
          <p:nvPr/>
        </p:nvGrpSpPr>
        <p:grpSpPr>
          <a:xfrm>
            <a:off x="0" y="6560622"/>
            <a:ext cx="12192000" cy="276999"/>
            <a:chOff x="0" y="6560622"/>
            <a:chExt cx="12192000" cy="276999"/>
          </a:xfrm>
        </p:grpSpPr>
        <p:sp>
          <p:nvSpPr>
            <p:cNvPr id="19" name="TextBox 18"/>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20" name="Straight Connector 19"/>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7865" y="1280719"/>
            <a:ext cx="4405498" cy="7325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1600"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nvGraphicFramePr>
        <p:xfrm>
          <a:off x="127865" y="2086995"/>
          <a:ext cx="4856259" cy="2905833"/>
        </p:xfrm>
        <a:graphic>
          <a:graphicData uri="http://schemas.openxmlformats.org/drawingml/2006/table">
            <a:tbl>
              <a:tblPr>
                <a:tableStyleId>{E8B1032C-EA38-4F05-BA0D-38AFFFC7BED3}</a:tableStyleId>
              </a:tblPr>
              <a:tblGrid>
                <a:gridCol w="3829492"/>
                <a:gridCol w="1026767"/>
              </a:tblGrid>
              <a:tr h="354159">
                <a:tc>
                  <a:txBody>
                    <a:bodyPr/>
                    <a:lstStyle/>
                    <a:p>
                      <a:pPr>
                        <a:spcAft>
                          <a:spcPts val="100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BD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Balance per Bank Statement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7,338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Cash Book Balance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5,432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Outstanding Checks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2,121</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Deposits  in Transit not recorded by bank</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1,243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Notes Receivable collected by bank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Interest Earned on Notes Receivable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smtClean="0">
                          <a:effectLst/>
                          <a:latin typeface="Arial" panose="020B0604020202020204" pitchFamily="34" charset="0"/>
                          <a:cs typeface="Arial" panose="020B0604020202020204" pitchFamily="34" charset="0"/>
                        </a:rPr>
                        <a:t>33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Bank Service Charge not recorded by depositors.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127865" y="5197871"/>
            <a:ext cx="4830583" cy="9961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sz="16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sz="1600" b="1" dirty="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as of December 31, 2020.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p:cNvGrpSpPr/>
          <p:nvPr/>
        </p:nvGrpSpPr>
        <p:grpSpPr>
          <a:xfrm>
            <a:off x="127865" y="455455"/>
            <a:ext cx="4225193"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06674" y="1129038"/>
              <a:ext cx="3510052" cy="583517"/>
            </a:xfrm>
            <a:prstGeom prst="rect">
              <a:avLst/>
            </a:prstGeom>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a:t>
              </a:r>
              <a:endPar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6787165" y="845410"/>
            <a:ext cx="3060879" cy="92333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b="1" dirty="0" err="1">
                <a:latin typeface="Times New Roman" panose="02020603050405020304" pitchFamily="18" charset="0"/>
                <a:ea typeface="Times New Roman" panose="02020603050405020304" pitchFamily="18" charset="0"/>
                <a:cs typeface="Times New Roman" panose="02020603050405020304" pitchFamily="18" charset="0"/>
              </a:rPr>
              <a:t>Zeyad</a:t>
            </a:r>
            <a:r>
              <a:rPr lang="en-US" b="1" dirty="0">
                <a:latin typeface="Times New Roman" panose="02020603050405020304" pitchFamily="18" charset="0"/>
                <a:ea typeface="Times New Roman" panose="02020603050405020304" pitchFamily="18" charset="0"/>
                <a:cs typeface="Times New Roman" panose="02020603050405020304" pitchFamily="18" charset="0"/>
              </a:rPr>
              <a:t> Est.</a:t>
            </a:r>
            <a:endParaRPr lang="en-US" sz="1600" dirty="0">
              <a:latin typeface="Times New Roman" panose="02020603050405020304" pitchFamily="18" charset="0"/>
              <a:ea typeface="Times New Roman" panose="02020603050405020304" pitchFamily="18" charset="0"/>
            </a:endParaRPr>
          </a:p>
          <a:p>
            <a:pPr marL="457200"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Bank Reconciliation </a:t>
            </a:r>
            <a:endParaRPr lang="en-US" sz="1600" dirty="0">
              <a:latin typeface="Times New Roman" panose="02020603050405020304" pitchFamily="18" charset="0"/>
              <a:ea typeface="Times New Roman" panose="02020603050405020304" pitchFamily="18" charset="0"/>
            </a:endParaRPr>
          </a:p>
          <a:p>
            <a:pPr marL="457200"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December 31, 2020</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043610482"/>
              </p:ext>
            </p:extLst>
          </p:nvPr>
        </p:nvGraphicFramePr>
        <p:xfrm>
          <a:off x="5112913" y="2013227"/>
          <a:ext cx="6864441" cy="3503216"/>
        </p:xfrm>
        <a:graphic>
          <a:graphicData uri="http://schemas.openxmlformats.org/drawingml/2006/table">
            <a:tbl>
              <a:tblPr firstRow="1" firstCol="1" bandRow="1">
                <a:tableStyleId>{5940675A-B579-460E-94D1-54222C63F5DA}</a:tableStyleId>
              </a:tblPr>
              <a:tblGrid>
                <a:gridCol w="1997861"/>
                <a:gridCol w="640339"/>
                <a:gridCol w="640339"/>
                <a:gridCol w="2305224"/>
                <a:gridCol w="640339"/>
                <a:gridCol w="640339"/>
              </a:tblGrid>
              <a:tr h="505474">
                <a:tc>
                  <a:txBody>
                    <a:bodyPr/>
                    <a:lstStyle/>
                    <a:p>
                      <a:pPr algn="l" rtl="1">
                        <a:spcAft>
                          <a:spcPts val="1000"/>
                        </a:spcAft>
                      </a:pPr>
                      <a:r>
                        <a:rPr lang="en-US" sz="1600" b="1" dirty="0">
                          <a:solidFill>
                            <a:srgbClr val="002060"/>
                          </a:solidFill>
                          <a:effectLst/>
                        </a:rPr>
                        <a:t>Bank Statement Balance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7,338</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solidFill>
                            <a:srgbClr val="002060"/>
                          </a:solidFill>
                          <a:effectLst/>
                        </a:rPr>
                        <a:t>Book Balance</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5,432</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05474">
                <a:tc>
                  <a:txBody>
                    <a:bodyPr/>
                    <a:lstStyle/>
                    <a:p>
                      <a:pPr algn="l" rtl="1">
                        <a:spcAft>
                          <a:spcPts val="1000"/>
                        </a:spcAft>
                      </a:pPr>
                      <a:r>
                        <a:rPr lang="en-US" sz="1600" b="1" u="sng" dirty="0">
                          <a:solidFill>
                            <a:srgbClr val="C00000"/>
                          </a:solidFill>
                          <a:effectLst/>
                        </a:rPr>
                        <a:t>Add</a:t>
                      </a:r>
                      <a:r>
                        <a:rPr lang="en-US" sz="1600" b="1" dirty="0">
                          <a:solidFill>
                            <a:srgbClr val="C00000"/>
                          </a:solidFill>
                          <a:effectLst/>
                        </a:rPr>
                        <a:t>: </a:t>
                      </a:r>
                      <a:r>
                        <a:rPr lang="en-US" sz="1600" b="1" dirty="0">
                          <a:effectLst/>
                        </a:rPr>
                        <a:t>Deposits in transit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1,243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u="sng" dirty="0">
                          <a:solidFill>
                            <a:srgbClr val="C00000"/>
                          </a:solidFill>
                          <a:effectLst/>
                        </a:rPr>
                        <a:t>Add: </a:t>
                      </a: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B0F0"/>
                          </a:solidFill>
                          <a:effectLst/>
                        </a:rPr>
                        <a:t>8,581</a:t>
                      </a:r>
                      <a:endParaRPr lang="en-US" sz="16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 Interest Earned</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smtClean="0">
                          <a:effectLst/>
                        </a:rPr>
                        <a:t>33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Collected BD1000 notes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1000</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1,033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B0F0"/>
                          </a:solidFill>
                          <a:effectLst/>
                        </a:rPr>
                        <a:t>6,465</a:t>
                      </a:r>
                      <a:endParaRPr lang="en-US" sz="16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680986">
                <a:tc>
                  <a:txBody>
                    <a:bodyPr/>
                    <a:lstStyle/>
                    <a:p>
                      <a:pPr algn="l" rtl="1">
                        <a:spcAft>
                          <a:spcPts val="1000"/>
                        </a:spcAft>
                      </a:pPr>
                      <a:r>
                        <a:rPr lang="en-US" sz="1600" b="1" u="sng" dirty="0">
                          <a:solidFill>
                            <a:srgbClr val="C00000"/>
                          </a:solidFill>
                          <a:effectLst/>
                        </a:rPr>
                        <a:t>Less: </a:t>
                      </a:r>
                      <a:r>
                        <a:rPr lang="en-US" sz="1600" b="1" u="sng" dirty="0">
                          <a:effectLst/>
                        </a:rPr>
                        <a:t> </a:t>
                      </a:r>
                      <a:endParaRPr lang="en-US" sz="1600" b="1" dirty="0" smtClean="0">
                        <a:effectLst/>
                      </a:endParaRPr>
                    </a:p>
                    <a:p>
                      <a:pPr algn="l" rtl="1">
                        <a:spcAft>
                          <a:spcPts val="1000"/>
                        </a:spcAft>
                      </a:pPr>
                      <a:r>
                        <a:rPr lang="en-US" sz="1600" b="1" dirty="0" smtClean="0">
                          <a:effectLst/>
                        </a:rPr>
                        <a:t>Outstanding checks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2,121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u="sng" dirty="0">
                          <a:solidFill>
                            <a:srgbClr val="C00000"/>
                          </a:solidFill>
                          <a:effectLst/>
                        </a:rPr>
                        <a:t>Less</a:t>
                      </a:r>
                      <a:r>
                        <a:rPr lang="en-US" sz="1600" b="1" dirty="0">
                          <a:solidFill>
                            <a:srgbClr val="C00000"/>
                          </a:solidFill>
                          <a:effectLst/>
                        </a:rPr>
                        <a:t>:</a:t>
                      </a: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94860">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r>
                        <a:rPr lang="en-US" sz="1600" b="1">
                          <a:effectLst/>
                        </a:rPr>
                        <a:t>Bank services charge</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5</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05474">
                <a:tc>
                  <a:txBody>
                    <a:bodyPr/>
                    <a:lstStyle/>
                    <a:p>
                      <a:pPr algn="ctr" rtl="1">
                        <a:spcAft>
                          <a:spcPts val="1000"/>
                        </a:spcAft>
                      </a:pPr>
                      <a:r>
                        <a:rPr lang="en-US" sz="1600" b="1" dirty="0">
                          <a:solidFill>
                            <a:srgbClr val="FF0000"/>
                          </a:solidFill>
                          <a:effectLst/>
                        </a:rPr>
                        <a:t>Adjusted Bank Statement Balance</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6,460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Adjusted Book Balance</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6,460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47541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7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6" y="1675118"/>
            <a:ext cx="8166129"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b="1" dirty="0" smtClean="0">
                <a:solidFill>
                  <a:srgbClr val="002060"/>
                </a:solidFill>
                <a:latin typeface="Arial" panose="020B0604020202020204" pitchFamily="34" charset="0"/>
                <a:ea typeface="Calibri" panose="020F0502020204030204" pitchFamily="34" charset="0"/>
              </a:rPr>
              <a:t>The following information for </a:t>
            </a:r>
            <a:r>
              <a:rPr lang="en-US" b="1" dirty="0" err="1" smtClean="0">
                <a:solidFill>
                  <a:srgbClr val="002060"/>
                </a:solidFill>
                <a:latin typeface="Arial" panose="020B0604020202020204" pitchFamily="34" charset="0"/>
                <a:ea typeface="Calibri" panose="020F0502020204030204" pitchFamily="34" charset="0"/>
              </a:rPr>
              <a:t>Maysa</a:t>
            </a:r>
            <a:r>
              <a:rPr lang="en-US" b="1" dirty="0" smtClean="0">
                <a:solidFill>
                  <a:srgbClr val="002060"/>
                </a:solidFill>
                <a:latin typeface="Arial" panose="020B0604020202020204" pitchFamily="34" charset="0"/>
                <a:ea typeface="Calibri" panose="020F0502020204030204" pitchFamily="34" charset="0"/>
              </a:rPr>
              <a:t> Est.is shown on December 31, 2020:</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3548" y="1208061"/>
            <a:ext cx="3082895"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7238" y="2082191"/>
            <a:ext cx="8007384" cy="34163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207238" y="5711128"/>
            <a:ext cx="6096000"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a:spcAft>
                <a:spcPts val="0"/>
              </a:spcAft>
            </a:pPr>
            <a:r>
              <a:rPr lang="en-US"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Prepare </a:t>
            </a:r>
            <a:r>
              <a:rPr lang="en-US" b="1" dirty="0">
                <a:latin typeface="Arial" panose="020B0604020202020204" pitchFamily="34" charset="0"/>
                <a:ea typeface="Calibri" panose="020F0502020204030204" pitchFamily="34" charset="0"/>
                <a:cs typeface="Arial" panose="020B0604020202020204" pitchFamily="34" charset="0"/>
              </a:rPr>
              <a:t>the Bank Reconciliation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498126" y="3305483"/>
            <a:ext cx="3065172" cy="1782582"/>
          </a:xfrm>
          <a:prstGeom prst="rect">
            <a:avLst/>
          </a:prstGeom>
          <a:noFill/>
        </p:spPr>
      </p:pic>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52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7" y="1675118"/>
            <a:ext cx="3619886"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sz="1400" b="1" dirty="0" smtClean="0">
                <a:solidFill>
                  <a:srgbClr val="002060"/>
                </a:solidFill>
                <a:latin typeface="Arial" panose="020B0604020202020204" pitchFamily="34" charset="0"/>
                <a:ea typeface="Calibri" panose="020F0502020204030204" pitchFamily="34" charset="0"/>
              </a:rPr>
              <a:t>The following information for </a:t>
            </a:r>
            <a:r>
              <a:rPr lang="en-US" sz="1400" b="1" dirty="0" err="1" smtClean="0">
                <a:solidFill>
                  <a:srgbClr val="002060"/>
                </a:solidFill>
                <a:latin typeface="Arial" panose="020B0604020202020204" pitchFamily="34" charset="0"/>
                <a:ea typeface="Calibri" panose="020F0502020204030204" pitchFamily="34" charset="0"/>
              </a:rPr>
              <a:t>Maysa</a:t>
            </a:r>
            <a:r>
              <a:rPr lang="en-US" sz="1400" b="1" dirty="0" smtClean="0">
                <a:solidFill>
                  <a:srgbClr val="002060"/>
                </a:solidFill>
                <a:latin typeface="Arial" panose="020B0604020202020204" pitchFamily="34" charset="0"/>
                <a:ea typeface="Calibri" panose="020F0502020204030204" pitchFamily="34" charset="0"/>
              </a:rPr>
              <a:t> Est. is shown on December 31, 2020:</a:t>
            </a:r>
            <a:endParaRPr lang="en-US" sz="12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3548" y="1208061"/>
            <a:ext cx="3082895" cy="369332"/>
          </a:xfrm>
          <a:prstGeom prst="rect">
            <a:avLst/>
          </a:prstGeom>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7866" y="2442557"/>
            <a:ext cx="4366861" cy="3108543"/>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69910" y="5637293"/>
            <a:ext cx="4424817"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Prepare </a:t>
            </a:r>
            <a:r>
              <a:rPr lang="en-US" b="1" dirty="0">
                <a:latin typeface="Arial" panose="020B0604020202020204" pitchFamily="34" charset="0"/>
                <a:ea typeface="Calibri" panose="020F0502020204030204" pitchFamily="34" charset="0"/>
                <a:cs typeface="Arial" panose="020B0604020202020204" pitchFamily="34" charset="0"/>
              </a:rPr>
              <a:t>the Bank Reconciliation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5652710" y="1186997"/>
            <a:ext cx="4842703" cy="92333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dirty="0" smtClean="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Calibri" panose="020F0502020204030204" pitchFamily="34" charset="0"/>
            </a:endParaRPr>
          </a:p>
          <a:p>
            <a:pPr algn="ctr">
              <a:spcAft>
                <a:spcPts val="0"/>
              </a:spcAft>
            </a:pP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Bank Reconciliation </a:t>
            </a:r>
            <a:endParaRPr lang="en-US" dirty="0"/>
          </a:p>
          <a:p>
            <a:pPr algn="ctr">
              <a:spcAft>
                <a:spcPts val="0"/>
              </a:spcAft>
            </a:pPr>
            <a:r>
              <a:rPr lang="en-US" dirty="0">
                <a:latin typeface="Arial" panose="020B0604020202020204" pitchFamily="34"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169095359"/>
              </p:ext>
            </p:extLst>
          </p:nvPr>
        </p:nvGraphicFramePr>
        <p:xfrm>
          <a:off x="4636395" y="2248764"/>
          <a:ext cx="7459096" cy="4105425"/>
        </p:xfrm>
        <a:graphic>
          <a:graphicData uri="http://schemas.openxmlformats.org/drawingml/2006/table">
            <a:tbl>
              <a:tblPr firstRow="1" firstCol="1" bandRow="1">
                <a:tableStyleId>{5940675A-B579-460E-94D1-54222C63F5DA}</a:tableStyleId>
              </a:tblPr>
              <a:tblGrid>
                <a:gridCol w="1926679"/>
                <a:gridCol w="869769"/>
                <a:gridCol w="908713"/>
                <a:gridCol w="1934262"/>
                <a:gridCol w="895732"/>
                <a:gridCol w="923941"/>
              </a:tblGrid>
              <a:tr h="313433">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rPr>
                        <a:t> </a:t>
                      </a:r>
                      <a:endParaRPr lang="en-US" sz="12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rPr>
                        <a:t> </a:t>
                      </a:r>
                      <a:endParaRPr lang="en-US" sz="1200" b="1" dirty="0" smtClean="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28831">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28831">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C00000"/>
                          </a:solidFill>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44168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6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7"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8" name="Group 17"/>
          <p:cNvGrpSpPr/>
          <p:nvPr/>
        </p:nvGrpSpPr>
        <p:grpSpPr>
          <a:xfrm>
            <a:off x="0" y="6560622"/>
            <a:ext cx="12192000" cy="276999"/>
            <a:chOff x="0" y="6560622"/>
            <a:chExt cx="12192000" cy="276999"/>
          </a:xfrm>
        </p:grpSpPr>
        <p:sp>
          <p:nvSpPr>
            <p:cNvPr id="19" name="TextBox 18"/>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20" name="Straight Connector 19"/>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7" y="1675118"/>
            <a:ext cx="3619886"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sz="1400" b="1" dirty="0" smtClean="0">
                <a:solidFill>
                  <a:srgbClr val="002060"/>
                </a:solidFill>
                <a:latin typeface="Arial" panose="020B0604020202020204" pitchFamily="34" charset="0"/>
                <a:ea typeface="Calibri" panose="020F0502020204030204" pitchFamily="34" charset="0"/>
              </a:rPr>
              <a:t>The following information for </a:t>
            </a:r>
            <a:r>
              <a:rPr lang="en-US" sz="1400" b="1" dirty="0" err="1" smtClean="0">
                <a:solidFill>
                  <a:srgbClr val="002060"/>
                </a:solidFill>
                <a:latin typeface="Arial" panose="020B0604020202020204" pitchFamily="34" charset="0"/>
                <a:ea typeface="Calibri" panose="020F0502020204030204" pitchFamily="34" charset="0"/>
              </a:rPr>
              <a:t>Maysa</a:t>
            </a:r>
            <a:r>
              <a:rPr lang="en-US" sz="1400" b="1" dirty="0" smtClean="0">
                <a:solidFill>
                  <a:srgbClr val="002060"/>
                </a:solidFill>
                <a:latin typeface="Arial" panose="020B0604020202020204" pitchFamily="34" charset="0"/>
                <a:ea typeface="Calibri" panose="020F0502020204030204" pitchFamily="34" charset="0"/>
              </a:rPr>
              <a:t> Est. is shown on December 31, 2020:</a:t>
            </a:r>
            <a:endParaRPr lang="en-US" sz="12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3548" y="1208061"/>
            <a:ext cx="3082895" cy="369332"/>
          </a:xfrm>
          <a:prstGeom prst="rect">
            <a:avLst/>
          </a:prstGeom>
          <a:solidFill>
            <a:schemeClr val="accent2">
              <a:lumMod val="75000"/>
            </a:schemeClr>
          </a:solidFill>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7866" y="2442557"/>
            <a:ext cx="4366861" cy="3108543"/>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69910" y="5637293"/>
            <a:ext cx="4424817"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Prepare </a:t>
            </a:r>
            <a:r>
              <a:rPr lang="en-US" b="1" dirty="0">
                <a:latin typeface="Arial" panose="020B0604020202020204" pitchFamily="34" charset="0"/>
                <a:ea typeface="Calibri" panose="020F0502020204030204" pitchFamily="34" charset="0"/>
                <a:cs typeface="Arial" panose="020B0604020202020204" pitchFamily="34" charset="0"/>
              </a:rPr>
              <a:t>the Bank Reconciliation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6096000" y="1213453"/>
            <a:ext cx="3331335" cy="92333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b="1" dirty="0" err="1">
                <a:latin typeface="Arial" panose="020B0604020202020204" pitchFamily="34" charset="0"/>
                <a:ea typeface="Calibri" panose="020F0502020204030204" pitchFamily="34" charset="0"/>
              </a:rPr>
              <a:t>Maysa</a:t>
            </a:r>
            <a:r>
              <a:rPr lang="en-US" b="1" dirty="0">
                <a:latin typeface="Arial" panose="020B0604020202020204" pitchFamily="34" charset="0"/>
                <a:ea typeface="Calibri" panose="020F0502020204030204" pitchFamily="34" charset="0"/>
              </a:rPr>
              <a:t> </a:t>
            </a:r>
            <a:r>
              <a:rPr lang="en-US" b="1" dirty="0" err="1" smtClean="0">
                <a:latin typeface="Arial" panose="020B0604020202020204" pitchFamily="34" charset="0"/>
                <a:ea typeface="Calibri" panose="020F0502020204030204" pitchFamily="34" charset="0"/>
              </a:rPr>
              <a:t>Est</a:t>
            </a:r>
            <a:endParaRPr lang="en-US" b="1" dirty="0" smtClean="0">
              <a:latin typeface="Arial" panose="020B0604020202020204" pitchFamily="34" charset="0"/>
              <a:ea typeface="Calibri" panose="020F0502020204030204" pitchFamily="34" charset="0"/>
            </a:endParaRPr>
          </a:p>
          <a:p>
            <a:pPr algn="ctr">
              <a:spcAft>
                <a:spcPts val="0"/>
              </a:spcAft>
            </a:pP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Bank Reconciliation </a:t>
            </a:r>
            <a:endParaRPr lang="en-US" dirty="0"/>
          </a:p>
          <a:p>
            <a:pPr algn="ctr">
              <a:spcAft>
                <a:spcPts val="0"/>
              </a:spcAft>
            </a:pPr>
            <a:r>
              <a:rPr lang="en-US" b="1" dirty="0">
                <a:latin typeface="Arial" panose="020B0604020202020204" pitchFamily="34" charset="0"/>
                <a:ea typeface="Calibri" panose="020F0502020204030204" pitchFamily="34" charset="0"/>
              </a:rPr>
              <a:t>December 31, 2020</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939958074"/>
              </p:ext>
            </p:extLst>
          </p:nvPr>
        </p:nvGraphicFramePr>
        <p:xfrm>
          <a:off x="4623515" y="2198338"/>
          <a:ext cx="7459096" cy="4271039"/>
        </p:xfrm>
        <a:graphic>
          <a:graphicData uri="http://schemas.openxmlformats.org/drawingml/2006/table">
            <a:tbl>
              <a:tblPr firstRow="1" firstCol="1" bandRow="1">
                <a:tableStyleId>{5940675A-B579-460E-94D1-54222C63F5DA}</a:tableStyleId>
              </a:tblPr>
              <a:tblGrid>
                <a:gridCol w="1926679"/>
                <a:gridCol w="869769"/>
                <a:gridCol w="908713"/>
                <a:gridCol w="1934262"/>
                <a:gridCol w="895732"/>
                <a:gridCol w="923941"/>
              </a:tblGrid>
              <a:tr h="313433">
                <a:tc>
                  <a:txBody>
                    <a:bodyPr/>
                    <a:lstStyle/>
                    <a:p>
                      <a:pPr algn="l">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bank statement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7,990.500</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rPr>
                        <a:t> </a:t>
                      </a:r>
                      <a:endParaRPr lang="en-US" sz="12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the cash account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8,722.500</a:t>
                      </a:r>
                      <a:endParaRPr lang="en-US" sz="1200" b="1" dirty="0" smtClean="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28831">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r>
                        <a:rPr lang="en-US" sz="1400" b="1" dirty="0" smtClean="0">
                          <a:solidFill>
                            <a:srgbClr val="C00000"/>
                          </a:solidFill>
                          <a:effectLst/>
                        </a:rPr>
                        <a:t>Add:</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solidFill>
                            <a:srgbClr val="C00000"/>
                          </a:solidFill>
                          <a:effectLst/>
                        </a:rPr>
                        <a:t>Add:</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r>
                        <a:rPr lang="en-US" sz="1400" b="1" baseline="0" dirty="0" smtClean="0">
                          <a:effectLst/>
                        </a:rPr>
                        <a:t>     </a:t>
                      </a:r>
                      <a:r>
                        <a:rPr lang="en-US" sz="1400" b="1" dirty="0" smtClean="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Deposits</a:t>
                      </a:r>
                      <a:r>
                        <a:rPr lang="en-US" sz="1200" b="1" baseline="0" dirty="0" smtClean="0">
                          <a:latin typeface="Arial" panose="020B0604020202020204" pitchFamily="34" charset="0"/>
                          <a:ea typeface="Calibri" panose="020F0502020204030204" pitchFamily="34" charset="0"/>
                          <a:cs typeface="Arial" panose="020B0604020202020204" pitchFamily="34" charset="0"/>
                        </a:rPr>
                        <a:t> in transit</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2,176.500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00B0F0"/>
                          </a:solidFill>
                          <a:effectLst/>
                        </a:rPr>
                        <a:t>10,167</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r>
                        <a:rPr lang="en-US" sz="1400" b="1" dirty="0" smtClean="0">
                          <a:solidFill>
                            <a:srgbClr val="C00000"/>
                          </a:solidFill>
                          <a:effectLst/>
                        </a:rPr>
                        <a:t>Less:</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solidFill>
                            <a:srgbClr val="C00000"/>
                          </a:solidFill>
                          <a:effectLst/>
                        </a:rPr>
                        <a:t>Less:</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r>
                        <a:rPr lang="en-US" sz="1400" b="1" dirty="0" smtClean="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Outstanding checks</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effectLst/>
                        </a:rPr>
                        <a:t>    Bank </a:t>
                      </a:r>
                      <a:r>
                        <a:rPr lang="en-US" sz="1200" b="1" dirty="0" smtClean="0">
                          <a:latin typeface="Arial" panose="020B0604020202020204" pitchFamily="34" charset="0"/>
                          <a:ea typeface="Calibri" panose="020F0502020204030204" pitchFamily="34" charset="0"/>
                          <a:cs typeface="Arial" panose="020B0604020202020204" pitchFamily="34" charset="0"/>
                        </a:rPr>
                        <a:t>Service charges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r>
                        <a:rPr lang="en-US" sz="1400" b="1" dirty="0" smtClean="0">
                          <a:effectLst/>
                        </a:rPr>
                        <a:t>12</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No.123</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rPr>
                        <a:t>489</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effectLst/>
                        </a:rPr>
                        <a:t>    </a:t>
                      </a:r>
                      <a:r>
                        <a:rPr lang="en-US" sz="1400" b="1" dirty="0" smtClean="0">
                          <a:latin typeface="Arial" panose="020B0604020202020204" pitchFamily="34" charset="0"/>
                          <a:ea typeface="Calibri" panose="020F0502020204030204" pitchFamily="34" charset="0"/>
                          <a:cs typeface="Arial" panose="020B0604020202020204" pitchFamily="34" charset="0"/>
                        </a:rPr>
                        <a:t>NSF check</a:t>
                      </a:r>
                      <a:r>
                        <a:rPr lang="en-US" sz="1400" b="1" dirty="0" smtClean="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r>
                        <a:rPr lang="en-US" sz="1400" b="1" dirty="0" smtClean="0">
                          <a:effectLst/>
                        </a:rPr>
                        <a:t>300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28831">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No.134</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400" b="1" dirty="0" smtClean="0">
                          <a:effectLst/>
                        </a:rPr>
                        <a:t>1,026</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00B0F0"/>
                          </a:solidFill>
                          <a:effectLst/>
                        </a:rPr>
                        <a:t>312</a:t>
                      </a:r>
                      <a:r>
                        <a:rPr lang="en-US" sz="1400" b="1" dirty="0">
                          <a:solidFill>
                            <a:srgbClr val="00B0F0"/>
                          </a:solidFill>
                          <a:effectLst/>
                        </a:rPr>
                        <a:t> </a:t>
                      </a:r>
                      <a:endParaRPr lang="en-US" sz="1200" b="1" dirty="0">
                        <a:solidFill>
                          <a:srgbClr val="00B0F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No.141</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400" b="1" dirty="0" smtClean="0">
                          <a:effectLst/>
                        </a:rPr>
                        <a:t>241.500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002060"/>
                          </a:solidFill>
                          <a:effectLst/>
                        </a:rPr>
                        <a:t>1756.500</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13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r>
                        <a:rPr lang="en-US" sz="1200" b="1" dirty="0" smtClean="0">
                          <a:solidFill>
                            <a:srgbClr val="C00000"/>
                          </a:solidFill>
                          <a:effectLst/>
                        </a:rPr>
                        <a:t>Adjusted Bank Statement Balance</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rPr>
                        <a:t>8,410.500</a:t>
                      </a:r>
                      <a:r>
                        <a:rPr lang="en-US" sz="1400" b="1" dirty="0">
                          <a:solidFill>
                            <a:srgbClr val="C00000"/>
                          </a:solidFill>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r>
                        <a:rPr lang="en-US" sz="1200" b="1" dirty="0" smtClean="0">
                          <a:solidFill>
                            <a:srgbClr val="C00000"/>
                          </a:solidFill>
                          <a:effectLst/>
                        </a:rPr>
                        <a:t>Adjusted Book Balance</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rPr>
                        <a:t>8,410.500</a:t>
                      </a:r>
                      <a:r>
                        <a:rPr lang="en-US" sz="1400" b="1" dirty="0">
                          <a:solidFill>
                            <a:srgbClr val="C00000"/>
                          </a:solidFill>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28" y="500159"/>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2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7"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535577" y="4549019"/>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147637" y="1904376"/>
            <a:ext cx="9241450"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000" b="1" dirty="0" smtClean="0">
                <a:solidFill>
                  <a:schemeClr val="accent2">
                    <a:lumMod val="60000"/>
                    <a:lumOff val="40000"/>
                  </a:schemeClr>
                </a:solidFill>
                <a:latin typeface="Arial" panose="020B0604020202020204" pitchFamily="34" charset="0"/>
                <a:cs typeface="Arial" panose="020B0604020202020204" pitchFamily="34" charset="0"/>
              </a:rPr>
              <a:t>:</a:t>
            </a:r>
          </a:p>
          <a:p>
            <a:endParaRPr lang="en-US" sz="2000" b="1" dirty="0">
              <a:solidFill>
                <a:srgbClr val="002060"/>
              </a:solidFill>
              <a:latin typeface="Arial" panose="020B0604020202020204" pitchFamily="34" charset="0"/>
              <a:cs typeface="Arial" panose="020B0604020202020204" pitchFamily="34" charset="0"/>
            </a:endParaRPr>
          </a:p>
          <a:p>
            <a:pPr lvl="0"/>
            <a:r>
              <a:rPr lang="en-GB" sz="2000" b="1" dirty="0">
                <a:latin typeface="Arial" panose="020B0604020202020204" pitchFamily="34" charset="0"/>
                <a:cs typeface="Arial" panose="020B0604020202020204" pitchFamily="34" charset="0"/>
              </a:rPr>
              <a:t>1- explain the factors causing differences between </a:t>
            </a:r>
            <a:r>
              <a:rPr lang="en-GB" sz="2000" b="1" dirty="0" smtClean="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bank statement </a:t>
            </a:r>
            <a:r>
              <a:rPr lang="en-GB" sz="2000" b="1" dirty="0" smtClean="0">
                <a:latin typeface="Arial" panose="020B0604020202020204" pitchFamily="34" charset="0"/>
                <a:cs typeface="Arial" panose="020B0604020202020204" pitchFamily="34" charset="0"/>
              </a:rPr>
              <a:t>  </a:t>
            </a:r>
          </a:p>
          <a:p>
            <a:pPr lvl="0"/>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balance </a:t>
            </a:r>
            <a:r>
              <a:rPr lang="en-GB" sz="2000" b="1" dirty="0">
                <a:latin typeface="Arial" panose="020B0604020202020204" pitchFamily="34" charset="0"/>
                <a:cs typeface="Arial" panose="020B0604020202020204" pitchFamily="34" charset="0"/>
              </a:rPr>
              <a:t>and the cash balance in </a:t>
            </a:r>
            <a:r>
              <a:rPr lang="en-GB" sz="2000" b="1" dirty="0" smtClean="0">
                <a:latin typeface="Arial" panose="020B0604020202020204" pitchFamily="34" charset="0"/>
                <a:cs typeface="Arial" panose="020B0604020202020204" pitchFamily="34" charset="0"/>
              </a:rPr>
              <a:t>business </a:t>
            </a:r>
            <a:r>
              <a:rPr lang="en-GB" sz="2000" b="1" dirty="0">
                <a:latin typeface="Arial" panose="020B0604020202020204" pitchFamily="34" charset="0"/>
                <a:cs typeface="Arial" panose="020B0604020202020204" pitchFamily="34" charset="0"/>
              </a:rPr>
              <a:t>records.</a:t>
            </a:r>
          </a:p>
          <a:p>
            <a:r>
              <a:rPr lang="en-GB" sz="2000" b="1" dirty="0">
                <a:latin typeface="Arial" panose="020B0604020202020204" pitchFamily="34" charset="0"/>
                <a:cs typeface="Arial" panose="020B0604020202020204" pitchFamily="34" charset="0"/>
              </a:rPr>
              <a:t>2- define bank reconciliation.</a:t>
            </a:r>
          </a:p>
          <a:p>
            <a:r>
              <a:rPr lang="en-GB" sz="2000" b="1" dirty="0">
                <a:latin typeface="Arial" panose="020B0604020202020204" pitchFamily="34" charset="0"/>
                <a:cs typeface="Arial" panose="020B0604020202020204" pitchFamily="34" charset="0"/>
              </a:rPr>
              <a:t>3- prepare a bank reconciliation.</a:t>
            </a:r>
            <a:endParaRPr lang="en-US" sz="20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 name="Rectangle 1"/>
          <p:cNvSpPr/>
          <p:nvPr/>
        </p:nvSpPr>
        <p:spPr>
          <a:xfrm>
            <a:off x="327552" y="3124339"/>
            <a:ext cx="10297518"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lvl="0"/>
            <a:r>
              <a:rPr lang="en-GB" sz="2800" b="1" dirty="0" smtClean="0">
                <a:latin typeface="Arial" panose="020B0604020202020204" pitchFamily="34" charset="0"/>
                <a:cs typeface="Arial" panose="020B0604020202020204" pitchFamily="34" charset="0"/>
              </a:rPr>
              <a:t>1- explain the </a:t>
            </a:r>
            <a:r>
              <a:rPr lang="en-GB" sz="2800" b="1" dirty="0">
                <a:latin typeface="Arial" panose="020B0604020202020204" pitchFamily="34" charset="0"/>
                <a:cs typeface="Arial" panose="020B0604020202020204" pitchFamily="34" charset="0"/>
              </a:rPr>
              <a:t>factors causing differences between </a:t>
            </a:r>
            <a:r>
              <a:rPr lang="en-GB" sz="2800" b="1" dirty="0" smtClean="0">
                <a:latin typeface="Arial" panose="020B0604020202020204" pitchFamily="34" charset="0"/>
                <a:cs typeface="Arial" panose="020B0604020202020204" pitchFamily="34" charset="0"/>
              </a:rPr>
              <a:t>    </a:t>
            </a:r>
          </a:p>
          <a:p>
            <a:pPr lvl="0"/>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   the </a:t>
            </a:r>
            <a:r>
              <a:rPr lang="en-GB" sz="2800" b="1" dirty="0">
                <a:latin typeface="Arial" panose="020B0604020202020204" pitchFamily="34" charset="0"/>
                <a:cs typeface="Arial" panose="020B0604020202020204" pitchFamily="34" charset="0"/>
              </a:rPr>
              <a:t>bank statement balance and the cash balance in </a:t>
            </a:r>
            <a:r>
              <a:rPr lang="en-GB" sz="2800" b="1" dirty="0" smtClean="0">
                <a:latin typeface="Arial" panose="020B0604020202020204" pitchFamily="34" charset="0"/>
                <a:cs typeface="Arial" panose="020B0604020202020204" pitchFamily="34" charset="0"/>
              </a:rPr>
              <a:t> </a:t>
            </a:r>
          </a:p>
          <a:p>
            <a:pPr lvl="0"/>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   business records.</a:t>
            </a:r>
          </a:p>
          <a:p>
            <a:r>
              <a:rPr lang="en-GB" sz="2800" b="1" dirty="0" smtClean="0">
                <a:latin typeface="Arial" panose="020B0604020202020204" pitchFamily="34" charset="0"/>
                <a:cs typeface="Arial" panose="020B0604020202020204" pitchFamily="34" charset="0"/>
              </a:rPr>
              <a:t>2- </a:t>
            </a:r>
            <a:r>
              <a:rPr lang="en-GB" sz="2800" b="1" dirty="0">
                <a:latin typeface="Arial" panose="020B0604020202020204" pitchFamily="34" charset="0"/>
                <a:cs typeface="Arial" panose="020B0604020202020204" pitchFamily="34" charset="0"/>
              </a:rPr>
              <a:t>define bank reconciliation</a:t>
            </a:r>
            <a:r>
              <a:rPr lang="en-GB" sz="2800" b="1" dirty="0" smtClean="0">
                <a:latin typeface="Arial" panose="020B0604020202020204" pitchFamily="34" charset="0"/>
                <a:cs typeface="Arial" panose="020B0604020202020204" pitchFamily="34" charset="0"/>
              </a:rPr>
              <a:t>.</a:t>
            </a:r>
          </a:p>
          <a:p>
            <a:r>
              <a:rPr lang="en-GB" sz="2800" b="1" dirty="0" smtClean="0">
                <a:latin typeface="Arial" panose="020B0604020202020204" pitchFamily="34" charset="0"/>
                <a:cs typeface="Arial" panose="020B0604020202020204" pitchFamily="34" charset="0"/>
              </a:rPr>
              <a:t>3- </a:t>
            </a:r>
            <a:r>
              <a:rPr lang="en-GB" sz="2800" b="1" dirty="0">
                <a:latin typeface="Arial" panose="020B0604020202020204" pitchFamily="34" charset="0"/>
                <a:cs typeface="Arial" panose="020B0604020202020204" pitchFamily="34" charset="0"/>
              </a:rPr>
              <a:t>prepare a bank reconciliation</a:t>
            </a:r>
            <a:r>
              <a:rPr lang="en-GB"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22"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2894" y="2101194"/>
            <a:ext cx="10462797" cy="1631216"/>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000" b="1" dirty="0">
                <a:latin typeface="Arial" panose="020B0604020202020204" pitchFamily="34" charset="0"/>
                <a:cs typeface="Arial" panose="020B0604020202020204" pitchFamily="34" charset="0"/>
              </a:rPr>
              <a:t>A company's </a:t>
            </a:r>
            <a:r>
              <a:rPr lang="en-US" sz="2000" b="1" dirty="0">
                <a:latin typeface="Arial" panose="020B0604020202020204" pitchFamily="34" charset="0"/>
                <a:cs typeface="Arial" panose="020B0604020202020204" pitchFamily="34" charset="0"/>
                <a:hlinkClick r:id="rId2"/>
              </a:rPr>
              <a:t>general ledger account</a:t>
            </a:r>
            <a:r>
              <a:rPr lang="en-US" sz="2000" b="1" dirty="0">
                <a:latin typeface="Arial" panose="020B0604020202020204" pitchFamily="34" charset="0"/>
                <a:cs typeface="Arial" panose="020B0604020202020204" pitchFamily="34" charset="0"/>
              </a:rPr>
              <a:t> – Cash contains a record of the transactions (checks written, receipts from customers, etc.) that involve its checking account.  The bank also creates a record of the company's checking account when it processes the company's checks, deposits, service charges, and other items. Soon after each month ends, the bank usually mails a </a:t>
            </a:r>
            <a:r>
              <a:rPr lang="en-US" sz="2000" b="1" dirty="0">
                <a:latin typeface="Arial" panose="020B0604020202020204" pitchFamily="34" charset="0"/>
                <a:cs typeface="Arial" panose="020B0604020202020204" pitchFamily="34" charset="0"/>
                <a:hlinkClick r:id="rId3"/>
              </a:rPr>
              <a:t>bank statement</a:t>
            </a:r>
            <a:r>
              <a:rPr lang="en-US" sz="2000" b="1" dirty="0">
                <a:latin typeface="Arial" panose="020B0604020202020204" pitchFamily="34" charset="0"/>
                <a:cs typeface="Arial" panose="020B0604020202020204" pitchFamily="34" charset="0"/>
              </a:rPr>
              <a:t> to the company.</a:t>
            </a:r>
          </a:p>
        </p:txBody>
      </p:sp>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8789" y="681751"/>
            <a:ext cx="10019763" cy="854471"/>
            <a:chOff x="272538" y="1012529"/>
            <a:chExt cx="8153400" cy="1080000"/>
          </a:xfrm>
        </p:grpSpPr>
        <p:sp>
          <p:nvSpPr>
            <p:cNvPr id="7"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282872" y="1096946"/>
              <a:ext cx="6570227" cy="894725"/>
            </a:xfrm>
            <a:prstGeom prst="rect">
              <a:avLst/>
            </a:prstGeom>
          </p:spPr>
          <p:txBody>
            <a:bodyPr wrap="square">
              <a:spAutoFit/>
            </a:bodyPr>
            <a:lstStyle/>
            <a:p>
              <a:pPr lvl="0"/>
              <a:r>
                <a:rPr lang="en-GB" sz="2000" b="1" dirty="0" smtClean="0">
                  <a:solidFill>
                    <a:srgbClr val="FFFF00"/>
                  </a:solidFill>
                  <a:latin typeface="Arial" panose="020B0604020202020204" pitchFamily="34" charset="0"/>
                  <a:cs typeface="Arial" panose="020B0604020202020204" pitchFamily="34" charset="0"/>
                </a:rPr>
                <a:t>Explain </a:t>
              </a:r>
              <a:r>
                <a:rPr lang="en-GB" sz="2000" b="1" dirty="0">
                  <a:solidFill>
                    <a:srgbClr val="FFFF00"/>
                  </a:solidFill>
                  <a:latin typeface="Arial" panose="020B0604020202020204" pitchFamily="34" charset="0"/>
                  <a:cs typeface="Arial" panose="020B0604020202020204" pitchFamily="34" charset="0"/>
                </a:rPr>
                <a:t>the factors causing differences between </a:t>
              </a:r>
              <a:r>
                <a:rPr lang="en-GB" sz="2000" b="1" dirty="0" smtClean="0">
                  <a:solidFill>
                    <a:srgbClr val="FFFF00"/>
                  </a:solidFill>
                  <a:latin typeface="Arial" panose="020B0604020202020204" pitchFamily="34" charset="0"/>
                  <a:cs typeface="Arial" panose="020B0604020202020204" pitchFamily="34" charset="0"/>
                </a:rPr>
                <a:t>the </a:t>
              </a:r>
              <a:r>
                <a:rPr lang="en-GB" sz="2000" b="1" dirty="0">
                  <a:solidFill>
                    <a:srgbClr val="FFFF00"/>
                  </a:solidFill>
                  <a:latin typeface="Arial" panose="020B0604020202020204" pitchFamily="34" charset="0"/>
                  <a:cs typeface="Arial" panose="020B0604020202020204" pitchFamily="34" charset="0"/>
                </a:rPr>
                <a:t>bank statement balance and the cash balance in </a:t>
              </a:r>
              <a:r>
                <a:rPr lang="en-GB" sz="2000" b="1" dirty="0" smtClean="0">
                  <a:solidFill>
                    <a:srgbClr val="FFFF00"/>
                  </a:solidFill>
                  <a:latin typeface="Arial" panose="020B0604020202020204" pitchFamily="34" charset="0"/>
                  <a:cs typeface="Arial" panose="020B0604020202020204" pitchFamily="34" charset="0"/>
                </a:rPr>
                <a:t>business </a:t>
              </a:r>
              <a:r>
                <a:rPr lang="en-GB" sz="2000" b="1" dirty="0">
                  <a:solidFill>
                    <a:srgbClr val="FFFF00"/>
                  </a:solidFill>
                  <a:latin typeface="Arial" panose="020B0604020202020204" pitchFamily="34" charset="0"/>
                  <a:cs typeface="Arial" panose="020B0604020202020204" pitchFamily="34" charset="0"/>
                </a:rPr>
                <a:t>records.</a:t>
              </a: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Rectangle 16"/>
          <p:cNvSpPr/>
          <p:nvPr/>
        </p:nvSpPr>
        <p:spPr>
          <a:xfrm>
            <a:off x="2576245" y="4142665"/>
            <a:ext cx="10510951" cy="1200329"/>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Bank Statement</a:t>
            </a:r>
          </a:p>
          <a:p>
            <a:r>
              <a:rPr lang="en-US" sz="2400" b="1" dirty="0">
                <a:latin typeface="Arial" panose="020B0604020202020204" pitchFamily="34" charset="0"/>
                <a:cs typeface="Arial" panose="020B0604020202020204" pitchFamily="34" charset="0"/>
              </a:rPr>
              <a:t>The bank statement lists the activity in the bank account during the recent month as well as the balance in the bank account.</a:t>
            </a: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90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0" y="1174681"/>
            <a:ext cx="10702344" cy="29731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When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company receives its bank statement, the company should verify that the amounts on the bank statement are consistent or compatible with the amounts in the company's Cash account in its general ledger and vice versa.  This process of confirming the amounts is referred to </a:t>
            </a:r>
            <a:r>
              <a:rPr lang="en-US" sz="2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as reconciling the bank statement, bank statement reconciliation, bank reconciliation, or doing a "bank rec."</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25569" y="5027894"/>
            <a:ext cx="11067247" cy="153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1200"/>
              </a:spcAft>
            </a:pP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The benefit of reconciling the bank statement is to show that the amount of cash reported by the company (company’s books) is consistent with the amount of cash shown in the bank’s records</a:t>
            </a:r>
            <a:endParaRPr lang="en-US" sz="2400" b="1" dirty="0">
              <a:solidFill>
                <a:srgbClr val="002060"/>
              </a:solidFill>
              <a:latin typeface="Arial" panose="020B0604020202020204" pitchFamily="34"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7517" y="3561007"/>
            <a:ext cx="3477296" cy="1941195"/>
          </a:xfrm>
          <a:prstGeom prst="rect">
            <a:avLst/>
          </a:prstGeom>
          <a:noFill/>
        </p:spPr>
      </p:pic>
      <p:grpSp>
        <p:nvGrpSpPr>
          <p:cNvPr id="22" name="Group 21"/>
          <p:cNvGrpSpPr/>
          <p:nvPr/>
        </p:nvGrpSpPr>
        <p:grpSpPr>
          <a:xfrm>
            <a:off x="114986" y="390036"/>
            <a:ext cx="6556270" cy="846095"/>
            <a:chOff x="272538" y="1012529"/>
            <a:chExt cx="8341140" cy="1080000"/>
          </a:xfrm>
        </p:grpSpPr>
        <p:sp>
          <p:nvSpPr>
            <p:cNvPr id="23" name="مستطيل مستدير الزوايا 13"/>
            <p:cNvSpPr/>
            <p:nvPr/>
          </p:nvSpPr>
          <p:spPr>
            <a:xfrm>
              <a:off x="272538" y="1012529"/>
              <a:ext cx="673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Rectangle 6"/>
            <p:cNvSpPr/>
            <p:nvPr/>
          </p:nvSpPr>
          <p:spPr>
            <a:xfrm>
              <a:off x="1282872" y="1096946"/>
              <a:ext cx="7330806" cy="832728"/>
            </a:xfrm>
            <a:prstGeom prst="rect">
              <a:avLst/>
            </a:prstGeom>
          </p:spPr>
          <p:txBody>
            <a:bodyPr wrap="square">
              <a:spAutoFit/>
            </a:bodyPr>
            <a:lstStyle/>
            <a:p>
              <a:pPr>
                <a:lnSpc>
                  <a:spcPct val="150000"/>
                </a:lnSpc>
                <a:spcAft>
                  <a:spcPts val="0"/>
                </a:spcAft>
              </a:pPr>
              <a:r>
                <a:rPr lang="en-US" sz="28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Bank </a:t>
              </a: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Reconciliation </a:t>
              </a:r>
            </a:p>
          </p:txBody>
        </p:sp>
        <p:grpSp>
          <p:nvGrpSpPr>
            <p:cNvPr id="25" name="Shape 631"/>
            <p:cNvGrpSpPr/>
            <p:nvPr/>
          </p:nvGrpSpPr>
          <p:grpSpPr>
            <a:xfrm>
              <a:off x="460278" y="1121179"/>
              <a:ext cx="783227" cy="707887"/>
              <a:chOff x="5961125" y="1623900"/>
              <a:chExt cx="427450" cy="448175"/>
            </a:xfrm>
          </p:grpSpPr>
          <p:sp>
            <p:nvSpPr>
              <p:cNvPr id="2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33" name="Group 32"/>
          <p:cNvGrpSpPr/>
          <p:nvPr/>
        </p:nvGrpSpPr>
        <p:grpSpPr>
          <a:xfrm>
            <a:off x="0" y="6498164"/>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072" y="475237"/>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71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1373" y="1591027"/>
            <a:ext cx="11055575"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smtClean="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2400" b="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balance of a checking account reported on the bank statement rarely equals the balance in the depositor’s accounting records.  This is usually due to information that one party has and that the other does not.  This means we must reconcile the two balances and explain or account for any differences between them.</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descr="http://www.bookkeeping-financial-accounting-resources.com/images/bank-reconciliation.jpg"/>
          <p:cNvPicPr/>
          <p:nvPr/>
        </p:nvPicPr>
        <p:blipFill>
          <a:blip r:embed="rId2">
            <a:extLst>
              <a:ext uri="{28A0092B-C50C-407E-A947-70E740481C1C}">
                <a14:useLocalDpi xmlns:a14="http://schemas.microsoft.com/office/drawing/2010/main" val="0"/>
              </a:ext>
            </a:extLst>
          </a:blip>
          <a:srcRect/>
          <a:stretch>
            <a:fillRect/>
          </a:stretch>
        </p:blipFill>
        <p:spPr bwMode="auto">
          <a:xfrm>
            <a:off x="4211392" y="3530019"/>
            <a:ext cx="7418781" cy="28604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8" name="Group 7"/>
          <p:cNvGrpSpPr/>
          <p:nvPr/>
        </p:nvGrpSpPr>
        <p:grpSpPr>
          <a:xfrm>
            <a:off x="127865" y="455455"/>
            <a:ext cx="6556270" cy="854471"/>
            <a:chOff x="272538" y="1012529"/>
            <a:chExt cx="8341140" cy="1080000"/>
          </a:xfrm>
        </p:grpSpPr>
        <p:sp>
          <p:nvSpPr>
            <p:cNvPr id="9"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1282872" y="1096946"/>
              <a:ext cx="7330806" cy="832728"/>
            </a:xfrm>
            <a:prstGeom prst="rect">
              <a:avLst/>
            </a:prstGeom>
          </p:spPr>
          <p:txBody>
            <a:bodyPr wrap="square">
              <a:spAutoFit/>
            </a:bodyPr>
            <a:lstStyle/>
            <a:p>
              <a:pPr>
                <a:lnSpc>
                  <a:spcPct val="150000"/>
                </a:lnSpc>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Purpose of Bank Reconciliation </a:t>
              </a:r>
            </a:p>
          </p:txBody>
        </p:sp>
        <p:grpSp>
          <p:nvGrpSpPr>
            <p:cNvPr id="11" name="Shape 631"/>
            <p:cNvGrpSpPr/>
            <p:nvPr/>
          </p:nvGrpSpPr>
          <p:grpSpPr>
            <a:xfrm>
              <a:off x="460278" y="1121179"/>
              <a:ext cx="783227" cy="707887"/>
              <a:chOff x="5961125" y="1623900"/>
              <a:chExt cx="427450" cy="448175"/>
            </a:xfrm>
          </p:grpSpPr>
          <p:sp>
            <p:nvSpPr>
              <p:cNvPr id="1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213" y="48679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5" y="455455"/>
            <a:ext cx="6375966" cy="854471"/>
            <a:chOff x="272538" y="1012529"/>
            <a:chExt cx="8341140" cy="1080000"/>
          </a:xfrm>
        </p:grpSpPr>
        <p:sp>
          <p:nvSpPr>
            <p:cNvPr id="7"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2" y="1096946"/>
              <a:ext cx="7330806" cy="661319"/>
            </a:xfrm>
            <a:prstGeom prst="rect">
              <a:avLst/>
            </a:prstGeom>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Bank Reconciliation Process</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AutoShape 182"/>
          <p:cNvSpPr>
            <a:spLocks noChangeArrowheads="1"/>
          </p:cNvSpPr>
          <p:nvPr/>
        </p:nvSpPr>
        <p:spPr bwMode="auto">
          <a:xfrm>
            <a:off x="184435" y="1427520"/>
            <a:ext cx="6464278" cy="612775"/>
          </a:xfrm>
          <a:prstGeom prst="plaque">
            <a:avLst>
              <a:gd name="adj" fmla="val 16667"/>
            </a:avLst>
          </a:prstGeom>
          <a:gradFill rotWithShape="0">
            <a:gsLst>
              <a:gs pos="0">
                <a:srgbClr val="C2D69B"/>
              </a:gs>
              <a:gs pos="50000">
                <a:srgbClr val="EAF1DD"/>
              </a:gs>
              <a:gs pos="100000">
                <a:srgbClr val="C2D69B"/>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Adjusting the Balance per Bank Statement</a:t>
            </a:r>
            <a:endParaRPr lang="en-US" sz="16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359566" y="2176837"/>
            <a:ext cx="259564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Low">
              <a:spcAft>
                <a:spcPts val="0"/>
              </a:spcAft>
            </a:pPr>
            <a:r>
              <a:rPr lang="en-US" b="1" u="sng" dirty="0">
                <a:latin typeface="Arial" panose="020B0604020202020204" pitchFamily="34" charset="0"/>
                <a:ea typeface="Times New Roman" panose="02020603050405020304" pitchFamily="18" charset="0"/>
                <a:cs typeface="Arial" panose="020B0604020202020204" pitchFamily="34" charset="0"/>
              </a:rPr>
              <a:t>(1) </a:t>
            </a:r>
            <a:r>
              <a:rPr lang="en-US" b="1" dirty="0">
                <a:latin typeface="Arial" panose="020B0604020202020204" pitchFamily="34" charset="0"/>
                <a:ea typeface="Times New Roman" panose="02020603050405020304" pitchFamily="18" charset="0"/>
                <a:cs typeface="Arial" panose="020B0604020202020204" pitchFamily="34" charset="0"/>
                <a:hlinkClick r:id="rId2"/>
              </a:rPr>
              <a:t>Deposits in Transit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357535" y="2546169"/>
            <a:ext cx="2775119"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rPr>
              <a:t>Outstanding Checks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87597" y="2945119"/>
            <a:ext cx="2047727"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0"/>
              </a:spcAft>
            </a:pP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rPr>
              <a:t>Bank Errors</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AutoShape 185"/>
          <p:cNvSpPr>
            <a:spLocks noChangeArrowheads="1"/>
          </p:cNvSpPr>
          <p:nvPr/>
        </p:nvSpPr>
        <p:spPr bwMode="auto">
          <a:xfrm>
            <a:off x="184435" y="3391750"/>
            <a:ext cx="6577614" cy="612775"/>
          </a:xfrm>
          <a:prstGeom prst="plaque">
            <a:avLst>
              <a:gd name="adj" fmla="val 16667"/>
            </a:avLst>
          </a:prstGeom>
          <a:gradFill rotWithShape="0">
            <a:gsLst>
              <a:gs pos="0">
                <a:srgbClr val="92CDDC"/>
              </a:gs>
              <a:gs pos="50000">
                <a:srgbClr val="DAEEF3"/>
              </a:gs>
              <a:gs pos="100000">
                <a:srgbClr val="92CDDC"/>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 Adjusting the Balance per Company’s Book</a:t>
            </a:r>
            <a:endParaRPr lang="en-US" sz="160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232500" y="4041288"/>
            <a:ext cx="302518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rPr>
              <a:t>Bank Service Charges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32500" y="4285162"/>
            <a:ext cx="1710725"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rPr>
              <a:t>NSF check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p:cNvSpPr/>
          <p:nvPr/>
        </p:nvSpPr>
        <p:spPr>
          <a:xfrm>
            <a:off x="224462" y="4678513"/>
            <a:ext cx="3211135"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rPr>
              <a:t>Check Printing Charges</a:t>
            </a:r>
            <a:r>
              <a:rPr lang="en-US" u="sng"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7"/>
          <p:cNvSpPr/>
          <p:nvPr/>
        </p:nvSpPr>
        <p:spPr>
          <a:xfrm>
            <a:off x="224462" y="5026398"/>
            <a:ext cx="221086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(4)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rPr>
              <a:t>Interest Earned</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184435" y="5429784"/>
            <a:ext cx="2505814"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rPr>
              <a:t>Notes Receivable</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Rectangle 29"/>
          <p:cNvSpPr/>
          <p:nvPr/>
        </p:nvSpPr>
        <p:spPr>
          <a:xfrm>
            <a:off x="211410" y="5831192"/>
            <a:ext cx="240322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(6) Company Errors</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1" name="Picture 30" descr="http://www.worldlistmania.com/wp-content/uploads/2012/03/Banking.jpg"/>
          <p:cNvPicPr/>
          <p:nvPr/>
        </p:nvPicPr>
        <p:blipFill>
          <a:blip r:embed="rId10">
            <a:extLst>
              <a:ext uri="{28A0092B-C50C-407E-A947-70E740481C1C}">
                <a14:useLocalDpi xmlns:a14="http://schemas.microsoft.com/office/drawing/2010/main" val="0"/>
              </a:ext>
            </a:extLst>
          </a:blip>
          <a:srcRect/>
          <a:stretch>
            <a:fillRect/>
          </a:stretch>
        </p:blipFill>
        <p:spPr bwMode="auto">
          <a:xfrm>
            <a:off x="7703229" y="2075789"/>
            <a:ext cx="4018208" cy="2435589"/>
          </a:xfrm>
          <a:prstGeom prst="rect">
            <a:avLst/>
          </a:prstGeom>
          <a:ln>
            <a:noFill/>
          </a:ln>
          <a:effectLst>
            <a:outerShdw blurRad="292100" dist="139700" dir="2700000" algn="tl" rotWithShape="0">
              <a:srgbClr val="333333">
                <a:alpha val="65000"/>
              </a:srgbClr>
            </a:outerShdw>
          </a:effectLst>
        </p:spPr>
      </p:pic>
      <p:grpSp>
        <p:nvGrpSpPr>
          <p:cNvPr id="32" name="Group 31"/>
          <p:cNvGrpSpPr/>
          <p:nvPr/>
        </p:nvGrpSpPr>
        <p:grpSpPr>
          <a:xfrm>
            <a:off x="0" y="6498164"/>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00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4" grpId="0"/>
      <p:bldP spid="21"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4270501" y="972819"/>
            <a:ext cx="300606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Name of the Business</a:t>
            </a:r>
            <a:endParaRPr lang="en-US" dirty="0">
              <a:latin typeface="Times New Roman" panose="02020603050405020304" pitchFamily="18" charset="0"/>
              <a:ea typeface="Times New Roman" panose="02020603050405020304" pitchFamily="18" charset="0"/>
            </a:endParaRPr>
          </a:p>
          <a:p>
            <a:pPr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Bank Reconciliation</a:t>
            </a:r>
            <a:endParaRPr lang="en-US" dirty="0">
              <a:latin typeface="Times New Roman" panose="02020603050405020304" pitchFamily="18" charset="0"/>
              <a:ea typeface="Times New Roman" panose="02020603050405020304" pitchFamily="18" charset="0"/>
            </a:endParaRPr>
          </a:p>
          <a:p>
            <a:pPr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Month, Day, Year</a:t>
            </a:r>
            <a:endParaRPr lang="en-US"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11962007"/>
              </p:ext>
            </p:extLst>
          </p:nvPr>
        </p:nvGraphicFramePr>
        <p:xfrm>
          <a:off x="888474" y="1900458"/>
          <a:ext cx="9311426" cy="4524430"/>
        </p:xfrm>
        <a:graphic>
          <a:graphicData uri="http://schemas.openxmlformats.org/drawingml/2006/table">
            <a:tbl>
              <a:tblPr firstRow="1" firstCol="1" bandRow="1">
                <a:tableStyleId>{5940675A-B579-460E-94D1-54222C63F5DA}</a:tableStyleId>
              </a:tblPr>
              <a:tblGrid>
                <a:gridCol w="3543901"/>
                <a:gridCol w="511511"/>
                <a:gridCol w="565557"/>
                <a:gridCol w="3542936"/>
                <a:gridCol w="540464"/>
                <a:gridCol w="607057"/>
              </a:tblGrid>
              <a:tr h="385155">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 Bank Statement Balance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Book Balance</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u="sng" dirty="0" smtClean="0">
                          <a:solidFill>
                            <a:srgbClr val="FF0000"/>
                          </a:solidFill>
                          <a:effectLst/>
                          <a:latin typeface="Arial" panose="020B0604020202020204" pitchFamily="34" charset="0"/>
                          <a:cs typeface="Arial" panose="020B0604020202020204" pitchFamily="34" charset="0"/>
                        </a:rPr>
                        <a:t>Add</a:t>
                      </a:r>
                      <a:r>
                        <a:rPr lang="en-US" sz="1400" b="1" dirty="0" smtClean="0">
                          <a:solidFill>
                            <a:srgbClr val="FF0000"/>
                          </a:solidFill>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Deposits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Add: </a:t>
                      </a:r>
                      <a:r>
                        <a:rPr lang="en-US" sz="1400" b="1" dirty="0">
                          <a:effectLst/>
                          <a:latin typeface="Arial" panose="020B0604020202020204" pitchFamily="34" charset="0"/>
                          <a:cs typeface="Arial" panose="020B0604020202020204" pitchFamily="34" charset="0"/>
                        </a:rPr>
                        <a:t>Any items received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Interest Earned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Dividends Received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  Collection of Accounts </a:t>
                      </a:r>
                      <a:r>
                        <a:rPr lang="en-US" sz="1400" b="1" dirty="0" smtClean="0">
                          <a:effectLst/>
                          <a:latin typeface="Arial" panose="020B0604020202020204" pitchFamily="34" charset="0"/>
                          <a:cs typeface="Arial" panose="020B0604020202020204" pitchFamily="34" charset="0"/>
                        </a:rPr>
                        <a:t>Receivable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692362">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  </a:t>
                      </a:r>
                      <a:endParaRPr lang="en-US" sz="1400" b="1" dirty="0">
                        <a:solidFill>
                          <a:srgbClr val="FF0000"/>
                        </a:solidFill>
                        <a:effectLst/>
                        <a:latin typeface="Arial" panose="020B0604020202020204" pitchFamily="34" charset="0"/>
                        <a:cs typeface="Arial" panose="020B0604020202020204" pitchFamily="34" charset="0"/>
                      </a:endParaRPr>
                    </a:p>
                    <a:p>
                      <a:pPr algn="l" rtl="1">
                        <a:spcAft>
                          <a:spcPts val="1000"/>
                        </a:spcAft>
                      </a:pPr>
                      <a:r>
                        <a:rPr lang="en-US" sz="1400" b="1" dirty="0">
                          <a:effectLst/>
                          <a:latin typeface="Arial" panose="020B0604020202020204" pitchFamily="34" charset="0"/>
                          <a:cs typeface="Arial" panose="020B0604020202020204" pitchFamily="34" charset="0"/>
                        </a:rPr>
                        <a:t>Outstanding checks (</a:t>
                      </a:r>
                      <a:r>
                        <a:rPr lang="en-US" sz="1400" b="1" dirty="0" smtClean="0">
                          <a:effectLst/>
                          <a:latin typeface="Arial" panose="020B0604020202020204" pitchFamily="34" charset="0"/>
                          <a:cs typeface="Arial" panose="020B0604020202020204" pitchFamily="34" charset="0"/>
                        </a:rPr>
                        <a:t>Unpresented</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Checks</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a:t>
                      </a:r>
                      <a:r>
                        <a:rPr lang="en-US" sz="1400" b="1" dirty="0">
                          <a:solidFill>
                            <a:srgbClr val="FF0000"/>
                          </a:solidFill>
                          <a:effectLst/>
                          <a:latin typeface="Arial" panose="020B0604020202020204" pitchFamily="34" charset="0"/>
                          <a:cs typeface="Arial" panose="020B0604020202020204" pitchFamily="34" charset="0"/>
                        </a:rPr>
                        <a:t>:  </a:t>
                      </a:r>
                    </a:p>
                    <a:p>
                      <a:pPr algn="l" rtl="1">
                        <a:spcAft>
                          <a:spcPts val="1000"/>
                        </a:spcAft>
                      </a:pPr>
                      <a:r>
                        <a:rPr lang="en-US" sz="1400" b="1" dirty="0">
                          <a:effectLst/>
                          <a:latin typeface="Arial" panose="020B0604020202020204" pitchFamily="34" charset="0"/>
                          <a:cs typeface="Arial" panose="020B0604020202020204" pitchFamily="34" charset="0"/>
                        </a:rPr>
                        <a:t> Any items paid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No………………….</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0"/>
                        </a:spcAft>
                      </a:pPr>
                      <a:r>
                        <a:rPr lang="en-US" sz="1400" b="1">
                          <a:effectLst/>
                          <a:latin typeface="Arial" panose="020B0604020202020204" pitchFamily="34" charset="0"/>
                          <a:cs typeface="Arial" panose="020B0604020202020204" pitchFamily="34" charset="0"/>
                        </a:rPr>
                        <a:t>      *  Service Charge – Bank</a:t>
                      </a:r>
                    </a:p>
                    <a:p>
                      <a:pPr algn="l" rtl="1">
                        <a:spcAft>
                          <a:spcPts val="0"/>
                        </a:spcAft>
                      </a:pPr>
                      <a:r>
                        <a:rPr lang="en-US" sz="1400" b="1">
                          <a:effectLst/>
                          <a:latin typeface="Arial" panose="020B0604020202020204" pitchFamily="34" charset="0"/>
                          <a:cs typeface="Arial" panose="020B0604020202020204" pitchFamily="34" charset="0"/>
                        </a:rPr>
                        <a:t>         Charges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NSF Checks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Loan Repayments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Bank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a:solidFill>
                            <a:srgbClr val="C00000"/>
                          </a:solidFill>
                          <a:effectLst/>
                          <a:latin typeface="Arial" panose="020B0604020202020204" pitchFamily="34" charset="0"/>
                          <a:cs typeface="Arial" panose="020B0604020202020204" pitchFamily="34" charset="0"/>
                        </a:rPr>
                        <a:t> </a:t>
                      </a:r>
                      <a:endParaRPr lang="en-US" sz="14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Cash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r>
            </a:tbl>
          </a:graphicData>
        </a:graphic>
      </p:graphicFrame>
      <p:pic>
        <p:nvPicPr>
          <p:cNvPr id="12" name="Picture 11"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3822313"/>
            <a:ext cx="2304326" cy="1782582"/>
          </a:xfrm>
          <a:prstGeom prst="rect">
            <a:avLst/>
          </a:prstGeom>
          <a:noFill/>
        </p:spPr>
      </p:pic>
      <p:grpSp>
        <p:nvGrpSpPr>
          <p:cNvPr id="13" name="Group 12"/>
          <p:cNvGrpSpPr/>
          <p:nvPr/>
        </p:nvGrpSpPr>
        <p:grpSpPr>
          <a:xfrm>
            <a:off x="0" y="330303"/>
            <a:ext cx="7740203" cy="577844"/>
            <a:chOff x="272537" y="1012529"/>
            <a:chExt cx="8801832" cy="1080000"/>
          </a:xfrm>
        </p:grpSpPr>
        <p:sp>
          <p:nvSpPr>
            <p:cNvPr id="14" name="مستطيل مستدير الزوايا 13"/>
            <p:cNvSpPr/>
            <p:nvPr/>
          </p:nvSpPr>
          <p:spPr>
            <a:xfrm>
              <a:off x="272537" y="1012529"/>
              <a:ext cx="8801832"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5" name="Rectangle 6"/>
            <p:cNvSpPr/>
            <p:nvPr/>
          </p:nvSpPr>
          <p:spPr>
            <a:xfrm>
              <a:off x="1282872" y="1096947"/>
              <a:ext cx="7440009" cy="862860"/>
            </a:xfrm>
            <a:prstGeom prst="rect">
              <a:avLst/>
            </a:prstGeom>
          </p:spPr>
          <p:txBody>
            <a:bodyPr wrap="square">
              <a:spAutoFit/>
            </a:bodyPr>
            <a:lstStyle/>
            <a:p>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Layout of Bank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Reconciliation Statement</a:t>
              </a:r>
              <a:endParaRPr lang="en-US" sz="2400" dirty="0">
                <a:solidFill>
                  <a:srgbClr val="FFFF00"/>
                </a:solidFill>
                <a:effectLst>
                  <a:outerShdw blurRad="38100" dist="38100" dir="2700000" algn="tl">
                    <a:srgbClr val="000000">
                      <a:alpha val="43137"/>
                    </a:srgbClr>
                  </a:outerShdw>
                </a:effectLst>
              </a:endParaRPr>
            </a:p>
          </p:txBody>
        </p:sp>
        <p:grpSp>
          <p:nvGrpSpPr>
            <p:cNvPr id="16" name="Shape 631"/>
            <p:cNvGrpSpPr/>
            <p:nvPr/>
          </p:nvGrpSpPr>
          <p:grpSpPr>
            <a:xfrm>
              <a:off x="460278" y="1121179"/>
              <a:ext cx="783227" cy="707887"/>
              <a:chOff x="5961125" y="1623900"/>
              <a:chExt cx="427450" cy="448175"/>
            </a:xfrm>
          </p:grpSpPr>
          <p:sp>
            <p:nvSpPr>
              <p:cNvPr id="1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7" name="Group 26"/>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03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8" name="Group 17"/>
          <p:cNvGrpSpPr/>
          <p:nvPr/>
        </p:nvGrpSpPr>
        <p:grpSpPr>
          <a:xfrm>
            <a:off x="0" y="6560622"/>
            <a:ext cx="12192000" cy="276999"/>
            <a:chOff x="0" y="6560622"/>
            <a:chExt cx="12192000" cy="276999"/>
          </a:xfrm>
        </p:grpSpPr>
        <p:sp>
          <p:nvSpPr>
            <p:cNvPr id="19" name="TextBox 18"/>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20" name="Straight Connector 19"/>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58876" y="1357921"/>
            <a:ext cx="8801034"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b="1" dirty="0" err="1">
                <a:latin typeface="Arial" panose="020B0604020202020204" pitchFamily="34" charset="0"/>
                <a:ea typeface="Times New Roman" panose="02020603050405020304" pitchFamily="18" charset="0"/>
                <a:cs typeface="Arial" panose="020B0604020202020204" pitchFamily="34" charset="0"/>
              </a:rPr>
              <a:t>Zeyad</a:t>
            </a:r>
            <a:r>
              <a:rPr lang="en-US"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9834236"/>
              </p:ext>
            </p:extLst>
          </p:nvPr>
        </p:nvGraphicFramePr>
        <p:xfrm>
          <a:off x="394028" y="2134783"/>
          <a:ext cx="9097248" cy="2833272"/>
        </p:xfrm>
        <a:graphic>
          <a:graphicData uri="http://schemas.openxmlformats.org/drawingml/2006/table">
            <a:tbl>
              <a:tblPr>
                <a:tableStyleId>{E8B1032C-EA38-4F05-BA0D-38AFFFC7BED3}</a:tableStyleId>
              </a:tblPr>
              <a:tblGrid>
                <a:gridCol w="7983357"/>
                <a:gridCol w="1113891"/>
              </a:tblGrid>
              <a:tr h="354159">
                <a:tc>
                  <a:txBody>
                    <a:bodyPr/>
                    <a:lstStyle/>
                    <a:p>
                      <a:pPr>
                        <a:spcAft>
                          <a:spcPts val="1000"/>
                        </a:spcAft>
                      </a:pPr>
                      <a:r>
                        <a:rPr lang="en-US" sz="20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BD</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Balance per Bank Statement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7,338</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Cash Book Balance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5,432</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Outstanding Checks</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2,121</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Deposits  in Transit not recorded by bank</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1,243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Notes Receivable collected by bank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1,000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Interest Earned on Notes Receivable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smtClean="0">
                          <a:effectLst/>
                          <a:latin typeface="Arial" panose="020B0604020202020204" pitchFamily="34" charset="0"/>
                          <a:cs typeface="Arial" panose="020B0604020202020204" pitchFamily="34" charset="0"/>
                        </a:rPr>
                        <a:t>33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Bank Service Charge not recorded by depositors.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394028" y="5301384"/>
            <a:ext cx="9859808" cy="8161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b="1" dirty="0" err="1">
                <a:latin typeface="Arial" panose="020B0604020202020204" pitchFamily="34" charset="0"/>
                <a:ea typeface="Times New Roman" panose="02020603050405020304" pitchFamily="18" charset="0"/>
                <a:cs typeface="Arial" panose="020B0604020202020204" pitchFamily="34" charset="0"/>
              </a:rPr>
              <a:t>Zeyad</a:t>
            </a:r>
            <a:r>
              <a:rPr lang="en-US" b="1" dirty="0">
                <a:latin typeface="Arial" panose="020B0604020202020204" pitchFamily="34" charset="0"/>
                <a:ea typeface="Times New Roman" panose="02020603050405020304" pitchFamily="18" charset="0"/>
                <a:cs typeface="Arial" panose="020B0604020202020204" pitchFamily="34" charset="0"/>
              </a:rPr>
              <a:t> Est. as of December 31, 2020.</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descr="http://www.newstudent.co.uk/wp-content/uploads/2012/07/7360273-300x197.jpg">
            <a:hlinkClick r:id="rId2"/>
          </p:cNvPr>
          <p:cNvPicPr/>
          <p:nvPr/>
        </p:nvPicPr>
        <p:blipFill>
          <a:blip r:embed="rId3"/>
          <a:stretch>
            <a:fillRect/>
          </a:stretch>
        </p:blipFill>
        <p:spPr bwMode="auto">
          <a:xfrm>
            <a:off x="9672034" y="3638726"/>
            <a:ext cx="2410577" cy="1800225"/>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127866" y="455455"/>
            <a:ext cx="3285036"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2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27865" y="1280719"/>
            <a:ext cx="4405498" cy="7325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1600"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1453480"/>
              </p:ext>
            </p:extLst>
          </p:nvPr>
        </p:nvGraphicFramePr>
        <p:xfrm>
          <a:off x="127865" y="2086995"/>
          <a:ext cx="4856259" cy="2905833"/>
        </p:xfrm>
        <a:graphic>
          <a:graphicData uri="http://schemas.openxmlformats.org/drawingml/2006/table">
            <a:tbl>
              <a:tblPr>
                <a:tableStyleId>{E8B1032C-EA38-4F05-BA0D-38AFFFC7BED3}</a:tableStyleId>
              </a:tblPr>
              <a:tblGrid>
                <a:gridCol w="3829492"/>
                <a:gridCol w="1026767"/>
              </a:tblGrid>
              <a:tr h="354159">
                <a:tc>
                  <a:txBody>
                    <a:bodyPr/>
                    <a:lstStyle/>
                    <a:p>
                      <a:pPr>
                        <a:spcAft>
                          <a:spcPts val="100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BD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Balance per Bank Statement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7,338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Cash Book Balance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5,432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Outstanding Checks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2,121</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Deposits  in Transit not recorded by bank</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1,243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Notes Receivable collected by bank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Interest Earned on Notes Receivable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smtClean="0">
                          <a:effectLst/>
                          <a:latin typeface="Arial" panose="020B0604020202020204" pitchFamily="34" charset="0"/>
                          <a:cs typeface="Arial" panose="020B0604020202020204" pitchFamily="34" charset="0"/>
                        </a:rPr>
                        <a:t>33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Bank Service Charge not recorded by depositors.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127865" y="5197871"/>
            <a:ext cx="4830583" cy="9961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sz="16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sz="1600" b="1" dirty="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as of December 31, 2020.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p:cNvGrpSpPr/>
          <p:nvPr/>
        </p:nvGrpSpPr>
        <p:grpSpPr>
          <a:xfrm>
            <a:off x="127865" y="455455"/>
            <a:ext cx="4225193"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06674" y="1129038"/>
              <a:ext cx="3510052" cy="583517"/>
            </a:xfrm>
            <a:prstGeom prst="rect">
              <a:avLst/>
            </a:prstGeom>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a:t>
              </a:r>
              <a:endPar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6787165" y="845410"/>
            <a:ext cx="3060879" cy="92333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101449969"/>
              </p:ext>
            </p:extLst>
          </p:nvPr>
        </p:nvGraphicFramePr>
        <p:xfrm>
          <a:off x="5112913" y="2013227"/>
          <a:ext cx="6864441" cy="3281834"/>
        </p:xfrm>
        <a:graphic>
          <a:graphicData uri="http://schemas.openxmlformats.org/drawingml/2006/table">
            <a:tbl>
              <a:tblPr firstRow="1" firstCol="1" bandRow="1">
                <a:tableStyleId>{5940675A-B579-460E-94D1-54222C63F5DA}</a:tableStyleId>
              </a:tblPr>
              <a:tblGrid>
                <a:gridCol w="1997861"/>
                <a:gridCol w="640339"/>
                <a:gridCol w="640339"/>
                <a:gridCol w="2305224"/>
                <a:gridCol w="640339"/>
                <a:gridCol w="640339"/>
              </a:tblGrid>
              <a:tr h="505474">
                <a:tc>
                  <a:txBody>
                    <a:bodyPr/>
                    <a:lstStyle/>
                    <a:p>
                      <a:pPr algn="l"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05474">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459604">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94860">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05474">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grpSp>
        <p:nvGrpSpPr>
          <p:cNvPr id="26" name="Group 25"/>
          <p:cNvGrpSpPr/>
          <p:nvPr/>
        </p:nvGrpSpPr>
        <p:grpSpPr>
          <a:xfrm>
            <a:off x="0" y="6498164"/>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375265"/>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97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2.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88EC3-28EE-40F2-B7B5-47383ABE82BE}">
  <ds:schemaRefs>
    <ds:schemaRef ds:uri="http://schemas.openxmlformats.org/package/2006/metadata/core-properties"/>
    <ds:schemaRef ds:uri="eaf68234-7bb1-4e31-b7eb-faab1db653a8"/>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5781d985-d61c-4d45-bcd6-cbed1bbc6d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Presentation2</Template>
  <TotalTime>1000</TotalTime>
  <Words>1358</Words>
  <Application>Microsoft Office PowerPoint</Application>
  <PresentationFormat>Widescreen</PresentationFormat>
  <Paragraphs>543</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PT Bold Heading</vt:lpstr>
      <vt:lpstr>Sakkal Majalla</vt:lpstr>
      <vt:lpstr>Times New Roman</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147</cp:revision>
  <dcterms:created xsi:type="dcterms:W3CDTF">2020-03-04T10:47:58Z</dcterms:created>
  <dcterms:modified xsi:type="dcterms:W3CDTF">2021-01-20T05:24:47Z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