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notesMasterIdLst>
    <p:notesMasterId r:id="rId20"/>
  </p:notesMasterIdLst>
  <p:sldIdLst>
    <p:sldId id="342" r:id="rId3"/>
    <p:sldId id="302" r:id="rId4"/>
    <p:sldId id="297" r:id="rId5"/>
    <p:sldId id="357" r:id="rId6"/>
    <p:sldId id="375" r:id="rId7"/>
    <p:sldId id="358" r:id="rId8"/>
    <p:sldId id="359" r:id="rId9"/>
    <p:sldId id="360" r:id="rId10"/>
    <p:sldId id="361" r:id="rId11"/>
    <p:sldId id="364" r:id="rId12"/>
    <p:sldId id="365" r:id="rId13"/>
    <p:sldId id="366" r:id="rId14"/>
    <p:sldId id="367" r:id="rId15"/>
    <p:sldId id="369" r:id="rId16"/>
    <p:sldId id="368" r:id="rId17"/>
    <p:sldId id="370" r:id="rId18"/>
    <p:sldId id="34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CC99FF"/>
    <a:srgbClr val="FFCCFF"/>
    <a:srgbClr val="FFFF99"/>
    <a:srgbClr val="FF0066"/>
    <a:srgbClr val="FFFF66"/>
    <a:srgbClr val="FFCC00"/>
    <a:srgbClr val="FFCC66"/>
    <a:srgbClr val="FF33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70" d="100"/>
          <a:sy n="70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1D76D-6789-4AF7-B940-DCCAAFAA10F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FFAB7-17FD-488A-8FCD-C882C8257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FFAB7-17FD-488A-8FCD-C882C82576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10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0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15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45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62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45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5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41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27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1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0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72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75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9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5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4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5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7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8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6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3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.bh/url?sa=i&amp;rct=j&amp;q=&amp;esrc=s&amp;source=images&amp;cd=&amp;cad=rja&amp;uact=8&amp;ved=0ahUKEwi4_MGVq9bWAhXH2xoKHfX4C7EQjRwIBw&amp;url=https://accountlearning.com/7-important-methods-of-providing-depreciation-example-formulae/&amp;psig=AOvVaw0TjamN9yW_cKRNpeUnqV9e&amp;ust=150718477759211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pixabay.com/en/tick-mark-ok-perfect-check-done-305245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 descr="Image result for bahrain emblem">
            <a:extLst>
              <a:ext uri="{FF2B5EF4-FFF2-40B4-BE49-F238E27FC236}">
                <a16:creationId xmlns="" xmlns:a16="http://schemas.microsoft.com/office/drawing/2014/main" id="{A7B754D7-1CC4-4B0B-B38E-C52E4ED206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54511" y="1418931"/>
            <a:ext cx="171450" cy="171451"/>
          </a:xfrm>
          <a:prstGeom prst="rect">
            <a:avLst/>
          </a:prstGeom>
          <a:noFill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aphicFrame>
        <p:nvGraphicFramePr>
          <p:cNvPr id="14" name="Table 8">
            <a:extLst>
              <a:ext uri="{FF2B5EF4-FFF2-40B4-BE49-F238E27FC236}">
                <a16:creationId xmlns="" xmlns:a16="http://schemas.microsoft.com/office/drawing/2014/main" id="{C257F836-2B8D-4385-833E-440ED69B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502355"/>
              </p:ext>
            </p:extLst>
          </p:nvPr>
        </p:nvGraphicFramePr>
        <p:xfrm>
          <a:off x="1905003" y="2171108"/>
          <a:ext cx="8153399" cy="37724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16333">
                  <a:extLst>
                    <a:ext uri="{9D8B030D-6E8A-4147-A177-3AD203B41FA5}">
                      <a16:colId xmlns="" xmlns:a16="http://schemas.microsoft.com/office/drawing/2014/main" val="1153488245"/>
                    </a:ext>
                  </a:extLst>
                </a:gridCol>
                <a:gridCol w="6237066">
                  <a:extLst>
                    <a:ext uri="{9D8B030D-6E8A-4147-A177-3AD203B41FA5}">
                      <a16:colId xmlns="" xmlns:a16="http://schemas.microsoft.com/office/drawing/2014/main" val="2424581035"/>
                    </a:ext>
                  </a:extLst>
                </a:gridCol>
              </a:tblGrid>
              <a:tr h="977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8585072"/>
                  </a:ext>
                </a:extLst>
              </a:tr>
              <a:tr h="746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(</a:t>
                      </a:r>
                      <a:r>
                        <a:rPr lang="ar-BH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– </a:t>
                      </a:r>
                      <a:r>
                        <a:rPr lang="ar-BH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 212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090189103"/>
                  </a:ext>
                </a:extLst>
              </a:tr>
              <a:tr h="6640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</a:t>
                      </a:r>
                      <a:r>
                        <a:rPr lang="ar-B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244890864"/>
                  </a:ext>
                </a:extLst>
              </a:tr>
              <a:tr h="1384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Plant Assets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Straight-Line Method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21600062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752602" y="533400"/>
            <a:ext cx="8686801" cy="122413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198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1632416"/>
                  </p:ext>
                </p:extLst>
              </p:nvPr>
            </p:nvGraphicFramePr>
            <p:xfrm>
              <a:off x="237137" y="879201"/>
              <a:ext cx="9364063" cy="3372759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215795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38209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46843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379753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175736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218467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568599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Book</a:t>
                          </a:r>
                          <a:r>
                            <a:rPr lang="en-US" sz="1400" baseline="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 value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Accumulated</a:t>
                          </a:r>
                          <a:r>
                            <a:rPr lang="en-US" sz="1400" baseline="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 Depreciation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Depreciation Expense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× Depreciable Rate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Calculation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Year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84,000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Sept. 30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+mn-cs"/>
                            </a:rPr>
                            <a:t> </a:t>
                          </a: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2018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84,000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+mn-cs"/>
                            </a:rPr>
                            <a:t> - 5,000 </a:t>
                          </a:r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 79,000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5,000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= 5,000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2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  <m:t>𝟓</m:t>
                              </m:r>
                              <m:r>
                                <a:rPr lang="en-US" sz="1400" b="1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  <m:t>%×</m:t>
                              </m:r>
                            </m:oMath>
                          </a14:m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1400" b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ar-BH" sz="1400" b="1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84,000-4,000=80,000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Dec 31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, 2018</a:t>
                          </a:r>
                        </a:p>
                        <a:p>
                          <a:pPr algn="ctr"/>
                          <a:endParaRPr lang="en-US" sz="1400" dirty="0"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47738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84,000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+mn-cs"/>
                            </a:rPr>
                            <a:t> - 25,000 </a:t>
                          </a:r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 59,000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25,000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= 20,000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 xmlns:m="http://schemas.openxmlformats.org/officeDocument/2006/math">
                              <m:r>
                                <a:rPr lang="en-US" sz="14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25%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80,000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+mn-cs"/>
                            </a:rPr>
                            <a:t>Dec 31</a:t>
                          </a: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, 2019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4196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84,000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+mn-cs"/>
                            </a:rPr>
                            <a:t> - 45,000 </a:t>
                          </a:r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=39,000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45,000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= 20,000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 xmlns:m="http://schemas.openxmlformats.org/officeDocument/2006/math">
                              <m:r>
                                <a:rPr lang="en-US" sz="14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25%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80,000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+mn-cs"/>
                            </a:rPr>
                            <a:t>Dec 31</a:t>
                          </a: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, </a:t>
                          </a: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+mn-cs"/>
                            </a:rPr>
                            <a:t>2020</a:t>
                          </a:r>
                          <a:endParaRPr lang="en-US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91902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84,000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+mn-cs"/>
                            </a:rPr>
                            <a:t> - 65,000</a:t>
                          </a:r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 19,000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65,000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= 20,000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 xmlns:m="http://schemas.openxmlformats.org/officeDocument/2006/math">
                              <m:r>
                                <a:rPr lang="en-US" sz="14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25%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80,000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+mn-cs"/>
                            </a:rPr>
                            <a:t>Dec 31</a:t>
                          </a: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, 2021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1632416"/>
                  </p:ext>
                </p:extLst>
              </p:nvPr>
            </p:nvGraphicFramePr>
            <p:xfrm>
              <a:off x="237137" y="879201"/>
              <a:ext cx="9364063" cy="3372759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215795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8209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46843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7975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  <a:gridCol w="175736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2184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568599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Book</a:t>
                          </a:r>
                          <a:r>
                            <a:rPr lang="en-US" sz="1400" baseline="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 value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Accumulated</a:t>
                          </a:r>
                          <a:r>
                            <a:rPr lang="en-US" sz="1400" baseline="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 Depreciation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Depreciation Expense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× Depreciable Rate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Calculation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Year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84,000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Sept. 30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+mn-cs"/>
                            </a:rPr>
                            <a:t> </a:t>
                          </a: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2018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84,000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+mn-cs"/>
                            </a:rPr>
                            <a:t> - 5,000 </a:t>
                          </a:r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 79,000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5,000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= 5,000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362996" t="-151667" r="-21674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84,000-4,000=80,000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Dec 31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, 2018</a:t>
                          </a:r>
                        </a:p>
                        <a:p>
                          <a:pPr algn="ctr"/>
                          <a:endParaRPr lang="en-US" sz="1400" dirty="0"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84,000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+mn-cs"/>
                            </a:rPr>
                            <a:t> - 25,000 </a:t>
                          </a:r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 59,000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25,000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= 20,000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362996" t="-355294" r="-216740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80,000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+mn-cs"/>
                            </a:rPr>
                            <a:t>Dec 31</a:t>
                          </a: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, 2019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84,000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+mn-cs"/>
                            </a:rPr>
                            <a:t> - 45,000 </a:t>
                          </a:r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=39,000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45,000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= 20,000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362996" t="-455294" r="-21674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80,000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+mn-cs"/>
                            </a:rPr>
                            <a:t>Dec 31</a:t>
                          </a: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, </a:t>
                          </a: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+mn-cs"/>
                            </a:rPr>
                            <a:t>2020</a:t>
                          </a:r>
                          <a:endParaRPr lang="en-US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84,000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+mn-cs"/>
                            </a:rPr>
                            <a:t> - 65,000</a:t>
                          </a:r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 19,000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65,000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= 20,000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362996" t="-555294" r="-21674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80,000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+mn-cs"/>
                            </a:rPr>
                            <a:t>Dec 31</a:t>
                          </a: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, 2021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/>
          <p:cNvGrpSpPr/>
          <p:nvPr/>
        </p:nvGrpSpPr>
        <p:grpSpPr>
          <a:xfrm>
            <a:off x="7028726" y="2535670"/>
            <a:ext cx="816039" cy="541082"/>
            <a:chOff x="7071619" y="2344361"/>
            <a:chExt cx="1143000" cy="541082"/>
          </a:xfrm>
        </p:grpSpPr>
        <p:grpSp>
          <p:nvGrpSpPr>
            <p:cNvPr id="15" name="Group 14"/>
            <p:cNvGrpSpPr/>
            <p:nvPr/>
          </p:nvGrpSpPr>
          <p:grpSpPr>
            <a:xfrm>
              <a:off x="7071619" y="2344361"/>
              <a:ext cx="1143000" cy="541082"/>
              <a:chOff x="4876800" y="4243490"/>
              <a:chExt cx="1143000" cy="41853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Plus 17"/>
            <p:cNvSpPr/>
            <p:nvPr/>
          </p:nvSpPr>
          <p:spPr>
            <a:xfrm>
              <a:off x="7636864" y="2628611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02558" y="3115871"/>
            <a:ext cx="822294" cy="565723"/>
            <a:chOff x="7065364" y="2896957"/>
            <a:chExt cx="1143000" cy="565723"/>
          </a:xfrm>
        </p:grpSpPr>
        <p:grpSp>
          <p:nvGrpSpPr>
            <p:cNvPr id="9" name="Group 8"/>
            <p:cNvGrpSpPr/>
            <p:nvPr/>
          </p:nvGrpSpPr>
          <p:grpSpPr>
            <a:xfrm>
              <a:off x="7065364" y="2896957"/>
              <a:ext cx="1143000" cy="565723"/>
              <a:chOff x="4876800" y="4243490"/>
              <a:chExt cx="1143000" cy="418531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Plus 19"/>
            <p:cNvSpPr/>
            <p:nvPr/>
          </p:nvSpPr>
          <p:spPr>
            <a:xfrm>
              <a:off x="7574328" y="323389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7939"/>
                  </p:ext>
                </p:extLst>
              </p:nvPr>
            </p:nvGraphicFramePr>
            <p:xfrm>
              <a:off x="237138" y="4216082"/>
              <a:ext cx="9360090" cy="518160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2151944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381314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48295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341767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1803381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198728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38852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84,000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+mn-cs"/>
                            </a:rPr>
                            <a:t> - 80,000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 4,000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= 15,000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𝟐𝟓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%×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dirty="0">
                              <a:latin typeface="Arial" panose="020B0604020202020204" pitchFamily="34" charset="0"/>
                              <a:cs typeface="+mn-cs"/>
                            </a:rPr>
                            <a:t>Sept. 30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+mn-cs"/>
                            </a:rPr>
                            <a:t> 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+mn-cs"/>
                            </a:rPr>
                            <a:t>2022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7939"/>
                  </p:ext>
                </p:extLst>
              </p:nvPr>
            </p:nvGraphicFramePr>
            <p:xfrm>
              <a:off x="237138" y="4216082"/>
              <a:ext cx="9360090" cy="518160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215194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8131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48295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417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  <a:gridCol w="180338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19872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84,000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+mn-cs"/>
                            </a:rPr>
                            <a:t> - 80,000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 4,000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= 15,000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375909" t="-3488" r="-225455" b="-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dirty="0">
                              <a:latin typeface="Arial" panose="020B0604020202020204" pitchFamily="34" charset="0"/>
                              <a:cs typeface="+mn-cs"/>
                            </a:rPr>
                            <a:t>Sept. 30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+mn-cs"/>
                            </a:rPr>
                            <a:t> 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+mn-cs"/>
                            </a:rPr>
                            <a:t>2022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8" name="Rectangular Callout 27"/>
          <p:cNvSpPr/>
          <p:nvPr/>
        </p:nvSpPr>
        <p:spPr>
          <a:xfrm>
            <a:off x="4240823" y="3552079"/>
            <a:ext cx="917243" cy="421901"/>
          </a:xfrm>
          <a:prstGeom prst="wedgeRectCallout">
            <a:avLst>
              <a:gd name="adj1" fmla="val -38785"/>
              <a:gd name="adj2" fmla="val 1509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 – 3)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982645" y="3882067"/>
            <a:ext cx="891107" cy="485495"/>
            <a:chOff x="7060103" y="3620602"/>
            <a:chExt cx="1153521" cy="485495"/>
          </a:xfrm>
        </p:grpSpPr>
        <p:grpSp>
          <p:nvGrpSpPr>
            <p:cNvPr id="14" name="Group 13"/>
            <p:cNvGrpSpPr/>
            <p:nvPr/>
          </p:nvGrpSpPr>
          <p:grpSpPr>
            <a:xfrm>
              <a:off x="7060103" y="3620602"/>
              <a:ext cx="1153521" cy="485495"/>
              <a:chOff x="4800600" y="5610505"/>
              <a:chExt cx="839110" cy="485495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flipH="1">
                <a:off x="4800600" y="5610505"/>
                <a:ext cx="811814" cy="4854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4953000" y="6096000"/>
                <a:ext cx="68671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Plus 32"/>
            <p:cNvSpPr/>
            <p:nvPr/>
          </p:nvSpPr>
          <p:spPr>
            <a:xfrm>
              <a:off x="7574328" y="38984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37138" y="373742"/>
            <a:ext cx="4920928" cy="400110"/>
            <a:chOff x="250895" y="971851"/>
            <a:chExt cx="17286670" cy="1200861"/>
          </a:xfrm>
        </p:grpSpPr>
        <p:sp>
          <p:nvSpPr>
            <p:cNvPr id="40" name="مستطيل مستدير الزوايا 13"/>
            <p:cNvSpPr/>
            <p:nvPr/>
          </p:nvSpPr>
          <p:spPr>
            <a:xfrm>
              <a:off x="250895" y="1033165"/>
              <a:ext cx="13737649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1" name="Rectangle 6"/>
            <p:cNvSpPr/>
            <p:nvPr/>
          </p:nvSpPr>
          <p:spPr>
            <a:xfrm>
              <a:off x="1373041" y="971851"/>
              <a:ext cx="16164524" cy="1200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u="sng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Illustration 1: </a:t>
              </a:r>
              <a:r>
                <a:rPr lang="en-US" sz="2000" b="1" u="sng" dirty="0" smtClean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Other </a:t>
              </a:r>
              <a:r>
                <a:rPr lang="en-US" sz="2000" b="1" u="sng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Solution</a:t>
              </a:r>
              <a:endPara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43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6951905" y="4507826"/>
            <a:ext cx="841624" cy="485495"/>
            <a:chOff x="6997567" y="4230044"/>
            <a:chExt cx="1153521" cy="485495"/>
          </a:xfrm>
        </p:grpSpPr>
        <p:sp>
          <p:nvSpPr>
            <p:cNvPr id="50" name="Plus 49"/>
            <p:cNvSpPr/>
            <p:nvPr/>
          </p:nvSpPr>
          <p:spPr>
            <a:xfrm>
              <a:off x="7596485" y="4497659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997567" y="4230044"/>
              <a:ext cx="1153521" cy="485495"/>
              <a:chOff x="4800600" y="5610505"/>
              <a:chExt cx="839110" cy="485495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H="1">
                <a:off x="4800600" y="5610505"/>
                <a:ext cx="811814" cy="4854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4953000" y="6096000"/>
                <a:ext cx="68671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 53"/>
          <p:cNvSpPr/>
          <p:nvPr/>
        </p:nvSpPr>
        <p:spPr>
          <a:xfrm>
            <a:off x="309293" y="4870691"/>
            <a:ext cx="4920928" cy="3231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Prepare Adjusted depreciation entry for year 2018</a:t>
            </a:r>
            <a:endParaRPr lang="en-US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58279"/>
              </p:ext>
            </p:extLst>
          </p:nvPr>
        </p:nvGraphicFramePr>
        <p:xfrm>
          <a:off x="237138" y="5299224"/>
          <a:ext cx="8375073" cy="113734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438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65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73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74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56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31,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 Expense-Machines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Accumulated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Depreciation</a:t>
                      </a:r>
                      <a:endParaRPr lang="ar-BH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Rectangular Callout 26"/>
          <p:cNvSpPr/>
          <p:nvPr/>
        </p:nvSpPr>
        <p:spPr>
          <a:xfrm>
            <a:off x="5821159" y="423496"/>
            <a:ext cx="2066499" cy="657127"/>
          </a:xfrm>
          <a:prstGeom prst="wedgeRectCallout">
            <a:avLst>
              <a:gd name="adj1" fmla="val -126610"/>
              <a:gd name="adj2" fmla="val 23619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months ( from Oct to December) 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0" y="6618535"/>
            <a:ext cx="12192000" cy="217549"/>
            <a:chOff x="0" y="6498164"/>
            <a:chExt cx="12192000" cy="384957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14" y="411088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5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1065954"/>
                  </p:ext>
                </p:extLst>
              </p:nvPr>
            </p:nvGraphicFramePr>
            <p:xfrm>
              <a:off x="670268" y="3369630"/>
              <a:ext cx="9144001" cy="32026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0739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472339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65060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584669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40005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802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</a:t>
                          </a:r>
                          <a:r>
                            <a:rPr lang="en-GB" sz="1600" b="1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 </a:t>
                          </a:r>
                          <a:endParaRPr lang="en-US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</a:t>
                          </a: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1065954"/>
                  </p:ext>
                </p:extLst>
              </p:nvPr>
            </p:nvGraphicFramePr>
            <p:xfrm>
              <a:off x="670268" y="3369630"/>
              <a:ext cx="9144001" cy="32026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073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723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06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58466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0005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2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2"/>
                          <a:stretch>
                            <a:fillRect l="-151292" t="-56061" r="-304797" b="-250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</a:t>
                          </a: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9B44867-19B7-477E-9D6C-3BA4E1E76656}"/>
              </a:ext>
            </a:extLst>
          </p:cNvPr>
          <p:cNvGrpSpPr/>
          <p:nvPr/>
        </p:nvGrpSpPr>
        <p:grpSpPr>
          <a:xfrm>
            <a:off x="134203" y="379746"/>
            <a:ext cx="7500965" cy="499298"/>
            <a:chOff x="167751" y="1109201"/>
            <a:chExt cx="8153400" cy="1080000"/>
          </a:xfrm>
        </p:grpSpPr>
        <p:sp>
          <p:nvSpPr>
            <p:cNvPr id="16" name="مستطيل مستدير الزوايا 13">
              <a:extLst>
                <a:ext uri="{FF2B5EF4-FFF2-40B4-BE49-F238E27FC236}">
                  <a16:creationId xmlns="" xmlns:a16="http://schemas.microsoft.com/office/drawing/2014/main" id="{0B546CD2-0E2B-4DE8-BB3F-9330AFA8A1AA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D643AC9-8D50-4029-9B31-B6BCD9CF454A}"/>
                </a:ext>
              </a:extLst>
            </p:cNvPr>
            <p:cNvSpPr/>
            <p:nvPr/>
          </p:nvSpPr>
          <p:spPr>
            <a:xfrm>
              <a:off x="1262378" y="1145763"/>
              <a:ext cx="6923403" cy="798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 (4-5): Book Page 104, work book P:72</a:t>
              </a:r>
            </a:p>
          </p:txBody>
        </p:sp>
        <p:grpSp>
          <p:nvGrpSpPr>
            <p:cNvPr id="18" name="Shape 631">
              <a:extLst>
                <a:ext uri="{FF2B5EF4-FFF2-40B4-BE49-F238E27FC236}">
                  <a16:creationId xmlns="" xmlns:a16="http://schemas.microsoft.com/office/drawing/2014/main" id="{7E213F92-2172-4BD4-A884-2A79CF871666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9" name="Shape 632">
                <a:extLst>
                  <a:ext uri="{FF2B5EF4-FFF2-40B4-BE49-F238E27FC236}">
                    <a16:creationId xmlns="" xmlns:a16="http://schemas.microsoft.com/office/drawing/2014/main" id="{76F880F7-BF5B-4D59-B8E6-889379D4C3A4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Shape 633">
                <a:extLst>
                  <a:ext uri="{FF2B5EF4-FFF2-40B4-BE49-F238E27FC236}">
                    <a16:creationId xmlns="" xmlns:a16="http://schemas.microsoft.com/office/drawing/2014/main" id="{0628D8B9-60F9-40C2-A706-C5FF84A77F48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 634">
                <a:extLst>
                  <a:ext uri="{FF2B5EF4-FFF2-40B4-BE49-F238E27FC236}">
                    <a16:creationId xmlns="" xmlns:a16="http://schemas.microsoft.com/office/drawing/2014/main" id="{9AE81E03-21C9-4225-B8D4-2691AF396CF4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 635">
                <a:extLst>
                  <a:ext uri="{FF2B5EF4-FFF2-40B4-BE49-F238E27FC236}">
                    <a16:creationId xmlns="" xmlns:a16="http://schemas.microsoft.com/office/drawing/2014/main" id="{7921DB35-BFED-42D1-8F82-F39E59BD8450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636">
                <a:extLst>
                  <a:ext uri="{FF2B5EF4-FFF2-40B4-BE49-F238E27FC236}">
                    <a16:creationId xmlns="" xmlns:a16="http://schemas.microsoft.com/office/drawing/2014/main" id="{511704B0-22C4-4097-BC35-51BC96741F41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 637">
                <a:extLst>
                  <a:ext uri="{FF2B5EF4-FFF2-40B4-BE49-F238E27FC236}">
                    <a16:creationId xmlns="" xmlns:a16="http://schemas.microsoft.com/office/drawing/2014/main" id="{A580826D-9D21-41E3-B500-0370296E7C1A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 638">
                <a:extLst>
                  <a:ext uri="{FF2B5EF4-FFF2-40B4-BE49-F238E27FC236}">
                    <a16:creationId xmlns="" xmlns:a16="http://schemas.microsoft.com/office/drawing/2014/main" id="{5840032F-5795-45E3-9C8E-84D6E089FDE8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" name="Rounded Rectangle 2"/>
          <p:cNvSpPr/>
          <p:nvPr/>
        </p:nvSpPr>
        <p:spPr>
          <a:xfrm>
            <a:off x="134203" y="3240582"/>
            <a:ext cx="457200" cy="4003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A</a:t>
            </a:r>
          </a:p>
        </p:txBody>
      </p:sp>
      <p:pic>
        <p:nvPicPr>
          <p:cNvPr id="27" name="Picture 26"/>
          <p:cNvPicPr/>
          <p:nvPr/>
        </p:nvPicPr>
        <p:blipFill rotWithShape="1">
          <a:blip r:embed="rId3"/>
          <a:srcRect l="25160" t="39339" r="24519" b="23318"/>
          <a:stretch/>
        </p:blipFill>
        <p:spPr bwMode="auto">
          <a:xfrm>
            <a:off x="700975" y="1020242"/>
            <a:ext cx="8991600" cy="2289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: Rounded Corners 2">
            <a:extLst>
              <a:ext uri="{FF2B5EF4-FFF2-40B4-BE49-F238E27FC236}">
                <a16:creationId xmlns="" xmlns:a16="http://schemas.microsoft.com/office/drawing/2014/main" id="{558D7449-A45B-4DAD-A761-F5246C85E1FD}"/>
              </a:ext>
            </a:extLst>
          </p:cNvPr>
          <p:cNvSpPr/>
          <p:nvPr/>
        </p:nvSpPr>
        <p:spPr>
          <a:xfrm>
            <a:off x="7785004" y="396649"/>
            <a:ext cx="1239520" cy="52926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 Mins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63433-1F9A-4236-85BD-88DB6BFE9D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6618535"/>
            <a:ext cx="12192000" cy="217549"/>
            <a:chOff x="0" y="6498164"/>
            <a:chExt cx="12192000" cy="384957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14" y="411088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046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95624"/>
              </p:ext>
            </p:extLst>
          </p:nvPr>
        </p:nvGraphicFramePr>
        <p:xfrm>
          <a:off x="9067800" y="2370165"/>
          <a:ext cx="3008355" cy="17373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08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5328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Acquisition cost =35,000+2500+500=BD38,000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Depreciable Cost =</a:t>
                      </a:r>
                    </a:p>
                    <a:p>
                      <a:pPr algn="l" rtl="0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38000-2000 =BD36,000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</a:t>
                      </a:r>
                      <a:r>
                        <a:rPr lang="en-GB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 =</a:t>
                      </a:r>
                    </a:p>
                    <a:p>
                      <a:pPr algn="l" rtl="0"/>
                      <a:r>
                        <a:rPr lang="en-GB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 x 100 = 25%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3778663"/>
                  </p:ext>
                </p:extLst>
              </p:nvPr>
            </p:nvGraphicFramePr>
            <p:xfrm>
              <a:off x="301086" y="2352456"/>
              <a:ext cx="8690513" cy="29252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46714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10404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408409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21321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423166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239497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40005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Annual Period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Depreciation For the Period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End Of the Period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52499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Depreciable Cost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Depreciation</a:t>
                          </a:r>
                          <a:r>
                            <a:rPr lang="en-GB" sz="1400" b="1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 Rate 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Depreciation Expense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Accumulated Depreciation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Net Book Value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1/6/2018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</a:t>
                          </a:r>
                          <a:r>
                            <a:rPr lang="en-US" sz="14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, 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31/12/2018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36,000 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𝟐𝟓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%</m:t>
                              </m:r>
                              <m:r>
                                <a:rPr lang="en-US" sz="14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14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ar-BH" sz="1400" b="1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5,250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5,250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– 5,250 =32,750</a:t>
                          </a: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31/12/2019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36,000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𝟐𝟓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9,000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14,250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– 14,250 =23,750</a:t>
                          </a: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31/12/2020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36,000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𝟐𝟓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9,000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23,250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– 23,250=14,750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31/12/2021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36,000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𝟐𝟓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9,000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32,250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– 32,250 =</a:t>
                          </a: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  <a:r>
                            <a:rPr lang="en-US" sz="1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5,750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3778663"/>
                  </p:ext>
                </p:extLst>
              </p:nvPr>
            </p:nvGraphicFramePr>
            <p:xfrm>
              <a:off x="301086" y="2352456"/>
              <a:ext cx="8690513" cy="29252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4671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10404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40840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2132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4231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239497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</a:tblGrid>
                  <a:tr h="40005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Annual Period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Depreciation For the Period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End Of the Period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2499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Depreciable Cost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60606" t="-82558" r="-358874" b="-3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Depreciation Expense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Accumulated Depreciation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Net Book Value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1/6/2018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</a:t>
                          </a:r>
                          <a:r>
                            <a:rPr lang="en-US" sz="14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, 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31/12/2018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36,000 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60606" t="-337879" r="-358874" b="-3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5,250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5,250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– 5,250 =32,750</a:t>
                          </a: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31/12/2019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36,000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60606" t="-444615" r="-358874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9,000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14,250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– 14,250 =23,750</a:t>
                          </a: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31/12/2020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36,000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60606" t="-536364" r="-358874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9,000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23,250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– 23,250=14,750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31/12/2021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36,000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60606" t="-636364" r="-358874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9,000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32,250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– 32,250 =</a:t>
                          </a: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  <a:r>
                            <a:rPr lang="en-US" sz="1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5,750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ounded Rectangle 2"/>
          <p:cNvSpPr/>
          <p:nvPr/>
        </p:nvSpPr>
        <p:spPr>
          <a:xfrm>
            <a:off x="23446" y="1900580"/>
            <a:ext cx="457200" cy="4003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961303"/>
                  </p:ext>
                </p:extLst>
              </p:nvPr>
            </p:nvGraphicFramePr>
            <p:xfrm>
              <a:off x="252046" y="5295622"/>
              <a:ext cx="8739553" cy="594086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238835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43984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21440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441225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106225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193478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594086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+mn-cs"/>
                            </a:rPr>
                            <a:t> - 36,000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 2,000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36,000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= 3,750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𝟐𝟓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%×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36,000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1/6/2022</a:t>
                          </a:r>
                        </a:p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961303"/>
                  </p:ext>
                </p:extLst>
              </p:nvPr>
            </p:nvGraphicFramePr>
            <p:xfrm>
              <a:off x="252046" y="5295622"/>
              <a:ext cx="8739553" cy="594086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238835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43984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44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44122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  <a:gridCol w="106225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19347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594086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+mn-cs"/>
                            </a:rPr>
                            <a:t> - 36,000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 2,000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36,000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= 3,750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349789" t="-3030" r="-157806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36,000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1/6/2022</a:t>
                          </a:r>
                        </a:p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8" name="Rectangular Callout 27"/>
          <p:cNvSpPr/>
          <p:nvPr/>
        </p:nvSpPr>
        <p:spPr>
          <a:xfrm>
            <a:off x="3578556" y="4433092"/>
            <a:ext cx="802943" cy="421901"/>
          </a:xfrm>
          <a:prstGeom prst="wedgeRectCallout">
            <a:avLst>
              <a:gd name="adj1" fmla="val -38785"/>
              <a:gd name="adj2" fmla="val 150957"/>
            </a:avLst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 – 7) 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3352800" y="3238845"/>
            <a:ext cx="2514600" cy="421901"/>
          </a:xfrm>
          <a:prstGeom prst="wedgeRectCallout">
            <a:avLst>
              <a:gd name="adj1" fmla="val -36071"/>
              <a:gd name="adj2" fmla="val 95965"/>
            </a:avLst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months from June to Dec</a:t>
            </a:r>
          </a:p>
        </p:txBody>
      </p:sp>
      <p:pic>
        <p:nvPicPr>
          <p:cNvPr id="30" name="Picture 29"/>
          <p:cNvPicPr/>
          <p:nvPr/>
        </p:nvPicPr>
        <p:blipFill rotWithShape="1">
          <a:blip r:embed="rId4"/>
          <a:srcRect l="25160" t="39339" r="24519" b="41029"/>
          <a:stretch/>
        </p:blipFill>
        <p:spPr bwMode="auto">
          <a:xfrm>
            <a:off x="568993" y="1124814"/>
            <a:ext cx="7625013" cy="11307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673403-0D22-4C67-BCEF-656E45E4EAC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9B44867-19B7-477E-9D6C-3BA4E1E76656}"/>
              </a:ext>
            </a:extLst>
          </p:cNvPr>
          <p:cNvGrpSpPr/>
          <p:nvPr/>
        </p:nvGrpSpPr>
        <p:grpSpPr>
          <a:xfrm>
            <a:off x="23446" y="536173"/>
            <a:ext cx="8763000" cy="663234"/>
            <a:chOff x="167751" y="1109201"/>
            <a:chExt cx="8153400" cy="1434600"/>
          </a:xfrm>
        </p:grpSpPr>
        <p:sp>
          <p:nvSpPr>
            <p:cNvPr id="16" name="مستطيل مستدير الزوايا 13">
              <a:extLst>
                <a:ext uri="{FF2B5EF4-FFF2-40B4-BE49-F238E27FC236}">
                  <a16:creationId xmlns="" xmlns:a16="http://schemas.microsoft.com/office/drawing/2014/main" id="{0B546CD2-0E2B-4DE8-BB3F-9330AFA8A1AA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D643AC9-8D50-4029-9B31-B6BCD9CF454A}"/>
                </a:ext>
              </a:extLst>
            </p:cNvPr>
            <p:cNvSpPr/>
            <p:nvPr/>
          </p:nvSpPr>
          <p:spPr>
            <a:xfrm>
              <a:off x="1262378" y="1145763"/>
              <a:ext cx="6923403" cy="1398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Solution Exercise (4-5): Book Page 104, work book P:72</a:t>
              </a:r>
            </a:p>
          </p:txBody>
        </p:sp>
        <p:grpSp>
          <p:nvGrpSpPr>
            <p:cNvPr id="18" name="Shape 631">
              <a:extLst>
                <a:ext uri="{FF2B5EF4-FFF2-40B4-BE49-F238E27FC236}">
                  <a16:creationId xmlns="" xmlns:a16="http://schemas.microsoft.com/office/drawing/2014/main" id="{7E213F92-2172-4BD4-A884-2A79CF871666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9" name="Shape 632">
                <a:extLst>
                  <a:ext uri="{FF2B5EF4-FFF2-40B4-BE49-F238E27FC236}">
                    <a16:creationId xmlns="" xmlns:a16="http://schemas.microsoft.com/office/drawing/2014/main" id="{76F880F7-BF5B-4D59-B8E6-889379D4C3A4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Shape 633">
                <a:extLst>
                  <a:ext uri="{FF2B5EF4-FFF2-40B4-BE49-F238E27FC236}">
                    <a16:creationId xmlns="" xmlns:a16="http://schemas.microsoft.com/office/drawing/2014/main" id="{0628D8B9-60F9-40C2-A706-C5FF84A77F48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 634">
                <a:extLst>
                  <a:ext uri="{FF2B5EF4-FFF2-40B4-BE49-F238E27FC236}">
                    <a16:creationId xmlns="" xmlns:a16="http://schemas.microsoft.com/office/drawing/2014/main" id="{9AE81E03-21C9-4225-B8D4-2691AF396CF4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 635">
                <a:extLst>
                  <a:ext uri="{FF2B5EF4-FFF2-40B4-BE49-F238E27FC236}">
                    <a16:creationId xmlns="" xmlns:a16="http://schemas.microsoft.com/office/drawing/2014/main" id="{7921DB35-BFED-42D1-8F82-F39E59BD8450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636">
                <a:extLst>
                  <a:ext uri="{FF2B5EF4-FFF2-40B4-BE49-F238E27FC236}">
                    <a16:creationId xmlns="" xmlns:a16="http://schemas.microsoft.com/office/drawing/2014/main" id="{511704B0-22C4-4097-BC35-51BC96741F41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 637">
                <a:extLst>
                  <a:ext uri="{FF2B5EF4-FFF2-40B4-BE49-F238E27FC236}">
                    <a16:creationId xmlns="" xmlns:a16="http://schemas.microsoft.com/office/drawing/2014/main" id="{A580826D-9D21-41E3-B500-0370296E7C1A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 638">
                <a:extLst>
                  <a:ext uri="{FF2B5EF4-FFF2-40B4-BE49-F238E27FC236}">
                    <a16:creationId xmlns="" xmlns:a16="http://schemas.microsoft.com/office/drawing/2014/main" id="{5840032F-5795-45E3-9C8E-84D6E089FDE8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0" y="6618535"/>
            <a:ext cx="12192000" cy="217549"/>
            <a:chOff x="0" y="6498164"/>
            <a:chExt cx="12192000" cy="384957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14" y="411088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4" name="Table 33">
                <a:extLst>
                  <a:ext uri="{FF2B5EF4-FFF2-40B4-BE49-F238E27FC236}">
                    <a16:creationId xmlns="" xmlns:a16="http://schemas.microsoft.com/office/drawing/2014/main" id="{009A58F6-5253-4265-966A-CF06DD8C8C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7436683"/>
                  </p:ext>
                </p:extLst>
              </p:nvPr>
            </p:nvGraphicFramePr>
            <p:xfrm>
              <a:off x="47300" y="1112144"/>
              <a:ext cx="9934899" cy="311668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9452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599687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48890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568668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76475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2418363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40005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Annual Period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Depreciation For the Period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End Of the Period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59694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Depreciable Cost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Depreciation</a:t>
                          </a:r>
                          <a:r>
                            <a:rPr lang="en-GB" sz="1400" b="1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 Rate 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Depreciation Expense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Accumulated Depreciation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Net Book Value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1/6/2018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</a:t>
                          </a:r>
                          <a:r>
                            <a:rPr lang="en-US" sz="14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, 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31/12/2018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36,000 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𝟐𝟓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%</m:t>
                              </m:r>
                              <m:r>
                                <a:rPr lang="en-US" sz="14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14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ar-BH" sz="1400" b="1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5,250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5,250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– 5,250 =32,750</a:t>
                          </a: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31/12/2019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36,000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𝟐𝟓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9,000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14,250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– 14,250 =23,750</a:t>
                          </a: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31/12/2020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36,000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𝟐𝟓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9,000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23,250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– 23,250=14,750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31/12/2021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36,000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𝟐𝟓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9,000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32,250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– 32,250 =</a:t>
                          </a: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  <a:r>
                            <a:rPr lang="en-US" sz="1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5,750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4" name="Table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9A58F6-5253-4265-966A-CF06DD8C8C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7436683"/>
                  </p:ext>
                </p:extLst>
              </p:nvPr>
            </p:nvGraphicFramePr>
            <p:xfrm>
              <a:off x="47300" y="1112144"/>
              <a:ext cx="9934899" cy="311668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9452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59968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48890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56866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76475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241836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</a:tblGrid>
                  <a:tr h="40005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Annual Period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Depreciation For the Period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End Of the Period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9694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Depreciable Cost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81633" t="-73469" r="-386122" b="-35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Depreciation Expense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Accumulated Depreciation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Net Book Value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1/6/2018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</a:t>
                          </a:r>
                          <a:r>
                            <a:rPr lang="en-US" sz="14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, 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5194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31/12/2018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36,000 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81633" t="-277647" r="-386122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5,250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5,250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– 5,250 =32,750</a:t>
                          </a: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31/12/2019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36,000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81633" t="-486364" r="-386122" b="-2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9,000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14,250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– 14,250 =23,750</a:t>
                          </a: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31/12/2020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36,000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81633" t="-595385" r="-386122" b="-1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9,000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23,250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– 23,250=14,750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31/12/2021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36,000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81633" t="-684848" r="-386122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9,000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32,250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 – 32,250 =</a:t>
                          </a: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 </a:t>
                          </a:r>
                          <a:r>
                            <a:rPr lang="en-US" sz="1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5,750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Table 34">
                <a:extLst>
                  <a:ext uri="{FF2B5EF4-FFF2-40B4-BE49-F238E27FC236}">
                    <a16:creationId xmlns="" xmlns:a16="http://schemas.microsoft.com/office/drawing/2014/main" id="{A54CF5B6-7788-484A-9907-90DE979AA1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7521605"/>
                  </p:ext>
                </p:extLst>
              </p:nvPr>
            </p:nvGraphicFramePr>
            <p:xfrm>
              <a:off x="1" y="4230411"/>
              <a:ext cx="9982200" cy="594086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240713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75409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598367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47594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1635846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110820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594086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+mn-cs"/>
                            </a:rPr>
                            <a:t> - 36,000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 2,000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36,000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= 3,750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𝟐𝟓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%×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36,000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1/6/2022</a:t>
                          </a:r>
                        </a:p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Table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4CF5B6-7788-484A-9907-90DE979AA1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7521605"/>
                  </p:ext>
                </p:extLst>
              </p:nvPr>
            </p:nvGraphicFramePr>
            <p:xfrm>
              <a:off x="1" y="4230411"/>
              <a:ext cx="9982200" cy="594086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240713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75409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5983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47594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  <a:gridCol w="163584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11082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594086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38,000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+mn-cs"/>
                            </a:rPr>
                            <a:t> - 36,000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 2,000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36,000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= 3,750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391322" t="-3030" r="-187603" b="-4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36,000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1/6/2022</a:t>
                          </a:r>
                        </a:p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ounded Rectangle 2"/>
          <p:cNvSpPr/>
          <p:nvPr/>
        </p:nvSpPr>
        <p:spPr>
          <a:xfrm>
            <a:off x="232473" y="5002711"/>
            <a:ext cx="457200" cy="40037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3842651" y="3687955"/>
            <a:ext cx="917243" cy="421901"/>
          </a:xfrm>
          <a:prstGeom prst="wedgeRectCallout">
            <a:avLst>
              <a:gd name="adj1" fmla="val -38785"/>
              <a:gd name="adj2" fmla="val 150957"/>
            </a:avLst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 – 7) 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4343400" y="2030026"/>
            <a:ext cx="2853158" cy="421901"/>
          </a:xfrm>
          <a:prstGeom prst="wedgeRectCallout">
            <a:avLst>
              <a:gd name="adj1" fmla="val -38785"/>
              <a:gd name="adj2" fmla="val 150957"/>
            </a:avLst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months from June to Dec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559980"/>
              </p:ext>
            </p:extLst>
          </p:nvPr>
        </p:nvGraphicFramePr>
        <p:xfrm>
          <a:off x="379868" y="5436977"/>
          <a:ext cx="8839199" cy="1112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12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884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5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31,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 Expense-equipment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5,250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Accumulated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Depreciation</a:t>
                      </a:r>
                      <a:endParaRPr lang="ar-BH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5,250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34173" y="5002711"/>
            <a:ext cx="6934200" cy="307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Prepare Adjusted depreciation entry for the first year Dec31, 2018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5A89BE-070A-49D5-9EAD-C8509E6B80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9B44867-19B7-477E-9D6C-3BA4E1E76656}"/>
              </a:ext>
            </a:extLst>
          </p:cNvPr>
          <p:cNvGrpSpPr/>
          <p:nvPr/>
        </p:nvGrpSpPr>
        <p:grpSpPr>
          <a:xfrm>
            <a:off x="0" y="377205"/>
            <a:ext cx="6467527" cy="499298"/>
            <a:chOff x="167751" y="1109201"/>
            <a:chExt cx="8153400" cy="1080000"/>
          </a:xfrm>
        </p:grpSpPr>
        <p:sp>
          <p:nvSpPr>
            <p:cNvPr id="16" name="مستطيل مستدير الزوايا 13">
              <a:extLst>
                <a:ext uri="{FF2B5EF4-FFF2-40B4-BE49-F238E27FC236}">
                  <a16:creationId xmlns="" xmlns:a16="http://schemas.microsoft.com/office/drawing/2014/main" id="{0B546CD2-0E2B-4DE8-BB3F-9330AFA8A1AA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D643AC9-8D50-4029-9B31-B6BCD9CF454A}"/>
                </a:ext>
              </a:extLst>
            </p:cNvPr>
            <p:cNvSpPr/>
            <p:nvPr/>
          </p:nvSpPr>
          <p:spPr>
            <a:xfrm>
              <a:off x="1262378" y="1145763"/>
              <a:ext cx="6923403" cy="798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Solution Exercise (4-5): work book P:72</a:t>
              </a:r>
            </a:p>
          </p:txBody>
        </p:sp>
        <p:grpSp>
          <p:nvGrpSpPr>
            <p:cNvPr id="18" name="Shape 631">
              <a:extLst>
                <a:ext uri="{FF2B5EF4-FFF2-40B4-BE49-F238E27FC236}">
                  <a16:creationId xmlns="" xmlns:a16="http://schemas.microsoft.com/office/drawing/2014/main" id="{7E213F92-2172-4BD4-A884-2A79CF871666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9" name="Shape 632">
                <a:extLst>
                  <a:ext uri="{FF2B5EF4-FFF2-40B4-BE49-F238E27FC236}">
                    <a16:creationId xmlns="" xmlns:a16="http://schemas.microsoft.com/office/drawing/2014/main" id="{76F880F7-BF5B-4D59-B8E6-889379D4C3A4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Shape 633">
                <a:extLst>
                  <a:ext uri="{FF2B5EF4-FFF2-40B4-BE49-F238E27FC236}">
                    <a16:creationId xmlns="" xmlns:a16="http://schemas.microsoft.com/office/drawing/2014/main" id="{0628D8B9-60F9-40C2-A706-C5FF84A77F48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 634">
                <a:extLst>
                  <a:ext uri="{FF2B5EF4-FFF2-40B4-BE49-F238E27FC236}">
                    <a16:creationId xmlns="" xmlns:a16="http://schemas.microsoft.com/office/drawing/2014/main" id="{9AE81E03-21C9-4225-B8D4-2691AF396CF4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 635">
                <a:extLst>
                  <a:ext uri="{FF2B5EF4-FFF2-40B4-BE49-F238E27FC236}">
                    <a16:creationId xmlns="" xmlns:a16="http://schemas.microsoft.com/office/drawing/2014/main" id="{7921DB35-BFED-42D1-8F82-F39E59BD8450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636">
                <a:extLst>
                  <a:ext uri="{FF2B5EF4-FFF2-40B4-BE49-F238E27FC236}">
                    <a16:creationId xmlns="" xmlns:a16="http://schemas.microsoft.com/office/drawing/2014/main" id="{511704B0-22C4-4097-BC35-51BC96741F41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 637">
                <a:extLst>
                  <a:ext uri="{FF2B5EF4-FFF2-40B4-BE49-F238E27FC236}">
                    <a16:creationId xmlns="" xmlns:a16="http://schemas.microsoft.com/office/drawing/2014/main" id="{A580826D-9D21-41E3-B500-0370296E7C1A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 638">
                <a:extLst>
                  <a:ext uri="{FF2B5EF4-FFF2-40B4-BE49-F238E27FC236}">
                    <a16:creationId xmlns="" xmlns:a16="http://schemas.microsoft.com/office/drawing/2014/main" id="{5840032F-5795-45E3-9C8E-84D6E089FDE8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0" y="6618535"/>
            <a:ext cx="12192000" cy="217549"/>
            <a:chOff x="0" y="6498164"/>
            <a:chExt cx="12192000" cy="384957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892" y="422437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591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37941"/>
              </p:ext>
            </p:extLst>
          </p:nvPr>
        </p:nvGraphicFramePr>
        <p:xfrm>
          <a:off x="54511" y="3296383"/>
          <a:ext cx="9144001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10073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23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73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98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62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908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005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Period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Depreciation For the Period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End Of the Period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0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Depreciable Cost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Useful Life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Depreciation Expense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Accumulated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Depreciation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Net Book Value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BH" sz="18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BH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BH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BH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8" name="Picture 27"/>
          <p:cNvPicPr/>
          <p:nvPr/>
        </p:nvPicPr>
        <p:blipFill rotWithShape="1">
          <a:blip r:embed="rId2"/>
          <a:srcRect l="26282" t="39624" r="25802" b="22748"/>
          <a:stretch/>
        </p:blipFill>
        <p:spPr bwMode="auto">
          <a:xfrm>
            <a:off x="16412" y="950795"/>
            <a:ext cx="9220200" cy="22883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: Rounded Corners 2">
            <a:extLst>
              <a:ext uri="{FF2B5EF4-FFF2-40B4-BE49-F238E27FC236}">
                <a16:creationId xmlns="" xmlns:a16="http://schemas.microsoft.com/office/drawing/2014/main" id="{558D7449-A45B-4DAD-A761-F5246C85E1FD}"/>
              </a:ext>
            </a:extLst>
          </p:cNvPr>
          <p:cNvSpPr/>
          <p:nvPr/>
        </p:nvSpPr>
        <p:spPr>
          <a:xfrm>
            <a:off x="8616852" y="362155"/>
            <a:ext cx="1239520" cy="52926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 Mins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3FA533-2FC8-451D-8526-6CDD00FF7C9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9B44867-19B7-477E-9D6C-3BA4E1E76656}"/>
              </a:ext>
            </a:extLst>
          </p:cNvPr>
          <p:cNvGrpSpPr/>
          <p:nvPr/>
        </p:nvGrpSpPr>
        <p:grpSpPr>
          <a:xfrm>
            <a:off x="16412" y="362155"/>
            <a:ext cx="7805765" cy="663234"/>
            <a:chOff x="167751" y="1109201"/>
            <a:chExt cx="8153400" cy="1434600"/>
          </a:xfrm>
        </p:grpSpPr>
        <p:sp>
          <p:nvSpPr>
            <p:cNvPr id="16" name="مستطيل مستدير الزوايا 13">
              <a:extLst>
                <a:ext uri="{FF2B5EF4-FFF2-40B4-BE49-F238E27FC236}">
                  <a16:creationId xmlns="" xmlns:a16="http://schemas.microsoft.com/office/drawing/2014/main" id="{0B546CD2-0E2B-4DE8-BB3F-9330AFA8A1AA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D643AC9-8D50-4029-9B31-B6BCD9CF454A}"/>
                </a:ext>
              </a:extLst>
            </p:cNvPr>
            <p:cNvSpPr/>
            <p:nvPr/>
          </p:nvSpPr>
          <p:spPr>
            <a:xfrm>
              <a:off x="1262378" y="1145763"/>
              <a:ext cx="6923403" cy="1398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 (4-6): Book Page 104 work book P:73</a:t>
              </a:r>
            </a:p>
          </p:txBody>
        </p:sp>
        <p:grpSp>
          <p:nvGrpSpPr>
            <p:cNvPr id="18" name="Shape 631">
              <a:extLst>
                <a:ext uri="{FF2B5EF4-FFF2-40B4-BE49-F238E27FC236}">
                  <a16:creationId xmlns="" xmlns:a16="http://schemas.microsoft.com/office/drawing/2014/main" id="{7E213F92-2172-4BD4-A884-2A79CF871666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9" name="Shape 632">
                <a:extLst>
                  <a:ext uri="{FF2B5EF4-FFF2-40B4-BE49-F238E27FC236}">
                    <a16:creationId xmlns="" xmlns:a16="http://schemas.microsoft.com/office/drawing/2014/main" id="{76F880F7-BF5B-4D59-B8E6-889379D4C3A4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Shape 633">
                <a:extLst>
                  <a:ext uri="{FF2B5EF4-FFF2-40B4-BE49-F238E27FC236}">
                    <a16:creationId xmlns="" xmlns:a16="http://schemas.microsoft.com/office/drawing/2014/main" id="{0628D8B9-60F9-40C2-A706-C5FF84A77F48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 634">
                <a:extLst>
                  <a:ext uri="{FF2B5EF4-FFF2-40B4-BE49-F238E27FC236}">
                    <a16:creationId xmlns="" xmlns:a16="http://schemas.microsoft.com/office/drawing/2014/main" id="{9AE81E03-21C9-4225-B8D4-2691AF396CF4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 635">
                <a:extLst>
                  <a:ext uri="{FF2B5EF4-FFF2-40B4-BE49-F238E27FC236}">
                    <a16:creationId xmlns="" xmlns:a16="http://schemas.microsoft.com/office/drawing/2014/main" id="{7921DB35-BFED-42D1-8F82-F39E59BD8450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636">
                <a:extLst>
                  <a:ext uri="{FF2B5EF4-FFF2-40B4-BE49-F238E27FC236}">
                    <a16:creationId xmlns="" xmlns:a16="http://schemas.microsoft.com/office/drawing/2014/main" id="{511704B0-22C4-4097-BC35-51BC96741F41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 637">
                <a:extLst>
                  <a:ext uri="{FF2B5EF4-FFF2-40B4-BE49-F238E27FC236}">
                    <a16:creationId xmlns="" xmlns:a16="http://schemas.microsoft.com/office/drawing/2014/main" id="{A580826D-9D21-41E3-B500-0370296E7C1A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 638">
                <a:extLst>
                  <a:ext uri="{FF2B5EF4-FFF2-40B4-BE49-F238E27FC236}">
                    <a16:creationId xmlns="" xmlns:a16="http://schemas.microsoft.com/office/drawing/2014/main" id="{5840032F-5795-45E3-9C8E-84D6E089FDE8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0" y="6618535"/>
            <a:ext cx="12192000" cy="217549"/>
            <a:chOff x="0" y="6498164"/>
            <a:chExt cx="12192000" cy="384957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14" y="411088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98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538484"/>
              </p:ext>
            </p:extLst>
          </p:nvPr>
        </p:nvGraphicFramePr>
        <p:xfrm>
          <a:off x="9296400" y="2484805"/>
          <a:ext cx="2819400" cy="172719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819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5733">
                <a:tc>
                  <a:txBody>
                    <a:bodyPr/>
                    <a:lstStyle/>
                    <a:p>
                      <a:pPr algn="l" rtl="0"/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Acquisition cost =39,000+500+1500=BD41,000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algn="l" rtl="0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Depreciable Cost =</a:t>
                      </a:r>
                    </a:p>
                    <a:p>
                      <a:pPr algn="l" rtl="0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41000-1000 =BD40,000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algn="l" rtl="0"/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1999179"/>
                  </p:ext>
                </p:extLst>
              </p:nvPr>
            </p:nvGraphicFramePr>
            <p:xfrm>
              <a:off x="271228" y="2895600"/>
              <a:ext cx="8907909" cy="30670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3676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278939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334994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40651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582326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216837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40005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66675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Useful Life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1/4/2019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</a:t>
                          </a:r>
                          <a:r>
                            <a:rPr lang="en-US" sz="1400" b="1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, 000</a:t>
                          </a:r>
                          <a:endParaRPr lang="en-US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31/12/2019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40,000 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14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US" sz="1400" b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ar-BH" sz="1400" b="1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= 7,500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7,500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41,000</a:t>
                          </a:r>
                          <a:r>
                            <a:rPr lang="en-US" sz="1400" b="1" baseline="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7,500 =33,500</a:t>
                          </a: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31/12/2020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40,000</a:t>
                          </a:r>
                          <a:endParaRPr lang="en-US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= 10,000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17,500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41,000</a:t>
                          </a:r>
                          <a:r>
                            <a:rPr lang="en-US" sz="1400" b="1" baseline="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– 17,500 =</a:t>
                          </a:r>
                          <a:r>
                            <a:rPr lang="en-US" sz="1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23,500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31/12/2021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40,000</a:t>
                          </a:r>
                          <a:endParaRPr lang="en-US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= 10,000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27,500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41,000</a:t>
                          </a:r>
                          <a:r>
                            <a:rPr lang="en-US" sz="1400" b="1" baseline="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27,500 =13,500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31/12/2022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40,000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= 10,000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37,500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41,000</a:t>
                          </a:r>
                          <a:r>
                            <a:rPr lang="en-US" sz="1400" b="1" baseline="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– 37, 500 =</a:t>
                          </a:r>
                          <a:r>
                            <a:rPr lang="en-US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US" sz="1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1999179"/>
                  </p:ext>
                </p:extLst>
              </p:nvPr>
            </p:nvGraphicFramePr>
            <p:xfrm>
              <a:off x="271228" y="2895600"/>
              <a:ext cx="8907909" cy="30670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367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7893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3499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4065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5823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216837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</a:tblGrid>
                  <a:tr h="40005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66675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Useful Life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1/4/2019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</a:t>
                          </a:r>
                          <a:r>
                            <a:rPr lang="en-US" sz="1400" b="1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, 000</a:t>
                          </a:r>
                          <a:endParaRPr lang="en-US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31/12/2019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40,000 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81364" t="-375758" r="-385909" b="-3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= 7,500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7,500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41,000</a:t>
                          </a:r>
                          <a:r>
                            <a:rPr lang="en-US" sz="1400" b="1" baseline="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7,500 =33,500</a:t>
                          </a: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31/12/2020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40,000</a:t>
                          </a:r>
                          <a:endParaRPr lang="en-US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81364" t="-475758" r="-385909" b="-2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= 10,000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17,500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41,000</a:t>
                          </a:r>
                          <a:r>
                            <a:rPr lang="en-US" sz="1400" b="1" baseline="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– 17,500 =</a:t>
                          </a:r>
                          <a:r>
                            <a:rPr lang="en-US" sz="1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23,500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31/12/2021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40,000</a:t>
                          </a:r>
                          <a:endParaRPr lang="en-US" sz="14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81364" t="-584615" r="-385909" b="-1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= 10,000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27,500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41,000</a:t>
                          </a:r>
                          <a:r>
                            <a:rPr lang="en-US" sz="1400" b="1" baseline="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27,500 =13,500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31/12/2022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40,000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81364" t="-674242" r="-38590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= 10,000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37,500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41,000</a:t>
                          </a:r>
                          <a:r>
                            <a:rPr lang="en-US" sz="1400" b="1" baseline="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– 37, 500 =</a:t>
                          </a:r>
                          <a:r>
                            <a:rPr lang="en-US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US" sz="1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ounded Rectangle 2"/>
          <p:cNvSpPr/>
          <p:nvPr/>
        </p:nvSpPr>
        <p:spPr>
          <a:xfrm>
            <a:off x="234834" y="2077605"/>
            <a:ext cx="457200" cy="4003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0341504"/>
                  </p:ext>
                </p:extLst>
              </p:nvPr>
            </p:nvGraphicFramePr>
            <p:xfrm>
              <a:off x="274935" y="5943600"/>
              <a:ext cx="8937597" cy="518160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216873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571274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457198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299454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1336011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104921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478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41,000  - 40,000</a:t>
                          </a:r>
                        </a:p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= </a:t>
                          </a:r>
                          <a:r>
                            <a:rPr lang="en-US" sz="1400" b="1" kern="1200" dirty="0">
                              <a:solidFill>
                                <a:srgbClr val="FF0066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1,000</a:t>
                          </a:r>
                          <a:endParaRPr lang="ar-BH" sz="1400" b="1" kern="1200" dirty="0">
                            <a:solidFill>
                              <a:srgbClr val="FF0066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40,000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= 2,500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÷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40,000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1/4/2023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0341504"/>
                  </p:ext>
                </p:extLst>
              </p:nvPr>
            </p:nvGraphicFramePr>
            <p:xfrm>
              <a:off x="274935" y="5943600"/>
              <a:ext cx="8937597" cy="518160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216873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57127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45719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2994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  <a:gridCol w="133601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1049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41,000  - 40,000</a:t>
                          </a:r>
                        </a:p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= </a:t>
                          </a:r>
                          <a:r>
                            <a:rPr lang="en-US" sz="1400" b="1" kern="1200" dirty="0">
                              <a:solidFill>
                                <a:srgbClr val="FF0066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1,000</a:t>
                          </a:r>
                          <a:endParaRPr lang="ar-BH" sz="1400" b="1" kern="1200" dirty="0">
                            <a:solidFill>
                              <a:srgbClr val="FF0066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40,000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= 2,500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401878" t="-3529" r="-189671" b="-1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40,000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+mn-cs"/>
                            </a:rPr>
                            <a:t>1/4/2023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8" name="Rectangular Callout 27"/>
          <p:cNvSpPr/>
          <p:nvPr/>
        </p:nvSpPr>
        <p:spPr>
          <a:xfrm>
            <a:off x="3581400" y="5311154"/>
            <a:ext cx="849573" cy="421901"/>
          </a:xfrm>
          <a:prstGeom prst="wedgeRectCallout">
            <a:avLst>
              <a:gd name="adj1" fmla="val -46225"/>
              <a:gd name="adj2" fmla="val 112139"/>
            </a:avLst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 – 9) 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3486434" y="3910295"/>
            <a:ext cx="2514600" cy="421901"/>
          </a:xfrm>
          <a:prstGeom prst="wedgeRectCallout">
            <a:avLst>
              <a:gd name="adj1" fmla="val -41499"/>
              <a:gd name="adj2" fmla="val 115374"/>
            </a:avLst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months from April to Dec</a:t>
            </a:r>
          </a:p>
        </p:txBody>
      </p:sp>
      <p:pic>
        <p:nvPicPr>
          <p:cNvPr id="42" name="Picture 41"/>
          <p:cNvPicPr/>
          <p:nvPr/>
        </p:nvPicPr>
        <p:blipFill rotWithShape="1">
          <a:blip r:embed="rId4"/>
          <a:srcRect l="26282" t="39624" r="25802" b="22748"/>
          <a:stretch/>
        </p:blipFill>
        <p:spPr bwMode="auto">
          <a:xfrm>
            <a:off x="724418" y="1112689"/>
            <a:ext cx="6911093" cy="15457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C94357-4182-43F2-9961-B537B22992C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9B44867-19B7-477E-9D6C-3BA4E1E76656}"/>
              </a:ext>
            </a:extLst>
          </p:cNvPr>
          <p:cNvGrpSpPr/>
          <p:nvPr/>
        </p:nvGrpSpPr>
        <p:grpSpPr>
          <a:xfrm>
            <a:off x="206401" y="460492"/>
            <a:ext cx="8305800" cy="731632"/>
            <a:chOff x="167751" y="1109201"/>
            <a:chExt cx="8153400" cy="1582547"/>
          </a:xfrm>
        </p:grpSpPr>
        <p:sp>
          <p:nvSpPr>
            <p:cNvPr id="31" name="مستطيل مستدير الزوايا 13">
              <a:extLst>
                <a:ext uri="{FF2B5EF4-FFF2-40B4-BE49-F238E27FC236}">
                  <a16:creationId xmlns="" xmlns:a16="http://schemas.microsoft.com/office/drawing/2014/main" id="{0B546CD2-0E2B-4DE8-BB3F-9330AFA8A1AA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AD643AC9-8D50-4029-9B31-B6BCD9CF454A}"/>
                </a:ext>
              </a:extLst>
            </p:cNvPr>
            <p:cNvSpPr/>
            <p:nvPr/>
          </p:nvSpPr>
          <p:spPr>
            <a:xfrm>
              <a:off x="1250556" y="1293710"/>
              <a:ext cx="6923403" cy="1398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Solution Exercise (4-6): Book Page 104 work book P:73</a:t>
              </a:r>
            </a:p>
          </p:txBody>
        </p:sp>
        <p:grpSp>
          <p:nvGrpSpPr>
            <p:cNvPr id="33" name="Shape 631">
              <a:extLst>
                <a:ext uri="{FF2B5EF4-FFF2-40B4-BE49-F238E27FC236}">
                  <a16:creationId xmlns="" xmlns:a16="http://schemas.microsoft.com/office/drawing/2014/main" id="{7E213F92-2172-4BD4-A884-2A79CF871666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34" name="Shape 632">
                <a:extLst>
                  <a:ext uri="{FF2B5EF4-FFF2-40B4-BE49-F238E27FC236}">
                    <a16:creationId xmlns="" xmlns:a16="http://schemas.microsoft.com/office/drawing/2014/main" id="{76F880F7-BF5B-4D59-B8E6-889379D4C3A4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633">
                <a:extLst>
                  <a:ext uri="{FF2B5EF4-FFF2-40B4-BE49-F238E27FC236}">
                    <a16:creationId xmlns="" xmlns:a16="http://schemas.microsoft.com/office/drawing/2014/main" id="{0628D8B9-60F9-40C2-A706-C5FF84A77F48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634">
                <a:extLst>
                  <a:ext uri="{FF2B5EF4-FFF2-40B4-BE49-F238E27FC236}">
                    <a16:creationId xmlns="" xmlns:a16="http://schemas.microsoft.com/office/drawing/2014/main" id="{9AE81E03-21C9-4225-B8D4-2691AF396CF4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635">
                <a:extLst>
                  <a:ext uri="{FF2B5EF4-FFF2-40B4-BE49-F238E27FC236}">
                    <a16:creationId xmlns="" xmlns:a16="http://schemas.microsoft.com/office/drawing/2014/main" id="{7921DB35-BFED-42D1-8F82-F39E59BD8450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Shape 636">
                <a:extLst>
                  <a:ext uri="{FF2B5EF4-FFF2-40B4-BE49-F238E27FC236}">
                    <a16:creationId xmlns="" xmlns:a16="http://schemas.microsoft.com/office/drawing/2014/main" id="{511704B0-22C4-4097-BC35-51BC96741F41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Shape 637">
                <a:extLst>
                  <a:ext uri="{FF2B5EF4-FFF2-40B4-BE49-F238E27FC236}">
                    <a16:creationId xmlns="" xmlns:a16="http://schemas.microsoft.com/office/drawing/2014/main" id="{A580826D-9D21-41E3-B500-0370296E7C1A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Shape 638">
                <a:extLst>
                  <a:ext uri="{FF2B5EF4-FFF2-40B4-BE49-F238E27FC236}">
                    <a16:creationId xmlns="" xmlns:a16="http://schemas.microsoft.com/office/drawing/2014/main" id="{5840032F-5795-45E3-9C8E-84D6E089FDE8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0" y="6618535"/>
            <a:ext cx="12192000" cy="217549"/>
            <a:chOff x="0" y="6498164"/>
            <a:chExt cx="12192000" cy="384957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14599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2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5381686"/>
                  </p:ext>
                </p:extLst>
              </p:nvPr>
            </p:nvGraphicFramePr>
            <p:xfrm>
              <a:off x="106514" y="1557502"/>
              <a:ext cx="10409085" cy="21939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6508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55325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41448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617591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799853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275881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40005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54569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Useful Life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1/4/2019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</a:t>
                          </a:r>
                          <a:r>
                            <a:rPr lang="en-US" sz="1600" b="1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, 000</a:t>
                          </a:r>
                          <a:endParaRPr lang="en-US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330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31/12/2019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40,000 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16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US" sz="1600" b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ar-BH" sz="1600" b="1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= 7,500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7,500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41,000</a:t>
                          </a:r>
                          <a:r>
                            <a:rPr lang="en-US" sz="1600" b="1" baseline="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7,500 =33,500</a:t>
                          </a: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31/12/2020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40,000</a:t>
                          </a:r>
                          <a:endParaRPr lang="en-US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= 10,000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17,500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41,000</a:t>
                          </a:r>
                          <a:r>
                            <a:rPr lang="en-US" sz="1600" b="1" baseline="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– 17,500 =</a:t>
                          </a:r>
                          <a:r>
                            <a:rPr lang="en-US" sz="16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23,500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5381686"/>
                  </p:ext>
                </p:extLst>
              </p:nvPr>
            </p:nvGraphicFramePr>
            <p:xfrm>
              <a:off x="106514" y="1557502"/>
              <a:ext cx="10409085" cy="21939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650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55325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41448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6175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79985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27588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</a:tblGrid>
                  <a:tr h="40005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6083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Useful Life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1/4/2019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</a:t>
                          </a:r>
                          <a:r>
                            <a:rPr lang="en-US" sz="1600" b="1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, 000</a:t>
                          </a:r>
                          <a:endParaRPr lang="en-US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4330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31/12/2019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40,000 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99571" t="-325352" r="-436052" b="-95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= 7,500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7,500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41,000</a:t>
                          </a:r>
                          <a:r>
                            <a:rPr lang="en-US" sz="1600" b="1" baseline="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7,500 =33,500</a:t>
                          </a: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31/12/2020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40,000</a:t>
                          </a:r>
                          <a:endParaRPr lang="en-US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99571" t="-457576" r="-436052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= 10,000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17,500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41,000</a:t>
                          </a:r>
                          <a:r>
                            <a:rPr lang="en-US" sz="1600" b="1" baseline="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– 17,500 =</a:t>
                          </a:r>
                          <a:r>
                            <a:rPr lang="en-US" sz="16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23,500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ounded Rectangle 2"/>
          <p:cNvSpPr/>
          <p:nvPr/>
        </p:nvSpPr>
        <p:spPr>
          <a:xfrm>
            <a:off x="74736" y="791643"/>
            <a:ext cx="457200" cy="4003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4911" y="3894880"/>
            <a:ext cx="8237966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Prepare the journal entry for the first and second year.   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46866"/>
              </p:ext>
            </p:extLst>
          </p:nvPr>
        </p:nvGraphicFramePr>
        <p:xfrm>
          <a:off x="559431" y="4510653"/>
          <a:ext cx="9788123" cy="1879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53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39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36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67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31,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 Expense- Machinery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Accumulated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Depreciation</a:t>
                      </a:r>
                      <a:endParaRPr lang="ar-BH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Dec31,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 Expense- Machinery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Accumulated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Depreciation</a:t>
                      </a:r>
                      <a:endParaRPr lang="ar-BH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95208" y="3925524"/>
            <a:ext cx="457200" cy="40037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B6021-A600-42D9-BF10-569F0F3FA3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9B44867-19B7-477E-9D6C-3BA4E1E76656}"/>
              </a:ext>
            </a:extLst>
          </p:cNvPr>
          <p:cNvGrpSpPr/>
          <p:nvPr/>
        </p:nvGrpSpPr>
        <p:grpSpPr>
          <a:xfrm>
            <a:off x="756048" y="710636"/>
            <a:ext cx="8305800" cy="731632"/>
            <a:chOff x="167751" y="1109201"/>
            <a:chExt cx="8153400" cy="1582547"/>
          </a:xfrm>
        </p:grpSpPr>
        <p:sp>
          <p:nvSpPr>
            <p:cNvPr id="31" name="مستطيل مستدير الزوايا 13">
              <a:extLst>
                <a:ext uri="{FF2B5EF4-FFF2-40B4-BE49-F238E27FC236}">
                  <a16:creationId xmlns="" xmlns:a16="http://schemas.microsoft.com/office/drawing/2014/main" id="{0B546CD2-0E2B-4DE8-BB3F-9330AFA8A1AA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AD643AC9-8D50-4029-9B31-B6BCD9CF454A}"/>
                </a:ext>
              </a:extLst>
            </p:cNvPr>
            <p:cNvSpPr/>
            <p:nvPr/>
          </p:nvSpPr>
          <p:spPr>
            <a:xfrm>
              <a:off x="1250556" y="1293710"/>
              <a:ext cx="6923403" cy="1398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Solution Exercise (4-6): Book Page 104 work book P:73</a:t>
              </a:r>
            </a:p>
          </p:txBody>
        </p:sp>
        <p:grpSp>
          <p:nvGrpSpPr>
            <p:cNvPr id="33" name="Shape 631">
              <a:extLst>
                <a:ext uri="{FF2B5EF4-FFF2-40B4-BE49-F238E27FC236}">
                  <a16:creationId xmlns="" xmlns:a16="http://schemas.microsoft.com/office/drawing/2014/main" id="{7E213F92-2172-4BD4-A884-2A79CF871666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34" name="Shape 632">
                <a:extLst>
                  <a:ext uri="{FF2B5EF4-FFF2-40B4-BE49-F238E27FC236}">
                    <a16:creationId xmlns="" xmlns:a16="http://schemas.microsoft.com/office/drawing/2014/main" id="{76F880F7-BF5B-4D59-B8E6-889379D4C3A4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633">
                <a:extLst>
                  <a:ext uri="{FF2B5EF4-FFF2-40B4-BE49-F238E27FC236}">
                    <a16:creationId xmlns="" xmlns:a16="http://schemas.microsoft.com/office/drawing/2014/main" id="{0628D8B9-60F9-40C2-A706-C5FF84A77F48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634">
                <a:extLst>
                  <a:ext uri="{FF2B5EF4-FFF2-40B4-BE49-F238E27FC236}">
                    <a16:creationId xmlns="" xmlns:a16="http://schemas.microsoft.com/office/drawing/2014/main" id="{9AE81E03-21C9-4225-B8D4-2691AF396CF4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635">
                <a:extLst>
                  <a:ext uri="{FF2B5EF4-FFF2-40B4-BE49-F238E27FC236}">
                    <a16:creationId xmlns="" xmlns:a16="http://schemas.microsoft.com/office/drawing/2014/main" id="{7921DB35-BFED-42D1-8F82-F39E59BD8450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Shape 636">
                <a:extLst>
                  <a:ext uri="{FF2B5EF4-FFF2-40B4-BE49-F238E27FC236}">
                    <a16:creationId xmlns="" xmlns:a16="http://schemas.microsoft.com/office/drawing/2014/main" id="{511704B0-22C4-4097-BC35-51BC96741F41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Shape 637">
                <a:extLst>
                  <a:ext uri="{FF2B5EF4-FFF2-40B4-BE49-F238E27FC236}">
                    <a16:creationId xmlns="" xmlns:a16="http://schemas.microsoft.com/office/drawing/2014/main" id="{A580826D-9D21-41E3-B500-0370296E7C1A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Shape 638">
                <a:extLst>
                  <a:ext uri="{FF2B5EF4-FFF2-40B4-BE49-F238E27FC236}">
                    <a16:creationId xmlns="" xmlns:a16="http://schemas.microsoft.com/office/drawing/2014/main" id="{5840032F-5795-45E3-9C8E-84D6E089FDE8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0" y="6618535"/>
            <a:ext cx="12192000" cy="217549"/>
            <a:chOff x="0" y="6498164"/>
            <a:chExt cx="12192000" cy="384957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14599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8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7810996" y="4029980"/>
            <a:ext cx="2539756" cy="386627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304800" y="1481088"/>
            <a:ext cx="9525000" cy="2286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rtl="1">
              <a:buNone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achieved the objectives of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rtl="1">
              <a:buNone/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Calculate the  depreciation expense using straight line method.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Calculate the  depreciation expense (when purchasing assets during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)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using straight line method.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Prepare adjusting entries for depreciation expense.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228600" lvl="1" indent="-228600" defTabSz="9334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304800" y="4344720"/>
            <a:ext cx="4709333" cy="1498563"/>
          </a:xfrm>
          <a:prstGeom prst="wedgeRectCallout">
            <a:avLst>
              <a:gd name="adj1" fmla="val 83099"/>
              <a:gd name="adj2" fmla="val -1623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المعلومات: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زيارة البوابة التعليمية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حل أسئلة وأنشطة الكتاب المدرسي.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ag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16607"/>
            <a:ext cx="2730752" cy="201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مستدير الزوايا 13"/>
          <p:cNvSpPr/>
          <p:nvPr/>
        </p:nvSpPr>
        <p:spPr>
          <a:xfrm>
            <a:off x="152400" y="402159"/>
            <a:ext cx="4683629" cy="90537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End of Lesson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42B4B04-663C-4159-A88E-3C9C3824AB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618535"/>
            <a:ext cx="12192000" cy="217549"/>
            <a:chOff x="0" y="6498164"/>
            <a:chExt cx="12192000" cy="384957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14599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0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0576" y="2559545"/>
            <a:ext cx="8215687" cy="2372844"/>
            <a:chOff x="544763" y="1917205"/>
            <a:chExt cx="8215687" cy="285645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Freeform 5"/>
            <p:cNvSpPr/>
            <p:nvPr/>
          </p:nvSpPr>
          <p:spPr>
            <a:xfrm>
              <a:off x="544763" y="1917205"/>
              <a:ext cx="1114720" cy="1592457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45570" y="1934348"/>
              <a:ext cx="7114880" cy="1035096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marL="228600" lvl="1" indent="-2286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ar-BH" sz="21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73185" y="3380525"/>
              <a:ext cx="1114720" cy="1393139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endPara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29290" y="2640109"/>
            <a:ext cx="6376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Calculate the  depreciation expense using straight line method.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7560" y="3809173"/>
            <a:ext cx="7130559" cy="707886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Calculate the  depreciation expense (when purchasing assets during the year)using straight line method.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537" y="533102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reeform 13"/>
          <p:cNvSpPr/>
          <p:nvPr/>
        </p:nvSpPr>
        <p:spPr>
          <a:xfrm>
            <a:off x="558998" y="4978237"/>
            <a:ext cx="1114720" cy="1380917"/>
          </a:xfrm>
          <a:custGeom>
            <a:avLst/>
            <a:gdLst>
              <a:gd name="connsiteX0" fmla="*/ 0 w 1592456"/>
              <a:gd name="connsiteY0" fmla="*/ 0 h 1114719"/>
              <a:gd name="connsiteX1" fmla="*/ 1035097 w 1592456"/>
              <a:gd name="connsiteY1" fmla="*/ 0 h 1114719"/>
              <a:gd name="connsiteX2" fmla="*/ 1592456 w 1592456"/>
              <a:gd name="connsiteY2" fmla="*/ 557360 h 1114719"/>
              <a:gd name="connsiteX3" fmla="*/ 1035097 w 1592456"/>
              <a:gd name="connsiteY3" fmla="*/ 1114719 h 1114719"/>
              <a:gd name="connsiteX4" fmla="*/ 0 w 1592456"/>
              <a:gd name="connsiteY4" fmla="*/ 1114719 h 1114719"/>
              <a:gd name="connsiteX5" fmla="*/ 557360 w 1592456"/>
              <a:gd name="connsiteY5" fmla="*/ 557360 h 1114719"/>
              <a:gd name="connsiteX6" fmla="*/ 0 w 1592456"/>
              <a:gd name="connsiteY6" fmla="*/ 0 h 111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456" h="1114719">
                <a:moveTo>
                  <a:pt x="1592455" y="0"/>
                </a:moveTo>
                <a:lnTo>
                  <a:pt x="1592455" y="724568"/>
                </a:lnTo>
                <a:lnTo>
                  <a:pt x="796227" y="1114719"/>
                </a:lnTo>
                <a:lnTo>
                  <a:pt x="1" y="724568"/>
                </a:lnTo>
                <a:lnTo>
                  <a:pt x="1" y="0"/>
                </a:lnTo>
                <a:lnTo>
                  <a:pt x="796227" y="390152"/>
                </a:lnTo>
                <a:lnTo>
                  <a:pt x="1592455" y="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0956" tIns="578316" rIns="20955" bIns="578314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ar-BH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673718" y="4993989"/>
            <a:ext cx="7114880" cy="897595"/>
          </a:xfrm>
          <a:custGeom>
            <a:avLst/>
            <a:gdLst>
              <a:gd name="connsiteX0" fmla="*/ 172519 w 1035096"/>
              <a:gd name="connsiteY0" fmla="*/ 0 h 7114880"/>
              <a:gd name="connsiteX1" fmla="*/ 862577 w 1035096"/>
              <a:gd name="connsiteY1" fmla="*/ 0 h 7114880"/>
              <a:gd name="connsiteX2" fmla="*/ 1035096 w 1035096"/>
              <a:gd name="connsiteY2" fmla="*/ 172519 h 7114880"/>
              <a:gd name="connsiteX3" fmla="*/ 1035096 w 1035096"/>
              <a:gd name="connsiteY3" fmla="*/ 7114880 h 7114880"/>
              <a:gd name="connsiteX4" fmla="*/ 1035096 w 1035096"/>
              <a:gd name="connsiteY4" fmla="*/ 7114880 h 7114880"/>
              <a:gd name="connsiteX5" fmla="*/ 0 w 1035096"/>
              <a:gd name="connsiteY5" fmla="*/ 7114880 h 7114880"/>
              <a:gd name="connsiteX6" fmla="*/ 0 w 1035096"/>
              <a:gd name="connsiteY6" fmla="*/ 7114880 h 7114880"/>
              <a:gd name="connsiteX7" fmla="*/ 0 w 1035096"/>
              <a:gd name="connsiteY7" fmla="*/ 172519 h 7114880"/>
              <a:gd name="connsiteX8" fmla="*/ 172519 w 1035096"/>
              <a:gd name="connsiteY8" fmla="*/ 0 h 711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096" h="7114880">
                <a:moveTo>
                  <a:pt x="1035096" y="1185836"/>
                </a:moveTo>
                <a:lnTo>
                  <a:pt x="1035096" y="5929044"/>
                </a:lnTo>
                <a:cubicBezTo>
                  <a:pt x="1035096" y="6583964"/>
                  <a:pt x="1023859" y="7114877"/>
                  <a:pt x="1009997" y="7114877"/>
                </a:cubicBezTo>
                <a:lnTo>
                  <a:pt x="0" y="7114877"/>
                </a:lnTo>
                <a:lnTo>
                  <a:pt x="0" y="7114877"/>
                </a:lnTo>
                <a:lnTo>
                  <a:pt x="0" y="3"/>
                </a:lnTo>
                <a:lnTo>
                  <a:pt x="0" y="3"/>
                </a:lnTo>
                <a:lnTo>
                  <a:pt x="1009997" y="3"/>
                </a:lnTo>
                <a:cubicBezTo>
                  <a:pt x="1023859" y="3"/>
                  <a:pt x="1035096" y="530916"/>
                  <a:pt x="1035096" y="1185836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49353" tIns="63863" rIns="63863" bIns="63865" numCol="1" spcCol="1270" anchor="ctr" anchorCtr="0">
            <a:noAutofit/>
          </a:bodyPr>
          <a:lstStyle/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ar-BH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29290" y="5268585"/>
            <a:ext cx="7130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Prepare adjusting entries for depreciation expense.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" y="461717"/>
            <a:ext cx="7239000" cy="867225"/>
            <a:chOff x="272538" y="1012529"/>
            <a:chExt cx="8153400" cy="1080000"/>
          </a:xfrm>
        </p:grpSpPr>
        <p:sp>
          <p:nvSpPr>
            <p:cNvPr id="20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1" name="Rectangle 6"/>
            <p:cNvSpPr/>
            <p:nvPr/>
          </p:nvSpPr>
          <p:spPr>
            <a:xfrm>
              <a:off x="1064562" y="1101428"/>
              <a:ext cx="6539188" cy="8815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  <p:grpSp>
          <p:nvGrpSpPr>
            <p:cNvPr id="22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3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2" name="Title 1"/>
          <p:cNvSpPr txBox="1">
            <a:spLocks/>
          </p:cNvSpPr>
          <p:nvPr/>
        </p:nvSpPr>
        <p:spPr>
          <a:xfrm>
            <a:off x="532921" y="1533537"/>
            <a:ext cx="8316417" cy="7152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BC6390-7CC2-432B-942C-0773E889FA9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6544101"/>
            <a:ext cx="12192000" cy="291983"/>
            <a:chOff x="0" y="6498164"/>
            <a:chExt cx="12192000" cy="384957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3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787508" y="4456541"/>
            <a:ext cx="2877966" cy="1563701"/>
          </a:xfrm>
          <a:prstGeom prst="round2Diag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Straight line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ar-BH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5818265" y="4432342"/>
            <a:ext cx="2706996" cy="1535098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Declining Balance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ar-BH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Image result for straight line metho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206067"/>
            <a:ext cx="7543799" cy="173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 Diagonal Corner Rectangle 15"/>
          <p:cNvSpPr/>
          <p:nvPr/>
        </p:nvSpPr>
        <p:spPr>
          <a:xfrm>
            <a:off x="8668230" y="4418041"/>
            <a:ext cx="3276600" cy="1563701"/>
          </a:xfrm>
          <a:prstGeom prst="round2DiagRect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Units-of- Production (Activity)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ar-BH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718691" y="2956239"/>
            <a:ext cx="908808" cy="1473251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594095" y="2956239"/>
            <a:ext cx="908808" cy="145818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9713635" y="2975178"/>
            <a:ext cx="908808" cy="142030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6526" y="426680"/>
            <a:ext cx="6041874" cy="693963"/>
            <a:chOff x="272538" y="1012529"/>
            <a:chExt cx="11197935" cy="1211739"/>
          </a:xfrm>
        </p:grpSpPr>
        <p:sp>
          <p:nvSpPr>
            <p:cNvPr id="25" name="مستطيل مستدير الزوايا 13"/>
            <p:cNvSpPr/>
            <p:nvPr/>
          </p:nvSpPr>
          <p:spPr>
            <a:xfrm>
              <a:off x="272538" y="1012529"/>
              <a:ext cx="11197935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6" name="Rectangle 6"/>
            <p:cNvSpPr/>
            <p:nvPr/>
          </p:nvSpPr>
          <p:spPr>
            <a:xfrm>
              <a:off x="1338665" y="1118704"/>
              <a:ext cx="9919417" cy="1105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Methods of Providing Depreciation.</a:t>
              </a:r>
              <a:endPara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8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3" name="Picture 2" descr="Shape, arrow&#10;&#10;Description automatically generated">
            <a:extLst>
              <a:ext uri="{FF2B5EF4-FFF2-40B4-BE49-F238E27FC236}">
                <a16:creationId xmlns="" xmlns:a16="http://schemas.microsoft.com/office/drawing/2014/main" id="{4940750F-B5FF-4920-9A50-CD5982AF3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11450" y="5151435"/>
            <a:ext cx="1411796" cy="1308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4173A-C9C6-4940-B6B9-21A4FA1DAB9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="" xmlns:a16="http://schemas.microsoft.com/office/drawing/2014/main" id="{8F936DA6-5463-44E3-9BC7-750986DD81C0}"/>
              </a:ext>
            </a:extLst>
          </p:cNvPr>
          <p:cNvSpPr/>
          <p:nvPr/>
        </p:nvSpPr>
        <p:spPr>
          <a:xfrm>
            <a:off x="511698" y="4071449"/>
            <a:ext cx="2032210" cy="120544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Beginning of the year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="" xmlns:a16="http://schemas.microsoft.com/office/drawing/2014/main" id="{D34A4705-1CF3-43B0-9B7B-ADAD6157900E}"/>
              </a:ext>
            </a:extLst>
          </p:cNvPr>
          <p:cNvSpPr/>
          <p:nvPr/>
        </p:nvSpPr>
        <p:spPr>
          <a:xfrm>
            <a:off x="494130" y="5284330"/>
            <a:ext cx="2032210" cy="120544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During the Year</a:t>
            </a:r>
          </a:p>
        </p:txBody>
      </p:sp>
      <p:pic>
        <p:nvPicPr>
          <p:cNvPr id="6" name="Picture 5" descr="Shape, arrow&#10;&#10;Description automatically generated">
            <a:extLst>
              <a:ext uri="{FF2B5EF4-FFF2-40B4-BE49-F238E27FC236}">
                <a16:creationId xmlns="" xmlns:a16="http://schemas.microsoft.com/office/drawing/2014/main" id="{CE126776-DAD5-4AAA-8AD9-80C8377A5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63655" y="3891664"/>
            <a:ext cx="1411796" cy="1308228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0" y="6544101"/>
            <a:ext cx="12192000" cy="291983"/>
            <a:chOff x="0" y="6498164"/>
            <a:chExt cx="12192000" cy="384957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305" y="235058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1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20" grpId="0" animBg="1"/>
      <p:bldP spid="21" grpId="0" animBg="1"/>
      <p:bldP spid="2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55819" y="4070727"/>
            <a:ext cx="9130936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Acquisition cost =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Cost price +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Taxes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+ Freight + Installation + Fixing + Legal fees +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…etc. </a:t>
            </a:r>
            <a:endParaRPr lang="ar-BH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5819" y="4930914"/>
            <a:ext cx="9130936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Salvage (Scrap, Residual) Value: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Value of asset at the end of useful life.</a:t>
            </a:r>
          </a:p>
          <a:p>
            <a:endParaRPr lang="en-US" sz="2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9373" y="1504471"/>
            <a:ext cx="3635829" cy="5912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Depreciation Formula:</a:t>
            </a:r>
            <a:endParaRPr lang="ar-BH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5791200"/>
            <a:ext cx="9130936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Useful life: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period over which you expect to get benefits from the asset.</a:t>
            </a:r>
            <a:r>
              <a:rPr lang="ar-B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Sequential Access Storage 1"/>
          <p:cNvSpPr/>
          <p:nvPr/>
        </p:nvSpPr>
        <p:spPr>
          <a:xfrm>
            <a:off x="103031" y="3998251"/>
            <a:ext cx="2259876" cy="1448349"/>
          </a:xfrm>
          <a:prstGeom prst="flowChartMagneticTap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Depreciation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5305" y="473469"/>
            <a:ext cx="6199295" cy="996718"/>
            <a:chOff x="250895" y="1033165"/>
            <a:chExt cx="11197935" cy="1270317"/>
          </a:xfrm>
        </p:grpSpPr>
        <p:sp>
          <p:nvSpPr>
            <p:cNvPr id="20" name="مستطيل مستدير الزوايا 13"/>
            <p:cNvSpPr/>
            <p:nvPr/>
          </p:nvSpPr>
          <p:spPr>
            <a:xfrm>
              <a:off x="250895" y="1033165"/>
              <a:ext cx="11197935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1" name="Rectangle 6"/>
            <p:cNvSpPr/>
            <p:nvPr/>
          </p:nvSpPr>
          <p:spPr>
            <a:xfrm>
              <a:off x="1373039" y="1244376"/>
              <a:ext cx="9919417" cy="1059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1- Straight line depreciation method</a:t>
              </a:r>
              <a:endParaRPr lang="ar-BH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                                          </a:t>
              </a:r>
              <a:endParaRPr lang="en-GB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3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371600" y="2234755"/>
                <a:ext cx="7315199" cy="1710642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>
                <a:noAutofit/>
              </a:bodyPr>
              <a:lstStyle/>
              <a:p>
                <a:pPr marL="274320" indent="-274320" defTabSz="914400" rtl="1">
                  <a:spcBef>
                    <a:spcPts val="600"/>
                  </a:spcBef>
                  <a:buClr>
                    <a:schemeClr val="tx2"/>
                  </a:buClr>
                  <a:buSzPct val="73000"/>
                  <a:defRPr/>
                </a:pPr>
                <a:r>
                  <a:rPr lang="en-US" sz="2400" b="1" dirty="0">
                    <a:ln w="12700">
                      <a:solidFill>
                        <a:schemeClr val="tx2"/>
                      </a:solidFill>
                      <a:prstDash val="solid"/>
                    </a:ln>
                    <a:solidFill>
                      <a:schemeClr val="tx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Depreciation Expense per period=</a:t>
                </a:r>
              </a:p>
              <a:p>
                <a:pPr marL="274320" indent="-274320" defTabSz="914400" rtl="1">
                  <a:spcBef>
                    <a:spcPts val="600"/>
                  </a:spcBef>
                  <a:buClr>
                    <a:schemeClr val="tx2"/>
                  </a:buClr>
                  <a:buSzPct val="73000"/>
                  <a:defRPr/>
                </a:pPr>
                <a:endParaRPr lang="en-US" sz="24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  <a:p>
                <a:pPr marL="274320" indent="-274320" rtl="1">
                  <a:spcBef>
                    <a:spcPts val="600"/>
                  </a:spcBef>
                  <a:buClr>
                    <a:schemeClr val="tx2"/>
                  </a:buClr>
                  <a:buSzPct val="73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rgbClr val="F147D9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Acquisition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rgbClr val="F147D9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rgbClr val="F147D9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cost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rgbClr val="F147D9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– 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accent6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Salvage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accent6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accent6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Value</m:t>
                          </m:r>
                          <m:r>
                            <m:rPr>
                              <m:nor/>
                            </m:rPr>
                            <a:rPr lang="ar-BH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accent6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𝑼𝒔𝒆𝒇𝒖𝒍</m:t>
                          </m:r>
                          <m:r>
                            <a:rPr lang="en-US" sz="2400" b="1" i="1" smtClean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𝑳𝒊𝒇𝒆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  <a:p>
                <a:pPr marL="274320" indent="-274320" algn="ctr" defTabSz="914400" rtl="1">
                  <a:spcBef>
                    <a:spcPts val="600"/>
                  </a:spcBef>
                  <a:buClr>
                    <a:schemeClr val="tx2"/>
                  </a:buClr>
                  <a:buSzPct val="73000"/>
                  <a:defRPr/>
                </a:pPr>
                <a:endParaRPr lang="en-US" sz="24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34755"/>
                <a:ext cx="7315199" cy="17106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="" xmlns:a16="http://schemas.microsoft.com/office/drawing/2014/main" id="{ACFDF9FA-483C-48EB-AAFE-B8BAD7F1999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4AA6C6C2-BB8C-40B0-93FE-2E00A5CE8C99}"/>
              </a:ext>
            </a:extLst>
          </p:cNvPr>
          <p:cNvSpPr txBox="1">
            <a:spLocks/>
          </p:cNvSpPr>
          <p:nvPr/>
        </p:nvSpPr>
        <p:spPr>
          <a:xfrm>
            <a:off x="6746884" y="527621"/>
            <a:ext cx="1724772" cy="5364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6544101"/>
            <a:ext cx="12192000" cy="291983"/>
            <a:chOff x="0" y="6498164"/>
            <a:chExt cx="12192000" cy="384957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94" y="579762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132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2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9339" y="321287"/>
            <a:ext cx="7794731" cy="595271"/>
            <a:chOff x="303018" y="945102"/>
            <a:chExt cx="8950012" cy="1167179"/>
          </a:xfrm>
        </p:grpSpPr>
        <p:sp>
          <p:nvSpPr>
            <p:cNvPr id="6" name="مستطيل مستدير الزوايا 13"/>
            <p:cNvSpPr/>
            <p:nvPr/>
          </p:nvSpPr>
          <p:spPr>
            <a:xfrm>
              <a:off x="303018" y="103228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FF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11205" y="945102"/>
              <a:ext cx="7741825" cy="112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Straight Line Depreciation Method</a:t>
              </a:r>
              <a:endPara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9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6D4F218-34CD-41A8-A48A-2C07F6A2B9A7}"/>
              </a:ext>
            </a:extLst>
          </p:cNvPr>
          <p:cNvSpPr txBox="1"/>
          <p:nvPr/>
        </p:nvSpPr>
        <p:spPr>
          <a:xfrm>
            <a:off x="112456" y="1388080"/>
            <a:ext cx="4799957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Acquisition Cost =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3E00EEF-5767-4286-A4E5-2356B89F850C}"/>
              </a:ext>
            </a:extLst>
          </p:cNvPr>
          <p:cNvSpPr txBox="1"/>
          <p:nvPr/>
        </p:nvSpPr>
        <p:spPr>
          <a:xfrm>
            <a:off x="130112" y="3068833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Depreciable Cost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(Depreciation Base)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66095EF-DBDD-424E-ACFF-5956B4A0810B}"/>
              </a:ext>
            </a:extLst>
          </p:cNvPr>
          <p:cNvSpPr txBox="1"/>
          <p:nvPr/>
        </p:nvSpPr>
        <p:spPr>
          <a:xfrm>
            <a:off x="99589" y="4166621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Annual Depreciation Expense:</a:t>
            </a:r>
            <a:endParaRPr lang="en-US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9160E99-0F51-4917-B792-CBB8C255892B}"/>
              </a:ext>
            </a:extLst>
          </p:cNvPr>
          <p:cNvSpPr txBox="1"/>
          <p:nvPr/>
        </p:nvSpPr>
        <p:spPr>
          <a:xfrm>
            <a:off x="6357270" y="281210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Depreciation Rate:</a:t>
            </a:r>
            <a:endParaRPr lang="en-US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F21DE7B-DFFC-42AA-8228-50B7C25C03E4}"/>
              </a:ext>
            </a:extLst>
          </p:cNvPr>
          <p:cNvSpPr txBox="1"/>
          <p:nvPr/>
        </p:nvSpPr>
        <p:spPr>
          <a:xfrm>
            <a:off x="6357270" y="4225328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Annual Depreciation Expense =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0FC9DD3-B054-48B9-A2E9-7B331F10506D}"/>
              </a:ext>
            </a:extLst>
          </p:cNvPr>
          <p:cNvSpPr/>
          <p:nvPr/>
        </p:nvSpPr>
        <p:spPr>
          <a:xfrm>
            <a:off x="125452" y="1870288"/>
            <a:ext cx="5484512" cy="9261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Cost price +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Taxes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+ Freight + Installation + Fixing + Legal fees +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…etc.</a:t>
            </a:r>
            <a:endParaRPr lang="ar-BH" sz="2000" b="1" dirty="0">
              <a:latin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73BC4BD-784D-460B-A792-8707FE5F18DE}"/>
              </a:ext>
            </a:extLst>
          </p:cNvPr>
          <p:cNvSpPr/>
          <p:nvPr/>
        </p:nvSpPr>
        <p:spPr>
          <a:xfrm>
            <a:off x="165369" y="3512414"/>
            <a:ext cx="5444595" cy="5862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Acquisition cost- Salvage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F42C000B-00BF-4FF8-A5B0-26D91387471A}"/>
                  </a:ext>
                </a:extLst>
              </p:cNvPr>
              <p:cNvSpPr/>
              <p:nvPr/>
            </p:nvSpPr>
            <p:spPr>
              <a:xfrm>
                <a:off x="6266153" y="3245731"/>
                <a:ext cx="5453395" cy="90336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Depreciation Rate 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𝑼𝒔𝒆𝒇𝒖𝒍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𝒍𝒊𝒇𝒆</m:t>
                        </m:r>
                      </m:den>
                    </m:f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42C000B-00BF-4FF8-A5B0-26D913874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153" y="3245731"/>
                <a:ext cx="5453395" cy="9033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90839727-C1AF-4ACF-909A-2DB7CA728AD6}"/>
                  </a:ext>
                </a:extLst>
              </p:cNvPr>
              <p:cNvSpPr/>
              <p:nvPr/>
            </p:nvSpPr>
            <p:spPr>
              <a:xfrm>
                <a:off x="6248400" y="4691410"/>
                <a:ext cx="5471148" cy="68397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Depreciable Cost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Depreciation Rate 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0839727-C1AF-4ACF-909A-2DB7CA728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691410"/>
                <a:ext cx="5471148" cy="683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231392" y="4618248"/>
                <a:ext cx="5378572" cy="1042971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>
                <a:noAutofit/>
              </a:bodyPr>
              <a:lstStyle/>
              <a:p>
                <a:pPr marL="274320" indent="-274320" defTabSz="914400" rtl="1">
                  <a:spcBef>
                    <a:spcPts val="600"/>
                  </a:spcBef>
                  <a:buClr>
                    <a:schemeClr val="tx2"/>
                  </a:buClr>
                  <a:buSzPct val="73000"/>
                  <a:defRPr/>
                </a:pPr>
                <a:r>
                  <a:rPr lang="en-US" sz="2000" b="1" dirty="0">
                    <a:ln w="12700">
                      <a:solidFill>
                        <a:schemeClr val="tx2"/>
                      </a:solidFill>
                      <a:prstDash val="solid"/>
                    </a:ln>
                    <a:solidFill>
                      <a:schemeClr val="tx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Depreciation Expense per period=</a:t>
                </a:r>
              </a:p>
              <a:p>
                <a:pPr marL="274320" indent="-274320" rtl="1">
                  <a:spcBef>
                    <a:spcPts val="600"/>
                  </a:spcBef>
                  <a:buClr>
                    <a:schemeClr val="tx2"/>
                  </a:buClr>
                  <a:buSzPct val="73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rgbClr val="F147D9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Acquisition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rgbClr val="F147D9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rgbClr val="F147D9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cost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rgbClr val="F147D9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– 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accent6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Salvage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accent6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accent6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Value</m:t>
                          </m:r>
                          <m:r>
                            <m:rPr>
                              <m:nor/>
                            </m:rPr>
                            <a:rPr lang="ar-BH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accent6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num>
                        <m:den>
                          <m:r>
                            <a:rPr lang="en-US" sz="2000" b="1" i="1" smtClean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𝑼𝒔𝒆𝒇𝒖𝒍</m:t>
                          </m:r>
                          <m:r>
                            <a:rPr lang="en-US" sz="2000" b="1" i="1" smtClean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𝑳𝒊𝒇𝒆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  <a:p>
                <a:pPr marL="274320" indent="-274320" algn="ctr" defTabSz="914400" rtl="1">
                  <a:spcBef>
                    <a:spcPts val="600"/>
                  </a:spcBef>
                  <a:buClr>
                    <a:schemeClr val="tx2"/>
                  </a:buClr>
                  <a:buSzPct val="73000"/>
                  <a:defRPr/>
                </a:pPr>
                <a:endParaRPr lang="en-US" sz="20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92" y="4618248"/>
                <a:ext cx="5378572" cy="10429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956473" y="1080584"/>
            <a:ext cx="2087597" cy="3512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33CC"/>
                </a:solidFill>
              </a:rPr>
              <a:t>Second Solution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F21DE7B-DFFC-42AA-8228-50B7C25C03E4}"/>
              </a:ext>
            </a:extLst>
          </p:cNvPr>
          <p:cNvSpPr txBox="1"/>
          <p:nvPr/>
        </p:nvSpPr>
        <p:spPr>
          <a:xfrm>
            <a:off x="3185689" y="5791200"/>
            <a:ext cx="57150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 Book Value =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Acquisition Cost - Accumulated Depreciation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6D4F218-34CD-41A8-A48A-2C07F6A2B9A7}"/>
              </a:ext>
            </a:extLst>
          </p:cNvPr>
          <p:cNvSpPr txBox="1"/>
          <p:nvPr/>
        </p:nvSpPr>
        <p:spPr>
          <a:xfrm>
            <a:off x="6271789" y="1402659"/>
            <a:ext cx="4799957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Acquisition Cost =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0FC9DD3-B054-48B9-A2E9-7B331F10506D}"/>
              </a:ext>
            </a:extLst>
          </p:cNvPr>
          <p:cNvSpPr/>
          <p:nvPr/>
        </p:nvSpPr>
        <p:spPr>
          <a:xfrm>
            <a:off x="6235037" y="1858030"/>
            <a:ext cx="5484512" cy="92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Cost price +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Taxes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+ Freight + Installation + Fixing + Legal fees +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…etc.</a:t>
            </a:r>
            <a:endParaRPr lang="ar-BH" sz="2000" b="1" dirty="0"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52499" y="975290"/>
            <a:ext cx="2087597" cy="3512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33CC"/>
                </a:solidFill>
              </a:rPr>
              <a:t>First Solution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B0A5534F-CC6C-421B-A607-8C12ED747CF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6544101"/>
            <a:ext cx="12192000" cy="291983"/>
            <a:chOff x="0" y="6498164"/>
            <a:chExt cx="12192000" cy="384957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14" y="411088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08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9" grpId="0"/>
      <p:bldP spid="32" grpId="0" animBg="1"/>
      <p:bldP spid="34" grpId="0" animBg="1"/>
      <p:bldP spid="38" grpId="0" animBg="1"/>
      <p:bldP spid="40" grpId="0" animBg="1"/>
      <p:bldP spid="28" grpId="0" animBg="1"/>
      <p:bldP spid="2" grpId="0" animBg="1"/>
      <p:bldP spid="30" grpId="0" animBg="1"/>
      <p:bldP spid="31" grpId="0"/>
      <p:bldP spid="33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">
            <a:extLst>
              <a:ext uri="{FF2B5EF4-FFF2-40B4-BE49-F238E27FC236}">
                <a16:creationId xmlns="" xmlns:a16="http://schemas.microsoft.com/office/drawing/2014/main" id="{558D7449-A45B-4DAD-A761-F5246C85E1FD}"/>
              </a:ext>
            </a:extLst>
          </p:cNvPr>
          <p:cNvSpPr/>
          <p:nvPr/>
        </p:nvSpPr>
        <p:spPr>
          <a:xfrm>
            <a:off x="7887675" y="480404"/>
            <a:ext cx="1239520" cy="52926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 Mins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661079"/>
            <a:ext cx="10287000" cy="99913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</a:rPr>
              <a:t>A delivery truck Cost BD45,000 purchased by Ahmed company on </a:t>
            </a:r>
            <a:r>
              <a:rPr lang="en-US" sz="2400" b="1" dirty="0">
                <a:solidFill>
                  <a:srgbClr val="FF0000"/>
                </a:solidFill>
              </a:rPr>
              <a:t>January 1, 2018 </a:t>
            </a:r>
            <a:r>
              <a:rPr lang="en-US" sz="2400" b="1" dirty="0">
                <a:solidFill>
                  <a:schemeClr val="tx1"/>
                </a:solidFill>
              </a:rPr>
              <a:t>. It will kept for 5 years, and then sold for a scrap for BD3000.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52400" y="419307"/>
            <a:ext cx="8305800" cy="562207"/>
            <a:chOff x="250895" y="1033165"/>
            <a:chExt cx="13737649" cy="1181037"/>
          </a:xfrm>
        </p:grpSpPr>
        <p:sp>
          <p:nvSpPr>
            <p:cNvPr id="30" name="مستطيل مستدير الزوايا 13"/>
            <p:cNvSpPr/>
            <p:nvPr/>
          </p:nvSpPr>
          <p:spPr>
            <a:xfrm>
              <a:off x="250895" y="1033165"/>
              <a:ext cx="12414765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1" name="Rectangle 6"/>
            <p:cNvSpPr/>
            <p:nvPr/>
          </p:nvSpPr>
          <p:spPr>
            <a:xfrm>
              <a:off x="1373039" y="1244375"/>
              <a:ext cx="12615505" cy="969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Straight line depreciation method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33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="" xmlns:a16="http://schemas.microsoft.com/office/drawing/2014/main" id="{458820D3-6678-4EFA-A731-0F079A2645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4896603"/>
                  </p:ext>
                </p:extLst>
              </p:nvPr>
            </p:nvGraphicFramePr>
            <p:xfrm>
              <a:off x="76200" y="2734869"/>
              <a:ext cx="10212836" cy="38183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5893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78254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84215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591216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685385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424259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84851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Rate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461569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58820D3-6678-4EFA-A731-0F079A2645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4896603"/>
                  </p:ext>
                </p:extLst>
              </p:nvPr>
            </p:nvGraphicFramePr>
            <p:xfrm>
              <a:off x="76200" y="2734869"/>
              <a:ext cx="10212836" cy="38183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589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25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21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9121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68538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24259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851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2"/>
                          <a:stretch>
                            <a:fillRect l="-181848" t="-56115" r="-273267" b="-302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61569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1" name="Title 1">
            <a:extLst>
              <a:ext uri="{FF2B5EF4-FFF2-40B4-BE49-F238E27FC236}">
                <a16:creationId xmlns="" xmlns:a16="http://schemas.microsoft.com/office/drawing/2014/main" id="{BC5CD9F1-04B6-4B81-8E56-76F6A5A25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14194"/>
            <a:ext cx="1724772" cy="53648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Activity: 1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6544101"/>
            <a:ext cx="12192000" cy="291983"/>
            <a:chOff x="0" y="6498164"/>
            <a:chExt cx="12192000" cy="384957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14" y="411088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1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710888"/>
              </p:ext>
            </p:extLst>
          </p:nvPr>
        </p:nvGraphicFramePr>
        <p:xfrm>
          <a:off x="8065435" y="1524000"/>
          <a:ext cx="3720736" cy="152108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720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6135">
                <a:tc>
                  <a:txBody>
                    <a:bodyPr/>
                    <a:lstStyle/>
                    <a:p>
                      <a:pPr algn="l" rtl="0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Acquisition cost = BD45,000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833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Depreciable base =</a:t>
                      </a:r>
                    </a:p>
                    <a:p>
                      <a:pPr algn="l" rtl="0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45,000-3000 =BD42,000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833">
                <a:tc>
                  <a:txBody>
                    <a:bodyPr/>
                    <a:lstStyle/>
                    <a:p>
                      <a:pPr algn="l" rtl="0"/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4203638"/>
                  </p:ext>
                </p:extLst>
              </p:nvPr>
            </p:nvGraphicFramePr>
            <p:xfrm>
              <a:off x="928234" y="3030487"/>
              <a:ext cx="10349365" cy="331468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9306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59289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15416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68387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796171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2729203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217615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8491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0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Useful Life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 </a:t>
                          </a:r>
                          <a:r>
                            <a:rPr lang="ar-BH" sz="20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1</a:t>
                          </a:r>
                          <a:r>
                            <a:rPr lang="en-US" sz="20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/1/2018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rgbClr val="FF0066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45,000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2018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42,000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÷</m:t>
                                </m:r>
                                <m:r>
                                  <a:rPr lang="en-US" sz="2000" b="1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z="2000" dirty="0">
                              <a:latin typeface="Arial" panose="020B0604020202020204" pitchFamily="34" charset="0"/>
                              <a:cs typeface="+mn-cs"/>
                            </a:rPr>
                            <a:t>8,400</a:t>
                          </a:r>
                          <a:endParaRPr lang="ar-BH" sz="2000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=8,400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45,000-8,400=</a:t>
                          </a:r>
                          <a:r>
                            <a:rPr lang="en-US" sz="2000" b="0" dirty="0">
                              <a:solidFill>
                                <a:srgbClr val="FF0066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36,600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ar-BH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2</a:t>
                          </a: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019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42,000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÷</m:t>
                                </m:r>
                                <m:r>
                                  <a:rPr lang="en-US" sz="2000" b="1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>
                              <a:latin typeface="Arial" panose="020B0604020202020204" pitchFamily="34" charset="0"/>
                              <a:cs typeface="+mn-cs"/>
                            </a:rPr>
                            <a:t>8,400</a:t>
                          </a:r>
                          <a:endParaRPr lang="ar-BH" sz="2000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=16,800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45,000-16,800=</a:t>
                          </a:r>
                          <a:r>
                            <a:rPr lang="en-US" sz="2000" b="0" dirty="0">
                              <a:solidFill>
                                <a:srgbClr val="FF0066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28,200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2020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42,000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÷</m:t>
                                </m:r>
                                <m:r>
                                  <a:rPr lang="en-US" sz="2000" b="1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>
                              <a:latin typeface="Arial" panose="020B0604020202020204" pitchFamily="34" charset="0"/>
                              <a:cs typeface="+mn-cs"/>
                            </a:rPr>
                            <a:t>8,400</a:t>
                          </a:r>
                          <a:endParaRPr lang="ar-BH" sz="2000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=25,200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45,000-25,200=</a:t>
                          </a:r>
                          <a:r>
                            <a:rPr lang="en-US" sz="2000" b="0" dirty="0">
                              <a:solidFill>
                                <a:srgbClr val="FF0066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19,800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2021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42,000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÷</m:t>
                                </m:r>
                                <m:r>
                                  <a:rPr lang="en-US" sz="2000" b="1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>
                              <a:latin typeface="Arial" panose="020B0604020202020204" pitchFamily="34" charset="0"/>
                              <a:cs typeface="+mn-cs"/>
                            </a:rPr>
                            <a:t>8,400</a:t>
                          </a:r>
                          <a:endParaRPr lang="ar-BH" sz="2000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=33,600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45,000-33,600=</a:t>
                          </a:r>
                          <a:r>
                            <a:rPr lang="en-US" sz="2000" b="0" dirty="0">
                              <a:solidFill>
                                <a:srgbClr val="FF0066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11,400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2022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42,000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÷</m:t>
                                </m:r>
                                <m:r>
                                  <a:rPr lang="en-US" sz="2000" b="1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>
                              <a:latin typeface="Arial" panose="020B0604020202020204" pitchFamily="34" charset="0"/>
                              <a:cs typeface="+mn-cs"/>
                            </a:rPr>
                            <a:t>8,400</a:t>
                          </a:r>
                          <a:endParaRPr lang="ar-BH" sz="2000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=42,000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45,000-42,000=</a:t>
                          </a:r>
                          <a:r>
                            <a:rPr lang="en-US" sz="2000" b="0" kern="12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3000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4203638"/>
                  </p:ext>
                </p:extLst>
              </p:nvPr>
            </p:nvGraphicFramePr>
            <p:xfrm>
              <a:off x="928234" y="3030487"/>
              <a:ext cx="10349365" cy="32941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930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928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4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838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9617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72920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29946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91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2"/>
                          <a:stretch>
                            <a:fillRect l="-260847" t="-45000" r="-540741" b="-26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 </a:t>
                          </a:r>
                          <a:r>
                            <a:rPr lang="ar-BH" sz="20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1</a:t>
                          </a:r>
                          <a:r>
                            <a:rPr lang="en-US" sz="20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/1/2018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rgbClr val="FF0066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45,000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2018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42,000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2"/>
                          <a:stretch>
                            <a:fillRect l="-260847" t="-457895" r="-540741" b="-445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z="2000" dirty="0">
                              <a:latin typeface="Arial" panose="020B0604020202020204" pitchFamily="34" charset="0"/>
                              <a:cs typeface="+mn-cs"/>
                            </a:rPr>
                            <a:t>8,400</a:t>
                          </a:r>
                          <a:endParaRPr lang="ar-BH" sz="2000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=8,400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45,000-8,400=</a:t>
                          </a:r>
                          <a:r>
                            <a:rPr lang="en-US" sz="2000" b="0" dirty="0">
                              <a:solidFill>
                                <a:srgbClr val="FF0066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36,600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ar-BH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2</a:t>
                          </a: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019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42,000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2"/>
                          <a:stretch>
                            <a:fillRect l="-260847" t="-548276" r="-540741" b="-3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>
                              <a:latin typeface="Arial" panose="020B0604020202020204" pitchFamily="34" charset="0"/>
                              <a:cs typeface="+mn-cs"/>
                            </a:rPr>
                            <a:t>8,400</a:t>
                          </a:r>
                          <a:endParaRPr lang="ar-BH" sz="2000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=16,800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45,000-16,800=</a:t>
                          </a:r>
                          <a:r>
                            <a:rPr lang="en-US" sz="2000" b="0" dirty="0">
                              <a:solidFill>
                                <a:srgbClr val="FF0066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28,200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2020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42,000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2"/>
                          <a:stretch>
                            <a:fillRect l="-260847" t="-648276" r="-540741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>
                              <a:latin typeface="Arial" panose="020B0604020202020204" pitchFamily="34" charset="0"/>
                              <a:cs typeface="+mn-cs"/>
                            </a:rPr>
                            <a:t>8,400</a:t>
                          </a:r>
                          <a:endParaRPr lang="ar-BH" sz="2000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=25,200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45,000-25,200=</a:t>
                          </a:r>
                          <a:r>
                            <a:rPr lang="en-US" sz="2000" b="0" dirty="0">
                              <a:solidFill>
                                <a:srgbClr val="FF0066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19,800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2021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42,000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2"/>
                          <a:stretch>
                            <a:fillRect l="-260847" t="-748276" r="-540741" b="-1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>
                              <a:latin typeface="Arial" panose="020B0604020202020204" pitchFamily="34" charset="0"/>
                              <a:cs typeface="+mn-cs"/>
                            </a:rPr>
                            <a:t>8,400</a:t>
                          </a:r>
                          <a:endParaRPr lang="ar-BH" sz="2000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=33,600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45,000-33,600=</a:t>
                          </a:r>
                          <a:r>
                            <a:rPr lang="en-US" sz="2000" b="0" dirty="0">
                              <a:solidFill>
                                <a:srgbClr val="FF0066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11,400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2022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42,000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2"/>
                          <a:stretch>
                            <a:fillRect l="-260847" t="-848276" r="-540741" b="-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>
                              <a:latin typeface="Arial" panose="020B0604020202020204" pitchFamily="34" charset="0"/>
                              <a:cs typeface="+mn-cs"/>
                            </a:rPr>
                            <a:t>8,400</a:t>
                          </a:r>
                          <a:endParaRPr lang="ar-BH" sz="2000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=42,000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45,000-42,000=</a:t>
                          </a:r>
                          <a:r>
                            <a:rPr lang="en-US" sz="2000" b="0" kern="12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Times New Roman"/>
                              <a:cs typeface="+mn-cs"/>
                            </a:rPr>
                            <a:t>3000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8" name="Group 27"/>
          <p:cNvGrpSpPr/>
          <p:nvPr/>
        </p:nvGrpSpPr>
        <p:grpSpPr>
          <a:xfrm>
            <a:off x="293035" y="415250"/>
            <a:ext cx="7772400" cy="562207"/>
            <a:chOff x="250895" y="1033165"/>
            <a:chExt cx="13737649" cy="1181037"/>
          </a:xfrm>
        </p:grpSpPr>
        <p:sp>
          <p:nvSpPr>
            <p:cNvPr id="29" name="مستطيل مستدير الزوايا 13"/>
            <p:cNvSpPr/>
            <p:nvPr/>
          </p:nvSpPr>
          <p:spPr>
            <a:xfrm>
              <a:off x="250895" y="1033165"/>
              <a:ext cx="12414765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0" name="Rectangle 6"/>
            <p:cNvSpPr/>
            <p:nvPr/>
          </p:nvSpPr>
          <p:spPr>
            <a:xfrm>
              <a:off x="1373039" y="1244375"/>
              <a:ext cx="12615505" cy="969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Straight line depreciation method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32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0" name="Rectangle 49"/>
          <p:cNvSpPr/>
          <p:nvPr/>
        </p:nvSpPr>
        <p:spPr>
          <a:xfrm>
            <a:off x="293035" y="1714117"/>
            <a:ext cx="7264950" cy="118954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</a:rPr>
              <a:t>A delivery truck Cost price BD45,000 purchased by Ahmed company on </a:t>
            </a:r>
            <a:r>
              <a:rPr lang="en-US" sz="2000" b="1" dirty="0">
                <a:solidFill>
                  <a:srgbClr val="FF0000"/>
                </a:solidFill>
              </a:rPr>
              <a:t>January 1, 2018 </a:t>
            </a:r>
            <a:r>
              <a:rPr lang="en-US" sz="2000" b="1" dirty="0"/>
              <a:t>. </a:t>
            </a:r>
            <a:r>
              <a:rPr lang="en-US" sz="2000" b="1" dirty="0">
                <a:solidFill>
                  <a:schemeClr val="tx1"/>
                </a:solidFill>
              </a:rPr>
              <a:t>It will kept for 5 year, and then sold for a scrap for BD3000.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352969" y="5044019"/>
            <a:ext cx="609601" cy="394085"/>
            <a:chOff x="7042585" y="3793109"/>
            <a:chExt cx="1143000" cy="544718"/>
          </a:xfrm>
        </p:grpSpPr>
        <p:grpSp>
          <p:nvGrpSpPr>
            <p:cNvPr id="52" name="Group 51"/>
            <p:cNvGrpSpPr/>
            <p:nvPr/>
          </p:nvGrpSpPr>
          <p:grpSpPr>
            <a:xfrm>
              <a:off x="7042585" y="3793109"/>
              <a:ext cx="1143000" cy="541082"/>
              <a:chOff x="4876800" y="4243490"/>
              <a:chExt cx="1143000" cy="418531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Plus 52"/>
            <p:cNvSpPr/>
            <p:nvPr/>
          </p:nvSpPr>
          <p:spPr>
            <a:xfrm>
              <a:off x="7548065" y="4147327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339595" y="5470577"/>
            <a:ext cx="609601" cy="337094"/>
            <a:chOff x="7042585" y="3793109"/>
            <a:chExt cx="1143000" cy="544718"/>
          </a:xfrm>
        </p:grpSpPr>
        <p:grpSp>
          <p:nvGrpSpPr>
            <p:cNvPr id="57" name="Group 56"/>
            <p:cNvGrpSpPr/>
            <p:nvPr/>
          </p:nvGrpSpPr>
          <p:grpSpPr>
            <a:xfrm>
              <a:off x="7042585" y="3793109"/>
              <a:ext cx="1143000" cy="541082"/>
              <a:chOff x="4876800" y="4243490"/>
              <a:chExt cx="1143000" cy="418531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" name="Plus 57"/>
            <p:cNvSpPr/>
            <p:nvPr/>
          </p:nvSpPr>
          <p:spPr>
            <a:xfrm>
              <a:off x="7548065" y="4147327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356577" y="5867658"/>
            <a:ext cx="609601" cy="380742"/>
            <a:chOff x="7042585" y="3793109"/>
            <a:chExt cx="1143000" cy="544718"/>
          </a:xfrm>
        </p:grpSpPr>
        <p:grpSp>
          <p:nvGrpSpPr>
            <p:cNvPr id="62" name="Group 61"/>
            <p:cNvGrpSpPr/>
            <p:nvPr/>
          </p:nvGrpSpPr>
          <p:grpSpPr>
            <a:xfrm>
              <a:off x="7042585" y="3793109"/>
              <a:ext cx="1143000" cy="541082"/>
              <a:chOff x="4876800" y="4243490"/>
              <a:chExt cx="1143000" cy="418531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Plus 62"/>
            <p:cNvSpPr/>
            <p:nvPr/>
          </p:nvSpPr>
          <p:spPr>
            <a:xfrm>
              <a:off x="7548065" y="4147327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413507" y="4624046"/>
            <a:ext cx="609601" cy="371910"/>
            <a:chOff x="7042585" y="3793109"/>
            <a:chExt cx="1143000" cy="544718"/>
          </a:xfrm>
        </p:grpSpPr>
        <p:grpSp>
          <p:nvGrpSpPr>
            <p:cNvPr id="67" name="Group 66"/>
            <p:cNvGrpSpPr/>
            <p:nvPr/>
          </p:nvGrpSpPr>
          <p:grpSpPr>
            <a:xfrm>
              <a:off x="7042585" y="3793109"/>
              <a:ext cx="1143000" cy="541082"/>
              <a:chOff x="4876800" y="4243490"/>
              <a:chExt cx="1143000" cy="418531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Plus 67"/>
            <p:cNvSpPr/>
            <p:nvPr/>
          </p:nvSpPr>
          <p:spPr>
            <a:xfrm>
              <a:off x="7548065" y="4147327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Arrow Connector 2"/>
          <p:cNvCxnSpPr>
            <a:cxnSpLocks/>
          </p:cNvCxnSpPr>
          <p:nvPr/>
        </p:nvCxnSpPr>
        <p:spPr>
          <a:xfrm flipH="1">
            <a:off x="8153400" y="2514600"/>
            <a:ext cx="1447800" cy="3667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itle 1">
            <a:extLst>
              <a:ext uri="{FF2B5EF4-FFF2-40B4-BE49-F238E27FC236}">
                <a16:creationId xmlns="" xmlns:a16="http://schemas.microsoft.com/office/drawing/2014/main" id="{7970FC26-3B44-4602-90C0-DA4DC0C7E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54" y="1068848"/>
            <a:ext cx="1724772" cy="536480"/>
          </a:xfrm>
          <a:solidFill>
            <a:srgbClr val="99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6495989"/>
            <a:ext cx="12192000" cy="340096"/>
            <a:chOff x="0" y="6498164"/>
            <a:chExt cx="12192000" cy="384957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14" y="411088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17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600" y="2482821"/>
            <a:ext cx="8458200" cy="2154091"/>
            <a:chOff x="381000" y="2516195"/>
            <a:chExt cx="7848600" cy="215409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TextBox 4"/>
            <p:cNvSpPr txBox="1"/>
            <p:nvPr/>
          </p:nvSpPr>
          <p:spPr>
            <a:xfrm>
              <a:off x="381000" y="3962400"/>
              <a:ext cx="7848600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1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Jan   Feb   Mar   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  May   June   July   Aug   Sept  Oct    Nov    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1        2        3       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      5           6      7         8         9      10     11     12</a:t>
              </a:r>
              <a:endParaRPr lang="ar-BH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90800" y="2516195"/>
              <a:ext cx="4208807" cy="3693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en-US" b="1" dirty="0"/>
                <a:t>1      2       3       4        5      6       7       8       9</a:t>
              </a:r>
              <a:endParaRPr lang="ar-BH" b="1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1981201" y="3733800"/>
            <a:ext cx="74676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2152934" y="2502529"/>
            <a:ext cx="1676400" cy="724266"/>
          </a:xfrm>
          <a:prstGeom prst="wedgeRectCallout">
            <a:avLst>
              <a:gd name="adj1" fmla="val 42620"/>
              <a:gd name="adj2" fmla="val 17871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Purchases Date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9092241" y="2643643"/>
            <a:ext cx="1447800" cy="523003"/>
          </a:xfrm>
          <a:prstGeom prst="wedgeRectCallout">
            <a:avLst>
              <a:gd name="adj1" fmla="val -37635"/>
              <a:gd name="adj2" fmla="val 21436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End of Year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51835" y="2967612"/>
            <a:ext cx="3886200" cy="39806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Depreciated Period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3041" y="691827"/>
            <a:ext cx="10287000" cy="562207"/>
            <a:chOff x="250895" y="1033165"/>
            <a:chExt cx="13737649" cy="1181037"/>
          </a:xfrm>
        </p:grpSpPr>
        <p:sp>
          <p:nvSpPr>
            <p:cNvPr id="21" name="مستطيل مستدير الزوايا 13"/>
            <p:cNvSpPr/>
            <p:nvPr/>
          </p:nvSpPr>
          <p:spPr>
            <a:xfrm>
              <a:off x="250895" y="1033165"/>
              <a:ext cx="12414765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" name="Rectangle 6"/>
            <p:cNvSpPr/>
            <p:nvPr/>
          </p:nvSpPr>
          <p:spPr>
            <a:xfrm>
              <a:off x="1373039" y="1244375"/>
              <a:ext cx="12615505" cy="969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Straight line depreciation method- Fractional Period </a:t>
              </a:r>
              <a:endPara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4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5093161" y="334459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Fractional Period</a:t>
            </a:r>
            <a:endParaRPr lang="ar-BH" b="1" dirty="0">
              <a:latin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79201" y="1519976"/>
            <a:ext cx="7772400" cy="566879"/>
            <a:chOff x="250895" y="1033165"/>
            <a:chExt cx="13737649" cy="1137971"/>
          </a:xfrm>
        </p:grpSpPr>
        <p:sp>
          <p:nvSpPr>
            <p:cNvPr id="32" name="مستطيل مستدير الزوايا 13"/>
            <p:cNvSpPr/>
            <p:nvPr/>
          </p:nvSpPr>
          <p:spPr>
            <a:xfrm>
              <a:off x="250895" y="1033165"/>
              <a:ext cx="13737649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3" name="Rectangle 6"/>
            <p:cNvSpPr/>
            <p:nvPr/>
          </p:nvSpPr>
          <p:spPr>
            <a:xfrm>
              <a:off x="1373040" y="1244375"/>
              <a:ext cx="12615504" cy="926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Purchasing assets during the year – (Partial of a year)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grpSp>
          <p:nvGrpSpPr>
            <p:cNvPr id="34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35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0" y="6495989"/>
            <a:ext cx="12192000" cy="340096"/>
            <a:chOff x="0" y="6498164"/>
            <a:chExt cx="12192000" cy="384957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14" y="411088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2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606973"/>
            <a:ext cx="8610600" cy="183482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14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</a:t>
            </a:r>
            <a:r>
              <a:rPr lang="en-US" sz="16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Depreciation and fractional period</a:t>
            </a:r>
          </a:p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30,2018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Ahmed Company bought  a new machine at cost for BD84,000 . It estimated a salvage value of BD4,000 at the end of  useful life 4 years.</a:t>
            </a:r>
          </a:p>
          <a:p>
            <a:pPr marL="0" indent="0">
              <a:buNone/>
            </a:pPr>
            <a:r>
              <a:rPr lang="en-US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 Complete the depreciation schedule by using straight line method.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Prepare Adjusted depreciation entry for year 2015. </a:t>
            </a:r>
          </a:p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ar-B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3751474"/>
                  </p:ext>
                </p:extLst>
              </p:nvPr>
            </p:nvGraphicFramePr>
            <p:xfrm>
              <a:off x="157891" y="2485170"/>
              <a:ext cx="11817292" cy="3516341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272329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744185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95781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209498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2644817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537684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561845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Book</a:t>
                          </a:r>
                          <a:r>
                            <a:rPr lang="en-US" sz="1600" baseline="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value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Accumulated</a:t>
                          </a:r>
                          <a:r>
                            <a:rPr lang="en-US" sz="1600" baseline="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Depreciation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600" b="1" dirty="0" smtClean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Useful Life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 rtl="0"/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Year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60606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84,000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Sept 30,2018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626145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84,000</a:t>
                          </a:r>
                          <a:r>
                            <a:rPr lang="en-US" sz="16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- 5,000 </a:t>
                          </a:r>
                          <a:r>
                            <a:rPr lang="en-US" sz="16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79,000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÷ 4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1800" b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ar-BH" sz="1800" b="1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84,000-4,000=80,000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 31</a:t>
                          </a:r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2018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48826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84,000</a:t>
                          </a:r>
                          <a:r>
                            <a:rPr lang="en-US" sz="16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- 25,000 </a:t>
                          </a:r>
                          <a:r>
                            <a:rPr lang="en-US" sz="16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59,000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20,000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÷ 4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80,000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 31</a:t>
                          </a:r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2019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43614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84,000</a:t>
                          </a:r>
                          <a:r>
                            <a:rPr lang="en-US" sz="16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- 45,000 </a:t>
                          </a:r>
                          <a:r>
                            <a:rPr lang="en-US" sz="16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=39,000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20,000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÷ 4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80,000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 31</a:t>
                          </a:r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2020</a:t>
                          </a:r>
                        </a:p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637634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84,000</a:t>
                          </a:r>
                          <a:r>
                            <a:rPr lang="en-US" sz="16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- 65,000</a:t>
                          </a:r>
                          <a:r>
                            <a:rPr lang="en-US" sz="16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19,000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65,000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20,000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÷ 4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80,000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 31</a:t>
                          </a:r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2021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3751474"/>
                  </p:ext>
                </p:extLst>
              </p:nvPr>
            </p:nvGraphicFramePr>
            <p:xfrm>
              <a:off x="157891" y="2485170"/>
              <a:ext cx="11817292" cy="3516341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272329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7441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95781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20949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26448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537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Book</a:t>
                          </a:r>
                          <a:r>
                            <a:rPr lang="en-US" sz="1600" baseline="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value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Accumulated</a:t>
                          </a:r>
                          <a:r>
                            <a:rPr lang="en-US" sz="1600" baseline="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Depreciation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534343" t="-3158" r="-348485" b="-5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Year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0606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84,000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Sept 30,2018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626145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84,000</a:t>
                          </a:r>
                          <a:r>
                            <a:rPr lang="en-US" sz="16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- 5,000 </a:t>
                          </a:r>
                          <a:r>
                            <a:rPr lang="en-US" sz="16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79,000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534343" t="-192233" r="-348485" b="-273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84,000-4,000=80,000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 31</a:t>
                          </a:r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2018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48826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84,000</a:t>
                          </a:r>
                          <a:r>
                            <a:rPr lang="en-US" sz="16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- 25,000 </a:t>
                          </a:r>
                          <a:r>
                            <a:rPr lang="en-US" sz="16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59,000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20,000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÷ 4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80,000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 31</a:t>
                          </a:r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2019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84,000</a:t>
                          </a:r>
                          <a:r>
                            <a:rPr lang="en-US" sz="16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- 45,000 </a:t>
                          </a:r>
                          <a:r>
                            <a:rPr lang="en-US" sz="16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=39,000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20,000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÷ 4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80,000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 31</a:t>
                          </a:r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2020</a:t>
                          </a:r>
                        </a:p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637634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84,000</a:t>
                          </a:r>
                          <a:r>
                            <a:rPr lang="en-US" sz="16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- 65,000</a:t>
                          </a:r>
                          <a:r>
                            <a:rPr lang="en-US" sz="16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19,000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65,000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20,000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÷ 4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80,000</a:t>
                          </a:r>
                          <a:endParaRPr lang="ar-BH" sz="16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 31</a:t>
                          </a:r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2021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 1"/>
          <p:cNvGrpSpPr/>
          <p:nvPr/>
        </p:nvGrpSpPr>
        <p:grpSpPr>
          <a:xfrm>
            <a:off x="6948105" y="3889167"/>
            <a:ext cx="1143000" cy="544718"/>
            <a:chOff x="7042585" y="3793109"/>
            <a:chExt cx="1143000" cy="544718"/>
          </a:xfrm>
        </p:grpSpPr>
        <p:grpSp>
          <p:nvGrpSpPr>
            <p:cNvPr id="15" name="Group 14"/>
            <p:cNvGrpSpPr/>
            <p:nvPr/>
          </p:nvGrpSpPr>
          <p:grpSpPr>
            <a:xfrm>
              <a:off x="7042585" y="3793109"/>
              <a:ext cx="1143000" cy="541082"/>
              <a:chOff x="4876800" y="4243490"/>
              <a:chExt cx="1143000" cy="41853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Plus 17"/>
            <p:cNvSpPr/>
            <p:nvPr/>
          </p:nvSpPr>
          <p:spPr>
            <a:xfrm>
              <a:off x="7548065" y="4147327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69805" y="4497030"/>
            <a:ext cx="1107799" cy="579747"/>
            <a:chOff x="7042585" y="4377534"/>
            <a:chExt cx="1107799" cy="579747"/>
          </a:xfrm>
        </p:grpSpPr>
        <p:grpSp>
          <p:nvGrpSpPr>
            <p:cNvPr id="6" name="Group 5"/>
            <p:cNvGrpSpPr/>
            <p:nvPr/>
          </p:nvGrpSpPr>
          <p:grpSpPr>
            <a:xfrm>
              <a:off x="7042585" y="4377534"/>
              <a:ext cx="1107799" cy="579747"/>
              <a:chOff x="4876800" y="4243490"/>
              <a:chExt cx="1143000" cy="418531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Plus 18"/>
            <p:cNvSpPr/>
            <p:nvPr/>
          </p:nvSpPr>
          <p:spPr>
            <a:xfrm>
              <a:off x="7574329" y="4658266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07384" y="5121301"/>
            <a:ext cx="1143000" cy="565723"/>
            <a:chOff x="7024985" y="5040958"/>
            <a:chExt cx="1143000" cy="565723"/>
          </a:xfrm>
        </p:grpSpPr>
        <p:grpSp>
          <p:nvGrpSpPr>
            <p:cNvPr id="9" name="Group 8"/>
            <p:cNvGrpSpPr/>
            <p:nvPr/>
          </p:nvGrpSpPr>
          <p:grpSpPr>
            <a:xfrm>
              <a:off x="7024985" y="5040958"/>
              <a:ext cx="1143000" cy="565723"/>
              <a:chOff x="4876800" y="4243490"/>
              <a:chExt cx="1143000" cy="418531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Plus 19"/>
            <p:cNvSpPr/>
            <p:nvPr/>
          </p:nvSpPr>
          <p:spPr>
            <a:xfrm>
              <a:off x="7610474" y="5364122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1449155"/>
                  </p:ext>
                </p:extLst>
              </p:nvPr>
            </p:nvGraphicFramePr>
            <p:xfrm>
              <a:off x="188599" y="5980434"/>
              <a:ext cx="11799277" cy="579120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268337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78992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93117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246838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2622644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525333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435025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84,000</a:t>
                          </a:r>
                          <a:r>
                            <a:rPr lang="en-US" sz="16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- 80,000</a:t>
                          </a:r>
                        </a:p>
                        <a:p>
                          <a:pPr algn="ctr" rtl="0"/>
                          <a:r>
                            <a:rPr lang="en-US" sz="16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4,000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15,000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÷ 4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6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US" sz="16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Sept 30,2022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1449155"/>
                  </p:ext>
                </p:extLst>
              </p:nvPr>
            </p:nvGraphicFramePr>
            <p:xfrm>
              <a:off x="188599" y="5980434"/>
              <a:ext cx="11799277" cy="579120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268337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7899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93117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24683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262264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52533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84,000</a:t>
                          </a:r>
                          <a:r>
                            <a:rPr lang="en-US" sz="16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- 80,000</a:t>
                          </a:r>
                        </a:p>
                        <a:p>
                          <a:pPr algn="ctr" rtl="0"/>
                          <a:r>
                            <a:rPr lang="en-US" sz="16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4,000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15,000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513659" t="-3125" r="-333659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Sept 30,2022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Rectangular Callout 26"/>
          <p:cNvSpPr/>
          <p:nvPr/>
        </p:nvSpPr>
        <p:spPr>
          <a:xfrm>
            <a:off x="8991600" y="1839315"/>
            <a:ext cx="2066499" cy="657127"/>
          </a:xfrm>
          <a:prstGeom prst="wedgeRectCallout">
            <a:avLst>
              <a:gd name="adj1" fmla="val -226995"/>
              <a:gd name="adj2" fmla="val 2922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months ( from Oct to December) 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5288776" y="5691878"/>
            <a:ext cx="917243" cy="404883"/>
          </a:xfrm>
          <a:prstGeom prst="wedgeRectCallout">
            <a:avLst>
              <a:gd name="adj1" fmla="val -52176"/>
              <a:gd name="adj2" fmla="val 10361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 – 3)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961607" y="5723305"/>
            <a:ext cx="1153521" cy="485495"/>
            <a:chOff x="6961607" y="5723305"/>
            <a:chExt cx="1153521" cy="485495"/>
          </a:xfrm>
        </p:grpSpPr>
        <p:grpSp>
          <p:nvGrpSpPr>
            <p:cNvPr id="14" name="Group 13"/>
            <p:cNvGrpSpPr/>
            <p:nvPr/>
          </p:nvGrpSpPr>
          <p:grpSpPr>
            <a:xfrm>
              <a:off x="6961607" y="5723305"/>
              <a:ext cx="1153521" cy="485495"/>
              <a:chOff x="4800600" y="5610505"/>
              <a:chExt cx="839110" cy="485495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flipH="1">
                <a:off x="4800600" y="5610505"/>
                <a:ext cx="811814" cy="4854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4953000" y="6096000"/>
                <a:ext cx="68671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Plus 32"/>
            <p:cNvSpPr/>
            <p:nvPr/>
          </p:nvSpPr>
          <p:spPr>
            <a:xfrm>
              <a:off x="7596485" y="6001511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43385" y="427199"/>
            <a:ext cx="2253928" cy="400110"/>
            <a:chOff x="250895" y="971851"/>
            <a:chExt cx="9543352" cy="1200861"/>
          </a:xfrm>
        </p:grpSpPr>
        <p:sp>
          <p:nvSpPr>
            <p:cNvPr id="40" name="مستطيل مستدير الزوايا 13"/>
            <p:cNvSpPr/>
            <p:nvPr/>
          </p:nvSpPr>
          <p:spPr>
            <a:xfrm>
              <a:off x="250895" y="1033165"/>
              <a:ext cx="9543352" cy="1080001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1" name="Rectangle 6"/>
            <p:cNvSpPr/>
            <p:nvPr/>
          </p:nvSpPr>
          <p:spPr>
            <a:xfrm>
              <a:off x="1373041" y="971851"/>
              <a:ext cx="7823995" cy="1200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u="sng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Illustration 1:</a:t>
              </a:r>
              <a:endPara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43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0" y="6618535"/>
            <a:ext cx="12192000" cy="217549"/>
            <a:chOff x="0" y="6498164"/>
            <a:chExt cx="12192000" cy="384957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14" y="411088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6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9757</TotalTime>
  <Words>1719</Words>
  <Application>Microsoft Office PowerPoint</Application>
  <PresentationFormat>Widescreen</PresentationFormat>
  <Paragraphs>569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Cambria Math</vt:lpstr>
      <vt:lpstr>PT Bold Heading</vt:lpstr>
      <vt:lpstr>Sakkal Majalla</vt:lpstr>
      <vt:lpstr>Times New Roman</vt:lpstr>
      <vt:lpstr>Presentation2</vt:lpstr>
      <vt:lpstr>1_Presentation2</vt:lpstr>
      <vt:lpstr>PowerPoint Presentation</vt:lpstr>
      <vt:lpstr>PowerPoint Presentation</vt:lpstr>
      <vt:lpstr>PowerPoint Presentation</vt:lpstr>
      <vt:lpstr>Depreciation Formula:</vt:lpstr>
      <vt:lpstr>PowerPoint Presentation</vt:lpstr>
      <vt:lpstr>Activity: 1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Depreciation chapter4</dc:title>
  <dc:creator>tembel</dc:creator>
  <cp:lastModifiedBy>Amro Hussain Ali Salman</cp:lastModifiedBy>
  <cp:revision>362</cp:revision>
  <dcterms:created xsi:type="dcterms:W3CDTF">2006-08-16T00:00:00Z</dcterms:created>
  <dcterms:modified xsi:type="dcterms:W3CDTF">2021-01-21T10:10:39Z</dcterms:modified>
</cp:coreProperties>
</file>