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33" r:id="rId1"/>
  </p:sldMasterIdLst>
  <p:notesMasterIdLst>
    <p:notesMasterId r:id="rId14"/>
  </p:notesMasterIdLst>
  <p:sldIdLst>
    <p:sldId id="256" r:id="rId2"/>
    <p:sldId id="298" r:id="rId3"/>
    <p:sldId id="258" r:id="rId4"/>
    <p:sldId id="299" r:id="rId5"/>
    <p:sldId id="304" r:id="rId6"/>
    <p:sldId id="305" r:id="rId7"/>
    <p:sldId id="306" r:id="rId8"/>
    <p:sldId id="307" r:id="rId9"/>
    <p:sldId id="311" r:id="rId10"/>
    <p:sldId id="312" r:id="rId11"/>
    <p:sldId id="313" r:id="rId12"/>
    <p:sldId id="29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ER ABDULHUSAIN  NASER MOHAMED" initials="NANM" lastIdx="0" clrIdx="0">
    <p:extLst>
      <p:ext uri="{19B8F6BF-5375-455C-9EA6-DF929625EA0E}">
        <p15:presenceInfo xmlns:p15="http://schemas.microsoft.com/office/powerpoint/2012/main" userId="NASER ABDULHUSAIN  NASER MOHAM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20000"/>
    <a:srgbClr val="525252"/>
    <a:srgbClr val="0099CC"/>
    <a:srgbClr val="FFD215"/>
    <a:srgbClr val="FFCC00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8" d="100"/>
          <a:sy n="58" d="100"/>
        </p:scale>
        <p:origin x="3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CFB5-553E-41F7-B337-DAFA256365F2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2A0F-B7D2-4BE7-8148-DCCC7AC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8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19/06/1442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19/06/1442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19/06/1442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19/06/1442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19/06/1442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19/06/1442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19/06/1442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19/06/1442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19/06/1442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19/06/1442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19/06/1442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0D66-A5C5-4E69-AA10-60519288ADE8}" type="datetimeFigureOut">
              <a:rPr lang="ar-BH" smtClean="0"/>
              <a:pPr/>
              <a:t>19/06/1442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ewstudent.co.uk/wp-content/uploads/2012/07/736027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ewstudent.co.uk/wp-content/uploads/2012/07/736027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ewstudent.co.uk/wp-content/uploads/2012/07/736027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647976" y="785794"/>
            <a:ext cx="6734172" cy="111146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80347"/>
              </p:ext>
            </p:extLst>
          </p:nvPr>
        </p:nvGraphicFramePr>
        <p:xfrm>
          <a:off x="2128862" y="2420888"/>
          <a:ext cx="7772400" cy="385885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49277">
                  <a:extLst>
                    <a:ext uri="{9D8B030D-6E8A-4147-A177-3AD203B41FA5}">
                      <a16:colId xmlns:a16="http://schemas.microsoft.com/office/drawing/2014/main" xmlns="" val="1461388351"/>
                    </a:ext>
                  </a:extLst>
                </a:gridCol>
                <a:gridCol w="6223123">
                  <a:extLst>
                    <a:ext uri="{9D8B030D-6E8A-4147-A177-3AD203B41FA5}">
                      <a16:colId xmlns:a16="http://schemas.microsoft.com/office/drawing/2014/main" xmlns="" val="1273307883"/>
                    </a:ext>
                  </a:extLst>
                </a:gridCol>
              </a:tblGrid>
              <a:tr h="14031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Black" panose="020B0A040201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800" dirty="0">
                          <a:latin typeface="Arial Black" panose="020B0A04020102020204" pitchFamily="34" charset="0"/>
                        </a:rPr>
                        <a:t>Level </a:t>
                      </a:r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071033"/>
                  </a:ext>
                </a:extLst>
              </a:tr>
              <a:tr h="831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Subject</a:t>
                      </a:r>
                      <a:endParaRPr lang="en-GB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 –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محا213</a:t>
                      </a:r>
                      <a:r>
                        <a:rPr lang="ar-BH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- 806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962532820"/>
                  </a:ext>
                </a:extLst>
              </a:tr>
              <a:tr h="7399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Chapter</a:t>
                      </a:r>
                      <a:endParaRPr lang="en-GB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ar-BH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253494851"/>
                  </a:ext>
                </a:extLst>
              </a:tr>
              <a:tr h="831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Title</a:t>
                      </a:r>
                      <a:endParaRPr lang="en-GB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INVENTORIES AND COST OF SALES</a:t>
                      </a:r>
                    </a:p>
                    <a:p>
                      <a:pPr algn="ctr"/>
                      <a:r>
                        <a:rPr lang="en-GB" sz="24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 </a:t>
                      </a:r>
                      <a:r>
                        <a:rPr lang="en-GB" sz="2400" b="1" kern="1200" baseline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 – Perpetual system</a:t>
                      </a:r>
                      <a:endParaRPr lang="en-GB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66589245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36" y="476672"/>
            <a:ext cx="4464496" cy="4521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679450" algn="l"/>
              </a:tabLst>
            </a:pPr>
            <a:r>
              <a:rPr lang="en-GB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Activity (1): Exercise 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(4</a:t>
            </a:r>
            <a:r>
              <a:rPr lang="en-GB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): </a:t>
            </a:r>
            <a:r>
              <a:rPr lang="en-GB" sz="2000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Solution</a:t>
            </a:r>
            <a:endParaRPr lang="en-US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532" y="1104587"/>
            <a:ext cx="5316393" cy="9814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Salman Company uses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</a:rPr>
              <a:t>a perpetual inventory system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. It entered into the following information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for the month of June 2020.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21646"/>
              </p:ext>
            </p:extLst>
          </p:nvPr>
        </p:nvGraphicFramePr>
        <p:xfrm>
          <a:off x="140529" y="2180844"/>
          <a:ext cx="5404756" cy="294310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{D113A9D2-9D6B-4929-AA2D-F23B5EE8CBE7}</a:tableStyleId>
              </a:tblPr>
              <a:tblGrid>
                <a:gridCol w="1025040"/>
                <a:gridCol w="971028"/>
                <a:gridCol w="754980"/>
                <a:gridCol w="1780020"/>
                <a:gridCol w="873688"/>
              </a:tblGrid>
              <a:tr h="92078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Sold  (BD)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Cost (BD)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Explanation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Date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800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Beginning Inventory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1200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14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700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500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23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250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27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1" descr="http://www.newstudent.co.uk/wp-content/uploads/2012/07/7360273-300x197.jpg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5360" y="5173205"/>
            <a:ext cx="3604871" cy="136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316393" y="373944"/>
            <a:ext cx="68756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2060"/>
              </a:buClr>
            </a:pP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3. 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Compute cost of goods sold and cost of ending Inventory (FIFO)</a:t>
            </a:r>
            <a:endParaRPr lang="en-US" sz="1600" b="1" dirty="0">
              <a:effectLst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8566"/>
              </p:ext>
            </p:extLst>
          </p:nvPr>
        </p:nvGraphicFramePr>
        <p:xfrm>
          <a:off x="5593342" y="861407"/>
          <a:ext cx="6543963" cy="55472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3801"/>
                <a:gridCol w="1872081"/>
                <a:gridCol w="1798546"/>
                <a:gridCol w="1919535"/>
              </a:tblGrid>
              <a:tr h="55023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Date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Goods Purchased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Cost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of Goods Sold </a:t>
                      </a: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Inventory Balance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44443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800×10=BD8,000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743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1,000×12=BD12,000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1,000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×12=BD12,000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04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1800                 20,000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0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14</a:t>
                      </a: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1200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×11.111=</a:t>
                      </a:r>
                    </a:p>
                    <a:p>
                      <a:pPr algn="ctr"/>
                      <a:r>
                        <a:rPr lang="en-US" sz="1400" b="1" dirty="0" smtClean="0">
                          <a:effectLst/>
                          <a:cs typeface="+mn-cs"/>
                        </a:rPr>
                        <a:t>BD</a:t>
                      </a:r>
                      <a:r>
                        <a:rPr lang="en-US" sz="1400" b="1" dirty="0" smtClean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13333.2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73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600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×11.111=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BD6666.8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*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18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700×15=BD10,500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700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×15=BD10,500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158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cs typeface="+mn-cs"/>
                        </a:rPr>
                        <a:t>500×18=BD9,000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500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×18=BD9,000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551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1,800                26166.8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05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27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250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×14.537=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BD</a:t>
                      </a:r>
                      <a:r>
                        <a:rPr lang="en-US" sz="1400" b="1" dirty="0" smtClean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3634.25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1550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×14.537=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BD22532.55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11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Totals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1450       </a:t>
                      </a:r>
                      <a:r>
                        <a:rPr lang="en-US" sz="1400" b="1" baseline="0" dirty="0" smtClean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BD16,967.45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1550       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BD22532.55.55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Sequential Access Storage 11"/>
              <p:cNvSpPr/>
              <p:nvPr/>
            </p:nvSpPr>
            <p:spPr>
              <a:xfrm>
                <a:off x="8588168" y="2026929"/>
                <a:ext cx="1599322" cy="596047"/>
              </a:xfrm>
              <a:prstGeom prst="flowChartMagneticTap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GB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𝟖𝟎𝟎</m:t>
                        </m:r>
                      </m:den>
                    </m:f>
                    <m:r>
                      <a:rPr lang="en-GB" sz="1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GB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sz="12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BD11.111</a:t>
                </a:r>
                <a:endParaRPr lang="en-US" sz="1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Flowchart: Sequential Access Storag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168" y="2026929"/>
                <a:ext cx="1599322" cy="596047"/>
              </a:xfrm>
              <a:prstGeom prst="flowChartMagneticTape">
                <a:avLst/>
              </a:prstGeom>
              <a:blipFill rotWithShape="0">
                <a:blip r:embed="rId4"/>
                <a:stretch>
                  <a:fillRect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649908" y="2152528"/>
            <a:ext cx="864096" cy="36309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11.111</a:t>
            </a:r>
            <a:endParaRPr lang="en-US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39500" y="3192782"/>
            <a:ext cx="1728192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BD20,000 - 13333.2 = </a:t>
            </a:r>
            <a:r>
              <a:rPr lang="en-US" sz="1400" b="1" dirty="0">
                <a:solidFill>
                  <a:srgbClr val="002060"/>
                </a:solidFill>
              </a:rPr>
              <a:t>6666.8</a:t>
            </a:r>
          </a:p>
        </p:txBody>
      </p:sp>
      <p:cxnSp>
        <p:nvCxnSpPr>
          <p:cNvPr id="14" name="Straight Arrow Connector 13"/>
          <p:cNvCxnSpPr>
            <a:stCxn id="3" idx="3"/>
          </p:cNvCxnSpPr>
          <p:nvPr/>
        </p:nvCxnSpPr>
        <p:spPr>
          <a:xfrm>
            <a:off x="10167692" y="3408806"/>
            <a:ext cx="400377" cy="141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0167692" y="2505508"/>
            <a:ext cx="1480497" cy="85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752572" y="2946454"/>
            <a:ext cx="319703" cy="33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0632504" y="4273091"/>
            <a:ext cx="864096" cy="3630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14.537</a:t>
            </a:r>
            <a:endParaRPr lang="en-US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Sequential Access Storage 22"/>
              <p:cNvSpPr/>
              <p:nvPr/>
            </p:nvSpPr>
            <p:spPr>
              <a:xfrm>
                <a:off x="8568370" y="3859375"/>
                <a:ext cx="1599322" cy="596047"/>
              </a:xfrm>
              <a:prstGeom prst="flowChartMagneticTap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𝟐𝟔𝟏𝟔𝟔</m:t>
                        </m:r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𝟖𝟎𝟎</m:t>
                        </m:r>
                      </m:den>
                    </m:f>
                    <m:r>
                      <a:rPr lang="en-GB" sz="1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GB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sz="12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BD14.537</a:t>
                </a:r>
                <a:endParaRPr lang="en-US" sz="1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Flowchart: Sequential Access Storag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370" y="3859375"/>
                <a:ext cx="1599322" cy="596047"/>
              </a:xfrm>
              <a:prstGeom prst="flowChartMagneticTape">
                <a:avLst/>
              </a:prstGeom>
              <a:blipFill rotWithShape="0">
                <a:blip r:embed="rId5"/>
                <a:stretch>
                  <a:fillRect b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endCxn id="21" idx="2"/>
          </p:cNvCxnSpPr>
          <p:nvPr/>
        </p:nvCxnSpPr>
        <p:spPr>
          <a:xfrm>
            <a:off x="10187490" y="4400877"/>
            <a:ext cx="445014" cy="53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503935" y="5493525"/>
            <a:ext cx="1728192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26,166.8 – 3634.25 = 22532.55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0232128" y="4881763"/>
            <a:ext cx="1264472" cy="7074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912424" y="5368343"/>
            <a:ext cx="255268" cy="197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232127" y="5574873"/>
            <a:ext cx="474971" cy="708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7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 animBg="1"/>
      <p:bldP spid="12" grpId="0" animBg="1"/>
      <p:bldP spid="13" grpId="0" animBg="1"/>
      <p:bldP spid="3" grpId="0" animBg="1"/>
      <p:bldP spid="21" grpId="0" animBg="1"/>
      <p:bldP spid="23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0887"/>
            <a:ext cx="4464496" cy="4521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679450" algn="l"/>
              </a:tabLst>
            </a:pPr>
            <a:r>
              <a:rPr lang="en-GB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Activity (1): Exercise </a:t>
            </a:r>
            <a:r>
              <a:rPr lang="en-GB" b="1" u="sng" dirty="0">
                <a:latin typeface="Arial" panose="020B0604020202020204" pitchFamily="34" charset="0"/>
                <a:ea typeface="Calibri" panose="020F0502020204030204" pitchFamily="34" charset="0"/>
              </a:rPr>
              <a:t>(4</a:t>
            </a:r>
            <a:r>
              <a:rPr lang="en-GB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): </a:t>
            </a:r>
            <a:r>
              <a:rPr lang="en-GB" sz="2000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Solution</a:t>
            </a:r>
            <a:endParaRPr lang="en-US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05739"/>
              </p:ext>
            </p:extLst>
          </p:nvPr>
        </p:nvGraphicFramePr>
        <p:xfrm>
          <a:off x="43172" y="917560"/>
          <a:ext cx="5404756" cy="294310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{D113A9D2-9D6B-4929-AA2D-F23B5EE8CBE7}</a:tableStyleId>
              </a:tblPr>
              <a:tblGrid>
                <a:gridCol w="1025040"/>
                <a:gridCol w="971028"/>
                <a:gridCol w="754980"/>
                <a:gridCol w="1780020"/>
                <a:gridCol w="873688"/>
              </a:tblGrid>
              <a:tr h="92078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Sold  (BD)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Cost (BD)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Explanation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Date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800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Beginning Inventory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1200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14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700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500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23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250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27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71123" y="4428871"/>
            <a:ext cx="5785067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Sales = (1,200×20) + (250×20)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(24,000 + 5,000)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=BD29,000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336" y="4005064"/>
            <a:ext cx="3031599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4. Compute the gross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profit.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732" y="5498035"/>
            <a:ext cx="5785067" cy="100811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profit = Sales – COGS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= 29,000 – 16,967.45 = BD12032.55 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63552" y="2780928"/>
            <a:ext cx="1087383" cy="164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87688" y="3717032"/>
            <a:ext cx="0" cy="801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20968"/>
              </p:ext>
            </p:extLst>
          </p:nvPr>
        </p:nvGraphicFramePr>
        <p:xfrm>
          <a:off x="6096000" y="1393594"/>
          <a:ext cx="5904654" cy="50974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0620"/>
                <a:gridCol w="1689189"/>
                <a:gridCol w="1622838"/>
                <a:gridCol w="1732007"/>
              </a:tblGrid>
              <a:tr h="45271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Date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Goods Purchased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Cost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of Goods Sold </a:t>
                      </a: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Inventory Balance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36566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800×10=BD8,000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344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1,000×12=BD12,000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1,000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×12=BD12,000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46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1800                   20,000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4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14</a:t>
                      </a: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1200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×11.111=</a:t>
                      </a:r>
                    </a:p>
                    <a:p>
                      <a:pPr algn="ctr"/>
                      <a:r>
                        <a:rPr lang="en-US" sz="1400" b="1" dirty="0" smtClean="0">
                          <a:effectLst/>
                          <a:cs typeface="+mn-cs"/>
                        </a:rPr>
                        <a:t>BD</a:t>
                      </a:r>
                      <a:r>
                        <a:rPr lang="en-US" sz="1400" b="1" dirty="0" smtClean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13333.2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464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600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×11.111=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BD6666.8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*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18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700×15=BD10,500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700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×15=BD10,500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508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cs typeface="+mn-cs"/>
                        </a:rPr>
                        <a:t>500×18=BD9,000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500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×18=BD9,000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46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1,800                  26166.8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46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27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250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×14.537=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BD</a:t>
                      </a:r>
                      <a:r>
                        <a:rPr lang="en-US" sz="1400" b="1" dirty="0" smtClean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3634.25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547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46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1550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×14.537=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BD22532.55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268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Totals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1450  </a:t>
                      </a:r>
                      <a:r>
                        <a:rPr lang="en-US" sz="1400" b="1" baseline="0" dirty="0" smtClean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BD16,967.45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1550  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BD22532.55.55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3503712" y="6033063"/>
            <a:ext cx="6048672" cy="27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62308"/>
            <a:ext cx="1646183" cy="143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7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7637" y="696092"/>
            <a:ext cx="6374224" cy="905370"/>
            <a:chOff x="195942" y="625507"/>
            <a:chExt cx="6374224" cy="905370"/>
          </a:xfrm>
        </p:grpSpPr>
        <p:sp>
          <p:nvSpPr>
            <p:cNvPr id="5" name="مستطيل مستدير الزوايا 13"/>
            <p:cNvSpPr/>
            <p:nvPr/>
          </p:nvSpPr>
          <p:spPr>
            <a:xfrm>
              <a:off x="195942" y="625507"/>
              <a:ext cx="6374224" cy="90537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41071" y="662806"/>
              <a:ext cx="41434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End of Lesson</a:t>
              </a:r>
              <a:endParaRPr lang="en-US" sz="40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535577" y="4549019"/>
            <a:ext cx="6034589" cy="1630316"/>
          </a:xfrm>
          <a:prstGeom prst="wedgeRectCallout">
            <a:avLst>
              <a:gd name="adj1" fmla="val 85697"/>
              <a:gd name="adj2" fmla="val -1623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زيارة البوابة التعليمية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حل أسئلة وأنشطة الكتاب المدرسي.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9144000" y="4699092"/>
            <a:ext cx="2257085" cy="121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637" y="1881330"/>
            <a:ext cx="9836795" cy="239757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  <a:r>
              <a:rPr lang="en-US" sz="2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Perpetual Inventory System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calculation of cost of goods sold and closing inventory by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 method – Perpetual System.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456210"/>
            <a:ext cx="1646183" cy="143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2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32688"/>
            <a:ext cx="1646183" cy="143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82386" y="665236"/>
            <a:ext cx="8153400" cy="872365"/>
            <a:chOff x="272538" y="1012529"/>
            <a:chExt cx="8153400" cy="1080000"/>
          </a:xfrm>
        </p:grpSpPr>
        <p:sp>
          <p:nvSpPr>
            <p:cNvPr id="3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431245" y="1101428"/>
              <a:ext cx="58058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  <p:grpSp>
          <p:nvGrpSpPr>
            <p:cNvPr id="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9" name="Title 1"/>
          <p:cNvSpPr txBox="1">
            <a:spLocks/>
          </p:cNvSpPr>
          <p:nvPr/>
        </p:nvSpPr>
        <p:spPr>
          <a:xfrm>
            <a:off x="327552" y="1973329"/>
            <a:ext cx="8316417" cy="7152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994" y="3501008"/>
            <a:ext cx="10297518" cy="239757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  <a:r>
              <a:rPr lang="en-US" sz="2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Perpetual Inventory System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calculation of cost of goods sold and closing inventory by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 method – Perpetual System.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8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63" y="1334461"/>
            <a:ext cx="10210227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an asset that is intended for sale, or to be used in producing goods.</a:t>
            </a:r>
          </a:p>
          <a:p>
            <a:pPr algn="l" rtl="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Inventory represents a large (if not the largest) portion of assets.</a:t>
            </a:r>
          </a:p>
          <a:p>
            <a:pPr algn="l" rtl="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Inventory represents such an important part of the Balance Sheet.</a:t>
            </a:r>
          </a:p>
          <a:p>
            <a:pPr algn="l" rtl="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363" y="555349"/>
            <a:ext cx="2808312" cy="646331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2" y="4012117"/>
            <a:ext cx="10376445" cy="23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32688"/>
            <a:ext cx="1646183" cy="143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967" y="631542"/>
            <a:ext cx="4187621" cy="4969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274310" algn="r"/>
              </a:tabLst>
            </a:pP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The Need for Inventory Valuation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376" y="1269320"/>
            <a:ext cx="8640960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67945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types of inventories owned by business organizations differ depending on the type of activities or operations they perform.  For example:</a:t>
            </a:r>
            <a:r>
              <a:rPr lang="en-GB" sz="20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967" y="2227065"/>
            <a:ext cx="11019040" cy="11726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tabLst>
                <a:tab pos="67945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Merchandising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i.e.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which purchase and sell goods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but do not process them.  Inventories consists of goods purchased, in their completed state, and remaining unsold at the end of the accounting period.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560" y="3414743"/>
            <a:ext cx="10803016" cy="7750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tabLst>
                <a:tab pos="67945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Manufacturing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i.e.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which produce or process inventory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term (inventory) include raw materials, work-in-progress and finished goods awaiting sale.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560" y="4400032"/>
            <a:ext cx="11019040" cy="15327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tabLst>
                <a:tab pos="67945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Service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Companies,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i.e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businesses which provide services to the public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like, accountants and bankers.  These hold very little, if any, inventories the conventional sense of the term, though accountants will have a significant balance of work-in-progress representing services provided but not yet billed while banks possess large investments which present their own valuation problems.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32688"/>
            <a:ext cx="1646183" cy="143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90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943" y="607654"/>
            <a:ext cx="9524990" cy="1080000"/>
            <a:chOff x="303018" y="1032281"/>
            <a:chExt cx="8153400" cy="1080000"/>
          </a:xfrm>
        </p:grpSpPr>
        <p:sp>
          <p:nvSpPr>
            <p:cNvPr id="12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1240162" y="1311845"/>
              <a:ext cx="61837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Definition of Perpetual Inventory System </a:t>
              </a:r>
              <a:endParaRPr lang="en-US" sz="24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  <p:grpSp>
          <p:nvGrpSpPr>
            <p:cNvPr id="14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5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11283" y="1816582"/>
            <a:ext cx="10487644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Companies keep detailed records of the cost of each inventory purchase and sale. These records continuously – perpetually – show the inventory that should be on hand for every item. Companies that sell products with fixed prices use perpetual inventory systems.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3414" y="3773665"/>
            <a:ext cx="10435513" cy="2415110"/>
            <a:chOff x="0" y="0"/>
            <a:chExt cx="6659835" cy="3752672"/>
          </a:xfrm>
        </p:grpSpPr>
        <p:grpSp>
          <p:nvGrpSpPr>
            <p:cNvPr id="25" name="Group 24"/>
            <p:cNvGrpSpPr/>
            <p:nvPr/>
          </p:nvGrpSpPr>
          <p:grpSpPr>
            <a:xfrm>
              <a:off x="1456660" y="1722474"/>
              <a:ext cx="920751" cy="1020444"/>
              <a:chOff x="0" y="0"/>
              <a:chExt cx="920912" cy="1020608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8856" y="148856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7712" y="297712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46567" y="446568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2668772" y="1360967"/>
              <a:ext cx="1367480" cy="1467175"/>
              <a:chOff x="0" y="0"/>
              <a:chExt cx="1367480" cy="1467175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8856" y="148856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7712" y="297712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46568" y="446568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5423" y="595424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279" y="744279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135" y="893135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6427" y="2222204"/>
              <a:ext cx="474345" cy="5740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5316279" y="1499190"/>
              <a:ext cx="1218624" cy="1318319"/>
              <a:chOff x="0" y="0"/>
              <a:chExt cx="1218624" cy="1318319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8856" y="148856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7712" y="297712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46567" y="446567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5423" y="595423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279" y="744279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276446" y="1871330"/>
              <a:ext cx="772057" cy="871752"/>
              <a:chOff x="0" y="0"/>
              <a:chExt cx="772057" cy="871752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8856" y="148856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7712" y="297712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" name="Rectangle 29"/>
            <p:cNvSpPr/>
            <p:nvPr/>
          </p:nvSpPr>
          <p:spPr>
            <a:xfrm>
              <a:off x="42530" y="754911"/>
              <a:ext cx="856260" cy="5207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Current Inventory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58948" y="754911"/>
              <a:ext cx="867641" cy="5207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Inventory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Added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41181" y="744279"/>
              <a:ext cx="871693" cy="5207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Current Inventory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97841" y="754911"/>
              <a:ext cx="839973" cy="5207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Inventory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Sold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15808" y="765451"/>
              <a:ext cx="920830" cy="52099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Current Inventory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020635" y="0"/>
              <a:ext cx="4228105" cy="59055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Perpetual Inventory System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ular Callout 35"/>
            <p:cNvSpPr/>
            <p:nvPr/>
          </p:nvSpPr>
          <p:spPr>
            <a:xfrm>
              <a:off x="0" y="3157869"/>
              <a:ext cx="1045845" cy="499110"/>
            </a:xfrm>
            <a:prstGeom prst="wedgeRectCallout">
              <a:avLst>
                <a:gd name="adj1" fmla="val 24916"/>
                <a:gd name="adj2" fmla="val -13596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Reported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Total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Rectangular Callout 36"/>
            <p:cNvSpPr/>
            <p:nvPr/>
          </p:nvSpPr>
          <p:spPr>
            <a:xfrm>
              <a:off x="1403497" y="3157869"/>
              <a:ext cx="1045845" cy="499110"/>
            </a:xfrm>
            <a:prstGeom prst="wedgeRectCallout">
              <a:avLst>
                <a:gd name="adj1" fmla="val 24916"/>
                <a:gd name="adj2" fmla="val -13596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Reported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 Total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Rectangular Callout 37"/>
            <p:cNvSpPr/>
            <p:nvPr/>
          </p:nvSpPr>
          <p:spPr>
            <a:xfrm>
              <a:off x="2987748" y="3232297"/>
              <a:ext cx="1045845" cy="499110"/>
            </a:xfrm>
            <a:prstGeom prst="wedgeRectCallout">
              <a:avLst>
                <a:gd name="adj1" fmla="val 24916"/>
                <a:gd name="adj2" fmla="val -13596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Reported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Total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Rectangular Callout 38"/>
            <p:cNvSpPr/>
            <p:nvPr/>
          </p:nvSpPr>
          <p:spPr>
            <a:xfrm>
              <a:off x="4274288" y="3221665"/>
              <a:ext cx="1045845" cy="499110"/>
            </a:xfrm>
            <a:prstGeom prst="wedgeRectCallout">
              <a:avLst>
                <a:gd name="adj1" fmla="val 24916"/>
                <a:gd name="adj2" fmla="val -13596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Reported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457200" indent="-228600"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Total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ular Callout 39"/>
            <p:cNvSpPr/>
            <p:nvPr/>
          </p:nvSpPr>
          <p:spPr>
            <a:xfrm>
              <a:off x="5613990" y="3253562"/>
              <a:ext cx="1045845" cy="499110"/>
            </a:xfrm>
            <a:prstGeom prst="wedgeRectCallout">
              <a:avLst>
                <a:gd name="adj1" fmla="val 24916"/>
                <a:gd name="adj2" fmla="val -13596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Reported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Total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1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533" y="405183"/>
            <a:ext cx="1646183" cy="143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3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344" y="529683"/>
            <a:ext cx="3531993" cy="496996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of Stock Valuation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91544" y="1102239"/>
            <a:ext cx="7200800" cy="5085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 (Weighted Average Method) – Perpetual Inventory System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862" y="1173778"/>
            <a:ext cx="1402948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</a:t>
            </a:r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344" y="1567694"/>
            <a:ext cx="11377264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Abdulhadi’s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Company uses </a:t>
            </a:r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perpetual inventory system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It entered into the following information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the month of May 2020.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25126"/>
              </p:ext>
            </p:extLst>
          </p:nvPr>
        </p:nvGraphicFramePr>
        <p:xfrm>
          <a:off x="479375" y="2420888"/>
          <a:ext cx="7560841" cy="246888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{10A1B5D5-9B99-4C35-A422-299274C87663}</a:tableStyleId>
              </a:tblPr>
              <a:tblGrid>
                <a:gridCol w="1433692"/>
                <a:gridCol w="1358235"/>
                <a:gridCol w="1056406"/>
                <a:gridCol w="2490097"/>
                <a:gridCol w="1222411"/>
              </a:tblGrid>
              <a:tr h="52515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Sold  (BD)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 (BD)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b="1" dirty="0">
                          <a:effectLst/>
                          <a:cs typeface="+mn-cs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25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200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Beginning Inventory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May. 01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b="1"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30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300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Purchases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May.08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60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400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May. 12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b="1"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35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+mn-cs"/>
                        </a:rPr>
                        <a:t>400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+mn-cs"/>
                        </a:rPr>
                        <a:t>Purchases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May. 19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b="1"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42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100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Purchases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May. 24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70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250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May. 28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35360" y="5138279"/>
            <a:ext cx="885698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Required: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Compute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of goods sold and cost of ending Inventory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WA Method                       2. Compute the gross profit.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http://www.newstudent.co.uk/wp-content/uploads/2012/07/7360273-300x197.jpg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544272" y="2935236"/>
            <a:ext cx="3240360" cy="192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327584"/>
            <a:ext cx="1646183" cy="143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5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976299"/>
              </p:ext>
            </p:extLst>
          </p:nvPr>
        </p:nvGraphicFramePr>
        <p:xfrm>
          <a:off x="5821964" y="1426220"/>
          <a:ext cx="6366254" cy="50234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7899"/>
                <a:gridCol w="1776645"/>
                <a:gridCol w="1953578"/>
                <a:gridCol w="1708132"/>
              </a:tblGrid>
              <a:tr h="55023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Date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Goods Purchased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Cost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of Goods Sold </a:t>
                      </a: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Inventory Balance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44443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May. 01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200×25=BD5,000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743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May.08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300×30=BD9,000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300</a:t>
                      </a:r>
                      <a:r>
                        <a:rPr lang="en-US" sz="1600" b="1" dirty="0">
                          <a:effectLst/>
                          <a:cs typeface="+mn-cs"/>
                        </a:rPr>
                        <a:t>×30=BD9,000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042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500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14000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0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May. 12</a:t>
                      </a:r>
                      <a:endParaRPr lang="en-US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400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×28=BD</a:t>
                      </a:r>
                      <a:r>
                        <a:rPr lang="en-US" sz="1600" b="1" dirty="0" smtClean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11,200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73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100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×28=BD2,800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19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400×35=BD14,000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400</a:t>
                      </a:r>
                      <a:r>
                        <a:rPr lang="en-US" sz="1600" b="1" dirty="0">
                          <a:effectLst/>
                          <a:cs typeface="+mn-cs"/>
                        </a:rPr>
                        <a:t>×35=BD14,000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15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24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cs typeface="+mn-cs"/>
                        </a:rPr>
                        <a:t>100×42=BD4,200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100</a:t>
                      </a:r>
                      <a:r>
                        <a:rPr lang="en-US" sz="1600" b="1" dirty="0">
                          <a:effectLst/>
                          <a:cs typeface="+mn-cs"/>
                        </a:rPr>
                        <a:t>×42=BD4,200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55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28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600                21,000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05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250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×35=BD8,750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350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×35=</a:t>
                      </a:r>
                      <a:r>
                        <a:rPr lang="en-US" sz="16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BD12,250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11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Totals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  650          </a:t>
                      </a:r>
                      <a:r>
                        <a:rPr lang="en-US" sz="1600" b="1" dirty="0" smtClean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BD19,950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350       </a:t>
                      </a:r>
                      <a:r>
                        <a:rPr lang="en-US" sz="1600" b="1" dirty="0" smtClean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BD12,250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71" y="414703"/>
            <a:ext cx="3531993" cy="496996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of Stock Valuation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1547" y="880986"/>
            <a:ext cx="6264696" cy="50853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 (Weighted Average) – Perpetual Inventory System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197" y="1056888"/>
            <a:ext cx="3125188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</a:t>
            </a:r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1:Solution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34252"/>
              </p:ext>
            </p:extLst>
          </p:nvPr>
        </p:nvGraphicFramePr>
        <p:xfrm>
          <a:off x="0" y="2738467"/>
          <a:ext cx="5632879" cy="24384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{10A1B5D5-9B99-4C35-A422-299274C87663}</a:tableStyleId>
              </a:tblPr>
              <a:tblGrid>
                <a:gridCol w="1068110"/>
                <a:gridCol w="1011894"/>
                <a:gridCol w="787030"/>
                <a:gridCol w="1855140"/>
                <a:gridCol w="910705"/>
              </a:tblGrid>
              <a:tr h="52515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Unit Sold  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Unit Cost 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Units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Explanation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Date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25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200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Beginning Inventory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01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30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300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May.08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60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400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May. 12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35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400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Purchases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19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42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100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24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70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250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May. 28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133373" y="5244878"/>
            <a:ext cx="53759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Required: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Compute cost of goods sold and cost of ending Inventory using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35855" y="1671895"/>
            <a:ext cx="504924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Abdulhadi’s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Company uses 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perpetual inventory system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It entered into the following information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the month of May 2020.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10956540" y="2833802"/>
            <a:ext cx="504056" cy="36309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endParaRPr lang="en-US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Sequential Access Storage 2"/>
              <p:cNvSpPr/>
              <p:nvPr/>
            </p:nvSpPr>
            <p:spPr>
              <a:xfrm>
                <a:off x="8688288" y="2582089"/>
                <a:ext cx="1599322" cy="596047"/>
              </a:xfrm>
              <a:prstGeom prst="flowChartMagneticTap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GB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GB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𝟓𝟎𝟎</m:t>
                        </m:r>
                      </m:den>
                    </m:f>
                    <m:r>
                      <a:rPr lang="en-GB" sz="1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GB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=28</a:t>
                </a:r>
                <a:endParaRPr 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Flowchart: Sequential Access Storag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88" y="2582089"/>
                <a:ext cx="1599322" cy="596047"/>
              </a:xfrm>
              <a:prstGeom prst="flowChartMagneticTap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10488488" y="2407700"/>
            <a:ext cx="14401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0956540" y="4922993"/>
            <a:ext cx="504056" cy="36309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35</a:t>
            </a:r>
            <a:endParaRPr lang="en-US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Flowchart: Sequential Access Storage 48"/>
              <p:cNvSpPr/>
              <p:nvPr/>
            </p:nvSpPr>
            <p:spPr>
              <a:xfrm>
                <a:off x="8688288" y="4690043"/>
                <a:ext cx="1599322" cy="596047"/>
              </a:xfrm>
              <a:prstGeom prst="flowChartMagneticTap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sz="1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GB" sz="1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GB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=35</a:t>
                </a:r>
                <a:endParaRPr 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Flowchart: Sequential Access Storag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88" y="4690043"/>
                <a:ext cx="1599322" cy="596047"/>
              </a:xfrm>
              <a:prstGeom prst="flowChartMagneticTap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>
            <a:off x="10488488" y="4437112"/>
            <a:ext cx="14401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89" y="137344"/>
            <a:ext cx="1646183" cy="143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1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8" grpId="0"/>
      <p:bldP spid="59" grpId="0"/>
      <p:bldP spid="64" grpId="0" animBg="1"/>
      <p:bldP spid="3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93" y="476672"/>
            <a:ext cx="4112899" cy="4524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679450" algn="l"/>
              </a:tabLst>
            </a:pPr>
            <a:r>
              <a:rPr lang="en-GB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Activity (1): Exercise 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(4</a:t>
            </a:r>
            <a:r>
              <a:rPr lang="en-GB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): page 58</a:t>
            </a:r>
            <a:endParaRPr lang="en-US" sz="1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36" y="1150165"/>
            <a:ext cx="9073008" cy="6850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Salman Company uses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</a:rPr>
              <a:t>a perpetual inventory system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. It entered into the following information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for the month of June 2020.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07363"/>
              </p:ext>
            </p:extLst>
          </p:nvPr>
        </p:nvGraphicFramePr>
        <p:xfrm>
          <a:off x="263353" y="2034798"/>
          <a:ext cx="6912767" cy="276235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{D113A9D2-9D6B-4929-AA2D-F23B5EE8CBE7}</a:tableStyleId>
              </a:tblPr>
              <a:tblGrid>
                <a:gridCol w="1311042"/>
                <a:gridCol w="1241960"/>
                <a:gridCol w="965631"/>
                <a:gridCol w="2276674"/>
                <a:gridCol w="1117460"/>
              </a:tblGrid>
              <a:tr h="92078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Sold  (BD)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Cost (BD)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Explanation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Date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800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Beginning Inventory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1000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1200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14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700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18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500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23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250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27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79376" y="4953226"/>
            <a:ext cx="9289032" cy="1477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Required: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Compute cost of goods available for sales.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Compute the number of units in ending inventory.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Compute cost of goods sold and cost of ending Inventory using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WA Method                         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4. Compute the gross profit.</a:t>
            </a:r>
            <a:endParaRPr lang="en-US" dirty="0">
              <a:effectLst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092513"/>
            <a:ext cx="4320480" cy="328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32688"/>
            <a:ext cx="1646183" cy="143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1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36" y="476672"/>
            <a:ext cx="4464496" cy="4521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679450" algn="l"/>
              </a:tabLst>
            </a:pPr>
            <a:r>
              <a:rPr lang="en-GB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Activity (1): Exercise 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(4</a:t>
            </a:r>
            <a:r>
              <a:rPr lang="en-GB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): </a:t>
            </a:r>
            <a:r>
              <a:rPr lang="en-GB" sz="2000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Solution</a:t>
            </a:r>
            <a:endParaRPr lang="en-US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36" y="1150165"/>
            <a:ext cx="8496944" cy="6850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Salman Company uses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</a:rPr>
              <a:t>a perpetual inventory system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. It entered into the following information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for the month of June 2020.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84055"/>
              </p:ext>
            </p:extLst>
          </p:nvPr>
        </p:nvGraphicFramePr>
        <p:xfrm>
          <a:off x="124243" y="1917931"/>
          <a:ext cx="5404756" cy="294310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{D113A9D2-9D6B-4929-AA2D-F23B5EE8CBE7}</a:tableStyleId>
              </a:tblPr>
              <a:tblGrid>
                <a:gridCol w="1025040"/>
                <a:gridCol w="971028"/>
                <a:gridCol w="754980"/>
                <a:gridCol w="1780020"/>
                <a:gridCol w="873688"/>
              </a:tblGrid>
              <a:tr h="92078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Sold  (BD)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Cost (BD)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Explanation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Date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800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Beginning Inventory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1200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14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700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500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23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250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27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256065" y="1745596"/>
            <a:ext cx="5224507" cy="37375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342900" lvl="0" indent="-342900" algn="justLow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Compute cost of goods available for sales.</a:t>
            </a:r>
            <a:endParaRPr lang="en-US" b="1" u="none" strike="noStrike" dirty="0">
              <a:effectLst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18618"/>
              </p:ext>
            </p:extLst>
          </p:nvPr>
        </p:nvGraphicFramePr>
        <p:xfrm>
          <a:off x="5807968" y="2318728"/>
          <a:ext cx="6274642" cy="2190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343339"/>
                <a:gridCol w="1770194"/>
                <a:gridCol w="1610289"/>
                <a:gridCol w="1550820"/>
              </a:tblGrid>
              <a:tr h="61105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Value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31586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01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8,000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586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09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×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586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×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=10,500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586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×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586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921677" y="4647609"/>
            <a:ext cx="5899885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>
              <a:buClr>
                <a:srgbClr val="002060"/>
              </a:buClr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2. Compute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the number of units in ending inventory.</a:t>
            </a:r>
            <a:endParaRPr lang="en-US" b="1" dirty="0">
              <a:effectLst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11784632" y="3041961"/>
            <a:ext cx="144016" cy="108012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1706744" y="3429000"/>
            <a:ext cx="263352" cy="22502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21676" y="5229200"/>
            <a:ext cx="5785067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Ending Inventory in units = 3,000 – (1,200 +250)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= 1,550 units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http://www.newstudent.co.uk/wp-content/uploads/2012/07/7360273-300x197.jpg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07368" y="4972051"/>
            <a:ext cx="3604871" cy="136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348944"/>
            <a:ext cx="1646183" cy="143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1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5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Presentation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Copy</Template>
  <TotalTime>2068</TotalTime>
  <Words>1346</Words>
  <Application>Microsoft Office PowerPoint</Application>
  <PresentationFormat>Widescreen</PresentationFormat>
  <Paragraphs>536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Unicode MS</vt:lpstr>
      <vt:lpstr>Arial</vt:lpstr>
      <vt:lpstr>Arial Black</vt:lpstr>
      <vt:lpstr>Calibri</vt:lpstr>
      <vt:lpstr>Calibri Light</vt:lpstr>
      <vt:lpstr>Cambria Math</vt:lpstr>
      <vt:lpstr>PT Bold Heading</vt:lpstr>
      <vt:lpstr>Sakkal Majalla</vt:lpstr>
      <vt:lpstr>Times New Roman</vt:lpstr>
      <vt:lpstr>Wingdings</vt:lpstr>
      <vt:lpstr>Presentation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OF CASH –  PETTY CASH BOOK</dc:title>
  <dc:creator>User</dc:creator>
  <cp:lastModifiedBy>Noora Yusuf Ahmed</cp:lastModifiedBy>
  <cp:revision>296</cp:revision>
  <dcterms:created xsi:type="dcterms:W3CDTF">2006-09-29T14:52:05Z</dcterms:created>
  <dcterms:modified xsi:type="dcterms:W3CDTF">2021-02-01T06:50:12Z</dcterms:modified>
</cp:coreProperties>
</file>