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29"/>
  </p:notesMasterIdLst>
  <p:sldIdLst>
    <p:sldId id="342" r:id="rId3"/>
    <p:sldId id="302" r:id="rId4"/>
    <p:sldId id="327" r:id="rId5"/>
    <p:sldId id="328" r:id="rId6"/>
    <p:sldId id="329" r:id="rId7"/>
    <p:sldId id="297" r:id="rId8"/>
    <p:sldId id="357" r:id="rId9"/>
    <p:sldId id="343" r:id="rId10"/>
    <p:sldId id="359" r:id="rId11"/>
    <p:sldId id="330" r:id="rId12"/>
    <p:sldId id="354" r:id="rId13"/>
    <p:sldId id="260" r:id="rId14"/>
    <p:sldId id="347" r:id="rId15"/>
    <p:sldId id="348" r:id="rId16"/>
    <p:sldId id="333" r:id="rId17"/>
    <p:sldId id="351" r:id="rId18"/>
    <p:sldId id="352" r:id="rId19"/>
    <p:sldId id="353" r:id="rId20"/>
    <p:sldId id="355" r:id="rId21"/>
    <p:sldId id="356" r:id="rId22"/>
    <p:sldId id="346" r:id="rId23"/>
    <p:sldId id="314" r:id="rId24"/>
    <p:sldId id="358" r:id="rId25"/>
    <p:sldId id="321" r:id="rId26"/>
    <p:sldId id="338" r:id="rId27"/>
    <p:sldId id="34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AFA98"/>
    <a:srgbClr val="60933C"/>
    <a:srgbClr val="FFA3E7"/>
    <a:srgbClr val="FF33CC"/>
    <a:srgbClr val="FFCC00"/>
    <a:srgbClr val="FF0066"/>
    <a:srgbClr val="FFCC66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C9384-7539-4AF4-88D3-AF6BCB8D65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46AE0EB2-93E0-4169-BA99-4CFD4BC6E2A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1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1</a:t>
          </a:r>
          <a:endParaRPr lang="ar-BH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1E618-D134-4458-BD80-8337AD1FC2E6}" type="parTrans" cxnId="{B516953F-C3F5-4DB8-B1B5-61860A900F08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30611D87-60C0-4152-9D47-B856067C9DBB}" type="sibTrans" cxnId="{B516953F-C3F5-4DB8-B1B5-61860A900F08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AE4F6A55-CADD-432B-965D-52CD9A101B6F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1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2</a:t>
          </a:r>
          <a:endParaRPr lang="ar-BH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A6C68-12B3-42AB-B4BB-81DA8A564EF6}" type="parTrans" cxnId="{C9228DA2-C586-448B-8F0F-55F041335717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9F9504B8-716A-4A9A-879E-52E520841B6B}" type="sibTrans" cxnId="{C9228DA2-C586-448B-8F0F-55F041335717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9E8EE441-3CAB-4684-9B05-86AF762E799F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1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3</a:t>
          </a:r>
          <a:endParaRPr lang="ar-BH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66CEF-A4FB-4218-A4A0-242C00DF618B}" type="parTrans" cxnId="{383F09C0-E8CE-450B-A0E7-579F0A9D7C0F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99437CFD-BBA7-43AD-BE44-9E28AD87176C}" type="sibTrans" cxnId="{383F09C0-E8CE-450B-A0E7-579F0A9D7C0F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3F11D439-5D58-4F86-A22B-376B4F58A8FA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1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4</a:t>
          </a:r>
          <a:endParaRPr lang="ar-BH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E2E73-3346-4BF3-900C-2A0E35159EF5}" type="parTrans" cxnId="{10FED9F9-61CA-437B-A8CC-A0A386D9B266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9259D8B8-4028-493B-B129-BFDFE74565CD}" type="sibTrans" cxnId="{10FED9F9-61CA-437B-A8CC-A0A386D9B266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AAADBCF9-652B-48AE-909B-EA59D24E87F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1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5</a:t>
          </a:r>
          <a:endParaRPr lang="ar-BH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A6670-3C14-40DF-8854-063CE01C0D2A}" type="parTrans" cxnId="{F4B17753-E28A-40D1-A838-983B8E002618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10F22125-0A3B-4F7E-B117-27C8CD169D17}" type="sibTrans" cxnId="{F4B17753-E28A-40D1-A838-983B8E002618}">
      <dgm:prSet/>
      <dgm:spPr/>
      <dgm:t>
        <a:bodyPr/>
        <a:lstStyle/>
        <a:p>
          <a:pPr rtl="1"/>
          <a:endParaRPr lang="ar-BH" sz="1800">
            <a:cs typeface="+mn-cs"/>
          </a:endParaRPr>
        </a:p>
      </dgm:t>
    </dgm:pt>
    <dgm:pt modelId="{E73BBA78-86C5-41E6-9AB0-A9E38834BAA4}" type="pres">
      <dgm:prSet presAssocID="{782C9384-7539-4AF4-88D3-AF6BCB8D65CE}" presName="Name0" presStyleCnt="0">
        <dgm:presLayoutVars>
          <dgm:dir/>
          <dgm:animLvl val="lvl"/>
          <dgm:resizeHandles val="exact"/>
        </dgm:presLayoutVars>
      </dgm:prSet>
      <dgm:spPr/>
    </dgm:pt>
    <dgm:pt modelId="{0C4D80DD-F149-4AFA-B175-37D8626B4748}" type="pres">
      <dgm:prSet presAssocID="{46AE0EB2-93E0-4169-BA99-4CFD4BC6E2A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ABC90-AB7C-4221-9DCF-64164691E5A7}" type="pres">
      <dgm:prSet presAssocID="{30611D87-60C0-4152-9D47-B856067C9DBB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1DDB17E-740C-4A77-B549-6651F2BB8BBD}" type="pres">
      <dgm:prSet presAssocID="{AE4F6A55-CADD-432B-965D-52CD9A101B6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CDC2-ED7C-404D-A151-4F88F5764E48}" type="pres">
      <dgm:prSet presAssocID="{9F9504B8-716A-4A9A-879E-52E520841B6B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E49FC2D-D179-4704-ABA9-5E0CE09362DA}" type="pres">
      <dgm:prSet presAssocID="{9E8EE441-3CAB-4684-9B05-86AF762E79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B7AF-FB68-4ADB-A0BF-EA99F43B3109}" type="pres">
      <dgm:prSet presAssocID="{99437CFD-BBA7-43AD-BE44-9E28AD87176C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CE010FF-FB13-4FB4-B9DF-C35AB54474E0}" type="pres">
      <dgm:prSet presAssocID="{3F11D439-5D58-4F86-A22B-376B4F58A8F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41699-8148-4EFC-AC68-2219E699A0A0}" type="pres">
      <dgm:prSet presAssocID="{9259D8B8-4028-493B-B129-BFDFE74565CD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9D82D71-08FC-429F-917F-C7FB9252B275}" type="pres">
      <dgm:prSet presAssocID="{AAADBCF9-652B-48AE-909B-EA59D24E87F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9B531-6B65-4613-9A56-CC5B95214850}" type="presOf" srcId="{46AE0EB2-93E0-4169-BA99-4CFD4BC6E2A6}" destId="{0C4D80DD-F149-4AFA-B175-37D8626B4748}" srcOrd="0" destOrd="0" presId="urn:microsoft.com/office/officeart/2005/8/layout/chevron1"/>
    <dgm:cxn modelId="{10FED9F9-61CA-437B-A8CC-A0A386D9B266}" srcId="{782C9384-7539-4AF4-88D3-AF6BCB8D65CE}" destId="{3F11D439-5D58-4F86-A22B-376B4F58A8FA}" srcOrd="3" destOrd="0" parTransId="{AB5E2E73-3346-4BF3-900C-2A0E35159EF5}" sibTransId="{9259D8B8-4028-493B-B129-BFDFE74565CD}"/>
    <dgm:cxn modelId="{1449A32A-7F56-4901-AACD-98FB0027960A}" type="presOf" srcId="{AE4F6A55-CADD-432B-965D-52CD9A101B6F}" destId="{91DDB17E-740C-4A77-B549-6651F2BB8BBD}" srcOrd="0" destOrd="0" presId="urn:microsoft.com/office/officeart/2005/8/layout/chevron1"/>
    <dgm:cxn modelId="{F4B17753-E28A-40D1-A838-983B8E002618}" srcId="{782C9384-7539-4AF4-88D3-AF6BCB8D65CE}" destId="{AAADBCF9-652B-48AE-909B-EA59D24E87FF}" srcOrd="4" destOrd="0" parTransId="{3C5A6670-3C14-40DF-8854-063CE01C0D2A}" sibTransId="{10F22125-0A3B-4F7E-B117-27C8CD169D17}"/>
    <dgm:cxn modelId="{383F09C0-E8CE-450B-A0E7-579F0A9D7C0F}" srcId="{782C9384-7539-4AF4-88D3-AF6BCB8D65CE}" destId="{9E8EE441-3CAB-4684-9B05-86AF762E799F}" srcOrd="2" destOrd="0" parTransId="{26566CEF-A4FB-4218-A4A0-242C00DF618B}" sibTransId="{99437CFD-BBA7-43AD-BE44-9E28AD87176C}"/>
    <dgm:cxn modelId="{A4B052C3-705D-4F84-BA1A-F998AAF59291}" type="presOf" srcId="{3F11D439-5D58-4F86-A22B-376B4F58A8FA}" destId="{0CE010FF-FB13-4FB4-B9DF-C35AB54474E0}" srcOrd="0" destOrd="0" presId="urn:microsoft.com/office/officeart/2005/8/layout/chevron1"/>
    <dgm:cxn modelId="{EAA091DF-8FD1-4B8D-86BD-0B5BCDA29818}" type="presOf" srcId="{AAADBCF9-652B-48AE-909B-EA59D24E87FF}" destId="{F9D82D71-08FC-429F-917F-C7FB9252B275}" srcOrd="0" destOrd="0" presId="urn:microsoft.com/office/officeart/2005/8/layout/chevron1"/>
    <dgm:cxn modelId="{B516953F-C3F5-4DB8-B1B5-61860A900F08}" srcId="{782C9384-7539-4AF4-88D3-AF6BCB8D65CE}" destId="{46AE0EB2-93E0-4169-BA99-4CFD4BC6E2A6}" srcOrd="0" destOrd="0" parTransId="{B4C1E618-D134-4458-BD80-8337AD1FC2E6}" sibTransId="{30611D87-60C0-4152-9D47-B856067C9DBB}"/>
    <dgm:cxn modelId="{C9228DA2-C586-448B-8F0F-55F041335717}" srcId="{782C9384-7539-4AF4-88D3-AF6BCB8D65CE}" destId="{AE4F6A55-CADD-432B-965D-52CD9A101B6F}" srcOrd="1" destOrd="0" parTransId="{143A6C68-12B3-42AB-B4BB-81DA8A564EF6}" sibTransId="{9F9504B8-716A-4A9A-879E-52E520841B6B}"/>
    <dgm:cxn modelId="{893E2E4F-AE36-41BE-B646-2A51720622DC}" type="presOf" srcId="{9E8EE441-3CAB-4684-9B05-86AF762E799F}" destId="{7E49FC2D-D179-4704-ABA9-5E0CE09362DA}" srcOrd="0" destOrd="0" presId="urn:microsoft.com/office/officeart/2005/8/layout/chevron1"/>
    <dgm:cxn modelId="{5E84209E-85BE-4C95-B4A5-726D8E0FB4D5}" type="presOf" srcId="{782C9384-7539-4AF4-88D3-AF6BCB8D65CE}" destId="{E73BBA78-86C5-41E6-9AB0-A9E38834BAA4}" srcOrd="0" destOrd="0" presId="urn:microsoft.com/office/officeart/2005/8/layout/chevron1"/>
    <dgm:cxn modelId="{E2F45C4B-4B11-45E7-8252-9E7AEBE71871}" type="presParOf" srcId="{E73BBA78-86C5-41E6-9AB0-A9E38834BAA4}" destId="{0C4D80DD-F149-4AFA-B175-37D8626B4748}" srcOrd="0" destOrd="0" presId="urn:microsoft.com/office/officeart/2005/8/layout/chevron1"/>
    <dgm:cxn modelId="{D82CD833-42EF-4EF7-8A55-E5B4F917F9A9}" type="presParOf" srcId="{E73BBA78-86C5-41E6-9AB0-A9E38834BAA4}" destId="{848ABC90-AB7C-4221-9DCF-64164691E5A7}" srcOrd="1" destOrd="0" presId="urn:microsoft.com/office/officeart/2005/8/layout/chevron1"/>
    <dgm:cxn modelId="{2F02944D-975C-49CF-98C3-C593E4DF8BC8}" type="presParOf" srcId="{E73BBA78-86C5-41E6-9AB0-A9E38834BAA4}" destId="{91DDB17E-740C-4A77-B549-6651F2BB8BBD}" srcOrd="2" destOrd="0" presId="urn:microsoft.com/office/officeart/2005/8/layout/chevron1"/>
    <dgm:cxn modelId="{12B8D41C-610E-4E66-846A-95B9949DEAA7}" type="presParOf" srcId="{E73BBA78-86C5-41E6-9AB0-A9E38834BAA4}" destId="{D5BECDC2-ED7C-404D-A151-4F88F5764E48}" srcOrd="3" destOrd="0" presId="urn:microsoft.com/office/officeart/2005/8/layout/chevron1"/>
    <dgm:cxn modelId="{5594CC0E-9877-4CED-ABAA-F38ABAD8DA99}" type="presParOf" srcId="{E73BBA78-86C5-41E6-9AB0-A9E38834BAA4}" destId="{7E49FC2D-D179-4704-ABA9-5E0CE09362DA}" srcOrd="4" destOrd="0" presId="urn:microsoft.com/office/officeart/2005/8/layout/chevron1"/>
    <dgm:cxn modelId="{161A9FEC-2348-4F0D-81D9-FFBEE33C4160}" type="presParOf" srcId="{E73BBA78-86C5-41E6-9AB0-A9E38834BAA4}" destId="{3681B7AF-FB68-4ADB-A0BF-EA99F43B3109}" srcOrd="5" destOrd="0" presId="urn:microsoft.com/office/officeart/2005/8/layout/chevron1"/>
    <dgm:cxn modelId="{61DB8567-E13C-48AA-861C-E7EA51AEFB38}" type="presParOf" srcId="{E73BBA78-86C5-41E6-9AB0-A9E38834BAA4}" destId="{0CE010FF-FB13-4FB4-B9DF-C35AB54474E0}" srcOrd="6" destOrd="0" presId="urn:microsoft.com/office/officeart/2005/8/layout/chevron1"/>
    <dgm:cxn modelId="{314FDB1D-A905-4515-B365-2B151244FAED}" type="presParOf" srcId="{E73BBA78-86C5-41E6-9AB0-A9E38834BAA4}" destId="{52241699-8148-4EFC-AC68-2219E699A0A0}" srcOrd="7" destOrd="0" presId="urn:microsoft.com/office/officeart/2005/8/layout/chevron1"/>
    <dgm:cxn modelId="{C4F1FB34-0EFF-4893-ADD0-0C0AFE47F437}" type="presParOf" srcId="{E73BBA78-86C5-41E6-9AB0-A9E38834BAA4}" destId="{F9D82D71-08FC-429F-917F-C7FB9252B27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D80DD-F149-4AFA-B175-37D8626B4748}">
      <dsp:nvSpPr>
        <dsp:cNvPr id="0" name=""/>
        <dsp:cNvSpPr/>
      </dsp:nvSpPr>
      <dsp:spPr>
        <a:xfrm>
          <a:off x="1377" y="1163654"/>
          <a:ext cx="1226270" cy="4905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1</a:t>
          </a:r>
          <a:endParaRPr lang="ar-BH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631" y="1163654"/>
        <a:ext cx="735762" cy="490508"/>
      </dsp:txXfrm>
    </dsp:sp>
    <dsp:sp modelId="{91DDB17E-740C-4A77-B549-6651F2BB8BBD}">
      <dsp:nvSpPr>
        <dsp:cNvPr id="0" name=""/>
        <dsp:cNvSpPr/>
      </dsp:nvSpPr>
      <dsp:spPr>
        <a:xfrm>
          <a:off x="1105021" y="1163654"/>
          <a:ext cx="1226270" cy="490508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2</a:t>
          </a:r>
          <a:endParaRPr lang="ar-BH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0275" y="1163654"/>
        <a:ext cx="735762" cy="490508"/>
      </dsp:txXfrm>
    </dsp:sp>
    <dsp:sp modelId="{7E49FC2D-D179-4704-ABA9-5E0CE09362DA}">
      <dsp:nvSpPr>
        <dsp:cNvPr id="0" name=""/>
        <dsp:cNvSpPr/>
      </dsp:nvSpPr>
      <dsp:spPr>
        <a:xfrm>
          <a:off x="2208665" y="1163654"/>
          <a:ext cx="1226270" cy="49050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3</a:t>
          </a:r>
          <a:endParaRPr lang="ar-BH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3919" y="1163654"/>
        <a:ext cx="735762" cy="490508"/>
      </dsp:txXfrm>
    </dsp:sp>
    <dsp:sp modelId="{0CE010FF-FB13-4FB4-B9DF-C35AB54474E0}">
      <dsp:nvSpPr>
        <dsp:cNvPr id="0" name=""/>
        <dsp:cNvSpPr/>
      </dsp:nvSpPr>
      <dsp:spPr>
        <a:xfrm>
          <a:off x="3312309" y="1163654"/>
          <a:ext cx="1226270" cy="490508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4</a:t>
          </a:r>
          <a:endParaRPr lang="ar-BH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7563" y="1163654"/>
        <a:ext cx="735762" cy="490508"/>
      </dsp:txXfrm>
    </dsp:sp>
    <dsp:sp modelId="{F9D82D71-08FC-429F-917F-C7FB9252B275}">
      <dsp:nvSpPr>
        <dsp:cNvPr id="0" name=""/>
        <dsp:cNvSpPr/>
      </dsp:nvSpPr>
      <dsp:spPr>
        <a:xfrm>
          <a:off x="4415953" y="1163654"/>
          <a:ext cx="1226270" cy="490508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 5</a:t>
          </a:r>
          <a:endParaRPr lang="ar-BH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1207" y="1163654"/>
        <a:ext cx="735762" cy="490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1D76D-6789-4AF7-B940-DCCAAFAA10F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FFAB7-17FD-488A-8FCD-C882C825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FFAB7-17FD-488A-8FCD-C882C82576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0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FFAB7-17FD-488A-8FCD-C882C82576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5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FFAB7-17FD-488A-8FCD-C882C82576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7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FFAB7-17FD-488A-8FCD-C882C82576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7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FFAB7-17FD-488A-8FCD-C882C82576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1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4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6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4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2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5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7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445C-8FC8-44FC-8B21-5E25EB59DD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48A7-7483-41D6-8254-8C0167DAA8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3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bh/url?sa=i&amp;rct=j&amp;q=&amp;esrc=s&amp;source=images&amp;cd=&amp;cad=rja&amp;uact=8&amp;ved=0ahUKEwi4_MGVq9bWAhXH2xoKHfX4C7EQjRwIBw&amp;url=https://accountlearning.com/7-important-methods-of-providing-depreciation-example-formulae/&amp;psig=AOvVaw0TjamN9yW_cKRNpeUnqV9e&amp;ust=15071847775921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:a16="http://schemas.microsoft.com/office/drawing/2014/main" xmlns="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4511" y="1418931"/>
            <a:ext cx="171450" cy="17145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93010"/>
              </p:ext>
            </p:extLst>
          </p:nvPr>
        </p:nvGraphicFramePr>
        <p:xfrm>
          <a:off x="1905003" y="2171108"/>
          <a:ext cx="8153399" cy="38261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6333">
                  <a:extLst>
                    <a:ext uri="{9D8B030D-6E8A-4147-A177-3AD203B41FA5}">
                      <a16:colId xmlns:a16="http://schemas.microsoft.com/office/drawing/2014/main" xmlns="" val="1153488245"/>
                    </a:ext>
                  </a:extLst>
                </a:gridCol>
                <a:gridCol w="6237066">
                  <a:extLst>
                    <a:ext uri="{9D8B030D-6E8A-4147-A177-3AD203B41FA5}">
                      <a16:colId xmlns:a16="http://schemas.microsoft.com/office/drawing/2014/main" xmlns="" val="2424581035"/>
                    </a:ext>
                  </a:extLst>
                </a:gridCol>
              </a:tblGrid>
              <a:tr h="977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8585072"/>
                  </a:ext>
                </a:extLst>
              </a:tr>
              <a:tr h="746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ar-BH" sz="2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ar-BH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- 804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212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90189103"/>
                  </a:ext>
                </a:extLst>
              </a:tr>
              <a:tr h="664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ar-B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44890864"/>
                  </a:ext>
                </a:extLst>
              </a:tr>
              <a:tr h="1384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Plant Assets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Straight-Line Method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1600062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52602" y="533400"/>
            <a:ext cx="868680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19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1" y="1158091"/>
            <a:ext cx="1905000" cy="673178"/>
          </a:xfr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Activity (1)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6798" y="1902589"/>
            <a:ext cx="9516606" cy="2745611"/>
          </a:xfr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April 9,2020, 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Ahmed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Company purchased a truck for BD22,000. and paid BD1,100 for tax, BD600 for freight cost and BD300 for insurance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</a:t>
            </a:r>
          </a:p>
          <a:p>
            <a:pPr marL="0" indent="0" fontAlgn="base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cost of equipment and journal entry for purchases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truck. </a:t>
            </a:r>
            <a:endParaRPr lang="en-US" sz="2800" dirty="0"/>
          </a:p>
          <a:p>
            <a:pPr marL="0" indent="0">
              <a:buNone/>
            </a:pPr>
            <a:endParaRPr lang="en-GB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G:\Shooqs\مدرسة خولة\Clip arts\note 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070111"/>
            <a:ext cx="1790700" cy="111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28601" y="523288"/>
            <a:ext cx="5867399" cy="510522"/>
            <a:chOff x="272538" y="1012529"/>
            <a:chExt cx="11197935" cy="1109470"/>
          </a:xfrm>
        </p:grpSpPr>
        <p:sp>
          <p:nvSpPr>
            <p:cNvPr id="24" name="مستطيل مستدير الزوايا 13"/>
            <p:cNvSpPr/>
            <p:nvPr/>
          </p:nvSpPr>
          <p:spPr>
            <a:xfrm>
              <a:off x="272538" y="1012529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350"/>
            </a:p>
          </p:txBody>
        </p:sp>
        <p:sp>
          <p:nvSpPr>
            <p:cNvPr id="25" name="Rectangle 6"/>
            <p:cNvSpPr/>
            <p:nvPr/>
          </p:nvSpPr>
          <p:spPr>
            <a:xfrm>
              <a:off x="1338665" y="1118705"/>
              <a:ext cx="9919418" cy="1003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Determining the cost plant assets</a:t>
              </a:r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                                                                                                    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37275"/>
              </p:ext>
            </p:extLst>
          </p:nvPr>
        </p:nvGraphicFramePr>
        <p:xfrm>
          <a:off x="595315" y="5014263"/>
          <a:ext cx="8396285" cy="1249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20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8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Explanation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                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48" y="474183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1F5B6AA0-D814-4457-83F1-D23DDDD0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" y="1819147"/>
            <a:ext cx="9516606" cy="1904755"/>
          </a:xfr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April </a:t>
            </a:r>
            <a:r>
              <a:rPr lang="en-GB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9,2020,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Ahmed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Company purchased a truck for BD22,000. and paid BD1,100 for tax, BD600 for freight cost and BD300 for insurance.</a:t>
            </a:r>
          </a:p>
          <a:p>
            <a:pPr marL="0" indent="0" fontAlgn="base">
              <a:buNone/>
            </a:pP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</a:t>
            </a:r>
          </a:p>
          <a:p>
            <a:pPr marL="0" indent="0" fontAlgn="base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cost of equipment and journal entry for purchases of truck. </a:t>
            </a:r>
            <a:endParaRPr lang="en-US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1443" y="1048012"/>
            <a:ext cx="2935403" cy="673178"/>
          </a:xfr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Answer : Activity (1)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G:\Shooqs\مدرسة خولة\Clip arts\note 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180818"/>
            <a:ext cx="1790700" cy="111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28601" y="454991"/>
            <a:ext cx="7162798" cy="496961"/>
            <a:chOff x="272538" y="1012529"/>
            <a:chExt cx="11197935" cy="1080000"/>
          </a:xfrm>
        </p:grpSpPr>
        <p:sp>
          <p:nvSpPr>
            <p:cNvPr id="24" name="مستطيل مستدير الزوايا 13"/>
            <p:cNvSpPr/>
            <p:nvPr/>
          </p:nvSpPr>
          <p:spPr>
            <a:xfrm>
              <a:off x="272538" y="1012529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350"/>
            </a:p>
          </p:txBody>
        </p:sp>
        <p:sp>
          <p:nvSpPr>
            <p:cNvPr id="25" name="Rectangle 6"/>
            <p:cNvSpPr/>
            <p:nvPr/>
          </p:nvSpPr>
          <p:spPr>
            <a:xfrm>
              <a:off x="1338665" y="1118705"/>
              <a:ext cx="9919418" cy="802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Determining the cost Plant Assets.                                                                                                      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  <p:sp>
        <p:nvSpPr>
          <p:cNvPr id="34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7404371" y="2073587"/>
            <a:ext cx="1564980" cy="3154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1359110" y="2078411"/>
            <a:ext cx="2215445" cy="310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7924800" y="1819146"/>
            <a:ext cx="1374099" cy="2637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3701955" y="2038655"/>
            <a:ext cx="3111741" cy="3503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161443" y="3733887"/>
            <a:ext cx="4038600" cy="26330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000" b="1" dirty="0">
                <a:solidFill>
                  <a:srgbClr val="FF0000"/>
                </a:solidFill>
              </a:rPr>
              <a:t>Cost of Equipment</a:t>
            </a:r>
          </a:p>
          <a:p>
            <a:pPr fontAlgn="base"/>
            <a:r>
              <a:rPr lang="en-US" sz="2000" b="1" dirty="0">
                <a:solidFill>
                  <a:schemeClr val="tx1"/>
                </a:solidFill>
              </a:rPr>
              <a:t>Cash price                    </a:t>
            </a:r>
            <a:r>
              <a:rPr lang="en-US" sz="2000" b="1" dirty="0" smtClean="0">
                <a:solidFill>
                  <a:schemeClr val="tx1"/>
                </a:solidFill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</a:rPr>
              <a:t>BD22,000</a:t>
            </a:r>
            <a:endParaRPr lang="en-US" sz="2000" b="1" dirty="0">
              <a:solidFill>
                <a:srgbClr val="002060"/>
              </a:solidFill>
            </a:endParaRPr>
          </a:p>
          <a:p>
            <a:pPr fontAlgn="base"/>
            <a:r>
              <a:rPr lang="en-US" sz="2000" b="1" dirty="0" smtClean="0">
                <a:solidFill>
                  <a:schemeClr val="tx1"/>
                </a:solidFill>
              </a:rPr>
              <a:t>taxes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BD1,100</a:t>
            </a:r>
            <a:endParaRPr lang="en-US" sz="2000" b="1" dirty="0">
              <a:solidFill>
                <a:srgbClr val="002060"/>
              </a:solidFill>
            </a:endParaRPr>
          </a:p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Freight cost 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BD600</a:t>
            </a:r>
            <a:endParaRPr lang="en-US" sz="2000" b="1" dirty="0">
              <a:solidFill>
                <a:srgbClr val="002060"/>
              </a:solidFill>
            </a:endParaRPr>
          </a:p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BD900</a:t>
            </a:r>
            <a:endParaRPr lang="en-US" sz="2000" b="1" dirty="0">
              <a:solidFill>
                <a:srgbClr val="002060"/>
              </a:solidFill>
            </a:endParaRPr>
          </a:p>
          <a:p>
            <a:pPr fontAlgn="base"/>
            <a:endParaRPr lang="en-US" sz="2000" b="1" dirty="0">
              <a:solidFill>
                <a:srgbClr val="002060"/>
              </a:solidFill>
            </a:endParaRP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Cost of Equipment              = </a:t>
            </a:r>
            <a:r>
              <a:rPr lang="en-US" b="1" dirty="0" smtClean="0">
                <a:solidFill>
                  <a:srgbClr val="FF0000"/>
                </a:solidFill>
              </a:rPr>
              <a:t>BD24,000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93657"/>
              </p:ext>
            </p:extLst>
          </p:nvPr>
        </p:nvGraphicFramePr>
        <p:xfrm>
          <a:off x="4238638" y="4904498"/>
          <a:ext cx="7800962" cy="1249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33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4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7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05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Explanation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April 9</a:t>
                      </a:r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Truck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24,000</a:t>
                      </a:r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                 Cash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21,000</a:t>
                      </a:r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6" name="Plus 45"/>
          <p:cNvSpPr/>
          <p:nvPr/>
        </p:nvSpPr>
        <p:spPr>
          <a:xfrm>
            <a:off x="2466832" y="5291503"/>
            <a:ext cx="543955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39955" y="5665679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94" y="454991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1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 animBg="1"/>
      <p:bldP spid="12" grpId="0" animBg="1"/>
      <p:bldP spid="34" grpId="0" animBg="1"/>
      <p:bldP spid="35" grpId="0" animBg="1"/>
      <p:bldP spid="36" grpId="0" animBg="1"/>
      <p:bldP spid="38" grpId="0" animBg="1"/>
      <p:bldP spid="44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8" y="1250394"/>
            <a:ext cx="8948755" cy="3588675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indent="0" defTabSz="914400">
              <a:lnSpc>
                <a:spcPct val="130000"/>
              </a:lnSpc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2:</a:t>
            </a:r>
          </a:p>
          <a:p>
            <a:pPr marL="0" indent="0" defTabSz="914400">
              <a:lnSpc>
                <a:spcPct val="13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Jan 1 2015, Abdulla Company bought  equipment at cost for BD21,000 . It estimated a salvage value of BD1,000 at the end of  useful life 5 years.</a:t>
            </a:r>
          </a:p>
          <a:p>
            <a:pPr marL="0" indent="0" defTabSz="914400">
              <a:lnSpc>
                <a:spcPct val="130000"/>
              </a:lnSpc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</a:p>
          <a:p>
            <a:pPr marL="0" indent="0" defTabSz="914400">
              <a:lnSpc>
                <a:spcPct val="13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Calculate Depreciation base.</a:t>
            </a:r>
          </a:p>
          <a:p>
            <a:pPr marL="0" indent="0" defTabSz="914400">
              <a:lnSpc>
                <a:spcPct val="13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Calculate Depreciation Expense for year 2015.</a:t>
            </a:r>
          </a:p>
          <a:p>
            <a:pPr marL="0" indent="0" defTabSz="914400">
              <a:lnSpc>
                <a:spcPct val="13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Complete the depreciation schedule by using straight line method.</a:t>
            </a:r>
          </a:p>
          <a:p>
            <a:pPr marL="0" indent="0" defTabSz="914400">
              <a:lnSpc>
                <a:spcPct val="13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Prepare Adjusted depreciation entry for year 2016.   </a:t>
            </a:r>
          </a:p>
        </p:txBody>
      </p:sp>
      <p:pic>
        <p:nvPicPr>
          <p:cNvPr id="10" name="Picture 2" descr="G:\Shooqs\مدرسة خولة\Clip arts\note 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90" y="4972126"/>
            <a:ext cx="2362200" cy="136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429992"/>
            <a:ext cx="7315200" cy="820402"/>
            <a:chOff x="250895" y="1033164"/>
            <a:chExt cx="11197935" cy="1338291"/>
          </a:xfrm>
        </p:grpSpPr>
        <p:sp>
          <p:nvSpPr>
            <p:cNvPr id="11" name="مستطيل مستدير الزوايا 13"/>
            <p:cNvSpPr/>
            <p:nvPr/>
          </p:nvSpPr>
          <p:spPr>
            <a:xfrm>
              <a:off x="250895" y="1033164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2" name="Rectangle 6"/>
            <p:cNvSpPr/>
            <p:nvPr/>
          </p:nvSpPr>
          <p:spPr>
            <a:xfrm>
              <a:off x="1373039" y="1244374"/>
              <a:ext cx="9919417" cy="112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Calculating Depreciation under Straight line method</a:t>
              </a: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                                       </a:t>
              </a:r>
              <a:endPara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0006" y="969506"/>
            <a:ext cx="9772193" cy="5076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1-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Depreciable cost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=Acquisition Cost – Salvage Value   = 21,000 – 1,000 =BD20,000.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116089"/>
                  </p:ext>
                </p:extLst>
              </p:nvPr>
            </p:nvGraphicFramePr>
            <p:xfrm>
              <a:off x="3135572" y="2257307"/>
              <a:ext cx="8716371" cy="4230999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162125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02662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8850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077975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88579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01342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82259">
                    <a:tc grid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CC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70403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Book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ar-BH" sz="18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ar-BH" sz="18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kern="1200" smtClean="0">
                                  <a:solidFill>
                                    <a:srgbClr val="002060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Arial" panose="020B0604020202020204" pitchFamily="34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sz="18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Useful Life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417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21,000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1/1/2015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50652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- 4,000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17,000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2015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0652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- 8,000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2016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0652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- 12,000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0652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5,000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1509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- 20,000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1,000 =Salvage Value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20,000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Base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116089"/>
                  </p:ext>
                </p:extLst>
              </p:nvPr>
            </p:nvGraphicFramePr>
            <p:xfrm>
              <a:off x="3135572" y="2257307"/>
              <a:ext cx="8716371" cy="4230999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1621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26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85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79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8857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342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82259">
                    <a:tc grid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CC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0403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Book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ar-BH" sz="18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ar-BH" sz="1800" b="1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87571" t="-60909" r="-224294" b="-48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417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21,000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1/1/2015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- 4,000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17,000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87571" t="-280000" r="-224294" b="-45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56140" t="-280000" r="-74123" b="-45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2015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- 8,000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87571" t="-375581" r="-224294" b="-3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56140" t="-375581" r="-74123" b="-3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2016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- 12,000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87571" t="-481176" r="-224294" b="-2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56140" t="-481176" r="-74123" b="-2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5,000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87571" t="-581176" r="-224294" b="-1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56140" t="-581176" r="-74123" b="-1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- 20,000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1,000 =Salvage Value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20,000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Base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87571" t="-482500" r="-224294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456140" t="-482500" r="-74123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/>
          <p:cNvGrpSpPr/>
          <p:nvPr/>
        </p:nvGrpSpPr>
        <p:grpSpPr>
          <a:xfrm>
            <a:off x="7772400" y="3957249"/>
            <a:ext cx="1143000" cy="586196"/>
            <a:chOff x="4876800" y="4243490"/>
            <a:chExt cx="1143000" cy="418531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lus 19"/>
          <p:cNvSpPr/>
          <p:nvPr/>
        </p:nvSpPr>
        <p:spPr>
          <a:xfrm>
            <a:off x="8556350" y="4202719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8606335" y="4778410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8594857" y="5347286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8591476" y="5892121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12192000" cy="2600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Straight Line Method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235879" y="1563738"/>
                <a:ext cx="9746320" cy="56986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2- Depreciation Expense for year 2015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𝑫𝒆𝒑𝒓𝒆𝒄𝒊𝒂𝒕𝒊𝒐𝒏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𝑩𝒂𝒔𝒆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  </m:t>
                        </m:r>
                      </m:num>
                      <m:den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𝑼𝒔𝒆𝒇𝒖𝒍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𝒍𝒊𝒇𝒆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𝟐𝟎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𝟎𝟎𝟎</m:t>
                        </m:r>
                      </m:num>
                      <m:den>
                        <m:r>
                          <a:rPr 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=BD4,000</a:t>
                </a:r>
              </a:p>
            </p:txBody>
          </p:sp>
        </mc:Choice>
        <mc:Fallback xmlns="">
          <p:sp>
            <p:nvSpPr>
              <p:cNvPr id="2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9" y="1563738"/>
                <a:ext cx="9746320" cy="5698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35880" y="2311943"/>
            <a:ext cx="2899692" cy="593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Depreciation schedule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9341384" y="951081"/>
            <a:ext cx="1752600" cy="1360862"/>
          </a:xfrm>
          <a:prstGeom prst="wedgeEllipseCallout">
            <a:avLst>
              <a:gd name="adj1" fmla="val 44088"/>
              <a:gd name="adj2" fmla="val 8002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- Accumulated Depreciation</a:t>
            </a:r>
            <a:endParaRPr lang="ar-BH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09182"/>
              </p:ext>
            </p:extLst>
          </p:nvPr>
        </p:nvGraphicFramePr>
        <p:xfrm>
          <a:off x="2488441" y="314895"/>
          <a:ext cx="7467600" cy="53625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6257">
                <a:tc>
                  <a:txBody>
                    <a:bodyPr/>
                    <a:lstStyle/>
                    <a:p>
                      <a:pPr algn="l" rtl="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cost =BD21000,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salvage value of BD1,000 useful life 5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itle 1">
            <a:extLst>
              <a:ext uri="{FF2B5EF4-FFF2-40B4-BE49-F238E27FC236}">
                <a16:creationId xmlns:a16="http://schemas.microsoft.com/office/drawing/2014/main" xmlns="" id="{C096F54B-B2EA-42F9-8094-CEB68D79CB4D}"/>
              </a:ext>
            </a:extLst>
          </p:cNvPr>
          <p:cNvSpPr txBox="1">
            <a:spLocks/>
          </p:cNvSpPr>
          <p:nvPr/>
        </p:nvSpPr>
        <p:spPr>
          <a:xfrm>
            <a:off x="609600" y="314672"/>
            <a:ext cx="1724772" cy="536480"/>
          </a:xfrm>
          <a:prstGeom prst="rect">
            <a:avLst/>
          </a:prstGeom>
          <a:solidFill>
            <a:srgbClr val="FAFA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4F4311F-EA25-47D2-A2BB-759C285DC209}"/>
              </a:ext>
            </a:extLst>
          </p:cNvPr>
          <p:cNvGrpSpPr/>
          <p:nvPr/>
        </p:nvGrpSpPr>
        <p:grpSpPr>
          <a:xfrm>
            <a:off x="7726680" y="4543445"/>
            <a:ext cx="1143000" cy="586196"/>
            <a:chOff x="4876800" y="4243490"/>
            <a:chExt cx="1143000" cy="41853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507DAE68-3A32-4393-B54F-0345E30AFF9B}"/>
                </a:ext>
              </a:extLst>
            </p:cNvPr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EC5F2B99-24BB-4807-9318-E22178168996}"/>
                </a:ext>
              </a:extLst>
            </p:cNvPr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9BBFE6D-B9DA-4E4A-A85E-4171A06A74D1}"/>
              </a:ext>
            </a:extLst>
          </p:cNvPr>
          <p:cNvGrpSpPr/>
          <p:nvPr/>
        </p:nvGrpSpPr>
        <p:grpSpPr>
          <a:xfrm>
            <a:off x="7680960" y="5085820"/>
            <a:ext cx="1143000" cy="586196"/>
            <a:chOff x="4876800" y="4243490"/>
            <a:chExt cx="1143000" cy="418531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D4630209-10F8-40D7-8764-2281864FD7D0}"/>
                </a:ext>
              </a:extLst>
            </p:cNvPr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1BDCB346-A026-445D-A014-196EFD34167F}"/>
                </a:ext>
              </a:extLst>
            </p:cNvPr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3C072E0-1019-43AF-A2CB-E7795EAEFD12}"/>
              </a:ext>
            </a:extLst>
          </p:cNvPr>
          <p:cNvGrpSpPr/>
          <p:nvPr/>
        </p:nvGrpSpPr>
        <p:grpSpPr>
          <a:xfrm>
            <a:off x="7680960" y="5724583"/>
            <a:ext cx="1082040" cy="456312"/>
            <a:chOff x="4876800" y="4243490"/>
            <a:chExt cx="1143000" cy="41853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5ED585E5-E020-4A7A-8C78-31F857DBAAD2}"/>
                </a:ext>
              </a:extLst>
            </p:cNvPr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D8DED617-4EFF-478C-9A9C-77DBB66A9DA5}"/>
                </a:ext>
              </a:extLst>
            </p:cNvPr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42372" y="3122431"/>
            <a:ext cx="2905628" cy="3293209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2: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Jan 1 2015, Abdulla Company bought  equipment at cost for BD21,000 . It estimated a salvage value of BD1,000 at the end of  useful life 5 years</a:t>
            </a:r>
            <a:r>
              <a:rPr lang="en-US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Calculate Depreciation base.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Calculate Depreciation Expense for year 2015.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Complete the depreciation schedule by using straight line method.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Prepare Adjusted depreciation entry for year 2016.  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68" y="384977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1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4" grpId="0" animBg="1"/>
      <p:bldP spid="4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-1" y="683091"/>
                <a:ext cx="7285630" cy="44171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𝑼𝒔𝒆𝒇𝒖𝒍</m:t>
                        </m:r>
                        <m: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𝒍𝒊𝒇𝒆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=20%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83091"/>
                <a:ext cx="7285630" cy="441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9455440"/>
                  </p:ext>
                </p:extLst>
              </p:nvPr>
            </p:nvGraphicFramePr>
            <p:xfrm>
              <a:off x="3274326" y="2251366"/>
              <a:ext cx="8939173" cy="4316462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15693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0685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1149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41823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85248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64796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443731">
                    <a:tc grid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CC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Book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8277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21,000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1/1/2015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7437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- 4,000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17,000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2015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7437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- 8,000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2016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7437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- 12,000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7437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5,000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7437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- 20,000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1,000 =Salvage Value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20,000 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=Depreciation Base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9455440"/>
                  </p:ext>
                </p:extLst>
              </p:nvPr>
            </p:nvGraphicFramePr>
            <p:xfrm>
              <a:off x="3274326" y="2251366"/>
              <a:ext cx="8939173" cy="4316462"/>
            </p:xfrm>
            <a:graphic>
              <a:graphicData uri="http://schemas.openxmlformats.org/drawingml/2006/table">
                <a:tbl>
                  <a:tblPr rtl="1" firstRow="1" bandRow="1">
                    <a:tableStyleId>{E8B1032C-EA38-4F05-BA0D-38AFFFC7BED3}</a:tableStyleId>
                  </a:tblPr>
                  <a:tblGrid>
                    <a:gridCol w="15693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40685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5114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41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852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6479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443731">
                    <a:tc grid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CC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9966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Book value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ar-BH" sz="1400" b="1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317167" t="-67257" r="-215021" b="-4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8277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21,000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1/1/2015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- 4,000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17,000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317167" t="-291860" r="-215021" b="-44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426316" t="-291860" r="-119737" b="-44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2015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- 8,000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317167" t="-396471" r="-215021" b="-3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426316" t="-396471" r="-119737" b="-3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2016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- 12,000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9,000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317167" t="-496471" r="-215021" b="-2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426316" t="-496471" r="-119737" b="-2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- 16,000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5,000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317167" t="-596471" r="-215021" b="-1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426316" t="-596471" r="-119737" b="-1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21,000</a:t>
                          </a:r>
                          <a:r>
                            <a:rPr lang="en-US" sz="1400" b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- 20,000</a:t>
                          </a:r>
                        </a:p>
                        <a:p>
                          <a:pPr algn="ctr" rtl="0"/>
                          <a:r>
                            <a:rPr lang="en-US" sz="1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1,000 =Salvage Value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CC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20,000 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=Depreciation Base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317167" t="-493333" r="-215021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426316" t="-493333" r="-119737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8652798" y="5862579"/>
            <a:ext cx="1143000" cy="418531"/>
            <a:chOff x="4876800" y="4243490"/>
            <a:chExt cx="1143000" cy="418531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601162" y="4595560"/>
            <a:ext cx="1143000" cy="418531"/>
            <a:chOff x="4876800" y="4243490"/>
            <a:chExt cx="1143000" cy="418531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579650" y="5166752"/>
            <a:ext cx="1143000" cy="418531"/>
            <a:chOff x="4876800" y="4243490"/>
            <a:chExt cx="1143000" cy="418531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652798" y="4084731"/>
            <a:ext cx="1100802" cy="418531"/>
            <a:chOff x="4876800" y="4243490"/>
            <a:chExt cx="1143000" cy="418531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4876800" y="4243490"/>
              <a:ext cx="11430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4662021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lus 19"/>
          <p:cNvSpPr/>
          <p:nvPr/>
        </p:nvSpPr>
        <p:spPr>
          <a:xfrm>
            <a:off x="9203199" y="4283976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9189089" y="4771863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9130737" y="5364623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9172662" y="6053079"/>
            <a:ext cx="313330" cy="1905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1" y="255611"/>
            <a:ext cx="7285630" cy="391582"/>
          </a:xfrm>
          <a:prstGeom prst="rect">
            <a:avLst/>
          </a:prstGeom>
          <a:solidFill>
            <a:srgbClr val="FAFA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Other solution :(3- depreciation schedule ):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1" y="1171791"/>
            <a:ext cx="7285630" cy="455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Depreciable cost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– Salvage Value   = 21,000 – 1,000 =D20,000.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0576" y="1682544"/>
            <a:ext cx="7268570" cy="5139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 Expense for year 2015 = Depreciation Base × Depreciation Rate </a:t>
            </a:r>
            <a:b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= 20,000 × 20% = BD4,000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7888281" y="712346"/>
            <a:ext cx="1752600" cy="1360862"/>
          </a:xfrm>
          <a:prstGeom prst="wedgeEllipseCallout">
            <a:avLst>
              <a:gd name="adj1" fmla="val 134336"/>
              <a:gd name="adj2" fmla="val 13483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- Accumulated Depreciation</a:t>
            </a:r>
            <a:endParaRPr lang="ar-BH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22830" y="3122431"/>
            <a:ext cx="3077570" cy="3293209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2: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Jan 1 2015, Abdulla Company bought  equipment at cost for BD21,000 . It estimated a salvage value of BD1,000 at the end of  useful life 5 years</a:t>
            </a:r>
            <a:r>
              <a:rPr lang="en-US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Calculate Depreciation base.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Calculate Depreciation Expense for year 2015.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Complete the depreciation schedule by using straight line method.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Prepare Adjusted depreciation entry for year 2016.   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3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859" y="658081"/>
            <a:ext cx="6629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depreciation entry for year 2016.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28844"/>
              </p:ext>
            </p:extLst>
          </p:nvPr>
        </p:nvGraphicFramePr>
        <p:xfrm>
          <a:off x="685800" y="1548234"/>
          <a:ext cx="9296396" cy="1198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0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6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8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31,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Expense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Accumulated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Depreciation</a:t>
                      </a:r>
                      <a:endParaRPr lang="ar-BH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3" descr="C:\Documents and Settings\USER\Local Settings\Temporary Internet Files\Content.IE5\OG89A23V\MP9004331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0" y="4009390"/>
            <a:ext cx="187705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3415967"/>
              </p:ext>
            </p:extLst>
          </p:nvPr>
        </p:nvGraphicFramePr>
        <p:xfrm>
          <a:off x="3119398" y="3861611"/>
          <a:ext cx="5643602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://www.scrap-car-4-cash.co.uk/images/scrap-c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96400" y="4295142"/>
            <a:ext cx="207167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2362200" y="3537521"/>
            <a:ext cx="2286000" cy="9509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</a:t>
            </a:r>
            <a:r>
              <a:rPr lang="en-US" b="1" dirty="0"/>
              <a:t>BD21,000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3537521"/>
            <a:ext cx="1928101" cy="9509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BD1,000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9B44867-19B7-477E-9D6C-3BA4E1E76656}"/>
              </a:ext>
            </a:extLst>
          </p:cNvPr>
          <p:cNvGrpSpPr/>
          <p:nvPr/>
        </p:nvGrpSpPr>
        <p:grpSpPr>
          <a:xfrm>
            <a:off x="0" y="312059"/>
            <a:ext cx="6467527" cy="662061"/>
            <a:chOff x="167751" y="1121179"/>
            <a:chExt cx="8153400" cy="1119722"/>
          </a:xfrm>
        </p:grpSpPr>
        <p:sp>
          <p:nvSpPr>
            <p:cNvPr id="6" name="مستطيل مستدير الزوايا 13">
              <a:extLst>
                <a:ext uri="{FF2B5EF4-FFF2-40B4-BE49-F238E27FC236}">
                  <a16:creationId xmlns:a16="http://schemas.microsoft.com/office/drawing/2014/main" xmlns="" id="{0B546CD2-0E2B-4DE8-BB3F-9330AFA8A1AA}"/>
                </a:ext>
              </a:extLst>
            </p:cNvPr>
            <p:cNvSpPr/>
            <p:nvPr/>
          </p:nvSpPr>
          <p:spPr>
            <a:xfrm>
              <a:off x="167751" y="11609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</a:t>
              </a:r>
              <a:r>
                <a:rPr lang="ar-BH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1</a:t>
              </a:r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): work book P:</a:t>
              </a:r>
              <a:r>
                <a:rPr lang="ar-BH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78</a:t>
              </a:r>
              <a:endParaRPr lang="en-US" sz="24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8" name="Shape 631">
              <a:extLst>
                <a:ext uri="{FF2B5EF4-FFF2-40B4-BE49-F238E27FC236}">
                  <a16:creationId xmlns:a16="http://schemas.microsoft.com/office/drawing/2014/main" xmlns="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>
                <a:extLst>
                  <a:ext uri="{FF2B5EF4-FFF2-40B4-BE49-F238E27FC236}">
                    <a16:creationId xmlns:a16="http://schemas.microsoft.com/office/drawing/2014/main" xmlns="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Shape 633">
                <a:extLst>
                  <a:ext uri="{FF2B5EF4-FFF2-40B4-BE49-F238E27FC236}">
                    <a16:creationId xmlns:a16="http://schemas.microsoft.com/office/drawing/2014/main" xmlns="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Shape 634">
                <a:extLst>
                  <a:ext uri="{FF2B5EF4-FFF2-40B4-BE49-F238E27FC236}">
                    <a16:creationId xmlns:a16="http://schemas.microsoft.com/office/drawing/2014/main" xmlns="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 635">
                <a:extLst>
                  <a:ext uri="{FF2B5EF4-FFF2-40B4-BE49-F238E27FC236}">
                    <a16:creationId xmlns:a16="http://schemas.microsoft.com/office/drawing/2014/main" xmlns="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Shape 636">
                <a:extLst>
                  <a:ext uri="{FF2B5EF4-FFF2-40B4-BE49-F238E27FC236}">
                    <a16:creationId xmlns:a16="http://schemas.microsoft.com/office/drawing/2014/main" xmlns="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Shape 637">
                <a:extLst>
                  <a:ext uri="{FF2B5EF4-FFF2-40B4-BE49-F238E27FC236}">
                    <a16:creationId xmlns:a16="http://schemas.microsoft.com/office/drawing/2014/main" xmlns="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 638">
                <a:extLst>
                  <a:ext uri="{FF2B5EF4-FFF2-40B4-BE49-F238E27FC236}">
                    <a16:creationId xmlns:a16="http://schemas.microsoft.com/office/drawing/2014/main" xmlns="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15842"/>
              </p:ext>
            </p:extLst>
          </p:nvPr>
        </p:nvGraphicFramePr>
        <p:xfrm>
          <a:off x="1502546" y="3707462"/>
          <a:ext cx="8130513" cy="2895602"/>
        </p:xfrm>
        <a:graphic>
          <a:graphicData uri="http://schemas.openxmlformats.org/drawingml/2006/table">
            <a:tbl>
              <a:tblPr firstRow="1" firstCol="1" bandRow="1"/>
              <a:tblGrid>
                <a:gridCol w="1241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0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17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0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Depreciation For the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 Of the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Depreciable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÷Useful Life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Depreciation Expense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Accumulated Depreciation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 Book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54"/>
          <a:stretch/>
        </p:blipFill>
        <p:spPr>
          <a:xfrm>
            <a:off x="247084" y="1085324"/>
            <a:ext cx="8849606" cy="12541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ounded Rectangle 16"/>
          <p:cNvSpPr/>
          <p:nvPr/>
        </p:nvSpPr>
        <p:spPr>
          <a:xfrm>
            <a:off x="247084" y="2400225"/>
            <a:ext cx="8849606" cy="120688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rgbClr val="FF0000"/>
                </a:solidFill>
              </a:rPr>
              <a:t>Required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By using the Straight-Line Method, calculate the Depreciation Expense, Accumulated Depreciation &amp; Net Book Value.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Prepare the Journal Entry for the second Year.</a:t>
            </a:r>
          </a:p>
        </p:txBody>
      </p:sp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xmlns="" id="{558D7449-A45B-4DAD-A761-F5246C85E1FD}"/>
              </a:ext>
            </a:extLst>
          </p:cNvPr>
          <p:cNvSpPr/>
          <p:nvPr/>
        </p:nvSpPr>
        <p:spPr>
          <a:xfrm>
            <a:off x="6653388" y="413575"/>
            <a:ext cx="1239520" cy="5292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 Mins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63204"/>
              </p:ext>
            </p:extLst>
          </p:nvPr>
        </p:nvGraphicFramePr>
        <p:xfrm>
          <a:off x="6789197" y="392795"/>
          <a:ext cx="2431003" cy="1737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31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4759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cost =</a:t>
                      </a:r>
                    </a:p>
                    <a:p>
                      <a:pPr algn="ctr" rtl="0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BD25,000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Depreciable cost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  <a:p>
                      <a:pPr algn="l" rtl="0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25000-5,000 =BD20,000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=</a:t>
                      </a:r>
                    </a:p>
                    <a:p>
                      <a:pPr algn="l" rtl="0"/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 x 100 = 25%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537562"/>
                  </p:ext>
                </p:extLst>
              </p:nvPr>
            </p:nvGraphicFramePr>
            <p:xfrm>
              <a:off x="45640" y="2755226"/>
              <a:ext cx="10317559" cy="36667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892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3659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60048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68098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510011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53865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272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1/1/2016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Dec 31, 2016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5,000 =20,000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Dec 31, 2017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10,000 =15,000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Dec 31, 2018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15,000=10,000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8955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Dec 31, 2019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20,000=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Base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20,000 =</a:t>
                          </a:r>
                          <a:r>
                            <a:rPr lang="en-US" sz="1800" b="1" baseline="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5000 =Salvage Value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537562"/>
                  </p:ext>
                </p:extLst>
              </p:nvPr>
            </p:nvGraphicFramePr>
            <p:xfrm>
              <a:off x="45640" y="2755226"/>
              <a:ext cx="10317559" cy="36482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892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4365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6004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6809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251001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53865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272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3650" t="-77311" r="-362357" b="-348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1/1/2016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Dec 31, 2016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3650" t="-451667" r="-362357" b="-4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5,000 =20,000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Dec 31, 2017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3650" t="-551667" r="-362357" b="-3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10,000 =15,000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Dec 31, 2018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3650" t="-662712" r="-362357" b="-2983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15,000=10,000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92786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Dec 31, 2019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3650" t="-294118" r="-362357" b="-15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20,000=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Base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20,000 =</a:t>
                          </a:r>
                          <a:r>
                            <a:rPr lang="en-US" sz="1800" b="1" baseline="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5000 =Salvage Value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9B44867-19B7-477E-9D6C-3BA4E1E76656}"/>
              </a:ext>
            </a:extLst>
          </p:cNvPr>
          <p:cNvGrpSpPr/>
          <p:nvPr/>
        </p:nvGrpSpPr>
        <p:grpSpPr>
          <a:xfrm>
            <a:off x="0" y="311705"/>
            <a:ext cx="6467527" cy="499298"/>
            <a:chOff x="167751" y="1109201"/>
            <a:chExt cx="8153400" cy="1080000"/>
          </a:xfrm>
        </p:grpSpPr>
        <p:sp>
          <p:nvSpPr>
            <p:cNvPr id="16" name="مستطيل مستدير الزوايا 13">
              <a:extLst>
                <a:ext uri="{FF2B5EF4-FFF2-40B4-BE49-F238E27FC236}">
                  <a16:creationId xmlns:a16="http://schemas.microsoft.com/office/drawing/2014/main" xmlns="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798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Exercise (1): work book P:78</a:t>
              </a:r>
            </a:p>
          </p:txBody>
        </p:sp>
        <p:grpSp>
          <p:nvGrpSpPr>
            <p:cNvPr id="18" name="Shape 631">
              <a:extLst>
                <a:ext uri="{FF2B5EF4-FFF2-40B4-BE49-F238E27FC236}">
                  <a16:creationId xmlns:a16="http://schemas.microsoft.com/office/drawing/2014/main" xmlns="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9" name="Shape 632">
                <a:extLst>
                  <a:ext uri="{FF2B5EF4-FFF2-40B4-BE49-F238E27FC236}">
                    <a16:creationId xmlns:a16="http://schemas.microsoft.com/office/drawing/2014/main" xmlns="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633">
                <a:extLst>
                  <a:ext uri="{FF2B5EF4-FFF2-40B4-BE49-F238E27FC236}">
                    <a16:creationId xmlns:a16="http://schemas.microsoft.com/office/drawing/2014/main" xmlns="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634">
                <a:extLst>
                  <a:ext uri="{FF2B5EF4-FFF2-40B4-BE49-F238E27FC236}">
                    <a16:creationId xmlns:a16="http://schemas.microsoft.com/office/drawing/2014/main" xmlns="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635">
                <a:extLst>
                  <a:ext uri="{FF2B5EF4-FFF2-40B4-BE49-F238E27FC236}">
                    <a16:creationId xmlns:a16="http://schemas.microsoft.com/office/drawing/2014/main" xmlns="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636">
                <a:extLst>
                  <a:ext uri="{FF2B5EF4-FFF2-40B4-BE49-F238E27FC236}">
                    <a16:creationId xmlns:a16="http://schemas.microsoft.com/office/drawing/2014/main" xmlns="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7">
                <a:extLst>
                  <a:ext uri="{FF2B5EF4-FFF2-40B4-BE49-F238E27FC236}">
                    <a16:creationId xmlns:a16="http://schemas.microsoft.com/office/drawing/2014/main" xmlns="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8">
                <a:extLst>
                  <a:ext uri="{FF2B5EF4-FFF2-40B4-BE49-F238E27FC236}">
                    <a16:creationId xmlns:a16="http://schemas.microsoft.com/office/drawing/2014/main" xmlns="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6" name="Content Placeholder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r="7749" b="76554"/>
          <a:stretch/>
        </p:blipFill>
        <p:spPr>
          <a:xfrm>
            <a:off x="35257" y="880149"/>
            <a:ext cx="6205561" cy="111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45640" y="2080179"/>
            <a:ext cx="9174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By using the straight-Line Method, calculate the Depreciation Expense, Accumulated Depreciation &amp; Net Book Value.</a:t>
            </a:r>
          </a:p>
        </p:txBody>
      </p:sp>
      <p:sp>
        <p:nvSpPr>
          <p:cNvPr id="32" name="Oval Callout 28">
            <a:extLst>
              <a:ext uri="{FF2B5EF4-FFF2-40B4-BE49-F238E27FC236}">
                <a16:creationId xmlns:a16="http://schemas.microsoft.com/office/drawing/2014/main" xmlns="" id="{997934EE-59D0-4D26-B7A6-2B205FAC4185}"/>
              </a:ext>
            </a:extLst>
          </p:cNvPr>
          <p:cNvSpPr/>
          <p:nvPr/>
        </p:nvSpPr>
        <p:spPr>
          <a:xfrm>
            <a:off x="10114656" y="2080179"/>
            <a:ext cx="1752600" cy="1360862"/>
          </a:xfrm>
          <a:prstGeom prst="wedgeEllipseCallout">
            <a:avLst>
              <a:gd name="adj1" fmla="val -53766"/>
              <a:gd name="adj2" fmla="val 9104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- Accumulated Depreciation</a:t>
            </a:r>
            <a:endParaRPr lang="ar-BH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91" y="428400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6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80" y="371832"/>
            <a:ext cx="6663519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Prepare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Journal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for the Second year.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88918"/>
              </p:ext>
            </p:extLst>
          </p:nvPr>
        </p:nvGraphicFramePr>
        <p:xfrm>
          <a:off x="457200" y="1123549"/>
          <a:ext cx="8839199" cy="1198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2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8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5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31,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Expense-machine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Accumulated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Depreciation</a:t>
                      </a:r>
                      <a:endParaRPr lang="ar-BH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3962622"/>
                  </p:ext>
                </p:extLst>
              </p:nvPr>
            </p:nvGraphicFramePr>
            <p:xfrm>
              <a:off x="380998" y="2674036"/>
              <a:ext cx="9982202" cy="36667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886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1505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6270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53865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272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1/1/2016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000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5,000 =20,000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10,000=15,000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15,000=10,000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8955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8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20,000=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Cost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20,000 =</a:t>
                          </a:r>
                          <a:r>
                            <a:rPr lang="en-US" sz="1800" b="1" baseline="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5000 =Salvage Value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3962622"/>
                  </p:ext>
                </p:extLst>
              </p:nvPr>
            </p:nvGraphicFramePr>
            <p:xfrm>
              <a:off x="380998" y="2674036"/>
              <a:ext cx="9982202" cy="36482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88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41505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627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53865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272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58801" t="-81513" r="-356929" b="-347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1/1/2016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000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58801" t="-460000" r="-356929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5,000 =20,000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58801" t="-560000" r="-356929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10,000=15,000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636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58801" t="-671186" r="-356929" b="-296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15,000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15,000=10,000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92786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58801" t="-297386" r="-356929" b="-14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20,000=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Cost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20,000 =</a:t>
                          </a:r>
                          <a:r>
                            <a:rPr lang="en-US" sz="1800" b="1" baseline="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5000 =Salvage Value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57200" y="4705922"/>
            <a:ext cx="1066800" cy="269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724400" y="4687725"/>
            <a:ext cx="1213080" cy="2519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5486396" y="1918198"/>
            <a:ext cx="2133604" cy="27695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5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2" b="41725"/>
          <a:stretch/>
        </p:blipFill>
        <p:spPr bwMode="auto">
          <a:xfrm>
            <a:off x="97663" y="948171"/>
            <a:ext cx="8186675" cy="202256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xmlns="" id="{558D7449-A45B-4DAD-A761-F5246C85E1FD}"/>
              </a:ext>
            </a:extLst>
          </p:cNvPr>
          <p:cNvSpPr/>
          <p:nvPr/>
        </p:nvSpPr>
        <p:spPr>
          <a:xfrm>
            <a:off x="4453398" y="438585"/>
            <a:ext cx="1239520" cy="5292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 Mins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72972"/>
                  </p:ext>
                </p:extLst>
              </p:nvPr>
            </p:nvGraphicFramePr>
            <p:xfrm>
              <a:off x="150365" y="2988741"/>
              <a:ext cx="10212836" cy="33940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72972"/>
                  </p:ext>
                </p:extLst>
              </p:nvPr>
            </p:nvGraphicFramePr>
            <p:xfrm>
              <a:off x="150365" y="2988741"/>
              <a:ext cx="10212836" cy="33940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82781" t="-56835" r="-274172" b="-2525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7AF8C3E-A0B3-4C08-90FC-5060F9EE2572}"/>
              </a:ext>
            </a:extLst>
          </p:cNvPr>
          <p:cNvGrpSpPr/>
          <p:nvPr/>
        </p:nvGrpSpPr>
        <p:grpSpPr>
          <a:xfrm>
            <a:off x="185578" y="398099"/>
            <a:ext cx="3091021" cy="569755"/>
            <a:chOff x="167753" y="1121179"/>
            <a:chExt cx="6886770" cy="1119722"/>
          </a:xfrm>
        </p:grpSpPr>
        <p:sp>
          <p:nvSpPr>
            <p:cNvPr id="19" name="مستطيل مستدير الزوايا 13">
              <a:extLst>
                <a:ext uri="{FF2B5EF4-FFF2-40B4-BE49-F238E27FC236}">
                  <a16:creationId xmlns:a16="http://schemas.microsoft.com/office/drawing/2014/main" xmlns="" id="{98F22D99-2C97-40DA-98A4-213415C54C45}"/>
                </a:ext>
              </a:extLst>
            </p:cNvPr>
            <p:cNvSpPr/>
            <p:nvPr/>
          </p:nvSpPr>
          <p:spPr>
            <a:xfrm>
              <a:off x="167753" y="1160901"/>
              <a:ext cx="688677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A113CDC-F53D-4687-AD74-4CCF915FE741}"/>
                </a:ext>
              </a:extLst>
            </p:cNvPr>
            <p:cNvSpPr/>
            <p:nvPr/>
          </p:nvSpPr>
          <p:spPr>
            <a:xfrm>
              <a:off x="1262381" y="1145763"/>
              <a:ext cx="5214916" cy="907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</a:t>
              </a:r>
              <a:r>
                <a:rPr lang="en-US" sz="24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(2):</a:t>
              </a:r>
              <a:endParaRPr lang="en-US" sz="24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21" name="Shape 631">
              <a:extLst>
                <a:ext uri="{FF2B5EF4-FFF2-40B4-BE49-F238E27FC236}">
                  <a16:creationId xmlns:a16="http://schemas.microsoft.com/office/drawing/2014/main" xmlns="" id="{5D043CBC-06C9-4940-B2A4-0906570098E9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2" name="Shape 632">
                <a:extLst>
                  <a:ext uri="{FF2B5EF4-FFF2-40B4-BE49-F238E27FC236}">
                    <a16:creationId xmlns:a16="http://schemas.microsoft.com/office/drawing/2014/main" xmlns="" id="{152ADAC4-7EFB-4CD9-8835-E17AFF681D92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633">
                <a:extLst>
                  <a:ext uri="{FF2B5EF4-FFF2-40B4-BE49-F238E27FC236}">
                    <a16:creationId xmlns:a16="http://schemas.microsoft.com/office/drawing/2014/main" xmlns="" id="{983D7CDE-E0BC-4520-AB22-10665AA2CEE0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4">
                <a:extLst>
                  <a:ext uri="{FF2B5EF4-FFF2-40B4-BE49-F238E27FC236}">
                    <a16:creationId xmlns:a16="http://schemas.microsoft.com/office/drawing/2014/main" xmlns="" id="{3AE7DDDA-D845-4150-8B2B-4F6BF62ED44A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5">
                <a:extLst>
                  <a:ext uri="{FF2B5EF4-FFF2-40B4-BE49-F238E27FC236}">
                    <a16:creationId xmlns:a16="http://schemas.microsoft.com/office/drawing/2014/main" xmlns="" id="{02E24BED-0671-47E4-A224-DAAE2EA13171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 636">
                <a:extLst>
                  <a:ext uri="{FF2B5EF4-FFF2-40B4-BE49-F238E27FC236}">
                    <a16:creationId xmlns:a16="http://schemas.microsoft.com/office/drawing/2014/main" xmlns="" id="{C815CAF6-F1BA-4A7F-AE94-02DF2AC080EB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637">
                <a:extLst>
                  <a:ext uri="{FF2B5EF4-FFF2-40B4-BE49-F238E27FC236}">
                    <a16:creationId xmlns:a16="http://schemas.microsoft.com/office/drawing/2014/main" xmlns="" id="{EA521179-DA3C-480F-AC75-CB482331927F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638">
                <a:extLst>
                  <a:ext uri="{FF2B5EF4-FFF2-40B4-BE49-F238E27FC236}">
                    <a16:creationId xmlns:a16="http://schemas.microsoft.com/office/drawing/2014/main" xmlns="" id="{BCBDBC44-74AA-4CD6-80F4-FF5D9EE40D62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88" y="6289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3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6805" y="2421204"/>
            <a:ext cx="8215687" cy="2596488"/>
            <a:chOff x="544763" y="1917205"/>
            <a:chExt cx="8215687" cy="31256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Freeform 5"/>
            <p:cNvSpPr/>
            <p:nvPr/>
          </p:nvSpPr>
          <p:spPr>
            <a:xfrm>
              <a:off x="544763" y="1917205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45570" y="1934348"/>
              <a:ext cx="7114880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ar-BH" sz="21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73185" y="3380524"/>
              <a:ext cx="1114720" cy="1662365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01705" y="2717096"/>
            <a:ext cx="6376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Define the Concept of Depreciation.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9947" y="3705356"/>
            <a:ext cx="7130559" cy="861774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 depreciation expense using straight line method.</a:t>
            </a:r>
          </a:p>
          <a:p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82" y="481680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532921" y="4849589"/>
            <a:ext cx="8253484" cy="1380917"/>
            <a:chOff x="532921" y="4849589"/>
            <a:chExt cx="8253484" cy="1380917"/>
          </a:xfrm>
        </p:grpSpPr>
        <p:sp>
          <p:nvSpPr>
            <p:cNvPr id="14" name="Freeform 13"/>
            <p:cNvSpPr/>
            <p:nvPr/>
          </p:nvSpPr>
          <p:spPr>
            <a:xfrm>
              <a:off x="532921" y="4849589"/>
              <a:ext cx="1114720" cy="138091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71525" y="4875665"/>
              <a:ext cx="7114880" cy="897595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ar-BH" sz="2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29469" y="5151492"/>
            <a:ext cx="7130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Prepare adjusting entries for depreciation expense.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461717"/>
            <a:ext cx="7239000" cy="867225"/>
            <a:chOff x="272538" y="1012529"/>
            <a:chExt cx="8153400" cy="1080000"/>
          </a:xfrm>
        </p:grpSpPr>
        <p:sp>
          <p:nvSpPr>
            <p:cNvPr id="20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" name="Rectangle 6"/>
            <p:cNvSpPr/>
            <p:nvPr/>
          </p:nvSpPr>
          <p:spPr>
            <a:xfrm>
              <a:off x="1064562" y="1101428"/>
              <a:ext cx="6539188" cy="881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2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" name="Title 1"/>
          <p:cNvSpPr txBox="1">
            <a:spLocks/>
          </p:cNvSpPr>
          <p:nvPr/>
        </p:nvSpPr>
        <p:spPr>
          <a:xfrm>
            <a:off x="532921" y="1533537"/>
            <a:ext cx="8316417" cy="7152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3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8994"/>
              </p:ext>
            </p:extLst>
          </p:nvPr>
        </p:nvGraphicFramePr>
        <p:xfrm>
          <a:off x="8975207" y="1576210"/>
          <a:ext cx="2873827" cy="1737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73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108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/>
                        <a:t>Acquisition cost =</a:t>
                      </a:r>
                    </a:p>
                    <a:p>
                      <a:pPr algn="l" rtl="0"/>
                      <a:r>
                        <a:rPr lang="en-GB" sz="1600" b="1" dirty="0"/>
                        <a:t>8000+1000</a:t>
                      </a:r>
                      <a:r>
                        <a:rPr lang="en-GB" sz="1600" b="1" baseline="0" dirty="0"/>
                        <a:t> =BD9000</a:t>
                      </a:r>
                      <a:endParaRPr lang="en-GB" sz="1600" b="1" dirty="0">
                        <a:solidFill>
                          <a:srgbClr val="A500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662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/>
                        <a:t>Depreciable Cost=</a:t>
                      </a:r>
                      <a:endParaRPr lang="en-GB" sz="1600" b="1" dirty="0"/>
                    </a:p>
                    <a:p>
                      <a:pPr algn="l" rtl="0"/>
                      <a:r>
                        <a:rPr lang="en-GB" sz="1600" b="1" dirty="0"/>
                        <a:t>9000-1000</a:t>
                      </a:r>
                      <a:r>
                        <a:rPr lang="en-GB" sz="1600" b="1" baseline="0" dirty="0"/>
                        <a:t> =BD8000</a:t>
                      </a:r>
                      <a:endParaRPr lang="en-GB" sz="1600" b="1" dirty="0">
                        <a:solidFill>
                          <a:srgbClr val="66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662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/>
                        <a:t>Depreciation Rate=</a:t>
                      </a:r>
                    </a:p>
                    <a:p>
                      <a:pPr algn="l" rtl="0"/>
                      <a:r>
                        <a:rPr lang="en-GB" sz="1600" b="1" dirty="0"/>
                        <a:t>¼ x 100= 25%</a:t>
                      </a:r>
                      <a:endParaRPr lang="en-GB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5"/>
          <a:stretch/>
        </p:blipFill>
        <p:spPr bwMode="auto">
          <a:xfrm>
            <a:off x="182880" y="443200"/>
            <a:ext cx="8621486" cy="27726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600326"/>
                  </p:ext>
                </p:extLst>
              </p:nvPr>
            </p:nvGraphicFramePr>
            <p:xfrm>
              <a:off x="206906" y="3348884"/>
              <a:ext cx="9470494" cy="31736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403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7597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0228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405551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3639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1/1/</a:t>
                          </a:r>
                          <a:r>
                            <a:rPr lang="ar-BH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2011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-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-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ar-BH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ar-BH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9000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2011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7000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2012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4000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5000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2013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6000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2014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600326"/>
                  </p:ext>
                </p:extLst>
              </p:nvPr>
            </p:nvGraphicFramePr>
            <p:xfrm>
              <a:off x="206906" y="3348884"/>
              <a:ext cx="9470494" cy="31736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40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4759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8022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405551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3639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68581" t="-55474" r="-258446" b="-241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1/1/</a:t>
                          </a:r>
                          <a:r>
                            <a:rPr lang="ar-BH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2011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-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-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ar-BH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ar-BH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9000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2011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7000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2012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4000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5000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2013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6000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86351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2014</a:t>
                          </a:r>
                          <a:endParaRPr lang="en-US" sz="1800" b="1" dirty="0"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25%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114800" y="1108660"/>
            <a:ext cx="1219200" cy="3391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6263885" y="1108659"/>
            <a:ext cx="1066800" cy="3107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182880" y="1447798"/>
            <a:ext cx="1874520" cy="3810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522056" y="1829685"/>
            <a:ext cx="1066800" cy="269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191000" y="1503782"/>
            <a:ext cx="2971800" cy="2974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9B44867-19B7-477E-9D6C-3BA4E1E76656}"/>
              </a:ext>
            </a:extLst>
          </p:cNvPr>
          <p:cNvGrpSpPr/>
          <p:nvPr/>
        </p:nvGrpSpPr>
        <p:grpSpPr>
          <a:xfrm>
            <a:off x="182880" y="404845"/>
            <a:ext cx="3617719" cy="660398"/>
            <a:chOff x="460278" y="1096056"/>
            <a:chExt cx="8236083" cy="1080000"/>
          </a:xfrm>
        </p:grpSpPr>
        <p:sp>
          <p:nvSpPr>
            <p:cNvPr id="23" name="مستطيل مستدير الزوايا 13">
              <a:extLst>
                <a:ext uri="{FF2B5EF4-FFF2-40B4-BE49-F238E27FC236}">
                  <a16:creationId xmlns:a16="http://schemas.microsoft.com/office/drawing/2014/main" xmlns="" id="{0B546CD2-0E2B-4DE8-BB3F-9330AFA8A1AA}"/>
                </a:ext>
              </a:extLst>
            </p:cNvPr>
            <p:cNvSpPr/>
            <p:nvPr/>
          </p:nvSpPr>
          <p:spPr>
            <a:xfrm>
              <a:off x="542961" y="1096056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60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Exercise (2)</a:t>
              </a:r>
            </a:p>
          </p:txBody>
        </p:sp>
        <p:grpSp>
          <p:nvGrpSpPr>
            <p:cNvPr id="25" name="Shape 631">
              <a:extLst>
                <a:ext uri="{FF2B5EF4-FFF2-40B4-BE49-F238E27FC236}">
                  <a16:creationId xmlns:a16="http://schemas.microsoft.com/office/drawing/2014/main" xmlns="" id="{7E213F92-2172-4BD4-A884-2A79CF871666}"/>
                </a:ext>
              </a:extLst>
            </p:cNvPr>
            <p:cNvGrpSpPr/>
            <p:nvPr/>
          </p:nvGrpSpPr>
          <p:grpSpPr>
            <a:xfrm>
              <a:off x="460278" y="1119241"/>
              <a:ext cx="846827" cy="709823"/>
              <a:chOff x="5961125" y="1622674"/>
              <a:chExt cx="462160" cy="449401"/>
            </a:xfrm>
          </p:grpSpPr>
          <p:sp>
            <p:nvSpPr>
              <p:cNvPr id="26" name="Shape 632">
                <a:extLst>
                  <a:ext uri="{FF2B5EF4-FFF2-40B4-BE49-F238E27FC236}">
                    <a16:creationId xmlns:a16="http://schemas.microsoft.com/office/drawing/2014/main" xmlns="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633">
                <a:extLst>
                  <a:ext uri="{FF2B5EF4-FFF2-40B4-BE49-F238E27FC236}">
                    <a16:creationId xmlns:a16="http://schemas.microsoft.com/office/drawing/2014/main" xmlns="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634">
                <a:extLst>
                  <a:ext uri="{FF2B5EF4-FFF2-40B4-BE49-F238E27FC236}">
                    <a16:creationId xmlns:a16="http://schemas.microsoft.com/office/drawing/2014/main" xmlns="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5">
                <a:extLst>
                  <a:ext uri="{FF2B5EF4-FFF2-40B4-BE49-F238E27FC236}">
                    <a16:creationId xmlns:a16="http://schemas.microsoft.com/office/drawing/2014/main" xmlns="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636">
                <a:extLst>
                  <a:ext uri="{FF2B5EF4-FFF2-40B4-BE49-F238E27FC236}">
                    <a16:creationId xmlns:a16="http://schemas.microsoft.com/office/drawing/2014/main" xmlns="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637">
                <a:extLst>
                  <a:ext uri="{FF2B5EF4-FFF2-40B4-BE49-F238E27FC236}">
                    <a16:creationId xmlns:a16="http://schemas.microsoft.com/office/drawing/2014/main" xmlns="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638">
                <a:extLst>
                  <a:ext uri="{FF2B5EF4-FFF2-40B4-BE49-F238E27FC236}">
                    <a16:creationId xmlns:a16="http://schemas.microsoft.com/office/drawing/2014/main" xmlns="" id="{5840032F-5795-45E3-9C8E-84D6E089FDE8}"/>
                  </a:ext>
                </a:extLst>
              </p:cNvPr>
              <p:cNvSpPr/>
              <p:nvPr/>
            </p:nvSpPr>
            <p:spPr>
              <a:xfrm>
                <a:off x="6172410" y="1622674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3" name="Oval Callout 28">
            <a:extLst>
              <a:ext uri="{FF2B5EF4-FFF2-40B4-BE49-F238E27FC236}">
                <a16:creationId xmlns:a16="http://schemas.microsoft.com/office/drawing/2014/main" xmlns="" id="{5FDF192A-442C-4E28-A45B-3EA0A6516311}"/>
              </a:ext>
            </a:extLst>
          </p:cNvPr>
          <p:cNvSpPr/>
          <p:nvPr/>
        </p:nvSpPr>
        <p:spPr>
          <a:xfrm>
            <a:off x="10077129" y="4523215"/>
            <a:ext cx="1752600" cy="1360862"/>
          </a:xfrm>
          <a:prstGeom prst="wedgeEllipseCallout">
            <a:avLst>
              <a:gd name="adj1" fmla="val -109390"/>
              <a:gd name="adj2" fmla="val -4374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- Accumulated Depreciation</a:t>
            </a:r>
            <a:endParaRPr lang="ar-BH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85" y="421731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9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26" b="42946"/>
          <a:stretch/>
        </p:blipFill>
        <p:spPr>
          <a:xfrm>
            <a:off x="202442" y="1027399"/>
            <a:ext cx="8152787" cy="2173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9B44867-19B7-477E-9D6C-3BA4E1E76656}"/>
              </a:ext>
            </a:extLst>
          </p:cNvPr>
          <p:cNvGrpSpPr/>
          <p:nvPr/>
        </p:nvGrpSpPr>
        <p:grpSpPr>
          <a:xfrm>
            <a:off x="202442" y="353000"/>
            <a:ext cx="6495415" cy="638574"/>
            <a:chOff x="167751" y="1109201"/>
            <a:chExt cx="8188558" cy="1080000"/>
          </a:xfrm>
        </p:grpSpPr>
        <p:sp>
          <p:nvSpPr>
            <p:cNvPr id="6" name="مستطيل مستدير الزوايا 13">
              <a:extLst>
                <a:ext uri="{FF2B5EF4-FFF2-40B4-BE49-F238E27FC236}">
                  <a16:creationId xmlns:a16="http://schemas.microsoft.com/office/drawing/2014/main" xmlns="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D643AC9-8D50-4029-9B31-B6BCD9CF454A}"/>
                </a:ext>
              </a:extLst>
            </p:cNvPr>
            <p:cNvSpPr/>
            <p:nvPr/>
          </p:nvSpPr>
          <p:spPr>
            <a:xfrm>
              <a:off x="1432906" y="1219091"/>
              <a:ext cx="6923403" cy="780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</a:t>
              </a:r>
              <a:r>
                <a:rPr lang="en-US" sz="24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(4-2), </a:t>
              </a:r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Work Book P: 69</a:t>
              </a:r>
            </a:p>
          </p:txBody>
        </p:sp>
        <p:grpSp>
          <p:nvGrpSpPr>
            <p:cNvPr id="8" name="Shape 631">
              <a:extLst>
                <a:ext uri="{FF2B5EF4-FFF2-40B4-BE49-F238E27FC236}">
                  <a16:creationId xmlns:a16="http://schemas.microsoft.com/office/drawing/2014/main" xmlns="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>
                <a:extLst>
                  <a:ext uri="{FF2B5EF4-FFF2-40B4-BE49-F238E27FC236}">
                    <a16:creationId xmlns:a16="http://schemas.microsoft.com/office/drawing/2014/main" xmlns="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Shape 633">
                <a:extLst>
                  <a:ext uri="{FF2B5EF4-FFF2-40B4-BE49-F238E27FC236}">
                    <a16:creationId xmlns:a16="http://schemas.microsoft.com/office/drawing/2014/main" xmlns="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Shape 634">
                <a:extLst>
                  <a:ext uri="{FF2B5EF4-FFF2-40B4-BE49-F238E27FC236}">
                    <a16:creationId xmlns:a16="http://schemas.microsoft.com/office/drawing/2014/main" xmlns="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 635">
                <a:extLst>
                  <a:ext uri="{FF2B5EF4-FFF2-40B4-BE49-F238E27FC236}">
                    <a16:creationId xmlns:a16="http://schemas.microsoft.com/office/drawing/2014/main" xmlns="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Shape 636">
                <a:extLst>
                  <a:ext uri="{FF2B5EF4-FFF2-40B4-BE49-F238E27FC236}">
                    <a16:creationId xmlns:a16="http://schemas.microsoft.com/office/drawing/2014/main" xmlns="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Shape 637">
                <a:extLst>
                  <a:ext uri="{FF2B5EF4-FFF2-40B4-BE49-F238E27FC236}">
                    <a16:creationId xmlns:a16="http://schemas.microsoft.com/office/drawing/2014/main" xmlns="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 638">
                <a:extLst>
                  <a:ext uri="{FF2B5EF4-FFF2-40B4-BE49-F238E27FC236}">
                    <a16:creationId xmlns:a16="http://schemas.microsoft.com/office/drawing/2014/main" xmlns="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64456"/>
                  </p:ext>
                </p:extLst>
              </p:nvPr>
            </p:nvGraphicFramePr>
            <p:xfrm>
              <a:off x="224716" y="3327270"/>
              <a:ext cx="10138485" cy="3200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758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043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371601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001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64456"/>
                  </p:ext>
                </p:extLst>
              </p:nvPr>
            </p:nvGraphicFramePr>
            <p:xfrm>
              <a:off x="224716" y="3327270"/>
              <a:ext cx="10138485" cy="3200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758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043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371601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40005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8001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38843" t="-56489" r="-221212" b="-252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44477"/>
              </p:ext>
            </p:extLst>
          </p:nvPr>
        </p:nvGraphicFramePr>
        <p:xfrm>
          <a:off x="8229600" y="1672929"/>
          <a:ext cx="2362201" cy="1737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62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2272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cost =</a:t>
                      </a:r>
                    </a:p>
                    <a:p>
                      <a:pPr algn="ctr" rtl="0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BD24000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Depreciable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=</a:t>
                      </a:r>
                    </a:p>
                    <a:p>
                      <a:pPr algn="l" rtl="0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24000-2000 =BD22000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=</a:t>
                      </a:r>
                    </a:p>
                    <a:p>
                      <a:pPr algn="l" rtl="0"/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 x 100 = 25%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26" b="42946"/>
          <a:stretch/>
        </p:blipFill>
        <p:spPr>
          <a:xfrm>
            <a:off x="213347" y="1030395"/>
            <a:ext cx="7850527" cy="22437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307628"/>
                  </p:ext>
                </p:extLst>
              </p:nvPr>
            </p:nvGraphicFramePr>
            <p:xfrm>
              <a:off x="108503" y="3573012"/>
              <a:ext cx="10483297" cy="27881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6789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429043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985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202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24, 000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202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22,000 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5,500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5,500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5,500 =18,500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202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</a:t>
                          </a:r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22,000 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5,500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11,000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11,000 =13,000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307628"/>
                  </p:ext>
                </p:extLst>
              </p:nvPr>
            </p:nvGraphicFramePr>
            <p:xfrm>
              <a:off x="108503" y="3573012"/>
              <a:ext cx="10483297" cy="27881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6789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429043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985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Depreciable Cost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09200" t="-59848" r="-381200" b="-196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</a:t>
                          </a: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202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24, 000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202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2017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22,000 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5,500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5,500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5,500 =18,500</a:t>
                          </a: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202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Dec 31 </a:t>
                          </a:r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22,000 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5,500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11,000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24,000</a:t>
                          </a:r>
                          <a:r>
                            <a:rPr lang="en-US" sz="1800" b="1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– 11,000 =13,000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9B44867-19B7-477E-9D6C-3BA4E1E76656}"/>
              </a:ext>
            </a:extLst>
          </p:cNvPr>
          <p:cNvGrpSpPr/>
          <p:nvPr/>
        </p:nvGrpSpPr>
        <p:grpSpPr>
          <a:xfrm>
            <a:off x="70832" y="394359"/>
            <a:ext cx="6467527" cy="499298"/>
            <a:chOff x="167751" y="1109201"/>
            <a:chExt cx="8153400" cy="1080000"/>
          </a:xfrm>
        </p:grpSpPr>
        <p:sp>
          <p:nvSpPr>
            <p:cNvPr id="16" name="مستطيل مستدير الزوايا 13">
              <a:extLst>
                <a:ext uri="{FF2B5EF4-FFF2-40B4-BE49-F238E27FC236}">
                  <a16:creationId xmlns:a16="http://schemas.microsoft.com/office/drawing/2014/main" xmlns="" id="{0B546CD2-0E2B-4DE8-BB3F-9330AFA8A1AA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D643AC9-8D50-4029-9B31-B6BCD9CF454A}"/>
                </a:ext>
              </a:extLst>
            </p:cNvPr>
            <p:cNvSpPr/>
            <p:nvPr/>
          </p:nvSpPr>
          <p:spPr>
            <a:xfrm>
              <a:off x="1262378" y="1145763"/>
              <a:ext cx="6923403" cy="798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Exercise (4-2): work book P:69</a:t>
              </a:r>
            </a:p>
          </p:txBody>
        </p:sp>
        <p:grpSp>
          <p:nvGrpSpPr>
            <p:cNvPr id="18" name="Shape 631">
              <a:extLst>
                <a:ext uri="{FF2B5EF4-FFF2-40B4-BE49-F238E27FC236}">
                  <a16:creationId xmlns:a16="http://schemas.microsoft.com/office/drawing/2014/main" xmlns="" id="{7E213F92-2172-4BD4-A884-2A79CF871666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9" name="Shape 632">
                <a:extLst>
                  <a:ext uri="{FF2B5EF4-FFF2-40B4-BE49-F238E27FC236}">
                    <a16:creationId xmlns:a16="http://schemas.microsoft.com/office/drawing/2014/main" xmlns="" id="{76F880F7-BF5B-4D59-B8E6-889379D4C3A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633">
                <a:extLst>
                  <a:ext uri="{FF2B5EF4-FFF2-40B4-BE49-F238E27FC236}">
                    <a16:creationId xmlns:a16="http://schemas.microsoft.com/office/drawing/2014/main" xmlns="" id="{0628D8B9-60F9-40C2-A706-C5FF84A77F4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634">
                <a:extLst>
                  <a:ext uri="{FF2B5EF4-FFF2-40B4-BE49-F238E27FC236}">
                    <a16:creationId xmlns:a16="http://schemas.microsoft.com/office/drawing/2014/main" xmlns="" id="{9AE81E03-21C9-4225-B8D4-2691AF396CF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635">
                <a:extLst>
                  <a:ext uri="{FF2B5EF4-FFF2-40B4-BE49-F238E27FC236}">
                    <a16:creationId xmlns:a16="http://schemas.microsoft.com/office/drawing/2014/main" xmlns="" id="{7921DB35-BFED-42D1-8F82-F39E59BD845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636">
                <a:extLst>
                  <a:ext uri="{FF2B5EF4-FFF2-40B4-BE49-F238E27FC236}">
                    <a16:creationId xmlns:a16="http://schemas.microsoft.com/office/drawing/2014/main" xmlns="" id="{511704B0-22C4-4097-BC35-51BC96741F41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7">
                <a:extLst>
                  <a:ext uri="{FF2B5EF4-FFF2-40B4-BE49-F238E27FC236}">
                    <a16:creationId xmlns:a16="http://schemas.microsoft.com/office/drawing/2014/main" xmlns="" id="{A580826D-9D21-41E3-B500-0370296E7C1A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8">
                <a:extLst>
                  <a:ext uri="{FF2B5EF4-FFF2-40B4-BE49-F238E27FC236}">
                    <a16:creationId xmlns:a16="http://schemas.microsoft.com/office/drawing/2014/main" xmlns="" id="{5840032F-5795-45E3-9C8E-84D6E089FDE8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6934200" y="1311175"/>
            <a:ext cx="1017837" cy="334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638294" y="1393797"/>
            <a:ext cx="1168661" cy="2390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3304595" y="1582389"/>
            <a:ext cx="2028823" cy="323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6668070" y="1685772"/>
            <a:ext cx="1283967" cy="3417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Callout 28">
            <a:extLst>
              <a:ext uri="{FF2B5EF4-FFF2-40B4-BE49-F238E27FC236}">
                <a16:creationId xmlns:a16="http://schemas.microsoft.com/office/drawing/2014/main" xmlns="" id="{F7AA43F4-C95F-4F20-9764-316CC3FB38A2}"/>
              </a:ext>
            </a:extLst>
          </p:cNvPr>
          <p:cNvSpPr/>
          <p:nvPr/>
        </p:nvSpPr>
        <p:spPr>
          <a:xfrm>
            <a:off x="10439400" y="3410289"/>
            <a:ext cx="1752600" cy="1360862"/>
          </a:xfrm>
          <a:prstGeom prst="wedgeEllipseCallout">
            <a:avLst>
              <a:gd name="adj1" fmla="val -65806"/>
              <a:gd name="adj2" fmla="val 9104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- Accumulated Depreciation</a:t>
            </a:r>
            <a:endParaRPr lang="ar-BH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9339" y="321287"/>
            <a:ext cx="7794731" cy="595271"/>
            <a:chOff x="303018" y="945102"/>
            <a:chExt cx="8950012" cy="1167179"/>
          </a:xfrm>
        </p:grpSpPr>
        <p:sp>
          <p:nvSpPr>
            <p:cNvPr id="6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11205" y="945102"/>
              <a:ext cx="7741825" cy="112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Straight Line Depreciation Method</a:t>
              </a:r>
              <a:endPara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D4F218-34CD-41A8-A48A-2C07F6A2B9A7}"/>
              </a:ext>
            </a:extLst>
          </p:cNvPr>
          <p:cNvSpPr txBox="1"/>
          <p:nvPr/>
        </p:nvSpPr>
        <p:spPr>
          <a:xfrm>
            <a:off x="112456" y="1388080"/>
            <a:ext cx="4799957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Acquisition Cost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E00EEF-5767-4286-A4E5-2356B89F850C}"/>
              </a:ext>
            </a:extLst>
          </p:cNvPr>
          <p:cNvSpPr txBox="1"/>
          <p:nvPr/>
        </p:nvSpPr>
        <p:spPr>
          <a:xfrm>
            <a:off x="130112" y="306883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Depreciable Cost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6095EF-DBDD-424E-ACFF-5956B4A0810B}"/>
              </a:ext>
            </a:extLst>
          </p:cNvPr>
          <p:cNvSpPr txBox="1"/>
          <p:nvPr/>
        </p:nvSpPr>
        <p:spPr>
          <a:xfrm>
            <a:off x="99589" y="416662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Annual Depreciation Expense:</a:t>
            </a: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160E99-0F51-4917-B792-CBB8C255892B}"/>
              </a:ext>
            </a:extLst>
          </p:cNvPr>
          <p:cNvSpPr txBox="1"/>
          <p:nvPr/>
        </p:nvSpPr>
        <p:spPr>
          <a:xfrm>
            <a:off x="6357270" y="281210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Depreciation Rate:</a:t>
            </a: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21DE7B-DFFC-42AA-8228-50B7C25C03E4}"/>
              </a:ext>
            </a:extLst>
          </p:cNvPr>
          <p:cNvSpPr txBox="1"/>
          <p:nvPr/>
        </p:nvSpPr>
        <p:spPr>
          <a:xfrm>
            <a:off x="6357270" y="422532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Depreciation Expense 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0FC9DD3-B054-48B9-A2E9-7B331F10506D}"/>
              </a:ext>
            </a:extLst>
          </p:cNvPr>
          <p:cNvSpPr/>
          <p:nvPr/>
        </p:nvSpPr>
        <p:spPr>
          <a:xfrm>
            <a:off x="125452" y="1870288"/>
            <a:ext cx="5484512" cy="9261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price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Freight + Installation + Fixing + Legal fees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…etc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BH" sz="2000" b="1" dirty="0"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73BC4BD-784D-460B-A792-8707FE5F18DE}"/>
              </a:ext>
            </a:extLst>
          </p:cNvPr>
          <p:cNvSpPr/>
          <p:nvPr/>
        </p:nvSpPr>
        <p:spPr>
          <a:xfrm>
            <a:off x="165369" y="3512414"/>
            <a:ext cx="5316573" cy="5862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cost- Salvage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42C000B-00BF-4FF8-A5B0-26D91387471A}"/>
                  </a:ext>
                </a:extLst>
              </p:cNvPr>
              <p:cNvSpPr/>
              <p:nvPr/>
            </p:nvSpPr>
            <p:spPr>
              <a:xfrm>
                <a:off x="6357270" y="3245731"/>
                <a:ext cx="5240046" cy="90336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Rate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𝑼𝒔𝒆𝒇𝒖𝒍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𝒍𝒊𝒇𝒆</m:t>
                        </m:r>
                      </m:den>
                    </m:f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2C000B-00BF-4FF8-A5B0-26D913874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70" y="3245731"/>
                <a:ext cx="5240046" cy="9033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0839727-C1AF-4ACF-909A-2DB7CA728AD6}"/>
                  </a:ext>
                </a:extLst>
              </p:cNvPr>
              <p:cNvSpPr/>
              <p:nvPr/>
            </p:nvSpPr>
            <p:spPr>
              <a:xfrm>
                <a:off x="6360682" y="4691410"/>
                <a:ext cx="5240046" cy="68397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Depreciable Cost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Depreciation Rate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839727-C1AF-4ACF-909A-2DB7CA728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2" y="4691410"/>
                <a:ext cx="5240046" cy="683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298400" y="4603936"/>
                <a:ext cx="4374420" cy="1042971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>
                <a:noAutofit/>
              </a:bodyPr>
              <a:lstStyle/>
              <a:p>
                <a:pPr marL="274320" indent="-274320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r>
                  <a:rPr lang="en-US" sz="2000" b="1" dirty="0" smtClean="0">
                    <a:ln w="12700">
                      <a:solidFill>
                        <a:schemeClr val="tx2"/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Depreciation Expense per period=</a:t>
                </a:r>
              </a:p>
              <a:p>
                <a:pPr marL="274320" indent="-27432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Acquisition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–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Salvage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ar-BH" sz="20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𝑼𝒔𝒆𝒇𝒖𝒍</m:t>
                          </m:r>
                          <m: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𝑳𝒊𝒇𝒆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274320" indent="-274320" algn="ctr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endParaRPr lang="en-US" sz="20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0" y="4603936"/>
                <a:ext cx="4374420" cy="1042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02312" y="1094335"/>
            <a:ext cx="2087597" cy="3512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33CC"/>
                </a:solidFill>
              </a:rPr>
              <a:t>Second Solution</a:t>
            </a:r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F21DE7B-DFFC-42AA-8228-50B7C25C03E4}"/>
              </a:ext>
            </a:extLst>
          </p:cNvPr>
          <p:cNvSpPr txBox="1"/>
          <p:nvPr/>
        </p:nvSpPr>
        <p:spPr>
          <a:xfrm>
            <a:off x="3185689" y="5719926"/>
            <a:ext cx="5715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Book Value =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Acquisition Cost - Accumulated Depreciation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D4F218-34CD-41A8-A48A-2C07F6A2B9A7}"/>
              </a:ext>
            </a:extLst>
          </p:cNvPr>
          <p:cNvSpPr txBox="1"/>
          <p:nvPr/>
        </p:nvSpPr>
        <p:spPr>
          <a:xfrm>
            <a:off x="6271789" y="1402659"/>
            <a:ext cx="4799957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Acquisition Cost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0FC9DD3-B054-48B9-A2E9-7B331F10506D}"/>
              </a:ext>
            </a:extLst>
          </p:cNvPr>
          <p:cNvSpPr/>
          <p:nvPr/>
        </p:nvSpPr>
        <p:spPr>
          <a:xfrm>
            <a:off x="6235037" y="1858030"/>
            <a:ext cx="5484512" cy="92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price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Freight + Installation + Fixing + Legal fees +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…etc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BH" sz="2000" b="1" dirty="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72517" y="1059460"/>
            <a:ext cx="2087597" cy="3512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33CC"/>
                </a:solidFill>
              </a:rPr>
              <a:t>First Solution</a:t>
            </a:r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7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2" grpId="0" animBg="1"/>
      <p:bldP spid="34" grpId="0" animBg="1"/>
      <p:bldP spid="38" grpId="0" animBg="1"/>
      <p:bldP spid="40" grpId="0" animBg="1"/>
      <p:bldP spid="28" grpId="0" animBg="1"/>
      <p:bldP spid="2" grpId="0" animBg="1"/>
      <p:bldP spid="30" grpId="0" animBg="1"/>
      <p:bldP spid="31" grpId="0"/>
      <p:bldP spid="33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3148" y="1447800"/>
            <a:ext cx="2774852" cy="520699"/>
          </a:xfr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 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0702" y="2370041"/>
                <a:ext cx="8724901" cy="3439101"/>
              </a:xfr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>
                <a:normAutofit/>
              </a:bodyPr>
              <a:lstStyle/>
              <a:p>
                <a:pPr algn="l" rtl="0">
                  <a:buAutoNum type="arabicPeriod"/>
                </a:pPr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</a:t>
                </a:r>
                <a:r>
                  <a:rPr lang="en-GB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Expense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Salvage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Acquisition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Depreciation </a:t>
                </a:r>
                <a:r>
                  <a:rPr lang="en-GB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100</a:t>
                </a:r>
              </a:p>
              <a:p>
                <a:pPr marL="0" indent="0">
                  <a:buNone/>
                </a:pPr>
                <a:endParaRPr lang="en-GB" sz="20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Net book </a:t>
                </a:r>
                <a:r>
                  <a:rPr lang="en-GB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= 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Acquisition Cost - Accumulated Depreciation</a:t>
                </a:r>
                <a:endParaRPr lang="ar-BH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0702" y="2370041"/>
                <a:ext cx="8724901" cy="3439101"/>
              </a:xfr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821276" y="2353875"/>
            <a:ext cx="685800" cy="685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9" name="Oval 8"/>
          <p:cNvSpPr/>
          <p:nvPr/>
        </p:nvSpPr>
        <p:spPr>
          <a:xfrm>
            <a:off x="9829803" y="3459106"/>
            <a:ext cx="685800" cy="6688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" name="Oval 9"/>
          <p:cNvSpPr/>
          <p:nvPr/>
        </p:nvSpPr>
        <p:spPr>
          <a:xfrm>
            <a:off x="9829803" y="4466750"/>
            <a:ext cx="685800" cy="685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574067"/>
            <a:ext cx="27432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(3):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6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2160590"/>
                <a:ext cx="9144000" cy="4011610"/>
              </a:xfr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noAutofit/>
              </a:bodyPr>
              <a:lstStyle/>
              <a:p>
                <a:pPr algn="l" rtl="0">
                  <a:buAutoNum type="arabicPeriod"/>
                </a:pPr>
                <a:endParaRPr lang="en-GB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>
                  <a:buAutoNum type="arabicPeriod"/>
                </a:pPr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</a:t>
                </a:r>
                <a:r>
                  <a:rPr lang="en-GB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Expense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Salvage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Acquisition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Acquisition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Salvage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value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Depreciation </a:t>
                </a:r>
                <a:r>
                  <a:rPr lang="en-GB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20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100</a:t>
                </a:r>
              </a:p>
              <a:p>
                <a:pPr marL="0" indent="0">
                  <a:buNone/>
                </a:pPr>
                <a:endParaRPr lang="en-GB" sz="20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Net book </a:t>
                </a:r>
                <a:r>
                  <a:rPr lang="en-GB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= 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Acquisition Cost - Accumulated Depreciation</a:t>
                </a:r>
                <a:endParaRPr lang="ar-BH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2160590"/>
                <a:ext cx="9144000" cy="4011610"/>
              </a:xfr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906000" y="2373358"/>
            <a:ext cx="685800" cy="685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906000" y="4307334"/>
            <a:ext cx="685800" cy="685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" name="Oval 9"/>
          <p:cNvSpPr/>
          <p:nvPr/>
        </p:nvSpPr>
        <p:spPr>
          <a:xfrm>
            <a:off x="9906000" y="5466471"/>
            <a:ext cx="685800" cy="685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667706"/>
            <a:ext cx="3048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:Exercise (3):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64596D4-4DAE-498E-BD60-8C8ACD6C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4" y="1375169"/>
            <a:ext cx="2774852" cy="520699"/>
          </a:xfr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 ??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9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7924801" y="3958093"/>
            <a:ext cx="2348760" cy="386627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04800" y="1481088"/>
            <a:ext cx="6885824" cy="2286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achieved the objectives: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Concept of Depreciation.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should be able to calculate depreciation expense using straight line method.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Preparing adjusting entries for depreciation expense.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228600" lvl="1" indent="-228600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04800" y="4344720"/>
            <a:ext cx="4709333" cy="1498563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ag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16607"/>
            <a:ext cx="2730752" cy="20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مستدير الزوايا 13"/>
          <p:cNvSpPr/>
          <p:nvPr/>
        </p:nvSpPr>
        <p:spPr>
          <a:xfrm>
            <a:off x="152400" y="402159"/>
            <a:ext cx="4683629" cy="90537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End of Lesson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566008"/>
            <a:ext cx="12192000" cy="291992"/>
            <a:chOff x="0" y="6498164"/>
            <a:chExt cx="12192000" cy="384957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88" y="476575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0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49348" y="1337246"/>
            <a:ext cx="2743200" cy="365125"/>
          </a:xfrm>
        </p:spPr>
        <p:txBody>
          <a:bodyPr/>
          <a:lstStyle/>
          <a:p>
            <a:fld id="{B53E4F98-6068-4039-A35B-E5740FF097B2}" type="slidenum">
              <a:rPr lang="ar-BH" smtClean="0"/>
              <a:pPr/>
              <a:t>3</a:t>
            </a:fld>
            <a:endParaRPr lang="ar-BH"/>
          </a:p>
        </p:txBody>
      </p:sp>
      <p:pic>
        <p:nvPicPr>
          <p:cNvPr id="8" name="MS910219404[1].wav">
            <a:hlinkClick r:id="" action="ppaction://media"/>
            <a:extLst>
              <a:ext uri="{FF2B5EF4-FFF2-40B4-BE49-F238E27FC236}">
                <a16:creationId xmlns:a16="http://schemas.microsoft.com/office/drawing/2014/main" xmlns="" id="{140A911A-17E4-4CAE-BC63-02CCF02E2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90349" y="855262"/>
            <a:ext cx="244475" cy="24447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D818A32-CC9F-42FC-B57A-5CBDF285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2:00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6CCF3F8A-B13A-4EC7-8CDF-5BA32051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1:59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DC93CBAC-6930-4B3D-A529-49A37352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1:58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E6303ADE-9EB7-49EF-8FDD-877559B60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1:57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91A8F402-9DC7-48F6-86F7-D008935F1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1:56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253F9D3-BE1E-4538-B77F-601450A5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1:55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049CB85A-6540-4B42-AE2A-FBE06BBFF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1:54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2BCF1B39-E186-4B06-8A8E-8A2B488AF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1:53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069F119A-2729-4BD1-B6C7-47338C3C2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1:52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16FDB147-9B73-418E-A430-C428CCA16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1:51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D888A2B4-88CD-42BE-8EE6-1677E7A7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1:50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xmlns="" id="{484B5425-0D70-4817-908A-55EE345A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1:49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9A20DBA8-4F93-4374-9658-621F2CB5B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1:48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84B3C92F-2C1A-45FB-97F9-6E13F291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1:47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xmlns="" id="{6A9B478A-D508-48A5-9736-49335102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1:46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xmlns="" id="{64C3550F-DFD9-4698-ADE4-E89BFEEB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1:45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xmlns="" id="{D3AB14E3-3A97-4290-9C45-0AB7C87A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1:44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xmlns="" id="{85B54292-1B96-43D4-AD36-0FE40CB9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1:43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xmlns="" id="{185F52E7-0ED9-42AD-B457-E12ADAA5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1:42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xmlns="" id="{42DCCB0B-1ECA-4796-BF5D-D04FED76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1:41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85D06232-3F95-479A-87C5-A57F85E7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1:40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8EFD5D80-29BE-4A8B-A1C0-24709172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1:39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1BE9EDC0-EEBE-49ED-866B-FF615193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1:38</a:t>
            </a: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xmlns="" id="{4672D4A3-596E-4DEA-8516-196C2312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1:37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xmlns="" id="{AF5D48DE-AA98-4ACD-B540-3D888C59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1:36</a:t>
            </a: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1D114D52-7E02-427D-AEEE-7C0B1B022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1:35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CB3F982C-AC6C-4DA5-A514-0CD01724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1:34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A114044E-2A4F-497A-9803-A483C57BC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1:33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xmlns="" id="{59B3FD33-E103-41FF-AF4B-08F03761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1:32</a:t>
            </a: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xmlns="" id="{CACB2BCA-3970-4600-B9CF-20B8A18E1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1:31</a:t>
            </a: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xmlns="" id="{F159D210-9FEB-4936-8552-89903660C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1:30</a:t>
            </a: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xmlns="" id="{1ABA796C-CAFF-4410-BF29-94286795D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1:29</a:t>
            </a: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xmlns="" id="{BB3C0E81-52A1-4217-A580-37423B48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1:28</a:t>
            </a: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xmlns="" id="{707477D4-C5BC-463B-BCA3-31C7DE47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1:27</a:t>
            </a: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xmlns="" id="{C55B5082-7421-49EF-A715-F68F6FCA2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1:26</a:t>
            </a: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xmlns="" id="{0D0CF1C9-B8B4-400D-915E-A13FA0F6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1:25</a:t>
            </a: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xmlns="" id="{B627C430-41FE-44EE-A5C2-1D0E48B7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1:24</a:t>
            </a: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xmlns="" id="{63817048-4278-4F84-B911-8214A44D6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1:23</a:t>
            </a: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xmlns="" id="{E74068FA-227F-4664-891A-D0B15A9AB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1:22</a:t>
            </a: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xmlns="" id="{A39AF38B-667B-4489-8B3E-42205B90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1:21</a:t>
            </a: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xmlns="" id="{60EB4516-D59A-4B38-8B28-88676066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1:20</a:t>
            </a: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xmlns="" id="{FE731F84-3647-4FAA-8D45-C8A4EE23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1:19</a:t>
            </a:r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xmlns="" id="{85A8E329-F006-4FA1-86CE-072CA1374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1:18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xmlns="" id="{49DD86C7-B22F-4AE4-BE79-51A754B1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1:17</a:t>
            </a: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xmlns="" id="{A02CED7A-1E90-43C5-890F-DBF7A86F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1:16</a:t>
            </a:r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xmlns="" id="{27F8D567-4BDC-41E6-A472-BBD4E0E6C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1:15</a:t>
            </a: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xmlns="" id="{8E9E7AF5-ED16-4C4B-8721-91DD6344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1:14</a:t>
            </a: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xmlns="" id="{2AF404FE-7F10-43C6-AAE3-FA456A10C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1:13</a:t>
            </a: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xmlns="" id="{F693D148-2E01-403E-BEB8-8177F9E7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1:12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xmlns="" id="{B5AF8468-EAF9-49D3-A07F-0ECDD64D8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1:11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xmlns="" id="{B13FAEC5-5B51-4454-A865-EE49CC80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1:10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xmlns="" id="{E8FB869F-8627-4398-83DD-70A1B964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1:09</a:t>
            </a: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xmlns="" id="{471196E9-8E07-43E1-AC47-CC3095A9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1:08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xmlns="" id="{F9F7862B-71D0-4903-B36A-19F894B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1:07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xmlns="" id="{53AF1AE5-C0E1-46B3-84EA-9A6967701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1:06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xmlns="" id="{85235F2B-3FD4-4168-AF0A-E7AA8267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1:05</a:t>
            </a: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xmlns="" id="{6CC502A2-8D0F-4AC5-AF53-8F77881A3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1:04</a:t>
            </a: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xmlns="" id="{78739AE5-1839-4997-83BE-D3AAD71E8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1:03</a:t>
            </a:r>
          </a:p>
        </p:txBody>
      </p:sp>
      <p:sp>
        <p:nvSpPr>
          <p:cNvPr id="68" name="Rectangle 61">
            <a:extLst>
              <a:ext uri="{FF2B5EF4-FFF2-40B4-BE49-F238E27FC236}">
                <a16:creationId xmlns:a16="http://schemas.microsoft.com/office/drawing/2014/main" xmlns="" id="{E860A5F5-BAB8-43C2-BACC-CB4616D9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1:02</a:t>
            </a:r>
          </a:p>
        </p:txBody>
      </p:sp>
      <p:sp>
        <p:nvSpPr>
          <p:cNvPr id="69" name="Rectangle 62">
            <a:extLst>
              <a:ext uri="{FF2B5EF4-FFF2-40B4-BE49-F238E27FC236}">
                <a16:creationId xmlns:a16="http://schemas.microsoft.com/office/drawing/2014/main" xmlns="" id="{19AF9BCA-C098-4E5F-972E-F25C07247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1:01</a:t>
            </a:r>
          </a:p>
        </p:txBody>
      </p:sp>
      <p:sp>
        <p:nvSpPr>
          <p:cNvPr id="70" name="Rectangle 63">
            <a:extLst>
              <a:ext uri="{FF2B5EF4-FFF2-40B4-BE49-F238E27FC236}">
                <a16:creationId xmlns:a16="http://schemas.microsoft.com/office/drawing/2014/main" xmlns="" id="{54C16C6D-7511-43A6-93A3-D4594DEA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9" y="476991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xmlns="" id="{14924857-4C64-4CD4-81FD-619AB9A6B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xmlns="" id="{9EA7D216-D04D-4F9A-A0C3-2ACCF0E6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xmlns="" id="{A9157EB0-68AB-4A5F-930D-4D75BDA6B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2421F306-7BFC-4DB7-952E-7FAAE7C6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75" name="Rectangle 68">
            <a:extLst>
              <a:ext uri="{FF2B5EF4-FFF2-40B4-BE49-F238E27FC236}">
                <a16:creationId xmlns:a16="http://schemas.microsoft.com/office/drawing/2014/main" xmlns="" id="{91741820-8831-4E4D-8A49-38DE9B16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76" name="Rectangle 69">
            <a:extLst>
              <a:ext uri="{FF2B5EF4-FFF2-40B4-BE49-F238E27FC236}">
                <a16:creationId xmlns:a16="http://schemas.microsoft.com/office/drawing/2014/main" xmlns="" id="{82FB6BE6-3203-4F3A-AF6E-80909143D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xmlns="" id="{85E8F13A-85AF-455B-8CDF-97B24CCF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78" name="Rectangle 71">
            <a:extLst>
              <a:ext uri="{FF2B5EF4-FFF2-40B4-BE49-F238E27FC236}">
                <a16:creationId xmlns:a16="http://schemas.microsoft.com/office/drawing/2014/main" xmlns="" id="{9B85F03C-D88B-4240-8E87-9A6DCA91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79" name="Rectangle 72">
            <a:extLst>
              <a:ext uri="{FF2B5EF4-FFF2-40B4-BE49-F238E27FC236}">
                <a16:creationId xmlns:a16="http://schemas.microsoft.com/office/drawing/2014/main" xmlns="" id="{1688CA8D-8D61-4FFF-B189-2C02CAF5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80" name="Rectangle 73">
            <a:extLst>
              <a:ext uri="{FF2B5EF4-FFF2-40B4-BE49-F238E27FC236}">
                <a16:creationId xmlns:a16="http://schemas.microsoft.com/office/drawing/2014/main" xmlns="" id="{3366E86E-62B4-43FF-9CB2-4D3F8381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81" name="Rectangle 74">
            <a:extLst>
              <a:ext uri="{FF2B5EF4-FFF2-40B4-BE49-F238E27FC236}">
                <a16:creationId xmlns:a16="http://schemas.microsoft.com/office/drawing/2014/main" xmlns="" id="{E9AE158B-77F4-48FF-8B61-12327CE4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82" name="Rectangle 75">
            <a:extLst>
              <a:ext uri="{FF2B5EF4-FFF2-40B4-BE49-F238E27FC236}">
                <a16:creationId xmlns:a16="http://schemas.microsoft.com/office/drawing/2014/main" xmlns="" id="{0D65FDCE-8A7F-402D-ACB4-AB69C5D1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83" name="Rectangle 76">
            <a:extLst>
              <a:ext uri="{FF2B5EF4-FFF2-40B4-BE49-F238E27FC236}">
                <a16:creationId xmlns:a16="http://schemas.microsoft.com/office/drawing/2014/main" xmlns="" id="{9F812FEF-FA59-4FC9-9032-C75B87E4A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xmlns="" id="{EBC280FE-8A2E-453A-AFAE-E4F12D82F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85" name="Rectangle 78">
            <a:extLst>
              <a:ext uri="{FF2B5EF4-FFF2-40B4-BE49-F238E27FC236}">
                <a16:creationId xmlns:a16="http://schemas.microsoft.com/office/drawing/2014/main" xmlns="" id="{14CC23E2-F6F8-420F-8D92-95B3C770F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xmlns="" id="{C9F8DD34-4FF2-4EA0-94D1-DBB3B42D0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87" name="Rectangle 80">
            <a:extLst>
              <a:ext uri="{FF2B5EF4-FFF2-40B4-BE49-F238E27FC236}">
                <a16:creationId xmlns:a16="http://schemas.microsoft.com/office/drawing/2014/main" xmlns="" id="{B25B35A3-6FC9-4563-9F77-8C1F2FA41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88" name="Rectangle 81">
            <a:extLst>
              <a:ext uri="{FF2B5EF4-FFF2-40B4-BE49-F238E27FC236}">
                <a16:creationId xmlns:a16="http://schemas.microsoft.com/office/drawing/2014/main" xmlns="" id="{C303FA35-A0AE-4BF9-BB39-059F341AC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89" name="Rectangle 82">
            <a:extLst>
              <a:ext uri="{FF2B5EF4-FFF2-40B4-BE49-F238E27FC236}">
                <a16:creationId xmlns:a16="http://schemas.microsoft.com/office/drawing/2014/main" xmlns="" id="{3BAB57F6-FA57-4303-8E6A-FBC50D098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90" name="Rectangle 83">
            <a:extLst>
              <a:ext uri="{FF2B5EF4-FFF2-40B4-BE49-F238E27FC236}">
                <a16:creationId xmlns:a16="http://schemas.microsoft.com/office/drawing/2014/main" xmlns="" id="{3AC0BBA9-82E6-4B1D-ABC7-2893F942A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91" name="Rectangle 84">
            <a:extLst>
              <a:ext uri="{FF2B5EF4-FFF2-40B4-BE49-F238E27FC236}">
                <a16:creationId xmlns:a16="http://schemas.microsoft.com/office/drawing/2014/main" xmlns="" id="{3AC1AA8D-DC9B-4152-830B-25B0A618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92" name="Rectangle 85">
            <a:extLst>
              <a:ext uri="{FF2B5EF4-FFF2-40B4-BE49-F238E27FC236}">
                <a16:creationId xmlns:a16="http://schemas.microsoft.com/office/drawing/2014/main" xmlns="" id="{2FF68918-3E25-402F-A69E-AC7FF9DD6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93" name="Rectangle 86">
            <a:extLst>
              <a:ext uri="{FF2B5EF4-FFF2-40B4-BE49-F238E27FC236}">
                <a16:creationId xmlns:a16="http://schemas.microsoft.com/office/drawing/2014/main" xmlns="" id="{D3914D7D-D391-4908-B93E-DB3A96E78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94" name="Rectangle 87">
            <a:extLst>
              <a:ext uri="{FF2B5EF4-FFF2-40B4-BE49-F238E27FC236}">
                <a16:creationId xmlns:a16="http://schemas.microsoft.com/office/drawing/2014/main" xmlns="" id="{C7BF2B00-616F-4749-829C-8DED7962C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95" name="Rectangle 88">
            <a:extLst>
              <a:ext uri="{FF2B5EF4-FFF2-40B4-BE49-F238E27FC236}">
                <a16:creationId xmlns:a16="http://schemas.microsoft.com/office/drawing/2014/main" xmlns="" id="{9D6427B4-AE56-406A-B4E0-1B2D86D8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96" name="Rectangle 89">
            <a:extLst>
              <a:ext uri="{FF2B5EF4-FFF2-40B4-BE49-F238E27FC236}">
                <a16:creationId xmlns:a16="http://schemas.microsoft.com/office/drawing/2014/main" xmlns="" id="{E65E822C-765F-4DAC-961C-B83A08B16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97" name="Rectangle 90">
            <a:extLst>
              <a:ext uri="{FF2B5EF4-FFF2-40B4-BE49-F238E27FC236}">
                <a16:creationId xmlns:a16="http://schemas.microsoft.com/office/drawing/2014/main" xmlns="" id="{5E811577-7E3F-40F4-B69B-FC8AAB94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xmlns="" id="{4E67C47C-944E-43C5-8AC3-FD226CFC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99" name="Rectangle 92">
            <a:extLst>
              <a:ext uri="{FF2B5EF4-FFF2-40B4-BE49-F238E27FC236}">
                <a16:creationId xmlns:a16="http://schemas.microsoft.com/office/drawing/2014/main" xmlns="" id="{439C6BCA-974B-4E4F-99B3-A3D276E2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100" name="Rectangle 93">
            <a:extLst>
              <a:ext uri="{FF2B5EF4-FFF2-40B4-BE49-F238E27FC236}">
                <a16:creationId xmlns:a16="http://schemas.microsoft.com/office/drawing/2014/main" xmlns="" id="{B64C3D9C-6E97-4052-8129-CB208D23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101" name="Rectangle 94">
            <a:extLst>
              <a:ext uri="{FF2B5EF4-FFF2-40B4-BE49-F238E27FC236}">
                <a16:creationId xmlns:a16="http://schemas.microsoft.com/office/drawing/2014/main" xmlns="" id="{3811A3C7-1E6C-4412-B51D-4C07B3CF4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102" name="Rectangle 95">
            <a:extLst>
              <a:ext uri="{FF2B5EF4-FFF2-40B4-BE49-F238E27FC236}">
                <a16:creationId xmlns:a16="http://schemas.microsoft.com/office/drawing/2014/main" xmlns="" id="{6C12B0CD-828F-40C7-B1C2-6931CE3D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103" name="Rectangle 96">
            <a:extLst>
              <a:ext uri="{FF2B5EF4-FFF2-40B4-BE49-F238E27FC236}">
                <a16:creationId xmlns:a16="http://schemas.microsoft.com/office/drawing/2014/main" xmlns="" id="{1042EDE6-F93A-4DF2-B6B6-1B7C2DDC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104" name="Rectangle 97">
            <a:extLst>
              <a:ext uri="{FF2B5EF4-FFF2-40B4-BE49-F238E27FC236}">
                <a16:creationId xmlns:a16="http://schemas.microsoft.com/office/drawing/2014/main" xmlns="" id="{2866B778-9A52-4D16-884F-D23828DE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105" name="Rectangle 98">
            <a:extLst>
              <a:ext uri="{FF2B5EF4-FFF2-40B4-BE49-F238E27FC236}">
                <a16:creationId xmlns:a16="http://schemas.microsoft.com/office/drawing/2014/main" xmlns="" id="{AB8D0D2C-F59B-4E51-BFDF-343D5A8C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106" name="Rectangle 99">
            <a:extLst>
              <a:ext uri="{FF2B5EF4-FFF2-40B4-BE49-F238E27FC236}">
                <a16:creationId xmlns:a16="http://schemas.microsoft.com/office/drawing/2014/main" xmlns="" id="{CFB8939F-64BE-44F6-B175-3778F3C7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107" name="Rectangle 100">
            <a:extLst>
              <a:ext uri="{FF2B5EF4-FFF2-40B4-BE49-F238E27FC236}">
                <a16:creationId xmlns:a16="http://schemas.microsoft.com/office/drawing/2014/main" xmlns="" id="{DCE4E125-D115-45F0-813F-F9ACF78FC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108" name="Rectangle 101">
            <a:extLst>
              <a:ext uri="{FF2B5EF4-FFF2-40B4-BE49-F238E27FC236}">
                <a16:creationId xmlns:a16="http://schemas.microsoft.com/office/drawing/2014/main" xmlns="" id="{4F27715D-3847-4E0F-9BBD-9F073345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109" name="Rectangle 102">
            <a:extLst>
              <a:ext uri="{FF2B5EF4-FFF2-40B4-BE49-F238E27FC236}">
                <a16:creationId xmlns:a16="http://schemas.microsoft.com/office/drawing/2014/main" xmlns="" id="{F61DA037-F9F4-4036-831D-E0F7AB0B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110" name="Rectangle 103">
            <a:extLst>
              <a:ext uri="{FF2B5EF4-FFF2-40B4-BE49-F238E27FC236}">
                <a16:creationId xmlns:a16="http://schemas.microsoft.com/office/drawing/2014/main" xmlns="" id="{B3E76D7F-778B-4AF3-8160-7882176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111" name="Rectangle 104">
            <a:extLst>
              <a:ext uri="{FF2B5EF4-FFF2-40B4-BE49-F238E27FC236}">
                <a16:creationId xmlns:a16="http://schemas.microsoft.com/office/drawing/2014/main" xmlns="" id="{50A58CC4-9F4C-4BB4-A95F-AE1DC5C0F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112" name="Rectangle 105">
            <a:extLst>
              <a:ext uri="{FF2B5EF4-FFF2-40B4-BE49-F238E27FC236}">
                <a16:creationId xmlns:a16="http://schemas.microsoft.com/office/drawing/2014/main" xmlns="" id="{84256BDD-0263-462E-BF23-18E4B013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113" name="Rectangle 106">
            <a:extLst>
              <a:ext uri="{FF2B5EF4-FFF2-40B4-BE49-F238E27FC236}">
                <a16:creationId xmlns:a16="http://schemas.microsoft.com/office/drawing/2014/main" xmlns="" id="{E2617266-D957-44F5-A229-05DB3B8A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114" name="Rectangle 107">
            <a:extLst>
              <a:ext uri="{FF2B5EF4-FFF2-40B4-BE49-F238E27FC236}">
                <a16:creationId xmlns:a16="http://schemas.microsoft.com/office/drawing/2014/main" xmlns="" id="{EF991C2F-34F0-4DBB-A92A-94B8D182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115" name="Rectangle 108">
            <a:extLst>
              <a:ext uri="{FF2B5EF4-FFF2-40B4-BE49-F238E27FC236}">
                <a16:creationId xmlns:a16="http://schemas.microsoft.com/office/drawing/2014/main" xmlns="" id="{82EAD271-667F-4DCF-9766-528C0BE2F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116" name="Rectangle 109">
            <a:extLst>
              <a:ext uri="{FF2B5EF4-FFF2-40B4-BE49-F238E27FC236}">
                <a16:creationId xmlns:a16="http://schemas.microsoft.com/office/drawing/2014/main" xmlns="" id="{61531DBB-9398-41F5-97DF-7D02570C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117" name="Rectangle 110">
            <a:extLst>
              <a:ext uri="{FF2B5EF4-FFF2-40B4-BE49-F238E27FC236}">
                <a16:creationId xmlns:a16="http://schemas.microsoft.com/office/drawing/2014/main" xmlns="" id="{F64173A5-993B-454C-83E8-4BA1963A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118" name="Rectangle 111">
            <a:extLst>
              <a:ext uri="{FF2B5EF4-FFF2-40B4-BE49-F238E27FC236}">
                <a16:creationId xmlns:a16="http://schemas.microsoft.com/office/drawing/2014/main" xmlns="" id="{20924C91-6781-41D5-A74F-A70B308B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119" name="Rectangle 112">
            <a:extLst>
              <a:ext uri="{FF2B5EF4-FFF2-40B4-BE49-F238E27FC236}">
                <a16:creationId xmlns:a16="http://schemas.microsoft.com/office/drawing/2014/main" xmlns="" id="{A6F54811-0C55-449B-A826-276175417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120" name="Rectangle 113">
            <a:extLst>
              <a:ext uri="{FF2B5EF4-FFF2-40B4-BE49-F238E27FC236}">
                <a16:creationId xmlns:a16="http://schemas.microsoft.com/office/drawing/2014/main" xmlns="" id="{4C5C1619-CA2F-4893-B22B-6C8E023B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121" name="Rectangle 114">
            <a:extLst>
              <a:ext uri="{FF2B5EF4-FFF2-40B4-BE49-F238E27FC236}">
                <a16:creationId xmlns:a16="http://schemas.microsoft.com/office/drawing/2014/main" xmlns="" id="{9615E347-A1E1-4DCA-A81B-3C9293A7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122" name="Rectangle 115">
            <a:extLst>
              <a:ext uri="{FF2B5EF4-FFF2-40B4-BE49-F238E27FC236}">
                <a16:creationId xmlns:a16="http://schemas.microsoft.com/office/drawing/2014/main" xmlns="" id="{789EA107-97F8-49F3-B00F-9D5D3695B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123" name="Rectangle 116">
            <a:extLst>
              <a:ext uri="{FF2B5EF4-FFF2-40B4-BE49-F238E27FC236}">
                <a16:creationId xmlns:a16="http://schemas.microsoft.com/office/drawing/2014/main" xmlns="" id="{ECA65F5D-2ACF-4CFA-8489-1278B8D3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124" name="Rectangle 117">
            <a:extLst>
              <a:ext uri="{FF2B5EF4-FFF2-40B4-BE49-F238E27FC236}">
                <a16:creationId xmlns:a16="http://schemas.microsoft.com/office/drawing/2014/main" xmlns="" id="{92B42DF7-B1A7-4EF7-AAC1-D5B14D06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125" name="Rectangle 118">
            <a:extLst>
              <a:ext uri="{FF2B5EF4-FFF2-40B4-BE49-F238E27FC236}">
                <a16:creationId xmlns:a16="http://schemas.microsoft.com/office/drawing/2014/main" xmlns="" id="{EB95071B-04FD-4ED3-95D6-02F9B3028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126" name="Rectangle 119">
            <a:extLst>
              <a:ext uri="{FF2B5EF4-FFF2-40B4-BE49-F238E27FC236}">
                <a16:creationId xmlns:a16="http://schemas.microsoft.com/office/drawing/2014/main" xmlns="" id="{BADFFFC3-8C18-48E9-B63D-677C93AE4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127" name="Rectangle 120">
            <a:extLst>
              <a:ext uri="{FF2B5EF4-FFF2-40B4-BE49-F238E27FC236}">
                <a16:creationId xmlns:a16="http://schemas.microsoft.com/office/drawing/2014/main" xmlns="" id="{97000E81-3625-4734-A9F9-338319EB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0:03</a:t>
            </a:r>
          </a:p>
        </p:txBody>
      </p:sp>
      <p:sp>
        <p:nvSpPr>
          <p:cNvPr id="128" name="Rectangle 121">
            <a:extLst>
              <a:ext uri="{FF2B5EF4-FFF2-40B4-BE49-F238E27FC236}">
                <a16:creationId xmlns:a16="http://schemas.microsoft.com/office/drawing/2014/main" xmlns="" id="{206E8B9E-574D-4560-8D13-047E288DA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0:02</a:t>
            </a:r>
          </a:p>
        </p:txBody>
      </p:sp>
      <p:sp>
        <p:nvSpPr>
          <p:cNvPr id="129" name="Rectangle 122">
            <a:extLst>
              <a:ext uri="{FF2B5EF4-FFF2-40B4-BE49-F238E27FC236}">
                <a16:creationId xmlns:a16="http://schemas.microsoft.com/office/drawing/2014/main" xmlns="" id="{B22029B9-D191-4354-9E12-F7FD861A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30" name="Rectangle 123">
            <a:extLst>
              <a:ext uri="{FF2B5EF4-FFF2-40B4-BE49-F238E27FC236}">
                <a16:creationId xmlns:a16="http://schemas.microsoft.com/office/drawing/2014/main" xmlns="" id="{5E416577-4D26-4422-A2EC-25A83A3F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76991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End</a:t>
            </a:r>
          </a:p>
        </p:txBody>
      </p:sp>
      <p:sp>
        <p:nvSpPr>
          <p:cNvPr id="131" name="Rectangle 123">
            <a:extLst>
              <a:ext uri="{FF2B5EF4-FFF2-40B4-BE49-F238E27FC236}">
                <a16:creationId xmlns:a16="http://schemas.microsoft.com/office/drawing/2014/main" xmlns="" id="{17CA133A-9E75-4545-86A2-0E9A2E59E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316" y="485736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GB" sz="5400" dirty="0"/>
              <a:t>2:00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DBD1E7-6CBF-4F9A-B737-72B04E3357C1}"/>
              </a:ext>
            </a:extLst>
          </p:cNvPr>
          <p:cNvSpPr/>
          <p:nvPr/>
        </p:nvSpPr>
        <p:spPr>
          <a:xfrm>
            <a:off x="364507" y="450539"/>
            <a:ext cx="308526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Starter Activity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196" y="1217073"/>
            <a:ext cx="8089004" cy="1291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1- What type of assets is this car?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 If  you bought this car today, can you sell it after 4 years at the same price ? why?</a:t>
            </a:r>
          </a:p>
        </p:txBody>
      </p:sp>
      <p:pic>
        <p:nvPicPr>
          <p:cNvPr id="136" name="Picture 2" descr="http://www.history-society.com/im/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3674" y="3124200"/>
            <a:ext cx="5435202" cy="304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7" name="Picture 2" descr="http://www.scrap-car-4-cash.co.uk/images/scrap-c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5643" y="4992283"/>
            <a:ext cx="1981200" cy="13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8" name="Picture 3" descr="C:\Documents and Settings\USER\Local Settings\Temporary Internet Files\Content.IE5\OG89A23V\MP90043319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3946" y="2765513"/>
            <a:ext cx="1652018" cy="108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5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4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30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4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50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70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80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00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10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2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1" dur="94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 showWhenStopped="0">
                <p:cTn id="4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4F98-6068-4039-A35B-E5740FF097B2}" type="slidenum">
              <a:rPr lang="ar-BH" smtClean="0"/>
              <a:pPr/>
              <a:t>4</a:t>
            </a:fld>
            <a:endParaRPr lang="ar-B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DBD1E7-6CBF-4F9A-B737-72B04E3357C1}"/>
              </a:ext>
            </a:extLst>
          </p:cNvPr>
          <p:cNvSpPr/>
          <p:nvPr/>
        </p:nvSpPr>
        <p:spPr>
          <a:xfrm>
            <a:off x="230945" y="482802"/>
            <a:ext cx="308526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Starter Activity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87274"/>
            <a:ext cx="8077200" cy="9884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1-  Car is the fixed asset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 No, we can’t sell it at the same price, because depreciated it </a:t>
            </a:r>
          </a:p>
        </p:txBody>
      </p:sp>
      <p:pic>
        <p:nvPicPr>
          <p:cNvPr id="136" name="Picture 2" descr="http://www.history-society.com/im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5527" y="2944365"/>
            <a:ext cx="5435202" cy="304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7" name="Picture 2" descr="http://www.scrap-car-4-cash.co.uk/images/scrap-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729" y="4970822"/>
            <a:ext cx="1981200" cy="13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8" name="Picture 3" descr="C:\Documents and Settings\USER\Local Settings\Temporary Internet Files\Content.IE5\OG89A23V\MP90043319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950" y="2582038"/>
            <a:ext cx="1652018" cy="108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737957" y="3773701"/>
            <a:ext cx="1986452" cy="1137053"/>
            <a:chOff x="1676838" y="3650379"/>
            <a:chExt cx="1986452" cy="1137053"/>
          </a:xfrm>
        </p:grpSpPr>
        <p:sp>
          <p:nvSpPr>
            <p:cNvPr id="139" name="Cloud 138"/>
            <p:cNvSpPr/>
            <p:nvPr/>
          </p:nvSpPr>
          <p:spPr>
            <a:xfrm>
              <a:off x="1676838" y="3650379"/>
              <a:ext cx="1986452" cy="1137053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844055" y="3844501"/>
              <a:ext cx="171024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spc="100" dirty="0">
                  <a:ln w="180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 </a:t>
              </a:r>
            </a:p>
            <a:p>
              <a:pPr algn="ctr"/>
              <a:r>
                <a:rPr lang="en-US" sz="2000" spc="100" dirty="0">
                  <a:ln w="180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</a:t>
              </a:r>
              <a:endParaRPr lang="ar-BH" sz="2000" spc="100" dirty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2009099">
            <a:off x="5304087" y="3973310"/>
            <a:ext cx="21336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Useful life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82" y="481680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5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aticwhich.co.uk/media/images/cars/medium/car-depriciation-207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249502"/>
            <a:ext cx="7234262" cy="2085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4F98-6068-4039-A35B-E5740FF097B2}" type="slidenum">
              <a:rPr lang="ar-BH" smtClean="0"/>
              <a:pPr/>
              <a:t>5</a:t>
            </a:fld>
            <a:endParaRPr lang="ar-BH"/>
          </a:p>
        </p:txBody>
      </p:sp>
      <p:sp>
        <p:nvSpPr>
          <p:cNvPr id="4" name="Flowchart: Alternate Process 3"/>
          <p:cNvSpPr/>
          <p:nvPr/>
        </p:nvSpPr>
        <p:spPr>
          <a:xfrm>
            <a:off x="216782" y="1492544"/>
            <a:ext cx="9689217" cy="10236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Is the part of the original cost of fixed asset consumed during it’s period of use.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96734" y="2792775"/>
            <a:ext cx="9689216" cy="109411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 non-cash expense that reduce the value of an asset over time.</a:t>
            </a:r>
            <a:endParaRPr lang="ar-BH" sz="32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475499"/>
            <a:ext cx="4191000" cy="700972"/>
            <a:chOff x="272538" y="1012529"/>
            <a:chExt cx="11197935" cy="1080000"/>
          </a:xfrm>
        </p:grpSpPr>
        <p:sp>
          <p:nvSpPr>
            <p:cNvPr id="10" name="مستطيل مستدير الزوايا 13"/>
            <p:cNvSpPr/>
            <p:nvPr/>
          </p:nvSpPr>
          <p:spPr>
            <a:xfrm>
              <a:off x="272538" y="1012529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338665" y="1118704"/>
              <a:ext cx="9919417" cy="711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Depreciation Definition:                                                                                                      </a:t>
              </a:r>
              <a:endParaRPr lang="en-GB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06" y="544412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1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219200" y="4776331"/>
            <a:ext cx="2877966" cy="1563701"/>
          </a:xfrm>
          <a:prstGeom prst="round2Diag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Straight line method</a:t>
            </a:r>
            <a:endParaRPr lang="ar-B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267200" y="4740216"/>
            <a:ext cx="2706996" cy="1535098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Declining Balance method</a:t>
            </a:r>
            <a:endParaRPr lang="ar-BH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Image result for straight line metho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08228"/>
            <a:ext cx="7543799" cy="173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 Diagonal Corner Rectangle 15"/>
          <p:cNvSpPr/>
          <p:nvPr/>
        </p:nvSpPr>
        <p:spPr>
          <a:xfrm>
            <a:off x="7142323" y="4711032"/>
            <a:ext cx="3276600" cy="1563701"/>
          </a:xfrm>
          <a:prstGeom prst="round2DiagRect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Units-of- Production (Activity) method</a:t>
            </a:r>
            <a:endParaRPr lang="ar-B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143403" y="3290727"/>
            <a:ext cx="908808" cy="147325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089376" y="3290726"/>
            <a:ext cx="908808" cy="145818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173866" y="3290723"/>
            <a:ext cx="908808" cy="142030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6526" y="426680"/>
            <a:ext cx="6041874" cy="693963"/>
            <a:chOff x="272538" y="1012529"/>
            <a:chExt cx="11197935" cy="1211739"/>
          </a:xfrm>
        </p:grpSpPr>
        <p:sp>
          <p:nvSpPr>
            <p:cNvPr id="25" name="مستطيل مستدير الزوايا 13"/>
            <p:cNvSpPr/>
            <p:nvPr/>
          </p:nvSpPr>
          <p:spPr>
            <a:xfrm>
              <a:off x="272538" y="1012529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" name="Rectangle 6"/>
            <p:cNvSpPr/>
            <p:nvPr/>
          </p:nvSpPr>
          <p:spPr>
            <a:xfrm>
              <a:off x="1338665" y="1118704"/>
              <a:ext cx="9919417" cy="1105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of Providing Depreciation.</a:t>
              </a:r>
              <a:endPara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82" y="481680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1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5819" y="4070727"/>
            <a:ext cx="9130936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Acquisition 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=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price + taxes + Freight + Installation + Fixing + Legal fees + insurance …etc.</a:t>
            </a:r>
            <a:endParaRPr lang="ar-B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5819" y="4876800"/>
            <a:ext cx="9130936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Salvage (Scrap, Residual) Value: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Value of asset at the end of useful life.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9373" y="1504471"/>
            <a:ext cx="3635829" cy="591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 Formula:</a:t>
            </a:r>
            <a:endParaRPr lang="ar-BH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5819" y="5626957"/>
            <a:ext cx="9130936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Useful life: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period over which you expect to get benefits from the asset.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Sequential Access Storage 1"/>
          <p:cNvSpPr/>
          <p:nvPr/>
        </p:nvSpPr>
        <p:spPr>
          <a:xfrm>
            <a:off x="103031" y="3998251"/>
            <a:ext cx="2259876" cy="1448349"/>
          </a:xfrm>
          <a:prstGeom prst="flowChartMagnetic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5305" y="473469"/>
            <a:ext cx="6199295" cy="996718"/>
            <a:chOff x="250895" y="1033165"/>
            <a:chExt cx="11197935" cy="1270317"/>
          </a:xfrm>
        </p:grpSpPr>
        <p:sp>
          <p:nvSpPr>
            <p:cNvPr id="20" name="مستطيل مستدير الزوايا 13"/>
            <p:cNvSpPr/>
            <p:nvPr/>
          </p:nvSpPr>
          <p:spPr>
            <a:xfrm>
              <a:off x="250895" y="1033165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" name="Rectangle 6"/>
            <p:cNvSpPr/>
            <p:nvPr/>
          </p:nvSpPr>
          <p:spPr>
            <a:xfrm>
              <a:off x="1373039" y="1244376"/>
              <a:ext cx="9919417" cy="1059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1- Straight line depreciation method</a:t>
              </a:r>
              <a:endParaRPr lang="ar-BH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                                          </a:t>
              </a: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3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0" name="Oval Callout 29"/>
          <p:cNvSpPr/>
          <p:nvPr/>
        </p:nvSpPr>
        <p:spPr>
          <a:xfrm>
            <a:off x="8697035" y="1504471"/>
            <a:ext cx="3064583" cy="838200"/>
          </a:xfrm>
          <a:prstGeom prst="wedgeEllipseCallout">
            <a:avLst>
              <a:gd name="adj1" fmla="val -57796"/>
              <a:gd name="adj2" fmla="val 8041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Depreciation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371600" y="2234755"/>
                <a:ext cx="7315199" cy="1710642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>
                <a:noAutofit/>
              </a:bodyPr>
              <a:lstStyle/>
              <a:p>
                <a:pPr marL="274320" indent="-274320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r>
                  <a:rPr lang="en-US" sz="2400" b="1" dirty="0" smtClean="0">
                    <a:ln w="12700">
                      <a:solidFill>
                        <a:schemeClr val="tx2"/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Depreciation Expense per period=</a:t>
                </a:r>
              </a:p>
              <a:p>
                <a:pPr marL="274320" indent="-274320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endParaRPr lang="en-US" sz="2400" b="1" dirty="0" smtClean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274320" indent="-27432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Acquisition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rgbClr val="F147D9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–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Salvage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ar-BH" sz="2400" b="1" dirty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accent6"/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𝑼𝒔𝒆𝒇𝒖𝒍</m:t>
                          </m:r>
                          <m: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n w="12700">
                                <a:solidFill>
                                  <a:schemeClr val="tx2"/>
                                </a:solidFill>
                                <a:prstDash val="solid"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𝑳𝒊𝒇𝒆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274320" indent="-274320" algn="ctr" defTabSz="914400" rtl="1">
                  <a:spcBef>
                    <a:spcPts val="600"/>
                  </a:spcBef>
                  <a:buClr>
                    <a:schemeClr val="tx2"/>
                  </a:buClr>
                  <a:buSzPct val="73000"/>
                  <a:defRPr/>
                </a:pPr>
                <a:endParaRPr lang="en-US" sz="24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34755"/>
                <a:ext cx="7315199" cy="1710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69" y="359492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13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2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3565" y="1140242"/>
            <a:ext cx="4842786" cy="591862"/>
            <a:chOff x="272538" y="1012529"/>
            <a:chExt cx="11197935" cy="1134691"/>
          </a:xfrm>
        </p:grpSpPr>
        <p:sp>
          <p:nvSpPr>
            <p:cNvPr id="13" name="مستطيل مستدير الزوايا 13"/>
            <p:cNvSpPr/>
            <p:nvPr/>
          </p:nvSpPr>
          <p:spPr>
            <a:xfrm>
              <a:off x="272538" y="1012529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350"/>
            </a:p>
          </p:txBody>
        </p:sp>
        <p:sp>
          <p:nvSpPr>
            <p:cNvPr id="14" name="Rectangle 6"/>
            <p:cNvSpPr/>
            <p:nvPr/>
          </p:nvSpPr>
          <p:spPr>
            <a:xfrm>
              <a:off x="1338665" y="1118705"/>
              <a:ext cx="9919418" cy="1028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Determining the cost Plant Assets.                                                                                                      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6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7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8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9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2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33565" y="2104857"/>
            <a:ext cx="10994444" cy="3157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1:</a:t>
            </a: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Assume On Jan, 1 2019, Ahmed Company purchases factory equipment at a cash price of BD20,000. Related expenditures are for sales taxes</a:t>
            </a:r>
          </a:p>
          <a:p>
            <a:pPr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BD1,200, insurance during shipping BD300, and installation and testing BD400.</a:t>
            </a:r>
          </a:p>
          <a:p>
            <a:pPr fontAlgn="base"/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cost of equipment and journal entry for purchases of equipment. </a:t>
            </a:r>
            <a:endParaRPr lang="en-US" sz="2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82" y="481680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5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3565" y="454365"/>
            <a:ext cx="4842786" cy="591862"/>
            <a:chOff x="272538" y="1012529"/>
            <a:chExt cx="11197935" cy="1134691"/>
          </a:xfrm>
        </p:grpSpPr>
        <p:sp>
          <p:nvSpPr>
            <p:cNvPr id="13" name="مستطيل مستدير الزوايا 13"/>
            <p:cNvSpPr/>
            <p:nvPr/>
          </p:nvSpPr>
          <p:spPr>
            <a:xfrm>
              <a:off x="272538" y="1012529"/>
              <a:ext cx="11197935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350"/>
            </a:p>
          </p:txBody>
        </p:sp>
        <p:sp>
          <p:nvSpPr>
            <p:cNvPr id="14" name="Rectangle 6"/>
            <p:cNvSpPr/>
            <p:nvPr/>
          </p:nvSpPr>
          <p:spPr>
            <a:xfrm>
              <a:off x="1338664" y="1118705"/>
              <a:ext cx="9919418" cy="1028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Determining the cost Plant Assets.                                                                                                      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6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7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8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9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2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68435" y="1184958"/>
            <a:ext cx="10604366" cy="3157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1:</a:t>
            </a: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Assume On Jan, 1 2019, Ahmed Company purchases factory equipment at a cash price of BD20,000. Related expenditures are for sales taxes</a:t>
            </a:r>
          </a:p>
          <a:p>
            <a:pPr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BD1,200, insurance during shipping BD300, and installation and testing BD400.</a:t>
            </a:r>
          </a:p>
          <a:p>
            <a:pPr fontAlgn="base"/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Calculate the cost of equipment and journal entry for purchases of equipment. </a:t>
            </a: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22959" y="2450360"/>
            <a:ext cx="1329641" cy="3431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24B8E57-9DF3-4996-9F3D-7FAEF7BBE2D9}"/>
              </a:ext>
            </a:extLst>
          </p:cNvPr>
          <p:cNvSpPr/>
          <p:nvPr/>
        </p:nvSpPr>
        <p:spPr>
          <a:xfrm>
            <a:off x="425682" y="2824265"/>
            <a:ext cx="1326918" cy="3431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: Rounded Corners 7">
            <a:extLst>
              <a:ext uri="{FF2B5EF4-FFF2-40B4-BE49-F238E27FC236}">
                <a16:creationId xmlns:a16="http://schemas.microsoft.com/office/drawing/2014/main" xmlns="" id="{B24B8E57-9DF3-4996-9F3D-7FAEF7BBE2D9}"/>
              </a:ext>
            </a:extLst>
          </p:cNvPr>
          <p:cNvSpPr/>
          <p:nvPr/>
        </p:nvSpPr>
        <p:spPr>
          <a:xfrm>
            <a:off x="2406474" y="2112697"/>
            <a:ext cx="1469594" cy="2729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: Rounded Corners 7">
            <a:extLst>
              <a:ext uri="{FF2B5EF4-FFF2-40B4-BE49-F238E27FC236}">
                <a16:creationId xmlns:a16="http://schemas.microsoft.com/office/drawing/2014/main" xmlns="" id="{B24B8E57-9DF3-4996-9F3D-7FAEF7BBE2D9}"/>
              </a:ext>
            </a:extLst>
          </p:cNvPr>
          <p:cNvSpPr/>
          <p:nvPr/>
        </p:nvSpPr>
        <p:spPr>
          <a:xfrm>
            <a:off x="5681966" y="2437582"/>
            <a:ext cx="1099834" cy="4206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ounded Rectangle 22"/>
          <p:cNvSpPr/>
          <p:nvPr/>
        </p:nvSpPr>
        <p:spPr>
          <a:xfrm>
            <a:off x="309681" y="4053504"/>
            <a:ext cx="4038600" cy="246072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000" b="1" dirty="0">
                <a:solidFill>
                  <a:srgbClr val="FF0000"/>
                </a:solidFill>
              </a:rPr>
              <a:t>Cost of Equipment</a:t>
            </a:r>
          </a:p>
          <a:p>
            <a:pPr fontAlgn="base"/>
            <a:r>
              <a:rPr lang="en-US" sz="2000" b="1" dirty="0">
                <a:solidFill>
                  <a:schemeClr val="tx1"/>
                </a:solidFill>
              </a:rPr>
              <a:t>Cash price                        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BD20,000</a:t>
            </a:r>
          </a:p>
          <a:p>
            <a:pPr fontAlgn="base"/>
            <a:r>
              <a:rPr lang="en-US" sz="2000" b="1" dirty="0">
                <a:solidFill>
                  <a:schemeClr val="tx1"/>
                </a:solidFill>
              </a:rPr>
              <a:t>Sales taxes                      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rgbClr val="002060"/>
                </a:solidFill>
              </a:rPr>
              <a:t>BD1,200</a:t>
            </a:r>
            <a:endParaRPr lang="en-US" sz="2000" b="1" dirty="0">
              <a:solidFill>
                <a:srgbClr val="002060"/>
              </a:solidFill>
            </a:endParaRPr>
          </a:p>
          <a:p>
            <a:pPr fontAlgn="base"/>
            <a:r>
              <a:rPr lang="en-US" sz="2000" b="1" dirty="0">
                <a:solidFill>
                  <a:schemeClr val="tx1"/>
                </a:solidFill>
              </a:rPr>
              <a:t>Insurance during shipping   </a:t>
            </a:r>
            <a:r>
              <a:rPr lang="en-US" sz="2000" b="1" dirty="0">
                <a:solidFill>
                  <a:srgbClr val="002060"/>
                </a:solidFill>
              </a:rPr>
              <a:t>BD300</a:t>
            </a:r>
          </a:p>
          <a:p>
            <a:pPr fontAlgn="base"/>
            <a:r>
              <a:rPr lang="en-US" sz="2000" b="1" dirty="0">
                <a:solidFill>
                  <a:schemeClr val="tx1"/>
                </a:solidFill>
              </a:rPr>
              <a:t>Installation and testing        </a:t>
            </a:r>
            <a:r>
              <a:rPr lang="en-US" sz="2000" b="1" dirty="0">
                <a:solidFill>
                  <a:srgbClr val="002060"/>
                </a:solidFill>
              </a:rPr>
              <a:t>BD400</a:t>
            </a:r>
          </a:p>
          <a:p>
            <a:pPr fontAlgn="base"/>
            <a:endParaRPr lang="en-US" sz="2000" b="1" dirty="0">
              <a:solidFill>
                <a:srgbClr val="002060"/>
              </a:solidFill>
            </a:endParaRP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Cost of Equipment              = BD21,900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05846" y="4110873"/>
            <a:ext cx="6787048" cy="983135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The following Journal entry is to record the purchase of Equipment and related expenditures:</a:t>
            </a:r>
            <a:endParaRPr lang="en-US" sz="2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99069"/>
              </p:ext>
            </p:extLst>
          </p:nvPr>
        </p:nvGraphicFramePr>
        <p:xfrm>
          <a:off x="4572000" y="5153955"/>
          <a:ext cx="7299546" cy="1249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60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8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9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9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Explanation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Jan1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Equipment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21,900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                 Cash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21,900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3179223" y="5897756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Plus 26"/>
          <p:cNvSpPr/>
          <p:nvPr/>
        </p:nvSpPr>
        <p:spPr>
          <a:xfrm>
            <a:off x="2874423" y="5703875"/>
            <a:ext cx="609600" cy="4514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D0DC4A7D-9DBE-4B55-ADE4-D3976169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732" y="485191"/>
            <a:ext cx="1724772" cy="536480"/>
          </a:xfrm>
          <a:solidFill>
            <a:srgbClr val="FAFA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12192000" cy="306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Straight Line Method     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38" y="351250"/>
            <a:ext cx="1801263" cy="10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3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9" grpId="0" animBg="1"/>
      <p:bldP spid="30" grpId="0" animBg="1"/>
      <p:bldP spid="23" grpId="0" animBg="1"/>
      <p:bldP spid="24" grpId="0"/>
      <p:bldP spid="27" grpId="0" animBg="1"/>
      <p:bldP spid="31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9661</TotalTime>
  <Words>2384</Words>
  <Application>Microsoft Office PowerPoint</Application>
  <PresentationFormat>Widescreen</PresentationFormat>
  <Paragraphs>846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Cambria Math</vt:lpstr>
      <vt:lpstr>PT Bold Heading</vt:lpstr>
      <vt:lpstr>Sakkal Majalla</vt:lpstr>
      <vt:lpstr>Times New Roman</vt:lpstr>
      <vt:lpstr>Presentation2</vt:lpstr>
      <vt:lpstr>1_Presentation2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Depreciation Formula:</vt:lpstr>
      <vt:lpstr>PowerPoint Presentation</vt:lpstr>
      <vt:lpstr>Solution</vt:lpstr>
      <vt:lpstr>Activity (1)</vt:lpstr>
      <vt:lpstr>Answer : Activity (1)</vt:lpstr>
      <vt:lpstr>PowerPoint Presentation</vt:lpstr>
      <vt:lpstr>3- Depreciation schedule </vt:lpstr>
      <vt:lpstr>Depreciation Expense for year 2015 = Depreciation Base × Depreciation Rate                                                                = 20,000 × 20% = BD4,000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 ??</vt:lpstr>
      <vt:lpstr>True or False ??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Depreciation chapter4</dc:title>
  <dc:creator>tembel</dc:creator>
  <cp:lastModifiedBy>Amro Hussain Ali Salman</cp:lastModifiedBy>
  <cp:revision>334</cp:revision>
  <dcterms:created xsi:type="dcterms:W3CDTF">2006-08-16T00:00:00Z</dcterms:created>
  <dcterms:modified xsi:type="dcterms:W3CDTF">2021-01-21T05:29:11Z</dcterms:modified>
</cp:coreProperties>
</file>