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47" r:id="rId2"/>
    <p:sldId id="348" r:id="rId3"/>
    <p:sldId id="316" r:id="rId4"/>
    <p:sldId id="371" r:id="rId5"/>
    <p:sldId id="372" r:id="rId6"/>
    <p:sldId id="369" r:id="rId7"/>
    <p:sldId id="373" r:id="rId8"/>
    <p:sldId id="305" r:id="rId9"/>
    <p:sldId id="310" r:id="rId10"/>
    <p:sldId id="374" r:id="rId11"/>
    <p:sldId id="375" r:id="rId12"/>
    <p:sldId id="376" r:id="rId13"/>
    <p:sldId id="377" r:id="rId14"/>
    <p:sldId id="306" r:id="rId15"/>
    <p:sldId id="311" r:id="rId16"/>
    <p:sldId id="378" r:id="rId17"/>
    <p:sldId id="379" r:id="rId18"/>
    <p:sldId id="380" r:id="rId19"/>
    <p:sldId id="381" r:id="rId20"/>
    <p:sldId id="307" r:id="rId21"/>
    <p:sldId id="312" r:id="rId22"/>
    <p:sldId id="382" r:id="rId23"/>
    <p:sldId id="383" r:id="rId24"/>
    <p:sldId id="384" r:id="rId25"/>
    <p:sldId id="385" r:id="rId26"/>
    <p:sldId id="386" r:id="rId27"/>
    <p:sldId id="387" r:id="rId28"/>
    <p:sldId id="31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𝐾𝐻𝐴𝑇𝑂𝑂𝑁 ~" initials="𝐾𝐻𝐴𝑇𝑂𝑂𝑁" lastIdx="1" clrIdx="0">
    <p:extLst>
      <p:ext uri="{19B8F6BF-5375-455C-9EA6-DF929625EA0E}">
        <p15:presenceInfo xmlns:p15="http://schemas.microsoft.com/office/powerpoint/2012/main" userId="cd7d9c1bfcbffe3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850101"/>
    <a:srgbClr val="E8C33C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76" autoAdjust="0"/>
    <p:restoredTop sz="94660"/>
  </p:normalViewPr>
  <p:slideViewPr>
    <p:cSldViewPr snapToGrid="0">
      <p:cViewPr varScale="1">
        <p:scale>
          <a:sx n="67" d="100"/>
          <a:sy n="67" d="100"/>
        </p:scale>
        <p:origin x="408" y="-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76705-A94A-452E-BD07-1A2A316124BC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5356F-BE52-447E-98FB-85A7E6688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98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2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51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37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9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2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4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5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0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33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4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41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1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257F836-2B8D-4385-833E-440ED69B9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434166"/>
              </p:ext>
            </p:extLst>
          </p:nvPr>
        </p:nvGraphicFramePr>
        <p:xfrm>
          <a:off x="1504406" y="2517007"/>
          <a:ext cx="9183188" cy="350496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30489">
                  <a:extLst>
                    <a:ext uri="{9D8B030D-6E8A-4147-A177-3AD203B41FA5}">
                      <a16:colId xmlns:a16="http://schemas.microsoft.com/office/drawing/2014/main" val="1153488245"/>
                    </a:ext>
                  </a:extLst>
                </a:gridCol>
                <a:gridCol w="7352699">
                  <a:extLst>
                    <a:ext uri="{9D8B030D-6E8A-4147-A177-3AD203B41FA5}">
                      <a16:colId xmlns:a16="http://schemas.microsoft.com/office/drawing/2014/main" val="2424581035"/>
                    </a:ext>
                  </a:extLst>
                </a:gridCol>
              </a:tblGrid>
              <a:tr h="97186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Commercial Subjects Group </a:t>
                      </a:r>
                    </a:p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2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585072"/>
                  </a:ext>
                </a:extLst>
              </a:tr>
              <a:tr h="7410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Accounting (</a:t>
                      </a: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 – </a:t>
                      </a:r>
                      <a:r>
                        <a:rPr lang="ar-BH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محا 111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090189103"/>
                  </a:ext>
                </a:extLst>
              </a:tr>
              <a:tr h="10509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 </a:t>
                      </a:r>
                      <a:r>
                        <a:rPr lang="en-GB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en-GB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(Lesson 4)</a:t>
                      </a: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244890864"/>
                  </a:ext>
                </a:extLst>
              </a:tr>
              <a:tr h="7410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Analyzing and</a:t>
                      </a:r>
                      <a:r>
                        <a:rPr lang="en-GB" sz="28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Journalizing Transactions</a:t>
                      </a:r>
                      <a:endParaRPr lang="en-GB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21600062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332411" y="381000"/>
            <a:ext cx="8882743" cy="1182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1DADC20-2F10-4B35-BF3F-D307B7D75327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6F45869-2119-42C4-9887-ACC2D2060B4F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5B77121-2BC7-4B40-AFFF-92CBB15FE258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8445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0F8468-1D86-4515-BE36-D1C1186F1B1E}"/>
              </a:ext>
            </a:extLst>
          </p:cNvPr>
          <p:cNvSpPr/>
          <p:nvPr/>
        </p:nvSpPr>
        <p:spPr>
          <a:xfrm>
            <a:off x="477078" y="1743519"/>
            <a:ext cx="10972800" cy="18496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On April 10, 2020 , Ali company issued check #134 for BD 700 to creditor.</a:t>
            </a:r>
          </a:p>
          <a:p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Required: Record the above transaction in the general journal.</a:t>
            </a:r>
          </a:p>
        </p:txBody>
      </p:sp>
      <p:sp>
        <p:nvSpPr>
          <p:cNvPr id="10" name="مستطيل مستدير الزوايا 13">
            <a:extLst>
              <a:ext uri="{FF2B5EF4-FFF2-40B4-BE49-F238E27FC236}">
                <a16:creationId xmlns:a16="http://schemas.microsoft.com/office/drawing/2014/main" id="{890E2025-3DDF-416B-A670-B48DADA6BB88}"/>
              </a:ext>
            </a:extLst>
          </p:cNvPr>
          <p:cNvSpPr/>
          <p:nvPr/>
        </p:nvSpPr>
        <p:spPr>
          <a:xfrm>
            <a:off x="477078" y="731984"/>
            <a:ext cx="1609299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2 :</a:t>
            </a: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AB65BE-5DE3-4B41-971C-377CBD0BC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565104"/>
              </p:ext>
            </p:extLst>
          </p:nvPr>
        </p:nvGraphicFramePr>
        <p:xfrm>
          <a:off x="477076" y="4052078"/>
          <a:ext cx="10972799" cy="171390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603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4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516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59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77386428"/>
                  </a:ext>
                </a:extLst>
              </a:tr>
              <a:tr h="618029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857654120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49C9C879-4490-4697-BCF0-282C0A709C52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BCEB160-2091-41A3-A9CA-76A8014C9D4C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741A08C-7CA5-4334-8E34-D78CFB17A8AC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245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0F8468-1D86-4515-BE36-D1C1186F1B1E}"/>
              </a:ext>
            </a:extLst>
          </p:cNvPr>
          <p:cNvSpPr/>
          <p:nvPr/>
        </p:nvSpPr>
        <p:spPr>
          <a:xfrm>
            <a:off x="477076" y="1395789"/>
            <a:ext cx="10289662" cy="1733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On April 10, 2020 , Ali company issued check #134 for BD 700 to creditor.</a:t>
            </a:r>
          </a:p>
          <a:p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Required: Record the above transaction in the general journal.</a:t>
            </a:r>
          </a:p>
        </p:txBody>
      </p:sp>
      <p:sp>
        <p:nvSpPr>
          <p:cNvPr id="10" name="مستطيل مستدير الزوايا 13">
            <a:extLst>
              <a:ext uri="{FF2B5EF4-FFF2-40B4-BE49-F238E27FC236}">
                <a16:creationId xmlns:a16="http://schemas.microsoft.com/office/drawing/2014/main" id="{890E2025-3DDF-416B-A670-B48DADA6BB88}"/>
              </a:ext>
            </a:extLst>
          </p:cNvPr>
          <p:cNvSpPr/>
          <p:nvPr/>
        </p:nvSpPr>
        <p:spPr>
          <a:xfrm>
            <a:off x="477077" y="591772"/>
            <a:ext cx="2704005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2 : Solution</a:t>
            </a: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AB65BE-5DE3-4B41-971C-377CBD0BC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862834"/>
              </p:ext>
            </p:extLst>
          </p:nvPr>
        </p:nvGraphicFramePr>
        <p:xfrm>
          <a:off x="477077" y="3323431"/>
          <a:ext cx="10972799" cy="171390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630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8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516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59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April 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Payable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77386428"/>
                  </a:ext>
                </a:extLst>
              </a:tr>
              <a:tr h="618029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   Cash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65412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F469B96-D8EA-4879-BC6C-1C23551D6C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0" t="18584" r="15366" b="26156"/>
          <a:stretch/>
        </p:blipFill>
        <p:spPr bwMode="auto">
          <a:xfrm>
            <a:off x="9688684" y="4879080"/>
            <a:ext cx="2302102" cy="164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01A8719-D44F-458A-A73D-1B227212EAD6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19F3A72-2F1B-47EE-8769-B97B1D455C0D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B9679AA-615A-4838-9487-F8F281137103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756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0F8468-1D86-4515-BE36-D1C1186F1B1E}"/>
              </a:ext>
            </a:extLst>
          </p:cNvPr>
          <p:cNvSpPr/>
          <p:nvPr/>
        </p:nvSpPr>
        <p:spPr>
          <a:xfrm>
            <a:off x="477078" y="2065503"/>
            <a:ext cx="10972800" cy="16564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On April 13, 2020 , Ali company received check #199 for BD4250 from Debtors.</a:t>
            </a:r>
          </a:p>
          <a:p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Required: Record the above transaction in the general journal.</a:t>
            </a:r>
          </a:p>
        </p:txBody>
      </p:sp>
      <p:sp>
        <p:nvSpPr>
          <p:cNvPr id="10" name="مستطيل مستدير الزوايا 13">
            <a:extLst>
              <a:ext uri="{FF2B5EF4-FFF2-40B4-BE49-F238E27FC236}">
                <a16:creationId xmlns:a16="http://schemas.microsoft.com/office/drawing/2014/main" id="{890E2025-3DDF-416B-A670-B48DADA6BB88}"/>
              </a:ext>
            </a:extLst>
          </p:cNvPr>
          <p:cNvSpPr/>
          <p:nvPr/>
        </p:nvSpPr>
        <p:spPr>
          <a:xfrm>
            <a:off x="477078" y="991510"/>
            <a:ext cx="1583542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3 :</a:t>
            </a: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AB65BE-5DE3-4B41-971C-377CBD0BC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044593"/>
              </p:ext>
            </p:extLst>
          </p:nvPr>
        </p:nvGraphicFramePr>
        <p:xfrm>
          <a:off x="477078" y="4184319"/>
          <a:ext cx="10972799" cy="171390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537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0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516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59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77386428"/>
                  </a:ext>
                </a:extLst>
              </a:tr>
              <a:tr h="618029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654120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89EF7675-0ACF-43C6-91F0-49718E8AB826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8490B4C-5486-4837-BCF7-9BFEB89AE784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C4C7436-75EA-4CF8-9C62-DFD223BF2F82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460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0F8468-1D86-4515-BE36-D1C1186F1B1E}"/>
              </a:ext>
            </a:extLst>
          </p:cNvPr>
          <p:cNvSpPr/>
          <p:nvPr/>
        </p:nvSpPr>
        <p:spPr>
          <a:xfrm>
            <a:off x="477078" y="1506829"/>
            <a:ext cx="10972800" cy="17644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On April 13, 2020 , Ali company received check #199 for BD4250 from Debtors.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Required: Record the above transaction in the general journal.</a:t>
            </a:r>
          </a:p>
        </p:txBody>
      </p:sp>
      <p:sp>
        <p:nvSpPr>
          <p:cNvPr id="10" name="مستطيل مستدير الزوايا 13">
            <a:extLst>
              <a:ext uri="{FF2B5EF4-FFF2-40B4-BE49-F238E27FC236}">
                <a16:creationId xmlns:a16="http://schemas.microsoft.com/office/drawing/2014/main" id="{890E2025-3DDF-416B-A670-B48DADA6BB88}"/>
              </a:ext>
            </a:extLst>
          </p:cNvPr>
          <p:cNvSpPr/>
          <p:nvPr/>
        </p:nvSpPr>
        <p:spPr>
          <a:xfrm>
            <a:off x="477078" y="759999"/>
            <a:ext cx="2781278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3 : Solution</a:t>
            </a: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AB65BE-5DE3-4B41-971C-377CBD0BC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383921"/>
              </p:ext>
            </p:extLst>
          </p:nvPr>
        </p:nvGraphicFramePr>
        <p:xfrm>
          <a:off x="477077" y="3419289"/>
          <a:ext cx="10972799" cy="171390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470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7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516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59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April 13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Cash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4250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77386428"/>
                  </a:ext>
                </a:extLst>
              </a:tr>
              <a:tr h="618029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Account Receivable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4250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85765412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6F1310D-E781-4809-8F92-5A8E712CB1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0" t="18584" r="15366" b="26156"/>
          <a:stretch/>
        </p:blipFill>
        <p:spPr bwMode="auto">
          <a:xfrm>
            <a:off x="9508381" y="4879080"/>
            <a:ext cx="2302102" cy="164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F1B9DDA-739C-4319-AA6C-921B94D74DBC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7D396F7-BCC0-4A30-81BA-3141945DAC38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05318A-EA03-411A-AC05-CE152A7092AB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112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66C80FE-0A4B-4B7F-BC72-A5B4EF7FD036}"/>
              </a:ext>
            </a:extLst>
          </p:cNvPr>
          <p:cNvSpPr txBox="1"/>
          <p:nvPr/>
        </p:nvSpPr>
        <p:spPr>
          <a:xfrm>
            <a:off x="210078" y="2235731"/>
            <a:ext cx="7726971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May 11, Issued receipt #78 to Salman for services, BD 100.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ECCF067-9246-47D5-9F6D-743FCED6D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447195"/>
              </p:ext>
            </p:extLst>
          </p:nvPr>
        </p:nvGraphicFramePr>
        <p:xfrm>
          <a:off x="210078" y="2824261"/>
          <a:ext cx="7723307" cy="118538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2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2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6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2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GB" sz="16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endParaRPr lang="en-US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15EF94C-8D42-4634-9011-5CC2E2EE8197}"/>
              </a:ext>
            </a:extLst>
          </p:cNvPr>
          <p:cNvSpPr txBox="1">
            <a:spLocks/>
          </p:cNvSpPr>
          <p:nvPr/>
        </p:nvSpPr>
        <p:spPr>
          <a:xfrm>
            <a:off x="363986" y="3620231"/>
            <a:ext cx="9144000" cy="157163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ACD976-FA99-4ABE-9867-99CDA4CEF749}"/>
              </a:ext>
            </a:extLst>
          </p:cNvPr>
          <p:cNvSpPr txBox="1"/>
          <p:nvPr/>
        </p:nvSpPr>
        <p:spPr>
          <a:xfrm>
            <a:off x="210078" y="4169805"/>
            <a:ext cx="7723307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May 13, Received receipt #90 from Salman for buying supplies , BD 100.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35F0359-DC5C-485D-97A8-D0AC1B9A79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907141"/>
              </p:ext>
            </p:extLst>
          </p:nvPr>
        </p:nvGraphicFramePr>
        <p:xfrm>
          <a:off x="177142" y="5135414"/>
          <a:ext cx="7723307" cy="118538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2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2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6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2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GB" sz="16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endParaRPr lang="en-US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" name="Picture 2" descr="Image result for example clip art">
            <a:extLst>
              <a:ext uri="{FF2B5EF4-FFF2-40B4-BE49-F238E27FC236}">
                <a16:creationId xmlns:a16="http://schemas.microsoft.com/office/drawing/2014/main" id="{03D4D964-8DB1-4EA3-8422-3C3BF2CE3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475" y="1089355"/>
            <a:ext cx="2968091" cy="1211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A17D426-FEA4-4075-A7F1-A7B89FFDACC7}"/>
              </a:ext>
            </a:extLst>
          </p:cNvPr>
          <p:cNvSpPr/>
          <p:nvPr/>
        </p:nvSpPr>
        <p:spPr>
          <a:xfrm>
            <a:off x="8231427" y="3220121"/>
            <a:ext cx="3866764" cy="400110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Issued Receipt- Receive cash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C86001-D5A5-4EC0-A7B1-DAE163B46FEF}"/>
              </a:ext>
            </a:extLst>
          </p:cNvPr>
          <p:cNvSpPr/>
          <p:nvPr/>
        </p:nvSpPr>
        <p:spPr>
          <a:xfrm>
            <a:off x="8231427" y="5626275"/>
            <a:ext cx="3866764" cy="400110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 Receipt – Pay cash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6C33F8-9E04-49A6-BCF6-325BDC838DB9}"/>
              </a:ext>
            </a:extLst>
          </p:cNvPr>
          <p:cNvSpPr/>
          <p:nvPr/>
        </p:nvSpPr>
        <p:spPr>
          <a:xfrm>
            <a:off x="8990688" y="2571760"/>
            <a:ext cx="2136732" cy="43500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Receipt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08D6809-A9AC-4F8F-9976-DB210C4B7F93}"/>
              </a:ext>
            </a:extLst>
          </p:cNvPr>
          <p:cNvSpPr txBox="1">
            <a:spLocks/>
          </p:cNvSpPr>
          <p:nvPr/>
        </p:nvSpPr>
        <p:spPr>
          <a:xfrm>
            <a:off x="177142" y="1470494"/>
            <a:ext cx="7756244" cy="5460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Record the following transactions in the General Journal.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مستطيل مستدير الزوايا 13"/>
          <p:cNvSpPr/>
          <p:nvPr/>
        </p:nvSpPr>
        <p:spPr>
          <a:xfrm>
            <a:off x="177142" y="639673"/>
            <a:ext cx="2376264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3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9230300" y="4724899"/>
            <a:ext cx="1989859" cy="410515"/>
            <a:chOff x="38100" y="819150"/>
            <a:chExt cx="1604010" cy="351155"/>
          </a:xfrm>
        </p:grpSpPr>
        <p:sp>
          <p:nvSpPr>
            <p:cNvPr id="33" name="Text Box 131"/>
            <p:cNvSpPr txBox="1"/>
            <p:nvPr/>
          </p:nvSpPr>
          <p:spPr>
            <a:xfrm>
              <a:off x="38100" y="819150"/>
              <a:ext cx="619257" cy="29472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DEBIT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 Box 132"/>
            <p:cNvSpPr txBox="1"/>
            <p:nvPr/>
          </p:nvSpPr>
          <p:spPr>
            <a:xfrm>
              <a:off x="962025" y="838200"/>
              <a:ext cx="680085" cy="3321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CREDIT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1A600D7-0331-4AEE-B770-1622445A0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300" y="3616824"/>
            <a:ext cx="2179859" cy="1949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325A76C-813C-43F7-8E64-657DF22AA1AA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626740-4049-4E1B-BE41-A455D34120C9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214974-F477-4EE8-A73F-B940B703137A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05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0" grpId="0" animBg="1"/>
      <p:bldP spid="21" grpId="0" animBg="1"/>
      <p:bldP spid="22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66C80FE-0A4B-4B7F-BC72-A5B4EF7FD036}"/>
              </a:ext>
            </a:extLst>
          </p:cNvPr>
          <p:cNvSpPr txBox="1"/>
          <p:nvPr/>
        </p:nvSpPr>
        <p:spPr>
          <a:xfrm>
            <a:off x="98764" y="2046512"/>
            <a:ext cx="7735626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May 11, Issued receipt #78 to Salman for services performed, BD 700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ECCF067-9246-47D5-9F6D-743FCED6D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160331"/>
              </p:ext>
            </p:extLst>
          </p:nvPr>
        </p:nvGraphicFramePr>
        <p:xfrm>
          <a:off x="127624" y="2913352"/>
          <a:ext cx="7726276" cy="118538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60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1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0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GB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909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0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Services Revenues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15EF94C-8D42-4634-9011-5CC2E2EE8197}"/>
              </a:ext>
            </a:extLst>
          </p:cNvPr>
          <p:cNvSpPr txBox="1">
            <a:spLocks/>
          </p:cNvSpPr>
          <p:nvPr/>
        </p:nvSpPr>
        <p:spPr>
          <a:xfrm>
            <a:off x="363986" y="3676033"/>
            <a:ext cx="9144000" cy="157163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ACD976-FA99-4ABE-9867-99CDA4CEF749}"/>
              </a:ext>
            </a:extLst>
          </p:cNvPr>
          <p:cNvSpPr txBox="1"/>
          <p:nvPr/>
        </p:nvSpPr>
        <p:spPr>
          <a:xfrm>
            <a:off x="98764" y="4276453"/>
            <a:ext cx="7755136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May 13, Received receipt #90 from Salman for buying supplies , BD 300.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35F0359-DC5C-485D-97A8-D0AC1B9A79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73141"/>
              </p:ext>
            </p:extLst>
          </p:nvPr>
        </p:nvGraphicFramePr>
        <p:xfrm>
          <a:off x="98764" y="5194129"/>
          <a:ext cx="7755136" cy="118538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6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6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3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8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GB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909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Supplies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0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Cash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3A17D426-FEA4-4075-A7F1-A7B89FFDACC7}"/>
              </a:ext>
            </a:extLst>
          </p:cNvPr>
          <p:cNvSpPr/>
          <p:nvPr/>
        </p:nvSpPr>
        <p:spPr>
          <a:xfrm>
            <a:off x="8082120" y="3166565"/>
            <a:ext cx="3924700" cy="400110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Issued Receipt- Receive cash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C86001-D5A5-4EC0-A7B1-DAE163B46FEF}"/>
              </a:ext>
            </a:extLst>
          </p:cNvPr>
          <p:cNvSpPr/>
          <p:nvPr/>
        </p:nvSpPr>
        <p:spPr>
          <a:xfrm>
            <a:off x="8129278" y="5386714"/>
            <a:ext cx="3924699" cy="400110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 Receipt – Pay cash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6C33F8-9E04-49A6-BCF6-325BDC838DB9}"/>
              </a:ext>
            </a:extLst>
          </p:cNvPr>
          <p:cNvSpPr/>
          <p:nvPr/>
        </p:nvSpPr>
        <p:spPr>
          <a:xfrm>
            <a:off x="8813253" y="2273370"/>
            <a:ext cx="2648435" cy="68515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Receipt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08D6809-A9AC-4F8F-9976-DB210C4B7F93}"/>
              </a:ext>
            </a:extLst>
          </p:cNvPr>
          <p:cNvSpPr txBox="1">
            <a:spLocks/>
          </p:cNvSpPr>
          <p:nvPr/>
        </p:nvSpPr>
        <p:spPr>
          <a:xfrm>
            <a:off x="98764" y="1234623"/>
            <a:ext cx="7345225" cy="5460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Record the following transactions in the General Journal.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مستطيل مستدير الزوايا 13"/>
          <p:cNvSpPr/>
          <p:nvPr/>
        </p:nvSpPr>
        <p:spPr>
          <a:xfrm>
            <a:off x="98764" y="509159"/>
            <a:ext cx="3108075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3: Solution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Image result for example clip art">
            <a:extLst>
              <a:ext uri="{FF2B5EF4-FFF2-40B4-BE49-F238E27FC236}">
                <a16:creationId xmlns:a16="http://schemas.microsoft.com/office/drawing/2014/main" id="{37374E73-4951-4D8C-A4A5-1396192C7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277" y="881603"/>
            <a:ext cx="1750994" cy="1105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504D1D-8ADC-44D2-BE6E-9D9BFF0DD1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0" t="18584" r="15366" b="26156"/>
          <a:stretch/>
        </p:blipFill>
        <p:spPr bwMode="auto">
          <a:xfrm>
            <a:off x="8622157" y="3475572"/>
            <a:ext cx="2302102" cy="164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6B9CDCC-7221-4827-88C8-C297E88A04D9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DB77FEF-4258-435F-BC36-DCC672F62877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94F49F1-10E9-499E-A14C-718754ABBBFF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054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0" grpId="0" animBg="1"/>
      <p:bldP spid="21" grpId="0" animBg="1"/>
      <p:bldP spid="22" grpId="0" animBg="1"/>
      <p:bldP spid="26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0F8468-1D86-4515-BE36-D1C1186F1B1E}"/>
              </a:ext>
            </a:extLst>
          </p:cNvPr>
          <p:cNvSpPr/>
          <p:nvPr/>
        </p:nvSpPr>
        <p:spPr>
          <a:xfrm>
            <a:off x="477076" y="2020324"/>
            <a:ext cx="10972800" cy="17918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On April 3, 2020 , Ali company Issued receipt #140 for services performed BD 3,000.</a:t>
            </a:r>
          </a:p>
          <a:p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Required: Record the above transaction in the general journal.</a:t>
            </a:r>
          </a:p>
        </p:txBody>
      </p:sp>
      <p:sp>
        <p:nvSpPr>
          <p:cNvPr id="10" name="مستطيل مستدير الزوايا 13">
            <a:extLst>
              <a:ext uri="{FF2B5EF4-FFF2-40B4-BE49-F238E27FC236}">
                <a16:creationId xmlns:a16="http://schemas.microsoft.com/office/drawing/2014/main" id="{890E2025-3DDF-416B-A670-B48DADA6BB88}"/>
              </a:ext>
            </a:extLst>
          </p:cNvPr>
          <p:cNvSpPr/>
          <p:nvPr/>
        </p:nvSpPr>
        <p:spPr>
          <a:xfrm>
            <a:off x="477076" y="836470"/>
            <a:ext cx="1570665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4 :</a:t>
            </a: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AB65BE-5DE3-4B41-971C-377CBD0BC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816893"/>
              </p:ext>
            </p:extLst>
          </p:nvPr>
        </p:nvGraphicFramePr>
        <p:xfrm>
          <a:off x="477077" y="4074241"/>
          <a:ext cx="10972799" cy="171390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537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0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516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59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77386428"/>
                  </a:ext>
                </a:extLst>
              </a:tr>
              <a:tr h="618029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857654120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B5B4BDBE-BA8B-4780-AF78-1736E460B228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C93B5F9-8AB0-475C-8B65-1C00EF541BCA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D26328C-3372-4B09-9C8B-F9EB9BF8DDA8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578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0F8468-1D86-4515-BE36-D1C1186F1B1E}"/>
              </a:ext>
            </a:extLst>
          </p:cNvPr>
          <p:cNvSpPr/>
          <p:nvPr/>
        </p:nvSpPr>
        <p:spPr>
          <a:xfrm>
            <a:off x="477076" y="1395789"/>
            <a:ext cx="10972800" cy="17981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On April 3, 2020 , Ali company Issued receipt #140 for services performed BD 3000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Required: Record the above transaction in the general journal.</a:t>
            </a:r>
          </a:p>
        </p:txBody>
      </p:sp>
      <p:sp>
        <p:nvSpPr>
          <p:cNvPr id="10" name="مستطيل مستدير الزوايا 13">
            <a:extLst>
              <a:ext uri="{FF2B5EF4-FFF2-40B4-BE49-F238E27FC236}">
                <a16:creationId xmlns:a16="http://schemas.microsoft.com/office/drawing/2014/main" id="{890E2025-3DDF-416B-A670-B48DADA6BB88}"/>
              </a:ext>
            </a:extLst>
          </p:cNvPr>
          <p:cNvSpPr/>
          <p:nvPr/>
        </p:nvSpPr>
        <p:spPr>
          <a:xfrm>
            <a:off x="477078" y="591772"/>
            <a:ext cx="2755520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4 : Solution</a:t>
            </a: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AB65BE-5DE3-4B41-971C-377CBD0BC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443481"/>
              </p:ext>
            </p:extLst>
          </p:nvPr>
        </p:nvGraphicFramePr>
        <p:xfrm>
          <a:off x="609599" y="3419289"/>
          <a:ext cx="10972799" cy="171390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537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0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516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59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April 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Cash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77386428"/>
                  </a:ext>
                </a:extLst>
              </a:tr>
              <a:tr h="618029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Services Revenues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85765412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0E4A95A-9A96-474F-AF62-B01A5A494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0" t="18584" r="15366" b="26156"/>
          <a:stretch/>
        </p:blipFill>
        <p:spPr bwMode="auto">
          <a:xfrm>
            <a:off x="9521259" y="4829064"/>
            <a:ext cx="2302102" cy="164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B161055-50EA-4B75-AF4A-631AA3A8B6B6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515A3EA-0A80-45E9-BCA0-3EF19630ED26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792D382-8BB8-4059-ACF4-01F07048214A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173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0F8468-1D86-4515-BE36-D1C1186F1B1E}"/>
              </a:ext>
            </a:extLst>
          </p:cNvPr>
          <p:cNvSpPr/>
          <p:nvPr/>
        </p:nvSpPr>
        <p:spPr>
          <a:xfrm>
            <a:off x="477077" y="1535270"/>
            <a:ext cx="10972800" cy="17981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On April 4, 2020 , Ali company Received receipt #201 from Salman for buying equipment , BD 500.</a:t>
            </a:r>
          </a:p>
          <a:p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Required: Record the above transaction in the general journal.</a:t>
            </a:r>
          </a:p>
        </p:txBody>
      </p:sp>
      <p:sp>
        <p:nvSpPr>
          <p:cNvPr id="10" name="مستطيل مستدير الزوايا 13">
            <a:extLst>
              <a:ext uri="{FF2B5EF4-FFF2-40B4-BE49-F238E27FC236}">
                <a16:creationId xmlns:a16="http://schemas.microsoft.com/office/drawing/2014/main" id="{890E2025-3DDF-416B-A670-B48DADA6BB88}"/>
              </a:ext>
            </a:extLst>
          </p:cNvPr>
          <p:cNvSpPr/>
          <p:nvPr/>
        </p:nvSpPr>
        <p:spPr>
          <a:xfrm>
            <a:off x="477077" y="591772"/>
            <a:ext cx="1738089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5 :</a:t>
            </a: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AB65BE-5DE3-4B41-971C-377CBD0BC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983839"/>
              </p:ext>
            </p:extLst>
          </p:nvPr>
        </p:nvGraphicFramePr>
        <p:xfrm>
          <a:off x="477077" y="3730107"/>
          <a:ext cx="10972799" cy="171390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537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0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516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59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77386428"/>
                  </a:ext>
                </a:extLst>
              </a:tr>
              <a:tr h="618029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857654120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F10BC053-CAD3-4EF8-9FE8-C7A2D915CE72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B9C6357-25DC-43C4-BEA4-08C628CF714E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6CCF802-86C2-4C11-81DE-E8D2E31E30F6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286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0F8468-1D86-4515-BE36-D1C1186F1B1E}"/>
              </a:ext>
            </a:extLst>
          </p:cNvPr>
          <p:cNvSpPr/>
          <p:nvPr/>
        </p:nvSpPr>
        <p:spPr>
          <a:xfrm>
            <a:off x="477076" y="1395789"/>
            <a:ext cx="10972800" cy="17852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On April 4, 2020 , Ali company Received receipt #201 from Salman for buying equipment , BD 500.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Required: Record the above transaction in the general journal.</a:t>
            </a:r>
          </a:p>
        </p:txBody>
      </p:sp>
      <p:sp>
        <p:nvSpPr>
          <p:cNvPr id="10" name="مستطيل مستدير الزوايا 13">
            <a:extLst>
              <a:ext uri="{FF2B5EF4-FFF2-40B4-BE49-F238E27FC236}">
                <a16:creationId xmlns:a16="http://schemas.microsoft.com/office/drawing/2014/main" id="{890E2025-3DDF-416B-A670-B48DADA6BB88}"/>
              </a:ext>
            </a:extLst>
          </p:cNvPr>
          <p:cNvSpPr/>
          <p:nvPr/>
        </p:nvSpPr>
        <p:spPr>
          <a:xfrm>
            <a:off x="477076" y="558119"/>
            <a:ext cx="2665369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5 : Solution</a:t>
            </a: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AB65BE-5DE3-4B41-971C-377CBD0BC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880742"/>
              </p:ext>
            </p:extLst>
          </p:nvPr>
        </p:nvGraphicFramePr>
        <p:xfrm>
          <a:off x="477075" y="3411234"/>
          <a:ext cx="10972799" cy="171390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537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0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516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59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April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Equipment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77386428"/>
                  </a:ext>
                </a:extLst>
              </a:tr>
              <a:tr h="618029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Cash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85765412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7A646EA-83CA-4E9A-8121-578D2BE044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0" t="18584" r="15366" b="26156"/>
          <a:stretch/>
        </p:blipFill>
        <p:spPr bwMode="auto">
          <a:xfrm>
            <a:off x="9650049" y="4879080"/>
            <a:ext cx="2302102" cy="164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B0D2E84-8D62-451F-BAAD-BBD6A6BF5BBE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6761034-B937-4D29-A975-A4F6A156B77B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7608531-9042-40F5-A824-03BA5C149F31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071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A07CAE1-A2D9-4163-BABB-FFD12F0966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4200" y1="54537" x2="35400" y2="47778"/>
                        <a14:foregroundMark x1="36600" y1="33796" x2="36100" y2="28611"/>
                        <a14:foregroundMark x1="35200" y1="60833" x2="35200" y2="58241"/>
                        <a14:foregroundMark x1="71400" y1="62778" x2="73700" y2="62870"/>
                        <a14:foregroundMark x1="57600" y1="40000" x2="57600" y2="3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90" t="19128" r="20454" b="25080"/>
          <a:stretch/>
        </p:blipFill>
        <p:spPr>
          <a:xfrm>
            <a:off x="9941923" y="4694389"/>
            <a:ext cx="2250077" cy="1406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5993" y="4694389"/>
            <a:ext cx="9858450" cy="1483651"/>
            <a:chOff x="530850" y="1925275"/>
            <a:chExt cx="8376599" cy="1571853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Freeform 8"/>
            <p:cNvSpPr/>
            <p:nvPr/>
          </p:nvSpPr>
          <p:spPr>
            <a:xfrm>
              <a:off x="530850" y="1925275"/>
              <a:ext cx="1114720" cy="1571853"/>
            </a:xfrm>
            <a:custGeom>
              <a:avLst/>
              <a:gdLst>
                <a:gd name="connsiteX0" fmla="*/ 0 w 1592456"/>
                <a:gd name="connsiteY0" fmla="*/ 0 h 1114719"/>
                <a:gd name="connsiteX1" fmla="*/ 1035097 w 1592456"/>
                <a:gd name="connsiteY1" fmla="*/ 0 h 1114719"/>
                <a:gd name="connsiteX2" fmla="*/ 1592456 w 1592456"/>
                <a:gd name="connsiteY2" fmla="*/ 557360 h 1114719"/>
                <a:gd name="connsiteX3" fmla="*/ 1035097 w 1592456"/>
                <a:gd name="connsiteY3" fmla="*/ 1114719 h 1114719"/>
                <a:gd name="connsiteX4" fmla="*/ 0 w 1592456"/>
                <a:gd name="connsiteY4" fmla="*/ 1114719 h 1114719"/>
                <a:gd name="connsiteX5" fmla="*/ 557360 w 1592456"/>
                <a:gd name="connsiteY5" fmla="*/ 557360 h 1114719"/>
                <a:gd name="connsiteX6" fmla="*/ 0 w 1592456"/>
                <a:gd name="connsiteY6" fmla="*/ 0 h 111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456" h="1114719">
                  <a:moveTo>
                    <a:pt x="1592455" y="0"/>
                  </a:moveTo>
                  <a:lnTo>
                    <a:pt x="1592455" y="724568"/>
                  </a:lnTo>
                  <a:lnTo>
                    <a:pt x="796227" y="1114719"/>
                  </a:lnTo>
                  <a:lnTo>
                    <a:pt x="1" y="724568"/>
                  </a:lnTo>
                  <a:lnTo>
                    <a:pt x="1" y="0"/>
                  </a:lnTo>
                  <a:lnTo>
                    <a:pt x="796227" y="390152"/>
                  </a:lnTo>
                  <a:lnTo>
                    <a:pt x="1592455" y="0"/>
                  </a:ln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956" tIns="578316" rIns="20955" bIns="578314" numCol="1" spcCol="1270" anchor="ctr" anchorCtr="0">
              <a:noAutofit/>
            </a:bodyPr>
            <a:lstStyle/>
            <a:p>
              <a:pPr lvl="0" algn="ctr" defTabSz="1466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BH" sz="3600" b="1" kern="1200" dirty="0">
                  <a:solidFill>
                    <a:schemeClr val="tx1"/>
                  </a:solidFill>
                </a:rPr>
                <a:t>2</a:t>
              </a:r>
              <a:r>
                <a:rPr lang="en-US" sz="3600" b="1" kern="1200" dirty="0">
                  <a:solidFill>
                    <a:schemeClr val="tx1"/>
                  </a:solidFill>
                </a:rPr>
                <a:t>.</a:t>
              </a:r>
              <a:endParaRPr lang="ar-BH" sz="3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645570" y="1934348"/>
              <a:ext cx="7261879" cy="1035096"/>
            </a:xfrm>
            <a:custGeom>
              <a:avLst/>
              <a:gdLst>
                <a:gd name="connsiteX0" fmla="*/ 172519 w 1035096"/>
                <a:gd name="connsiteY0" fmla="*/ 0 h 7114880"/>
                <a:gd name="connsiteX1" fmla="*/ 862577 w 1035096"/>
                <a:gd name="connsiteY1" fmla="*/ 0 h 7114880"/>
                <a:gd name="connsiteX2" fmla="*/ 1035096 w 1035096"/>
                <a:gd name="connsiteY2" fmla="*/ 172519 h 7114880"/>
                <a:gd name="connsiteX3" fmla="*/ 1035096 w 1035096"/>
                <a:gd name="connsiteY3" fmla="*/ 7114880 h 7114880"/>
                <a:gd name="connsiteX4" fmla="*/ 1035096 w 1035096"/>
                <a:gd name="connsiteY4" fmla="*/ 7114880 h 7114880"/>
                <a:gd name="connsiteX5" fmla="*/ 0 w 1035096"/>
                <a:gd name="connsiteY5" fmla="*/ 7114880 h 7114880"/>
                <a:gd name="connsiteX6" fmla="*/ 0 w 1035096"/>
                <a:gd name="connsiteY6" fmla="*/ 7114880 h 7114880"/>
                <a:gd name="connsiteX7" fmla="*/ 0 w 1035096"/>
                <a:gd name="connsiteY7" fmla="*/ 172519 h 7114880"/>
                <a:gd name="connsiteX8" fmla="*/ 172519 w 1035096"/>
                <a:gd name="connsiteY8" fmla="*/ 0 h 71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5096" h="7114880">
                  <a:moveTo>
                    <a:pt x="1035096" y="1185836"/>
                  </a:moveTo>
                  <a:lnTo>
                    <a:pt x="1035096" y="5929044"/>
                  </a:lnTo>
                  <a:cubicBezTo>
                    <a:pt x="1035096" y="6583964"/>
                    <a:pt x="1023859" y="7114877"/>
                    <a:pt x="1009997" y="7114877"/>
                  </a:cubicBezTo>
                  <a:lnTo>
                    <a:pt x="0" y="7114877"/>
                  </a:lnTo>
                  <a:lnTo>
                    <a:pt x="0" y="7114877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09997" y="3"/>
                  </a:lnTo>
                  <a:cubicBezTo>
                    <a:pt x="1023859" y="3"/>
                    <a:pt x="1035096" y="530916"/>
                    <a:pt x="1035096" y="1185836"/>
                  </a:cubicBez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49353" tIns="63863" rIns="63863" bIns="63865" numCol="1" spcCol="1270" anchor="ctr" anchorCtr="0">
              <a:noAutofit/>
            </a:bodyPr>
            <a:lstStyle/>
            <a:p>
              <a:pPr lvl="0"/>
              <a:r>
                <a:rPr lang="en-GB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Record financial transactions in the general journal using the information provided in the source documents.</a:t>
              </a:r>
              <a:endParaRPr lang="en-GB" sz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8481" y="1826892"/>
            <a:ext cx="5731388" cy="646331"/>
            <a:chOff x="0" y="1065358"/>
            <a:chExt cx="8153400" cy="1148589"/>
          </a:xfrm>
        </p:grpSpPr>
        <p:sp>
          <p:nvSpPr>
            <p:cNvPr id="14" name="مستطيل مستدير الزوايا 13"/>
            <p:cNvSpPr/>
            <p:nvPr/>
          </p:nvSpPr>
          <p:spPr>
            <a:xfrm>
              <a:off x="0" y="1065358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5" name="Rectangle 6"/>
            <p:cNvSpPr/>
            <p:nvPr/>
          </p:nvSpPr>
          <p:spPr>
            <a:xfrm>
              <a:off x="343529" y="1065358"/>
              <a:ext cx="7466342" cy="11485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Learning Objectives</a:t>
              </a: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463062" y="2648132"/>
            <a:ext cx="9851381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algn="ctr" rtl="1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eaLnBrk="0" fontAlgn="base" hangingPunct="0">
              <a:spcBef>
                <a:spcPts val="600"/>
              </a:spcBef>
              <a:spcAft>
                <a:spcPct val="0"/>
              </a:spcAft>
              <a:buClrTx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By the end of this lesson, the student should be able to:</a:t>
            </a:r>
          </a:p>
        </p:txBody>
      </p:sp>
      <p:sp>
        <p:nvSpPr>
          <p:cNvPr id="2" name="Rectangle 1"/>
          <p:cNvSpPr/>
          <p:nvPr/>
        </p:nvSpPr>
        <p:spPr>
          <a:xfrm>
            <a:off x="463062" y="787534"/>
            <a:ext cx="911882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1C1EFB7-C516-4439-9EB9-8FB0041B6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443" y="407442"/>
            <a:ext cx="1647825" cy="1266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455993" y="3572765"/>
            <a:ext cx="9858450" cy="1483651"/>
            <a:chOff x="530850" y="1925275"/>
            <a:chExt cx="8376599" cy="1571853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Freeform 16"/>
            <p:cNvSpPr/>
            <p:nvPr/>
          </p:nvSpPr>
          <p:spPr>
            <a:xfrm>
              <a:off x="530850" y="1925275"/>
              <a:ext cx="1114720" cy="1571853"/>
            </a:xfrm>
            <a:custGeom>
              <a:avLst/>
              <a:gdLst>
                <a:gd name="connsiteX0" fmla="*/ 0 w 1592456"/>
                <a:gd name="connsiteY0" fmla="*/ 0 h 1114719"/>
                <a:gd name="connsiteX1" fmla="*/ 1035097 w 1592456"/>
                <a:gd name="connsiteY1" fmla="*/ 0 h 1114719"/>
                <a:gd name="connsiteX2" fmla="*/ 1592456 w 1592456"/>
                <a:gd name="connsiteY2" fmla="*/ 557360 h 1114719"/>
                <a:gd name="connsiteX3" fmla="*/ 1035097 w 1592456"/>
                <a:gd name="connsiteY3" fmla="*/ 1114719 h 1114719"/>
                <a:gd name="connsiteX4" fmla="*/ 0 w 1592456"/>
                <a:gd name="connsiteY4" fmla="*/ 1114719 h 1114719"/>
                <a:gd name="connsiteX5" fmla="*/ 557360 w 1592456"/>
                <a:gd name="connsiteY5" fmla="*/ 557360 h 1114719"/>
                <a:gd name="connsiteX6" fmla="*/ 0 w 1592456"/>
                <a:gd name="connsiteY6" fmla="*/ 0 h 111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456" h="1114719">
                  <a:moveTo>
                    <a:pt x="1592455" y="0"/>
                  </a:moveTo>
                  <a:lnTo>
                    <a:pt x="1592455" y="724568"/>
                  </a:lnTo>
                  <a:lnTo>
                    <a:pt x="796227" y="1114719"/>
                  </a:lnTo>
                  <a:lnTo>
                    <a:pt x="1" y="724568"/>
                  </a:lnTo>
                  <a:lnTo>
                    <a:pt x="1" y="0"/>
                  </a:lnTo>
                  <a:lnTo>
                    <a:pt x="796227" y="390152"/>
                  </a:lnTo>
                  <a:lnTo>
                    <a:pt x="1592455" y="0"/>
                  </a:ln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956" tIns="578316" rIns="20955" bIns="578314" numCol="1" spcCol="1270" anchor="ctr" anchorCtr="0">
              <a:noAutofit/>
            </a:bodyPr>
            <a:lstStyle/>
            <a:p>
              <a:pPr lvl="0" algn="ctr" defTabSz="1466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>
                  <a:solidFill>
                    <a:schemeClr val="tx1"/>
                  </a:solidFill>
                </a:rPr>
                <a:t>1.</a:t>
              </a:r>
              <a:endParaRPr lang="ar-BH" sz="3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1645570" y="1934348"/>
              <a:ext cx="7261879" cy="1035096"/>
            </a:xfrm>
            <a:custGeom>
              <a:avLst/>
              <a:gdLst>
                <a:gd name="connsiteX0" fmla="*/ 172519 w 1035096"/>
                <a:gd name="connsiteY0" fmla="*/ 0 h 7114880"/>
                <a:gd name="connsiteX1" fmla="*/ 862577 w 1035096"/>
                <a:gd name="connsiteY1" fmla="*/ 0 h 7114880"/>
                <a:gd name="connsiteX2" fmla="*/ 1035096 w 1035096"/>
                <a:gd name="connsiteY2" fmla="*/ 172519 h 7114880"/>
                <a:gd name="connsiteX3" fmla="*/ 1035096 w 1035096"/>
                <a:gd name="connsiteY3" fmla="*/ 7114880 h 7114880"/>
                <a:gd name="connsiteX4" fmla="*/ 1035096 w 1035096"/>
                <a:gd name="connsiteY4" fmla="*/ 7114880 h 7114880"/>
                <a:gd name="connsiteX5" fmla="*/ 0 w 1035096"/>
                <a:gd name="connsiteY5" fmla="*/ 7114880 h 7114880"/>
                <a:gd name="connsiteX6" fmla="*/ 0 w 1035096"/>
                <a:gd name="connsiteY6" fmla="*/ 7114880 h 7114880"/>
                <a:gd name="connsiteX7" fmla="*/ 0 w 1035096"/>
                <a:gd name="connsiteY7" fmla="*/ 172519 h 7114880"/>
                <a:gd name="connsiteX8" fmla="*/ 172519 w 1035096"/>
                <a:gd name="connsiteY8" fmla="*/ 0 h 71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5096" h="7114880">
                  <a:moveTo>
                    <a:pt x="1035096" y="1185836"/>
                  </a:moveTo>
                  <a:lnTo>
                    <a:pt x="1035096" y="5929044"/>
                  </a:lnTo>
                  <a:cubicBezTo>
                    <a:pt x="1035096" y="6583964"/>
                    <a:pt x="1023859" y="7114877"/>
                    <a:pt x="1009997" y="7114877"/>
                  </a:cubicBezTo>
                  <a:lnTo>
                    <a:pt x="0" y="7114877"/>
                  </a:lnTo>
                  <a:lnTo>
                    <a:pt x="0" y="7114877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09997" y="3"/>
                  </a:lnTo>
                  <a:cubicBezTo>
                    <a:pt x="1023859" y="3"/>
                    <a:pt x="1035096" y="530916"/>
                    <a:pt x="1035096" y="1185836"/>
                  </a:cubicBez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49353" tIns="63863" rIns="63863" bIns="63865" numCol="1" spcCol="1270" anchor="ctr" anchorCtr="0">
              <a:noAutofit/>
            </a:bodyPr>
            <a:lstStyle/>
            <a:p>
              <a:pPr lvl="0"/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Identify business documents. </a:t>
              </a:r>
              <a:endPara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BD2E5B-563B-4C57-9420-853430698E5B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D0E22FC-B875-482F-8617-3EAAF1E55A2E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DE949CA-142B-4AD5-AA4F-D933883303F3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499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5E0B24F-7E21-455C-B775-6526D83AD880}"/>
              </a:ext>
            </a:extLst>
          </p:cNvPr>
          <p:cNvSpPr txBox="1"/>
          <p:nvPr/>
        </p:nvSpPr>
        <p:spPr>
          <a:xfrm>
            <a:off x="177142" y="2331619"/>
            <a:ext cx="7924013" cy="6771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May 23, Issued invoice/bill #22 to Jasim for services provided BD1,400.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2C53D9-A883-403B-BD04-ABF7D21BF422}"/>
              </a:ext>
            </a:extLst>
          </p:cNvPr>
          <p:cNvSpPr txBox="1"/>
          <p:nvPr/>
        </p:nvSpPr>
        <p:spPr>
          <a:xfrm>
            <a:off x="165423" y="4581964"/>
            <a:ext cx="7924013" cy="38472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May 27, Received invoice/bill #54 for buying furniture BD 3,000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095A6BE-EC9E-458A-ABCE-46507EBE6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363396"/>
              </p:ext>
            </p:extLst>
          </p:nvPr>
        </p:nvGraphicFramePr>
        <p:xfrm>
          <a:off x="153705" y="3259222"/>
          <a:ext cx="7924013" cy="117872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20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1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9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26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GB" sz="16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E1DB20D-B659-4149-B5D0-BF106393C4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333313"/>
              </p:ext>
            </p:extLst>
          </p:nvPr>
        </p:nvGraphicFramePr>
        <p:xfrm>
          <a:off x="177142" y="5124768"/>
          <a:ext cx="7871301" cy="117872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13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8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7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1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GB" sz="16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7303F0E-0828-41BA-9349-20035D2DF141}"/>
              </a:ext>
            </a:extLst>
          </p:cNvPr>
          <p:cNvSpPr/>
          <p:nvPr/>
        </p:nvSpPr>
        <p:spPr>
          <a:xfrm>
            <a:off x="8547954" y="2893284"/>
            <a:ext cx="3302979" cy="646331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850101"/>
                </a:solidFill>
                <a:latin typeface="Comic Sans MS" pitchFamily="66" charset="0"/>
              </a:rPr>
              <a:t>Issued/sent an invoice- Receivable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DC7801-2399-4EFD-BECE-B85679430C98}"/>
              </a:ext>
            </a:extLst>
          </p:cNvPr>
          <p:cNvSpPr/>
          <p:nvPr/>
        </p:nvSpPr>
        <p:spPr>
          <a:xfrm>
            <a:off x="8587917" y="5714132"/>
            <a:ext cx="3302979" cy="646331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850101"/>
                </a:solidFill>
                <a:latin typeface="Comic Sans MS" pitchFamily="66" charset="0"/>
              </a:rPr>
              <a:t>Received invoice/bill- Payable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36106F0-A245-4B58-8344-1F27D9F54918}"/>
              </a:ext>
            </a:extLst>
          </p:cNvPr>
          <p:cNvSpPr/>
          <p:nvPr/>
        </p:nvSpPr>
        <p:spPr>
          <a:xfrm>
            <a:off x="8940581" y="2235167"/>
            <a:ext cx="2363730" cy="43500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Invoice/Bill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08D6809-A9AC-4F8F-9976-DB210C4B7F93}"/>
              </a:ext>
            </a:extLst>
          </p:cNvPr>
          <p:cNvSpPr txBox="1">
            <a:spLocks/>
          </p:cNvSpPr>
          <p:nvPr/>
        </p:nvSpPr>
        <p:spPr>
          <a:xfrm>
            <a:off x="165423" y="1602830"/>
            <a:ext cx="7900577" cy="5460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Record the following transactions in the General Journal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مستطيل مستدير الزوايا 13"/>
          <p:cNvSpPr/>
          <p:nvPr/>
        </p:nvSpPr>
        <p:spPr>
          <a:xfrm>
            <a:off x="177142" y="720200"/>
            <a:ext cx="2205450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4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9431223" y="4794413"/>
            <a:ext cx="1989859" cy="410515"/>
            <a:chOff x="38100" y="819150"/>
            <a:chExt cx="1604010" cy="351155"/>
          </a:xfrm>
        </p:grpSpPr>
        <p:sp>
          <p:nvSpPr>
            <p:cNvPr id="28" name="Text Box 131"/>
            <p:cNvSpPr txBox="1"/>
            <p:nvPr/>
          </p:nvSpPr>
          <p:spPr>
            <a:xfrm>
              <a:off x="38100" y="819150"/>
              <a:ext cx="619257" cy="29472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DEBIT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 Box 132"/>
            <p:cNvSpPr txBox="1"/>
            <p:nvPr/>
          </p:nvSpPr>
          <p:spPr>
            <a:xfrm>
              <a:off x="962025" y="838200"/>
              <a:ext cx="680085" cy="3321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CREDIT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90AE527-872B-4DE4-A2D5-3D9991238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223" y="3694019"/>
            <a:ext cx="2179859" cy="1949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example clip art">
            <a:extLst>
              <a:ext uri="{FF2B5EF4-FFF2-40B4-BE49-F238E27FC236}">
                <a16:creationId xmlns:a16="http://schemas.microsoft.com/office/drawing/2014/main" id="{452F91D6-6E01-44A3-B662-775FAE927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449" y="627921"/>
            <a:ext cx="3507447" cy="1247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5117378-2A3C-4291-8405-ADDBBB413C64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4F16394-A8BC-48E2-A939-49BDD8AEFC1D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DB144D2-0314-44F9-BE0D-1FF61DA69B3C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579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4" grpId="0" animBg="1"/>
      <p:bldP spid="5" grpId="0" animBg="1"/>
      <p:bldP spid="22" grpId="0" animBg="1"/>
      <p:bldP spid="26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5E0B24F-7E21-455C-B775-6526D83AD880}"/>
              </a:ext>
            </a:extLst>
          </p:cNvPr>
          <p:cNvSpPr txBox="1"/>
          <p:nvPr/>
        </p:nvSpPr>
        <p:spPr>
          <a:xfrm>
            <a:off x="177139" y="2232702"/>
            <a:ext cx="7805135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May 23, Issued invoice/bill #22 to Jasim for services provided BD2,400.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2C53D9-A883-403B-BD04-ABF7D21BF422}"/>
              </a:ext>
            </a:extLst>
          </p:cNvPr>
          <p:cNvSpPr txBox="1"/>
          <p:nvPr/>
        </p:nvSpPr>
        <p:spPr>
          <a:xfrm>
            <a:off x="177140" y="4501171"/>
            <a:ext cx="7805134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May 27, Received invoice/bill #54 for buying furniture BD 3,000.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095A6BE-EC9E-458A-ABCE-46507EBE6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609705"/>
              </p:ext>
            </p:extLst>
          </p:nvPr>
        </p:nvGraphicFramePr>
        <p:xfrm>
          <a:off x="177139" y="3134128"/>
          <a:ext cx="7805135" cy="117872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03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8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3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8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GB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909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  <a:r>
                        <a:rPr lang="en-US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Receivable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0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Services Revenues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E1DB20D-B659-4149-B5D0-BF106393C4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807831"/>
              </p:ext>
            </p:extLst>
          </p:nvPr>
        </p:nvGraphicFramePr>
        <p:xfrm>
          <a:off x="177140" y="5081213"/>
          <a:ext cx="7805134" cy="117872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03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8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3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85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GB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909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Furniture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0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Account Payable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7303F0E-0828-41BA-9349-20035D2DF141}"/>
              </a:ext>
            </a:extLst>
          </p:cNvPr>
          <p:cNvSpPr/>
          <p:nvPr/>
        </p:nvSpPr>
        <p:spPr>
          <a:xfrm>
            <a:off x="8417888" y="3068448"/>
            <a:ext cx="3495816" cy="707886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Issued/sent an invoice- Receivable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DC7801-2399-4EFD-BECE-B85679430C98}"/>
              </a:ext>
            </a:extLst>
          </p:cNvPr>
          <p:cNvSpPr/>
          <p:nvPr/>
        </p:nvSpPr>
        <p:spPr>
          <a:xfrm>
            <a:off x="8417887" y="4966022"/>
            <a:ext cx="3495815" cy="707886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Received invoice/bill- 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Payable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36106F0-A245-4B58-8344-1F27D9F54918}"/>
              </a:ext>
            </a:extLst>
          </p:cNvPr>
          <p:cNvSpPr/>
          <p:nvPr/>
        </p:nvSpPr>
        <p:spPr>
          <a:xfrm>
            <a:off x="9077721" y="2409089"/>
            <a:ext cx="2363730" cy="4350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Invoice/Bill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0" y="6501793"/>
            <a:ext cx="12192000" cy="307777"/>
            <a:chOff x="0" y="6501793"/>
            <a:chExt cx="12192000" cy="307777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048000" y="6501793"/>
              <a:ext cx="9144000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400" b="1" dirty="0">
                  <a:solidFill>
                    <a:srgbClr val="FF0000"/>
                  </a:solidFill>
                </a:rPr>
                <a:t>وزارة التربية والتعليم – 2020م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008D6809-A9AC-4F8F-9976-DB210C4B7F93}"/>
              </a:ext>
            </a:extLst>
          </p:cNvPr>
          <p:cNvSpPr txBox="1">
            <a:spLocks/>
          </p:cNvSpPr>
          <p:nvPr/>
        </p:nvSpPr>
        <p:spPr>
          <a:xfrm>
            <a:off x="177138" y="1518386"/>
            <a:ext cx="7805135" cy="5460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Record the following transactions in the General Journal.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مستطيل مستدير الزوايا 13"/>
          <p:cNvSpPr/>
          <p:nvPr/>
        </p:nvSpPr>
        <p:spPr>
          <a:xfrm>
            <a:off x="177139" y="672119"/>
            <a:ext cx="2870862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4: Solution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Image result for example clip art">
            <a:extLst>
              <a:ext uri="{FF2B5EF4-FFF2-40B4-BE49-F238E27FC236}">
                <a16:creationId xmlns:a16="http://schemas.microsoft.com/office/drawing/2014/main" id="{4905BF02-E5F3-47BE-B09D-D98E32E94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721" y="845244"/>
            <a:ext cx="1786286" cy="1219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4BB006-457D-4242-BAEB-6F9F66E091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0" t="18584" r="15366" b="26156"/>
          <a:stretch/>
        </p:blipFill>
        <p:spPr bwMode="auto">
          <a:xfrm>
            <a:off x="9254573" y="3622797"/>
            <a:ext cx="1899202" cy="1287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51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4" grpId="0" animBg="1"/>
      <p:bldP spid="5" grpId="0" animBg="1"/>
      <p:bldP spid="22" grpId="0" animBg="1"/>
      <p:bldP spid="26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0F8468-1D86-4515-BE36-D1C1186F1B1E}"/>
              </a:ext>
            </a:extLst>
          </p:cNvPr>
          <p:cNvSpPr/>
          <p:nvPr/>
        </p:nvSpPr>
        <p:spPr>
          <a:xfrm>
            <a:off x="386922" y="1741459"/>
            <a:ext cx="10972800" cy="20062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On April 4, 2020 , Ali company sent invoice #25 to Ameer for services provided BD800.</a:t>
            </a:r>
          </a:p>
          <a:p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Required: Record the above transaction in the general journal.</a:t>
            </a:r>
          </a:p>
        </p:txBody>
      </p:sp>
      <p:sp>
        <p:nvSpPr>
          <p:cNvPr id="10" name="مستطيل مستدير الزوايا 13">
            <a:extLst>
              <a:ext uri="{FF2B5EF4-FFF2-40B4-BE49-F238E27FC236}">
                <a16:creationId xmlns:a16="http://schemas.microsoft.com/office/drawing/2014/main" id="{890E2025-3DDF-416B-A670-B48DADA6BB88}"/>
              </a:ext>
            </a:extLst>
          </p:cNvPr>
          <p:cNvSpPr/>
          <p:nvPr/>
        </p:nvSpPr>
        <p:spPr>
          <a:xfrm>
            <a:off x="477076" y="730954"/>
            <a:ext cx="1596424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6 :</a:t>
            </a: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AB65BE-5DE3-4B41-971C-377CBD0BC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149689"/>
              </p:ext>
            </p:extLst>
          </p:nvPr>
        </p:nvGraphicFramePr>
        <p:xfrm>
          <a:off x="477075" y="4103594"/>
          <a:ext cx="10972799" cy="171390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537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0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516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59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77386428"/>
                  </a:ext>
                </a:extLst>
              </a:tr>
              <a:tr h="618029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857654120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BDFDDA45-4F3E-4376-B582-2531A759A1E8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01B5529-1970-4750-ABDE-575773197A8F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CD6915C-2F99-450F-8F99-70D7178A8C2E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436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0F8468-1D86-4515-BE36-D1C1186F1B1E}"/>
              </a:ext>
            </a:extLst>
          </p:cNvPr>
          <p:cNvSpPr/>
          <p:nvPr/>
        </p:nvSpPr>
        <p:spPr>
          <a:xfrm>
            <a:off x="477075" y="1463094"/>
            <a:ext cx="10585877" cy="17981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On April 4, 2020 , Ali company sent invoice #25 to Ameer for services provided BD800.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Required: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the above transaction in the general journal.</a:t>
            </a:r>
          </a:p>
        </p:txBody>
      </p:sp>
      <p:sp>
        <p:nvSpPr>
          <p:cNvPr id="10" name="مستطيل مستدير الزوايا 13">
            <a:extLst>
              <a:ext uri="{FF2B5EF4-FFF2-40B4-BE49-F238E27FC236}">
                <a16:creationId xmlns:a16="http://schemas.microsoft.com/office/drawing/2014/main" id="{890E2025-3DDF-416B-A670-B48DADA6BB88}"/>
              </a:ext>
            </a:extLst>
          </p:cNvPr>
          <p:cNvSpPr/>
          <p:nvPr/>
        </p:nvSpPr>
        <p:spPr>
          <a:xfrm>
            <a:off x="477076" y="591772"/>
            <a:ext cx="2807037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6 : Solution</a:t>
            </a: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AB65BE-5DE3-4B41-971C-377CBD0BC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123438"/>
              </p:ext>
            </p:extLst>
          </p:nvPr>
        </p:nvGraphicFramePr>
        <p:xfrm>
          <a:off x="477075" y="3453558"/>
          <a:ext cx="10972799" cy="171390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537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0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516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59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April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Receivable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77386428"/>
                  </a:ext>
                </a:extLst>
              </a:tr>
              <a:tr h="618029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Services Revenues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65412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7A646EA-83CA-4E9A-8121-578D2BE044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0" t="18584" r="15366" b="26156"/>
          <a:stretch/>
        </p:blipFill>
        <p:spPr bwMode="auto">
          <a:xfrm>
            <a:off x="9765958" y="4879080"/>
            <a:ext cx="2302102" cy="164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D1D0DFE-86E1-4A88-9B32-65AC0ECD911F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653FF8-BF03-41CE-B96A-D91CB65C4D93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E71FA3-AD8A-4197-8E0F-11DF37EDCDBE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57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0F8468-1D86-4515-BE36-D1C1186F1B1E}"/>
              </a:ext>
            </a:extLst>
          </p:cNvPr>
          <p:cNvSpPr/>
          <p:nvPr/>
        </p:nvSpPr>
        <p:spPr>
          <a:xfrm>
            <a:off x="477075" y="1829362"/>
            <a:ext cx="10972800" cy="17896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On April 4, 2020 , Ali company received bill #159 for buying supplies BD 1000.</a:t>
            </a:r>
          </a:p>
          <a:p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Required: Record the above transaction in the general journal.</a:t>
            </a:r>
          </a:p>
        </p:txBody>
      </p:sp>
      <p:sp>
        <p:nvSpPr>
          <p:cNvPr id="10" name="مستطيل مستدير الزوايا 13">
            <a:extLst>
              <a:ext uri="{FF2B5EF4-FFF2-40B4-BE49-F238E27FC236}">
                <a16:creationId xmlns:a16="http://schemas.microsoft.com/office/drawing/2014/main" id="{890E2025-3DDF-416B-A670-B48DADA6BB88}"/>
              </a:ext>
            </a:extLst>
          </p:cNvPr>
          <p:cNvSpPr/>
          <p:nvPr/>
        </p:nvSpPr>
        <p:spPr>
          <a:xfrm>
            <a:off x="477076" y="759198"/>
            <a:ext cx="1596423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7 :</a:t>
            </a: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AB65BE-5DE3-4B41-971C-377CBD0BC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179905"/>
              </p:ext>
            </p:extLst>
          </p:nvPr>
        </p:nvGraphicFramePr>
        <p:xfrm>
          <a:off x="477075" y="4039199"/>
          <a:ext cx="10972799" cy="171390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537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0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516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59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77386428"/>
                  </a:ext>
                </a:extLst>
              </a:tr>
              <a:tr h="618029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654120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10899707-580F-46CB-A7F5-228450AAEDAE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5CE7FB-B188-49AC-BD72-59CF2278D77B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DDFA837-149E-4F44-8690-E308F99960B8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995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0F8468-1D86-4515-BE36-D1C1186F1B1E}"/>
              </a:ext>
            </a:extLst>
          </p:cNvPr>
          <p:cNvSpPr/>
          <p:nvPr/>
        </p:nvSpPr>
        <p:spPr>
          <a:xfrm>
            <a:off x="245255" y="1463094"/>
            <a:ext cx="11513156" cy="17293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On April 4, 2020 , Ali company received bill #159 for buying supplies BD 1000.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Required: Record the above transaction in the general journal.</a:t>
            </a:r>
          </a:p>
        </p:txBody>
      </p:sp>
      <p:sp>
        <p:nvSpPr>
          <p:cNvPr id="10" name="مستطيل مستدير الزوايا 13">
            <a:extLst>
              <a:ext uri="{FF2B5EF4-FFF2-40B4-BE49-F238E27FC236}">
                <a16:creationId xmlns:a16="http://schemas.microsoft.com/office/drawing/2014/main" id="{890E2025-3DDF-416B-A670-B48DADA6BB88}"/>
              </a:ext>
            </a:extLst>
          </p:cNvPr>
          <p:cNvSpPr/>
          <p:nvPr/>
        </p:nvSpPr>
        <p:spPr>
          <a:xfrm>
            <a:off x="477075" y="591772"/>
            <a:ext cx="2678249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7 : Solution</a:t>
            </a: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AB65BE-5DE3-4B41-971C-377CBD0BC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885798"/>
              </p:ext>
            </p:extLst>
          </p:nvPr>
        </p:nvGraphicFramePr>
        <p:xfrm>
          <a:off x="477075" y="3452140"/>
          <a:ext cx="10972799" cy="171390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537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0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516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59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April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Supplies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77386428"/>
                  </a:ext>
                </a:extLst>
              </a:tr>
              <a:tr h="618029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Account Payable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65412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7A646EA-83CA-4E9A-8121-578D2BE044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0" t="18584" r="15366" b="26156"/>
          <a:stretch/>
        </p:blipFill>
        <p:spPr bwMode="auto">
          <a:xfrm>
            <a:off x="9613692" y="4897408"/>
            <a:ext cx="2302102" cy="164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FA732CC-61EF-44AE-BFA3-74C6FB25C9EC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00DFE40-4198-419D-8184-895C1AAE2BD6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502D52A-9F17-4502-BF60-60E460CA2CBF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09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0F8468-1D86-4515-BE36-D1C1186F1B1E}"/>
              </a:ext>
            </a:extLst>
          </p:cNvPr>
          <p:cNvSpPr/>
          <p:nvPr/>
        </p:nvSpPr>
        <p:spPr>
          <a:xfrm>
            <a:off x="206618" y="1222698"/>
            <a:ext cx="4571444" cy="5111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following selected events and transactions occurred during June ,2020 for Ameer computer services company as follows :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1 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Purchased machine for BD 300 by cheque#1222. </a:t>
            </a:r>
          </a:p>
          <a:p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 : </a:t>
            </a:r>
            <a:r>
              <a:rPr lang="en-US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ssued check #1223 for BD 700 to creditor.</a:t>
            </a:r>
          </a:p>
          <a:p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3 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Issued receipt #140 for services performed BD 900</a:t>
            </a:r>
          </a:p>
          <a:p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4 : </a:t>
            </a:r>
            <a:r>
              <a:rPr lang="en-US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ceived bill #159 for buying supplies BD 1000.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Required: Journalize June transactions.</a:t>
            </a:r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مستطيل مستدير الزوايا 13">
            <a:extLst>
              <a:ext uri="{FF2B5EF4-FFF2-40B4-BE49-F238E27FC236}">
                <a16:creationId xmlns:a16="http://schemas.microsoft.com/office/drawing/2014/main" id="{890E2025-3DDF-416B-A670-B48DADA6BB88}"/>
              </a:ext>
            </a:extLst>
          </p:cNvPr>
          <p:cNvSpPr/>
          <p:nvPr/>
        </p:nvSpPr>
        <p:spPr>
          <a:xfrm>
            <a:off x="477076" y="463420"/>
            <a:ext cx="1750970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8 :</a:t>
            </a: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58B3F4A-92E5-4723-A1E8-E102BF6D4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200821"/>
              </p:ext>
            </p:extLst>
          </p:nvPr>
        </p:nvGraphicFramePr>
        <p:xfrm>
          <a:off x="5019202" y="1272560"/>
          <a:ext cx="6430671" cy="415766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42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43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/>
                        <a:t>Date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/>
                        <a:t>Explanation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/>
                        <a:t>Dr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/>
                        <a:t>Cr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153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153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19222768"/>
                  </a:ext>
                </a:extLst>
              </a:tr>
              <a:tr h="470153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153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42445063"/>
                  </a:ext>
                </a:extLst>
              </a:tr>
              <a:tr h="470153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108175376"/>
                  </a:ext>
                </a:extLst>
              </a:tr>
              <a:tr h="470153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18117309"/>
                  </a:ext>
                </a:extLst>
              </a:tr>
              <a:tr h="470153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660842986"/>
                  </a:ext>
                </a:extLst>
              </a:tr>
              <a:tr h="470153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5407895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668160E-1718-4BB5-BEC6-1571DDB6F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698" y="5311570"/>
            <a:ext cx="4717769" cy="1344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529589" y="499626"/>
            <a:ext cx="2524259" cy="591633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General Journal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3EB41C5-EC51-4B26-B275-6D642BBBCA13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A407602-1D70-481F-A103-097575F1E946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DF14807-D788-4826-8114-3A4CA5471166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2013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0F8468-1D86-4515-BE36-D1C1186F1B1E}"/>
              </a:ext>
            </a:extLst>
          </p:cNvPr>
          <p:cNvSpPr/>
          <p:nvPr/>
        </p:nvSpPr>
        <p:spPr>
          <a:xfrm>
            <a:off x="322528" y="1281332"/>
            <a:ext cx="4426230" cy="51115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following selected events and transactions occurred during June ,2020 for Ameer computer services company as follows :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1 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Purchased machine for BD 300 by cheque#1222. </a:t>
            </a:r>
          </a:p>
          <a:p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 : </a:t>
            </a:r>
            <a:r>
              <a:rPr lang="en-US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ssued check #1223 for BD 700 to creditor.</a:t>
            </a:r>
          </a:p>
          <a:p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3 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Issued receipt #140 for services performed BD 900</a:t>
            </a:r>
          </a:p>
          <a:p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4 : </a:t>
            </a:r>
            <a:r>
              <a:rPr lang="en-US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ceived bill #159 for buying supplies BD 1000. </a:t>
            </a:r>
          </a:p>
          <a:p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Required: Journalize June transactions.</a:t>
            </a:r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مستطيل مستدير الزوايا 13">
            <a:extLst>
              <a:ext uri="{FF2B5EF4-FFF2-40B4-BE49-F238E27FC236}">
                <a16:creationId xmlns:a16="http://schemas.microsoft.com/office/drawing/2014/main" id="{890E2025-3DDF-416B-A670-B48DADA6BB88}"/>
              </a:ext>
            </a:extLst>
          </p:cNvPr>
          <p:cNvSpPr/>
          <p:nvPr/>
        </p:nvSpPr>
        <p:spPr>
          <a:xfrm>
            <a:off x="331114" y="560790"/>
            <a:ext cx="2716886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1 : Solution</a:t>
            </a: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58B3F4A-92E5-4723-A1E8-E102BF6D4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531713"/>
              </p:ext>
            </p:extLst>
          </p:nvPr>
        </p:nvGraphicFramePr>
        <p:xfrm>
          <a:off x="5019202" y="1272560"/>
          <a:ext cx="6430671" cy="415766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42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43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6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Explanation</a:t>
                      </a:r>
                      <a:endParaRPr lang="en-US" sz="16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</a:t>
                      </a:r>
                      <a:endParaRPr lang="en-US" sz="16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  <a:endParaRPr lang="en-US" sz="16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153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1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Machine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153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19222768"/>
                  </a:ext>
                </a:extLst>
              </a:tr>
              <a:tr h="470153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2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payable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153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42445063"/>
                  </a:ext>
                </a:extLst>
              </a:tr>
              <a:tr h="470153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3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108175376"/>
                  </a:ext>
                </a:extLst>
              </a:tr>
              <a:tr h="470153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 Revenue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18117309"/>
                  </a:ext>
                </a:extLst>
              </a:tr>
              <a:tr h="470153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4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Supplies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660842986"/>
                  </a:ext>
                </a:extLst>
              </a:tr>
              <a:tr h="470153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payable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5407895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668160E-1718-4BB5-BEC6-1571DDB6F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698" y="5311570"/>
            <a:ext cx="4717769" cy="134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6529589" y="499626"/>
            <a:ext cx="2524259" cy="591633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General Journal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799D99-B086-48B7-9F4F-A8F7839D425D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A77D020-65B9-4A2D-BD24-A9D84F31C8C2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84FA3C2-CC05-46CC-8E77-42B68B0145B8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795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D41B4E8-A5E3-4108-8CE7-CD9102958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78" t="8769" r="3248" b="83713"/>
          <a:stretch/>
        </p:blipFill>
        <p:spPr>
          <a:xfrm>
            <a:off x="8772647" y="4057362"/>
            <a:ext cx="2684007" cy="1653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267701" y="1521024"/>
            <a:ext cx="9571758" cy="214802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The student achieved the objectives:</a:t>
            </a: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business documents. </a:t>
            </a:r>
            <a:endParaRPr lang="en-GB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financial transactions in the general journal using the information provided in the source documents.</a:t>
            </a:r>
          </a:p>
        </p:txBody>
      </p:sp>
      <p:sp>
        <p:nvSpPr>
          <p:cNvPr id="2" name="Rectangular Callout 1"/>
          <p:cNvSpPr/>
          <p:nvPr/>
        </p:nvSpPr>
        <p:spPr>
          <a:xfrm>
            <a:off x="267700" y="4098313"/>
            <a:ext cx="6324804" cy="1768601"/>
          </a:xfrm>
          <a:prstGeom prst="wedgeRectCallout">
            <a:avLst>
              <a:gd name="adj1" fmla="val 82692"/>
              <a:gd name="adj2" fmla="val -6041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BH" sz="2400" b="1" u="sng" dirty="0">
                <a:solidFill>
                  <a:srgbClr val="FF0000"/>
                </a:solidFill>
                <a:latin typeface="Arial" pitchFamily="34" charset="0"/>
              </a:rPr>
              <a:t>لمزيد من المعلومات: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www.Edunet.com</a:t>
            </a:r>
            <a:r>
              <a:rPr lang="ar-BH" sz="2400" b="1" dirty="0">
                <a:solidFill>
                  <a:schemeClr val="tx1"/>
                </a:solidFill>
                <a:latin typeface="Arial" pitchFamily="34" charset="0"/>
              </a:rPr>
              <a:t>1- زيارة البوابة التعليمية 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ar-BH" sz="2400" b="1" dirty="0">
                <a:solidFill>
                  <a:schemeClr val="tx1"/>
                </a:solidFill>
                <a:latin typeface="Arial" pitchFamily="34" charset="0"/>
              </a:rPr>
              <a:t>2- حل أسئلة وأنشطة الكتاب المدرسي.</a:t>
            </a:r>
            <a:endParaRPr lang="en-US" sz="2400" b="1" dirty="0">
              <a:solidFill>
                <a:schemeClr val="tx1"/>
              </a:solidFill>
              <a:latin typeface="Arial" pitchFamily="34" charset="0"/>
            </a:endParaRPr>
          </a:p>
          <a:p>
            <a:endParaRPr lang="en-GB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267700" y="524724"/>
            <a:ext cx="3781662" cy="703294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of Lesson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74203D-3B17-41E3-9C96-0E14BE5C72B0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E665402-1C77-42C4-B1F6-8B204479277D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488FFCB-41F5-4DA1-A670-54B44E04FB4D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270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022" y="1477503"/>
            <a:ext cx="10911182" cy="4804018"/>
            <a:chOff x="578399" y="1304202"/>
            <a:chExt cx="10911182" cy="5160615"/>
          </a:xfrm>
        </p:grpSpPr>
        <p:pic>
          <p:nvPicPr>
            <p:cNvPr id="6" name="Picture 4" descr="Image result for what clipart">
              <a:extLst>
                <a:ext uri="{FF2B5EF4-FFF2-40B4-BE49-F238E27FC236}">
                  <a16:creationId xmlns:a16="http://schemas.microsoft.com/office/drawing/2014/main" id="{EE387874-67B3-4DF1-AFF3-E6A739F895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3583" y="1304202"/>
              <a:ext cx="1468144" cy="1201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Image result for cheque word clipart">
              <a:extLst>
                <a:ext uri="{FF2B5EF4-FFF2-40B4-BE49-F238E27FC236}">
                  <a16:creationId xmlns:a16="http://schemas.microsoft.com/office/drawing/2014/main" id="{837E07B2-DFC8-4F20-BAFA-B531929D6D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3" t="3756" r="10712" b="7727"/>
            <a:stretch/>
          </p:blipFill>
          <p:spPr bwMode="auto">
            <a:xfrm>
              <a:off x="7254167" y="3527474"/>
              <a:ext cx="2077375" cy="164093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Image result for cheque word clipart">
              <a:extLst>
                <a:ext uri="{FF2B5EF4-FFF2-40B4-BE49-F238E27FC236}">
                  <a16:creationId xmlns:a16="http://schemas.microsoft.com/office/drawing/2014/main" id="{D6459F05-1867-4E95-AB51-32C35D61D3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457"/>
            <a:stretch/>
          </p:blipFill>
          <p:spPr bwMode="auto">
            <a:xfrm>
              <a:off x="578399" y="3517442"/>
              <a:ext cx="2189684" cy="165096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Image result for bill payment bill clip art">
              <a:extLst>
                <a:ext uri="{FF2B5EF4-FFF2-40B4-BE49-F238E27FC236}">
                  <a16:creationId xmlns:a16="http://schemas.microsoft.com/office/drawing/2014/main" id="{A780C40C-1AF9-4574-BC99-74DA64788A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4720" y="3544205"/>
              <a:ext cx="2014861" cy="165097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Realistic receipt Clipart Vector Graphics. 213 Realistic receipt ...">
              <a:extLst>
                <a:ext uri="{FF2B5EF4-FFF2-40B4-BE49-F238E27FC236}">
                  <a16:creationId xmlns:a16="http://schemas.microsoft.com/office/drawing/2014/main" id="{3DAAA3B2-9DBA-46B2-A229-C5C33A27F9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450" b="7124"/>
            <a:stretch/>
          </p:blipFill>
          <p:spPr bwMode="auto">
            <a:xfrm>
              <a:off x="4397130" y="3438331"/>
              <a:ext cx="1387321" cy="165670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Free Number 1 Cliparts, Download Free Clip Art, Free Clip Art on ...">
              <a:extLst>
                <a:ext uri="{FF2B5EF4-FFF2-40B4-BE49-F238E27FC236}">
                  <a16:creationId xmlns:a16="http://schemas.microsoft.com/office/drawing/2014/main" id="{EA3CB536-A983-41D1-89A4-3E3E834ABD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474" y="2447963"/>
              <a:ext cx="712726" cy="712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Red, Rounded,with Number 2 Clip Art at Clker.com - vector clip art ...">
              <a:extLst>
                <a:ext uri="{FF2B5EF4-FFF2-40B4-BE49-F238E27FC236}">
                  <a16:creationId xmlns:a16="http://schemas.microsoft.com/office/drawing/2014/main" id="{8E9C14F3-1206-4674-A147-DACCE52671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340" y="2464951"/>
              <a:ext cx="735241" cy="735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Red, Rounded,with Number 3 Clip Art at Clker.com - vector clip art ...">
              <a:extLst>
                <a:ext uri="{FF2B5EF4-FFF2-40B4-BE49-F238E27FC236}">
                  <a16:creationId xmlns:a16="http://schemas.microsoft.com/office/drawing/2014/main" id="{56115091-B527-4F00-863C-15E6FF28B5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2833" y="2505168"/>
              <a:ext cx="737115" cy="737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FB9747B-A401-4A26-BD38-F74BBC7C230A}"/>
                </a:ext>
              </a:extLst>
            </p:cNvPr>
            <p:cNvSpPr/>
            <p:nvPr/>
          </p:nvSpPr>
          <p:spPr>
            <a:xfrm>
              <a:off x="843379" y="5313529"/>
              <a:ext cx="1564970" cy="43500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Cheque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76CE839-30AB-4672-84EB-D52ACCEAB250}"/>
                </a:ext>
              </a:extLst>
            </p:cNvPr>
            <p:cNvSpPr/>
            <p:nvPr/>
          </p:nvSpPr>
          <p:spPr>
            <a:xfrm>
              <a:off x="4312651" y="5291391"/>
              <a:ext cx="1556277" cy="43500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Receipt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D5385AA-A102-49D2-83CF-6279A3C417C8}"/>
                </a:ext>
              </a:extLst>
            </p:cNvPr>
            <p:cNvSpPr/>
            <p:nvPr/>
          </p:nvSpPr>
          <p:spPr>
            <a:xfrm>
              <a:off x="8149677" y="5279594"/>
              <a:ext cx="2363730" cy="43500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Invoice/Bill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FB9747B-A401-4A26-BD38-F74BBC7C230A}"/>
                </a:ext>
              </a:extLst>
            </p:cNvPr>
            <p:cNvSpPr/>
            <p:nvPr/>
          </p:nvSpPr>
          <p:spPr>
            <a:xfrm>
              <a:off x="933406" y="5951691"/>
              <a:ext cx="1384916" cy="51312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Cash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76CE839-30AB-4672-84EB-D52ACCEAB250}"/>
                </a:ext>
              </a:extLst>
            </p:cNvPr>
            <p:cNvSpPr/>
            <p:nvPr/>
          </p:nvSpPr>
          <p:spPr>
            <a:xfrm>
              <a:off x="4301609" y="5893653"/>
              <a:ext cx="1556277" cy="43500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Cash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D5385AA-A102-49D2-83CF-6279A3C417C8}"/>
                </a:ext>
              </a:extLst>
            </p:cNvPr>
            <p:cNvSpPr/>
            <p:nvPr/>
          </p:nvSpPr>
          <p:spPr>
            <a:xfrm>
              <a:off x="6800045" y="5830940"/>
              <a:ext cx="4597758" cy="43500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Purchases or Sales on credit</a:t>
              </a:r>
            </a:p>
          </p:txBody>
        </p:sp>
      </p:grpSp>
      <p:cxnSp>
        <p:nvCxnSpPr>
          <p:cNvPr id="22" name="Straight Arrow Connector 21"/>
          <p:cNvCxnSpPr>
            <a:stCxn id="15" idx="2"/>
            <a:endCxn id="18" idx="0"/>
          </p:cNvCxnSpPr>
          <p:nvPr/>
        </p:nvCxnSpPr>
        <p:spPr>
          <a:xfrm>
            <a:off x="1547487" y="5614734"/>
            <a:ext cx="0" cy="189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2"/>
            <a:endCxn id="19" idx="0"/>
          </p:cNvCxnSpPr>
          <p:nvPr/>
        </p:nvCxnSpPr>
        <p:spPr>
          <a:xfrm flipH="1">
            <a:off x="5001371" y="5594125"/>
            <a:ext cx="11042" cy="155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7" idx="2"/>
          </p:cNvCxnSpPr>
          <p:nvPr/>
        </p:nvCxnSpPr>
        <p:spPr>
          <a:xfrm>
            <a:off x="9253165" y="5583144"/>
            <a:ext cx="0" cy="227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12711" y="559700"/>
            <a:ext cx="6963079" cy="797718"/>
            <a:chOff x="0" y="1156285"/>
            <a:chExt cx="7279399" cy="1080000"/>
          </a:xfrm>
        </p:grpSpPr>
        <p:sp>
          <p:nvSpPr>
            <p:cNvPr id="31" name="مستطيل مستدير الزوايا 13"/>
            <p:cNvSpPr/>
            <p:nvPr/>
          </p:nvSpPr>
          <p:spPr>
            <a:xfrm>
              <a:off x="1" y="1156285"/>
              <a:ext cx="7279398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dirty="0"/>
            </a:p>
          </p:txBody>
        </p:sp>
        <p:sp>
          <p:nvSpPr>
            <p:cNvPr id="32" name="Rectangle 6"/>
            <p:cNvSpPr/>
            <p:nvPr/>
          </p:nvSpPr>
          <p:spPr>
            <a:xfrm>
              <a:off x="0" y="1313036"/>
              <a:ext cx="6809280" cy="625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Identification of Business Documents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F51F99C-8F3A-4431-9FDF-63FB7F6BF468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EB5C39B-587E-4255-A914-DC1B71131C4F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991396E-6EA9-461A-875C-F272E0080FC1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874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example clip art">
            <a:extLst>
              <a:ext uri="{FF2B5EF4-FFF2-40B4-BE49-F238E27FC236}">
                <a16:creationId xmlns:a16="http://schemas.microsoft.com/office/drawing/2014/main" id="{89BDA60E-70A4-4D99-BCFA-E0A95400B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721" y="4662514"/>
            <a:ext cx="2976277" cy="1829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5A1694E-26B1-4F9B-96B1-2080437499EA}"/>
              </a:ext>
            </a:extLst>
          </p:cNvPr>
          <p:cNvSpPr txBox="1">
            <a:spLocks/>
          </p:cNvSpPr>
          <p:nvPr/>
        </p:nvSpPr>
        <p:spPr>
          <a:xfrm>
            <a:off x="177140" y="1958539"/>
            <a:ext cx="8953607" cy="46401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/>
          <a:p>
            <a:pPr marL="457200" lvl="0" indent="-45720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May 06, Purchased equipment for BD 600 by cheque#1247.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E952D38-0D2B-4DE8-BE8B-57ADE9658F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100269"/>
              </p:ext>
            </p:extLst>
          </p:nvPr>
        </p:nvGraphicFramePr>
        <p:xfrm>
          <a:off x="177140" y="2779204"/>
          <a:ext cx="8953607" cy="170862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66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9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7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0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909">
                <a:tc rowSpan="2"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endParaRPr lang="en-US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endParaRPr lang="en-US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endParaRPr lang="en-US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endParaRPr lang="en-US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09"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endParaRPr lang="en-US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endParaRPr lang="en-US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Title 1">
            <a:extLst>
              <a:ext uri="{FF2B5EF4-FFF2-40B4-BE49-F238E27FC236}">
                <a16:creationId xmlns:a16="http://schemas.microsoft.com/office/drawing/2014/main" id="{008D6809-A9AC-4F8F-9976-DB210C4B7F93}"/>
              </a:ext>
            </a:extLst>
          </p:cNvPr>
          <p:cNvSpPr txBox="1">
            <a:spLocks/>
          </p:cNvSpPr>
          <p:nvPr/>
        </p:nvSpPr>
        <p:spPr>
          <a:xfrm>
            <a:off x="177141" y="1196062"/>
            <a:ext cx="8953607" cy="5460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Record the following transactions in the General Journal.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مستطيل مستدير الزوايا 13"/>
          <p:cNvSpPr/>
          <p:nvPr/>
        </p:nvSpPr>
        <p:spPr>
          <a:xfrm>
            <a:off x="177142" y="420974"/>
            <a:ext cx="2376264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1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831944" y="1742147"/>
            <a:ext cx="1989859" cy="410515"/>
            <a:chOff x="38100" y="819150"/>
            <a:chExt cx="1604010" cy="351155"/>
          </a:xfrm>
        </p:grpSpPr>
        <p:sp>
          <p:nvSpPr>
            <p:cNvPr id="21" name="Text Box 131"/>
            <p:cNvSpPr txBox="1"/>
            <p:nvPr/>
          </p:nvSpPr>
          <p:spPr>
            <a:xfrm>
              <a:off x="38100" y="819150"/>
              <a:ext cx="619257" cy="29472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DEBIT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 Box 132"/>
            <p:cNvSpPr txBox="1"/>
            <p:nvPr/>
          </p:nvSpPr>
          <p:spPr>
            <a:xfrm>
              <a:off x="962025" y="838200"/>
              <a:ext cx="680085" cy="3321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CREDIT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F876D4E-21D6-4B62-A5C5-EF26E47EB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711" y="576063"/>
            <a:ext cx="2202092" cy="2080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76A4C56-F15B-4B17-BDE7-52BFB25CBE59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0C630C1-F03A-493B-B819-48BFFDAE8C5B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F948E7C-E020-46FC-A727-6AB8BE506D2A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603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5A1694E-26B1-4F9B-96B1-2080437499EA}"/>
              </a:ext>
            </a:extLst>
          </p:cNvPr>
          <p:cNvSpPr txBox="1">
            <a:spLocks/>
          </p:cNvSpPr>
          <p:nvPr/>
        </p:nvSpPr>
        <p:spPr>
          <a:xfrm>
            <a:off x="177140" y="1889395"/>
            <a:ext cx="8476529" cy="7074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marL="457200" lvl="0" indent="-45720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May 06, Purchased equipment for BD 600 by cheque#1247.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E952D38-0D2B-4DE8-BE8B-57ADE9658F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992586"/>
              </p:ext>
            </p:extLst>
          </p:nvPr>
        </p:nvGraphicFramePr>
        <p:xfrm>
          <a:off x="177140" y="2801073"/>
          <a:ext cx="8476529" cy="171640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98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7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6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3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6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GB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909">
                <a:tc row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09"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Cash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Title 1">
            <a:extLst>
              <a:ext uri="{FF2B5EF4-FFF2-40B4-BE49-F238E27FC236}">
                <a16:creationId xmlns:a16="http://schemas.microsoft.com/office/drawing/2014/main" id="{008D6809-A9AC-4F8F-9976-DB210C4B7F93}"/>
              </a:ext>
            </a:extLst>
          </p:cNvPr>
          <p:cNvSpPr txBox="1">
            <a:spLocks/>
          </p:cNvSpPr>
          <p:nvPr/>
        </p:nvSpPr>
        <p:spPr>
          <a:xfrm>
            <a:off x="177141" y="1153965"/>
            <a:ext cx="8476529" cy="5460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Record the following transactions in the General Journal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77141" y="420974"/>
            <a:ext cx="3219201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1: Solution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Image result for example clip art">
            <a:extLst>
              <a:ext uri="{FF2B5EF4-FFF2-40B4-BE49-F238E27FC236}">
                <a16:creationId xmlns:a16="http://schemas.microsoft.com/office/drawing/2014/main" id="{B5A7ED1D-C0A9-4C9D-9DBE-E77E9C39E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001" y="4471278"/>
            <a:ext cx="2976277" cy="1829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3D66F8-2CE6-4C9B-B6F6-F2C64E975C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0" t="18584" r="15366" b="26156"/>
          <a:stretch/>
        </p:blipFill>
        <p:spPr bwMode="auto">
          <a:xfrm>
            <a:off x="8944000" y="2657044"/>
            <a:ext cx="2976277" cy="164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9B9F230-8FC6-4158-BFC9-F69EC00D95D5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C4A8F53-0151-4E2E-B30E-AB73AA4A6D68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AD50222-6A06-4C2C-8760-72E9F5780243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614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0F8468-1D86-4515-BE36-D1C1186F1B1E}"/>
              </a:ext>
            </a:extLst>
          </p:cNvPr>
          <p:cNvSpPr/>
          <p:nvPr/>
        </p:nvSpPr>
        <p:spPr>
          <a:xfrm>
            <a:off x="335409" y="1923822"/>
            <a:ext cx="10972800" cy="18110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On April 8, 2020 , Ali company Purchased supplies for BD 200 by cheque# 133. </a:t>
            </a:r>
          </a:p>
          <a:p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Required: Record the above transaction in the general journal.</a:t>
            </a:r>
          </a:p>
        </p:txBody>
      </p:sp>
      <p:sp>
        <p:nvSpPr>
          <p:cNvPr id="10" name="مستطيل مستدير الزوايا 13">
            <a:extLst>
              <a:ext uri="{FF2B5EF4-FFF2-40B4-BE49-F238E27FC236}">
                <a16:creationId xmlns:a16="http://schemas.microsoft.com/office/drawing/2014/main" id="{890E2025-3DDF-416B-A670-B48DADA6BB88}"/>
              </a:ext>
            </a:extLst>
          </p:cNvPr>
          <p:cNvSpPr/>
          <p:nvPr/>
        </p:nvSpPr>
        <p:spPr>
          <a:xfrm>
            <a:off x="335411" y="951564"/>
            <a:ext cx="1673693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1 :</a:t>
            </a: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AB65BE-5DE3-4B41-971C-377CBD0BC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731184"/>
              </p:ext>
            </p:extLst>
          </p:nvPr>
        </p:nvGraphicFramePr>
        <p:xfrm>
          <a:off x="361165" y="4026320"/>
          <a:ext cx="10972799" cy="171390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590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7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516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59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77386428"/>
                  </a:ext>
                </a:extLst>
              </a:tr>
              <a:tr h="618029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857654120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9AEFE223-F8EC-4B79-AD7E-33E70336AE5A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80CA20-3423-439B-A46E-3C7EA836ACE9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82D296C-FDC9-4634-B27F-76BD9683A483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833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0F8468-1D86-4515-BE36-D1C1186F1B1E}"/>
              </a:ext>
            </a:extLst>
          </p:cNvPr>
          <p:cNvSpPr/>
          <p:nvPr/>
        </p:nvSpPr>
        <p:spPr>
          <a:xfrm>
            <a:off x="477076" y="1395789"/>
            <a:ext cx="10972800" cy="16307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On April 8, 2020 , Ali company Purchased supplies for BD 200 by cheque# 133. 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Required: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the above transaction in the general journal.</a:t>
            </a:r>
          </a:p>
        </p:txBody>
      </p:sp>
      <p:sp>
        <p:nvSpPr>
          <p:cNvPr id="10" name="مستطيل مستدير الزوايا 13">
            <a:extLst>
              <a:ext uri="{FF2B5EF4-FFF2-40B4-BE49-F238E27FC236}">
                <a16:creationId xmlns:a16="http://schemas.microsoft.com/office/drawing/2014/main" id="{890E2025-3DDF-416B-A670-B48DADA6BB88}"/>
              </a:ext>
            </a:extLst>
          </p:cNvPr>
          <p:cNvSpPr/>
          <p:nvPr/>
        </p:nvSpPr>
        <p:spPr>
          <a:xfrm>
            <a:off x="477077" y="591772"/>
            <a:ext cx="2781278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1 : Solution</a:t>
            </a: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AB65BE-5DE3-4B41-971C-377CBD0BC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12320"/>
              </p:ext>
            </p:extLst>
          </p:nvPr>
        </p:nvGraphicFramePr>
        <p:xfrm>
          <a:off x="477076" y="3253588"/>
          <a:ext cx="10972799" cy="171390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497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0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516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59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April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Supplies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77386428"/>
                  </a:ext>
                </a:extLst>
              </a:tr>
              <a:tr h="618029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Cash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85765412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D54709C-E570-4D8E-A7BB-961B68AF7D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0" t="18584" r="15366" b="26156"/>
          <a:stretch/>
        </p:blipFill>
        <p:spPr bwMode="auto">
          <a:xfrm>
            <a:off x="9147774" y="4829064"/>
            <a:ext cx="2302102" cy="164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04A7CE9-D783-49DD-AB11-E6082BD1BD28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4CFD019-95DD-431D-AA08-0EE6CD88EE42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7678D14-D947-458C-8F9C-4BF21EBE669E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710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D08D445-747F-4E27-A6BC-566631133828}"/>
              </a:ext>
            </a:extLst>
          </p:cNvPr>
          <p:cNvSpPr txBox="1"/>
          <p:nvPr/>
        </p:nvSpPr>
        <p:spPr>
          <a:xfrm>
            <a:off x="177142" y="1940898"/>
            <a:ext cx="7550183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1- May 07, Issued check #234 for BD 1,500 to creditor.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0B90369-7783-4E49-B42D-830D2E8B8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382441"/>
              </p:ext>
            </p:extLst>
          </p:nvPr>
        </p:nvGraphicFramePr>
        <p:xfrm>
          <a:off x="177142" y="2483948"/>
          <a:ext cx="7807759" cy="118538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04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0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4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0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GB" sz="16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909">
                <a:tc rowSpan="2"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0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3A4FA21-F03D-466D-A768-7D4539CCC2AC}"/>
              </a:ext>
            </a:extLst>
          </p:cNvPr>
          <p:cNvSpPr txBox="1"/>
          <p:nvPr/>
        </p:nvSpPr>
        <p:spPr>
          <a:xfrm>
            <a:off x="177143" y="3853477"/>
            <a:ext cx="7550182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2- May 09, Received check #1239 for BD 3,200 from Debtors.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E12EE74-1772-4B97-A85F-F1D9C1CB5F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017696"/>
              </p:ext>
            </p:extLst>
          </p:nvPr>
        </p:nvGraphicFramePr>
        <p:xfrm>
          <a:off x="177142" y="4437727"/>
          <a:ext cx="7807759" cy="118538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04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0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4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0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GB" sz="16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909">
                <a:tc rowSpan="2"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0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48520B8C-824C-4B8F-BE04-D268700148DE}"/>
              </a:ext>
            </a:extLst>
          </p:cNvPr>
          <p:cNvSpPr/>
          <p:nvPr/>
        </p:nvSpPr>
        <p:spPr>
          <a:xfrm>
            <a:off x="8338590" y="2759603"/>
            <a:ext cx="3556582" cy="400110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Creditor (A/C PAYABLE )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75701A-CC80-427F-9BA2-616439CD308D}"/>
              </a:ext>
            </a:extLst>
          </p:cNvPr>
          <p:cNvSpPr/>
          <p:nvPr/>
        </p:nvSpPr>
        <p:spPr>
          <a:xfrm>
            <a:off x="8338590" y="4947034"/>
            <a:ext cx="3556582" cy="400110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Debtors (A/C RECEIVABLE)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08D6809-A9AC-4F8F-9976-DB210C4B7F93}"/>
              </a:ext>
            </a:extLst>
          </p:cNvPr>
          <p:cNvSpPr txBox="1">
            <a:spLocks/>
          </p:cNvSpPr>
          <p:nvPr/>
        </p:nvSpPr>
        <p:spPr>
          <a:xfrm>
            <a:off x="177143" y="1192120"/>
            <a:ext cx="7189572" cy="5460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Record the following transactions in the General Journal.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مستطيل مستدير الزوايا 13"/>
          <p:cNvSpPr/>
          <p:nvPr/>
        </p:nvSpPr>
        <p:spPr>
          <a:xfrm>
            <a:off x="177142" y="420974"/>
            <a:ext cx="2376264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2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320748" y="4061281"/>
            <a:ext cx="1989859" cy="355217"/>
            <a:chOff x="38100" y="819150"/>
            <a:chExt cx="1604010" cy="351155"/>
          </a:xfrm>
        </p:grpSpPr>
        <p:sp>
          <p:nvSpPr>
            <p:cNvPr id="23" name="Text Box 131"/>
            <p:cNvSpPr txBox="1"/>
            <p:nvPr/>
          </p:nvSpPr>
          <p:spPr>
            <a:xfrm>
              <a:off x="38100" y="819150"/>
              <a:ext cx="619257" cy="29472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DEBIT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 Box 132"/>
            <p:cNvSpPr txBox="1"/>
            <p:nvPr/>
          </p:nvSpPr>
          <p:spPr>
            <a:xfrm>
              <a:off x="962025" y="838200"/>
              <a:ext cx="680085" cy="3321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CREDIT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2" descr="Image result for example clip art">
            <a:extLst>
              <a:ext uri="{FF2B5EF4-FFF2-40B4-BE49-F238E27FC236}">
                <a16:creationId xmlns:a16="http://schemas.microsoft.com/office/drawing/2014/main" id="{FB228F00-BBC3-4651-8B9E-85563A6AE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742" y="663013"/>
            <a:ext cx="2976277" cy="1829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0DC315-AFB2-41AC-8AAB-C73465BF8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748" y="2970379"/>
            <a:ext cx="2179859" cy="1949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DD4C8088-1942-49C5-A931-EB4FF96B2509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9A03046-F23E-4A2A-BC18-EF7AAEB38DFE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3CB021E-450B-4E17-8EEE-241D90EC40C4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314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  <p:bldP spid="13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D08D445-747F-4E27-A6BC-566631133828}"/>
              </a:ext>
            </a:extLst>
          </p:cNvPr>
          <p:cNvSpPr txBox="1"/>
          <p:nvPr/>
        </p:nvSpPr>
        <p:spPr>
          <a:xfrm>
            <a:off x="310334" y="2314184"/>
            <a:ext cx="7751216" cy="38472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1- May 07,  Issued check #234 for BD 1,500 to creditor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0B90369-7783-4E49-B42D-830D2E8B8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051664"/>
              </p:ext>
            </p:extLst>
          </p:nvPr>
        </p:nvGraphicFramePr>
        <p:xfrm>
          <a:off x="325915" y="2931884"/>
          <a:ext cx="7654374" cy="118538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2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1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1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GB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909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Payable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0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Cash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3A4FA21-F03D-466D-A768-7D4539CCC2AC}"/>
              </a:ext>
            </a:extLst>
          </p:cNvPr>
          <p:cNvSpPr txBox="1"/>
          <p:nvPr/>
        </p:nvSpPr>
        <p:spPr>
          <a:xfrm>
            <a:off x="328241" y="4369945"/>
            <a:ext cx="7733309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2- May 09, Received check #1239 for BD3,200 from Debtors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E12EE74-1772-4B97-A85F-F1D9C1CB5F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9198"/>
              </p:ext>
            </p:extLst>
          </p:nvPr>
        </p:nvGraphicFramePr>
        <p:xfrm>
          <a:off x="294460" y="5069275"/>
          <a:ext cx="7690441" cy="118538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7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7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9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5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GB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909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09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0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Account Receivable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48520B8C-824C-4B8F-BE04-D268700148DE}"/>
              </a:ext>
            </a:extLst>
          </p:cNvPr>
          <p:cNvSpPr/>
          <p:nvPr/>
        </p:nvSpPr>
        <p:spPr>
          <a:xfrm>
            <a:off x="8338590" y="2759603"/>
            <a:ext cx="3556582" cy="400110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Creditor (A/C PAYABLE )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75701A-CC80-427F-9BA2-616439CD308D}"/>
              </a:ext>
            </a:extLst>
          </p:cNvPr>
          <p:cNvSpPr/>
          <p:nvPr/>
        </p:nvSpPr>
        <p:spPr>
          <a:xfrm>
            <a:off x="8233592" y="4947034"/>
            <a:ext cx="3661580" cy="400110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Debtors (A/C RECEIVABLE)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08D6809-A9AC-4F8F-9976-DB210C4B7F93}"/>
              </a:ext>
            </a:extLst>
          </p:cNvPr>
          <p:cNvSpPr txBox="1">
            <a:spLocks/>
          </p:cNvSpPr>
          <p:nvPr/>
        </p:nvSpPr>
        <p:spPr>
          <a:xfrm>
            <a:off x="253790" y="1443487"/>
            <a:ext cx="7807760" cy="5460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Record the following transactions in the General Journal.</a:t>
            </a:r>
          </a:p>
        </p:txBody>
      </p:sp>
      <p:pic>
        <p:nvPicPr>
          <p:cNvPr id="14" name="Picture 2" descr="Image result for example clip art">
            <a:extLst>
              <a:ext uri="{FF2B5EF4-FFF2-40B4-BE49-F238E27FC236}">
                <a16:creationId xmlns:a16="http://schemas.microsoft.com/office/drawing/2014/main" id="{89BDA60E-70A4-4D99-BCFA-E0A95400B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159" y="922955"/>
            <a:ext cx="1661364" cy="1202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مستطيل مستدير الزوايا 13"/>
          <p:cNvSpPr/>
          <p:nvPr/>
        </p:nvSpPr>
        <p:spPr>
          <a:xfrm>
            <a:off x="253790" y="596268"/>
            <a:ext cx="3219201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2: Solution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98A8D5-3944-4DB7-A741-953CC7D7F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0" t="18584" r="15366" b="26156"/>
          <a:stretch/>
        </p:blipFill>
        <p:spPr bwMode="auto">
          <a:xfrm>
            <a:off x="8852604" y="3076013"/>
            <a:ext cx="2423556" cy="164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440A363-7E91-4449-944A-01EF7412E16B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687B82-3800-425C-BC85-FCCA22315149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533C549-A564-4AC0-A149-B4ECE3A790CD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21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9" grpId="0" animBg="1"/>
      <p:bldP spid="21" grpId="0" animBg="1"/>
    </p:bldLst>
  </p:timing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1966</TotalTime>
  <Words>1925</Words>
  <Application>Microsoft Office PowerPoint</Application>
  <PresentationFormat>Widescreen</PresentationFormat>
  <Paragraphs>483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Comic Sans MS</vt:lpstr>
      <vt:lpstr>Presentation2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osama amro</cp:lastModifiedBy>
  <cp:revision>288</cp:revision>
  <dcterms:created xsi:type="dcterms:W3CDTF">2020-03-04T10:47:58Z</dcterms:created>
  <dcterms:modified xsi:type="dcterms:W3CDTF">2021-01-22T03:20:23Z</dcterms:modified>
</cp:coreProperties>
</file>