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33" r:id="rId1"/>
  </p:sldMasterIdLst>
  <p:notesMasterIdLst>
    <p:notesMasterId r:id="rId14"/>
  </p:notesMasterIdLst>
  <p:sldIdLst>
    <p:sldId id="256" r:id="rId2"/>
    <p:sldId id="298" r:id="rId3"/>
    <p:sldId id="258" r:id="rId4"/>
    <p:sldId id="299" r:id="rId5"/>
    <p:sldId id="304" r:id="rId6"/>
    <p:sldId id="305" r:id="rId7"/>
    <p:sldId id="306" r:id="rId8"/>
    <p:sldId id="307" r:id="rId9"/>
    <p:sldId id="311" r:id="rId10"/>
    <p:sldId id="312" r:id="rId11"/>
    <p:sldId id="31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ER ABDULHUSAIN  NASER MOHAMED" initials="NANM" lastIdx="0" clrIdx="0">
    <p:extLst>
      <p:ext uri="{19B8F6BF-5375-455C-9EA6-DF929625EA0E}">
        <p15:presenceInfo xmlns:p15="http://schemas.microsoft.com/office/powerpoint/2012/main" userId="NASER ABDULHUSAIN  NASER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20000"/>
    <a:srgbClr val="525252"/>
    <a:srgbClr val="0099CC"/>
    <a:srgbClr val="FFD215"/>
    <a:srgbClr val="FFCC00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CFB5-553E-41F7-B337-DAFA256365F2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2A0F-B7D2-4BE7-8148-DCCC7AC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0D66-A5C5-4E69-AA10-60519288ADE8}" type="datetimeFigureOut">
              <a:rPr lang="ar-BH" smtClean="0"/>
              <a:pPr/>
              <a:t>14/06/1442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2363-F86E-4A62-AB23-061FEBA67E62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tudent.co.uk/wp-content/uploads/2012/07/736027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tudent.co.uk/wp-content/uploads/2012/07/736027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ewstudent.co.uk/wp-content/uploads/2012/07/736027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47976" y="785794"/>
            <a:ext cx="6734172" cy="111146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11231"/>
              </p:ext>
            </p:extLst>
          </p:nvPr>
        </p:nvGraphicFramePr>
        <p:xfrm>
          <a:off x="2128862" y="2420888"/>
          <a:ext cx="8143602" cy="385885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23269">
                  <a:extLst>
                    <a:ext uri="{9D8B030D-6E8A-4147-A177-3AD203B41FA5}">
                      <a16:colId xmlns="" xmlns:a16="http://schemas.microsoft.com/office/drawing/2014/main" val="1461388351"/>
                    </a:ext>
                  </a:extLst>
                </a:gridCol>
                <a:gridCol w="6520333">
                  <a:extLst>
                    <a:ext uri="{9D8B030D-6E8A-4147-A177-3AD203B41FA5}">
                      <a16:colId xmlns="" xmlns:a16="http://schemas.microsoft.com/office/drawing/2014/main" val="1273307883"/>
                    </a:ext>
                  </a:extLst>
                </a:gridCol>
              </a:tblGrid>
              <a:tr h="14031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dirty="0">
                          <a:latin typeface="Arial Black" panose="020B0A04020102020204" pitchFamily="34" charset="0"/>
                        </a:rPr>
                        <a:t>Level </a:t>
                      </a:r>
                      <a:r>
                        <a:rPr lang="en-US" sz="2800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en-GB" sz="2800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071033"/>
                  </a:ext>
                </a:extLst>
              </a:tr>
              <a:tr h="83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Subject</a:t>
                      </a:r>
                      <a:endParaRPr lang="en-GB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محا213 -806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62532820"/>
                  </a:ext>
                </a:extLst>
              </a:tr>
              <a:tr h="7399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Chapter</a:t>
                      </a:r>
                      <a:endParaRPr lang="en-GB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ar-BH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253494851"/>
                  </a:ext>
                </a:extLst>
              </a:tr>
              <a:tr h="8318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Title</a:t>
                      </a:r>
                      <a:endParaRPr lang="en-GB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INVENTORIES AND COST OF SALES</a:t>
                      </a:r>
                    </a:p>
                    <a:p>
                      <a:pPr algn="ctr"/>
                      <a:r>
                        <a:rPr lang="en-GB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FIFO </a:t>
                      </a:r>
                      <a:r>
                        <a:rPr lang="en-GB" sz="24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Method – Perpetual system</a:t>
                      </a:r>
                      <a:endParaRPr lang="en-GB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66589245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36" y="476672"/>
            <a:ext cx="4464496" cy="4521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): 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45" y="1135518"/>
            <a:ext cx="5688632" cy="981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Salman Company uses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a perpetual inventory system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It entered into the following information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the month of June 2020.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21646"/>
              </p:ext>
            </p:extLst>
          </p:nvPr>
        </p:nvGraphicFramePr>
        <p:xfrm>
          <a:off x="140529" y="2180844"/>
          <a:ext cx="5404756" cy="2943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025040"/>
                <a:gridCol w="971028"/>
                <a:gridCol w="754980"/>
                <a:gridCol w="1780020"/>
                <a:gridCol w="873688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 descr="http://www.newstudent.co.uk/wp-content/uploads/2012/07/7360273-300x197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35360" y="5173205"/>
            <a:ext cx="3604871" cy="13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190485" y="531289"/>
            <a:ext cx="68756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2060"/>
              </a:buClr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3. 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sold and cost of ending Inventory (FIFO)</a:t>
            </a:r>
            <a:endParaRPr lang="en-US" sz="1600" b="1" dirty="0">
              <a:effectLst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91460"/>
              </p:ext>
            </p:extLst>
          </p:nvPr>
        </p:nvGraphicFramePr>
        <p:xfrm>
          <a:off x="5648036" y="1135518"/>
          <a:ext cx="6543963" cy="5338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3801"/>
                <a:gridCol w="1872081"/>
                <a:gridCol w="1798546"/>
                <a:gridCol w="1919535"/>
              </a:tblGrid>
              <a:tr h="55023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Goods Purchased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Cost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of Goods Sold </a:t>
                      </a: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Inventory Balance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44443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cs typeface="+mn-cs"/>
                        </a:rPr>
                        <a:t>800×10=BD8,000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743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cs typeface="+mn-cs"/>
                        </a:rPr>
                        <a:t>1,000×12=BD12,000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1,000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×12=BD12,000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04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cs typeface="+mn-cs"/>
                        </a:rPr>
                        <a:t>800×100=BD</a:t>
                      </a:r>
                      <a:r>
                        <a:rPr lang="en-US" sz="16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8,000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27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400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×12=BD</a:t>
                      </a:r>
                      <a:r>
                        <a:rPr lang="en-US" sz="16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4,800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73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600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×12=BD7,200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cs typeface="+mn-cs"/>
                        </a:rPr>
                        <a:t>700×15=BD10,500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700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×15=BD10,500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158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cs typeface="+mn-cs"/>
                        </a:rPr>
                        <a:t>500×18=BD9,000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500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×18=BD9,000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551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250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×12=BD</a:t>
                      </a:r>
                      <a:r>
                        <a:rPr lang="en-US" sz="16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3000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05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350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×12=BD4,200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700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×15=BD10,500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500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×18=BD9,000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11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Totals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 </a:t>
                      </a:r>
                      <a:r>
                        <a:rPr lang="en-US" sz="16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1450        BD15,800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1550       BD23,700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981559" y="1734534"/>
            <a:ext cx="331443" cy="2880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002354" y="2132973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255050" y="2564904"/>
            <a:ext cx="331443" cy="2880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255050" y="3043543"/>
            <a:ext cx="331443" cy="26605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994310" y="3431630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994310" y="3830069"/>
            <a:ext cx="331443" cy="2880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994309" y="4194766"/>
            <a:ext cx="331443" cy="288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296845" y="4647076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0055401" y="5111091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10055401" y="5874061"/>
            <a:ext cx="331443" cy="288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055401" y="5508917"/>
            <a:ext cx="331443" cy="2880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7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0887"/>
            <a:ext cx="4464496" cy="4521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): 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05739"/>
              </p:ext>
            </p:extLst>
          </p:nvPr>
        </p:nvGraphicFramePr>
        <p:xfrm>
          <a:off x="43172" y="917560"/>
          <a:ext cx="5404756" cy="2943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025040"/>
                <a:gridCol w="971028"/>
                <a:gridCol w="754980"/>
                <a:gridCol w="1780020"/>
                <a:gridCol w="873688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71123" y="4428871"/>
            <a:ext cx="5785067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Sales = (1,200×20) + (250×20)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(24,000 + 5,000)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=BD29,000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336" y="4005064"/>
            <a:ext cx="303159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4. Compute the gross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profit.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51217"/>
              </p:ext>
            </p:extLst>
          </p:nvPr>
        </p:nvGraphicFramePr>
        <p:xfrm>
          <a:off x="6070344" y="1907541"/>
          <a:ext cx="6136595" cy="36189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4426"/>
                <a:gridCol w="1755542"/>
                <a:gridCol w="1686585"/>
                <a:gridCol w="1800042"/>
              </a:tblGrid>
              <a:tr h="4076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Goods Purchased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Cost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of Goods Sold </a:t>
                      </a: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Inventory Balance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29277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800×10=BD8,000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9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1,000×12=BD12,000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1,000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×12=BD12,000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19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800×100=BD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8,000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638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400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4,800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85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600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×12=BD7,200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17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cs typeface="+mn-cs"/>
                        </a:rPr>
                        <a:t>700×15=BD10,500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700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306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cs typeface="+mn-cs"/>
                        </a:rPr>
                        <a:t>500×18=BD9,000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500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×18=BD9,000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983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250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</a:t>
                      </a:r>
                      <a:r>
                        <a:rPr lang="en-US" sz="14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3000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970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350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×12=BD4,200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61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cs typeface="+mn-cs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700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×15=BD10,500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753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500</a:t>
                      </a:r>
                      <a:r>
                        <a:rPr lang="en-US" sz="1400" b="1" dirty="0" smtClean="0">
                          <a:effectLst/>
                          <a:cs typeface="+mn-cs"/>
                        </a:rPr>
                        <a:t>×18=BD9,000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168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Totals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 </a:t>
                      </a: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1450        BD15,800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1550       BD23,700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732" y="5498035"/>
            <a:ext cx="5785067" cy="10081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profit = Sales – COGS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= 29,000 – 15,800 = BD13,200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38900" y="5408681"/>
            <a:ext cx="5714199" cy="700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063552" y="2780928"/>
            <a:ext cx="1087383" cy="164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87688" y="3717032"/>
            <a:ext cx="0" cy="801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7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7637" y="696092"/>
            <a:ext cx="6374224" cy="905370"/>
            <a:chOff x="195942" y="625507"/>
            <a:chExt cx="6374224" cy="90537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95942" y="625507"/>
              <a:ext cx="6374224" cy="90537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1071" y="662806"/>
              <a:ext cx="41434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End of Lesson</a:t>
              </a:r>
              <a:endPara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35577" y="4549019"/>
            <a:ext cx="6034589" cy="1630316"/>
          </a:xfrm>
          <a:prstGeom prst="wedgeRectCallout">
            <a:avLst>
              <a:gd name="adj1" fmla="val 85697"/>
              <a:gd name="adj2" fmla="val -1623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9144000" y="4699092"/>
            <a:ext cx="2257085" cy="12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637" y="1881330"/>
            <a:ext cx="9764787" cy="23975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Perpetual Inventory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calculation of cost of goods sold and closing inventory by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FIFO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– Perpetual System.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45330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2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82386" y="665236"/>
            <a:ext cx="8153400" cy="872365"/>
            <a:chOff x="272538" y="1012529"/>
            <a:chExt cx="8153400" cy="1080000"/>
          </a:xfrm>
        </p:grpSpPr>
        <p:sp>
          <p:nvSpPr>
            <p:cNvPr id="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327552" y="1973329"/>
            <a:ext cx="8316417" cy="715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994" y="3501008"/>
            <a:ext cx="10297518" cy="23975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Perpetual Inventory System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calculation of cost of goods sold and closing inventory by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FIFO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– Perpetual System.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8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363" y="1334461"/>
            <a:ext cx="9930077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an asset that is intended for sale, or to be used in producing goods.</a:t>
            </a:r>
          </a:p>
          <a:p>
            <a:pPr algn="l" rt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Inventory represents a large (if not the largest) portion of assets.</a:t>
            </a:r>
          </a:p>
          <a:p>
            <a:pPr algn="l" rt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Inventory represents such an important part of the Balance Sheet.</a:t>
            </a:r>
          </a:p>
          <a:p>
            <a:pPr algn="l" rtl="0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363" y="555349"/>
            <a:ext cx="2808312" cy="646331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" y="4012117"/>
            <a:ext cx="9944398" cy="23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967" y="631542"/>
            <a:ext cx="4187621" cy="4969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274310" algn="r"/>
              </a:tabLst>
            </a:pP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 Need for Inventory Valuation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376" y="1269320"/>
            <a:ext cx="8712968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67945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types of inventories owned by business organizations differ depending on the type of activities or operations they perform.  For example:</a:t>
            </a:r>
            <a:r>
              <a:rPr lang="en-GB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967" y="2227065"/>
            <a:ext cx="11019040" cy="11726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tabLst>
                <a:tab pos="67945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Merchandising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i.e.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which purchase and sell goods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but do not process them.  Inventories consists of goods purchased, in their completed state, and remaining unsold at the end of the accounting period.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560" y="3414743"/>
            <a:ext cx="10803016" cy="7750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tabLst>
                <a:tab pos="67945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Manufacturing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i.e.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which produce or process inventory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(inventory) include raw materials, work-in-progress and finished goods awaiting sale.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560" y="4400032"/>
            <a:ext cx="11019040" cy="15327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tabLst>
                <a:tab pos="679450" algn="l"/>
              </a:tabLst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Service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Companies,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i.e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businesses which provide services to the public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like, accountants and bankers.  These hold very little, if any, inventories the conventional sense of the term, though accountants will have a significant balance of work-in-progress representing services provided but not yet billed while banks possess large investments which present their own valuation problems.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9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420" y="567834"/>
            <a:ext cx="8381844" cy="1080000"/>
            <a:chOff x="303018" y="1032281"/>
            <a:chExt cx="6854974" cy="1080000"/>
          </a:xfrm>
        </p:grpSpPr>
        <p:sp>
          <p:nvSpPr>
            <p:cNvPr id="12" name="مستطيل مستدير الزوايا 13"/>
            <p:cNvSpPr/>
            <p:nvPr/>
          </p:nvSpPr>
          <p:spPr>
            <a:xfrm>
              <a:off x="303018" y="1032281"/>
              <a:ext cx="6854974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" name="Rectangle 6"/>
            <p:cNvSpPr/>
            <p:nvPr/>
          </p:nvSpPr>
          <p:spPr>
            <a:xfrm>
              <a:off x="1061647" y="1284695"/>
              <a:ext cx="59982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Definition of Perpetual Inventory System </a:t>
              </a:r>
              <a:endParaRPr lang="en-US" sz="24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  <p:grpSp>
          <p:nvGrpSpPr>
            <p:cNvPr id="14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5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87614" y="1857085"/>
            <a:ext cx="10487644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keep detailed records of the cost of each inventory purchase and sale. These records continuously – perpetually – show the inventory that should be on hand for every item. Companies that sell products with fixed prices use perpetual inventory systems.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3414" y="3773665"/>
            <a:ext cx="10435513" cy="2415110"/>
            <a:chOff x="0" y="0"/>
            <a:chExt cx="6659835" cy="3752672"/>
          </a:xfrm>
        </p:grpSpPr>
        <p:grpSp>
          <p:nvGrpSpPr>
            <p:cNvPr id="25" name="Group 24"/>
            <p:cNvGrpSpPr/>
            <p:nvPr/>
          </p:nvGrpSpPr>
          <p:grpSpPr>
            <a:xfrm>
              <a:off x="1456660" y="1722474"/>
              <a:ext cx="920751" cy="1020444"/>
              <a:chOff x="0" y="0"/>
              <a:chExt cx="920912" cy="1020608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6567" y="446568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668772" y="1360967"/>
              <a:ext cx="1367480" cy="1467175"/>
              <a:chOff x="0" y="0"/>
              <a:chExt cx="1367480" cy="146717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6568" y="446568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5423" y="595424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279" y="744279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135" y="893135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6427" y="2222204"/>
              <a:ext cx="474345" cy="5740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5316279" y="1499190"/>
              <a:ext cx="1218624" cy="1318319"/>
              <a:chOff x="0" y="0"/>
              <a:chExt cx="1218624" cy="131831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6567" y="446567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5423" y="595423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279" y="744279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276446" y="1871330"/>
              <a:ext cx="772057" cy="871752"/>
              <a:chOff x="0" y="0"/>
              <a:chExt cx="772057" cy="87175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48856" y="148856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712" y="297712"/>
                <a:ext cx="474345" cy="5740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42530" y="754911"/>
              <a:ext cx="856260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Current 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58948" y="754911"/>
              <a:ext cx="867641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Added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41181" y="744279"/>
              <a:ext cx="871693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Current 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97841" y="754911"/>
              <a:ext cx="839973" cy="5207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Sold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15808" y="765451"/>
              <a:ext cx="920830" cy="520996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Current Inventory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20635" y="0"/>
              <a:ext cx="4228105" cy="59055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Perpetual Inventory System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ular Callout 35"/>
            <p:cNvSpPr/>
            <p:nvPr/>
          </p:nvSpPr>
          <p:spPr>
            <a:xfrm>
              <a:off x="0" y="3157869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ular Callout 36"/>
            <p:cNvSpPr/>
            <p:nvPr/>
          </p:nvSpPr>
          <p:spPr>
            <a:xfrm>
              <a:off x="1403497" y="3157869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+ 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Rectangular Callout 37"/>
            <p:cNvSpPr/>
            <p:nvPr/>
          </p:nvSpPr>
          <p:spPr>
            <a:xfrm>
              <a:off x="2987748" y="3232297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Rectangular Callout 38"/>
            <p:cNvSpPr/>
            <p:nvPr/>
          </p:nvSpPr>
          <p:spPr>
            <a:xfrm>
              <a:off x="4274288" y="3221665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457200" indent="-228600"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Total</a:t>
              </a:r>
              <a:endParaRPr lang="en-US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5613990" y="3253562"/>
              <a:ext cx="1045845" cy="499110"/>
            </a:xfrm>
            <a:prstGeom prst="wedgeRectCallout">
              <a:avLst>
                <a:gd name="adj1" fmla="val 24916"/>
                <a:gd name="adj2" fmla="val -135962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numCol="1" spcCol="0" rtlCol="0" fromWordArt="0" anchor="ctr" anchorCtr="0" forceAA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Reported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Total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3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344" y="529683"/>
            <a:ext cx="3531993" cy="496996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Stock 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1744" y="534383"/>
            <a:ext cx="6264696" cy="508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FIFO (First In First Out) – Perpetual Inventory System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344" y="1143994"/>
            <a:ext cx="140294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344" y="1567694"/>
            <a:ext cx="11377264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Abdulhadi’s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Company uses </a:t>
            </a:r>
            <a:r>
              <a:rPr lang="en-GB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perpetual inventory system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entered into the following information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month of May 2020.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25126"/>
              </p:ext>
            </p:extLst>
          </p:nvPr>
        </p:nvGraphicFramePr>
        <p:xfrm>
          <a:off x="479375" y="2420888"/>
          <a:ext cx="7560841" cy="24688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{10A1B5D5-9B99-4C35-A422-299274C87663}</a:tableStyleId>
              </a:tblPr>
              <a:tblGrid>
                <a:gridCol w="1433692"/>
                <a:gridCol w="1358235"/>
                <a:gridCol w="1056406"/>
                <a:gridCol w="2490097"/>
                <a:gridCol w="1222411"/>
              </a:tblGrid>
              <a:tr h="525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Sold  (BD)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 (BD)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 dirty="0"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25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200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Beginning Inventory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 01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30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300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May.08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60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400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12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35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n-cs"/>
                        </a:rPr>
                        <a:t>400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cs typeface="+mn-cs"/>
                        </a:rPr>
                        <a:t>Purchases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 19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42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100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cs typeface="+mn-cs"/>
                        </a:rPr>
                        <a:t>May. 24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70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28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35360" y="5138279"/>
            <a:ext cx="85689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Compute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of goods sold and cost of ending Inventory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FIFO Method                       2. Compute the gross profit.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ttp://www.newstudent.co.uk/wp-content/uploads/2012/07/7360273-300x197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400256" y="2851720"/>
            <a:ext cx="3312368" cy="192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08885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5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40183"/>
              </p:ext>
            </p:extLst>
          </p:nvPr>
        </p:nvGraphicFramePr>
        <p:xfrm>
          <a:off x="5716357" y="1056889"/>
          <a:ext cx="6366254" cy="53302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7899"/>
                <a:gridCol w="1776645"/>
                <a:gridCol w="1953578"/>
                <a:gridCol w="1708132"/>
              </a:tblGrid>
              <a:tr h="54938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Goods Purchased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Cost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of Goods Sold </a:t>
                      </a: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Inventory Balance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  <a:tr h="4437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May. 01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200×25=BD5,000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7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May.08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300×30=BD9,000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300</a:t>
                      </a:r>
                      <a:r>
                        <a:rPr lang="en-US" sz="1600" b="1">
                          <a:effectLst/>
                          <a:cs typeface="+mn-cs"/>
                        </a:rPr>
                        <a:t>×30=BD9,000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982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12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200×25=BD</a:t>
                      </a:r>
                      <a:r>
                        <a:rPr lang="en-US" sz="1600" b="1" dirty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5,000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952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200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×30=BD</a:t>
                      </a:r>
                      <a:r>
                        <a:rPr lang="en-US" sz="1600" b="1" dirty="0" smtClean="0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6,000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67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×30=BD3000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48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19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400×35=BD14,000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400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×35=BD14,000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091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24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cs typeface="+mn-cs"/>
                        </a:rPr>
                        <a:t>100×42=BD4,200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100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×42=BD4,200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476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28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00FF00"/>
                          </a:highlight>
                          <a:cs typeface="+mn-cs"/>
                        </a:rPr>
                        <a:t>100</a:t>
                      </a:r>
                      <a:r>
                        <a:rPr lang="en-US" sz="1600" b="1">
                          <a:effectLst/>
                          <a:cs typeface="+mn-cs"/>
                        </a:rPr>
                        <a:t>×30=BD</a:t>
                      </a:r>
                      <a:r>
                        <a:rPr lang="en-US" sz="1600" b="1">
                          <a:effectLst/>
                          <a:highlight>
                            <a:srgbClr val="FFFF00"/>
                          </a:highlight>
                          <a:cs typeface="+mn-cs"/>
                        </a:rPr>
                        <a:t>3000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8463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150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×35=BD5,250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137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250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×35=</a:t>
                      </a:r>
                      <a:r>
                        <a:rPr lang="en-US" sz="1600" b="1" dirty="0" smtClean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BD8,750</a:t>
                      </a:r>
                      <a:r>
                        <a:rPr lang="en-US" sz="1600" b="1" dirty="0" smtClean="0">
                          <a:effectLst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100</a:t>
                      </a:r>
                      <a:r>
                        <a:rPr lang="en-US" sz="1600" b="1" dirty="0">
                          <a:effectLst/>
                          <a:cs typeface="+mn-cs"/>
                        </a:rPr>
                        <a:t>×42=</a:t>
                      </a:r>
                      <a:r>
                        <a:rPr lang="en-US" sz="1600" b="1" dirty="0">
                          <a:effectLst/>
                          <a:highlight>
                            <a:srgbClr val="00FFFF"/>
                          </a:highlight>
                          <a:cs typeface="+mn-cs"/>
                        </a:rPr>
                        <a:t>BD4,200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69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Totals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  650          BD19,250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highlight>
                            <a:srgbClr val="FF00FF"/>
                          </a:highlight>
                          <a:cs typeface="+mn-cs"/>
                        </a:rPr>
                        <a:t>350       BD12,950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53506" marR="53506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0121891" y="1681716"/>
            <a:ext cx="331443" cy="2880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71" y="414703"/>
            <a:ext cx="3531993" cy="496996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of Stock 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2914" y="437743"/>
            <a:ext cx="6264696" cy="5085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FIFO (First In First Out) – Perpetual Inventory System 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197" y="1056888"/>
            <a:ext cx="3125188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1:Solution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34252"/>
              </p:ext>
            </p:extLst>
          </p:nvPr>
        </p:nvGraphicFramePr>
        <p:xfrm>
          <a:off x="0" y="2738467"/>
          <a:ext cx="5632879" cy="2438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{10A1B5D5-9B99-4C35-A422-299274C87663}</a:tableStyleId>
              </a:tblPr>
              <a:tblGrid>
                <a:gridCol w="1068110"/>
                <a:gridCol w="1011894"/>
                <a:gridCol w="787030"/>
                <a:gridCol w="1855140"/>
                <a:gridCol w="910705"/>
              </a:tblGrid>
              <a:tr h="525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Unit Cost 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Units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25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200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Beginning Inventory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01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 dirty="0"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30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300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May.08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60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400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12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35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400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19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600" b="1"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42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100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+mn-cs"/>
                        </a:rPr>
                        <a:t>May. 24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70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cs typeface="+mn-cs"/>
                        </a:rPr>
                        <a:t>May. 28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133373" y="5244878"/>
            <a:ext cx="53759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Required: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Compute cost of goods sold and cost of ending Inventory using FIFO Method 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35855" y="1671895"/>
            <a:ext cx="504924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Abdulhadi’s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Company uses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perpetual inventory system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It entered into the following information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month of May 2020.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0121891" y="2095165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8280206" y="2502892"/>
            <a:ext cx="331443" cy="28803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05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8280206" y="2904974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10121890" y="3321342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10121890" y="3705819"/>
            <a:ext cx="331443" cy="288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0121890" y="4140270"/>
            <a:ext cx="331443" cy="28803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8274584" y="4571839"/>
            <a:ext cx="331443" cy="2880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8274583" y="5003886"/>
            <a:ext cx="331443" cy="288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10121889" y="5399061"/>
            <a:ext cx="331443" cy="288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10123109" y="5768710"/>
            <a:ext cx="331443" cy="28803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384167"/>
            <a:ext cx="1444540" cy="64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1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8" grpId="0" animBg="1"/>
      <p:bldP spid="9" grpId="0" animBg="1"/>
      <p:bldP spid="10" grpId="0" animBg="1"/>
      <p:bldP spid="58" grpId="0"/>
      <p:bldP spid="59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36" y="476672"/>
            <a:ext cx="4464496" cy="41620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): page 58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36" y="1150165"/>
            <a:ext cx="8424936" cy="6850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Salman Company uses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a perpetual inventory system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It entered into the following information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the month of June 2020.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07363"/>
              </p:ext>
            </p:extLst>
          </p:nvPr>
        </p:nvGraphicFramePr>
        <p:xfrm>
          <a:off x="263353" y="2034798"/>
          <a:ext cx="6912767" cy="2762353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311042"/>
                <a:gridCol w="1241960"/>
                <a:gridCol w="965631"/>
                <a:gridCol w="2276674"/>
                <a:gridCol w="1117460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9376" y="4953226"/>
            <a:ext cx="9289032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Required: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available for sales.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Compute the number of units in ending inventory.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sold and cost of ending Inventory using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FIFO Method                        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4. Compute the gross profit.</a:t>
            </a:r>
            <a:endParaRPr lang="en-US" dirty="0">
              <a:effectLst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963869"/>
            <a:ext cx="4392488" cy="286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92228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1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</a:t>
            </a:r>
            <a:r>
              <a:rPr lang="en-GB" sz="1200" b="1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INVENTORIES AND COST OF 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en-GB" sz="12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36" y="476672"/>
            <a:ext cx="4464496" cy="4521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679450" algn="l"/>
              </a:tabLst>
            </a:pP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Activity (1): Exercise </a:t>
            </a:r>
            <a:r>
              <a:rPr lang="en-GB" b="1" u="sng" dirty="0">
                <a:latin typeface="Arial" panose="020B0604020202020204" pitchFamily="34" charset="0"/>
                <a:ea typeface="Calibri" panose="020F0502020204030204" pitchFamily="34" charset="0"/>
              </a:rPr>
              <a:t>(4</a:t>
            </a:r>
            <a:r>
              <a:rPr lang="en-GB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): </a:t>
            </a:r>
            <a:r>
              <a:rPr lang="en-GB" sz="2000" b="1" u="sng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Solution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36" y="1150165"/>
            <a:ext cx="9217024" cy="6850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Salman Company uses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</a:rPr>
              <a:t>a perpetual inventory system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 It entered into the following information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the month of June 2020.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84055"/>
              </p:ext>
            </p:extLst>
          </p:nvPr>
        </p:nvGraphicFramePr>
        <p:xfrm>
          <a:off x="124243" y="1917931"/>
          <a:ext cx="5404756" cy="2943105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{D113A9D2-9D6B-4929-AA2D-F23B5EE8CBE7}</a:tableStyleId>
              </a:tblPr>
              <a:tblGrid>
                <a:gridCol w="1025040"/>
                <a:gridCol w="971028"/>
                <a:gridCol w="754980"/>
                <a:gridCol w="1780020"/>
                <a:gridCol w="873688"/>
              </a:tblGrid>
              <a:tr h="92078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Sold  (BD)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 Cost (BD)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Units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Explanation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800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Beginning Inventory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1000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1200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ar-BH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Purchases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 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250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Sales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cs typeface="+mn-cs"/>
                        </a:rPr>
                        <a:t>June 27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56065" y="1745596"/>
            <a:ext cx="5224507" cy="37375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342900" lvl="0" indent="-342900" algn="justLow">
              <a:lnSpc>
                <a:spcPct val="107000"/>
              </a:lnSpc>
              <a:spcAft>
                <a:spcPts val="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Compute cost of goods available for sales.</a:t>
            </a:r>
            <a:endParaRPr lang="en-US" b="1" u="none" strike="noStrike" dirty="0">
              <a:effectLst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49777"/>
              </p:ext>
            </p:extLst>
          </p:nvPr>
        </p:nvGraphicFramePr>
        <p:xfrm>
          <a:off x="5807968" y="2318728"/>
          <a:ext cx="6274642" cy="2190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43339"/>
                <a:gridCol w="1770194"/>
                <a:gridCol w="1610289"/>
                <a:gridCol w="1550820"/>
              </a:tblGrid>
              <a:tr h="611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Cost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Value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01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×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09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×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×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=10,500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×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86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39,500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921677" y="4647609"/>
            <a:ext cx="5463868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>
              <a:buClr>
                <a:srgbClr val="002060"/>
              </a:buClr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2. Compute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number of units in ending inventory.</a:t>
            </a:r>
            <a:endParaRPr lang="en-US" dirty="0">
              <a:effectLst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11784632" y="3041961"/>
            <a:ext cx="144016" cy="108012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1706744" y="3429000"/>
            <a:ext cx="263352" cy="2250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21676" y="5229200"/>
            <a:ext cx="5785067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Ending Inventory in units = 3,000 – (1,200 +250)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= 1,550 units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http://www.newstudent.co.uk/wp-content/uploads/2012/07/7360273-300x197.jpg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07368" y="4972051"/>
            <a:ext cx="3604871" cy="136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13" y="396665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1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Presentation -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Copy</Template>
  <TotalTime>1908</TotalTime>
  <Words>1333</Words>
  <Application>Microsoft Office PowerPoint</Application>
  <PresentationFormat>Widescreen</PresentationFormat>
  <Paragraphs>550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Unicode MS</vt:lpstr>
      <vt:lpstr>Arial</vt:lpstr>
      <vt:lpstr>Arial Black</vt:lpstr>
      <vt:lpstr>Calibri</vt:lpstr>
      <vt:lpstr>Calibri Light</vt:lpstr>
      <vt:lpstr>PT Bold Heading</vt:lpstr>
      <vt:lpstr>Sakkal Majalla</vt:lpstr>
      <vt:lpstr>Times New Roman</vt:lpstr>
      <vt:lpstr>Wingdings</vt:lpstr>
      <vt:lpstr>Presentation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CASH –  PETTY CASH BOOK</dc:title>
  <dc:creator>User</dc:creator>
  <cp:lastModifiedBy>Amro Hussain Ali Salman</cp:lastModifiedBy>
  <cp:revision>286</cp:revision>
  <dcterms:created xsi:type="dcterms:W3CDTF">2006-09-29T14:52:05Z</dcterms:created>
  <dcterms:modified xsi:type="dcterms:W3CDTF">2021-01-27T08:54:32Z</dcterms:modified>
</cp:coreProperties>
</file>