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47" r:id="rId2"/>
    <p:sldId id="361" r:id="rId3"/>
    <p:sldId id="343" r:id="rId4"/>
    <p:sldId id="365" r:id="rId5"/>
    <p:sldId id="366" r:id="rId6"/>
    <p:sldId id="367" r:id="rId7"/>
    <p:sldId id="368" r:id="rId8"/>
    <p:sldId id="344" r:id="rId9"/>
    <p:sldId id="369" r:id="rId10"/>
    <p:sldId id="370" r:id="rId11"/>
    <p:sldId id="345" r:id="rId12"/>
    <p:sldId id="371" r:id="rId13"/>
    <p:sldId id="372" r:id="rId14"/>
    <p:sldId id="346" r:id="rId15"/>
    <p:sldId id="373" r:id="rId16"/>
    <p:sldId id="374" r:id="rId17"/>
    <p:sldId id="375" r:id="rId18"/>
    <p:sldId id="378" r:id="rId19"/>
    <p:sldId id="376" r:id="rId20"/>
    <p:sldId id="3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𝐾𝐻𝐴𝑇𝑂𝑂𝑁 ~" initials="𝐾𝐻𝐴𝑇𝑂𝑂𝑁" lastIdx="1" clrIdx="0">
    <p:extLst>
      <p:ext uri="{19B8F6BF-5375-455C-9EA6-DF929625EA0E}">
        <p15:presenceInfo xmlns:p15="http://schemas.microsoft.com/office/powerpoint/2012/main" userId="cd7d9c1bfcbffe3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850101"/>
    <a:srgbClr val="E8C33C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0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76705-A94A-452E-BD07-1A2A316124BC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5356F-BE52-447E-98FB-85A7E668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98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2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5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37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9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4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5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0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3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4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41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1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257F836-2B8D-4385-833E-440ED69B9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131014"/>
              </p:ext>
            </p:extLst>
          </p:nvPr>
        </p:nvGraphicFramePr>
        <p:xfrm>
          <a:off x="1504406" y="2517007"/>
          <a:ext cx="9183188" cy="350496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30489">
                  <a:extLst>
                    <a:ext uri="{9D8B030D-6E8A-4147-A177-3AD203B41FA5}">
                      <a16:colId xmlns:a16="http://schemas.microsoft.com/office/drawing/2014/main" val="1153488245"/>
                    </a:ext>
                  </a:extLst>
                </a:gridCol>
                <a:gridCol w="7352699">
                  <a:extLst>
                    <a:ext uri="{9D8B030D-6E8A-4147-A177-3AD203B41FA5}">
                      <a16:colId xmlns:a16="http://schemas.microsoft.com/office/drawing/2014/main" val="2424581035"/>
                    </a:ext>
                  </a:extLst>
                </a:gridCol>
              </a:tblGrid>
              <a:tr h="97186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Commercial Subjects Group </a:t>
                      </a:r>
                    </a:p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2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585072"/>
                  </a:ext>
                </a:extLst>
              </a:tr>
              <a:tr h="7410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Accounting (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 – </a:t>
                      </a:r>
                      <a:r>
                        <a:rPr lang="ar-BH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محا 111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090189103"/>
                  </a:ext>
                </a:extLst>
              </a:tr>
              <a:tr h="10509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 </a:t>
                      </a:r>
                      <a:r>
                        <a:rPr lang="en-GB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en-GB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2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Lesson 3)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44890864"/>
                  </a:ext>
                </a:extLst>
              </a:tr>
              <a:tr h="7410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Analyzing and</a:t>
                      </a:r>
                      <a:r>
                        <a:rPr lang="en-GB" sz="28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Journalizing Transactions</a:t>
                      </a:r>
                      <a:endParaRPr lang="en-GB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1600062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332411" y="381000"/>
            <a:ext cx="8882743" cy="1182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477248A-C34C-442C-934F-F4DF8DD27FD5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45B342C-9F96-4B2D-A8E8-8B21B2636E92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9839451-E728-47F1-A6CE-DEA13DE87F67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8445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0F8468-1D86-4515-BE36-D1C1186F1B1E}"/>
              </a:ext>
            </a:extLst>
          </p:cNvPr>
          <p:cNvSpPr/>
          <p:nvPr/>
        </p:nvSpPr>
        <p:spPr>
          <a:xfrm>
            <a:off x="477076" y="1395789"/>
            <a:ext cx="10972800" cy="17080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On April 8, 2020 , Ali company paid in advance BD2400 cash for rent for one year.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the above transaction in the general journal.</a:t>
            </a:r>
          </a:p>
        </p:txBody>
      </p:sp>
      <p:sp>
        <p:nvSpPr>
          <p:cNvPr id="10" name="مستطيل مستدير الزوايا 13">
            <a:extLst>
              <a:ext uri="{FF2B5EF4-FFF2-40B4-BE49-F238E27FC236}">
                <a16:creationId xmlns:a16="http://schemas.microsoft.com/office/drawing/2014/main" id="{890E2025-3DDF-416B-A670-B48DADA6BB88}"/>
              </a:ext>
            </a:extLst>
          </p:cNvPr>
          <p:cNvSpPr/>
          <p:nvPr/>
        </p:nvSpPr>
        <p:spPr>
          <a:xfrm>
            <a:off x="477077" y="591772"/>
            <a:ext cx="2716883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3 :Solution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AB65BE-5DE3-4B41-971C-377CBD0BC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795433"/>
              </p:ext>
            </p:extLst>
          </p:nvPr>
        </p:nvGraphicFramePr>
        <p:xfrm>
          <a:off x="477076" y="3292225"/>
          <a:ext cx="10972799" cy="171390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4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5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516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59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April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Prepaid Rent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77386428"/>
                  </a:ext>
                </a:extLst>
              </a:tr>
              <a:tr h="618029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Cash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85765412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D08CA66-9768-4739-9E69-38A2C0077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0" t="18584" r="15366" b="26156"/>
          <a:stretch/>
        </p:blipFill>
        <p:spPr bwMode="auto">
          <a:xfrm>
            <a:off x="9147774" y="4849232"/>
            <a:ext cx="2302102" cy="164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594AA6C-483A-4328-98C7-5AACCC1F14E3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33DB81-49AC-4E2D-B894-6A175979C1AC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EB52D4D-1446-4B91-85AE-09EAF7B3C5F5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707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490581"/>
              </p:ext>
            </p:extLst>
          </p:nvPr>
        </p:nvGraphicFramePr>
        <p:xfrm>
          <a:off x="177142" y="3764493"/>
          <a:ext cx="11065641" cy="1463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75736">
                  <a:extLst>
                    <a:ext uri="{9D8B030D-6E8A-4147-A177-3AD203B41FA5}">
                      <a16:colId xmlns:a16="http://schemas.microsoft.com/office/drawing/2014/main" val="2268837815"/>
                    </a:ext>
                  </a:extLst>
                </a:gridCol>
                <a:gridCol w="5879523">
                  <a:extLst>
                    <a:ext uri="{9D8B030D-6E8A-4147-A177-3AD203B41FA5}">
                      <a16:colId xmlns:a16="http://schemas.microsoft.com/office/drawing/2014/main" val="607897923"/>
                    </a:ext>
                  </a:extLst>
                </a:gridCol>
                <a:gridCol w="866761">
                  <a:extLst>
                    <a:ext uri="{9D8B030D-6E8A-4147-A177-3AD203B41FA5}">
                      <a16:colId xmlns:a16="http://schemas.microsoft.com/office/drawing/2014/main" val="3802830704"/>
                    </a:ext>
                  </a:extLst>
                </a:gridCol>
                <a:gridCol w="1300140">
                  <a:extLst>
                    <a:ext uri="{9D8B030D-6E8A-4147-A177-3AD203B41FA5}">
                      <a16:colId xmlns:a16="http://schemas.microsoft.com/office/drawing/2014/main" val="386764859"/>
                    </a:ext>
                  </a:extLst>
                </a:gridCol>
                <a:gridCol w="1343481">
                  <a:extLst>
                    <a:ext uri="{9D8B030D-6E8A-4147-A177-3AD203B41FA5}">
                      <a16:colId xmlns:a16="http://schemas.microsoft.com/office/drawing/2014/main" val="1624948788"/>
                    </a:ext>
                  </a:extLst>
                </a:gridCol>
              </a:tblGrid>
              <a:tr h="305536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18514485"/>
                  </a:ext>
                </a:extLst>
              </a:tr>
              <a:tr h="322734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March, 28</a:t>
                      </a:r>
                    </a:p>
                    <a:p>
                      <a:pPr algn="ctr"/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38924"/>
                  </a:ext>
                </a:extLst>
              </a:tr>
              <a:tr h="322734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Unearned Services Revenues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69446"/>
                  </a:ext>
                </a:extLst>
              </a:tr>
              <a:tr h="322734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Receive services revenues in advance.</a:t>
                      </a:r>
                      <a:endParaRPr lang="en-GB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863109"/>
                  </a:ext>
                </a:extLst>
              </a:tr>
            </a:tbl>
          </a:graphicData>
        </a:graphic>
      </p:graphicFrame>
      <p:sp>
        <p:nvSpPr>
          <p:cNvPr id="8" name="مستطيل مستدير الزوايا 13"/>
          <p:cNvSpPr/>
          <p:nvPr/>
        </p:nvSpPr>
        <p:spPr>
          <a:xfrm>
            <a:off x="177142" y="536090"/>
            <a:ext cx="2376264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3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7142" y="2845649"/>
            <a:ext cx="11065642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On March, 28 2020, Abdulla’s Company received BD4,100 cash advance for services for next three months. It recorded in the general journal: :             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5929C6-5F50-4063-B3B6-7FA2E4CB9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086" y="5203767"/>
            <a:ext cx="4097755" cy="1463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3441456" y="1195416"/>
            <a:ext cx="7806808" cy="1394151"/>
            <a:chOff x="3330" y="6321"/>
            <a:chExt cx="5428212" cy="1186385"/>
          </a:xfrm>
        </p:grpSpPr>
        <p:sp>
          <p:nvSpPr>
            <p:cNvPr id="24" name="Rectangle 23"/>
            <p:cNvSpPr/>
            <p:nvPr/>
          </p:nvSpPr>
          <p:spPr>
            <a:xfrm>
              <a:off x="3330" y="439398"/>
              <a:ext cx="2143125" cy="37147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Receiving Revenues in Advance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Arrow Connector 24"/>
            <p:cNvCxnSpPr>
              <a:cxnSpLocks/>
            </p:cNvCxnSpPr>
            <p:nvPr/>
          </p:nvCxnSpPr>
          <p:spPr>
            <a:xfrm flipV="1">
              <a:off x="2161309" y="361815"/>
              <a:ext cx="375614" cy="2539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2600696" y="95002"/>
              <a:ext cx="1038225" cy="371475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+Assets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3735442" y="258376"/>
              <a:ext cx="2952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28" name="Straight Arrow Connector 27"/>
            <p:cNvCxnSpPr>
              <a:cxnSpLocks/>
            </p:cNvCxnSpPr>
            <p:nvPr/>
          </p:nvCxnSpPr>
          <p:spPr>
            <a:xfrm>
              <a:off x="2161309" y="665018"/>
              <a:ext cx="375614" cy="1310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2600696" y="665018"/>
              <a:ext cx="1079942" cy="36195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+Liability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" name="Straight Arrow Connector 29"/>
            <p:cNvCxnSpPr>
              <a:cxnSpLocks/>
            </p:cNvCxnSpPr>
            <p:nvPr/>
          </p:nvCxnSpPr>
          <p:spPr>
            <a:xfrm flipV="1">
              <a:off x="3735442" y="862072"/>
              <a:ext cx="2952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4107567" y="678356"/>
              <a:ext cx="1323975" cy="51435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Unearned Revenues </a:t>
              </a:r>
              <a:r>
                <a:rPr lang="en-US" sz="1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(Credit)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111377" y="6321"/>
              <a:ext cx="1316355" cy="417604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3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Cash </a:t>
              </a:r>
              <a:r>
                <a:rPr lang="en-US" sz="1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(Debit)</a:t>
              </a: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22105C9-56EB-4040-A929-B69D9D39CFBB}"/>
              </a:ext>
            </a:extLst>
          </p:cNvPr>
          <p:cNvSpPr/>
          <p:nvPr/>
        </p:nvSpPr>
        <p:spPr>
          <a:xfrm>
            <a:off x="167652" y="1610918"/>
            <a:ext cx="3077435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Receiving Revenues in Advance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4BF2D48-7E9D-415C-8BA8-DFBDF39E9193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2445D43-3DF6-4CF8-A321-10DE3BF21BB1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61C8085-B1D2-4889-8F82-B33997AD52B7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967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6501793"/>
            <a:ext cx="12192000" cy="307777"/>
            <a:chOff x="0" y="6501793"/>
            <a:chExt cx="12192000" cy="307777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048000" y="6501793"/>
              <a:ext cx="9144000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400" b="1" dirty="0">
                  <a:solidFill>
                    <a:srgbClr val="FF0000"/>
                  </a:solidFill>
                </a:rPr>
                <a:t>وزارة التربية والتعليم – 2020م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0F8468-1D86-4515-BE36-D1C1186F1B1E}"/>
              </a:ext>
            </a:extLst>
          </p:cNvPr>
          <p:cNvSpPr/>
          <p:nvPr/>
        </p:nvSpPr>
        <p:spPr>
          <a:xfrm>
            <a:off x="477077" y="1463094"/>
            <a:ext cx="10972800" cy="18754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On April 9, 2020 , Ali company received BD600 cash in advance for  cleaning services for the next two months.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the above transaction in the general journal.</a:t>
            </a:r>
          </a:p>
        </p:txBody>
      </p:sp>
      <p:sp>
        <p:nvSpPr>
          <p:cNvPr id="10" name="مستطيل مستدير الزوايا 13">
            <a:extLst>
              <a:ext uri="{FF2B5EF4-FFF2-40B4-BE49-F238E27FC236}">
                <a16:creationId xmlns:a16="http://schemas.microsoft.com/office/drawing/2014/main" id="{890E2025-3DDF-416B-A670-B48DADA6BB88}"/>
              </a:ext>
            </a:extLst>
          </p:cNvPr>
          <p:cNvSpPr/>
          <p:nvPr/>
        </p:nvSpPr>
        <p:spPr>
          <a:xfrm>
            <a:off x="477077" y="591772"/>
            <a:ext cx="1480511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4: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AB65BE-5DE3-4B41-971C-377CBD0BC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615009"/>
              </p:ext>
            </p:extLst>
          </p:nvPr>
        </p:nvGraphicFramePr>
        <p:xfrm>
          <a:off x="477077" y="3665712"/>
          <a:ext cx="10972799" cy="171390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4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5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516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59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77386428"/>
                  </a:ext>
                </a:extLst>
              </a:tr>
              <a:tr h="618029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857654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0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0F8468-1D86-4515-BE36-D1C1186F1B1E}"/>
              </a:ext>
            </a:extLst>
          </p:cNvPr>
          <p:cNvSpPr/>
          <p:nvPr/>
        </p:nvSpPr>
        <p:spPr>
          <a:xfrm>
            <a:off x="477076" y="1395789"/>
            <a:ext cx="10972800" cy="18754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On April 9, 2020 , Ali company received BD600 cash in advance for  cleaning services for the next two months. </a:t>
            </a:r>
          </a:p>
          <a:p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 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the above transaction in the general journal.</a:t>
            </a:r>
          </a:p>
        </p:txBody>
      </p:sp>
      <p:sp>
        <p:nvSpPr>
          <p:cNvPr id="10" name="مستطيل مستدير الزوايا 13">
            <a:extLst>
              <a:ext uri="{FF2B5EF4-FFF2-40B4-BE49-F238E27FC236}">
                <a16:creationId xmlns:a16="http://schemas.microsoft.com/office/drawing/2014/main" id="{890E2025-3DDF-416B-A670-B48DADA6BB88}"/>
              </a:ext>
            </a:extLst>
          </p:cNvPr>
          <p:cNvSpPr/>
          <p:nvPr/>
        </p:nvSpPr>
        <p:spPr>
          <a:xfrm>
            <a:off x="477078" y="591772"/>
            <a:ext cx="2794156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4: Solution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AB65BE-5DE3-4B41-971C-377CBD0BC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46311"/>
              </p:ext>
            </p:extLst>
          </p:nvPr>
        </p:nvGraphicFramePr>
        <p:xfrm>
          <a:off x="477077" y="3453558"/>
          <a:ext cx="10972799" cy="171390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4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5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516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59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April 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Cash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77386428"/>
                  </a:ext>
                </a:extLst>
              </a:tr>
              <a:tr h="618029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Unearned Cleaning Revenue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85765412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D08CA66-9768-4739-9E69-38A2C0077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0" t="18584" r="15366" b="26156"/>
          <a:stretch/>
        </p:blipFill>
        <p:spPr bwMode="auto">
          <a:xfrm>
            <a:off x="9147774" y="5013069"/>
            <a:ext cx="2302102" cy="164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E4FFDFF-5DE0-4340-ABDF-49FFA6EF3F49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38775A1-8BF7-4B7F-B8B2-AE50682A26FD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310A8F-0099-4B5B-8EA5-B02C669C89BA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066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806272"/>
              </p:ext>
            </p:extLst>
          </p:nvPr>
        </p:nvGraphicFramePr>
        <p:xfrm>
          <a:off x="135206" y="3647217"/>
          <a:ext cx="11377386" cy="148268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22945">
                  <a:extLst>
                    <a:ext uri="{9D8B030D-6E8A-4147-A177-3AD203B41FA5}">
                      <a16:colId xmlns:a16="http://schemas.microsoft.com/office/drawing/2014/main" val="2268837815"/>
                    </a:ext>
                  </a:extLst>
                </a:gridCol>
                <a:gridCol w="6045163">
                  <a:extLst>
                    <a:ext uri="{9D8B030D-6E8A-4147-A177-3AD203B41FA5}">
                      <a16:colId xmlns:a16="http://schemas.microsoft.com/office/drawing/2014/main" val="607897923"/>
                    </a:ext>
                  </a:extLst>
                </a:gridCol>
                <a:gridCol w="891180">
                  <a:extLst>
                    <a:ext uri="{9D8B030D-6E8A-4147-A177-3AD203B41FA5}">
                      <a16:colId xmlns:a16="http://schemas.microsoft.com/office/drawing/2014/main" val="3802830704"/>
                    </a:ext>
                  </a:extLst>
                </a:gridCol>
                <a:gridCol w="1336768">
                  <a:extLst>
                    <a:ext uri="{9D8B030D-6E8A-4147-A177-3AD203B41FA5}">
                      <a16:colId xmlns:a16="http://schemas.microsoft.com/office/drawing/2014/main" val="386764859"/>
                    </a:ext>
                  </a:extLst>
                </a:gridCol>
                <a:gridCol w="1381330">
                  <a:extLst>
                    <a:ext uri="{9D8B030D-6E8A-4147-A177-3AD203B41FA5}">
                      <a16:colId xmlns:a16="http://schemas.microsoft.com/office/drawing/2014/main" val="1624948788"/>
                    </a:ext>
                  </a:extLst>
                </a:gridCol>
              </a:tblGrid>
              <a:tr h="35246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18514485"/>
                  </a:ext>
                </a:extLst>
              </a:tr>
              <a:tr h="372307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March, 30</a:t>
                      </a:r>
                    </a:p>
                    <a:p>
                      <a:pPr algn="ctr"/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Drawings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38924"/>
                  </a:ext>
                </a:extLst>
              </a:tr>
              <a:tr h="372307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Cash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69446"/>
                  </a:ext>
                </a:extLst>
              </a:tr>
              <a:tr h="372307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Withdrew cash for personal use.</a:t>
                      </a:r>
                      <a:endParaRPr lang="en-GB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863109"/>
                  </a:ext>
                </a:extLst>
              </a:tr>
            </a:tbl>
          </a:graphicData>
        </a:graphic>
      </p:graphicFrame>
      <p:sp>
        <p:nvSpPr>
          <p:cNvPr id="8" name="مستطيل مستدير الزوايا 13"/>
          <p:cNvSpPr/>
          <p:nvPr/>
        </p:nvSpPr>
        <p:spPr>
          <a:xfrm>
            <a:off x="177142" y="536090"/>
            <a:ext cx="2376264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4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5207" y="2793491"/>
            <a:ext cx="11377386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On March, 30 2020, Abdulla’s Company withdrew BD600 cash for personal use (private use). It recorded in the general journal: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5929C6-5F50-4063-B3B6-7FA2E4CB9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139" y="5260505"/>
            <a:ext cx="4097755" cy="126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382592" y="1220925"/>
            <a:ext cx="9130001" cy="1306806"/>
            <a:chOff x="-682423" y="19051"/>
            <a:chExt cx="5675428" cy="838199"/>
          </a:xfrm>
        </p:grpSpPr>
        <p:sp>
          <p:nvSpPr>
            <p:cNvPr id="22" name="Rectangle 21"/>
            <p:cNvSpPr/>
            <p:nvPr/>
          </p:nvSpPr>
          <p:spPr>
            <a:xfrm>
              <a:off x="-682423" y="195723"/>
              <a:ext cx="2044498" cy="41358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Withdrew for personal use</a:t>
              </a:r>
              <a:endParaRPr lang="en-GB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057966" y="19051"/>
              <a:ext cx="1114425" cy="371475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 Drawings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096066" y="484632"/>
              <a:ext cx="1076325" cy="371475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Cash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1400175" y="219075"/>
              <a:ext cx="523875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403415" y="422720"/>
              <a:ext cx="514350" cy="2476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37" name="Rounded Rectangle 36"/>
            <p:cNvSpPr/>
            <p:nvPr/>
          </p:nvSpPr>
          <p:spPr>
            <a:xfrm>
              <a:off x="3676650" y="20944"/>
              <a:ext cx="1316355" cy="304379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3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Drawings </a:t>
              </a:r>
              <a:r>
                <a:rPr lang="en-US" sz="1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(Debit)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676650" y="457200"/>
              <a:ext cx="1316355" cy="40005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Cash </a:t>
              </a:r>
              <a:r>
                <a:rPr lang="en-US" sz="1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(Credit)</a:t>
              </a: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3293606" y="195263"/>
              <a:ext cx="3429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3293606" y="675519"/>
              <a:ext cx="3429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901A93D-87B7-47AC-BC76-2CC7B61A400A}"/>
              </a:ext>
            </a:extLst>
          </p:cNvPr>
          <p:cNvSpPr/>
          <p:nvPr/>
        </p:nvSpPr>
        <p:spPr>
          <a:xfrm>
            <a:off x="135207" y="1544407"/>
            <a:ext cx="1693593" cy="4001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Drawings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B9FFCA-72C9-485D-800F-DC658928123E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4C6D790-2D7B-4DA4-BDDB-CBF7B9D73889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F0E60FD-E2CD-4B2C-B3CB-BCC7F05C5ED4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526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0F8468-1D86-4515-BE36-D1C1186F1B1E}"/>
              </a:ext>
            </a:extLst>
          </p:cNvPr>
          <p:cNvSpPr/>
          <p:nvPr/>
        </p:nvSpPr>
        <p:spPr>
          <a:xfrm>
            <a:off x="477076" y="1395789"/>
            <a:ext cx="10972800" cy="11618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On April 9, 2020 , Ali company withdrew BD150 cash for private use.</a:t>
            </a:r>
          </a:p>
          <a:p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 Record the above transaction in the general journal.</a:t>
            </a:r>
          </a:p>
        </p:txBody>
      </p:sp>
      <p:sp>
        <p:nvSpPr>
          <p:cNvPr id="10" name="مستطيل مستدير الزوايا 13">
            <a:extLst>
              <a:ext uri="{FF2B5EF4-FFF2-40B4-BE49-F238E27FC236}">
                <a16:creationId xmlns:a16="http://schemas.microsoft.com/office/drawing/2014/main" id="{890E2025-3DDF-416B-A670-B48DADA6BB88}"/>
              </a:ext>
            </a:extLst>
          </p:cNvPr>
          <p:cNvSpPr/>
          <p:nvPr/>
        </p:nvSpPr>
        <p:spPr>
          <a:xfrm>
            <a:off x="477078" y="591772"/>
            <a:ext cx="2716884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5: Solution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AB65BE-5DE3-4B41-971C-377CBD0BC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17025"/>
              </p:ext>
            </p:extLst>
          </p:nvPr>
        </p:nvGraphicFramePr>
        <p:xfrm>
          <a:off x="477075" y="2970253"/>
          <a:ext cx="10972799" cy="171390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4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5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516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59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77386428"/>
                  </a:ext>
                </a:extLst>
              </a:tr>
              <a:tr h="618029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654120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87EDE976-BE13-4DF0-AC7F-BBF51DF4CE07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4E59BF8-79AC-447A-BF41-225EB5CEFB2E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3BF6199-3075-4689-8B27-3BB15DAF5A89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696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0F8468-1D86-4515-BE36-D1C1186F1B1E}"/>
              </a:ext>
            </a:extLst>
          </p:cNvPr>
          <p:cNvSpPr/>
          <p:nvPr/>
        </p:nvSpPr>
        <p:spPr>
          <a:xfrm>
            <a:off x="477076" y="1395789"/>
            <a:ext cx="10972800" cy="1440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On April 9, 2020 , Ali company withdrew BD150 cash for private use.</a:t>
            </a:r>
          </a:p>
          <a:p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 Record the above transaction in the general journal.</a:t>
            </a:r>
          </a:p>
        </p:txBody>
      </p:sp>
      <p:sp>
        <p:nvSpPr>
          <p:cNvPr id="10" name="مستطيل مستدير الزوايا 13">
            <a:extLst>
              <a:ext uri="{FF2B5EF4-FFF2-40B4-BE49-F238E27FC236}">
                <a16:creationId xmlns:a16="http://schemas.microsoft.com/office/drawing/2014/main" id="{890E2025-3DDF-416B-A670-B48DADA6BB88}"/>
              </a:ext>
            </a:extLst>
          </p:cNvPr>
          <p:cNvSpPr/>
          <p:nvPr/>
        </p:nvSpPr>
        <p:spPr>
          <a:xfrm>
            <a:off x="477078" y="591772"/>
            <a:ext cx="2678246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5 :Solution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AB65BE-5DE3-4B41-971C-377CBD0BC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496514"/>
              </p:ext>
            </p:extLst>
          </p:nvPr>
        </p:nvGraphicFramePr>
        <p:xfrm>
          <a:off x="477077" y="3333380"/>
          <a:ext cx="10972799" cy="171390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4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5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516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59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April 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Drawing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77386428"/>
                  </a:ext>
                </a:extLst>
              </a:tr>
              <a:tr h="618029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Cash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85765412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D08CA66-9768-4739-9E69-38A2C0077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0" t="18584" r="15366" b="26156"/>
          <a:stretch/>
        </p:blipFill>
        <p:spPr bwMode="auto">
          <a:xfrm>
            <a:off x="9147774" y="4869131"/>
            <a:ext cx="2302102" cy="164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62C63AE-0C71-47E1-AA4E-1D8111887258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62E4E2-5DCC-4FEA-BE3C-3E729220D2F9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FA100D-3B8E-4339-BD77-270082155BC0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13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0F8468-1D86-4515-BE36-D1C1186F1B1E}"/>
              </a:ext>
            </a:extLst>
          </p:cNvPr>
          <p:cNvSpPr/>
          <p:nvPr/>
        </p:nvSpPr>
        <p:spPr>
          <a:xfrm>
            <a:off x="477074" y="1272559"/>
            <a:ext cx="4426230" cy="51115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following selected events and transactions occurred during June ,2020 for Ameer financial consulting company as follows :</a:t>
            </a:r>
          </a:p>
          <a:p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1 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Paid cash BD 2000 for salaries expense.</a:t>
            </a:r>
          </a:p>
          <a:p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 :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paid BD 2400 cash in advance for one year rent.</a:t>
            </a:r>
          </a:p>
          <a:p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3 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Received BD2500 cash in advance for services for the next six months. </a:t>
            </a:r>
          </a:p>
          <a:p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4 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withdrew BD350 cash for personal use.</a:t>
            </a:r>
          </a:p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 Journalize June transactions.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ستطيل مستدير الزوايا 13">
            <a:extLst>
              <a:ext uri="{FF2B5EF4-FFF2-40B4-BE49-F238E27FC236}">
                <a16:creationId xmlns:a16="http://schemas.microsoft.com/office/drawing/2014/main" id="{890E2025-3DDF-416B-A670-B48DADA6BB88}"/>
              </a:ext>
            </a:extLst>
          </p:cNvPr>
          <p:cNvSpPr/>
          <p:nvPr/>
        </p:nvSpPr>
        <p:spPr>
          <a:xfrm>
            <a:off x="477074" y="463420"/>
            <a:ext cx="1609303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6 :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58B3F4A-92E5-4723-A1E8-E102BF6D4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76199"/>
              </p:ext>
            </p:extLst>
          </p:nvPr>
        </p:nvGraphicFramePr>
        <p:xfrm>
          <a:off x="5019202" y="1272560"/>
          <a:ext cx="6430671" cy="415766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4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43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153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153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222768"/>
                  </a:ext>
                </a:extLst>
              </a:tr>
              <a:tr h="470153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153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445063"/>
                  </a:ext>
                </a:extLst>
              </a:tr>
              <a:tr h="470153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08175376"/>
                  </a:ext>
                </a:extLst>
              </a:tr>
              <a:tr h="470153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117309"/>
                  </a:ext>
                </a:extLst>
              </a:tr>
              <a:tr h="470153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60842986"/>
                  </a:ext>
                </a:extLst>
              </a:tr>
              <a:tr h="470153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7895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668160E-1718-4BB5-BEC6-1571DDB6F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698" y="5311570"/>
            <a:ext cx="4717769" cy="134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148947F-7428-45F7-A88B-89D62948EC5C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CEE74C2-CC5E-411C-BE90-0B85439D5DB0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B429F5-4CF8-464E-BB71-52D8A7DBAD8D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2013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0F8468-1D86-4515-BE36-D1C1186F1B1E}"/>
              </a:ext>
            </a:extLst>
          </p:cNvPr>
          <p:cNvSpPr/>
          <p:nvPr/>
        </p:nvSpPr>
        <p:spPr>
          <a:xfrm>
            <a:off x="129345" y="1281332"/>
            <a:ext cx="4751748" cy="51115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following selected events and transactions occurred during June ,2020 for Ameer financial consulting company as follows :</a:t>
            </a:r>
          </a:p>
          <a:p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1 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Paid cash BD 2000 for salaries expense.</a:t>
            </a:r>
          </a:p>
          <a:p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 :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Paid BD 2400 cash in advance for one year rent.</a:t>
            </a:r>
          </a:p>
          <a:p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3 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Received BD2500 cash in advance for services for the next six months. </a:t>
            </a:r>
          </a:p>
          <a:p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4 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Withdrew BD350 cash for personal use.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Journalize June transactions.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ستطيل مستدير الزوايا 13">
            <a:extLst>
              <a:ext uri="{FF2B5EF4-FFF2-40B4-BE49-F238E27FC236}">
                <a16:creationId xmlns:a16="http://schemas.microsoft.com/office/drawing/2014/main" id="{890E2025-3DDF-416B-A670-B48DADA6BB88}"/>
              </a:ext>
            </a:extLst>
          </p:cNvPr>
          <p:cNvSpPr/>
          <p:nvPr/>
        </p:nvSpPr>
        <p:spPr>
          <a:xfrm>
            <a:off x="477074" y="463420"/>
            <a:ext cx="2665371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6 :Solution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58B3F4A-92E5-4723-A1E8-E102BF6D4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455985"/>
              </p:ext>
            </p:extLst>
          </p:nvPr>
        </p:nvGraphicFramePr>
        <p:xfrm>
          <a:off x="5019202" y="1272560"/>
          <a:ext cx="6430671" cy="415766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4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43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153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1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Salaries Expense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153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19222768"/>
                  </a:ext>
                </a:extLst>
              </a:tr>
              <a:tr h="470153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2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Prepaid rent 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2400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153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2400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42445063"/>
                  </a:ext>
                </a:extLst>
              </a:tr>
              <a:tr h="470153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3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2500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108175376"/>
                  </a:ext>
                </a:extLst>
              </a:tr>
              <a:tr h="470153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Unearned Service Revenue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2500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18117309"/>
                  </a:ext>
                </a:extLst>
              </a:tr>
              <a:tr h="470153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4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Drawings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660842986"/>
                  </a:ext>
                </a:extLst>
              </a:tr>
              <a:tr h="470153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5407895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668160E-1718-4BB5-BEC6-1571DDB6F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698" y="5311570"/>
            <a:ext cx="4717769" cy="134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684135" y="553792"/>
            <a:ext cx="2562896" cy="52129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General Journal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B0FABE-3582-496D-9D7B-CE2964AA6AD4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CB2F945-6C6E-4FAF-8C5B-6AAFF312BD08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FA25B81-1BA1-467C-A37D-37B557611518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89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595087" y="555650"/>
            <a:ext cx="2585996" cy="530802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rtl="1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conclude :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0AD9ED4C-1679-421E-BEA3-481BC2CAE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001075"/>
              </p:ext>
            </p:extLst>
          </p:nvPr>
        </p:nvGraphicFramePr>
        <p:xfrm>
          <a:off x="492055" y="1307381"/>
          <a:ext cx="9898742" cy="4957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266">
                  <a:extLst>
                    <a:ext uri="{9D8B030D-6E8A-4147-A177-3AD203B41FA5}">
                      <a16:colId xmlns:a16="http://schemas.microsoft.com/office/drawing/2014/main" val="3765781650"/>
                    </a:ext>
                  </a:extLst>
                </a:gridCol>
                <a:gridCol w="5091338">
                  <a:extLst>
                    <a:ext uri="{9D8B030D-6E8A-4147-A177-3AD203B41FA5}">
                      <a16:colId xmlns:a16="http://schemas.microsoft.com/office/drawing/2014/main" val="3693654417"/>
                    </a:ext>
                  </a:extLst>
                </a:gridCol>
                <a:gridCol w="1720569">
                  <a:extLst>
                    <a:ext uri="{9D8B030D-6E8A-4147-A177-3AD203B41FA5}">
                      <a16:colId xmlns:a16="http://schemas.microsoft.com/office/drawing/2014/main" val="1376550180"/>
                    </a:ext>
                  </a:extLst>
                </a:gridCol>
                <a:gridCol w="1720569">
                  <a:extLst>
                    <a:ext uri="{9D8B030D-6E8A-4147-A177-3AD203B41FA5}">
                      <a16:colId xmlns:a16="http://schemas.microsoft.com/office/drawing/2014/main" val="2436688220"/>
                    </a:ext>
                  </a:extLst>
                </a:gridCol>
              </a:tblGrid>
              <a:tr h="37119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 (DR)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 (CR)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480827301"/>
                  </a:ext>
                </a:extLst>
              </a:tr>
              <a:tr h="305738">
                <a:tc rowSpan="3">
                  <a:txBody>
                    <a:bodyPr/>
                    <a:lstStyle/>
                    <a:p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Expenses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×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39168179"/>
                  </a:ext>
                </a:extLst>
              </a:tr>
              <a:tr h="3057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×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648593524"/>
                  </a:ext>
                </a:extLst>
              </a:tr>
              <a:tr h="3057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Paid expenses for cash.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599863052"/>
                  </a:ext>
                </a:extLst>
              </a:tr>
              <a:tr h="305738">
                <a:tc rowSpan="3">
                  <a:txBody>
                    <a:bodyPr/>
                    <a:lstStyle/>
                    <a:p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Expenses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×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88435436"/>
                  </a:ext>
                </a:extLst>
              </a:tr>
              <a:tr h="3057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payable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×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355159088"/>
                  </a:ext>
                </a:extLst>
              </a:tr>
              <a:tr h="3057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Incurred expenses on credit (on account).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89036115"/>
                  </a:ext>
                </a:extLst>
              </a:tr>
              <a:tr h="305738">
                <a:tc rowSpan="3">
                  <a:txBody>
                    <a:bodyPr/>
                    <a:lstStyle/>
                    <a:p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Prepaid Expenses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×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55342201"/>
                  </a:ext>
                </a:extLst>
              </a:tr>
              <a:tr h="305738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×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19631235"/>
                  </a:ext>
                </a:extLst>
              </a:tr>
              <a:tr h="305738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Paid expenses cash in advance.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836895286"/>
                  </a:ext>
                </a:extLst>
              </a:tr>
              <a:tr h="305738">
                <a:tc rowSpan="3">
                  <a:txBody>
                    <a:bodyPr/>
                    <a:lstStyle/>
                    <a:p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×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024919943"/>
                  </a:ext>
                </a:extLst>
              </a:tr>
              <a:tr h="305738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Unearned Service Revenue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×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069944436"/>
                  </a:ext>
                </a:extLst>
              </a:tr>
              <a:tr h="305738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Receive revenue cash in advance.</a:t>
                      </a:r>
                      <a:endParaRPr lang="en-GB" sz="14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58530659"/>
                  </a:ext>
                </a:extLst>
              </a:tr>
              <a:tr h="305738">
                <a:tc rowSpan="3">
                  <a:txBody>
                    <a:bodyPr/>
                    <a:lstStyle/>
                    <a:p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Drawings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×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395360625"/>
                  </a:ext>
                </a:extLst>
              </a:tr>
              <a:tr h="305738">
                <a:tc vMerge="1">
                  <a:txBody>
                    <a:bodyPr/>
                    <a:lstStyle/>
                    <a:p>
                      <a:endParaRPr lang="en-US" sz="105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Cash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×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708900504"/>
                  </a:ext>
                </a:extLst>
              </a:tr>
              <a:tr h="305738">
                <a:tc vMerge="1">
                  <a:txBody>
                    <a:bodyPr/>
                    <a:lstStyle/>
                    <a:p>
                      <a:endParaRPr lang="en-US" sz="105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withdrew cash for personal (Private ) use.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147470792"/>
                  </a:ext>
                </a:extLst>
              </a:tr>
            </a:tbl>
          </a:graphicData>
        </a:graphic>
      </p:graphicFrame>
      <p:pic>
        <p:nvPicPr>
          <p:cNvPr id="20" name="Graphic 19" descr="Bullseye">
            <a:extLst>
              <a:ext uri="{FF2B5EF4-FFF2-40B4-BE49-F238E27FC236}">
                <a16:creationId xmlns:a16="http://schemas.microsoft.com/office/drawing/2014/main" id="{49D5227C-B3C2-4B24-B1EC-8F646F64F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93828" y="4468263"/>
            <a:ext cx="1550504" cy="179638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8B2AFEE-A7B9-4594-8F40-DBFAB810D3CB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9B3393A-41AC-487F-944E-0E706FAEF224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AA2A95-8633-4D96-AFD6-39EC26C797E1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526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07CAE1-A2D9-4163-BABB-FFD12F0966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4200" y1="54537" x2="35400" y2="47778"/>
                        <a14:foregroundMark x1="36600" y1="33796" x2="36100" y2="28611"/>
                        <a14:foregroundMark x1="35200" y1="60833" x2="35200" y2="58241"/>
                        <a14:foregroundMark x1="71400" y1="62778" x2="73700" y2="62870"/>
                        <a14:foregroundMark x1="57600" y1="40000" x2="57600" y2="3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0" t="19128" r="20454" b="25080"/>
          <a:stretch/>
        </p:blipFill>
        <p:spPr>
          <a:xfrm>
            <a:off x="10321512" y="4166627"/>
            <a:ext cx="1795293" cy="2231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48924" y="1301142"/>
            <a:ext cx="4354896" cy="607735"/>
            <a:chOff x="0" y="1065358"/>
            <a:chExt cx="8153400" cy="1080000"/>
          </a:xfrm>
        </p:grpSpPr>
        <p:sp>
          <p:nvSpPr>
            <p:cNvPr id="14" name="مستطيل مستدير الزوايا 13"/>
            <p:cNvSpPr/>
            <p:nvPr/>
          </p:nvSpPr>
          <p:spPr>
            <a:xfrm>
              <a:off x="0" y="1065358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5" name="Rectangle 6"/>
            <p:cNvSpPr/>
            <p:nvPr/>
          </p:nvSpPr>
          <p:spPr>
            <a:xfrm>
              <a:off x="1160965" y="1065358"/>
              <a:ext cx="5831469" cy="1039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Learning Objectives</a:t>
              </a: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455993" y="2014227"/>
            <a:ext cx="9851381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rtl="1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By the end of this lesson, the student should be able to:</a:t>
            </a:r>
          </a:p>
        </p:txBody>
      </p:sp>
      <p:sp>
        <p:nvSpPr>
          <p:cNvPr id="2" name="Rectangle 1"/>
          <p:cNvSpPr/>
          <p:nvPr/>
        </p:nvSpPr>
        <p:spPr>
          <a:xfrm>
            <a:off x="463062" y="481752"/>
            <a:ext cx="807563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1C1EFB7-C516-4439-9EB9-8FB0041B6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443" y="407442"/>
            <a:ext cx="1647825" cy="126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63062" y="2818435"/>
            <a:ext cx="9858450" cy="1046854"/>
            <a:chOff x="530850" y="1925275"/>
            <a:chExt cx="8376599" cy="157185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Freeform 16"/>
            <p:cNvSpPr/>
            <p:nvPr/>
          </p:nvSpPr>
          <p:spPr>
            <a:xfrm>
              <a:off x="530850" y="1925275"/>
              <a:ext cx="1114720" cy="1571853"/>
            </a:xfrm>
            <a:custGeom>
              <a:avLst/>
              <a:gdLst>
                <a:gd name="connsiteX0" fmla="*/ 0 w 1592456"/>
                <a:gd name="connsiteY0" fmla="*/ 0 h 1114719"/>
                <a:gd name="connsiteX1" fmla="*/ 1035097 w 1592456"/>
                <a:gd name="connsiteY1" fmla="*/ 0 h 1114719"/>
                <a:gd name="connsiteX2" fmla="*/ 1592456 w 1592456"/>
                <a:gd name="connsiteY2" fmla="*/ 557360 h 1114719"/>
                <a:gd name="connsiteX3" fmla="*/ 1035097 w 1592456"/>
                <a:gd name="connsiteY3" fmla="*/ 1114719 h 1114719"/>
                <a:gd name="connsiteX4" fmla="*/ 0 w 1592456"/>
                <a:gd name="connsiteY4" fmla="*/ 1114719 h 1114719"/>
                <a:gd name="connsiteX5" fmla="*/ 557360 w 1592456"/>
                <a:gd name="connsiteY5" fmla="*/ 557360 h 1114719"/>
                <a:gd name="connsiteX6" fmla="*/ 0 w 1592456"/>
                <a:gd name="connsiteY6" fmla="*/ 0 h 111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456" h="1114719">
                  <a:moveTo>
                    <a:pt x="1592455" y="0"/>
                  </a:moveTo>
                  <a:lnTo>
                    <a:pt x="1592455" y="724568"/>
                  </a:lnTo>
                  <a:lnTo>
                    <a:pt x="796227" y="1114719"/>
                  </a:lnTo>
                  <a:lnTo>
                    <a:pt x="1" y="724568"/>
                  </a:lnTo>
                  <a:lnTo>
                    <a:pt x="1" y="0"/>
                  </a:lnTo>
                  <a:lnTo>
                    <a:pt x="796227" y="390152"/>
                  </a:lnTo>
                  <a:lnTo>
                    <a:pt x="1592455" y="0"/>
                  </a:ln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956" tIns="578316" rIns="20955" bIns="578314" numCol="1" spcCol="1270" anchor="ctr" anchorCtr="0">
              <a:noAutofit/>
            </a:bodyPr>
            <a:lstStyle/>
            <a:p>
              <a:pPr lvl="0" algn="ctr" defTabSz="1466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>
                  <a:solidFill>
                    <a:schemeClr val="tx1"/>
                  </a:solidFill>
                </a:rPr>
                <a:t>1.</a:t>
              </a:r>
              <a:endParaRPr lang="ar-BH" sz="32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1645570" y="1934348"/>
              <a:ext cx="7261879" cy="1035096"/>
            </a:xfrm>
            <a:custGeom>
              <a:avLst/>
              <a:gdLst>
                <a:gd name="connsiteX0" fmla="*/ 172519 w 1035096"/>
                <a:gd name="connsiteY0" fmla="*/ 0 h 7114880"/>
                <a:gd name="connsiteX1" fmla="*/ 862577 w 1035096"/>
                <a:gd name="connsiteY1" fmla="*/ 0 h 7114880"/>
                <a:gd name="connsiteX2" fmla="*/ 1035096 w 1035096"/>
                <a:gd name="connsiteY2" fmla="*/ 172519 h 7114880"/>
                <a:gd name="connsiteX3" fmla="*/ 1035096 w 1035096"/>
                <a:gd name="connsiteY3" fmla="*/ 7114880 h 7114880"/>
                <a:gd name="connsiteX4" fmla="*/ 1035096 w 1035096"/>
                <a:gd name="connsiteY4" fmla="*/ 7114880 h 7114880"/>
                <a:gd name="connsiteX5" fmla="*/ 0 w 1035096"/>
                <a:gd name="connsiteY5" fmla="*/ 7114880 h 7114880"/>
                <a:gd name="connsiteX6" fmla="*/ 0 w 1035096"/>
                <a:gd name="connsiteY6" fmla="*/ 7114880 h 7114880"/>
                <a:gd name="connsiteX7" fmla="*/ 0 w 1035096"/>
                <a:gd name="connsiteY7" fmla="*/ 172519 h 7114880"/>
                <a:gd name="connsiteX8" fmla="*/ 172519 w 1035096"/>
                <a:gd name="connsiteY8" fmla="*/ 0 h 71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5096" h="7114880">
                  <a:moveTo>
                    <a:pt x="1035096" y="1185836"/>
                  </a:moveTo>
                  <a:lnTo>
                    <a:pt x="1035096" y="5929044"/>
                  </a:lnTo>
                  <a:cubicBezTo>
                    <a:pt x="1035096" y="6583964"/>
                    <a:pt x="1023859" y="7114877"/>
                    <a:pt x="1009997" y="7114877"/>
                  </a:cubicBezTo>
                  <a:lnTo>
                    <a:pt x="0" y="7114877"/>
                  </a:lnTo>
                  <a:lnTo>
                    <a:pt x="0" y="711487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09997" y="3"/>
                  </a:lnTo>
                  <a:cubicBezTo>
                    <a:pt x="1023859" y="3"/>
                    <a:pt x="1035096" y="530916"/>
                    <a:pt x="1035096" y="1185836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49353" tIns="63863" rIns="63863" bIns="63865" numCol="1" spcCol="1270" anchor="ctr" anchorCtr="0">
              <a:noAutofit/>
            </a:bodyPr>
            <a:lstStyle/>
            <a:p>
              <a:pPr lvl="0"/>
              <a:r>
                <a:rPr lang="en-GB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record incurred expenses in the general Journal.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7C8D59E-12C9-4AC5-B9FF-D9DF6E85279B}"/>
              </a:ext>
            </a:extLst>
          </p:cNvPr>
          <p:cNvGrpSpPr/>
          <p:nvPr/>
        </p:nvGrpSpPr>
        <p:grpSpPr>
          <a:xfrm>
            <a:off x="463062" y="4492488"/>
            <a:ext cx="9858450" cy="1165590"/>
            <a:chOff x="518837" y="1083417"/>
            <a:chExt cx="8376599" cy="160761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CEC35122-8B04-4296-80FE-A5F4A90C0DAA}"/>
                </a:ext>
              </a:extLst>
            </p:cNvPr>
            <p:cNvSpPr/>
            <p:nvPr/>
          </p:nvSpPr>
          <p:spPr>
            <a:xfrm>
              <a:off x="518837" y="1102659"/>
              <a:ext cx="1114720" cy="1588368"/>
            </a:xfrm>
            <a:custGeom>
              <a:avLst/>
              <a:gdLst>
                <a:gd name="connsiteX0" fmla="*/ 0 w 1592456"/>
                <a:gd name="connsiteY0" fmla="*/ 0 h 1114719"/>
                <a:gd name="connsiteX1" fmla="*/ 1035097 w 1592456"/>
                <a:gd name="connsiteY1" fmla="*/ 0 h 1114719"/>
                <a:gd name="connsiteX2" fmla="*/ 1592456 w 1592456"/>
                <a:gd name="connsiteY2" fmla="*/ 557360 h 1114719"/>
                <a:gd name="connsiteX3" fmla="*/ 1035097 w 1592456"/>
                <a:gd name="connsiteY3" fmla="*/ 1114719 h 1114719"/>
                <a:gd name="connsiteX4" fmla="*/ 0 w 1592456"/>
                <a:gd name="connsiteY4" fmla="*/ 1114719 h 1114719"/>
                <a:gd name="connsiteX5" fmla="*/ 557360 w 1592456"/>
                <a:gd name="connsiteY5" fmla="*/ 557360 h 1114719"/>
                <a:gd name="connsiteX6" fmla="*/ 0 w 1592456"/>
                <a:gd name="connsiteY6" fmla="*/ 0 h 111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456" h="1114719">
                  <a:moveTo>
                    <a:pt x="1592455" y="0"/>
                  </a:moveTo>
                  <a:lnTo>
                    <a:pt x="1592455" y="724568"/>
                  </a:lnTo>
                  <a:lnTo>
                    <a:pt x="796227" y="1114719"/>
                  </a:lnTo>
                  <a:lnTo>
                    <a:pt x="1" y="724568"/>
                  </a:lnTo>
                  <a:lnTo>
                    <a:pt x="1" y="0"/>
                  </a:lnTo>
                  <a:lnTo>
                    <a:pt x="796227" y="390152"/>
                  </a:lnTo>
                  <a:lnTo>
                    <a:pt x="1592455" y="0"/>
                  </a:ln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956" tIns="578316" rIns="20955" bIns="578314" numCol="1" spcCol="1270" anchor="ctr" anchorCtr="0">
              <a:noAutofit/>
            </a:bodyPr>
            <a:lstStyle/>
            <a:p>
              <a:pPr lvl="0" algn="ctr" defTabSz="1466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>
                  <a:solidFill>
                    <a:schemeClr val="tx1"/>
                  </a:solidFill>
                </a:rPr>
                <a:t>3</a:t>
              </a:r>
              <a:r>
                <a:rPr lang="en-US" sz="3200" b="1" kern="1200" dirty="0">
                  <a:solidFill>
                    <a:schemeClr val="tx1"/>
                  </a:solidFill>
                </a:rPr>
                <a:t>.</a:t>
              </a:r>
              <a:endParaRPr lang="ar-BH" sz="32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2367FB3-3C4F-4096-9EB2-F7E1E8E6B846}"/>
                </a:ext>
              </a:extLst>
            </p:cNvPr>
            <p:cNvSpPr/>
            <p:nvPr/>
          </p:nvSpPr>
          <p:spPr>
            <a:xfrm>
              <a:off x="1633557" y="1083417"/>
              <a:ext cx="7261879" cy="1045970"/>
            </a:xfrm>
            <a:custGeom>
              <a:avLst/>
              <a:gdLst>
                <a:gd name="connsiteX0" fmla="*/ 172519 w 1035096"/>
                <a:gd name="connsiteY0" fmla="*/ 0 h 7114880"/>
                <a:gd name="connsiteX1" fmla="*/ 862577 w 1035096"/>
                <a:gd name="connsiteY1" fmla="*/ 0 h 7114880"/>
                <a:gd name="connsiteX2" fmla="*/ 1035096 w 1035096"/>
                <a:gd name="connsiteY2" fmla="*/ 172519 h 7114880"/>
                <a:gd name="connsiteX3" fmla="*/ 1035096 w 1035096"/>
                <a:gd name="connsiteY3" fmla="*/ 7114880 h 7114880"/>
                <a:gd name="connsiteX4" fmla="*/ 1035096 w 1035096"/>
                <a:gd name="connsiteY4" fmla="*/ 7114880 h 7114880"/>
                <a:gd name="connsiteX5" fmla="*/ 0 w 1035096"/>
                <a:gd name="connsiteY5" fmla="*/ 7114880 h 7114880"/>
                <a:gd name="connsiteX6" fmla="*/ 0 w 1035096"/>
                <a:gd name="connsiteY6" fmla="*/ 7114880 h 7114880"/>
                <a:gd name="connsiteX7" fmla="*/ 0 w 1035096"/>
                <a:gd name="connsiteY7" fmla="*/ 172519 h 7114880"/>
                <a:gd name="connsiteX8" fmla="*/ 172519 w 1035096"/>
                <a:gd name="connsiteY8" fmla="*/ 0 h 71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5096" h="7114880">
                  <a:moveTo>
                    <a:pt x="1035096" y="1185836"/>
                  </a:moveTo>
                  <a:lnTo>
                    <a:pt x="1035096" y="5929044"/>
                  </a:lnTo>
                  <a:cubicBezTo>
                    <a:pt x="1035096" y="6583964"/>
                    <a:pt x="1023859" y="7114877"/>
                    <a:pt x="1009997" y="7114877"/>
                  </a:cubicBezTo>
                  <a:lnTo>
                    <a:pt x="0" y="7114877"/>
                  </a:lnTo>
                  <a:lnTo>
                    <a:pt x="0" y="711487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09997" y="3"/>
                  </a:lnTo>
                  <a:cubicBezTo>
                    <a:pt x="1023859" y="3"/>
                    <a:pt x="1035096" y="530916"/>
                    <a:pt x="1035096" y="1185836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49353" tIns="63863" rIns="63863" bIns="63865" numCol="1" spcCol="1270" anchor="ctr" anchorCtr="0">
              <a:noAutofit/>
            </a:bodyPr>
            <a:lstStyle/>
            <a:p>
              <a:pPr lvl="0"/>
              <a:r>
                <a:rPr lang="en-GB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record unearned revenue in the general Journal.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FDA598F-2C21-4937-AC7C-628AB00D813D}"/>
              </a:ext>
            </a:extLst>
          </p:cNvPr>
          <p:cNvGrpSpPr/>
          <p:nvPr/>
        </p:nvGrpSpPr>
        <p:grpSpPr>
          <a:xfrm>
            <a:off x="463062" y="3623983"/>
            <a:ext cx="9844312" cy="1155194"/>
            <a:chOff x="518837" y="670719"/>
            <a:chExt cx="8364586" cy="159326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109225F5-14CB-4A45-85D6-4CA3533710BA}"/>
                </a:ext>
              </a:extLst>
            </p:cNvPr>
            <p:cNvSpPr/>
            <p:nvPr/>
          </p:nvSpPr>
          <p:spPr>
            <a:xfrm>
              <a:off x="518837" y="675621"/>
              <a:ext cx="1114720" cy="1588367"/>
            </a:xfrm>
            <a:custGeom>
              <a:avLst/>
              <a:gdLst>
                <a:gd name="connsiteX0" fmla="*/ 0 w 1592456"/>
                <a:gd name="connsiteY0" fmla="*/ 0 h 1114719"/>
                <a:gd name="connsiteX1" fmla="*/ 1035097 w 1592456"/>
                <a:gd name="connsiteY1" fmla="*/ 0 h 1114719"/>
                <a:gd name="connsiteX2" fmla="*/ 1592456 w 1592456"/>
                <a:gd name="connsiteY2" fmla="*/ 557360 h 1114719"/>
                <a:gd name="connsiteX3" fmla="*/ 1035097 w 1592456"/>
                <a:gd name="connsiteY3" fmla="*/ 1114719 h 1114719"/>
                <a:gd name="connsiteX4" fmla="*/ 0 w 1592456"/>
                <a:gd name="connsiteY4" fmla="*/ 1114719 h 1114719"/>
                <a:gd name="connsiteX5" fmla="*/ 557360 w 1592456"/>
                <a:gd name="connsiteY5" fmla="*/ 557360 h 1114719"/>
                <a:gd name="connsiteX6" fmla="*/ 0 w 1592456"/>
                <a:gd name="connsiteY6" fmla="*/ 0 h 111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456" h="1114719">
                  <a:moveTo>
                    <a:pt x="1592455" y="0"/>
                  </a:moveTo>
                  <a:lnTo>
                    <a:pt x="1592455" y="724568"/>
                  </a:lnTo>
                  <a:lnTo>
                    <a:pt x="796227" y="1114719"/>
                  </a:lnTo>
                  <a:lnTo>
                    <a:pt x="1" y="724568"/>
                  </a:lnTo>
                  <a:lnTo>
                    <a:pt x="1" y="0"/>
                  </a:lnTo>
                  <a:lnTo>
                    <a:pt x="796227" y="390152"/>
                  </a:lnTo>
                  <a:lnTo>
                    <a:pt x="1592455" y="0"/>
                  </a:ln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956" tIns="578316" rIns="20955" bIns="578314" numCol="1" spcCol="1270" anchor="ctr" anchorCtr="0">
              <a:noAutofit/>
            </a:bodyPr>
            <a:lstStyle/>
            <a:p>
              <a:pPr lvl="0" algn="ctr" defTabSz="1466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>
                  <a:solidFill>
                    <a:schemeClr val="tx1"/>
                  </a:solidFill>
                </a:rPr>
                <a:t>2</a:t>
              </a:r>
              <a:r>
                <a:rPr lang="en-US" sz="3200" b="1" kern="1200" dirty="0">
                  <a:solidFill>
                    <a:schemeClr val="tx1"/>
                  </a:solidFill>
                </a:rPr>
                <a:t>.</a:t>
              </a:r>
              <a:endParaRPr lang="ar-BH" sz="32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B7A28712-9A9D-4B4A-BE4B-68ADCDD27975}"/>
                </a:ext>
              </a:extLst>
            </p:cNvPr>
            <p:cNvSpPr/>
            <p:nvPr/>
          </p:nvSpPr>
          <p:spPr>
            <a:xfrm>
              <a:off x="1621544" y="670719"/>
              <a:ext cx="7261879" cy="1045972"/>
            </a:xfrm>
            <a:custGeom>
              <a:avLst/>
              <a:gdLst>
                <a:gd name="connsiteX0" fmla="*/ 172519 w 1035096"/>
                <a:gd name="connsiteY0" fmla="*/ 0 h 7114880"/>
                <a:gd name="connsiteX1" fmla="*/ 862577 w 1035096"/>
                <a:gd name="connsiteY1" fmla="*/ 0 h 7114880"/>
                <a:gd name="connsiteX2" fmla="*/ 1035096 w 1035096"/>
                <a:gd name="connsiteY2" fmla="*/ 172519 h 7114880"/>
                <a:gd name="connsiteX3" fmla="*/ 1035096 w 1035096"/>
                <a:gd name="connsiteY3" fmla="*/ 7114880 h 7114880"/>
                <a:gd name="connsiteX4" fmla="*/ 1035096 w 1035096"/>
                <a:gd name="connsiteY4" fmla="*/ 7114880 h 7114880"/>
                <a:gd name="connsiteX5" fmla="*/ 0 w 1035096"/>
                <a:gd name="connsiteY5" fmla="*/ 7114880 h 7114880"/>
                <a:gd name="connsiteX6" fmla="*/ 0 w 1035096"/>
                <a:gd name="connsiteY6" fmla="*/ 7114880 h 7114880"/>
                <a:gd name="connsiteX7" fmla="*/ 0 w 1035096"/>
                <a:gd name="connsiteY7" fmla="*/ 172519 h 7114880"/>
                <a:gd name="connsiteX8" fmla="*/ 172519 w 1035096"/>
                <a:gd name="connsiteY8" fmla="*/ 0 h 71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5096" h="7114880">
                  <a:moveTo>
                    <a:pt x="1035096" y="1185836"/>
                  </a:moveTo>
                  <a:lnTo>
                    <a:pt x="1035096" y="5929044"/>
                  </a:lnTo>
                  <a:cubicBezTo>
                    <a:pt x="1035096" y="6583964"/>
                    <a:pt x="1023859" y="7114877"/>
                    <a:pt x="1009997" y="7114877"/>
                  </a:cubicBezTo>
                  <a:lnTo>
                    <a:pt x="0" y="7114877"/>
                  </a:lnTo>
                  <a:lnTo>
                    <a:pt x="0" y="711487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09997" y="3"/>
                  </a:lnTo>
                  <a:cubicBezTo>
                    <a:pt x="1023859" y="3"/>
                    <a:pt x="1035096" y="530916"/>
                    <a:pt x="1035096" y="1185836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49353" tIns="63863" rIns="63863" bIns="63865" numCol="1" spcCol="1270" anchor="ctr" anchorCtr="0">
              <a:noAutofit/>
            </a:bodyPr>
            <a:lstStyle/>
            <a:p>
              <a:pPr lvl="0"/>
              <a:r>
                <a:rPr lang="en-GB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record prepaid expenses in the general Journal.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E9286C7-6BB1-4EC0-8C2A-12AAE9477A43}"/>
              </a:ext>
            </a:extLst>
          </p:cNvPr>
          <p:cNvGrpSpPr/>
          <p:nvPr/>
        </p:nvGrpSpPr>
        <p:grpSpPr>
          <a:xfrm>
            <a:off x="463062" y="5384644"/>
            <a:ext cx="9858450" cy="1151639"/>
            <a:chOff x="518837" y="1458312"/>
            <a:chExt cx="8376599" cy="158836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33DA20FC-2C26-4656-9D34-304F6652870D}"/>
                </a:ext>
              </a:extLst>
            </p:cNvPr>
            <p:cNvSpPr/>
            <p:nvPr/>
          </p:nvSpPr>
          <p:spPr>
            <a:xfrm>
              <a:off x="518837" y="1458312"/>
              <a:ext cx="1114720" cy="1588368"/>
            </a:xfrm>
            <a:custGeom>
              <a:avLst/>
              <a:gdLst>
                <a:gd name="connsiteX0" fmla="*/ 0 w 1592456"/>
                <a:gd name="connsiteY0" fmla="*/ 0 h 1114719"/>
                <a:gd name="connsiteX1" fmla="*/ 1035097 w 1592456"/>
                <a:gd name="connsiteY1" fmla="*/ 0 h 1114719"/>
                <a:gd name="connsiteX2" fmla="*/ 1592456 w 1592456"/>
                <a:gd name="connsiteY2" fmla="*/ 557360 h 1114719"/>
                <a:gd name="connsiteX3" fmla="*/ 1035097 w 1592456"/>
                <a:gd name="connsiteY3" fmla="*/ 1114719 h 1114719"/>
                <a:gd name="connsiteX4" fmla="*/ 0 w 1592456"/>
                <a:gd name="connsiteY4" fmla="*/ 1114719 h 1114719"/>
                <a:gd name="connsiteX5" fmla="*/ 557360 w 1592456"/>
                <a:gd name="connsiteY5" fmla="*/ 557360 h 1114719"/>
                <a:gd name="connsiteX6" fmla="*/ 0 w 1592456"/>
                <a:gd name="connsiteY6" fmla="*/ 0 h 111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456" h="1114719">
                  <a:moveTo>
                    <a:pt x="1592455" y="0"/>
                  </a:moveTo>
                  <a:lnTo>
                    <a:pt x="1592455" y="724568"/>
                  </a:lnTo>
                  <a:lnTo>
                    <a:pt x="796227" y="1114719"/>
                  </a:lnTo>
                  <a:lnTo>
                    <a:pt x="1" y="724568"/>
                  </a:lnTo>
                  <a:lnTo>
                    <a:pt x="1" y="0"/>
                  </a:lnTo>
                  <a:lnTo>
                    <a:pt x="796227" y="390152"/>
                  </a:lnTo>
                  <a:lnTo>
                    <a:pt x="1592455" y="0"/>
                  </a:ln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956" tIns="578316" rIns="20955" bIns="578314" numCol="1" spcCol="1270" anchor="ctr" anchorCtr="0">
              <a:noAutofit/>
            </a:bodyPr>
            <a:lstStyle/>
            <a:p>
              <a:pPr lvl="0" algn="ctr" defTabSz="1466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>
                  <a:solidFill>
                    <a:schemeClr val="tx1"/>
                  </a:solidFill>
                </a:rPr>
                <a:t>4</a:t>
              </a:r>
              <a:r>
                <a:rPr lang="en-US" sz="3200" b="1" kern="1200" dirty="0">
                  <a:solidFill>
                    <a:schemeClr val="tx1"/>
                  </a:solidFill>
                </a:rPr>
                <a:t>.</a:t>
              </a:r>
              <a:endParaRPr lang="ar-BH" sz="32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2DF7F3B0-7F78-42FF-818F-D9C2BA4C3CB9}"/>
                </a:ext>
              </a:extLst>
            </p:cNvPr>
            <p:cNvSpPr/>
            <p:nvPr/>
          </p:nvSpPr>
          <p:spPr>
            <a:xfrm>
              <a:off x="1633557" y="1458312"/>
              <a:ext cx="7261879" cy="1045972"/>
            </a:xfrm>
            <a:custGeom>
              <a:avLst/>
              <a:gdLst>
                <a:gd name="connsiteX0" fmla="*/ 172519 w 1035096"/>
                <a:gd name="connsiteY0" fmla="*/ 0 h 7114880"/>
                <a:gd name="connsiteX1" fmla="*/ 862577 w 1035096"/>
                <a:gd name="connsiteY1" fmla="*/ 0 h 7114880"/>
                <a:gd name="connsiteX2" fmla="*/ 1035096 w 1035096"/>
                <a:gd name="connsiteY2" fmla="*/ 172519 h 7114880"/>
                <a:gd name="connsiteX3" fmla="*/ 1035096 w 1035096"/>
                <a:gd name="connsiteY3" fmla="*/ 7114880 h 7114880"/>
                <a:gd name="connsiteX4" fmla="*/ 1035096 w 1035096"/>
                <a:gd name="connsiteY4" fmla="*/ 7114880 h 7114880"/>
                <a:gd name="connsiteX5" fmla="*/ 0 w 1035096"/>
                <a:gd name="connsiteY5" fmla="*/ 7114880 h 7114880"/>
                <a:gd name="connsiteX6" fmla="*/ 0 w 1035096"/>
                <a:gd name="connsiteY6" fmla="*/ 7114880 h 7114880"/>
                <a:gd name="connsiteX7" fmla="*/ 0 w 1035096"/>
                <a:gd name="connsiteY7" fmla="*/ 172519 h 7114880"/>
                <a:gd name="connsiteX8" fmla="*/ 172519 w 1035096"/>
                <a:gd name="connsiteY8" fmla="*/ 0 h 71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5096" h="7114880">
                  <a:moveTo>
                    <a:pt x="1035096" y="1185836"/>
                  </a:moveTo>
                  <a:lnTo>
                    <a:pt x="1035096" y="5929044"/>
                  </a:lnTo>
                  <a:cubicBezTo>
                    <a:pt x="1035096" y="6583964"/>
                    <a:pt x="1023859" y="7114877"/>
                    <a:pt x="1009997" y="7114877"/>
                  </a:cubicBezTo>
                  <a:lnTo>
                    <a:pt x="0" y="7114877"/>
                  </a:lnTo>
                  <a:lnTo>
                    <a:pt x="0" y="711487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09997" y="3"/>
                  </a:lnTo>
                  <a:cubicBezTo>
                    <a:pt x="1023859" y="3"/>
                    <a:pt x="1035096" y="530916"/>
                    <a:pt x="1035096" y="1185836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49353" tIns="63863" rIns="63863" bIns="63865" numCol="1" spcCol="1270" anchor="ctr" anchorCtr="0">
              <a:noAutofit/>
            </a:bodyPr>
            <a:lstStyle/>
            <a:p>
              <a:pPr lvl="0"/>
              <a:r>
                <a:rPr lang="en-GB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record drawings in the general Journal.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87F055B-FE96-4731-A847-FA5D422C6579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0575748-B1C5-4EDD-902A-0169252EA814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2570805-BE17-4246-8B5E-C86FE3DC4629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410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D41B4E8-A5E3-4108-8CE7-CD9102958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78" t="8769" r="3248" b="83713"/>
          <a:stretch/>
        </p:blipFill>
        <p:spPr>
          <a:xfrm>
            <a:off x="8938207" y="4520264"/>
            <a:ext cx="2684007" cy="1653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267701" y="1335282"/>
            <a:ext cx="8425538" cy="28889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The student achieved the objectives:</a:t>
            </a: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record incurred expenses in the general Journal. </a:t>
            </a:r>
          </a:p>
          <a:p>
            <a:pPr lvl="0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record prepaid expenses in the general Journal.</a:t>
            </a:r>
          </a:p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record unearned revenue in the general Journal.</a:t>
            </a:r>
          </a:p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record drawings in the general Journal.</a:t>
            </a: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2400" dirty="0"/>
          </a:p>
        </p:txBody>
      </p:sp>
      <p:sp>
        <p:nvSpPr>
          <p:cNvPr id="2" name="Rectangular Callout 1"/>
          <p:cNvSpPr/>
          <p:nvPr/>
        </p:nvSpPr>
        <p:spPr>
          <a:xfrm>
            <a:off x="373719" y="4369132"/>
            <a:ext cx="6324804" cy="1768601"/>
          </a:xfrm>
          <a:prstGeom prst="wedgeRectCallout">
            <a:avLst>
              <a:gd name="adj1" fmla="val 83099"/>
              <a:gd name="adj2" fmla="val -1623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2400" b="1" u="sng" dirty="0">
                <a:solidFill>
                  <a:srgbClr val="FF0000"/>
                </a:solidFill>
                <a:latin typeface="Arial" pitchFamily="34" charset="0"/>
              </a:rPr>
              <a:t>لمزيد من المعلومات: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www.Edunet.com</a:t>
            </a:r>
            <a:r>
              <a:rPr lang="ar-BH" sz="2400" b="1" dirty="0">
                <a:solidFill>
                  <a:schemeClr val="tx1"/>
                </a:solidFill>
                <a:latin typeface="Arial" pitchFamily="34" charset="0"/>
              </a:rPr>
              <a:t>1- زيارة البوابة التعليمية 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r"/>
            <a:r>
              <a:rPr lang="ar-BH" sz="2400" b="1" dirty="0">
                <a:solidFill>
                  <a:schemeClr val="tx1"/>
                </a:solidFill>
                <a:latin typeface="Arial" pitchFamily="34" charset="0"/>
              </a:rPr>
              <a:t>2- حل أسئلة وأنشطة الكتاب المدرسي.</a:t>
            </a:r>
            <a:endParaRPr lang="en-US" sz="2400" b="1" dirty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267702" y="520562"/>
            <a:ext cx="3480050" cy="703294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of Lesson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FAD9A6-85FF-4256-B624-EF9F91F534E8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7E16A2B-0A01-4820-B496-5845F32CCBD1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A4C0DB2-5E7E-4AFF-A1CB-05CD20F59E75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853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708561"/>
              </p:ext>
            </p:extLst>
          </p:nvPr>
        </p:nvGraphicFramePr>
        <p:xfrm>
          <a:off x="307303" y="3145250"/>
          <a:ext cx="10972433" cy="13029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60134">
                  <a:extLst>
                    <a:ext uri="{9D8B030D-6E8A-4147-A177-3AD203B41FA5}">
                      <a16:colId xmlns:a16="http://schemas.microsoft.com/office/drawing/2014/main" val="2268837815"/>
                    </a:ext>
                  </a:extLst>
                </a:gridCol>
                <a:gridCol w="5931485">
                  <a:extLst>
                    <a:ext uri="{9D8B030D-6E8A-4147-A177-3AD203B41FA5}">
                      <a16:colId xmlns:a16="http://schemas.microsoft.com/office/drawing/2014/main" val="607897923"/>
                    </a:ext>
                  </a:extLst>
                </a:gridCol>
                <a:gridCol w="859460">
                  <a:extLst>
                    <a:ext uri="{9D8B030D-6E8A-4147-A177-3AD203B41FA5}">
                      <a16:colId xmlns:a16="http://schemas.microsoft.com/office/drawing/2014/main" val="3802830704"/>
                    </a:ext>
                  </a:extLst>
                </a:gridCol>
                <a:gridCol w="1289189">
                  <a:extLst>
                    <a:ext uri="{9D8B030D-6E8A-4147-A177-3AD203B41FA5}">
                      <a16:colId xmlns:a16="http://schemas.microsoft.com/office/drawing/2014/main" val="386764859"/>
                    </a:ext>
                  </a:extLst>
                </a:gridCol>
                <a:gridCol w="1332165">
                  <a:extLst>
                    <a:ext uri="{9D8B030D-6E8A-4147-A177-3AD203B41FA5}">
                      <a16:colId xmlns:a16="http://schemas.microsoft.com/office/drawing/2014/main" val="1624948788"/>
                    </a:ext>
                  </a:extLst>
                </a:gridCol>
              </a:tblGrid>
              <a:tr h="31241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18514485"/>
                  </a:ext>
                </a:extLst>
              </a:tr>
              <a:tr h="312413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March, 24 </a:t>
                      </a:r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Salaries Expenses</a:t>
                      </a:r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38924"/>
                  </a:ext>
                </a:extLst>
              </a:tr>
              <a:tr h="312413">
                <a:tc vMerge="1"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Cash</a:t>
                      </a:r>
                      <a:endParaRPr lang="en-GB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69446"/>
                  </a:ext>
                </a:extLst>
              </a:tr>
              <a:tr h="312413">
                <a:tc vMerge="1"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Paid salaries</a:t>
                      </a:r>
                      <a:r>
                        <a:rPr lang="en-US" sz="1400" b="1" kern="1200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expenses for </a:t>
                      </a:r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cash.</a:t>
                      </a:r>
                      <a:endParaRPr lang="en-GB" sz="11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863109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07303" y="2719841"/>
            <a:ext cx="10459809" cy="3077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On March, 24 2020, Abdulla’s Company paid cash BD1,800 for salaries expenses. It recorded in the general journal: 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مستطيل مستدير الزوايا 13"/>
          <p:cNvSpPr/>
          <p:nvPr/>
        </p:nvSpPr>
        <p:spPr>
          <a:xfrm>
            <a:off x="157339" y="638370"/>
            <a:ext cx="2199495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1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7303" y="4673685"/>
            <a:ext cx="10678376" cy="3077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On March, 26 2020, Abdulla’s Company incurred advertising expenses BD600 on account. It recorded in the general journal: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18272"/>
              </p:ext>
            </p:extLst>
          </p:nvPr>
        </p:nvGraphicFramePr>
        <p:xfrm>
          <a:off x="238385" y="5142410"/>
          <a:ext cx="10972433" cy="13029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61621">
                  <a:extLst>
                    <a:ext uri="{9D8B030D-6E8A-4147-A177-3AD203B41FA5}">
                      <a16:colId xmlns:a16="http://schemas.microsoft.com/office/drawing/2014/main" val="2268837815"/>
                    </a:ext>
                  </a:extLst>
                </a:gridCol>
                <a:gridCol w="5829998">
                  <a:extLst>
                    <a:ext uri="{9D8B030D-6E8A-4147-A177-3AD203B41FA5}">
                      <a16:colId xmlns:a16="http://schemas.microsoft.com/office/drawing/2014/main" val="607897923"/>
                    </a:ext>
                  </a:extLst>
                </a:gridCol>
                <a:gridCol w="859460">
                  <a:extLst>
                    <a:ext uri="{9D8B030D-6E8A-4147-A177-3AD203B41FA5}">
                      <a16:colId xmlns:a16="http://schemas.microsoft.com/office/drawing/2014/main" val="3802830704"/>
                    </a:ext>
                  </a:extLst>
                </a:gridCol>
                <a:gridCol w="1289189">
                  <a:extLst>
                    <a:ext uri="{9D8B030D-6E8A-4147-A177-3AD203B41FA5}">
                      <a16:colId xmlns:a16="http://schemas.microsoft.com/office/drawing/2014/main" val="386764859"/>
                    </a:ext>
                  </a:extLst>
                </a:gridCol>
                <a:gridCol w="1332165">
                  <a:extLst>
                    <a:ext uri="{9D8B030D-6E8A-4147-A177-3AD203B41FA5}">
                      <a16:colId xmlns:a16="http://schemas.microsoft.com/office/drawing/2014/main" val="1624948788"/>
                    </a:ext>
                  </a:extLst>
                </a:gridCol>
              </a:tblGrid>
              <a:tr h="31241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18514485"/>
                  </a:ext>
                </a:extLst>
              </a:tr>
              <a:tr h="312413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March, 26 </a:t>
                      </a:r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Advertising Expenses </a:t>
                      </a:r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38924"/>
                  </a:ext>
                </a:extLst>
              </a:tr>
              <a:tr h="312413">
                <a:tc vMerge="1"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Payable</a:t>
                      </a:r>
                      <a:endParaRPr lang="en-GB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69446"/>
                  </a:ext>
                </a:extLst>
              </a:tr>
              <a:tr h="312413">
                <a:tc vMerge="1"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Incurred advertising expenses on credit.</a:t>
                      </a:r>
                      <a:endParaRPr lang="en-GB" sz="11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863109"/>
                  </a:ext>
                </a:extLst>
              </a:tr>
            </a:tbl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3325723" y="736397"/>
            <a:ext cx="7441389" cy="1793672"/>
            <a:chOff x="-406135" y="-142269"/>
            <a:chExt cx="5292983" cy="1412396"/>
          </a:xfrm>
        </p:grpSpPr>
        <p:sp>
          <p:nvSpPr>
            <p:cNvPr id="33" name="Rectangle 32"/>
            <p:cNvSpPr/>
            <p:nvPr/>
          </p:nvSpPr>
          <p:spPr>
            <a:xfrm>
              <a:off x="-406135" y="300500"/>
              <a:ext cx="1621413" cy="42874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Incurred</a:t>
              </a: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Expenses</a:t>
              </a: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074207" y="-116882"/>
              <a:ext cx="1047750" cy="36195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Expenses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1300163" y="523135"/>
              <a:ext cx="409575" cy="2190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1752856" y="566255"/>
              <a:ext cx="247650" cy="1428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37" name="Straight Arrow Connector 36"/>
            <p:cNvCxnSpPr>
              <a:cxnSpLocks/>
            </p:cNvCxnSpPr>
            <p:nvPr/>
          </p:nvCxnSpPr>
          <p:spPr>
            <a:xfrm>
              <a:off x="1730722" y="790575"/>
              <a:ext cx="219076" cy="1787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38" name="Straight Arrow Connector 37"/>
            <p:cNvCxnSpPr>
              <a:cxnSpLocks/>
            </p:cNvCxnSpPr>
            <p:nvPr/>
          </p:nvCxnSpPr>
          <p:spPr>
            <a:xfrm flipV="1">
              <a:off x="1282656" y="132454"/>
              <a:ext cx="667141" cy="361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2051463" y="361836"/>
              <a:ext cx="1112520" cy="36195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Cash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028825" y="847725"/>
              <a:ext cx="1143000" cy="381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On Credit </a:t>
              </a:r>
              <a:endParaRPr lang="en-GB" sz="14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620023" y="-142269"/>
              <a:ext cx="1266825" cy="38709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 Expenses </a:t>
              </a:r>
              <a:r>
                <a:rPr lang="en-US" sz="1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Debit </a:t>
              </a: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620023" y="414691"/>
              <a:ext cx="1266825" cy="384048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Cash</a:t>
              </a:r>
              <a:r>
                <a:rPr lang="en-US" sz="1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Credit</a:t>
              </a: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620023" y="886079"/>
              <a:ext cx="1266825" cy="384048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 Liability </a:t>
              </a:r>
              <a:r>
                <a:rPr lang="en-US" sz="1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Credit 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3224368" y="1033462"/>
              <a:ext cx="3317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45" name="Straight Arrow Connector 44"/>
            <p:cNvCxnSpPr>
              <a:cxnSpLocks/>
            </p:cNvCxnSpPr>
            <p:nvPr/>
          </p:nvCxnSpPr>
          <p:spPr>
            <a:xfrm>
              <a:off x="3214941" y="609600"/>
              <a:ext cx="3317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46" name="Straight Arrow Connector 45"/>
            <p:cNvCxnSpPr>
              <a:cxnSpLocks/>
            </p:cNvCxnSpPr>
            <p:nvPr/>
          </p:nvCxnSpPr>
          <p:spPr>
            <a:xfrm>
              <a:off x="3222377" y="51276"/>
              <a:ext cx="33369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D685DB6-F385-419B-87CB-D1903997FF98}"/>
              </a:ext>
            </a:extLst>
          </p:cNvPr>
          <p:cNvSpPr/>
          <p:nvPr/>
        </p:nvSpPr>
        <p:spPr>
          <a:xfrm>
            <a:off x="157339" y="1401811"/>
            <a:ext cx="3077435" cy="4001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Incurred Expenses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1DD774F-79A7-433D-B016-57F139A0ED9E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E399906-3D69-4849-8093-09AE8182D79C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E9D8001-7829-4651-95CF-4354DBCC4504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541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0F8468-1D86-4515-BE36-D1C1186F1B1E}"/>
              </a:ext>
            </a:extLst>
          </p:cNvPr>
          <p:cNvSpPr/>
          <p:nvPr/>
        </p:nvSpPr>
        <p:spPr>
          <a:xfrm>
            <a:off x="477076" y="1395789"/>
            <a:ext cx="10972800" cy="11618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On April 3, 2020 , Ali company paid cash BD 250 for utilities expenses.</a:t>
            </a:r>
          </a:p>
          <a:p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 Record the above transaction in the general journal.</a:t>
            </a:r>
          </a:p>
        </p:txBody>
      </p:sp>
      <p:sp>
        <p:nvSpPr>
          <p:cNvPr id="10" name="مستطيل مستدير الزوايا 13">
            <a:extLst>
              <a:ext uri="{FF2B5EF4-FFF2-40B4-BE49-F238E27FC236}">
                <a16:creationId xmlns:a16="http://schemas.microsoft.com/office/drawing/2014/main" id="{890E2025-3DDF-416B-A670-B48DADA6BB88}"/>
              </a:ext>
            </a:extLst>
          </p:cNvPr>
          <p:cNvSpPr/>
          <p:nvPr/>
        </p:nvSpPr>
        <p:spPr>
          <a:xfrm>
            <a:off x="477078" y="591772"/>
            <a:ext cx="1544906" cy="521356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1 :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AB65BE-5DE3-4B41-971C-377CBD0BC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232102"/>
              </p:ext>
            </p:extLst>
          </p:nvPr>
        </p:nvGraphicFramePr>
        <p:xfrm>
          <a:off x="477075" y="2970253"/>
          <a:ext cx="10972799" cy="171390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4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5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516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59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77386428"/>
                  </a:ext>
                </a:extLst>
              </a:tr>
              <a:tr h="618029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857654120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6996B18D-6458-494E-BCDD-8B2A7668C9C8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E822EDB-0EB1-452F-ADAC-5859BCEF409D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4108ED5-00D8-4403-B46E-E95EB0F9CF5E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427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0F8468-1D86-4515-BE36-D1C1186F1B1E}"/>
              </a:ext>
            </a:extLst>
          </p:cNvPr>
          <p:cNvSpPr/>
          <p:nvPr/>
        </p:nvSpPr>
        <p:spPr>
          <a:xfrm>
            <a:off x="477076" y="1395789"/>
            <a:ext cx="10972800" cy="11618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On April 3, 2020 , Ali company paid cash BD 250 for utilities expenses.</a:t>
            </a:r>
          </a:p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 Record the above transaction in the general journal.</a:t>
            </a:r>
          </a:p>
        </p:txBody>
      </p:sp>
      <p:sp>
        <p:nvSpPr>
          <p:cNvPr id="10" name="مستطيل مستدير الزوايا 13">
            <a:extLst>
              <a:ext uri="{FF2B5EF4-FFF2-40B4-BE49-F238E27FC236}">
                <a16:creationId xmlns:a16="http://schemas.microsoft.com/office/drawing/2014/main" id="{890E2025-3DDF-416B-A670-B48DADA6BB88}"/>
              </a:ext>
            </a:extLst>
          </p:cNvPr>
          <p:cNvSpPr/>
          <p:nvPr/>
        </p:nvSpPr>
        <p:spPr>
          <a:xfrm>
            <a:off x="477078" y="591772"/>
            <a:ext cx="2716884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1 </a:t>
            </a:r>
            <a:r>
              <a:rPr lang="ar-BH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Solution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AB65BE-5DE3-4B41-971C-377CBD0BC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297205"/>
              </p:ext>
            </p:extLst>
          </p:nvPr>
        </p:nvGraphicFramePr>
        <p:xfrm>
          <a:off x="477075" y="2970253"/>
          <a:ext cx="10972799" cy="171390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4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5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516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59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April 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Utilities Expense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77386428"/>
                  </a:ext>
                </a:extLst>
              </a:tr>
              <a:tr h="618029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Cash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85765412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D08CA66-9768-4739-9E69-38A2C0077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0" t="18584" r="15366" b="26156"/>
          <a:stretch/>
        </p:blipFill>
        <p:spPr bwMode="auto">
          <a:xfrm>
            <a:off x="9147772" y="4623616"/>
            <a:ext cx="2302102" cy="164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FF0BF9D-0AA1-46BB-B48A-AEB5B763930E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FB6564F-8D07-430E-99E4-BFA2C06A8A79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8D98C8E-9AE5-46D0-986F-670448E31F45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640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0F8468-1D86-4515-BE36-D1C1186F1B1E}"/>
              </a:ext>
            </a:extLst>
          </p:cNvPr>
          <p:cNvSpPr/>
          <p:nvPr/>
        </p:nvSpPr>
        <p:spPr>
          <a:xfrm>
            <a:off x="477076" y="1395789"/>
            <a:ext cx="10972800" cy="11618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On April 5, 2020 , Ali company incurred rent expense BD 300 on account.</a:t>
            </a:r>
          </a:p>
          <a:p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 Record the above transaction in the general journal.</a:t>
            </a:r>
          </a:p>
        </p:txBody>
      </p:sp>
      <p:sp>
        <p:nvSpPr>
          <p:cNvPr id="10" name="مستطيل مستدير الزوايا 13">
            <a:extLst>
              <a:ext uri="{FF2B5EF4-FFF2-40B4-BE49-F238E27FC236}">
                <a16:creationId xmlns:a16="http://schemas.microsoft.com/office/drawing/2014/main" id="{890E2025-3DDF-416B-A670-B48DADA6BB88}"/>
              </a:ext>
            </a:extLst>
          </p:cNvPr>
          <p:cNvSpPr/>
          <p:nvPr/>
        </p:nvSpPr>
        <p:spPr>
          <a:xfrm>
            <a:off x="477077" y="591772"/>
            <a:ext cx="1647937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2 :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AB65BE-5DE3-4B41-971C-377CBD0BC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840089"/>
              </p:ext>
            </p:extLst>
          </p:nvPr>
        </p:nvGraphicFramePr>
        <p:xfrm>
          <a:off x="477075" y="2970253"/>
          <a:ext cx="10972799" cy="171390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4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5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516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59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77386428"/>
                  </a:ext>
                </a:extLst>
              </a:tr>
              <a:tr h="618029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857654120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A413569C-A29A-4F22-A6DE-B32F17632BD0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3D1E9A8-E04F-4B5C-A507-4A6103329730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1F914E8-41C4-4EB3-AF10-67F0D1E891C7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092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0F8468-1D86-4515-BE36-D1C1186F1B1E}"/>
              </a:ext>
            </a:extLst>
          </p:cNvPr>
          <p:cNvSpPr/>
          <p:nvPr/>
        </p:nvSpPr>
        <p:spPr>
          <a:xfrm>
            <a:off x="477076" y="1395789"/>
            <a:ext cx="10972800" cy="11618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On April 5, 2020 , Ali company incurred rent expense BD 300 on account.</a:t>
            </a:r>
          </a:p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 Record the above transaction in the general journal.</a:t>
            </a:r>
          </a:p>
        </p:txBody>
      </p:sp>
      <p:sp>
        <p:nvSpPr>
          <p:cNvPr id="10" name="مستطيل مستدير الزوايا 13">
            <a:extLst>
              <a:ext uri="{FF2B5EF4-FFF2-40B4-BE49-F238E27FC236}">
                <a16:creationId xmlns:a16="http://schemas.microsoft.com/office/drawing/2014/main" id="{890E2025-3DDF-416B-A670-B48DADA6BB88}"/>
              </a:ext>
            </a:extLst>
          </p:cNvPr>
          <p:cNvSpPr/>
          <p:nvPr/>
        </p:nvSpPr>
        <p:spPr>
          <a:xfrm>
            <a:off x="477077" y="591772"/>
            <a:ext cx="2570923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2 :Solution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AB65BE-5DE3-4B41-971C-377CBD0BC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149471"/>
              </p:ext>
            </p:extLst>
          </p:nvPr>
        </p:nvGraphicFramePr>
        <p:xfrm>
          <a:off x="477075" y="2970253"/>
          <a:ext cx="10972799" cy="171390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4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5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516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59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April 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Rent Expense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77386428"/>
                  </a:ext>
                </a:extLst>
              </a:tr>
              <a:tr h="618029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Payable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85765412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D08CA66-9768-4739-9E69-38A2C0077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0" t="18584" r="15366" b="26156"/>
          <a:stretch/>
        </p:blipFill>
        <p:spPr bwMode="auto">
          <a:xfrm>
            <a:off x="9147772" y="4623616"/>
            <a:ext cx="2302102" cy="164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3B78EA3-FDCA-41BE-914B-D9EC91BF1165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3918069-61A9-4CB5-8E1F-1153CBC7BD74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7060E84-6812-4949-AEBA-B1278630A96E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131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630296"/>
              </p:ext>
            </p:extLst>
          </p:nvPr>
        </p:nvGraphicFramePr>
        <p:xfrm>
          <a:off x="281645" y="3514469"/>
          <a:ext cx="10953736" cy="16287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58790">
                  <a:extLst>
                    <a:ext uri="{9D8B030D-6E8A-4147-A177-3AD203B41FA5}">
                      <a16:colId xmlns:a16="http://schemas.microsoft.com/office/drawing/2014/main" val="2268837815"/>
                    </a:ext>
                  </a:extLst>
                </a:gridCol>
                <a:gridCol w="5820064">
                  <a:extLst>
                    <a:ext uri="{9D8B030D-6E8A-4147-A177-3AD203B41FA5}">
                      <a16:colId xmlns:a16="http://schemas.microsoft.com/office/drawing/2014/main" val="607897923"/>
                    </a:ext>
                  </a:extLst>
                </a:gridCol>
                <a:gridCol w="857995">
                  <a:extLst>
                    <a:ext uri="{9D8B030D-6E8A-4147-A177-3AD203B41FA5}">
                      <a16:colId xmlns:a16="http://schemas.microsoft.com/office/drawing/2014/main" val="3802830704"/>
                    </a:ext>
                  </a:extLst>
                </a:gridCol>
                <a:gridCol w="1286992">
                  <a:extLst>
                    <a:ext uri="{9D8B030D-6E8A-4147-A177-3AD203B41FA5}">
                      <a16:colId xmlns:a16="http://schemas.microsoft.com/office/drawing/2014/main" val="386764859"/>
                    </a:ext>
                  </a:extLst>
                </a:gridCol>
                <a:gridCol w="1329895">
                  <a:extLst>
                    <a:ext uri="{9D8B030D-6E8A-4147-A177-3AD203B41FA5}">
                      <a16:colId xmlns:a16="http://schemas.microsoft.com/office/drawing/2014/main" val="1624948788"/>
                    </a:ext>
                  </a:extLst>
                </a:gridCol>
              </a:tblGrid>
              <a:tr h="390683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18514485"/>
                  </a:ext>
                </a:extLst>
              </a:tr>
              <a:tr h="412674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March, 27</a:t>
                      </a:r>
                    </a:p>
                    <a:p>
                      <a:pPr algn="ctr"/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Prepaid Insurance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38924"/>
                  </a:ext>
                </a:extLst>
              </a:tr>
              <a:tr h="412674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Cash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69446"/>
                  </a:ext>
                </a:extLst>
              </a:tr>
              <a:tr h="412674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Paid cash in advance for insurance.</a:t>
                      </a:r>
                      <a:endParaRPr lang="en-GB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863109"/>
                  </a:ext>
                </a:extLst>
              </a:tr>
            </a:tbl>
          </a:graphicData>
        </a:graphic>
      </p:graphicFrame>
      <p:sp>
        <p:nvSpPr>
          <p:cNvPr id="8" name="مستطيل مستدير الزوايا 13"/>
          <p:cNvSpPr/>
          <p:nvPr/>
        </p:nvSpPr>
        <p:spPr>
          <a:xfrm>
            <a:off x="281645" y="536090"/>
            <a:ext cx="2376264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2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645" y="2721664"/>
            <a:ext cx="10953736" cy="6771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On March, 27 2020, Abdulla’s Company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paid BD3,500 cash for a two years’ insurance policy on machines. It recorded in the general journal: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5929C6-5F50-4063-B3B6-7FA2E4CB9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929" y="5175748"/>
            <a:ext cx="4097755" cy="137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572600" y="943833"/>
            <a:ext cx="7662781" cy="1622936"/>
            <a:chOff x="0" y="0"/>
            <a:chExt cx="5400675" cy="1181653"/>
          </a:xfrm>
        </p:grpSpPr>
        <p:sp>
          <p:nvSpPr>
            <p:cNvPr id="14" name="Rectangle 13"/>
            <p:cNvSpPr/>
            <p:nvPr/>
          </p:nvSpPr>
          <p:spPr>
            <a:xfrm>
              <a:off x="0" y="447675"/>
              <a:ext cx="2143125" cy="37147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Paid in advance for next period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Arrow Connector 14"/>
            <p:cNvCxnSpPr>
              <a:cxnSpLocks/>
            </p:cNvCxnSpPr>
            <p:nvPr/>
          </p:nvCxnSpPr>
          <p:spPr>
            <a:xfrm flipV="1">
              <a:off x="2228232" y="375796"/>
              <a:ext cx="343518" cy="1929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2647950" y="123825"/>
              <a:ext cx="1038225" cy="371475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+Assets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Straight Arrow Connector 16"/>
            <p:cNvCxnSpPr>
              <a:cxnSpLocks/>
            </p:cNvCxnSpPr>
            <p:nvPr/>
          </p:nvCxnSpPr>
          <p:spPr>
            <a:xfrm>
              <a:off x="3733800" y="309562"/>
              <a:ext cx="2381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8" name="Straight Arrow Connector 17"/>
            <p:cNvCxnSpPr>
              <a:cxnSpLocks/>
            </p:cNvCxnSpPr>
            <p:nvPr/>
          </p:nvCxnSpPr>
          <p:spPr>
            <a:xfrm>
              <a:off x="2228232" y="686300"/>
              <a:ext cx="343518" cy="190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2628900" y="771690"/>
              <a:ext cx="1047750" cy="36195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Assets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3676650" y="857250"/>
              <a:ext cx="2952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21" name="Rounded Rectangle 20"/>
            <p:cNvSpPr/>
            <p:nvPr/>
          </p:nvSpPr>
          <p:spPr>
            <a:xfrm>
              <a:off x="4048124" y="667303"/>
              <a:ext cx="1352551" cy="51435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-Cash 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(Credit)</a:t>
              </a: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029075" y="0"/>
              <a:ext cx="1371600" cy="51435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 Prepaid Expenses </a:t>
              </a:r>
              <a:r>
                <a:rPr lang="en-US" sz="1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(Debit) 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F998755-2062-417D-8CEE-57DBB1AF2C94}"/>
              </a:ext>
            </a:extLst>
          </p:cNvPr>
          <p:cNvSpPr/>
          <p:nvPr/>
        </p:nvSpPr>
        <p:spPr>
          <a:xfrm>
            <a:off x="231631" y="1585800"/>
            <a:ext cx="3077435" cy="4001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Prepaid Expenses</a:t>
            </a:r>
            <a:endParaRPr lang="en-GB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527E336-687D-4DB4-AB64-27A34DF8B6F4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D4E16CE-D585-4BFB-AC3D-36FFDDE25D02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BB52639-A602-40E6-8DA8-F398E0285106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761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0F8468-1D86-4515-BE36-D1C1186F1B1E}"/>
              </a:ext>
            </a:extLst>
          </p:cNvPr>
          <p:cNvSpPr/>
          <p:nvPr/>
        </p:nvSpPr>
        <p:spPr>
          <a:xfrm>
            <a:off x="477076" y="1395789"/>
            <a:ext cx="10972800" cy="11618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On April 8, 2020 , Ali company paid in advance BD2400 cash for rent for one year.</a:t>
            </a:r>
          </a:p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 Record the above transaction in the general journal.</a:t>
            </a:r>
          </a:p>
        </p:txBody>
      </p:sp>
      <p:sp>
        <p:nvSpPr>
          <p:cNvPr id="10" name="مستطيل مستدير الزوايا 13">
            <a:extLst>
              <a:ext uri="{FF2B5EF4-FFF2-40B4-BE49-F238E27FC236}">
                <a16:creationId xmlns:a16="http://schemas.microsoft.com/office/drawing/2014/main" id="{890E2025-3DDF-416B-A670-B48DADA6BB88}"/>
              </a:ext>
            </a:extLst>
          </p:cNvPr>
          <p:cNvSpPr/>
          <p:nvPr/>
        </p:nvSpPr>
        <p:spPr>
          <a:xfrm>
            <a:off x="477078" y="591772"/>
            <a:ext cx="1673694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3 :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AB65BE-5DE3-4B41-971C-377CBD0BC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414418"/>
              </p:ext>
            </p:extLst>
          </p:nvPr>
        </p:nvGraphicFramePr>
        <p:xfrm>
          <a:off x="477075" y="2970253"/>
          <a:ext cx="10972799" cy="171390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4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5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516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59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77386428"/>
                  </a:ext>
                </a:extLst>
              </a:tr>
              <a:tr h="618029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857654120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DD266DBA-E8C7-4993-9B9D-526E62B58443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477792D-076E-4F02-BD35-6BA081F74D0D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A6781C2-67F3-4CB8-82C3-D83572093686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901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1945</TotalTime>
  <Words>1519</Words>
  <Application>Microsoft Office PowerPoint</Application>
  <PresentationFormat>Widescreen</PresentationFormat>
  <Paragraphs>405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Presentation2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osama amro</cp:lastModifiedBy>
  <cp:revision>285</cp:revision>
  <dcterms:created xsi:type="dcterms:W3CDTF">2020-03-04T10:47:58Z</dcterms:created>
  <dcterms:modified xsi:type="dcterms:W3CDTF">2021-01-22T03:14:14Z</dcterms:modified>
</cp:coreProperties>
</file>