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33" r:id="rId1"/>
  </p:sldMasterIdLst>
  <p:notesMasterIdLst>
    <p:notesMasterId r:id="rId20"/>
  </p:notesMasterIdLst>
  <p:sldIdLst>
    <p:sldId id="256" r:id="rId2"/>
    <p:sldId id="298" r:id="rId3"/>
    <p:sldId id="258" r:id="rId4"/>
    <p:sldId id="299" r:id="rId5"/>
    <p:sldId id="306" r:id="rId6"/>
    <p:sldId id="260" r:id="rId7"/>
    <p:sldId id="264" r:id="rId8"/>
    <p:sldId id="294" r:id="rId9"/>
    <p:sldId id="300" r:id="rId10"/>
    <p:sldId id="305" r:id="rId11"/>
    <p:sldId id="304" r:id="rId12"/>
    <p:sldId id="287" r:id="rId13"/>
    <p:sldId id="285" r:id="rId14"/>
    <p:sldId id="286" r:id="rId15"/>
    <p:sldId id="291" r:id="rId16"/>
    <p:sldId id="292" r:id="rId17"/>
    <p:sldId id="293" r:id="rId18"/>
    <p:sldId id="2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ER ABDULHUSAIN  NASER MOHAMED" initials="NANM" lastIdx="0" clrIdx="0">
    <p:extLst>
      <p:ext uri="{19B8F6BF-5375-455C-9EA6-DF929625EA0E}">
        <p15:presenceInfo xmlns:p15="http://schemas.microsoft.com/office/powerpoint/2012/main" userId="NASER ABDULHUSAIN  NASER MOHAME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20000"/>
    <a:srgbClr val="525252"/>
    <a:srgbClr val="0099CC"/>
    <a:srgbClr val="FFD215"/>
    <a:srgbClr val="FFCC00"/>
    <a:srgbClr val="F0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6CFB5-553E-41F7-B337-DAFA256365F2}" type="datetimeFigureOut">
              <a:rPr lang="en-US" smtClean="0"/>
              <a:pPr/>
              <a:t>1/20/2021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42A0F-B7D2-4BE7-8148-DCCC7AC9458C}" type="slidenum">
              <a:rPr lang="en-US" smtClean="0"/>
              <a:pPr/>
              <a:t>‹#›</a:t>
            </a:fld>
            <a:endParaRPr lang="en-US"/>
          </a:p>
        </p:txBody>
      </p:sp>
    </p:spTree>
    <p:extLst>
      <p:ext uri="{BB962C8B-B14F-4D97-AF65-F5344CB8AC3E}">
        <p14:creationId xmlns:p14="http://schemas.microsoft.com/office/powerpoint/2010/main" val="45958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042A0F-B7D2-4BE7-8148-DCCC7AC9458C}" type="slidenum">
              <a:rPr lang="en-US" smtClean="0"/>
              <a:pPr/>
              <a:t>17</a:t>
            </a:fld>
            <a:endParaRPr lang="en-US"/>
          </a:p>
        </p:txBody>
      </p:sp>
    </p:spTree>
    <p:extLst>
      <p:ext uri="{BB962C8B-B14F-4D97-AF65-F5344CB8AC3E}">
        <p14:creationId xmlns:p14="http://schemas.microsoft.com/office/powerpoint/2010/main" val="79962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A0D66-A5C5-4E69-AA10-60519288ADE8}" type="datetimeFigureOut">
              <a:rPr lang="ar-BH" smtClean="0"/>
              <a:pPr/>
              <a:t>07/06/1442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A0D66-A5C5-4E69-AA10-60519288ADE8}" type="datetimeFigureOut">
              <a:rPr lang="ar-BH" smtClean="0"/>
              <a:pPr/>
              <a:t>07/06/1442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A0D66-A5C5-4E69-AA10-60519288ADE8}" type="datetimeFigureOut">
              <a:rPr lang="ar-BH" smtClean="0"/>
              <a:pPr/>
              <a:t>07/06/1442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A0D66-A5C5-4E69-AA10-60519288ADE8}" type="datetimeFigureOut">
              <a:rPr lang="ar-BH" smtClean="0"/>
              <a:pPr/>
              <a:t>07/06/1442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A0D66-A5C5-4E69-AA10-60519288ADE8}" type="datetimeFigureOut">
              <a:rPr lang="ar-BH" smtClean="0"/>
              <a:pPr/>
              <a:t>07/06/1442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A0D66-A5C5-4E69-AA10-60519288ADE8}" type="datetimeFigureOut">
              <a:rPr lang="ar-BH" smtClean="0"/>
              <a:pPr/>
              <a:t>07/06/1442</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A0D66-A5C5-4E69-AA10-60519288ADE8}" type="datetimeFigureOut">
              <a:rPr lang="ar-BH" smtClean="0"/>
              <a:pPr/>
              <a:t>07/06/1442</a:t>
            </a:fld>
            <a:endParaRPr lang="ar-BH"/>
          </a:p>
        </p:txBody>
      </p:sp>
      <p:sp>
        <p:nvSpPr>
          <p:cNvPr id="8" name="Footer Placeholder 7"/>
          <p:cNvSpPr>
            <a:spLocks noGrp="1"/>
          </p:cNvSpPr>
          <p:nvPr>
            <p:ph type="ftr" sz="quarter" idx="11"/>
          </p:nvPr>
        </p:nvSpPr>
        <p:spPr/>
        <p:txBody>
          <a:bodyPr/>
          <a:lstStyle/>
          <a:p>
            <a:endParaRPr lang="ar-BH"/>
          </a:p>
        </p:txBody>
      </p:sp>
      <p:sp>
        <p:nvSpPr>
          <p:cNvPr id="9" name="Slide Number Placeholder 8"/>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A0D66-A5C5-4E69-AA10-60519288ADE8}" type="datetimeFigureOut">
              <a:rPr lang="ar-BH" smtClean="0"/>
              <a:pPr/>
              <a:t>07/06/1442</a:t>
            </a:fld>
            <a:endParaRPr lang="ar-BH"/>
          </a:p>
        </p:txBody>
      </p:sp>
      <p:sp>
        <p:nvSpPr>
          <p:cNvPr id="4" name="Footer Placeholder 3"/>
          <p:cNvSpPr>
            <a:spLocks noGrp="1"/>
          </p:cNvSpPr>
          <p:nvPr>
            <p:ph type="ftr" sz="quarter" idx="11"/>
          </p:nvPr>
        </p:nvSpPr>
        <p:spPr/>
        <p:txBody>
          <a:bodyPr/>
          <a:lstStyle/>
          <a:p>
            <a:endParaRPr lang="ar-BH"/>
          </a:p>
        </p:txBody>
      </p:sp>
      <p:sp>
        <p:nvSpPr>
          <p:cNvPr id="5" name="Slide Number Placeholder 4"/>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A0D66-A5C5-4E69-AA10-60519288ADE8}" type="datetimeFigureOut">
              <a:rPr lang="ar-BH" smtClean="0"/>
              <a:pPr/>
              <a:t>07/06/1442</a:t>
            </a:fld>
            <a:endParaRPr lang="ar-BH"/>
          </a:p>
        </p:txBody>
      </p:sp>
      <p:sp>
        <p:nvSpPr>
          <p:cNvPr id="3" name="Footer Placeholder 2"/>
          <p:cNvSpPr>
            <a:spLocks noGrp="1"/>
          </p:cNvSpPr>
          <p:nvPr>
            <p:ph type="ftr" sz="quarter" idx="11"/>
          </p:nvPr>
        </p:nvSpPr>
        <p:spPr/>
        <p:txBody>
          <a:bodyPr/>
          <a:lstStyle/>
          <a:p>
            <a:endParaRPr lang="ar-BH"/>
          </a:p>
        </p:txBody>
      </p:sp>
      <p:sp>
        <p:nvSpPr>
          <p:cNvPr id="4" name="Slide Number Placeholder 3"/>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A0D66-A5C5-4E69-AA10-60519288ADE8}" type="datetimeFigureOut">
              <a:rPr lang="ar-BH" smtClean="0"/>
              <a:pPr/>
              <a:t>07/06/1442</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A0D66-A5C5-4E69-AA10-60519288ADE8}" type="datetimeFigureOut">
              <a:rPr lang="ar-BH" smtClean="0"/>
              <a:pPr/>
              <a:t>07/06/1442</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16772363-F86E-4A62-AB23-061FEBA67E62}" type="slidenum">
              <a:rPr lang="ar-BH" smtClean="0"/>
              <a:pPr/>
              <a:t>‹#›</a:t>
            </a:fld>
            <a:endParaRPr lang="ar-BH"/>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A0D66-A5C5-4E69-AA10-60519288ADE8}" type="datetimeFigureOut">
              <a:rPr lang="ar-BH" smtClean="0"/>
              <a:pPr/>
              <a:t>07/06/1442</a:t>
            </a:fld>
            <a:endParaRPr lang="ar-BH"/>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BH"/>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72363-F86E-4A62-AB23-061FEBA67E62}" type="slidenum">
              <a:rPr lang="ar-BH" smtClean="0"/>
              <a:pPr/>
              <a:t>‹#›</a:t>
            </a:fld>
            <a:endParaRPr lang="ar-BH"/>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11.pn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14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4.png"/><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40.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4.png"/><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slide" Target="slide18.xml"/><Relationship Id="rId9" Type="http://schemas.openxmlformats.org/officeDocument/2006/relationships/audio" Target="../media/audio1.wav"/></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15.xml"/><Relationship Id="rId10" Type="http://schemas.openxmlformats.org/officeDocument/2006/relationships/audio" Target="../media/audio2.wav"/><Relationship Id="rId4" Type="http://schemas.openxmlformats.org/officeDocument/2006/relationships/image" Target="../media/image15.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647976" y="785794"/>
            <a:ext cx="6734172" cy="111146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540165757"/>
              </p:ext>
            </p:extLst>
          </p:nvPr>
        </p:nvGraphicFramePr>
        <p:xfrm>
          <a:off x="2128862" y="2420888"/>
          <a:ext cx="7772400" cy="3806734"/>
        </p:xfrm>
        <a:graphic>
          <a:graphicData uri="http://schemas.openxmlformats.org/drawingml/2006/table">
            <a:tbl>
              <a:tblPr firstRow="1" bandRow="1">
                <a:tableStyleId>{22838BEF-8BB2-4498-84A7-C5851F593DF1}</a:tableStyleId>
              </a:tblPr>
              <a:tblGrid>
                <a:gridCol w="1549277">
                  <a:extLst>
                    <a:ext uri="{9D8B030D-6E8A-4147-A177-3AD203B41FA5}">
                      <a16:colId xmlns:a16="http://schemas.microsoft.com/office/drawing/2014/main" xmlns="" val="1461388351"/>
                    </a:ext>
                  </a:extLst>
                </a:gridCol>
                <a:gridCol w="6223123">
                  <a:extLst>
                    <a:ext uri="{9D8B030D-6E8A-4147-A177-3AD203B41FA5}">
                      <a16:colId xmlns:a16="http://schemas.microsoft.com/office/drawing/2014/main" xmlns="" val="1273307883"/>
                    </a:ext>
                  </a:extLst>
                </a:gridCol>
              </a:tblGrid>
              <a:tr h="1403144">
                <a:tc gridSpan="2">
                  <a:txBody>
                    <a:bodyPr/>
                    <a:lstStyle/>
                    <a:p>
                      <a:pPr algn="ctr"/>
                      <a:r>
                        <a:rPr lang="en-US" sz="2800" dirty="0">
                          <a:latin typeface="Arial Black" panose="020B0A04020102020204" pitchFamily="34" charset="0"/>
                        </a:rPr>
                        <a:t>Commercial Subjects Group </a:t>
                      </a:r>
                    </a:p>
                    <a:p>
                      <a:pPr algn="ctr"/>
                      <a:r>
                        <a:rPr lang="en-US" sz="2800" dirty="0">
                          <a:latin typeface="Arial Black" panose="020B0A04020102020204" pitchFamily="34" charset="0"/>
                        </a:rPr>
                        <a:t>Level </a:t>
                      </a:r>
                      <a:r>
                        <a:rPr lang="en-US" sz="2800" dirty="0" smtClean="0">
                          <a:latin typeface="Arial Black" panose="020B0A04020102020204" pitchFamily="34" charset="0"/>
                        </a:rPr>
                        <a:t>3</a:t>
                      </a:r>
                      <a:endParaRPr lang="en-GB" sz="2800" dirty="0">
                        <a:latin typeface="Arial Black" panose="020B0A04020102020204" pitchFamily="34" charset="0"/>
                      </a:endParaRPr>
                    </a:p>
                  </a:txBody>
                  <a:tcPr anchor="ctr">
                    <a:cell3D prstMaterial="dkEdge">
                      <a:bevel prst="relaxedInset"/>
                      <a:lightRig rig="flood" dir="t"/>
                    </a:cell3D>
                  </a:tcPr>
                </a:tc>
                <a:tc hMerge="1">
                  <a:txBody>
                    <a:bodyPr/>
                    <a:lstStyle/>
                    <a:p>
                      <a:endParaRPr lang="en-GB" dirty="0"/>
                    </a:p>
                  </a:txBody>
                  <a:tcPr/>
                </a:tc>
                <a:extLst>
                  <a:ext uri="{0D108BD9-81ED-4DB2-BD59-A6C34878D82A}">
                    <a16:rowId xmlns:a16="http://schemas.microsoft.com/office/drawing/2014/main" xmlns="" val="294071033"/>
                  </a:ext>
                </a:extLst>
              </a:tr>
              <a:tr h="831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rial Black" panose="020B0A04020102020204" pitchFamily="34" charset="0"/>
                        </a:rPr>
                        <a:t>Subject</a:t>
                      </a:r>
                      <a:endParaRPr lang="en-GB" dirty="0">
                        <a:solidFill>
                          <a:srgbClr val="FF0000"/>
                        </a:solidFill>
                        <a:latin typeface="Arial Black" panose="020B0A04020102020204" pitchFamily="34" charset="0"/>
                      </a:endParaRPr>
                    </a:p>
                  </a:txBody>
                  <a:tcPr anchor="ctr">
                    <a:cell3D prstMaterial="dkEdge">
                      <a:bevel prst="relaxedInset"/>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Accounting </a:t>
                      </a:r>
                      <a:r>
                        <a:rPr lang="en-US" sz="2400" b="1" dirty="0" smtClean="0">
                          <a:latin typeface="Arial" panose="020B0604020202020204" pitchFamily="34" charset="0"/>
                          <a:cs typeface="Arial" panose="020B0604020202020204" pitchFamily="34" charset="0"/>
                        </a:rPr>
                        <a:t>(3) –</a:t>
                      </a:r>
                      <a:endParaRPr lang="ar-BH" sz="2400"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ar-BH" sz="2400" b="1" dirty="0" smtClean="0">
                          <a:latin typeface="Arial" panose="020B0604020202020204" pitchFamily="34" charset="0"/>
                          <a:cs typeface="Arial" panose="020B0604020202020204" pitchFamily="34" charset="0"/>
                        </a:rPr>
                        <a:t>محا213</a:t>
                      </a:r>
                      <a:r>
                        <a:rPr lang="ar-BH" sz="2400" b="1" baseline="0" dirty="0" smtClean="0">
                          <a:latin typeface="Arial" panose="020B0604020202020204" pitchFamily="34" charset="0"/>
                          <a:cs typeface="Arial" panose="020B0604020202020204" pitchFamily="34" charset="0"/>
                        </a:rPr>
                        <a:t> - 806</a:t>
                      </a:r>
                      <a:endParaRPr lang="en-US" sz="2400" b="1" kern="1200" dirty="0" smtClean="0">
                        <a:solidFill>
                          <a:schemeClr val="dk1"/>
                        </a:solidFill>
                        <a:latin typeface="+mn-lt"/>
                        <a:ea typeface="+mn-ea"/>
                        <a:cs typeface="+mn-cs"/>
                      </a:endParaRPr>
                    </a:p>
                  </a:txBody>
                  <a:tcPr anchor="ctr">
                    <a:cell3D prstMaterial="dkEdge">
                      <a:bevel prst="relaxedInset"/>
                      <a:lightRig rig="flood" dir="t"/>
                    </a:cell3D>
                  </a:tcPr>
                </a:tc>
                <a:extLst>
                  <a:ext uri="{0D108BD9-81ED-4DB2-BD59-A6C34878D82A}">
                    <a16:rowId xmlns:a16="http://schemas.microsoft.com/office/drawing/2014/main" xmlns="" val="3962532820"/>
                  </a:ext>
                </a:extLst>
              </a:tr>
              <a:tr h="7399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rial Black" panose="020B0A04020102020204" pitchFamily="34" charset="0"/>
                        </a:rPr>
                        <a:t>Chapter</a:t>
                      </a:r>
                      <a:endParaRPr lang="en-GB" dirty="0">
                        <a:solidFill>
                          <a:srgbClr val="FF0000"/>
                        </a:solidFill>
                        <a:latin typeface="Arial Black" panose="020B0A04020102020204" pitchFamily="34" charset="0"/>
                      </a:endParaRPr>
                    </a:p>
                  </a:txBody>
                  <a:tcPr anchor="ctr">
                    <a:cell3D prstMaterial="dkEdge">
                      <a:bevel prst="relaxedInset"/>
                      <a:lightRig rig="flood" dir="t"/>
                    </a:cell3D>
                  </a:tcPr>
                </a:tc>
                <a:tc>
                  <a:txBody>
                    <a:bodyPr/>
                    <a:lstStyle/>
                    <a:p>
                      <a:pPr algn="ctr"/>
                      <a:r>
                        <a:rPr lang="en-US" sz="2400" b="1" dirty="0">
                          <a:latin typeface="Arial" panose="020B0604020202020204" pitchFamily="34" charset="0"/>
                          <a:cs typeface="Arial" panose="020B0604020202020204" pitchFamily="34" charset="0"/>
                        </a:rPr>
                        <a:t>Chapter </a:t>
                      </a:r>
                      <a:r>
                        <a:rPr lang="ar-BH" sz="2400" b="1" dirty="0" smtClean="0">
                          <a:latin typeface="Arial" panose="020B0604020202020204" pitchFamily="34" charset="0"/>
                          <a:cs typeface="Arial" panose="020B0604020202020204" pitchFamily="34" charset="0"/>
                        </a:rPr>
                        <a:t>5</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2253494851"/>
                  </a:ext>
                </a:extLst>
              </a:tr>
              <a:tr h="8318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rial Black" panose="020B0A04020102020204" pitchFamily="34" charset="0"/>
                        </a:rPr>
                        <a:t>Title</a:t>
                      </a:r>
                      <a:endParaRPr lang="en-GB" dirty="0">
                        <a:solidFill>
                          <a:srgbClr val="FF0000"/>
                        </a:solidFill>
                        <a:latin typeface="Arial Black" panose="020B0A04020102020204" pitchFamily="34" charset="0"/>
                      </a:endParaRPr>
                    </a:p>
                  </a:txBody>
                  <a:tcPr anchor="ctr">
                    <a:cell3D prstMaterial="dkEdge">
                      <a:bevel prst="relaxedInset"/>
                      <a:lightRig rig="flood" dir="t"/>
                    </a:cell3D>
                  </a:tcPr>
                </a:tc>
                <a:tc>
                  <a:txBody>
                    <a:bodyPr/>
                    <a:lstStyle/>
                    <a:p>
                      <a:pPr algn="ctr"/>
                      <a:r>
                        <a:rPr lang="en-GB" sz="2800" b="1" kern="1200" dirty="0" smtClean="0">
                          <a:solidFill>
                            <a:schemeClr val="dk1"/>
                          </a:solidFill>
                          <a:effectLst>
                            <a:outerShdw dist="38100" dir="2700000" algn="bl" rotWithShape="0">
                              <a:schemeClr val="accent5"/>
                            </a:outerShdw>
                          </a:effectLst>
                          <a:latin typeface="+mn-lt"/>
                          <a:ea typeface="+mn-ea"/>
                          <a:cs typeface="+mn-cs"/>
                        </a:rPr>
                        <a:t>INVENTORIES AND COST OF SALES</a:t>
                      </a:r>
                    </a:p>
                    <a:p>
                      <a:pPr algn="ctr"/>
                      <a:r>
                        <a:rPr lang="en-GB" sz="1800" b="1" kern="1200" dirty="0" smtClean="0">
                          <a:solidFill>
                            <a:srgbClr val="FF0000"/>
                          </a:solidFill>
                          <a:effectLst/>
                          <a:latin typeface="Arial" panose="020B0604020202020204" pitchFamily="34" charset="0"/>
                          <a:ea typeface="+mn-ea"/>
                          <a:cs typeface="Arial" panose="020B0604020202020204" pitchFamily="34" charset="0"/>
                        </a:rPr>
                        <a:t>Weighted Average Method (WA) – Periodic System</a:t>
                      </a:r>
                      <a:endParaRPr lang="en-GB" sz="3600" b="1" dirty="0">
                        <a:solidFill>
                          <a:srgbClr val="FF0000"/>
                        </a:solidFill>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3665892454"/>
                  </a:ext>
                </a:extLst>
              </a:tr>
            </a:tbl>
          </a:graphicData>
        </a:graphic>
      </p:graphicFrame>
      <p:grpSp>
        <p:nvGrpSpPr>
          <p:cNvPr id="9" name="Group 8"/>
          <p:cNvGrpSpPr/>
          <p:nvPr/>
        </p:nvGrpSpPr>
        <p:grpSpPr>
          <a:xfrm>
            <a:off x="0" y="6498164"/>
            <a:ext cx="12192000" cy="384957"/>
            <a:chOff x="0" y="6498164"/>
            <a:chExt cx="12192000" cy="384957"/>
          </a:xfrm>
        </p:grpSpPr>
        <p:cxnSp>
          <p:nvCxnSpPr>
            <p:cNvPr id="10" name="Straight Connector 9"/>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5474" y="2636912"/>
            <a:ext cx="10098125" cy="2246769"/>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endParaRPr lang="en-US" sz="2000" b="1" u="sng" dirty="0">
              <a:solidFill>
                <a:srgbClr val="FF0000"/>
              </a:solidFill>
              <a:latin typeface="Arial" panose="020B0604020202020204" pitchFamily="34" charset="0"/>
              <a:cs typeface="Arial" panose="020B0604020202020204" pitchFamily="34" charset="0"/>
            </a:endParaRPr>
          </a:p>
          <a:p>
            <a:pPr marL="457200" lvl="0" indent="-457200">
              <a:buAutoNum type="arabicPeriod"/>
            </a:pPr>
            <a:r>
              <a:rPr lang="en-US" sz="2000" b="1" dirty="0" smtClean="0">
                <a:solidFill>
                  <a:srgbClr val="FF6600"/>
                </a:solidFill>
                <a:latin typeface="Arial" panose="020B0604020202020204" pitchFamily="34" charset="0"/>
                <a:cs typeface="Arial" panose="020B0604020202020204" pitchFamily="34" charset="0"/>
              </a:rPr>
              <a:t>Cost </a:t>
            </a:r>
            <a:r>
              <a:rPr lang="en-US" sz="2000" b="1" dirty="0">
                <a:solidFill>
                  <a:srgbClr val="FF6600"/>
                </a:solidFill>
                <a:latin typeface="Arial" panose="020B0604020202020204" pitchFamily="34" charset="0"/>
                <a:cs typeface="Arial" panose="020B0604020202020204" pitchFamily="34" charset="0"/>
              </a:rPr>
              <a:t>of Goods Available for Sales  </a:t>
            </a:r>
            <a:r>
              <a:rPr lang="en-US" sz="2000" b="1" dirty="0">
                <a:latin typeface="Arial" panose="020B0604020202020204" pitchFamily="34" charset="0"/>
                <a:cs typeface="Arial" panose="020B0604020202020204" pitchFamily="34" charset="0"/>
              </a:rPr>
              <a:t>= Beginning Inventory + Cost of </a:t>
            </a:r>
            <a:r>
              <a:rPr lang="en-US" sz="2000" b="1" dirty="0" smtClean="0">
                <a:latin typeface="Arial" panose="020B0604020202020204" pitchFamily="34" charset="0"/>
                <a:cs typeface="Arial" panose="020B0604020202020204" pitchFamily="34" charset="0"/>
              </a:rPr>
              <a:t>Purchases</a:t>
            </a:r>
          </a:p>
          <a:p>
            <a:pPr lvl="0"/>
            <a:endParaRPr lang="en-US" sz="2000" b="1" dirty="0" smtClean="0">
              <a:latin typeface="Arial" panose="020B0604020202020204" pitchFamily="34" charset="0"/>
              <a:cs typeface="Arial" panose="020B0604020202020204" pitchFamily="34" charset="0"/>
            </a:endParaRPr>
          </a:p>
          <a:p>
            <a:pPr lvl="0"/>
            <a:r>
              <a:rPr lang="en-US" sz="2000" b="1" dirty="0">
                <a:solidFill>
                  <a:srgbClr val="FF0000"/>
                </a:solidFill>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                                                                  = (4,000×30) + (6,000×40)</a:t>
            </a:r>
          </a:p>
          <a:p>
            <a:pPr lvl="0"/>
            <a:r>
              <a:rPr lang="en-US" sz="2000" b="1" dirty="0">
                <a:solidFill>
                  <a:srgbClr val="FF0000"/>
                </a:solidFill>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                                                                  = 120,000 + 240,000</a:t>
            </a:r>
          </a:p>
          <a:p>
            <a:pPr lvl="0"/>
            <a:r>
              <a:rPr lang="en-US" sz="2000" b="1" dirty="0">
                <a:solidFill>
                  <a:srgbClr val="FF0000"/>
                </a:solidFill>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                                                                  = BD360,000</a:t>
            </a:r>
            <a:endParaRPr lang="en-US" sz="2000" b="1" dirty="0">
              <a:solidFill>
                <a:srgbClr val="FF0000"/>
              </a:solidFill>
              <a:latin typeface="Arial" panose="020B0604020202020204" pitchFamily="34" charset="0"/>
              <a:cs typeface="Arial" panose="020B0604020202020204" pitchFamily="34" charset="0"/>
            </a:endParaRPr>
          </a:p>
          <a:p>
            <a:endParaRPr lang="ar-BH" sz="2000" dirty="0"/>
          </a:p>
        </p:txBody>
      </p:sp>
      <p:sp>
        <p:nvSpPr>
          <p:cNvPr id="26625" name="Rectangle 1"/>
          <p:cNvSpPr>
            <a:spLocks noChangeArrowheads="1"/>
          </p:cNvSpPr>
          <p:nvPr/>
        </p:nvSpPr>
        <p:spPr bwMode="auto">
          <a:xfrm>
            <a:off x="112043" y="5214320"/>
            <a:ext cx="10225136" cy="1015663"/>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algn="justLow" defTabSz="914400" fontAlgn="base">
              <a:spcBef>
                <a:spcPct val="0"/>
              </a:spcBef>
              <a:spcAft>
                <a:spcPct val="0"/>
              </a:spcAft>
              <a:tabLst>
                <a:tab pos="679450" algn="l"/>
              </a:tabLst>
            </a:pPr>
            <a:r>
              <a:rPr lang="en-GB" sz="2000" b="1" dirty="0" smtClean="0">
                <a:solidFill>
                  <a:srgbClr val="FF6600"/>
                </a:solidFill>
                <a:latin typeface="Arial" pitchFamily="34" charset="0"/>
                <a:ea typeface="Times New Roman" pitchFamily="18" charset="0"/>
                <a:cs typeface="Times New Roman" pitchFamily="18" charset="0"/>
              </a:rPr>
              <a:t>2</a:t>
            </a:r>
            <a:r>
              <a:rPr lang="en-GB" sz="2000" b="1" dirty="0">
                <a:solidFill>
                  <a:srgbClr val="FF6600"/>
                </a:solidFill>
                <a:latin typeface="Arial" pitchFamily="34" charset="0"/>
                <a:ea typeface="Times New Roman" pitchFamily="18" charset="0"/>
                <a:cs typeface="Times New Roman" pitchFamily="18" charset="0"/>
              </a:rPr>
              <a:t>. No of Ending Inventory units </a:t>
            </a:r>
            <a:r>
              <a:rPr lang="en-GB" sz="2000" b="1" dirty="0">
                <a:latin typeface="Arial" pitchFamily="34" charset="0"/>
                <a:ea typeface="Times New Roman" pitchFamily="18" charset="0"/>
                <a:cs typeface="Times New Roman" pitchFamily="18" charset="0"/>
              </a:rPr>
              <a:t>= Units available for sales – Units </a:t>
            </a:r>
            <a:r>
              <a:rPr lang="en-GB" sz="2000" b="1" dirty="0" smtClean="0">
                <a:latin typeface="Arial" pitchFamily="34" charset="0"/>
                <a:ea typeface="Times New Roman" pitchFamily="18" charset="0"/>
                <a:cs typeface="Times New Roman" pitchFamily="18" charset="0"/>
              </a:rPr>
              <a:t>sold</a:t>
            </a:r>
          </a:p>
          <a:p>
            <a:pPr algn="justLow" defTabSz="914400" fontAlgn="base">
              <a:spcBef>
                <a:spcPct val="0"/>
              </a:spcBef>
              <a:spcAft>
                <a:spcPct val="0"/>
              </a:spcAft>
              <a:tabLst>
                <a:tab pos="679450" algn="l"/>
              </a:tabLst>
            </a:pPr>
            <a:endParaRPr lang="en-US" sz="2000" b="1" dirty="0">
              <a:latin typeface="Arial" pitchFamily="34" charset="0"/>
              <a:cs typeface="Arial" pitchFamily="34" charset="0"/>
            </a:endParaRPr>
          </a:p>
          <a:p>
            <a:pPr defTabSz="914400" eaLnBrk="0" fontAlgn="base" hangingPunct="0">
              <a:spcBef>
                <a:spcPct val="0"/>
              </a:spcBef>
              <a:spcAft>
                <a:spcPct val="0"/>
              </a:spcAft>
              <a:tabLst>
                <a:tab pos="679450" algn="l"/>
              </a:tabLst>
            </a:pPr>
            <a:r>
              <a:rPr lang="en-GB" sz="2000" b="1" dirty="0">
                <a:latin typeface="Arial" pitchFamily="34" charset="0"/>
                <a:ea typeface="Times New Roman" pitchFamily="18" charset="0"/>
                <a:cs typeface="Times New Roman" pitchFamily="18" charset="0"/>
              </a:rPr>
              <a:t>                                                                 </a:t>
            </a:r>
            <a:r>
              <a:rPr lang="en-GB" sz="2000" b="1" dirty="0">
                <a:solidFill>
                  <a:srgbClr val="FF0000"/>
                </a:solidFill>
                <a:latin typeface="Arial" pitchFamily="34" charset="0"/>
                <a:ea typeface="Times New Roman" pitchFamily="18" charset="0"/>
                <a:cs typeface="Times New Roman" pitchFamily="18" charset="0"/>
              </a:rPr>
              <a:t>=    </a:t>
            </a:r>
            <a:r>
              <a:rPr lang="en-GB" sz="2000" b="1" dirty="0" smtClean="0">
                <a:solidFill>
                  <a:srgbClr val="FF0000"/>
                </a:solidFill>
                <a:latin typeface="Arial" pitchFamily="34" charset="0"/>
                <a:ea typeface="Times New Roman" pitchFamily="18" charset="0"/>
                <a:cs typeface="Times New Roman" pitchFamily="18" charset="0"/>
              </a:rPr>
              <a:t>10,000      </a:t>
            </a:r>
            <a:r>
              <a:rPr lang="en-GB" sz="2000" b="1" dirty="0">
                <a:solidFill>
                  <a:srgbClr val="FF0000"/>
                </a:solidFill>
                <a:latin typeface="Arial" pitchFamily="34" charset="0"/>
                <a:ea typeface="Times New Roman" pitchFamily="18" charset="0"/>
                <a:cs typeface="Times New Roman" pitchFamily="18" charset="0"/>
              </a:rPr>
              <a:t>–       </a:t>
            </a:r>
            <a:r>
              <a:rPr lang="en-GB" sz="2000" b="1" dirty="0" smtClean="0">
                <a:solidFill>
                  <a:srgbClr val="FF0000"/>
                </a:solidFill>
                <a:latin typeface="Arial" pitchFamily="34" charset="0"/>
                <a:ea typeface="Times New Roman" pitchFamily="18" charset="0"/>
                <a:cs typeface="Times New Roman" pitchFamily="18" charset="0"/>
              </a:rPr>
              <a:t>3,000      </a:t>
            </a:r>
            <a:r>
              <a:rPr lang="en-GB" sz="2000" b="1" dirty="0">
                <a:solidFill>
                  <a:srgbClr val="FF0000"/>
                </a:solidFill>
                <a:latin typeface="Arial" pitchFamily="34" charset="0"/>
                <a:ea typeface="Times New Roman" pitchFamily="18" charset="0"/>
                <a:cs typeface="Times New Roman" pitchFamily="18" charset="0"/>
              </a:rPr>
              <a:t>= </a:t>
            </a:r>
            <a:r>
              <a:rPr lang="en-GB" sz="2000" b="1" dirty="0" smtClean="0">
                <a:solidFill>
                  <a:srgbClr val="FF0000"/>
                </a:solidFill>
                <a:latin typeface="Arial" pitchFamily="34" charset="0"/>
                <a:ea typeface="Times New Roman" pitchFamily="18" charset="0"/>
                <a:cs typeface="Times New Roman" pitchFamily="18" charset="0"/>
              </a:rPr>
              <a:t>7,000 </a:t>
            </a:r>
            <a:r>
              <a:rPr lang="en-GB" sz="2000" b="1" dirty="0">
                <a:solidFill>
                  <a:srgbClr val="FF0000"/>
                </a:solidFill>
                <a:latin typeface="Arial" pitchFamily="34" charset="0"/>
                <a:ea typeface="Times New Roman" pitchFamily="18" charset="0"/>
                <a:cs typeface="Times New Roman" pitchFamily="18" charset="0"/>
              </a:rPr>
              <a:t>Units</a:t>
            </a:r>
            <a:endParaRPr lang="en-GB" sz="2000" b="1" dirty="0">
              <a:solidFill>
                <a:srgbClr val="FF0000"/>
              </a:solidFill>
              <a:latin typeface="Arial" pitchFamily="34" charset="0"/>
              <a:cs typeface="Arial" pitchFamily="34" charset="0"/>
            </a:endParaRPr>
          </a:p>
        </p:txBody>
      </p:sp>
      <p:sp>
        <p:nvSpPr>
          <p:cNvPr id="1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716978571"/>
              </p:ext>
            </p:extLst>
          </p:nvPr>
        </p:nvGraphicFramePr>
        <p:xfrm>
          <a:off x="263352" y="1412776"/>
          <a:ext cx="6192688" cy="1069848"/>
        </p:xfrm>
        <a:graphic>
          <a:graphicData uri="http://schemas.openxmlformats.org/drawingml/2006/table">
            <a:tbl>
              <a:tblPr firstRow="1" firstCol="1" bandRow="1">
                <a:tableStyleId>{638B1855-1B75-4FBE-930C-398BA8C253C6}</a:tableStyleId>
              </a:tblPr>
              <a:tblGrid>
                <a:gridCol w="3240360"/>
                <a:gridCol w="2952328"/>
              </a:tblGrid>
              <a:tr h="103508">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Jan. 1: Beginning </a:t>
                      </a:r>
                      <a:r>
                        <a:rPr lang="en-GB" sz="1800" b="1" dirty="0">
                          <a:solidFill>
                            <a:schemeClr val="tx1"/>
                          </a:solidFill>
                          <a:effectLst/>
                          <a:latin typeface="Arial" panose="020B0604020202020204" pitchFamily="34" charset="0"/>
                          <a:cs typeface="Arial" panose="020B0604020202020204" pitchFamily="34" charset="0"/>
                        </a:rPr>
                        <a:t>Inventory</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30000"/>
                        </a:lnSpc>
                        <a:spcAft>
                          <a:spcPts val="0"/>
                        </a:spcAft>
                        <a:tabLst>
                          <a:tab pos="679450" algn="l"/>
                        </a:tabLst>
                      </a:pPr>
                      <a:r>
                        <a:rPr lang="en-GB" sz="1800" b="1" dirty="0">
                          <a:solidFill>
                            <a:schemeClr val="tx1"/>
                          </a:solidFill>
                          <a:effectLst/>
                          <a:latin typeface="Arial" panose="020B0604020202020204" pitchFamily="34" charset="0"/>
                          <a:cs typeface="Arial" panose="020B0604020202020204" pitchFamily="34" charset="0"/>
                        </a:rPr>
                        <a:t>4,000 units @ BD30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Jan. 18:</a:t>
                      </a:r>
                      <a:r>
                        <a:rPr lang="en-GB" sz="1800" b="1" baseline="0" dirty="0" smtClean="0">
                          <a:solidFill>
                            <a:schemeClr val="tx1"/>
                          </a:solidFill>
                          <a:effectLst/>
                          <a:latin typeface="Arial" panose="020B0604020202020204" pitchFamily="34" charset="0"/>
                          <a:cs typeface="Arial" panose="020B0604020202020204" pitchFamily="34" charset="0"/>
                        </a:rPr>
                        <a:t> </a:t>
                      </a:r>
                      <a:r>
                        <a:rPr lang="en-GB" sz="1800" b="1" dirty="0" smtClean="0">
                          <a:solidFill>
                            <a:schemeClr val="tx1"/>
                          </a:solidFill>
                          <a:effectLst/>
                          <a:latin typeface="Arial" panose="020B0604020202020204" pitchFamily="34" charset="0"/>
                          <a:cs typeface="Arial" panose="020B0604020202020204" pitchFamily="34" charset="0"/>
                        </a:rPr>
                        <a:t>Purchases</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30000"/>
                        </a:lnSpc>
                        <a:spcAft>
                          <a:spcPts val="0"/>
                        </a:spcAft>
                        <a:tabLst>
                          <a:tab pos="679450" algn="l"/>
                        </a:tabLst>
                      </a:pPr>
                      <a:r>
                        <a:rPr lang="en-GB" sz="1800" b="1">
                          <a:solidFill>
                            <a:schemeClr val="tx1"/>
                          </a:solidFill>
                          <a:effectLst/>
                          <a:latin typeface="Arial" panose="020B0604020202020204" pitchFamily="34" charset="0"/>
                          <a:cs typeface="Arial" panose="020B0604020202020204" pitchFamily="34" charset="0"/>
                        </a:rPr>
                        <a:t>6,000 units @ BD40</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Jan.25:</a:t>
                      </a:r>
                      <a:r>
                        <a:rPr lang="en-GB" sz="1800" b="1" baseline="0" dirty="0" smtClean="0">
                          <a:solidFill>
                            <a:schemeClr val="tx1"/>
                          </a:solidFill>
                          <a:effectLst/>
                          <a:latin typeface="Arial" panose="020B0604020202020204" pitchFamily="34" charset="0"/>
                          <a:cs typeface="Arial" panose="020B0604020202020204" pitchFamily="34" charset="0"/>
                        </a:rPr>
                        <a:t> </a:t>
                      </a:r>
                      <a:r>
                        <a:rPr lang="en-GB" sz="1800" b="1" dirty="0" smtClean="0">
                          <a:solidFill>
                            <a:schemeClr val="tx1"/>
                          </a:solidFill>
                          <a:effectLst/>
                          <a:latin typeface="Arial" panose="020B0604020202020204" pitchFamily="34" charset="0"/>
                          <a:cs typeface="Arial" panose="020B0604020202020204" pitchFamily="34" charset="0"/>
                        </a:rPr>
                        <a:t>Sales</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3,000 </a:t>
                      </a:r>
                      <a:r>
                        <a:rPr lang="en-GB" sz="1800" b="1" dirty="0">
                          <a:solidFill>
                            <a:schemeClr val="tx1"/>
                          </a:solidFill>
                          <a:effectLst/>
                          <a:latin typeface="Arial" panose="020B0604020202020204" pitchFamily="34" charset="0"/>
                          <a:cs typeface="Arial" panose="020B0604020202020204" pitchFamily="34" charset="0"/>
                        </a:rPr>
                        <a:t>units @ BD60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21" name="TextBox 20"/>
          <p:cNvSpPr txBox="1"/>
          <p:nvPr/>
        </p:nvSpPr>
        <p:spPr>
          <a:xfrm>
            <a:off x="335360" y="639868"/>
            <a:ext cx="4248472"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en-US" sz="2800" b="1" u="sng" dirty="0" smtClean="0">
                <a:solidFill>
                  <a:srgbClr val="C00000"/>
                </a:solidFill>
                <a:latin typeface="Arial" panose="020B0604020202020204" pitchFamily="34" charset="0"/>
                <a:cs typeface="Arial" panose="020B0604020202020204" pitchFamily="34" charset="0"/>
              </a:rPr>
              <a:t>Activity(1): (Solution) </a:t>
            </a:r>
            <a:endParaRPr lang="ar-BH" sz="2800" b="1" u="sng" dirty="0">
              <a:solidFill>
                <a:srgbClr val="C00000"/>
              </a:solidFill>
              <a:latin typeface="Arial" panose="020B0604020202020204" pitchFamily="34" charset="0"/>
              <a:cs typeface="Arial" panose="020B0604020202020204" pitchFamily="34" charset="0"/>
            </a:endParaRPr>
          </a:p>
        </p:txBody>
      </p:sp>
      <p:grpSp>
        <p:nvGrpSpPr>
          <p:cNvPr id="10" name="Group 9"/>
          <p:cNvGrpSpPr/>
          <p:nvPr/>
        </p:nvGrpSpPr>
        <p:grpSpPr>
          <a:xfrm>
            <a:off x="0" y="6498164"/>
            <a:ext cx="12192000" cy="384957"/>
            <a:chOff x="0" y="6498164"/>
            <a:chExt cx="12192000" cy="384957"/>
          </a:xfrm>
        </p:grpSpPr>
        <p:cxnSp>
          <p:nvCxnSpPr>
            <p:cNvPr id="11" name="Straight Connector 1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463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625"/>
                                        </p:tgtEl>
                                        <p:attrNameLst>
                                          <p:attrName>style.visibility</p:attrName>
                                        </p:attrNameLst>
                                      </p:cBhvr>
                                      <p:to>
                                        <p:strVal val="visible"/>
                                      </p:to>
                                    </p:set>
                                    <p:animEffect transition="in" filter="fade">
                                      <p:cBhvr>
                                        <p:cTn id="28" dur="1000"/>
                                        <p:tgtEl>
                                          <p:spTgt spid="26625"/>
                                        </p:tgtEl>
                                      </p:cBhvr>
                                    </p:animEffect>
                                    <p:anim calcmode="lin" valueType="num">
                                      <p:cBhvr>
                                        <p:cTn id="29" dur="1000" fill="hold"/>
                                        <p:tgtEl>
                                          <p:spTgt spid="26625"/>
                                        </p:tgtEl>
                                        <p:attrNameLst>
                                          <p:attrName>ppt_x</p:attrName>
                                        </p:attrNameLst>
                                      </p:cBhvr>
                                      <p:tavLst>
                                        <p:tav tm="0">
                                          <p:val>
                                            <p:strVal val="#ppt_x"/>
                                          </p:val>
                                        </p:tav>
                                        <p:tav tm="100000">
                                          <p:val>
                                            <p:strVal val="#ppt_x"/>
                                          </p:val>
                                        </p:tav>
                                      </p:tavLst>
                                    </p:anim>
                                    <p:anim calcmode="lin" valueType="num">
                                      <p:cBhvr>
                                        <p:cTn id="30" dur="1000" fill="hold"/>
                                        <p:tgtEl>
                                          <p:spTgt spid="266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625"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896" y="2505094"/>
            <a:ext cx="6366484" cy="400110"/>
          </a:xfrm>
          <a:prstGeom prst="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lvl="0"/>
            <a:r>
              <a:rPr lang="en-US" sz="2000" b="1" dirty="0" smtClean="0">
                <a:solidFill>
                  <a:srgbClr val="FF6600"/>
                </a:solidFill>
                <a:latin typeface="Arial" panose="020B0604020202020204" pitchFamily="34" charset="0"/>
                <a:cs typeface="Arial" panose="020B0604020202020204" pitchFamily="34" charset="0"/>
              </a:rPr>
              <a:t>3.Cos </a:t>
            </a:r>
            <a:r>
              <a:rPr lang="en-US" sz="2000" b="1" dirty="0">
                <a:solidFill>
                  <a:srgbClr val="FF6600"/>
                </a:solidFill>
                <a:latin typeface="Arial" panose="020B0604020202020204" pitchFamily="34" charset="0"/>
                <a:cs typeface="Arial" panose="020B0604020202020204" pitchFamily="34" charset="0"/>
              </a:rPr>
              <a:t>t of goods sold and cost of ending </a:t>
            </a:r>
            <a:r>
              <a:rPr lang="en-US" sz="2000" b="1" dirty="0" smtClean="0">
                <a:solidFill>
                  <a:srgbClr val="FF6600"/>
                </a:solidFill>
                <a:latin typeface="Arial" panose="020B0604020202020204" pitchFamily="34" charset="0"/>
                <a:cs typeface="Arial" panose="020B0604020202020204" pitchFamily="34" charset="0"/>
              </a:rPr>
              <a:t>Inventory</a:t>
            </a:r>
            <a:endParaRPr lang="en-US" sz="2000" dirty="0">
              <a:solidFill>
                <a:srgbClr val="FF6600"/>
              </a:solidFill>
              <a:latin typeface="Arial" panose="020B0604020202020204" pitchFamily="34" charset="0"/>
              <a:cs typeface="Arial" panose="020B0604020202020204" pitchFamily="34" charset="0"/>
            </a:endParaRPr>
          </a:p>
        </p:txBody>
      </p:sp>
      <p:sp>
        <p:nvSpPr>
          <p:cNvPr id="3" name="TextBox 2"/>
          <p:cNvSpPr txBox="1"/>
          <p:nvPr/>
        </p:nvSpPr>
        <p:spPr>
          <a:xfrm>
            <a:off x="142297" y="453507"/>
            <a:ext cx="4933379" cy="46166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r>
              <a:rPr lang="en-US" sz="2400" b="1" dirty="0" smtClean="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Weighted Average Method (</a:t>
            </a:r>
            <a:r>
              <a:rPr lang="en-GB" sz="2400" b="1" dirty="0" smtClean="0">
                <a:latin typeface="Arial" panose="020B0604020202020204" pitchFamily="34" charset="0"/>
                <a:cs typeface="Arial" panose="020B0604020202020204" pitchFamily="34" charset="0"/>
              </a:rPr>
              <a:t>WA)</a:t>
            </a:r>
            <a:endParaRPr lang="en-US" sz="2400" b="1" dirty="0">
              <a:latin typeface="Arial" panose="020B0604020202020204" pitchFamily="34" charset="0"/>
              <a:cs typeface="Arial" panose="020B0604020202020204" pitchFamily="34" charset="0"/>
            </a:endParaRPr>
          </a:p>
        </p:txBody>
      </p:sp>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33" name="Rectangle 1"/>
          <p:cNvSpPr>
            <a:spLocks noChangeArrowheads="1"/>
          </p:cNvSpPr>
          <p:nvPr/>
        </p:nvSpPr>
        <p:spPr bwMode="auto">
          <a:xfrm>
            <a:off x="113358" y="5364178"/>
            <a:ext cx="5832648" cy="1077218"/>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3556000" algn="l"/>
              </a:tabLst>
            </a:pPr>
            <a:r>
              <a:rPr lang="en-US" sz="1600" b="1" dirty="0">
                <a:solidFill>
                  <a:srgbClr val="002060"/>
                </a:solidFill>
                <a:latin typeface="Arial" pitchFamily="34" charset="0"/>
                <a:ea typeface="Times New Roman" pitchFamily="18" charset="0"/>
                <a:cs typeface="Arial" pitchFamily="34" charset="0"/>
              </a:rPr>
              <a:t>4. Gross Profit = Sales – </a:t>
            </a:r>
            <a:r>
              <a:rPr lang="en-US" sz="1600" b="1" dirty="0" smtClean="0">
                <a:solidFill>
                  <a:srgbClr val="002060"/>
                </a:solidFill>
                <a:latin typeface="Arial" pitchFamily="34" charset="0"/>
                <a:ea typeface="Times New Roman" pitchFamily="18" charset="0"/>
                <a:cs typeface="Arial" pitchFamily="34" charset="0"/>
              </a:rPr>
              <a:t>COGS</a:t>
            </a:r>
            <a:endParaRPr lang="en-US" sz="1600" b="1" dirty="0">
              <a:solidFill>
                <a:srgbClr val="002060"/>
              </a:solidFill>
              <a:latin typeface="Arial" pitchFamily="34" charset="0"/>
              <a:cs typeface="Arial" pitchFamily="34" charset="0"/>
            </a:endParaRPr>
          </a:p>
          <a:p>
            <a:pPr defTabSz="914400" eaLnBrk="0" fontAlgn="base" hangingPunct="0">
              <a:lnSpc>
                <a:spcPct val="150000"/>
              </a:lnSpc>
              <a:spcBef>
                <a:spcPct val="0"/>
              </a:spcBef>
              <a:spcAft>
                <a:spcPct val="0"/>
              </a:spcAft>
              <a:tabLst>
                <a:tab pos="3556000" algn="l"/>
              </a:tabLst>
            </a:pPr>
            <a:r>
              <a:rPr lang="en-US" sz="1600" b="1" dirty="0">
                <a:solidFill>
                  <a:srgbClr val="002060"/>
                </a:solidFill>
                <a:latin typeface="Arial" pitchFamily="34" charset="0"/>
                <a:ea typeface="Times New Roman" pitchFamily="18" charset="0"/>
                <a:cs typeface="Arial" pitchFamily="34" charset="0"/>
              </a:rPr>
              <a:t>            </a:t>
            </a:r>
            <a:r>
              <a:rPr lang="en-US" sz="1600" b="1" dirty="0" smtClean="0">
                <a:solidFill>
                  <a:srgbClr val="002060"/>
                </a:solidFill>
                <a:latin typeface="Arial" pitchFamily="34" charset="0"/>
                <a:ea typeface="Times New Roman" pitchFamily="18" charset="0"/>
                <a:cs typeface="Arial" pitchFamily="34" charset="0"/>
              </a:rPr>
              <a:t>   </a:t>
            </a:r>
            <a:r>
              <a:rPr lang="en-US" sz="1600" b="1" dirty="0" smtClean="0">
                <a:solidFill>
                  <a:srgbClr val="FF0000"/>
                </a:solidFill>
                <a:latin typeface="Arial" pitchFamily="34" charset="0"/>
                <a:ea typeface="Times New Roman" pitchFamily="18" charset="0"/>
                <a:cs typeface="Arial" pitchFamily="34" charset="0"/>
              </a:rPr>
              <a:t>=   (3,000 </a:t>
            </a:r>
            <a:r>
              <a:rPr lang="en-US" sz="1600" b="1" dirty="0">
                <a:solidFill>
                  <a:srgbClr val="FF0000"/>
                </a:solidFill>
                <a:latin typeface="Arial" pitchFamily="34" charset="0"/>
                <a:ea typeface="Times New Roman" pitchFamily="18" charset="0"/>
                <a:cs typeface="Arial" pitchFamily="34" charset="0"/>
              </a:rPr>
              <a:t>× </a:t>
            </a:r>
            <a:r>
              <a:rPr lang="en-US" sz="1600" b="1" dirty="0" smtClean="0">
                <a:solidFill>
                  <a:srgbClr val="FF0000"/>
                </a:solidFill>
                <a:latin typeface="Arial" pitchFamily="34" charset="0"/>
                <a:ea typeface="Times New Roman" pitchFamily="18" charset="0"/>
                <a:cs typeface="Arial" pitchFamily="34" charset="0"/>
              </a:rPr>
              <a:t>60) </a:t>
            </a:r>
            <a:r>
              <a:rPr lang="en-US" sz="1600" b="1" dirty="0">
                <a:solidFill>
                  <a:srgbClr val="FF0000"/>
                </a:solidFill>
                <a:latin typeface="Arial" pitchFamily="34" charset="0"/>
                <a:ea typeface="Times New Roman" pitchFamily="18" charset="0"/>
                <a:cs typeface="Arial" pitchFamily="34" charset="0"/>
              </a:rPr>
              <a:t>– </a:t>
            </a:r>
            <a:r>
              <a:rPr lang="en-US" sz="1600" b="1" dirty="0" smtClean="0">
                <a:solidFill>
                  <a:srgbClr val="FF0000"/>
                </a:solidFill>
                <a:latin typeface="Arial" pitchFamily="34" charset="0"/>
                <a:ea typeface="Times New Roman" pitchFamily="18" charset="0"/>
                <a:cs typeface="Arial" pitchFamily="34" charset="0"/>
              </a:rPr>
              <a:t>108,000</a:t>
            </a:r>
            <a:endParaRPr lang="en-US" sz="1600" b="1" dirty="0">
              <a:solidFill>
                <a:srgbClr val="FF0000"/>
              </a:solidFill>
              <a:latin typeface="Arial" pitchFamily="34" charset="0"/>
              <a:ea typeface="Times New Roman" pitchFamily="18" charset="0"/>
              <a:cs typeface="Arial" pitchFamily="34" charset="0"/>
            </a:endParaRPr>
          </a:p>
          <a:p>
            <a:pPr defTabSz="914400" eaLnBrk="0" fontAlgn="base" hangingPunct="0">
              <a:lnSpc>
                <a:spcPct val="150000"/>
              </a:lnSpc>
              <a:spcBef>
                <a:spcPct val="0"/>
              </a:spcBef>
              <a:spcAft>
                <a:spcPct val="0"/>
              </a:spcAft>
              <a:tabLst>
                <a:tab pos="3556000" algn="l"/>
              </a:tabLst>
            </a:pPr>
            <a:r>
              <a:rPr lang="en-US" sz="1600" b="1" dirty="0">
                <a:solidFill>
                  <a:srgbClr val="FF0000"/>
                </a:solidFill>
                <a:latin typeface="Arial" pitchFamily="34" charset="0"/>
                <a:ea typeface="Times New Roman" pitchFamily="18" charset="0"/>
                <a:cs typeface="Arial" pitchFamily="34" charset="0"/>
              </a:rPr>
              <a:t>             </a:t>
            </a:r>
            <a:r>
              <a:rPr lang="en-US" sz="1600" b="1" dirty="0" smtClean="0">
                <a:solidFill>
                  <a:srgbClr val="FF0000"/>
                </a:solidFill>
                <a:latin typeface="Arial" pitchFamily="34" charset="0"/>
                <a:ea typeface="Times New Roman" pitchFamily="18" charset="0"/>
                <a:cs typeface="Arial" pitchFamily="34" charset="0"/>
              </a:rPr>
              <a:t>  </a:t>
            </a:r>
            <a:r>
              <a:rPr lang="en-US" sz="1600" b="1" dirty="0">
                <a:solidFill>
                  <a:srgbClr val="FF0000"/>
                </a:solidFill>
                <a:latin typeface="Arial" pitchFamily="34" charset="0"/>
                <a:ea typeface="Times New Roman" pitchFamily="18" charset="0"/>
                <a:cs typeface="Arial" pitchFamily="34" charset="0"/>
              </a:rPr>
              <a:t>=     </a:t>
            </a:r>
            <a:r>
              <a:rPr lang="en-US" sz="1600" b="1" dirty="0" smtClean="0">
                <a:solidFill>
                  <a:srgbClr val="FF0000"/>
                </a:solidFill>
                <a:latin typeface="Arial" pitchFamily="34" charset="0"/>
                <a:ea typeface="Times New Roman" pitchFamily="18" charset="0"/>
                <a:cs typeface="Arial" pitchFamily="34" charset="0"/>
              </a:rPr>
              <a:t>180,000   </a:t>
            </a:r>
            <a:r>
              <a:rPr lang="en-US" sz="1600" b="1" dirty="0">
                <a:solidFill>
                  <a:srgbClr val="FF0000"/>
                </a:solidFill>
                <a:latin typeface="Arial" pitchFamily="34" charset="0"/>
                <a:ea typeface="Times New Roman" pitchFamily="18" charset="0"/>
                <a:cs typeface="Arial" pitchFamily="34" charset="0"/>
              </a:rPr>
              <a:t>– </a:t>
            </a:r>
            <a:r>
              <a:rPr lang="en-US" sz="1600" b="1" dirty="0" smtClean="0">
                <a:solidFill>
                  <a:srgbClr val="FF0000"/>
                </a:solidFill>
                <a:latin typeface="Arial" pitchFamily="34" charset="0"/>
                <a:ea typeface="Times New Roman" pitchFamily="18" charset="0"/>
                <a:cs typeface="Arial" pitchFamily="34" charset="0"/>
              </a:rPr>
              <a:t>108,000   </a:t>
            </a:r>
            <a:r>
              <a:rPr lang="en-US" sz="1600" b="1" dirty="0">
                <a:solidFill>
                  <a:srgbClr val="FF0000"/>
                </a:solidFill>
                <a:latin typeface="Arial" pitchFamily="34" charset="0"/>
                <a:ea typeface="Times New Roman" pitchFamily="18" charset="0"/>
                <a:cs typeface="Arial" pitchFamily="34" charset="0"/>
              </a:rPr>
              <a:t>=   </a:t>
            </a:r>
            <a:r>
              <a:rPr lang="en-US" sz="1600" b="1" dirty="0" smtClean="0">
                <a:solidFill>
                  <a:srgbClr val="FF0000"/>
                </a:solidFill>
                <a:latin typeface="Arial" pitchFamily="34" charset="0"/>
                <a:ea typeface="Times New Roman" pitchFamily="18" charset="0"/>
                <a:cs typeface="Arial" pitchFamily="34" charset="0"/>
              </a:rPr>
              <a:t>BD72,000</a:t>
            </a:r>
            <a:r>
              <a:rPr lang="en-US" sz="1600" b="1" dirty="0" smtClean="0">
                <a:solidFill>
                  <a:srgbClr val="FF0000"/>
                </a:solidFill>
                <a:latin typeface="Arial" pitchFamily="34" charset="0"/>
                <a:cs typeface="Arial" pitchFamily="34" charset="0"/>
              </a:rPr>
              <a:t> </a:t>
            </a:r>
            <a:endParaRPr lang="en-US" sz="1600" b="1" dirty="0">
              <a:solidFill>
                <a:srgbClr val="FF0000"/>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7" name="Rectangle 26"/>
              <p:cNvSpPr>
                <a:spLocks noChangeArrowheads="1"/>
              </p:cNvSpPr>
              <p:nvPr/>
            </p:nvSpPr>
            <p:spPr bwMode="auto">
              <a:xfrm>
                <a:off x="142296" y="3016952"/>
                <a:ext cx="5976664" cy="904406"/>
              </a:xfrm>
              <a:prstGeom prst="rect">
                <a:avLst/>
              </a:prstGeom>
              <a:gradFill rotWithShape="0">
                <a:gsLst>
                  <a:gs pos="0">
                    <a:srgbClr val="FABF8F"/>
                  </a:gs>
                  <a:gs pos="50000">
                    <a:srgbClr val="FDE9D9"/>
                  </a:gs>
                  <a:gs pos="100000">
                    <a:srgbClr val="FABF8F"/>
                  </a:gs>
                </a:gsLst>
                <a:lin ang="189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upright="1">
                <a:noAutofit/>
              </a:bodyPr>
              <a:lstStyle/>
              <a:p>
                <a:pPr>
                  <a:spcAft>
                    <a:spcPts val="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Weighted </a:t>
                </a:r>
                <a:r>
                  <a:rPr lang="en-GB" sz="1600" b="1" dirty="0">
                    <a:effectLst/>
                    <a:latin typeface="Arial" panose="020B0604020202020204" pitchFamily="34" charset="0"/>
                    <a:ea typeface="Times New Roman" panose="02020603050405020304" pitchFamily="18" charset="0"/>
                    <a:cs typeface="Arial" panose="020B0604020202020204" pitchFamily="34" charset="0"/>
                  </a:rPr>
                  <a:t>Average Unit Cost = </a:t>
                </a:r>
                <a14:m>
                  <m:oMath xmlns:m="http://schemas.openxmlformats.org/officeDocument/2006/math">
                    <m:f>
                      <m:fPr>
                        <m:ctrlPr>
                          <a:rPr lang="en-U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n-GB" sz="1600" b="1" i="1">
                            <a:effectLst/>
                            <a:latin typeface="Cambria Math" panose="02040503050406030204" pitchFamily="18" charset="0"/>
                            <a:ea typeface="Times New Roman" panose="02020603050405020304" pitchFamily="18" charset="0"/>
                            <a:cs typeface="Arial" panose="020B0604020202020204" pitchFamily="34" charset="0"/>
                          </a:rPr>
                          <m:t>𝑪𝒐𝒔𝒕</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𝒐𝒇</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𝑮𝒐𝒐𝒅𝒔</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𝑨𝒗𝒂𝒊𝒍𝒂𝒃𝒍𝒆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𝑭𝒐𝒓</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𝑺𝒂𝒍𝒆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num>
                      <m:den>
                        <m:r>
                          <a:rPr lang="en-GB" sz="1600" b="1" i="1">
                            <a:effectLst/>
                            <a:latin typeface="Cambria Math" panose="02040503050406030204" pitchFamily="18" charset="0"/>
                            <a:ea typeface="Times New Roman" panose="02020603050405020304" pitchFamily="18" charset="0"/>
                            <a:cs typeface="Arial" panose="020B0604020202020204" pitchFamily="34" charset="0"/>
                          </a:rPr>
                          <m:t>𝑻𝒐𝒕𝒂𝒍</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𝑼𝒏𝒊𝒕𝒔</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𝑨𝒗𝒂𝒊𝒂𝒍𝒃𝒍𝒆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𝒇𝒐𝒓</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𝒔𝒂𝒍𝒆</m:t>
                        </m:r>
                      </m:den>
                    </m:f>
                  </m:oMath>
                </a14:m>
                <a:endParaRPr lang="en-US"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1600" b="1" i="1">
                            <a:latin typeface="Cambria Math" panose="02040503050406030204" pitchFamily="18" charset="0"/>
                            <a:ea typeface="Times New Roman" panose="02020603050405020304" pitchFamily="18" charset="0"/>
                            <a:cs typeface="Arial" panose="020B0604020202020204" pitchFamily="34" charset="0"/>
                          </a:rPr>
                        </m:ctrlPr>
                      </m:fPr>
                      <m:num>
                        <m:r>
                          <a:rPr lang="en-US" sz="1600" b="1" i="1" smtClean="0">
                            <a:latin typeface="Cambria Math" panose="02040503050406030204" pitchFamily="18" charset="0"/>
                            <a:ea typeface="Times New Roman" panose="02020603050405020304" pitchFamily="18" charset="0"/>
                            <a:cs typeface="Arial" panose="020B0604020202020204" pitchFamily="34" charset="0"/>
                          </a:rPr>
                          <m:t>𝟑𝟔𝟎</m:t>
                        </m:r>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𝟎𝟎𝟎</m:t>
                        </m:r>
                      </m:num>
                      <m:den>
                        <m:r>
                          <a:rPr lang="en-US" sz="1600" b="1" i="1" smtClean="0">
                            <a:latin typeface="Cambria Math" panose="02040503050406030204" pitchFamily="18" charset="0"/>
                            <a:ea typeface="Times New Roman" panose="02020603050405020304" pitchFamily="18" charset="0"/>
                            <a:cs typeface="Arial" panose="020B0604020202020204" pitchFamily="34" charset="0"/>
                          </a:rPr>
                          <m:t>𝟏𝟎</m:t>
                        </m:r>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𝟎𝟎𝟎</m:t>
                        </m:r>
                      </m:den>
                    </m:f>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𝑩𝑫</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𝟑𝟔</m:t>
                    </m:r>
                    <m:r>
                      <a:rPr lang="en-US" sz="1600" b="1" i="1" smtClean="0">
                        <a:latin typeface="Cambria Math" panose="02040503050406030204" pitchFamily="18" charset="0"/>
                        <a:ea typeface="Times New Roman" panose="02020603050405020304" pitchFamily="18" charset="0"/>
                        <a:cs typeface="Arial" panose="020B0604020202020204" pitchFamily="34" charset="0"/>
                      </a:rPr>
                      <m:t> </m:t>
                    </m:r>
                  </m:oMath>
                </a14:m>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bwMode="auto">
              <a:xfrm>
                <a:off x="142296" y="3016952"/>
                <a:ext cx="5976664" cy="904406"/>
              </a:xfrm>
              <a:prstGeom prst="rect">
                <a:avLst/>
              </a:prstGeom>
              <a:blipFill rotWithShape="0">
                <a:blip r:embed="rId2"/>
                <a:stretch>
                  <a:fillRect/>
                </a:stretch>
              </a:blipFill>
              <a:ln w="12700">
                <a:noFill/>
                <a:miter lim="800000"/>
                <a:headEnd/>
                <a:tailEnd/>
              </a:ln>
              <a:effectLst>
                <a:outerShdw blurRad="44450" dist="27940" dir="5400000" algn="ctr">
                  <a:srgbClr val="000000">
                    <a:alpha val="32000"/>
                  </a:srgbClr>
                </a:outerShdw>
              </a:effectLst>
            </p:spPr>
            <p:txBody>
              <a:bodyPr/>
              <a:lstStyle/>
              <a:p>
                <a:r>
                  <a:rPr lang="en-US">
                    <a:noFill/>
                  </a:rPr>
                  <a:t> </a:t>
                </a:r>
              </a:p>
            </p:txBody>
          </p:sp>
        </mc:Fallback>
      </mc:AlternateContent>
      <p:sp>
        <p:nvSpPr>
          <p:cNvPr id="5" name="Rectangle 4"/>
          <p:cNvSpPr/>
          <p:nvPr/>
        </p:nvSpPr>
        <p:spPr>
          <a:xfrm>
            <a:off x="127489" y="4031288"/>
            <a:ext cx="4855816" cy="369332"/>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US" b="1" dirty="0">
                <a:latin typeface="Arial" panose="020B0604020202020204" pitchFamily="34" charset="0"/>
                <a:ea typeface="Times New Roman" panose="02020603050405020304" pitchFamily="18" charset="0"/>
                <a:cs typeface="Arial" panose="020B0604020202020204" pitchFamily="34" charset="0"/>
              </a:rPr>
              <a:t>Ending Inventory = </a:t>
            </a:r>
            <a:r>
              <a:rPr lang="en-US" b="1" dirty="0" smtClean="0">
                <a:latin typeface="Arial" panose="020B0604020202020204" pitchFamily="34" charset="0"/>
                <a:ea typeface="Times New Roman" panose="02020603050405020304" pitchFamily="18" charset="0"/>
                <a:cs typeface="Arial" panose="020B0604020202020204" pitchFamily="34" charset="0"/>
              </a:rPr>
              <a:t>7,000 </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smtClean="0">
                <a:latin typeface="Arial" panose="020B0604020202020204" pitchFamily="34" charset="0"/>
                <a:ea typeface="Times New Roman" panose="02020603050405020304" pitchFamily="18" charset="0"/>
                <a:cs typeface="Arial" panose="020B0604020202020204" pitchFamily="34" charset="0"/>
              </a:rPr>
              <a:t>36 </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smtClean="0">
                <a:latin typeface="Arial" panose="020B0604020202020204" pitchFamily="34" charset="0"/>
                <a:ea typeface="Times New Roman" panose="02020603050405020304" pitchFamily="18" charset="0"/>
                <a:cs typeface="Arial" panose="020B0604020202020204" pitchFamily="34" charset="0"/>
              </a:rPr>
              <a:t>BD252,000</a:t>
            </a:r>
            <a:endParaRPr lang="en-US"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113358" y="4487332"/>
                <a:ext cx="7178189" cy="81253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lnSpc>
                    <a:spcPct val="130000"/>
                  </a:lnSpc>
                  <a:tabLst>
                    <a:tab pos="679450" algn="l"/>
                  </a:tabLst>
                </a:pPr>
                <a:r>
                  <a:rPr lang="en-US" b="1" dirty="0" smtClean="0">
                    <a:latin typeface="Arial" panose="020B0604020202020204" pitchFamily="34" charset="0"/>
                    <a:cs typeface="Arial" panose="020B0604020202020204" pitchFamily="34" charset="0"/>
                  </a:rPr>
                  <a:t>- COGS </a:t>
                </a:r>
                <a:r>
                  <a:rPr lang="en-US" b="1" dirty="0" smtClean="0">
                    <a:latin typeface="Arial" panose="020B0604020202020204" pitchFamily="34" charset="0"/>
                    <a:cs typeface="Arial" panose="020B0604020202020204" pitchFamily="34" charset="0"/>
                  </a:rPr>
                  <a:t>= </a:t>
                </a:r>
                <a14:m>
                  <m:oMath xmlns:m="http://schemas.openxmlformats.org/officeDocument/2006/math">
                    <m:r>
                      <a:rPr lang="en-US" b="1" i="1">
                        <a:effectLst/>
                        <a:latin typeface="Cambria Math" panose="02040503050406030204" pitchFamily="18" charset="0"/>
                        <a:cs typeface="Times New Roman" panose="02020603050405020304" pitchFamily="18" charset="0"/>
                      </a:rPr>
                      <m:t>𝑪𝒐𝒔𝒕</m:t>
                    </m:r>
                    <m:r>
                      <a:rPr lang="en-US" b="1" i="1">
                        <a:effectLst/>
                        <a:latin typeface="Cambria Math" panose="02040503050406030204" pitchFamily="18" charset="0"/>
                        <a:cs typeface="Times New Roman" panose="02020603050405020304" pitchFamily="18" charset="0"/>
                      </a:rPr>
                      <m:t> </m:t>
                    </m:r>
                    <m:r>
                      <a:rPr lang="en-US" b="1" i="1">
                        <a:effectLst/>
                        <a:latin typeface="Cambria Math" panose="02040503050406030204" pitchFamily="18" charset="0"/>
                        <a:cs typeface="Times New Roman" panose="02020603050405020304" pitchFamily="18" charset="0"/>
                      </a:rPr>
                      <m:t>𝒐𝒇</m:t>
                    </m:r>
                    <m:r>
                      <a:rPr lang="en-US" b="1" i="1">
                        <a:effectLst/>
                        <a:latin typeface="Cambria Math" panose="02040503050406030204" pitchFamily="18" charset="0"/>
                        <a:cs typeface="Times New Roman" panose="02020603050405020304" pitchFamily="18" charset="0"/>
                      </a:rPr>
                      <m:t> </m:t>
                    </m:r>
                    <m:r>
                      <a:rPr lang="en-US" b="1" i="1">
                        <a:effectLst/>
                        <a:latin typeface="Cambria Math" panose="02040503050406030204" pitchFamily="18" charset="0"/>
                        <a:cs typeface="Times New Roman" panose="02020603050405020304" pitchFamily="18" charset="0"/>
                      </a:rPr>
                      <m:t>𝑮𝒐𝒐𝒅𝒔</m:t>
                    </m:r>
                    <m:r>
                      <a:rPr lang="en-US" b="1" i="1">
                        <a:effectLst/>
                        <a:latin typeface="Cambria Math" panose="02040503050406030204" pitchFamily="18" charset="0"/>
                        <a:cs typeface="Times New Roman" panose="02020603050405020304" pitchFamily="18" charset="0"/>
                      </a:rPr>
                      <m:t> </m:t>
                    </m:r>
                    <m:r>
                      <a:rPr lang="en-US" b="1" i="1">
                        <a:effectLst/>
                        <a:latin typeface="Cambria Math" panose="02040503050406030204" pitchFamily="18" charset="0"/>
                        <a:cs typeface="Times New Roman" panose="02020603050405020304" pitchFamily="18" charset="0"/>
                      </a:rPr>
                      <m:t>𝑨𝒗𝒂𝒊𝒍𝒂𝒃𝒍𝒆</m:t>
                    </m:r>
                    <m:r>
                      <a:rPr lang="en-US" b="1" i="1">
                        <a:effectLst/>
                        <a:latin typeface="Cambria Math" panose="02040503050406030204" pitchFamily="18" charset="0"/>
                        <a:cs typeface="Times New Roman" panose="02020603050405020304" pitchFamily="18" charset="0"/>
                      </a:rPr>
                      <m:t> </m:t>
                    </m:r>
                    <m:r>
                      <a:rPr lang="en-US" b="1" i="1">
                        <a:effectLst/>
                        <a:latin typeface="Cambria Math" panose="02040503050406030204" pitchFamily="18" charset="0"/>
                        <a:cs typeface="Times New Roman" panose="02020603050405020304" pitchFamily="18" charset="0"/>
                      </a:rPr>
                      <m:t>𝑭𝒐𝒓</m:t>
                    </m:r>
                    <m:r>
                      <a:rPr lang="en-US" b="1" i="1">
                        <a:effectLst/>
                        <a:latin typeface="Cambria Math" panose="02040503050406030204" pitchFamily="18" charset="0"/>
                        <a:cs typeface="Times New Roman" panose="02020603050405020304" pitchFamily="18" charset="0"/>
                      </a:rPr>
                      <m:t> </m:t>
                    </m:r>
                    <m:r>
                      <a:rPr lang="en-US" b="1" i="1">
                        <a:effectLst/>
                        <a:latin typeface="Cambria Math" panose="02040503050406030204" pitchFamily="18" charset="0"/>
                        <a:cs typeface="Times New Roman" panose="02020603050405020304" pitchFamily="18" charset="0"/>
                      </a:rPr>
                      <m:t>𝑺𝒂𝒍𝒆</m:t>
                    </m:r>
                    <m:r>
                      <a:rPr lang="en-US" b="1" i="1">
                        <a:effectLst/>
                        <a:latin typeface="Cambria Math" panose="02040503050406030204" pitchFamily="18" charset="0"/>
                        <a:cs typeface="Times New Roman" panose="02020603050405020304" pitchFamily="18" charset="0"/>
                      </a:rPr>
                      <m:t>−</m:t>
                    </m:r>
                    <m:r>
                      <a:rPr lang="en-US" b="1" i="1">
                        <a:effectLst/>
                        <a:latin typeface="Cambria Math" panose="02040503050406030204" pitchFamily="18" charset="0"/>
                        <a:cs typeface="Times New Roman" panose="02020603050405020304" pitchFamily="18" charset="0"/>
                      </a:rPr>
                      <m:t>𝑬𝒏𝒅𝒊𝒏𝒈</m:t>
                    </m:r>
                    <m:r>
                      <a:rPr lang="en-US" b="1" i="1">
                        <a:effectLst/>
                        <a:latin typeface="Cambria Math" panose="02040503050406030204" pitchFamily="18" charset="0"/>
                        <a:cs typeface="Times New Roman" panose="02020603050405020304" pitchFamily="18" charset="0"/>
                      </a:rPr>
                      <m:t> </m:t>
                    </m:r>
                    <m:r>
                      <a:rPr lang="en-US" b="1" i="1">
                        <a:effectLst/>
                        <a:latin typeface="Cambria Math" panose="02040503050406030204" pitchFamily="18" charset="0"/>
                        <a:cs typeface="Times New Roman" panose="02020603050405020304" pitchFamily="18" charset="0"/>
                      </a:rPr>
                      <m:t>𝑰𝒗𝒆𝒏𝒕𝒐𝒓𝒚</m:t>
                    </m:r>
                  </m:oMath>
                </a14:m>
                <a:endParaRPr lang="en-US" b="1" dirty="0" smtClean="0">
                  <a:effectLst/>
                  <a:latin typeface="Arial" panose="020B0604020202020204" pitchFamily="34" charset="0"/>
                  <a:cs typeface="Times New Roman" panose="02020603050405020304" pitchFamily="18" charset="0"/>
                </a:endParaRPr>
              </a:p>
              <a:p>
                <a:pPr lvl="0" algn="just">
                  <a:lnSpc>
                    <a:spcPct val="130000"/>
                  </a:lnSpc>
                  <a:tabLst>
                    <a:tab pos="679450" algn="l"/>
                  </a:tabLst>
                </a:pPr>
                <a:r>
                  <a:rPr lang="en-US" dirty="0" smtClean="0"/>
                  <a:t>                </a:t>
                </a:r>
                <a:r>
                  <a:rPr lang="en-US" b="1" dirty="0" smtClean="0">
                    <a:latin typeface="Arial" panose="020B0604020202020204" pitchFamily="34" charset="0"/>
                    <a:cs typeface="Arial" panose="020B0604020202020204" pitchFamily="34" charset="0"/>
                  </a:rPr>
                  <a:t>= 360,000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252,000 </a:t>
                </a:r>
                <a:r>
                  <a:rPr lang="en-US" b="1" dirty="0">
                    <a:latin typeface="Arial" panose="020B0604020202020204" pitchFamily="34" charset="0"/>
                    <a:cs typeface="Arial" panose="020B0604020202020204" pitchFamily="34" charset="0"/>
                  </a:rPr>
                  <a:t>= BD </a:t>
                </a:r>
                <a:r>
                  <a:rPr lang="en-US" b="1" dirty="0" smtClean="0">
                    <a:latin typeface="Arial" panose="020B0604020202020204" pitchFamily="34" charset="0"/>
                    <a:cs typeface="Arial" panose="020B0604020202020204" pitchFamily="34" charset="0"/>
                  </a:rPr>
                  <a:t>108,000</a:t>
                </a:r>
                <a:r>
                  <a:rPr lang="en-US" b="1" dirty="0">
                    <a:latin typeface="Arial" panose="020B0604020202020204" pitchFamily="34" charset="0"/>
                    <a:cs typeface="Arial" panose="020B0604020202020204" pitchFamily="34" charset="0"/>
                  </a:rPr>
                  <a:t>.</a:t>
                </a:r>
                <a:endParaRPr lang="en-US" b="1" dirty="0">
                  <a:effectLst/>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13358" y="4487332"/>
                <a:ext cx="7178189" cy="812530"/>
              </a:xfrm>
              <a:prstGeom prst="rect">
                <a:avLst/>
              </a:prstGeom>
              <a:blipFill rotWithShape="0">
                <a:blip r:embed="rId3"/>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sp>
        <p:nvSpPr>
          <p:cNvPr id="15" name="TextBox 14"/>
          <p:cNvSpPr txBox="1"/>
          <p:nvPr/>
        </p:nvSpPr>
        <p:spPr>
          <a:xfrm>
            <a:off x="142296" y="1037167"/>
            <a:ext cx="7681895" cy="1384995"/>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endParaRPr lang="en-US" sz="1400" b="1" u="sng" dirty="0">
              <a:solidFill>
                <a:srgbClr val="FF0000"/>
              </a:solidFill>
              <a:latin typeface="Arial" panose="020B0604020202020204" pitchFamily="34" charset="0"/>
              <a:cs typeface="Arial" panose="020B0604020202020204" pitchFamily="34" charset="0"/>
            </a:endParaRPr>
          </a:p>
          <a:p>
            <a:pPr lvl="0"/>
            <a:r>
              <a:rPr lang="en-US" sz="1400" b="1" dirty="0" smtClean="0">
                <a:solidFill>
                  <a:srgbClr val="002060"/>
                </a:solidFill>
                <a:latin typeface="Arial" panose="020B0604020202020204" pitchFamily="34" charset="0"/>
                <a:cs typeface="Arial" panose="020B0604020202020204" pitchFamily="34" charset="0"/>
              </a:rPr>
              <a:t>1. Cost </a:t>
            </a:r>
            <a:r>
              <a:rPr lang="en-US" sz="1400" b="1" dirty="0">
                <a:solidFill>
                  <a:srgbClr val="002060"/>
                </a:solidFill>
                <a:latin typeface="Arial" panose="020B0604020202020204" pitchFamily="34" charset="0"/>
                <a:cs typeface="Arial" panose="020B0604020202020204" pitchFamily="34" charset="0"/>
              </a:rPr>
              <a:t>of Goods Available for Sales  </a:t>
            </a:r>
            <a:r>
              <a:rPr lang="en-US" sz="1400" b="1" dirty="0">
                <a:latin typeface="Arial" panose="020B0604020202020204" pitchFamily="34" charset="0"/>
                <a:cs typeface="Arial" panose="020B0604020202020204" pitchFamily="34" charset="0"/>
              </a:rPr>
              <a:t>= Beginning Inventory + Cost of </a:t>
            </a:r>
            <a:r>
              <a:rPr lang="en-US" sz="1400" b="1" dirty="0" smtClean="0">
                <a:latin typeface="Arial" panose="020B0604020202020204" pitchFamily="34" charset="0"/>
                <a:cs typeface="Arial" panose="020B0604020202020204" pitchFamily="34" charset="0"/>
              </a:rPr>
              <a:t>Purchases</a:t>
            </a:r>
          </a:p>
          <a:p>
            <a:pPr lvl="0"/>
            <a:endParaRPr lang="en-US" sz="1400" b="1" dirty="0" smtClean="0">
              <a:latin typeface="Arial" panose="020B0604020202020204" pitchFamily="34" charset="0"/>
              <a:cs typeface="Arial" panose="020B0604020202020204" pitchFamily="34" charset="0"/>
            </a:endParaRPr>
          </a:p>
          <a:p>
            <a:pPr lvl="0"/>
            <a:r>
              <a:rPr lang="en-US" sz="1400" b="1" dirty="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                                                                  = (4,000×30) + (6,000×40)</a:t>
            </a:r>
          </a:p>
          <a:p>
            <a:pPr lvl="0"/>
            <a:r>
              <a:rPr lang="en-US" sz="1400" b="1" dirty="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                                                                  = 120,000 + 240,000</a:t>
            </a:r>
          </a:p>
          <a:p>
            <a:pPr lvl="0"/>
            <a:r>
              <a:rPr lang="en-US" sz="1400" b="1" dirty="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                                                                  = </a:t>
            </a:r>
            <a:r>
              <a:rPr lang="en-US" sz="1400" b="1" dirty="0" smtClean="0">
                <a:solidFill>
                  <a:srgbClr val="FF0000"/>
                </a:solidFill>
                <a:latin typeface="Arial" panose="020B0604020202020204" pitchFamily="34" charset="0"/>
                <a:cs typeface="Arial" panose="020B0604020202020204" pitchFamily="34" charset="0"/>
              </a:rPr>
              <a:t>BD360,000</a:t>
            </a:r>
            <a:endParaRPr lang="en-US" sz="1400" b="1" dirty="0">
              <a:solidFill>
                <a:srgbClr val="FF0000"/>
              </a:solidFill>
              <a:latin typeface="Arial" panose="020B0604020202020204" pitchFamily="34" charset="0"/>
              <a:cs typeface="Arial" panose="020B0604020202020204" pitchFamily="34" charset="0"/>
            </a:endParaRPr>
          </a:p>
        </p:txBody>
      </p:sp>
      <p:grpSp>
        <p:nvGrpSpPr>
          <p:cNvPr id="16" name="Group 15"/>
          <p:cNvGrpSpPr/>
          <p:nvPr/>
        </p:nvGrpSpPr>
        <p:grpSpPr>
          <a:xfrm>
            <a:off x="0" y="6498164"/>
            <a:ext cx="12192000" cy="384957"/>
            <a:chOff x="0" y="6498164"/>
            <a:chExt cx="12192000" cy="384957"/>
          </a:xfrm>
        </p:grpSpPr>
        <p:cxnSp>
          <p:nvCxnSpPr>
            <p:cNvPr id="17" name="Straight Connector 1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grpSp>
        <p:nvGrpSpPr>
          <p:cNvPr id="24" name="Group 23"/>
          <p:cNvGrpSpPr/>
          <p:nvPr/>
        </p:nvGrpSpPr>
        <p:grpSpPr>
          <a:xfrm>
            <a:off x="8400256" y="2316958"/>
            <a:ext cx="3489923" cy="3693319"/>
            <a:chOff x="0" y="0"/>
            <a:chExt cx="5942330" cy="7864195"/>
          </a:xfrm>
          <a:scene3d>
            <a:camera prst="orthographicFront">
              <a:rot lat="0" lon="0" rev="0"/>
            </a:camera>
            <a:lightRig rig="balanced" dir="t">
              <a:rot lat="0" lon="0" rev="8700000"/>
            </a:lightRig>
          </a:scene3d>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942330" cy="6019800"/>
            </a:xfrm>
            <a:prstGeom prst="rect">
              <a:avLst/>
            </a:prstGeom>
            <a:ln>
              <a:noFill/>
            </a:ln>
            <a:effectLst>
              <a:outerShdw blurRad="44450" dist="27940" dir="5400000" algn="ctr">
                <a:srgbClr val="000000">
                  <a:alpha val="32000"/>
                </a:srgbClr>
              </a:outerShdw>
            </a:effectLst>
            <a:sp3d>
              <a:bevelT w="190500" h="38100"/>
            </a:sp3d>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20790"/>
              <a:ext cx="5942330" cy="1843405"/>
            </a:xfrm>
            <a:prstGeom prst="rect">
              <a:avLst/>
            </a:prstGeom>
            <a:ln>
              <a:noFill/>
            </a:ln>
            <a:effectLst>
              <a:outerShdw blurRad="44450" dist="27940" dir="5400000" algn="ctr">
                <a:srgbClr val="000000">
                  <a:alpha val="32000"/>
                </a:srgbClr>
              </a:outerShdw>
            </a:effectLst>
            <a:sp3d>
              <a:bevelT w="190500" h="38100"/>
            </a:sp3d>
          </p:spPr>
        </p:pic>
      </p:grpSp>
    </p:spTree>
    <p:extLst>
      <p:ext uri="{BB962C8B-B14F-4D97-AF65-F5344CB8AC3E}">
        <p14:creationId xmlns:p14="http://schemas.microsoft.com/office/powerpoint/2010/main" val="36123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3" grpId="0" animBg="1"/>
      <p:bldP spid="27" grpId="0" animBg="1"/>
      <p:bldP spid="5" grpId="0" animBg="1"/>
      <p:bldP spid="6"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047" y="3610478"/>
            <a:ext cx="1825045" cy="2168434"/>
          </a:xfrm>
          <a:prstGeom prst="rect">
            <a:avLst/>
          </a:prstGeom>
          <a:ln>
            <a:noFill/>
          </a:ln>
          <a:effectLst>
            <a:outerShdw blurRad="292100" dist="139700" dir="2700000" algn="tl" rotWithShape="0">
              <a:srgbClr val="333333">
                <a:alpha val="65000"/>
              </a:srgbClr>
            </a:outerShdw>
          </a:effectLst>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7239" y="3870549"/>
            <a:ext cx="1688786" cy="1688786"/>
          </a:xfrm>
          <a:prstGeom prst="rect">
            <a:avLst/>
          </a:prstGeom>
          <a:ln>
            <a:noFill/>
          </a:ln>
          <a:effectLst>
            <a:outerShdw blurRad="292100" dist="139700" dir="2700000" algn="tl" rotWithShape="0">
              <a:srgbClr val="333333">
                <a:alpha val="65000"/>
              </a:srgbClr>
            </a:outerShdw>
          </a:effectLst>
        </p:spPr>
      </p:pic>
      <p:pic>
        <p:nvPicPr>
          <p:cNvPr id="4" name="Picture 3">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4034" y="5143512"/>
            <a:ext cx="1365752" cy="139625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23392" y="1671486"/>
            <a:ext cx="9223103" cy="156966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en-US" sz="2400" b="1" dirty="0">
                <a:solidFill>
                  <a:srgbClr val="002060"/>
                </a:solidFill>
              </a:rPr>
              <a:t>The following information were extracted from the book of </a:t>
            </a:r>
            <a:r>
              <a:rPr lang="en-US" sz="2400" b="1" dirty="0" err="1">
                <a:solidFill>
                  <a:srgbClr val="002060"/>
                </a:solidFill>
              </a:rPr>
              <a:t>Khulood</a:t>
            </a:r>
            <a:r>
              <a:rPr lang="en-US" sz="2400" b="1" dirty="0">
                <a:solidFill>
                  <a:srgbClr val="002060"/>
                </a:solidFill>
              </a:rPr>
              <a:t> Company. Beginning inventory 400 Units @ BD20 each, and purchases </a:t>
            </a:r>
            <a:r>
              <a:rPr lang="en-US" sz="2400" b="1" dirty="0" smtClean="0">
                <a:solidFill>
                  <a:srgbClr val="002060"/>
                </a:solidFill>
              </a:rPr>
              <a:t>600 </a:t>
            </a:r>
            <a:r>
              <a:rPr lang="en-US" sz="2400" b="1" dirty="0">
                <a:solidFill>
                  <a:srgbClr val="002060"/>
                </a:solidFill>
              </a:rPr>
              <a:t>Units @ </a:t>
            </a:r>
            <a:r>
              <a:rPr lang="en-US" sz="2400" b="1" dirty="0" smtClean="0">
                <a:solidFill>
                  <a:srgbClr val="002060"/>
                </a:solidFill>
              </a:rPr>
              <a:t>BD40 </a:t>
            </a:r>
            <a:r>
              <a:rPr lang="en-US" sz="2400" b="1" dirty="0">
                <a:solidFill>
                  <a:srgbClr val="002060"/>
                </a:solidFill>
              </a:rPr>
              <a:t>each during the year 2018. if the company sold </a:t>
            </a:r>
            <a:r>
              <a:rPr lang="en-US" sz="2400" b="1" dirty="0" smtClean="0">
                <a:solidFill>
                  <a:srgbClr val="002060"/>
                </a:solidFill>
              </a:rPr>
              <a:t>300 </a:t>
            </a:r>
            <a:r>
              <a:rPr lang="en-US" sz="2400" b="1" dirty="0">
                <a:solidFill>
                  <a:srgbClr val="002060"/>
                </a:solidFill>
              </a:rPr>
              <a:t>unit, the cost of good sold under </a:t>
            </a:r>
            <a:r>
              <a:rPr lang="en-US" sz="2400" b="1" dirty="0" smtClean="0">
                <a:solidFill>
                  <a:srgbClr val="002060"/>
                </a:solidFill>
              </a:rPr>
              <a:t>WA </a:t>
            </a:r>
            <a:r>
              <a:rPr lang="en-US" sz="2400" b="1" dirty="0">
                <a:solidFill>
                  <a:srgbClr val="002060"/>
                </a:solidFill>
              </a:rPr>
              <a:t>method is </a:t>
            </a:r>
            <a:r>
              <a:rPr lang="en-US" sz="2400" b="1" dirty="0" smtClean="0">
                <a:solidFill>
                  <a:srgbClr val="002060"/>
                </a:solidFill>
              </a:rPr>
              <a:t>BD22,400</a:t>
            </a:r>
            <a:r>
              <a:rPr lang="en-US" sz="2400" b="1" dirty="0">
                <a:solidFill>
                  <a:srgbClr val="002060"/>
                </a:solidFill>
              </a:rPr>
              <a:t>. </a:t>
            </a:r>
          </a:p>
        </p:txBody>
      </p:sp>
      <p:sp>
        <p:nvSpPr>
          <p:cNvPr id="11" name="Rectangle 10"/>
          <p:cNvSpPr/>
          <p:nvPr/>
        </p:nvSpPr>
        <p:spPr>
          <a:xfrm>
            <a:off x="475874" y="762224"/>
            <a:ext cx="1869631" cy="4310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Arial" panose="020B0604020202020204" pitchFamily="34" charset="0"/>
                <a:cs typeface="Arial" panose="020B0604020202020204" pitchFamily="34" charset="0"/>
              </a:rPr>
              <a:t>Activity </a:t>
            </a:r>
            <a:r>
              <a:rPr lang="en-GB" sz="2400" b="1" dirty="0" smtClean="0">
                <a:solidFill>
                  <a:srgbClr val="FF0000"/>
                </a:solidFill>
                <a:latin typeface="Arial" panose="020B0604020202020204" pitchFamily="34" charset="0"/>
                <a:cs typeface="Arial" panose="020B0604020202020204" pitchFamily="34" charset="0"/>
              </a:rPr>
              <a:t>2</a:t>
            </a:r>
            <a:endParaRPr lang="en-GB" sz="2400" b="1" dirty="0">
              <a:solidFill>
                <a:srgbClr val="FF0000"/>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5" name="Group 14"/>
          <p:cNvGrpSpPr/>
          <p:nvPr/>
        </p:nvGrpSpPr>
        <p:grpSpPr>
          <a:xfrm>
            <a:off x="0" y="6498164"/>
            <a:ext cx="12192000" cy="384957"/>
            <a:chOff x="0" y="6498164"/>
            <a:chExt cx="12192000" cy="384957"/>
          </a:xfrm>
        </p:grpSpPr>
        <p:cxnSp>
          <p:nvCxnSpPr>
            <p:cNvPr id="16" name="Straight Connector 15"/>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868" y="1388364"/>
            <a:ext cx="3657600" cy="3657600"/>
          </a:xfrm>
          <a:prstGeom prst="rect">
            <a:avLst/>
          </a:prstGeom>
          <a:ln>
            <a:noFill/>
          </a:ln>
          <a:effectLst>
            <a:outerShdw blurRad="292100" dist="139700" dir="2700000" algn="tl" rotWithShape="0">
              <a:srgbClr val="333333">
                <a:alpha val="65000"/>
              </a:srgbClr>
            </a:outerShdw>
          </a:effectLst>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8948" y="4759778"/>
            <a:ext cx="996044" cy="996044"/>
          </a:xfrm>
          <a:prstGeom prst="rect">
            <a:avLst/>
          </a:prstGeom>
        </p:spPr>
      </p:pic>
      <p:sp>
        <p:nvSpPr>
          <p:cNvPr id="11"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0" y="6560622"/>
            <a:ext cx="12192000" cy="276999"/>
            <a:chOff x="0" y="6560622"/>
            <a:chExt cx="12192000" cy="276999"/>
          </a:xfrm>
        </p:grpSpPr>
        <p:sp>
          <p:nvSpPr>
            <p:cNvPr id="13" name="TextBox 12"/>
            <p:cNvSpPr txBox="1"/>
            <p:nvPr/>
          </p:nvSpPr>
          <p:spPr>
            <a:xfrm>
              <a:off x="5224611" y="6560622"/>
              <a:ext cx="6858000"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defTabSz="685800" rtl="1">
                <a:defRPr/>
              </a:pPr>
              <a:r>
                <a:rPr lang="ar-BH" sz="1200" dirty="0">
                  <a:solidFill>
                    <a:prstClr val="black"/>
                  </a:solidFill>
                  <a:latin typeface="Calibri" panose="020F0502020204030204"/>
                  <a:cs typeface="Arial" panose="020B0604020202020204" pitchFamily="34" charset="0"/>
                </a:rPr>
                <a:t>وزارة التربية والتعليم – 2020م</a:t>
              </a:r>
              <a:endParaRPr lang="en-US" sz="1200" dirty="0">
                <a:solidFill>
                  <a:prstClr val="black"/>
                </a:solidFill>
                <a:latin typeface="Calibri" panose="020F0502020204030204"/>
              </a:endParaRPr>
            </a:p>
          </p:txBody>
        </p:sp>
        <p:cxnSp>
          <p:nvCxnSpPr>
            <p:cNvPr id="14" name="Straight Connector 13"/>
            <p:cNvCxnSpPr/>
            <p:nvPr/>
          </p:nvCxnSpPr>
          <p:spPr>
            <a:xfrm>
              <a:off x="0" y="6560622"/>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63352" y="550325"/>
            <a:ext cx="4248472"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en-US" sz="2800" b="1" u="sng" dirty="0" smtClean="0">
                <a:solidFill>
                  <a:srgbClr val="C00000"/>
                </a:solidFill>
                <a:latin typeface="Arial" panose="020B0604020202020204" pitchFamily="34" charset="0"/>
                <a:cs typeface="Arial" panose="020B0604020202020204" pitchFamily="34" charset="0"/>
              </a:rPr>
              <a:t>Activity(1): (Solution) </a:t>
            </a:r>
            <a:endParaRPr lang="ar-BH" sz="2800" b="1" u="sng" dirty="0">
              <a:solidFill>
                <a:srgbClr val="C00000"/>
              </a:solidFill>
              <a:latin typeface="Arial" panose="020B0604020202020204" pitchFamily="34" charset="0"/>
              <a:cs typeface="Arial" panose="020B0604020202020204" pitchFamily="34" charset="0"/>
            </a:endParaRPr>
          </a:p>
        </p:txBody>
      </p:sp>
      <p:grpSp>
        <p:nvGrpSpPr>
          <p:cNvPr id="6" name="Group 5"/>
          <p:cNvGrpSpPr/>
          <p:nvPr/>
        </p:nvGrpSpPr>
        <p:grpSpPr>
          <a:xfrm>
            <a:off x="6003055" y="2204864"/>
            <a:ext cx="5976664" cy="3806461"/>
            <a:chOff x="6070907" y="534284"/>
            <a:chExt cx="5976664" cy="3806461"/>
          </a:xfrm>
        </p:grpSpPr>
        <p:sp>
          <p:nvSpPr>
            <p:cNvPr id="8" name="TextBox 7"/>
            <p:cNvSpPr txBox="1"/>
            <p:nvPr/>
          </p:nvSpPr>
          <p:spPr>
            <a:xfrm>
              <a:off x="8746271" y="534284"/>
              <a:ext cx="96879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r>
                <a:rPr lang="en-US" b="1" dirty="0">
                  <a:solidFill>
                    <a:srgbClr val="FF0000"/>
                  </a:solidFill>
                </a:rPr>
                <a:t>Answer:</a:t>
              </a:r>
              <a:endParaRPr lang="ar-BH" b="1" dirty="0">
                <a:solidFill>
                  <a:srgbClr val="FF0000"/>
                </a:solidFill>
              </a:endParaRPr>
            </a:p>
          </p:txBody>
        </p:sp>
        <p:grpSp>
          <p:nvGrpSpPr>
            <p:cNvPr id="5" name="Group 4"/>
            <p:cNvGrpSpPr/>
            <p:nvPr/>
          </p:nvGrpSpPr>
          <p:grpSpPr>
            <a:xfrm>
              <a:off x="9840416" y="718950"/>
              <a:ext cx="1832553" cy="1338828"/>
              <a:chOff x="9840416" y="718950"/>
              <a:chExt cx="1832553" cy="1338828"/>
            </a:xfrm>
          </p:grpSpPr>
          <p:sp>
            <p:nvSpPr>
              <p:cNvPr id="7" name="TextBox 6"/>
              <p:cNvSpPr txBox="1"/>
              <p:nvPr/>
            </p:nvSpPr>
            <p:spPr>
              <a:xfrm>
                <a:off x="9840416" y="718950"/>
                <a:ext cx="1832553" cy="1338828"/>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pPr>
                  <a:lnSpc>
                    <a:spcPct val="150000"/>
                  </a:lnSpc>
                </a:pPr>
                <a:r>
                  <a:rPr lang="en-US" b="1" dirty="0"/>
                  <a:t>400 x 20= 8000</a:t>
                </a:r>
              </a:p>
              <a:p>
                <a:pPr>
                  <a:lnSpc>
                    <a:spcPct val="150000"/>
                  </a:lnSpc>
                </a:pPr>
                <a:r>
                  <a:rPr lang="en-US" b="1" dirty="0" smtClean="0"/>
                  <a:t>600 </a:t>
                </a:r>
                <a:r>
                  <a:rPr lang="en-US" b="1" dirty="0"/>
                  <a:t>x </a:t>
                </a:r>
                <a:r>
                  <a:rPr lang="en-US" b="1" dirty="0" smtClean="0"/>
                  <a:t>40= 24,000</a:t>
                </a:r>
                <a:endParaRPr lang="en-US" b="1" dirty="0"/>
              </a:p>
              <a:p>
                <a:pPr>
                  <a:lnSpc>
                    <a:spcPct val="150000"/>
                  </a:lnSpc>
                </a:pPr>
                <a:r>
                  <a:rPr lang="en-US" b="1" dirty="0" smtClean="0"/>
                  <a:t>1,000</a:t>
                </a:r>
                <a:r>
                  <a:rPr lang="en-US" b="1" dirty="0"/>
                  <a:t> </a:t>
                </a:r>
                <a:r>
                  <a:rPr lang="en-US" b="1" dirty="0" smtClean="0"/>
                  <a:t>        32,000</a:t>
                </a:r>
                <a:endParaRPr lang="en-US" b="1" dirty="0"/>
              </a:p>
            </p:txBody>
          </p:sp>
          <p:cxnSp>
            <p:nvCxnSpPr>
              <p:cNvPr id="9" name="Straight Connector 8"/>
              <p:cNvCxnSpPr/>
              <p:nvPr/>
            </p:nvCxnSpPr>
            <p:spPr>
              <a:xfrm flipH="1">
                <a:off x="9840416" y="1571612"/>
                <a:ext cx="448008"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10992544" y="1571612"/>
                <a:ext cx="448008" cy="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6" name="Rectangle 15"/>
                <p:cNvSpPr>
                  <a:spLocks noChangeArrowheads="1"/>
                </p:cNvSpPr>
                <p:nvPr/>
              </p:nvSpPr>
              <p:spPr bwMode="auto">
                <a:xfrm>
                  <a:off x="6070907" y="2196726"/>
                  <a:ext cx="5976664" cy="1161706"/>
                </a:xfrm>
                <a:prstGeom prst="rect">
                  <a:avLst/>
                </a:prstGeom>
                <a:gradFill rotWithShape="0">
                  <a:gsLst>
                    <a:gs pos="0">
                      <a:srgbClr val="FABF8F"/>
                    </a:gs>
                    <a:gs pos="50000">
                      <a:srgbClr val="FDE9D9"/>
                    </a:gs>
                    <a:gs pos="100000">
                      <a:srgbClr val="FABF8F"/>
                    </a:gs>
                  </a:gsLst>
                  <a:lin ang="189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upright="1">
                  <a:noAutofit/>
                </a:bodyPr>
                <a:lstStyle/>
                <a:p>
                  <a:pPr algn="r">
                    <a:spcAft>
                      <a:spcPts val="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Weighted Average Unit Cost = </a:t>
                  </a:r>
                  <a14:m>
                    <m:oMath xmlns:m="http://schemas.openxmlformats.org/officeDocument/2006/math">
                      <m:f>
                        <m:fPr>
                          <m:ctrlPr>
                            <a:rPr lang="en-U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n-GB" sz="1600" b="1" i="1">
                              <a:effectLst/>
                              <a:latin typeface="Cambria Math" panose="02040503050406030204" pitchFamily="18" charset="0"/>
                              <a:ea typeface="Times New Roman" panose="02020603050405020304" pitchFamily="18" charset="0"/>
                              <a:cs typeface="Arial" panose="020B0604020202020204" pitchFamily="34" charset="0"/>
                            </a:rPr>
                            <m:t>𝑪𝒐𝒔𝒕</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𝒐𝒇</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𝑮𝒐𝒐𝒅𝒔</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𝑨𝒗𝒂𝒊𝒍𝒂𝒃𝒍𝒆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𝑭𝒐𝒓</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𝑺𝒂𝒍𝒆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num>
                        <m:den>
                          <m:r>
                            <a:rPr lang="en-GB" sz="1600" b="1" i="1">
                              <a:effectLst/>
                              <a:latin typeface="Cambria Math" panose="02040503050406030204" pitchFamily="18" charset="0"/>
                              <a:ea typeface="Times New Roman" panose="02020603050405020304" pitchFamily="18" charset="0"/>
                              <a:cs typeface="Arial" panose="020B0604020202020204" pitchFamily="34" charset="0"/>
                            </a:rPr>
                            <m:t>𝑻𝒐𝒕𝒂𝒍</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𝑼𝒏𝒊𝒕𝒔</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𝑨𝒗𝒂𝒊𝒂𝒍𝒃𝒍𝒆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𝒇𝒐𝒓</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𝒔𝒂𝒍𝒆</m:t>
                          </m:r>
                        </m:den>
                      </m:f>
                    </m:oMath>
                  </a14:m>
                  <a:endParaRPr lang="en-US"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1600" b="1" i="1">
                              <a:latin typeface="Cambria Math" panose="02040503050406030204" pitchFamily="18" charset="0"/>
                              <a:ea typeface="Times New Roman" panose="02020603050405020304" pitchFamily="18" charset="0"/>
                              <a:cs typeface="Arial" panose="020B0604020202020204" pitchFamily="34" charset="0"/>
                            </a:rPr>
                          </m:ctrlPr>
                        </m:fPr>
                        <m:num>
                          <m:r>
                            <a:rPr lang="en-US" sz="1600" b="1" i="1" smtClean="0">
                              <a:latin typeface="Cambria Math" panose="02040503050406030204" pitchFamily="18" charset="0"/>
                              <a:ea typeface="Times New Roman" panose="02020603050405020304" pitchFamily="18" charset="0"/>
                              <a:cs typeface="Arial" panose="020B0604020202020204" pitchFamily="34" charset="0"/>
                            </a:rPr>
                            <m:t>𝟑𝟐</m:t>
                          </m:r>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𝟎𝟎𝟎</m:t>
                          </m:r>
                        </m:num>
                        <m:den>
                          <m:r>
                            <a:rPr lang="en-US" sz="1600" b="1" i="1" smtClean="0">
                              <a:latin typeface="Cambria Math" panose="02040503050406030204" pitchFamily="18" charset="0"/>
                              <a:ea typeface="Times New Roman" panose="02020603050405020304" pitchFamily="18" charset="0"/>
                              <a:cs typeface="Arial" panose="020B0604020202020204" pitchFamily="34" charset="0"/>
                            </a:rPr>
                            <m:t>𝟏</m:t>
                          </m:r>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𝟎𝟎𝟎</m:t>
                          </m:r>
                        </m:den>
                      </m:f>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𝑩𝑫</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𝟑𝟐</m:t>
                      </m:r>
                      <m:r>
                        <a:rPr lang="en-US" sz="1600" b="1" i="1" smtClean="0">
                          <a:latin typeface="Cambria Math" panose="02040503050406030204" pitchFamily="18" charset="0"/>
                          <a:ea typeface="Times New Roman" panose="02020603050405020304" pitchFamily="18" charset="0"/>
                          <a:cs typeface="Arial" panose="020B0604020202020204" pitchFamily="34" charset="0"/>
                        </a:rPr>
                        <m:t> </m:t>
                      </m:r>
                    </m:oMath>
                  </a14:m>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bwMode="auto">
                <a:xfrm>
                  <a:off x="6070907" y="2196726"/>
                  <a:ext cx="5976664" cy="1161706"/>
                </a:xfrm>
                <a:prstGeom prst="rect">
                  <a:avLst/>
                </a:prstGeom>
                <a:blipFill rotWithShape="0">
                  <a:blip r:embed="rId6"/>
                  <a:stretch>
                    <a:fillRect/>
                  </a:stretch>
                </a:blipFill>
                <a:ln w="12700">
                  <a:noFill/>
                  <a:miter lim="800000"/>
                  <a:headEnd/>
                  <a:tailEnd/>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096000" y="3528215"/>
                  <a:ext cx="5698501" cy="81253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lnSpc>
                      <a:spcPct val="130000"/>
                    </a:lnSpc>
                    <a:tabLst>
                      <a:tab pos="679450" algn="l"/>
                    </a:tabLst>
                  </a:pPr>
                  <a:r>
                    <a:rPr lang="en-US" b="1" dirty="0" smtClean="0">
                      <a:latin typeface="Arial" panose="020B0604020202020204" pitchFamily="34" charset="0"/>
                      <a:cs typeface="Arial" panose="020B0604020202020204" pitchFamily="34" charset="0"/>
                    </a:rPr>
                    <a:t>COGS = </a:t>
                  </a:r>
                  <a14:m>
                    <m:oMath xmlns:m="http://schemas.openxmlformats.org/officeDocument/2006/math">
                      <m:r>
                        <a:rPr lang="en-US" b="1" i="1" smtClean="0">
                          <a:effectLst/>
                          <a:latin typeface="Cambria Math" panose="02040503050406030204" pitchFamily="18" charset="0"/>
                          <a:cs typeface="Times New Roman" panose="02020603050405020304" pitchFamily="18" charset="0"/>
                        </a:rPr>
                        <m:t>𝑼𝒏𝒊𝒕</m:t>
                      </m:r>
                      <m:r>
                        <a:rPr lang="en-US" b="1" i="1" smtClean="0">
                          <a:effectLst/>
                          <a:latin typeface="Cambria Math" panose="02040503050406030204" pitchFamily="18" charset="0"/>
                          <a:cs typeface="Times New Roman" panose="02020603050405020304" pitchFamily="18" charset="0"/>
                        </a:rPr>
                        <m:t> </m:t>
                      </m:r>
                      <m:r>
                        <a:rPr lang="en-US" b="1" i="1" smtClean="0">
                          <a:effectLst/>
                          <a:latin typeface="Cambria Math" panose="02040503050406030204" pitchFamily="18" charset="0"/>
                          <a:cs typeface="Times New Roman" panose="02020603050405020304" pitchFamily="18" charset="0"/>
                        </a:rPr>
                        <m:t>𝑺𝒐𝒍𝒅</m:t>
                      </m:r>
                      <m:r>
                        <a:rPr lang="en-US" b="1" i="1" smtClean="0">
                          <a:effectLst/>
                          <a:latin typeface="Cambria Math" panose="02040503050406030204" pitchFamily="18" charset="0"/>
                          <a:cs typeface="Times New Roman" panose="02020603050405020304" pitchFamily="18" charset="0"/>
                        </a:rPr>
                        <m:t>×</m:t>
                      </m:r>
                      <m:r>
                        <m:rPr>
                          <m:nor/>
                        </m:rPr>
                        <a:rPr lang="en-GB" b="1" dirty="0">
                          <a:latin typeface="Arial" panose="020B0604020202020204" pitchFamily="34" charset="0"/>
                          <a:ea typeface="Times New Roman" panose="02020603050405020304" pitchFamily="18" charset="0"/>
                          <a:cs typeface="Arial" panose="020B0604020202020204" pitchFamily="34" charset="0"/>
                        </a:rPr>
                        <m:t>Weighted</m:t>
                      </m:r>
                      <m:r>
                        <m:rPr>
                          <m:nor/>
                        </m:rPr>
                        <a:rPr lang="en-GB" b="1" dirty="0">
                          <a:latin typeface="Arial" panose="020B0604020202020204" pitchFamily="34" charset="0"/>
                          <a:ea typeface="Times New Roman" panose="02020603050405020304" pitchFamily="18" charset="0"/>
                          <a:cs typeface="Arial" panose="020B0604020202020204" pitchFamily="34" charset="0"/>
                        </a:rPr>
                        <m:t> </m:t>
                      </m:r>
                      <m:r>
                        <m:rPr>
                          <m:nor/>
                        </m:rPr>
                        <a:rPr lang="en-GB" b="1" dirty="0">
                          <a:latin typeface="Arial" panose="020B0604020202020204" pitchFamily="34" charset="0"/>
                          <a:ea typeface="Times New Roman" panose="02020603050405020304" pitchFamily="18" charset="0"/>
                          <a:cs typeface="Arial" panose="020B0604020202020204" pitchFamily="34" charset="0"/>
                        </a:rPr>
                        <m:t>Average</m:t>
                      </m:r>
                      <m:r>
                        <m:rPr>
                          <m:nor/>
                        </m:rPr>
                        <a:rPr lang="en-GB" b="1" dirty="0">
                          <a:latin typeface="Arial" panose="020B0604020202020204" pitchFamily="34" charset="0"/>
                          <a:ea typeface="Times New Roman" panose="02020603050405020304" pitchFamily="18" charset="0"/>
                          <a:cs typeface="Arial" panose="020B0604020202020204" pitchFamily="34" charset="0"/>
                        </a:rPr>
                        <m:t> </m:t>
                      </m:r>
                      <m:r>
                        <m:rPr>
                          <m:nor/>
                        </m:rPr>
                        <a:rPr lang="en-GB" b="1" dirty="0">
                          <a:latin typeface="Arial" panose="020B0604020202020204" pitchFamily="34" charset="0"/>
                          <a:ea typeface="Times New Roman" panose="02020603050405020304" pitchFamily="18" charset="0"/>
                          <a:cs typeface="Arial" panose="020B0604020202020204" pitchFamily="34" charset="0"/>
                        </a:rPr>
                        <m:t>Unit</m:t>
                      </m:r>
                      <m:r>
                        <m:rPr>
                          <m:nor/>
                        </m:rPr>
                        <a:rPr lang="en-GB" b="1" dirty="0">
                          <a:latin typeface="Arial" panose="020B0604020202020204" pitchFamily="34" charset="0"/>
                          <a:ea typeface="Times New Roman" panose="02020603050405020304" pitchFamily="18" charset="0"/>
                          <a:cs typeface="Arial" panose="020B0604020202020204" pitchFamily="34" charset="0"/>
                        </a:rPr>
                        <m:t> </m:t>
                      </m:r>
                      <m:r>
                        <m:rPr>
                          <m:nor/>
                        </m:rPr>
                        <a:rPr lang="en-GB" b="1" dirty="0">
                          <a:latin typeface="Arial" panose="020B0604020202020204" pitchFamily="34" charset="0"/>
                          <a:ea typeface="Times New Roman" panose="02020603050405020304" pitchFamily="18" charset="0"/>
                          <a:cs typeface="Arial" panose="020B0604020202020204" pitchFamily="34" charset="0"/>
                        </a:rPr>
                        <m:t>Cost</m:t>
                      </m:r>
                    </m:oMath>
                  </a14:m>
                  <a:endParaRPr lang="en-US" b="1" dirty="0" smtClean="0">
                    <a:latin typeface="Arial" panose="020B0604020202020204" pitchFamily="34" charset="0"/>
                    <a:cs typeface="Arial" panose="020B0604020202020204" pitchFamily="34" charset="0"/>
                  </a:endParaRPr>
                </a:p>
                <a:p>
                  <a:pPr lvl="0" algn="just">
                    <a:lnSpc>
                      <a:spcPct val="130000"/>
                    </a:lnSpc>
                    <a:tabLst>
                      <a:tab pos="679450" algn="l"/>
                    </a:tabLst>
                  </a:pPr>
                  <a:r>
                    <a:rPr lang="en-US" b="1" dirty="0" smtClean="0">
                      <a:latin typeface="Arial" panose="020B0604020202020204" pitchFamily="34" charset="0"/>
                      <a:cs typeface="Arial" panose="020B0604020202020204" pitchFamily="34" charset="0"/>
                    </a:rPr>
                    <a:t>                 = 300 × 32 </a:t>
                  </a:r>
                  <a:r>
                    <a:rPr lang="en-US" b="1" dirty="0">
                      <a:latin typeface="Arial" panose="020B0604020202020204" pitchFamily="34" charset="0"/>
                      <a:cs typeface="Arial" panose="020B0604020202020204" pitchFamily="34" charset="0"/>
                    </a:rPr>
                    <a:t>= BD </a:t>
                  </a:r>
                  <a:r>
                    <a:rPr lang="en-US" b="1" dirty="0" smtClean="0">
                      <a:latin typeface="Arial" panose="020B0604020202020204" pitchFamily="34" charset="0"/>
                      <a:cs typeface="Arial" panose="020B0604020202020204" pitchFamily="34" charset="0"/>
                    </a:rPr>
                    <a:t>9,600</a:t>
                  </a:r>
                  <a:r>
                    <a:rPr lang="en-US" b="1" dirty="0">
                      <a:latin typeface="Arial" panose="020B0604020202020204" pitchFamily="34" charset="0"/>
                      <a:cs typeface="Arial" panose="020B0604020202020204" pitchFamily="34" charset="0"/>
                    </a:rPr>
                    <a:t>.</a:t>
                  </a:r>
                  <a:endParaRPr lang="en-US" b="1" dirty="0">
                    <a:effectLst/>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096000" y="3528215"/>
                  <a:ext cx="5698501" cy="812530"/>
                </a:xfrm>
                <a:prstGeom prst="rect">
                  <a:avLst/>
                </a:prstGeom>
                <a:blipFill rotWithShape="0">
                  <a:blip r:embed="rId7"/>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gr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3158726"/>
      </p:ext>
    </p:extLst>
  </p:cSld>
  <p:clrMapOvr>
    <a:masterClrMapping/>
  </p:clrMapOvr>
  <p:transition spd="med">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1017761"/>
            <a:ext cx="4681341" cy="4681341"/>
          </a:xfrm>
          <a:prstGeom prst="rect">
            <a:avLst/>
          </a:prstGeom>
          <a:ln>
            <a:noFill/>
          </a:ln>
          <a:effectLst>
            <a:outerShdw blurRad="292100" dist="139700" dir="2700000" algn="tl" rotWithShape="0">
              <a:srgbClr val="333333">
                <a:alpha val="65000"/>
              </a:srgbClr>
            </a:outerShdw>
          </a:effectLst>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416" y="5133818"/>
            <a:ext cx="996044" cy="996044"/>
          </a:xfrm>
          <a:prstGeom prst="rect">
            <a:avLst/>
          </a:prstGeom>
        </p:spPr>
      </p:pic>
      <p:sp>
        <p:nvSpPr>
          <p:cNvPr id="1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263352" y="550325"/>
            <a:ext cx="4248472"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en-US" sz="2800" b="1" u="sng" dirty="0" smtClean="0">
                <a:solidFill>
                  <a:srgbClr val="C00000"/>
                </a:solidFill>
                <a:latin typeface="Arial" panose="020B0604020202020204" pitchFamily="34" charset="0"/>
                <a:cs typeface="Arial" panose="020B0604020202020204" pitchFamily="34" charset="0"/>
              </a:rPr>
              <a:t>Activity(1): (Solution) </a:t>
            </a:r>
            <a:endParaRPr lang="ar-BH" sz="2800" b="1" u="sng" dirty="0">
              <a:solidFill>
                <a:srgbClr val="C00000"/>
              </a:solidFill>
              <a:latin typeface="Arial" panose="020B0604020202020204" pitchFamily="34" charset="0"/>
              <a:cs typeface="Arial" panose="020B0604020202020204" pitchFamily="34" charset="0"/>
            </a:endParaRPr>
          </a:p>
        </p:txBody>
      </p:sp>
      <p:grpSp>
        <p:nvGrpSpPr>
          <p:cNvPr id="18" name="Group 17"/>
          <p:cNvGrpSpPr/>
          <p:nvPr/>
        </p:nvGrpSpPr>
        <p:grpSpPr>
          <a:xfrm>
            <a:off x="6145109" y="2360077"/>
            <a:ext cx="5976664" cy="3806461"/>
            <a:chOff x="6070907" y="534284"/>
            <a:chExt cx="5976664" cy="3806461"/>
          </a:xfrm>
        </p:grpSpPr>
        <p:sp>
          <p:nvSpPr>
            <p:cNvPr id="19" name="TextBox 18"/>
            <p:cNvSpPr txBox="1"/>
            <p:nvPr/>
          </p:nvSpPr>
          <p:spPr>
            <a:xfrm>
              <a:off x="8746271" y="534284"/>
              <a:ext cx="96879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r>
                <a:rPr lang="en-US" b="1" dirty="0">
                  <a:solidFill>
                    <a:srgbClr val="FF0000"/>
                  </a:solidFill>
                </a:rPr>
                <a:t>Answer:</a:t>
              </a:r>
              <a:endParaRPr lang="ar-BH" b="1" dirty="0">
                <a:solidFill>
                  <a:srgbClr val="FF0000"/>
                </a:solidFill>
              </a:endParaRPr>
            </a:p>
          </p:txBody>
        </p:sp>
        <p:grpSp>
          <p:nvGrpSpPr>
            <p:cNvPr id="20" name="Group 19"/>
            <p:cNvGrpSpPr/>
            <p:nvPr/>
          </p:nvGrpSpPr>
          <p:grpSpPr>
            <a:xfrm>
              <a:off x="9840416" y="718950"/>
              <a:ext cx="1832553" cy="1338828"/>
              <a:chOff x="9840416" y="718950"/>
              <a:chExt cx="1832553" cy="1338828"/>
            </a:xfrm>
          </p:grpSpPr>
          <p:sp>
            <p:nvSpPr>
              <p:cNvPr id="23" name="TextBox 22"/>
              <p:cNvSpPr txBox="1"/>
              <p:nvPr/>
            </p:nvSpPr>
            <p:spPr>
              <a:xfrm>
                <a:off x="9840416" y="718950"/>
                <a:ext cx="1832553" cy="1338828"/>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pPr>
                  <a:lnSpc>
                    <a:spcPct val="150000"/>
                  </a:lnSpc>
                </a:pPr>
                <a:r>
                  <a:rPr lang="en-US" b="1" dirty="0"/>
                  <a:t>400 x 20= 8000</a:t>
                </a:r>
              </a:p>
              <a:p>
                <a:pPr>
                  <a:lnSpc>
                    <a:spcPct val="150000"/>
                  </a:lnSpc>
                </a:pPr>
                <a:r>
                  <a:rPr lang="en-US" b="1" dirty="0" smtClean="0"/>
                  <a:t>600 </a:t>
                </a:r>
                <a:r>
                  <a:rPr lang="en-US" b="1" dirty="0"/>
                  <a:t>x </a:t>
                </a:r>
                <a:r>
                  <a:rPr lang="en-US" b="1" dirty="0" smtClean="0"/>
                  <a:t>40= 24,000</a:t>
                </a:r>
                <a:endParaRPr lang="en-US" b="1" dirty="0"/>
              </a:p>
              <a:p>
                <a:pPr>
                  <a:lnSpc>
                    <a:spcPct val="150000"/>
                  </a:lnSpc>
                </a:pPr>
                <a:r>
                  <a:rPr lang="en-US" b="1" dirty="0" smtClean="0"/>
                  <a:t>1,000</a:t>
                </a:r>
                <a:r>
                  <a:rPr lang="en-US" b="1" dirty="0"/>
                  <a:t> </a:t>
                </a:r>
                <a:r>
                  <a:rPr lang="en-US" b="1" dirty="0" smtClean="0"/>
                  <a:t>        32,000</a:t>
                </a:r>
                <a:endParaRPr lang="en-US" b="1" dirty="0"/>
              </a:p>
            </p:txBody>
          </p:sp>
          <p:cxnSp>
            <p:nvCxnSpPr>
              <p:cNvPr id="24" name="Straight Connector 23"/>
              <p:cNvCxnSpPr/>
              <p:nvPr/>
            </p:nvCxnSpPr>
            <p:spPr>
              <a:xfrm flipH="1">
                <a:off x="9840416" y="1571612"/>
                <a:ext cx="448008"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10992544" y="1571612"/>
                <a:ext cx="448008" cy="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1" name="Rectangle 20"/>
                <p:cNvSpPr>
                  <a:spLocks noChangeArrowheads="1"/>
                </p:cNvSpPr>
                <p:nvPr/>
              </p:nvSpPr>
              <p:spPr bwMode="auto">
                <a:xfrm>
                  <a:off x="6070907" y="2196726"/>
                  <a:ext cx="5976664" cy="1161706"/>
                </a:xfrm>
                <a:prstGeom prst="rect">
                  <a:avLst/>
                </a:prstGeom>
                <a:gradFill rotWithShape="0">
                  <a:gsLst>
                    <a:gs pos="0">
                      <a:srgbClr val="FABF8F"/>
                    </a:gs>
                    <a:gs pos="50000">
                      <a:srgbClr val="FDE9D9"/>
                    </a:gs>
                    <a:gs pos="100000">
                      <a:srgbClr val="FABF8F"/>
                    </a:gs>
                  </a:gsLst>
                  <a:lin ang="189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upright="1">
                  <a:noAutofit/>
                </a:bodyPr>
                <a:lstStyle/>
                <a:p>
                  <a:pPr algn="r">
                    <a:spcAft>
                      <a:spcPts val="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Weighted Average Unit Cost = </a:t>
                  </a:r>
                  <a14:m>
                    <m:oMath xmlns:m="http://schemas.openxmlformats.org/officeDocument/2006/math">
                      <m:f>
                        <m:fPr>
                          <m:ctrlPr>
                            <a:rPr lang="en-U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n-GB" sz="1600" b="1" i="1">
                              <a:effectLst/>
                              <a:latin typeface="Cambria Math" panose="02040503050406030204" pitchFamily="18" charset="0"/>
                              <a:ea typeface="Times New Roman" panose="02020603050405020304" pitchFamily="18" charset="0"/>
                              <a:cs typeface="Arial" panose="020B0604020202020204" pitchFamily="34" charset="0"/>
                            </a:rPr>
                            <m:t>𝑪𝒐𝒔𝒕</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𝒐𝒇</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𝑮𝒐𝒐𝒅𝒔</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𝑨𝒗𝒂𝒊𝒍𝒂𝒃𝒍𝒆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𝑭𝒐𝒓</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𝑺𝒂𝒍𝒆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num>
                        <m:den>
                          <m:r>
                            <a:rPr lang="en-GB" sz="1600" b="1" i="1">
                              <a:effectLst/>
                              <a:latin typeface="Cambria Math" panose="02040503050406030204" pitchFamily="18" charset="0"/>
                              <a:ea typeface="Times New Roman" panose="02020603050405020304" pitchFamily="18" charset="0"/>
                              <a:cs typeface="Arial" panose="020B0604020202020204" pitchFamily="34" charset="0"/>
                            </a:rPr>
                            <m:t>𝑻𝒐𝒕𝒂𝒍</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𝑼𝒏𝒊𝒕𝒔</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𝑨𝒗𝒂𝒊𝒂𝒍𝒃𝒍𝒆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𝒇𝒐𝒓</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𝒔𝒂𝒍𝒆</m:t>
                          </m:r>
                        </m:den>
                      </m:f>
                    </m:oMath>
                  </a14:m>
                  <a:endParaRPr lang="en-US"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1600" b="1" i="1">
                              <a:latin typeface="Cambria Math" panose="02040503050406030204" pitchFamily="18" charset="0"/>
                              <a:ea typeface="Times New Roman" panose="02020603050405020304" pitchFamily="18" charset="0"/>
                              <a:cs typeface="Arial" panose="020B0604020202020204" pitchFamily="34" charset="0"/>
                            </a:rPr>
                          </m:ctrlPr>
                        </m:fPr>
                        <m:num>
                          <m:r>
                            <a:rPr lang="en-US" sz="1600" b="1" i="1" smtClean="0">
                              <a:latin typeface="Cambria Math" panose="02040503050406030204" pitchFamily="18" charset="0"/>
                              <a:ea typeface="Times New Roman" panose="02020603050405020304" pitchFamily="18" charset="0"/>
                              <a:cs typeface="Arial" panose="020B0604020202020204" pitchFamily="34" charset="0"/>
                            </a:rPr>
                            <m:t>𝟑𝟐</m:t>
                          </m:r>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𝟎𝟎𝟎</m:t>
                          </m:r>
                        </m:num>
                        <m:den>
                          <m:r>
                            <a:rPr lang="en-US" sz="1600" b="1" i="1" smtClean="0">
                              <a:latin typeface="Cambria Math" panose="02040503050406030204" pitchFamily="18" charset="0"/>
                              <a:ea typeface="Times New Roman" panose="02020603050405020304" pitchFamily="18" charset="0"/>
                              <a:cs typeface="Arial" panose="020B0604020202020204" pitchFamily="34" charset="0"/>
                            </a:rPr>
                            <m:t>𝟏</m:t>
                          </m:r>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𝟎𝟎𝟎</m:t>
                          </m:r>
                        </m:den>
                      </m:f>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𝑩𝑫</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𝟑𝟐</m:t>
                      </m:r>
                      <m:r>
                        <a:rPr lang="en-US" sz="1600" b="1" i="1" smtClean="0">
                          <a:latin typeface="Cambria Math" panose="02040503050406030204" pitchFamily="18" charset="0"/>
                          <a:ea typeface="Times New Roman" panose="02020603050405020304" pitchFamily="18" charset="0"/>
                          <a:cs typeface="Arial" panose="020B0604020202020204" pitchFamily="34" charset="0"/>
                        </a:rPr>
                        <m:t> </m:t>
                      </m:r>
                    </m:oMath>
                  </a14:m>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bwMode="auto">
                <a:xfrm>
                  <a:off x="6070907" y="2196726"/>
                  <a:ext cx="5976664" cy="1161706"/>
                </a:xfrm>
                <a:prstGeom prst="rect">
                  <a:avLst/>
                </a:prstGeom>
                <a:blipFill rotWithShape="0">
                  <a:blip r:embed="rId6"/>
                  <a:stretch>
                    <a:fillRect/>
                  </a:stretch>
                </a:blipFill>
                <a:ln w="12700">
                  <a:noFill/>
                  <a:miter lim="800000"/>
                  <a:headEnd/>
                  <a:tailEnd/>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096000" y="3528215"/>
                  <a:ext cx="5698501" cy="81253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lnSpc>
                      <a:spcPct val="130000"/>
                    </a:lnSpc>
                    <a:tabLst>
                      <a:tab pos="679450" algn="l"/>
                    </a:tabLst>
                  </a:pPr>
                  <a:r>
                    <a:rPr lang="en-US" b="1" dirty="0" smtClean="0">
                      <a:latin typeface="Arial" panose="020B0604020202020204" pitchFamily="34" charset="0"/>
                      <a:cs typeface="Arial" panose="020B0604020202020204" pitchFamily="34" charset="0"/>
                    </a:rPr>
                    <a:t>COGS = </a:t>
                  </a:r>
                  <a14:m>
                    <m:oMath xmlns:m="http://schemas.openxmlformats.org/officeDocument/2006/math">
                      <m:r>
                        <a:rPr lang="en-US" b="1" i="1" smtClean="0">
                          <a:effectLst/>
                          <a:latin typeface="Cambria Math" panose="02040503050406030204" pitchFamily="18" charset="0"/>
                          <a:cs typeface="Times New Roman" panose="02020603050405020304" pitchFamily="18" charset="0"/>
                        </a:rPr>
                        <m:t>𝑼𝒏𝒊𝒕</m:t>
                      </m:r>
                      <m:r>
                        <a:rPr lang="en-US" b="1" i="1" smtClean="0">
                          <a:effectLst/>
                          <a:latin typeface="Cambria Math" panose="02040503050406030204" pitchFamily="18" charset="0"/>
                          <a:cs typeface="Times New Roman" panose="02020603050405020304" pitchFamily="18" charset="0"/>
                        </a:rPr>
                        <m:t> </m:t>
                      </m:r>
                      <m:r>
                        <a:rPr lang="en-US" b="1" i="1" smtClean="0">
                          <a:effectLst/>
                          <a:latin typeface="Cambria Math" panose="02040503050406030204" pitchFamily="18" charset="0"/>
                          <a:cs typeface="Times New Roman" panose="02020603050405020304" pitchFamily="18" charset="0"/>
                        </a:rPr>
                        <m:t>𝑺𝒐𝒍𝒅</m:t>
                      </m:r>
                      <m:r>
                        <a:rPr lang="en-US" b="1" i="1" smtClean="0">
                          <a:effectLst/>
                          <a:latin typeface="Cambria Math" panose="02040503050406030204" pitchFamily="18" charset="0"/>
                          <a:cs typeface="Times New Roman" panose="02020603050405020304" pitchFamily="18" charset="0"/>
                        </a:rPr>
                        <m:t>×</m:t>
                      </m:r>
                      <m:r>
                        <m:rPr>
                          <m:nor/>
                        </m:rPr>
                        <a:rPr lang="en-GB" b="1" dirty="0">
                          <a:latin typeface="Arial" panose="020B0604020202020204" pitchFamily="34" charset="0"/>
                          <a:ea typeface="Times New Roman" panose="02020603050405020304" pitchFamily="18" charset="0"/>
                          <a:cs typeface="Arial" panose="020B0604020202020204" pitchFamily="34" charset="0"/>
                        </a:rPr>
                        <m:t>Weighted</m:t>
                      </m:r>
                      <m:r>
                        <m:rPr>
                          <m:nor/>
                        </m:rPr>
                        <a:rPr lang="en-GB" b="1" dirty="0">
                          <a:latin typeface="Arial" panose="020B0604020202020204" pitchFamily="34" charset="0"/>
                          <a:ea typeface="Times New Roman" panose="02020603050405020304" pitchFamily="18" charset="0"/>
                          <a:cs typeface="Arial" panose="020B0604020202020204" pitchFamily="34" charset="0"/>
                        </a:rPr>
                        <m:t> </m:t>
                      </m:r>
                      <m:r>
                        <m:rPr>
                          <m:nor/>
                        </m:rPr>
                        <a:rPr lang="en-GB" b="1" dirty="0">
                          <a:latin typeface="Arial" panose="020B0604020202020204" pitchFamily="34" charset="0"/>
                          <a:ea typeface="Times New Roman" panose="02020603050405020304" pitchFamily="18" charset="0"/>
                          <a:cs typeface="Arial" panose="020B0604020202020204" pitchFamily="34" charset="0"/>
                        </a:rPr>
                        <m:t>Average</m:t>
                      </m:r>
                      <m:r>
                        <m:rPr>
                          <m:nor/>
                        </m:rPr>
                        <a:rPr lang="en-GB" b="1" dirty="0">
                          <a:latin typeface="Arial" panose="020B0604020202020204" pitchFamily="34" charset="0"/>
                          <a:ea typeface="Times New Roman" panose="02020603050405020304" pitchFamily="18" charset="0"/>
                          <a:cs typeface="Arial" panose="020B0604020202020204" pitchFamily="34" charset="0"/>
                        </a:rPr>
                        <m:t> </m:t>
                      </m:r>
                      <m:r>
                        <m:rPr>
                          <m:nor/>
                        </m:rPr>
                        <a:rPr lang="en-GB" b="1" dirty="0">
                          <a:latin typeface="Arial" panose="020B0604020202020204" pitchFamily="34" charset="0"/>
                          <a:ea typeface="Times New Roman" panose="02020603050405020304" pitchFamily="18" charset="0"/>
                          <a:cs typeface="Arial" panose="020B0604020202020204" pitchFamily="34" charset="0"/>
                        </a:rPr>
                        <m:t>Unit</m:t>
                      </m:r>
                      <m:r>
                        <m:rPr>
                          <m:nor/>
                        </m:rPr>
                        <a:rPr lang="en-GB" b="1" dirty="0">
                          <a:latin typeface="Arial" panose="020B0604020202020204" pitchFamily="34" charset="0"/>
                          <a:ea typeface="Times New Roman" panose="02020603050405020304" pitchFamily="18" charset="0"/>
                          <a:cs typeface="Arial" panose="020B0604020202020204" pitchFamily="34" charset="0"/>
                        </a:rPr>
                        <m:t> </m:t>
                      </m:r>
                      <m:r>
                        <m:rPr>
                          <m:nor/>
                        </m:rPr>
                        <a:rPr lang="en-GB" b="1" dirty="0">
                          <a:latin typeface="Arial" panose="020B0604020202020204" pitchFamily="34" charset="0"/>
                          <a:ea typeface="Times New Roman" panose="02020603050405020304" pitchFamily="18" charset="0"/>
                          <a:cs typeface="Arial" panose="020B0604020202020204" pitchFamily="34" charset="0"/>
                        </a:rPr>
                        <m:t>Cost</m:t>
                      </m:r>
                    </m:oMath>
                  </a14:m>
                  <a:endParaRPr lang="en-US" b="1" dirty="0" smtClean="0">
                    <a:latin typeface="Arial" panose="020B0604020202020204" pitchFamily="34" charset="0"/>
                    <a:cs typeface="Arial" panose="020B0604020202020204" pitchFamily="34" charset="0"/>
                  </a:endParaRPr>
                </a:p>
                <a:p>
                  <a:pPr lvl="0" algn="just">
                    <a:lnSpc>
                      <a:spcPct val="130000"/>
                    </a:lnSpc>
                    <a:tabLst>
                      <a:tab pos="679450" algn="l"/>
                    </a:tabLst>
                  </a:pPr>
                  <a:r>
                    <a:rPr lang="en-US" b="1" dirty="0" smtClean="0">
                      <a:latin typeface="Arial" panose="020B0604020202020204" pitchFamily="34" charset="0"/>
                      <a:cs typeface="Arial" panose="020B0604020202020204" pitchFamily="34" charset="0"/>
                    </a:rPr>
                    <a:t>                 = 300 × 32 </a:t>
                  </a:r>
                  <a:r>
                    <a:rPr lang="en-US" b="1" dirty="0">
                      <a:latin typeface="Arial" panose="020B0604020202020204" pitchFamily="34" charset="0"/>
                      <a:cs typeface="Arial" panose="020B0604020202020204" pitchFamily="34" charset="0"/>
                    </a:rPr>
                    <a:t>= BD </a:t>
                  </a:r>
                  <a:r>
                    <a:rPr lang="en-US" b="1" dirty="0" smtClean="0">
                      <a:latin typeface="Arial" panose="020B0604020202020204" pitchFamily="34" charset="0"/>
                      <a:cs typeface="Arial" panose="020B0604020202020204" pitchFamily="34" charset="0"/>
                    </a:rPr>
                    <a:t>9,600</a:t>
                  </a:r>
                  <a:r>
                    <a:rPr lang="en-US" b="1" dirty="0">
                      <a:latin typeface="Arial" panose="020B0604020202020204" pitchFamily="34" charset="0"/>
                      <a:cs typeface="Arial" panose="020B0604020202020204" pitchFamily="34" charset="0"/>
                    </a:rPr>
                    <a:t>.</a:t>
                  </a:r>
                  <a:endParaRPr lang="en-US" b="1" dirty="0">
                    <a:effectLst/>
                    <a:latin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6096000" y="3528215"/>
                  <a:ext cx="5698501" cy="812530"/>
                </a:xfrm>
                <a:prstGeom prst="rect">
                  <a:avLst/>
                </a:prstGeom>
                <a:blipFill rotWithShape="0">
                  <a:blip r:embed="rId7"/>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grpSp>
      <p:grpSp>
        <p:nvGrpSpPr>
          <p:cNvPr id="26" name="Group 25"/>
          <p:cNvGrpSpPr/>
          <p:nvPr/>
        </p:nvGrpSpPr>
        <p:grpSpPr>
          <a:xfrm>
            <a:off x="0" y="6498164"/>
            <a:ext cx="12192000" cy="384957"/>
            <a:chOff x="0" y="6498164"/>
            <a:chExt cx="12192000" cy="384957"/>
          </a:xfrm>
        </p:grpSpPr>
        <p:cxnSp>
          <p:nvCxnSpPr>
            <p:cNvPr id="27" name="Straight Connector 2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5985271"/>
      </p:ext>
    </p:extLst>
  </p:cSld>
  <p:clrMapOvr>
    <a:masterClrMapping/>
  </p:clrMapOvr>
  <p:transition spd="med">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959" y="4092360"/>
            <a:ext cx="1825045" cy="2168434"/>
          </a:xfrm>
          <a:prstGeom prst="rect">
            <a:avLst/>
          </a:prstGeom>
          <a:ln>
            <a:noFill/>
          </a:ln>
          <a:effectLst>
            <a:outerShdw blurRad="292100" dist="139700" dir="2700000" algn="tl" rotWithShape="0">
              <a:srgbClr val="333333">
                <a:alpha val="65000"/>
              </a:srgbClr>
            </a:outerShdw>
          </a:effectLst>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0446" y="4572008"/>
            <a:ext cx="1688786" cy="168878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236915" y="1048629"/>
            <a:ext cx="5155230"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en-US" b="1" dirty="0">
                <a:latin typeface="Arial" panose="020B0604020202020204" pitchFamily="34" charset="0"/>
                <a:cs typeface="Arial" panose="020B0604020202020204" pitchFamily="34" charset="0"/>
              </a:rPr>
              <a:t>The following information during May, 2018. </a:t>
            </a:r>
          </a:p>
        </p:txBody>
      </p:sp>
      <p:graphicFrame>
        <p:nvGraphicFramePr>
          <p:cNvPr id="9" name="Table 8"/>
          <p:cNvGraphicFramePr>
            <a:graphicFrameLocks noGrp="1"/>
          </p:cNvGraphicFramePr>
          <p:nvPr>
            <p:extLst>
              <p:ext uri="{D42A27DB-BD31-4B8C-83A1-F6EECF244321}">
                <p14:modId xmlns:p14="http://schemas.microsoft.com/office/powerpoint/2010/main" val="962563445"/>
              </p:ext>
            </p:extLst>
          </p:nvPr>
        </p:nvGraphicFramePr>
        <p:xfrm>
          <a:off x="2241262" y="1552389"/>
          <a:ext cx="6912768" cy="1854200"/>
        </p:xfrm>
        <a:graphic>
          <a:graphicData uri="http://schemas.openxmlformats.org/drawingml/2006/table">
            <a:tbl>
              <a:tblPr rtl="1" firstRow="1" bandRow="1">
                <a:tableStyleId>{5C22544A-7EE6-4342-B048-85BDC9FD1C3A}</a:tableStyleId>
              </a:tblPr>
              <a:tblGrid>
                <a:gridCol w="1453240">
                  <a:extLst>
                    <a:ext uri="{9D8B030D-6E8A-4147-A177-3AD203B41FA5}">
                      <a16:colId xmlns:a16="http://schemas.microsoft.com/office/drawing/2014/main" xmlns="" val="20000"/>
                    </a:ext>
                  </a:extLst>
                </a:gridCol>
                <a:gridCol w="1269682">
                  <a:extLst>
                    <a:ext uri="{9D8B030D-6E8A-4147-A177-3AD203B41FA5}">
                      <a16:colId xmlns:a16="http://schemas.microsoft.com/office/drawing/2014/main" xmlns="" val="20001"/>
                    </a:ext>
                  </a:extLst>
                </a:gridCol>
                <a:gridCol w="2461654">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tblGrid>
              <a:tr h="370840">
                <a:tc>
                  <a:txBody>
                    <a:bodyPr/>
                    <a:lstStyle/>
                    <a:p>
                      <a:pPr algn="ctr" rtl="1"/>
                      <a:r>
                        <a:rPr lang="en-US" b="1" dirty="0" smtClean="0">
                          <a:solidFill>
                            <a:srgbClr val="FF0000"/>
                          </a:solidFill>
                          <a:cs typeface="+mn-cs"/>
                        </a:rPr>
                        <a:t>Cost per unit</a:t>
                      </a:r>
                      <a:endParaRPr lang="ar-BH" b="1" dirty="0">
                        <a:solidFill>
                          <a:srgbClr val="FF0000"/>
                        </a:solidFill>
                        <a:cs typeface="+mn-cs"/>
                      </a:endParaRPr>
                    </a:p>
                  </a:txBody>
                  <a:tcPr>
                    <a:cell3D prstMaterial="dkEdge">
                      <a:bevel prst="relaxedInset"/>
                      <a:lightRig rig="flood" dir="t"/>
                    </a:cell3D>
                  </a:tcPr>
                </a:tc>
                <a:tc>
                  <a:txBody>
                    <a:bodyPr/>
                    <a:lstStyle/>
                    <a:p>
                      <a:pPr algn="ctr" rtl="1"/>
                      <a:r>
                        <a:rPr lang="en-US" b="1" dirty="0" smtClean="0">
                          <a:solidFill>
                            <a:srgbClr val="FF0000"/>
                          </a:solidFill>
                          <a:cs typeface="+mn-cs"/>
                        </a:rPr>
                        <a:t>Unit</a:t>
                      </a:r>
                      <a:endParaRPr lang="ar-BH" b="1" dirty="0">
                        <a:solidFill>
                          <a:srgbClr val="FF0000"/>
                        </a:solidFill>
                        <a:cs typeface="+mn-cs"/>
                      </a:endParaRPr>
                    </a:p>
                  </a:txBody>
                  <a:tcPr>
                    <a:cell3D prstMaterial="dkEdge">
                      <a:bevel prst="relaxedInset"/>
                      <a:lightRig rig="flood" dir="t"/>
                    </a:cell3D>
                  </a:tcPr>
                </a:tc>
                <a:tc>
                  <a:txBody>
                    <a:bodyPr/>
                    <a:lstStyle/>
                    <a:p>
                      <a:pPr algn="ctr" rtl="1"/>
                      <a:r>
                        <a:rPr lang="en-US" b="1" dirty="0" smtClean="0">
                          <a:solidFill>
                            <a:srgbClr val="FF0000"/>
                          </a:solidFill>
                          <a:cs typeface="+mn-cs"/>
                        </a:rPr>
                        <a:t>Title</a:t>
                      </a:r>
                      <a:endParaRPr lang="ar-BH" b="1" dirty="0">
                        <a:solidFill>
                          <a:srgbClr val="FF0000"/>
                        </a:solidFill>
                        <a:cs typeface="+mn-cs"/>
                      </a:endParaRPr>
                    </a:p>
                  </a:txBody>
                  <a:tcPr>
                    <a:cell3D prstMaterial="dkEdge">
                      <a:bevel prst="relaxedInset"/>
                      <a:lightRig rig="flood" dir="t"/>
                    </a:cell3D>
                  </a:tcPr>
                </a:tc>
                <a:tc>
                  <a:txBody>
                    <a:bodyPr/>
                    <a:lstStyle/>
                    <a:p>
                      <a:pPr algn="ctr" rtl="1"/>
                      <a:r>
                        <a:rPr lang="en-US" b="1" dirty="0" smtClean="0">
                          <a:solidFill>
                            <a:srgbClr val="FF0000"/>
                          </a:solidFill>
                          <a:cs typeface="+mn-cs"/>
                        </a:rPr>
                        <a:t>Date</a:t>
                      </a:r>
                      <a:endParaRPr lang="ar-BH" b="1" dirty="0">
                        <a:solidFill>
                          <a:srgbClr val="FF0000"/>
                        </a:solidFill>
                        <a:cs typeface="+mn-cs"/>
                      </a:endParaRPr>
                    </a:p>
                  </a:txBody>
                  <a:tcPr>
                    <a:cell3D prstMaterial="dkEdge">
                      <a:bevel prst="relaxedInset"/>
                      <a:lightRig rig="flood" dir="t"/>
                    </a:cell3D>
                  </a:tcPr>
                </a:tc>
                <a:extLst>
                  <a:ext uri="{0D108BD9-81ED-4DB2-BD59-A6C34878D82A}">
                    <a16:rowId xmlns:a16="http://schemas.microsoft.com/office/drawing/2014/main" xmlns="" val="10000"/>
                  </a:ext>
                </a:extLst>
              </a:tr>
              <a:tr h="370840">
                <a:tc>
                  <a:txBody>
                    <a:bodyPr/>
                    <a:lstStyle/>
                    <a:p>
                      <a:pPr algn="ctr" rtl="1"/>
                      <a:r>
                        <a:rPr lang="en-US" b="1" dirty="0" smtClean="0">
                          <a:cs typeface="+mn-cs"/>
                        </a:rPr>
                        <a:t>BD30</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50</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Beginning inventory</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Mar, 01</a:t>
                      </a:r>
                      <a:endParaRPr lang="ar-BH" b="1" dirty="0">
                        <a:cs typeface="+mn-cs"/>
                      </a:endParaRPr>
                    </a:p>
                  </a:txBody>
                  <a:tcPr>
                    <a:cell3D prstMaterial="dkEdge">
                      <a:bevel prst="relaxedInset"/>
                      <a:lightRig rig="flood" dir="t"/>
                    </a:cell3D>
                  </a:tcPr>
                </a:tc>
                <a:extLst>
                  <a:ext uri="{0D108BD9-81ED-4DB2-BD59-A6C34878D82A}">
                    <a16:rowId xmlns:a16="http://schemas.microsoft.com/office/drawing/2014/main" xmlns="" val="10001"/>
                  </a:ext>
                </a:extLst>
              </a:tr>
              <a:tr h="370840">
                <a:tc>
                  <a:txBody>
                    <a:bodyPr/>
                    <a:lstStyle/>
                    <a:p>
                      <a:pPr algn="ctr" rtl="1"/>
                      <a:r>
                        <a:rPr lang="en-US" b="1" dirty="0" smtClean="0">
                          <a:cs typeface="+mn-cs"/>
                        </a:rPr>
                        <a:t>BD35</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80</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Purchases </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Mar, 10</a:t>
                      </a:r>
                      <a:endParaRPr lang="ar-BH" b="1" dirty="0">
                        <a:cs typeface="+mn-cs"/>
                      </a:endParaRPr>
                    </a:p>
                  </a:txBody>
                  <a:tcPr>
                    <a:cell3D prstMaterial="dkEdge">
                      <a:bevel prst="relaxedInset"/>
                      <a:lightRig rig="flood" dir="t"/>
                    </a:cell3D>
                  </a:tcPr>
                </a:tc>
                <a:extLst>
                  <a:ext uri="{0D108BD9-81ED-4DB2-BD59-A6C34878D82A}">
                    <a16:rowId xmlns:a16="http://schemas.microsoft.com/office/drawing/2014/main" xmlns="" val="10002"/>
                  </a:ext>
                </a:extLst>
              </a:tr>
              <a:tr h="370840">
                <a:tc>
                  <a:txBody>
                    <a:bodyPr/>
                    <a:lstStyle/>
                    <a:p>
                      <a:pPr algn="ctr" rtl="1"/>
                      <a:r>
                        <a:rPr lang="en-US" b="1" dirty="0" smtClean="0">
                          <a:cs typeface="+mn-cs"/>
                        </a:rPr>
                        <a:t>BD40</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70</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Purchases </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Mar, 12</a:t>
                      </a:r>
                      <a:endParaRPr lang="ar-BH" b="1" dirty="0">
                        <a:cs typeface="+mn-cs"/>
                      </a:endParaRPr>
                    </a:p>
                  </a:txBody>
                  <a:tcPr>
                    <a:cell3D prstMaterial="dkEdge">
                      <a:bevel prst="relaxedInset"/>
                      <a:lightRig rig="flood" dir="t"/>
                    </a:cell3D>
                  </a:tcPr>
                </a:tc>
                <a:extLst>
                  <a:ext uri="{0D108BD9-81ED-4DB2-BD59-A6C34878D82A}">
                    <a16:rowId xmlns:a16="http://schemas.microsoft.com/office/drawing/2014/main" xmlns="" val="10003"/>
                  </a:ext>
                </a:extLst>
              </a:tr>
              <a:tr h="370840">
                <a:tc>
                  <a:txBody>
                    <a:bodyPr/>
                    <a:lstStyle/>
                    <a:p>
                      <a:pPr algn="ctr" rtl="1"/>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60</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Ending inventory</a:t>
                      </a:r>
                      <a:endParaRPr lang="ar-BH" b="1" dirty="0">
                        <a:cs typeface="+mn-cs"/>
                      </a:endParaRPr>
                    </a:p>
                  </a:txBody>
                  <a:tcPr>
                    <a:cell3D prstMaterial="dkEdge">
                      <a:bevel prst="relaxedInset"/>
                      <a:lightRig rig="flood" dir="t"/>
                    </a:cell3D>
                  </a:tcPr>
                </a:tc>
                <a:tc>
                  <a:txBody>
                    <a:bodyPr/>
                    <a:lstStyle/>
                    <a:p>
                      <a:pPr algn="ctr" rtl="1"/>
                      <a:r>
                        <a:rPr lang="en-US" b="1" dirty="0" smtClean="0">
                          <a:cs typeface="+mn-cs"/>
                        </a:rPr>
                        <a:t>Mar,</a:t>
                      </a:r>
                      <a:r>
                        <a:rPr lang="en-US" b="1" baseline="0" dirty="0" smtClean="0">
                          <a:cs typeface="+mn-cs"/>
                        </a:rPr>
                        <a:t> </a:t>
                      </a:r>
                      <a:r>
                        <a:rPr lang="en-US" b="1" dirty="0" smtClean="0">
                          <a:cs typeface="+mn-cs"/>
                        </a:rPr>
                        <a:t>31</a:t>
                      </a:r>
                      <a:endParaRPr lang="ar-BH" b="1" dirty="0">
                        <a:cs typeface="+mn-cs"/>
                      </a:endParaRPr>
                    </a:p>
                  </a:txBody>
                  <a:tcPr>
                    <a:cell3D prstMaterial="dkEdge">
                      <a:bevel prst="relaxedInset"/>
                      <a:lightRig rig="flood" dir="t"/>
                    </a:cell3D>
                  </a:tcPr>
                </a:tc>
                <a:extLst>
                  <a:ext uri="{0D108BD9-81ED-4DB2-BD59-A6C34878D82A}">
                    <a16:rowId xmlns:a16="http://schemas.microsoft.com/office/drawing/2014/main" xmlns="" val="10004"/>
                  </a:ext>
                </a:extLst>
              </a:tr>
            </a:tbl>
          </a:graphicData>
        </a:graphic>
      </p:graphicFrame>
      <p:sp>
        <p:nvSpPr>
          <p:cNvPr id="10" name="TextBox 9"/>
          <p:cNvSpPr txBox="1"/>
          <p:nvPr/>
        </p:nvSpPr>
        <p:spPr>
          <a:xfrm>
            <a:off x="2236915" y="3492196"/>
            <a:ext cx="7963542"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en-US" b="1" dirty="0">
                <a:latin typeface="Arial" panose="020B0604020202020204" pitchFamily="34" charset="0"/>
                <a:cs typeface="Arial" panose="020B0604020202020204" pitchFamily="34" charset="0"/>
              </a:rPr>
              <a:t>The cost of good sold and cost of ending inventory under </a:t>
            </a:r>
            <a:r>
              <a:rPr lang="en-US" b="1" dirty="0" smtClean="0">
                <a:solidFill>
                  <a:srgbClr val="C00000"/>
                </a:solidFill>
                <a:latin typeface="Arial" panose="020B0604020202020204" pitchFamily="34" charset="0"/>
                <a:cs typeface="Arial" panose="020B0604020202020204" pitchFamily="34" charset="0"/>
              </a:rPr>
              <a:t>WA</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method are </a:t>
            </a:r>
            <a:r>
              <a:rPr lang="en-US" b="1" dirty="0" smtClean="0">
                <a:latin typeface="Arial" panose="020B0604020202020204" pitchFamily="34" charset="0"/>
                <a:cs typeface="Arial" panose="020B0604020202020204" pitchFamily="34" charset="0"/>
              </a:rPr>
              <a:t>BD4,790 </a:t>
            </a:r>
            <a:r>
              <a:rPr lang="en-US" b="1" dirty="0">
                <a:latin typeface="Arial" panose="020B0604020202020204" pitchFamily="34" charset="0"/>
                <a:cs typeface="Arial" panose="020B0604020202020204" pitchFamily="34" charset="0"/>
              </a:rPr>
              <a:t>and </a:t>
            </a:r>
            <a:r>
              <a:rPr lang="en-US" b="1" dirty="0" smtClean="0">
                <a:latin typeface="Arial" panose="020B0604020202020204" pitchFamily="34" charset="0"/>
                <a:cs typeface="Arial" panose="020B0604020202020204" pitchFamily="34" charset="0"/>
              </a:rPr>
              <a:t>BD2,130</a:t>
            </a:r>
            <a:r>
              <a:rPr lang="en-US" b="1" dirty="0">
                <a:latin typeface="Arial" panose="020B0604020202020204" pitchFamily="34" charset="0"/>
                <a:cs typeface="Arial" panose="020B0604020202020204" pitchFamily="34" charset="0"/>
              </a:rPr>
              <a:t>.</a:t>
            </a:r>
            <a:endParaRPr lang="ar-BH" b="1" dirty="0">
              <a:latin typeface="Arial" panose="020B0604020202020204" pitchFamily="34" charset="0"/>
              <a:cs typeface="Arial" panose="020B0604020202020204" pitchFamily="34" charset="0"/>
            </a:endParaRPr>
          </a:p>
        </p:txBody>
      </p:sp>
      <p:sp>
        <p:nvSpPr>
          <p:cNvPr id="11" name="Rectangle 10"/>
          <p:cNvSpPr/>
          <p:nvPr/>
        </p:nvSpPr>
        <p:spPr>
          <a:xfrm>
            <a:off x="479376" y="589260"/>
            <a:ext cx="2016224" cy="4310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Arial" panose="020B0604020202020204" pitchFamily="34" charset="0"/>
                <a:cs typeface="Arial" panose="020B0604020202020204" pitchFamily="34" charset="0"/>
              </a:rPr>
              <a:t>Activity </a:t>
            </a:r>
            <a:r>
              <a:rPr lang="en-GB" sz="2400" b="1" dirty="0" smtClean="0">
                <a:solidFill>
                  <a:srgbClr val="FF0000"/>
                </a:solidFill>
                <a:latin typeface="Arial" panose="020B0604020202020204" pitchFamily="34" charset="0"/>
                <a:cs typeface="Arial" panose="020B0604020202020204" pitchFamily="34" charset="0"/>
              </a:rPr>
              <a:t>3</a:t>
            </a:r>
            <a:endParaRPr lang="en-GB" sz="2400" b="1" dirty="0">
              <a:solidFill>
                <a:srgbClr val="FF0000"/>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6" name="Group 15"/>
          <p:cNvGrpSpPr/>
          <p:nvPr/>
        </p:nvGrpSpPr>
        <p:grpSpPr>
          <a:xfrm>
            <a:off x="0" y="6498164"/>
            <a:ext cx="12192000" cy="384957"/>
            <a:chOff x="0" y="6498164"/>
            <a:chExt cx="12192000" cy="384957"/>
          </a:xfrm>
        </p:grpSpPr>
        <p:cxnSp>
          <p:nvCxnSpPr>
            <p:cNvPr id="17" name="Straight Connector 1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871" y="1489720"/>
            <a:ext cx="3657600" cy="3657600"/>
          </a:xfrm>
          <a:prstGeom prst="rect">
            <a:avLst/>
          </a:prstGeom>
          <a:ln>
            <a:noFill/>
          </a:ln>
          <a:effectLst>
            <a:outerShdw blurRad="292100" dist="139700" dir="2700000" algn="tl" rotWithShape="0">
              <a:srgbClr val="333333">
                <a:alpha val="65000"/>
              </a:srgbClr>
            </a:outerShdw>
          </a:effectLst>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612" y="4954325"/>
            <a:ext cx="996044" cy="996044"/>
          </a:xfrm>
          <a:prstGeom prst="rect">
            <a:avLst/>
          </a:prstGeom>
          <a:ln>
            <a:noFill/>
          </a:ln>
          <a:effectLst>
            <a:outerShdw blurRad="292100" dist="139700" dir="2700000" algn="tl" rotWithShape="0">
              <a:srgbClr val="333333">
                <a:alpha val="65000"/>
              </a:srgbClr>
            </a:outerShdw>
          </a:effectLst>
        </p:spPr>
      </p:pic>
      <p:sp>
        <p:nvSpPr>
          <p:cNvPr id="9" name="Title 1"/>
          <p:cNvSpPr txBox="1">
            <a:spLocks/>
          </p:cNvSpPr>
          <p:nvPr/>
        </p:nvSpPr>
        <p:spPr>
          <a:xfrm>
            <a:off x="-15971" y="123416"/>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4" name="Group 3"/>
          <p:cNvGrpSpPr/>
          <p:nvPr/>
        </p:nvGrpSpPr>
        <p:grpSpPr>
          <a:xfrm>
            <a:off x="6096352" y="1503137"/>
            <a:ext cx="5976664" cy="4615287"/>
            <a:chOff x="6105947" y="731248"/>
            <a:chExt cx="5976664" cy="4615287"/>
          </a:xfrm>
        </p:grpSpPr>
        <p:grpSp>
          <p:nvGrpSpPr>
            <p:cNvPr id="13" name="Group 12"/>
            <p:cNvGrpSpPr/>
            <p:nvPr/>
          </p:nvGrpSpPr>
          <p:grpSpPr>
            <a:xfrm>
              <a:off x="6105947" y="731248"/>
              <a:ext cx="5976664" cy="4110842"/>
              <a:chOff x="6097874" y="572836"/>
              <a:chExt cx="5976664" cy="4110842"/>
            </a:xfrm>
          </p:grpSpPr>
          <p:sp>
            <p:nvSpPr>
              <p:cNvPr id="14" name="TextBox 13"/>
              <p:cNvSpPr txBox="1"/>
              <p:nvPr/>
            </p:nvSpPr>
            <p:spPr>
              <a:xfrm>
                <a:off x="7528087" y="572836"/>
                <a:ext cx="96879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r>
                  <a:rPr lang="en-US" b="1" dirty="0">
                    <a:solidFill>
                      <a:srgbClr val="FF0000"/>
                    </a:solidFill>
                  </a:rPr>
                  <a:t>Answer:</a:t>
                </a:r>
                <a:endParaRPr lang="ar-BH" b="1" dirty="0">
                  <a:solidFill>
                    <a:srgbClr val="FF0000"/>
                  </a:solidFill>
                </a:endParaRPr>
              </a:p>
            </p:txBody>
          </p:sp>
          <p:grpSp>
            <p:nvGrpSpPr>
              <p:cNvPr id="15" name="Group 14"/>
              <p:cNvGrpSpPr/>
              <p:nvPr/>
            </p:nvGrpSpPr>
            <p:grpSpPr>
              <a:xfrm>
                <a:off x="8645538" y="630775"/>
                <a:ext cx="1560042" cy="1754326"/>
                <a:chOff x="8645538" y="630775"/>
                <a:chExt cx="1560042" cy="1754326"/>
              </a:xfrm>
            </p:grpSpPr>
            <p:sp>
              <p:nvSpPr>
                <p:cNvPr id="18" name="TextBox 17"/>
                <p:cNvSpPr txBox="1"/>
                <p:nvPr/>
              </p:nvSpPr>
              <p:spPr>
                <a:xfrm>
                  <a:off x="8645538" y="630775"/>
                  <a:ext cx="1560042" cy="175432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pPr>
                    <a:lnSpc>
                      <a:spcPct val="150000"/>
                    </a:lnSpc>
                  </a:pPr>
                  <a:r>
                    <a:rPr lang="en-US" b="1" dirty="0" smtClean="0"/>
                    <a:t>50 </a:t>
                  </a:r>
                  <a:r>
                    <a:rPr lang="en-US" b="1" dirty="0"/>
                    <a:t>x </a:t>
                  </a:r>
                  <a:r>
                    <a:rPr lang="en-US" b="1" dirty="0" smtClean="0"/>
                    <a:t>30</a:t>
                  </a:r>
                  <a:r>
                    <a:rPr lang="en-US" b="1" dirty="0"/>
                    <a:t>= </a:t>
                  </a:r>
                  <a:r>
                    <a:rPr lang="en-US" b="1" dirty="0" smtClean="0"/>
                    <a:t>1,500</a:t>
                  </a:r>
                  <a:endParaRPr lang="en-US" b="1" dirty="0"/>
                </a:p>
                <a:p>
                  <a:pPr>
                    <a:lnSpc>
                      <a:spcPct val="150000"/>
                    </a:lnSpc>
                  </a:pPr>
                  <a:r>
                    <a:rPr lang="en-US" b="1" dirty="0" smtClean="0"/>
                    <a:t>80 </a:t>
                  </a:r>
                  <a:r>
                    <a:rPr lang="en-US" b="1" dirty="0"/>
                    <a:t>x </a:t>
                  </a:r>
                  <a:r>
                    <a:rPr lang="en-US" b="1" dirty="0" smtClean="0"/>
                    <a:t>35= 2,800</a:t>
                  </a:r>
                </a:p>
                <a:p>
                  <a:pPr>
                    <a:lnSpc>
                      <a:spcPct val="150000"/>
                    </a:lnSpc>
                  </a:pPr>
                  <a:r>
                    <a:rPr lang="en-US" b="1" dirty="0" smtClean="0"/>
                    <a:t>70 </a:t>
                  </a:r>
                  <a:r>
                    <a:rPr lang="en-US" b="1" dirty="0"/>
                    <a:t>x </a:t>
                  </a:r>
                  <a:r>
                    <a:rPr lang="en-US" b="1" dirty="0" smtClean="0"/>
                    <a:t>40= </a:t>
                  </a:r>
                  <a:r>
                    <a:rPr lang="en-US" b="1" dirty="0"/>
                    <a:t>2,800</a:t>
                  </a:r>
                </a:p>
                <a:p>
                  <a:pPr>
                    <a:lnSpc>
                      <a:spcPct val="150000"/>
                    </a:lnSpc>
                  </a:pPr>
                  <a:r>
                    <a:rPr lang="en-US" b="1" dirty="0" smtClean="0"/>
                    <a:t>200         7,100</a:t>
                  </a:r>
                  <a:endParaRPr lang="en-US" b="1" dirty="0"/>
                </a:p>
              </p:txBody>
            </p:sp>
            <p:cxnSp>
              <p:nvCxnSpPr>
                <p:cNvPr id="19" name="Straight Connector 18"/>
                <p:cNvCxnSpPr/>
                <p:nvPr/>
              </p:nvCxnSpPr>
              <p:spPr>
                <a:xfrm flipH="1">
                  <a:off x="8645538" y="1902436"/>
                  <a:ext cx="448008"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9616319" y="1902436"/>
                  <a:ext cx="448008" cy="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6" name="Rectangle 15"/>
                  <p:cNvSpPr>
                    <a:spLocks noChangeArrowheads="1"/>
                  </p:cNvSpPr>
                  <p:nvPr/>
                </p:nvSpPr>
                <p:spPr bwMode="auto">
                  <a:xfrm>
                    <a:off x="6097874" y="2622148"/>
                    <a:ext cx="5976664" cy="1161706"/>
                  </a:xfrm>
                  <a:prstGeom prst="rect">
                    <a:avLst/>
                  </a:prstGeom>
                  <a:gradFill rotWithShape="0">
                    <a:gsLst>
                      <a:gs pos="0">
                        <a:srgbClr val="FABF8F"/>
                      </a:gs>
                      <a:gs pos="50000">
                        <a:srgbClr val="FDE9D9"/>
                      </a:gs>
                      <a:gs pos="100000">
                        <a:srgbClr val="FABF8F"/>
                      </a:gs>
                    </a:gsLst>
                    <a:lin ang="189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upright="1">
                    <a:noAutofit/>
                  </a:bodyPr>
                  <a:lstStyle/>
                  <a:p>
                    <a:pPr algn="r">
                      <a:spcAft>
                        <a:spcPts val="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Weighted Average Unit Cost = </a:t>
                    </a:r>
                    <a14:m>
                      <m:oMath xmlns:m="http://schemas.openxmlformats.org/officeDocument/2006/math">
                        <m:f>
                          <m:fPr>
                            <m:ctrlPr>
                              <a:rPr lang="en-U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n-GB" sz="1600" b="1" i="1">
                                <a:effectLst/>
                                <a:latin typeface="Cambria Math" panose="02040503050406030204" pitchFamily="18" charset="0"/>
                                <a:ea typeface="Times New Roman" panose="02020603050405020304" pitchFamily="18" charset="0"/>
                                <a:cs typeface="Arial" panose="020B0604020202020204" pitchFamily="34" charset="0"/>
                              </a:rPr>
                              <m:t>𝑪𝒐𝒔𝒕</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𝒐𝒇</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𝑮𝒐𝒐𝒅𝒔</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𝑨𝒗𝒂𝒊𝒍𝒂𝒃𝒍𝒆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𝑭𝒐𝒓</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𝑺𝒂𝒍𝒆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num>
                          <m:den>
                            <m:r>
                              <a:rPr lang="en-GB" sz="1600" b="1" i="1">
                                <a:effectLst/>
                                <a:latin typeface="Cambria Math" panose="02040503050406030204" pitchFamily="18" charset="0"/>
                                <a:ea typeface="Times New Roman" panose="02020603050405020304" pitchFamily="18" charset="0"/>
                                <a:cs typeface="Arial" panose="020B0604020202020204" pitchFamily="34" charset="0"/>
                              </a:rPr>
                              <m:t>𝑻𝒐𝒕𝒂𝒍</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𝑼𝒏𝒊𝒕𝒔</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𝑨𝒗𝒂𝒊𝒂𝒍𝒃𝒍𝒆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𝒇𝒐𝒓</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𝒔𝒂𝒍𝒆</m:t>
                            </m:r>
                          </m:den>
                        </m:f>
                      </m:oMath>
                    </a14:m>
                    <a:endParaRPr lang="en-US"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1600" b="1" i="1">
                                <a:latin typeface="Cambria Math" panose="02040503050406030204" pitchFamily="18" charset="0"/>
                                <a:ea typeface="Times New Roman" panose="02020603050405020304" pitchFamily="18" charset="0"/>
                                <a:cs typeface="Arial" panose="020B0604020202020204" pitchFamily="34" charset="0"/>
                              </a:rPr>
                            </m:ctrlPr>
                          </m:fPr>
                          <m:num>
                            <m:r>
                              <a:rPr lang="en-US" sz="1600" b="1" i="1" smtClean="0">
                                <a:latin typeface="Cambria Math" panose="02040503050406030204" pitchFamily="18" charset="0"/>
                                <a:ea typeface="Times New Roman" panose="02020603050405020304" pitchFamily="18" charset="0"/>
                                <a:cs typeface="Arial" panose="020B0604020202020204" pitchFamily="34" charset="0"/>
                              </a:rPr>
                              <m:t>𝟕</m:t>
                            </m:r>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𝟏𝟎𝟎</m:t>
                            </m:r>
                          </m:num>
                          <m:den>
                            <m:r>
                              <a:rPr lang="en-US" sz="1600" b="1" i="1" smtClean="0">
                                <a:latin typeface="Cambria Math" panose="02040503050406030204" pitchFamily="18" charset="0"/>
                                <a:ea typeface="Times New Roman" panose="02020603050405020304" pitchFamily="18" charset="0"/>
                                <a:cs typeface="Arial" panose="020B0604020202020204" pitchFamily="34" charset="0"/>
                              </a:rPr>
                              <m:t>𝟐𝟎𝟎</m:t>
                            </m:r>
                          </m:den>
                        </m:f>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𝑩𝑫</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𝟑𝟓</m:t>
                        </m:r>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𝟓</m:t>
                        </m:r>
                        <m:r>
                          <a:rPr lang="en-US" sz="1600" b="1" i="1" smtClean="0">
                            <a:latin typeface="Cambria Math" panose="02040503050406030204" pitchFamily="18" charset="0"/>
                            <a:ea typeface="Times New Roman" panose="02020603050405020304" pitchFamily="18" charset="0"/>
                            <a:cs typeface="Arial" panose="020B0604020202020204" pitchFamily="34" charset="0"/>
                          </a:rPr>
                          <m:t> </m:t>
                        </m:r>
                      </m:oMath>
                    </a14:m>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bwMode="auto">
                  <a:xfrm>
                    <a:off x="6097874" y="2622148"/>
                    <a:ext cx="5976664" cy="1161706"/>
                  </a:xfrm>
                  <a:prstGeom prst="rect">
                    <a:avLst/>
                  </a:prstGeom>
                  <a:blipFill rotWithShape="0">
                    <a:blip r:embed="rId6"/>
                    <a:stretch>
                      <a:fillRect/>
                    </a:stretch>
                  </a:blipFill>
                  <a:ln w="12700">
                    <a:noFill/>
                    <a:miter lim="800000"/>
                    <a:headEnd/>
                    <a:tailEnd/>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192247" y="3871148"/>
                    <a:ext cx="5698501" cy="81253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lnSpc>
                        <a:spcPct val="130000"/>
                      </a:lnSpc>
                      <a:tabLst>
                        <a:tab pos="679450" algn="l"/>
                      </a:tabLst>
                    </a:pPr>
                    <a:r>
                      <a:rPr lang="en-US" b="1" dirty="0" smtClean="0">
                        <a:latin typeface="Arial" panose="020B0604020202020204" pitchFamily="34" charset="0"/>
                        <a:cs typeface="Arial" panose="020B0604020202020204" pitchFamily="34" charset="0"/>
                      </a:rPr>
                      <a:t>COGS = </a:t>
                    </a:r>
                    <a14:m>
                      <m:oMath xmlns:m="http://schemas.openxmlformats.org/officeDocument/2006/math">
                        <m:r>
                          <a:rPr lang="en-US" b="1" i="1" smtClean="0">
                            <a:effectLst/>
                            <a:latin typeface="Cambria Math" panose="02040503050406030204" pitchFamily="18" charset="0"/>
                            <a:cs typeface="Times New Roman" panose="02020603050405020304" pitchFamily="18" charset="0"/>
                          </a:rPr>
                          <m:t>𝑼𝒏𝒊𝒕</m:t>
                        </m:r>
                        <m:r>
                          <a:rPr lang="en-US" b="1" i="1" smtClean="0">
                            <a:effectLst/>
                            <a:latin typeface="Cambria Math" panose="02040503050406030204" pitchFamily="18" charset="0"/>
                            <a:cs typeface="Times New Roman" panose="02020603050405020304" pitchFamily="18" charset="0"/>
                          </a:rPr>
                          <m:t> </m:t>
                        </m:r>
                        <m:r>
                          <a:rPr lang="en-US" b="1" i="1" smtClean="0">
                            <a:effectLst/>
                            <a:latin typeface="Cambria Math" panose="02040503050406030204" pitchFamily="18" charset="0"/>
                            <a:cs typeface="Times New Roman" panose="02020603050405020304" pitchFamily="18" charset="0"/>
                          </a:rPr>
                          <m:t>𝑺𝒐𝒍𝒅</m:t>
                        </m:r>
                        <m:r>
                          <a:rPr lang="en-US" b="1" i="1" smtClean="0">
                            <a:effectLst/>
                            <a:latin typeface="Cambria Math" panose="02040503050406030204" pitchFamily="18" charset="0"/>
                            <a:cs typeface="Times New Roman" panose="02020603050405020304" pitchFamily="18" charset="0"/>
                          </a:rPr>
                          <m:t>×</m:t>
                        </m:r>
                        <m:r>
                          <m:rPr>
                            <m:nor/>
                          </m:rPr>
                          <a:rPr lang="en-GB" b="1" dirty="0">
                            <a:latin typeface="Arial" panose="020B0604020202020204" pitchFamily="34" charset="0"/>
                            <a:ea typeface="Times New Roman" panose="02020603050405020304" pitchFamily="18" charset="0"/>
                            <a:cs typeface="Arial" panose="020B0604020202020204" pitchFamily="34" charset="0"/>
                          </a:rPr>
                          <m:t>Weighted</m:t>
                        </m:r>
                        <m:r>
                          <m:rPr>
                            <m:nor/>
                          </m:rPr>
                          <a:rPr lang="en-GB" b="1" dirty="0">
                            <a:latin typeface="Arial" panose="020B0604020202020204" pitchFamily="34" charset="0"/>
                            <a:ea typeface="Times New Roman" panose="02020603050405020304" pitchFamily="18" charset="0"/>
                            <a:cs typeface="Arial" panose="020B0604020202020204" pitchFamily="34" charset="0"/>
                          </a:rPr>
                          <m:t> </m:t>
                        </m:r>
                        <m:r>
                          <m:rPr>
                            <m:nor/>
                          </m:rPr>
                          <a:rPr lang="en-GB" b="1" dirty="0">
                            <a:latin typeface="Arial" panose="020B0604020202020204" pitchFamily="34" charset="0"/>
                            <a:ea typeface="Times New Roman" panose="02020603050405020304" pitchFamily="18" charset="0"/>
                            <a:cs typeface="Arial" panose="020B0604020202020204" pitchFamily="34" charset="0"/>
                          </a:rPr>
                          <m:t>Average</m:t>
                        </m:r>
                        <m:r>
                          <m:rPr>
                            <m:nor/>
                          </m:rPr>
                          <a:rPr lang="en-GB" b="1" dirty="0">
                            <a:latin typeface="Arial" panose="020B0604020202020204" pitchFamily="34" charset="0"/>
                            <a:ea typeface="Times New Roman" panose="02020603050405020304" pitchFamily="18" charset="0"/>
                            <a:cs typeface="Arial" panose="020B0604020202020204" pitchFamily="34" charset="0"/>
                          </a:rPr>
                          <m:t> </m:t>
                        </m:r>
                        <m:r>
                          <m:rPr>
                            <m:nor/>
                          </m:rPr>
                          <a:rPr lang="en-GB" b="1" dirty="0">
                            <a:latin typeface="Arial" panose="020B0604020202020204" pitchFamily="34" charset="0"/>
                            <a:ea typeface="Times New Roman" panose="02020603050405020304" pitchFamily="18" charset="0"/>
                            <a:cs typeface="Arial" panose="020B0604020202020204" pitchFamily="34" charset="0"/>
                          </a:rPr>
                          <m:t>Unit</m:t>
                        </m:r>
                        <m:r>
                          <m:rPr>
                            <m:nor/>
                          </m:rPr>
                          <a:rPr lang="en-GB" b="1" dirty="0">
                            <a:latin typeface="Arial" panose="020B0604020202020204" pitchFamily="34" charset="0"/>
                            <a:ea typeface="Times New Roman" panose="02020603050405020304" pitchFamily="18" charset="0"/>
                            <a:cs typeface="Arial" panose="020B0604020202020204" pitchFamily="34" charset="0"/>
                          </a:rPr>
                          <m:t> </m:t>
                        </m:r>
                        <m:r>
                          <m:rPr>
                            <m:nor/>
                          </m:rPr>
                          <a:rPr lang="en-GB" b="1" dirty="0">
                            <a:latin typeface="Arial" panose="020B0604020202020204" pitchFamily="34" charset="0"/>
                            <a:ea typeface="Times New Roman" panose="02020603050405020304" pitchFamily="18" charset="0"/>
                            <a:cs typeface="Arial" panose="020B0604020202020204" pitchFamily="34" charset="0"/>
                          </a:rPr>
                          <m:t>Cost</m:t>
                        </m:r>
                      </m:oMath>
                    </a14:m>
                    <a:endParaRPr lang="en-US" b="1" dirty="0" smtClean="0">
                      <a:latin typeface="Arial" panose="020B0604020202020204" pitchFamily="34" charset="0"/>
                      <a:cs typeface="Arial" panose="020B0604020202020204" pitchFamily="34" charset="0"/>
                    </a:endParaRPr>
                  </a:p>
                  <a:p>
                    <a:pPr lvl="0" algn="just">
                      <a:lnSpc>
                        <a:spcPct val="130000"/>
                      </a:lnSpc>
                      <a:tabLst>
                        <a:tab pos="679450" algn="l"/>
                      </a:tabLst>
                    </a:pPr>
                    <a:r>
                      <a:rPr lang="en-US" b="1" dirty="0" smtClean="0">
                        <a:latin typeface="Arial" panose="020B0604020202020204" pitchFamily="34" charset="0"/>
                        <a:cs typeface="Arial" panose="020B0604020202020204" pitchFamily="34" charset="0"/>
                      </a:rPr>
                      <a:t>                 = 140 × 35.5 </a:t>
                    </a:r>
                    <a:r>
                      <a:rPr lang="en-US" b="1" dirty="0">
                        <a:latin typeface="Arial" panose="020B0604020202020204" pitchFamily="34" charset="0"/>
                        <a:cs typeface="Arial" panose="020B0604020202020204" pitchFamily="34" charset="0"/>
                      </a:rPr>
                      <a:t>= BD </a:t>
                    </a:r>
                    <a:r>
                      <a:rPr lang="en-US" b="1" dirty="0" smtClean="0">
                        <a:latin typeface="Arial" panose="020B0604020202020204" pitchFamily="34" charset="0"/>
                        <a:cs typeface="Arial" panose="020B0604020202020204" pitchFamily="34" charset="0"/>
                      </a:rPr>
                      <a:t>4,970</a:t>
                    </a:r>
                    <a:r>
                      <a:rPr lang="en-US" b="1" dirty="0">
                        <a:latin typeface="Arial" panose="020B0604020202020204" pitchFamily="34" charset="0"/>
                        <a:cs typeface="Arial" panose="020B0604020202020204" pitchFamily="34" charset="0"/>
                      </a:rPr>
                      <a:t>.</a:t>
                    </a:r>
                    <a:endParaRPr lang="en-US" b="1" dirty="0">
                      <a:effectLst/>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192247" y="3871148"/>
                    <a:ext cx="5698501" cy="812530"/>
                  </a:xfrm>
                  <a:prstGeom prst="rect">
                    <a:avLst/>
                  </a:prstGeom>
                  <a:blipFill rotWithShape="0">
                    <a:blip r:embed="rId7"/>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grpSp>
        <p:sp>
          <p:nvSpPr>
            <p:cNvPr id="21" name="Rectangle 20"/>
            <p:cNvSpPr/>
            <p:nvPr/>
          </p:nvSpPr>
          <p:spPr>
            <a:xfrm>
              <a:off x="6221686" y="4977203"/>
              <a:ext cx="4471096" cy="369332"/>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US" b="1" dirty="0">
                  <a:latin typeface="Arial" panose="020B0604020202020204" pitchFamily="34" charset="0"/>
                  <a:ea typeface="Times New Roman" panose="02020603050405020304" pitchFamily="18" charset="0"/>
                  <a:cs typeface="Arial" panose="020B0604020202020204" pitchFamily="34" charset="0"/>
                </a:rPr>
                <a:t>Ending Inventory = </a:t>
              </a:r>
              <a:r>
                <a:rPr lang="en-US" b="1" dirty="0" smtClean="0">
                  <a:latin typeface="Arial" panose="020B0604020202020204" pitchFamily="34" charset="0"/>
                  <a:ea typeface="Times New Roman" panose="02020603050405020304" pitchFamily="18" charset="0"/>
                  <a:cs typeface="Arial" panose="020B0604020202020204" pitchFamily="34" charset="0"/>
                </a:rPr>
                <a:t>60 </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smtClean="0">
                  <a:latin typeface="Arial" panose="020B0604020202020204" pitchFamily="34" charset="0"/>
                  <a:ea typeface="Times New Roman" panose="02020603050405020304" pitchFamily="18" charset="0"/>
                  <a:cs typeface="Arial" panose="020B0604020202020204" pitchFamily="34" charset="0"/>
                </a:rPr>
                <a:t>35.5 </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smtClean="0">
                  <a:latin typeface="Arial" panose="020B0604020202020204" pitchFamily="34" charset="0"/>
                  <a:ea typeface="Times New Roman" panose="02020603050405020304" pitchFamily="18" charset="0"/>
                  <a:cs typeface="Arial" panose="020B0604020202020204" pitchFamily="34" charset="0"/>
                </a:rPr>
                <a:t>BD2,130</a:t>
              </a:r>
              <a:endParaRPr lang="en-US" b="1" dirty="0">
                <a:latin typeface="Arial" panose="020B0604020202020204" pitchFamily="34" charset="0"/>
                <a:cs typeface="Arial" panose="020B0604020202020204" pitchFamily="34" charset="0"/>
              </a:endParaRPr>
            </a:p>
          </p:txBody>
        </p:sp>
      </p:grpSp>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2718" y="604401"/>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315872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9" name="applaus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758" y="1111889"/>
            <a:ext cx="4681341" cy="4681341"/>
          </a:xfrm>
          <a:prstGeom prst="rect">
            <a:avLst/>
          </a:prstGeom>
          <a:ln>
            <a:noFill/>
          </a:ln>
          <a:effectLst>
            <a:outerShdw blurRad="292100" dist="139700" dir="2700000" algn="tl" rotWithShape="0">
              <a:srgbClr val="333333">
                <a:alpha val="65000"/>
              </a:srgbClr>
            </a:outerShdw>
          </a:effectLst>
        </p:spPr>
      </p:pic>
      <p:pic>
        <p:nvPicPr>
          <p:cNvPr id="3" name="Picture 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360" y="5169103"/>
            <a:ext cx="996044" cy="996044"/>
          </a:xfrm>
          <a:prstGeom prst="rect">
            <a:avLst/>
          </a:prstGeom>
          <a:ln>
            <a:noFill/>
          </a:ln>
          <a:effectLst>
            <a:outerShdw blurRad="292100" dist="139700" dir="2700000" algn="tl" rotWithShape="0">
              <a:srgbClr val="333333">
                <a:alpha val="65000"/>
              </a:srgbClr>
            </a:outerShdw>
          </a:effectLst>
        </p:spPr>
      </p:pic>
      <p:sp>
        <p:nvSpPr>
          <p:cNvPr id="1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0" y="6560622"/>
            <a:ext cx="12192000" cy="276999"/>
            <a:chOff x="0" y="6560622"/>
            <a:chExt cx="12192000" cy="276999"/>
          </a:xfrm>
        </p:grpSpPr>
        <p:sp>
          <p:nvSpPr>
            <p:cNvPr id="13" name="TextBox 12"/>
            <p:cNvSpPr txBox="1"/>
            <p:nvPr/>
          </p:nvSpPr>
          <p:spPr>
            <a:xfrm>
              <a:off x="5224611" y="6560622"/>
              <a:ext cx="6858000"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defTabSz="685800" rtl="1">
                <a:defRPr/>
              </a:pPr>
              <a:r>
                <a:rPr lang="ar-BH" sz="1200" dirty="0">
                  <a:solidFill>
                    <a:prstClr val="black"/>
                  </a:solidFill>
                  <a:latin typeface="Calibri" panose="020F0502020204030204"/>
                  <a:cs typeface="Arial" panose="020B0604020202020204" pitchFamily="34" charset="0"/>
                </a:rPr>
                <a:t>وزارة التربية والتعليم – 2020م</a:t>
              </a:r>
              <a:endParaRPr lang="en-US" sz="1200" dirty="0">
                <a:solidFill>
                  <a:prstClr val="black"/>
                </a:solidFill>
                <a:latin typeface="Calibri" panose="020F0502020204030204"/>
              </a:endParaRPr>
            </a:p>
          </p:txBody>
        </p:sp>
        <p:cxnSp>
          <p:nvCxnSpPr>
            <p:cNvPr id="14" name="Straight Connector 13"/>
            <p:cNvCxnSpPr/>
            <p:nvPr/>
          </p:nvCxnSpPr>
          <p:spPr>
            <a:xfrm>
              <a:off x="0" y="6560622"/>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879976" y="1747597"/>
            <a:ext cx="5976664" cy="4615287"/>
            <a:chOff x="6105947" y="731248"/>
            <a:chExt cx="5976664" cy="4615287"/>
          </a:xfrm>
        </p:grpSpPr>
        <p:grpSp>
          <p:nvGrpSpPr>
            <p:cNvPr id="24" name="Group 23"/>
            <p:cNvGrpSpPr/>
            <p:nvPr/>
          </p:nvGrpSpPr>
          <p:grpSpPr>
            <a:xfrm>
              <a:off x="6105947" y="731248"/>
              <a:ext cx="5976664" cy="4110842"/>
              <a:chOff x="6097874" y="572836"/>
              <a:chExt cx="5976664" cy="4110842"/>
            </a:xfrm>
          </p:grpSpPr>
          <p:sp>
            <p:nvSpPr>
              <p:cNvPr id="26" name="TextBox 25"/>
              <p:cNvSpPr txBox="1"/>
              <p:nvPr/>
            </p:nvSpPr>
            <p:spPr>
              <a:xfrm>
                <a:off x="7528087" y="572836"/>
                <a:ext cx="96879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r>
                  <a:rPr lang="en-US" b="1" dirty="0">
                    <a:solidFill>
                      <a:srgbClr val="FF0000"/>
                    </a:solidFill>
                  </a:rPr>
                  <a:t>Answer:</a:t>
                </a:r>
                <a:endParaRPr lang="ar-BH" b="1" dirty="0">
                  <a:solidFill>
                    <a:srgbClr val="FF0000"/>
                  </a:solidFill>
                </a:endParaRPr>
              </a:p>
            </p:txBody>
          </p:sp>
          <p:grpSp>
            <p:nvGrpSpPr>
              <p:cNvPr id="27" name="Group 26"/>
              <p:cNvGrpSpPr/>
              <p:nvPr/>
            </p:nvGrpSpPr>
            <p:grpSpPr>
              <a:xfrm>
                <a:off x="8645538" y="630775"/>
                <a:ext cx="1560042" cy="1754326"/>
                <a:chOff x="8645538" y="630775"/>
                <a:chExt cx="1560042" cy="1754326"/>
              </a:xfrm>
            </p:grpSpPr>
            <p:sp>
              <p:nvSpPr>
                <p:cNvPr id="30" name="TextBox 29"/>
                <p:cNvSpPr txBox="1"/>
                <p:nvPr/>
              </p:nvSpPr>
              <p:spPr>
                <a:xfrm>
                  <a:off x="8645538" y="630775"/>
                  <a:ext cx="1560042" cy="175432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pPr>
                    <a:lnSpc>
                      <a:spcPct val="150000"/>
                    </a:lnSpc>
                  </a:pPr>
                  <a:r>
                    <a:rPr lang="en-US" b="1" dirty="0" smtClean="0"/>
                    <a:t>50 </a:t>
                  </a:r>
                  <a:r>
                    <a:rPr lang="en-US" b="1" dirty="0"/>
                    <a:t>x </a:t>
                  </a:r>
                  <a:r>
                    <a:rPr lang="en-US" b="1" dirty="0" smtClean="0"/>
                    <a:t>30</a:t>
                  </a:r>
                  <a:r>
                    <a:rPr lang="en-US" b="1" dirty="0"/>
                    <a:t>= </a:t>
                  </a:r>
                  <a:r>
                    <a:rPr lang="en-US" b="1" dirty="0" smtClean="0"/>
                    <a:t>1,500</a:t>
                  </a:r>
                  <a:endParaRPr lang="en-US" b="1" dirty="0"/>
                </a:p>
                <a:p>
                  <a:pPr>
                    <a:lnSpc>
                      <a:spcPct val="150000"/>
                    </a:lnSpc>
                  </a:pPr>
                  <a:r>
                    <a:rPr lang="en-US" b="1" dirty="0" smtClean="0"/>
                    <a:t>80 </a:t>
                  </a:r>
                  <a:r>
                    <a:rPr lang="en-US" b="1" dirty="0"/>
                    <a:t>x </a:t>
                  </a:r>
                  <a:r>
                    <a:rPr lang="en-US" b="1" dirty="0" smtClean="0"/>
                    <a:t>35= 2,800</a:t>
                  </a:r>
                </a:p>
                <a:p>
                  <a:pPr>
                    <a:lnSpc>
                      <a:spcPct val="150000"/>
                    </a:lnSpc>
                  </a:pPr>
                  <a:r>
                    <a:rPr lang="en-US" b="1" dirty="0" smtClean="0"/>
                    <a:t>70 </a:t>
                  </a:r>
                  <a:r>
                    <a:rPr lang="en-US" b="1" dirty="0"/>
                    <a:t>x </a:t>
                  </a:r>
                  <a:r>
                    <a:rPr lang="en-US" b="1" dirty="0" smtClean="0"/>
                    <a:t>40= </a:t>
                  </a:r>
                  <a:r>
                    <a:rPr lang="en-US" b="1" dirty="0"/>
                    <a:t>2,800</a:t>
                  </a:r>
                </a:p>
                <a:p>
                  <a:pPr>
                    <a:lnSpc>
                      <a:spcPct val="150000"/>
                    </a:lnSpc>
                  </a:pPr>
                  <a:r>
                    <a:rPr lang="en-US" b="1" dirty="0" smtClean="0"/>
                    <a:t>200         7,100</a:t>
                  </a:r>
                  <a:endParaRPr lang="en-US" b="1" dirty="0"/>
                </a:p>
              </p:txBody>
            </p:sp>
            <p:cxnSp>
              <p:nvCxnSpPr>
                <p:cNvPr id="31" name="Straight Connector 30"/>
                <p:cNvCxnSpPr/>
                <p:nvPr/>
              </p:nvCxnSpPr>
              <p:spPr>
                <a:xfrm flipH="1">
                  <a:off x="8645538" y="1902436"/>
                  <a:ext cx="448008"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9616319" y="1902436"/>
                  <a:ext cx="448008" cy="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8" name="Rectangle 27"/>
                  <p:cNvSpPr>
                    <a:spLocks noChangeArrowheads="1"/>
                  </p:cNvSpPr>
                  <p:nvPr/>
                </p:nvSpPr>
                <p:spPr bwMode="auto">
                  <a:xfrm>
                    <a:off x="6097874" y="2622148"/>
                    <a:ext cx="5976664" cy="1161706"/>
                  </a:xfrm>
                  <a:prstGeom prst="rect">
                    <a:avLst/>
                  </a:prstGeom>
                  <a:gradFill rotWithShape="0">
                    <a:gsLst>
                      <a:gs pos="0">
                        <a:srgbClr val="FABF8F"/>
                      </a:gs>
                      <a:gs pos="50000">
                        <a:srgbClr val="FDE9D9"/>
                      </a:gs>
                      <a:gs pos="100000">
                        <a:srgbClr val="FABF8F"/>
                      </a:gs>
                    </a:gsLst>
                    <a:lin ang="189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upright="1">
                    <a:noAutofit/>
                  </a:bodyPr>
                  <a:lstStyle/>
                  <a:p>
                    <a:pPr algn="r">
                      <a:spcAft>
                        <a:spcPts val="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Weighted Average Unit Cost = </a:t>
                    </a:r>
                    <a14:m>
                      <m:oMath xmlns:m="http://schemas.openxmlformats.org/officeDocument/2006/math">
                        <m:f>
                          <m:fPr>
                            <m:ctrlPr>
                              <a:rPr lang="en-U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n-GB" sz="1600" b="1" i="1">
                                <a:effectLst/>
                                <a:latin typeface="Cambria Math" panose="02040503050406030204" pitchFamily="18" charset="0"/>
                                <a:ea typeface="Times New Roman" panose="02020603050405020304" pitchFamily="18" charset="0"/>
                                <a:cs typeface="Arial" panose="020B0604020202020204" pitchFamily="34" charset="0"/>
                              </a:rPr>
                              <m:t>𝑪𝒐𝒔𝒕</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𝒐𝒇</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𝑮𝒐𝒐𝒅𝒔</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𝑨𝒗𝒂𝒊𝒍𝒂𝒃𝒍𝒆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𝑭𝒐𝒓</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𝑺𝒂𝒍𝒆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num>
                          <m:den>
                            <m:r>
                              <a:rPr lang="en-GB" sz="1600" b="1" i="1">
                                <a:effectLst/>
                                <a:latin typeface="Cambria Math" panose="02040503050406030204" pitchFamily="18" charset="0"/>
                                <a:ea typeface="Times New Roman" panose="02020603050405020304" pitchFamily="18" charset="0"/>
                                <a:cs typeface="Arial" panose="020B0604020202020204" pitchFamily="34" charset="0"/>
                              </a:rPr>
                              <m:t>𝑻𝒐𝒕𝒂𝒍</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𝑼𝒏𝒊𝒕𝒔</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𝑨𝒗𝒂𝒊𝒂𝒍𝒃𝒍𝒆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𝒇𝒐𝒓</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𝒔𝒂𝒍𝒆</m:t>
                            </m:r>
                          </m:den>
                        </m:f>
                      </m:oMath>
                    </a14:m>
                    <a:endParaRPr lang="en-US"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1600" b="1" i="1">
                                <a:latin typeface="Cambria Math" panose="02040503050406030204" pitchFamily="18" charset="0"/>
                                <a:ea typeface="Times New Roman" panose="02020603050405020304" pitchFamily="18" charset="0"/>
                                <a:cs typeface="Arial" panose="020B0604020202020204" pitchFamily="34" charset="0"/>
                              </a:rPr>
                            </m:ctrlPr>
                          </m:fPr>
                          <m:num>
                            <m:r>
                              <a:rPr lang="en-US" sz="1600" b="1" i="1" smtClean="0">
                                <a:latin typeface="Cambria Math" panose="02040503050406030204" pitchFamily="18" charset="0"/>
                                <a:ea typeface="Times New Roman" panose="02020603050405020304" pitchFamily="18" charset="0"/>
                                <a:cs typeface="Arial" panose="020B0604020202020204" pitchFamily="34" charset="0"/>
                              </a:rPr>
                              <m:t>𝟕</m:t>
                            </m:r>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𝟏𝟎𝟎</m:t>
                            </m:r>
                          </m:num>
                          <m:den>
                            <m:r>
                              <a:rPr lang="en-US" sz="1600" b="1" i="1" smtClean="0">
                                <a:latin typeface="Cambria Math" panose="02040503050406030204" pitchFamily="18" charset="0"/>
                                <a:ea typeface="Times New Roman" panose="02020603050405020304" pitchFamily="18" charset="0"/>
                                <a:cs typeface="Arial" panose="020B0604020202020204" pitchFamily="34" charset="0"/>
                              </a:rPr>
                              <m:t>𝟐𝟎𝟎</m:t>
                            </m:r>
                          </m:den>
                        </m:f>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𝑩𝑫</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𝟑𝟓</m:t>
                        </m:r>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𝟓</m:t>
                        </m:r>
                        <m:r>
                          <a:rPr lang="en-US" sz="1600" b="1" i="1" smtClean="0">
                            <a:latin typeface="Cambria Math" panose="02040503050406030204" pitchFamily="18" charset="0"/>
                            <a:ea typeface="Times New Roman" panose="02020603050405020304" pitchFamily="18" charset="0"/>
                            <a:cs typeface="Arial" panose="020B0604020202020204" pitchFamily="34" charset="0"/>
                          </a:rPr>
                          <m:t> </m:t>
                        </m:r>
                      </m:oMath>
                    </a14:m>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bwMode="auto">
                  <a:xfrm>
                    <a:off x="6097874" y="2622148"/>
                    <a:ext cx="5976664" cy="1161706"/>
                  </a:xfrm>
                  <a:prstGeom prst="rect">
                    <a:avLst/>
                  </a:prstGeom>
                  <a:blipFill rotWithShape="0">
                    <a:blip r:embed="rId7"/>
                    <a:stretch>
                      <a:fillRect/>
                    </a:stretch>
                  </a:blipFill>
                  <a:ln w="12700">
                    <a:noFill/>
                    <a:miter lim="800000"/>
                    <a:headEnd/>
                    <a:tailEnd/>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6192247" y="3871148"/>
                    <a:ext cx="5698501" cy="81253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lnSpc>
                        <a:spcPct val="130000"/>
                      </a:lnSpc>
                      <a:tabLst>
                        <a:tab pos="679450" algn="l"/>
                      </a:tabLst>
                    </a:pPr>
                    <a:r>
                      <a:rPr lang="en-US" b="1" dirty="0" smtClean="0">
                        <a:latin typeface="Arial" panose="020B0604020202020204" pitchFamily="34" charset="0"/>
                        <a:cs typeface="Arial" panose="020B0604020202020204" pitchFamily="34" charset="0"/>
                      </a:rPr>
                      <a:t>COGS = </a:t>
                    </a:r>
                    <a14:m>
                      <m:oMath xmlns:m="http://schemas.openxmlformats.org/officeDocument/2006/math">
                        <m:r>
                          <a:rPr lang="en-US" b="1" i="1" smtClean="0">
                            <a:effectLst/>
                            <a:latin typeface="Cambria Math" panose="02040503050406030204" pitchFamily="18" charset="0"/>
                            <a:cs typeface="Times New Roman" panose="02020603050405020304" pitchFamily="18" charset="0"/>
                          </a:rPr>
                          <m:t>𝑼𝒏𝒊𝒕</m:t>
                        </m:r>
                        <m:r>
                          <a:rPr lang="en-US" b="1" i="1" smtClean="0">
                            <a:effectLst/>
                            <a:latin typeface="Cambria Math" panose="02040503050406030204" pitchFamily="18" charset="0"/>
                            <a:cs typeface="Times New Roman" panose="02020603050405020304" pitchFamily="18" charset="0"/>
                          </a:rPr>
                          <m:t> </m:t>
                        </m:r>
                        <m:r>
                          <a:rPr lang="en-US" b="1" i="1" smtClean="0">
                            <a:effectLst/>
                            <a:latin typeface="Cambria Math" panose="02040503050406030204" pitchFamily="18" charset="0"/>
                            <a:cs typeface="Times New Roman" panose="02020603050405020304" pitchFamily="18" charset="0"/>
                          </a:rPr>
                          <m:t>𝑺𝒐𝒍𝒅</m:t>
                        </m:r>
                        <m:r>
                          <a:rPr lang="en-US" b="1" i="1" smtClean="0">
                            <a:effectLst/>
                            <a:latin typeface="Cambria Math" panose="02040503050406030204" pitchFamily="18" charset="0"/>
                            <a:cs typeface="Times New Roman" panose="02020603050405020304" pitchFamily="18" charset="0"/>
                          </a:rPr>
                          <m:t>×</m:t>
                        </m:r>
                        <m:r>
                          <m:rPr>
                            <m:nor/>
                          </m:rPr>
                          <a:rPr lang="en-GB" b="1" dirty="0">
                            <a:latin typeface="Arial" panose="020B0604020202020204" pitchFamily="34" charset="0"/>
                            <a:ea typeface="Times New Roman" panose="02020603050405020304" pitchFamily="18" charset="0"/>
                            <a:cs typeface="Arial" panose="020B0604020202020204" pitchFamily="34" charset="0"/>
                          </a:rPr>
                          <m:t>Weighted</m:t>
                        </m:r>
                        <m:r>
                          <m:rPr>
                            <m:nor/>
                          </m:rPr>
                          <a:rPr lang="en-GB" b="1" dirty="0">
                            <a:latin typeface="Arial" panose="020B0604020202020204" pitchFamily="34" charset="0"/>
                            <a:ea typeface="Times New Roman" panose="02020603050405020304" pitchFamily="18" charset="0"/>
                            <a:cs typeface="Arial" panose="020B0604020202020204" pitchFamily="34" charset="0"/>
                          </a:rPr>
                          <m:t> </m:t>
                        </m:r>
                        <m:r>
                          <m:rPr>
                            <m:nor/>
                          </m:rPr>
                          <a:rPr lang="en-GB" b="1" dirty="0">
                            <a:latin typeface="Arial" panose="020B0604020202020204" pitchFamily="34" charset="0"/>
                            <a:ea typeface="Times New Roman" panose="02020603050405020304" pitchFamily="18" charset="0"/>
                            <a:cs typeface="Arial" panose="020B0604020202020204" pitchFamily="34" charset="0"/>
                          </a:rPr>
                          <m:t>Average</m:t>
                        </m:r>
                        <m:r>
                          <m:rPr>
                            <m:nor/>
                          </m:rPr>
                          <a:rPr lang="en-GB" b="1" dirty="0">
                            <a:latin typeface="Arial" panose="020B0604020202020204" pitchFamily="34" charset="0"/>
                            <a:ea typeface="Times New Roman" panose="02020603050405020304" pitchFamily="18" charset="0"/>
                            <a:cs typeface="Arial" panose="020B0604020202020204" pitchFamily="34" charset="0"/>
                          </a:rPr>
                          <m:t> </m:t>
                        </m:r>
                        <m:r>
                          <m:rPr>
                            <m:nor/>
                          </m:rPr>
                          <a:rPr lang="en-GB" b="1" dirty="0">
                            <a:latin typeface="Arial" panose="020B0604020202020204" pitchFamily="34" charset="0"/>
                            <a:ea typeface="Times New Roman" panose="02020603050405020304" pitchFamily="18" charset="0"/>
                            <a:cs typeface="Arial" panose="020B0604020202020204" pitchFamily="34" charset="0"/>
                          </a:rPr>
                          <m:t>Unit</m:t>
                        </m:r>
                        <m:r>
                          <m:rPr>
                            <m:nor/>
                          </m:rPr>
                          <a:rPr lang="en-GB" b="1" dirty="0">
                            <a:latin typeface="Arial" panose="020B0604020202020204" pitchFamily="34" charset="0"/>
                            <a:ea typeface="Times New Roman" panose="02020603050405020304" pitchFamily="18" charset="0"/>
                            <a:cs typeface="Arial" panose="020B0604020202020204" pitchFamily="34" charset="0"/>
                          </a:rPr>
                          <m:t> </m:t>
                        </m:r>
                        <m:r>
                          <m:rPr>
                            <m:nor/>
                          </m:rPr>
                          <a:rPr lang="en-GB" b="1" dirty="0">
                            <a:latin typeface="Arial" panose="020B0604020202020204" pitchFamily="34" charset="0"/>
                            <a:ea typeface="Times New Roman" panose="02020603050405020304" pitchFamily="18" charset="0"/>
                            <a:cs typeface="Arial" panose="020B0604020202020204" pitchFamily="34" charset="0"/>
                          </a:rPr>
                          <m:t>Cost</m:t>
                        </m:r>
                      </m:oMath>
                    </a14:m>
                    <a:endParaRPr lang="en-US" b="1" dirty="0" smtClean="0">
                      <a:latin typeface="Arial" panose="020B0604020202020204" pitchFamily="34" charset="0"/>
                      <a:cs typeface="Arial" panose="020B0604020202020204" pitchFamily="34" charset="0"/>
                    </a:endParaRPr>
                  </a:p>
                  <a:p>
                    <a:pPr lvl="0" algn="just">
                      <a:lnSpc>
                        <a:spcPct val="130000"/>
                      </a:lnSpc>
                      <a:tabLst>
                        <a:tab pos="679450" algn="l"/>
                      </a:tabLst>
                    </a:pPr>
                    <a:r>
                      <a:rPr lang="en-US" b="1" dirty="0" smtClean="0">
                        <a:latin typeface="Arial" panose="020B0604020202020204" pitchFamily="34" charset="0"/>
                        <a:cs typeface="Arial" panose="020B0604020202020204" pitchFamily="34" charset="0"/>
                      </a:rPr>
                      <a:t>                 = 140 × 35.5 </a:t>
                    </a:r>
                    <a:r>
                      <a:rPr lang="en-US" b="1" dirty="0">
                        <a:latin typeface="Arial" panose="020B0604020202020204" pitchFamily="34" charset="0"/>
                        <a:cs typeface="Arial" panose="020B0604020202020204" pitchFamily="34" charset="0"/>
                      </a:rPr>
                      <a:t>= BD </a:t>
                    </a:r>
                    <a:r>
                      <a:rPr lang="en-US" b="1" dirty="0" smtClean="0">
                        <a:latin typeface="Arial" panose="020B0604020202020204" pitchFamily="34" charset="0"/>
                        <a:cs typeface="Arial" panose="020B0604020202020204" pitchFamily="34" charset="0"/>
                      </a:rPr>
                      <a:t>4,970</a:t>
                    </a:r>
                    <a:r>
                      <a:rPr lang="en-US" b="1" dirty="0">
                        <a:latin typeface="Arial" panose="020B0604020202020204" pitchFamily="34" charset="0"/>
                        <a:cs typeface="Arial" panose="020B0604020202020204" pitchFamily="34" charset="0"/>
                      </a:rPr>
                      <a:t>.</a:t>
                    </a:r>
                    <a:endParaRPr lang="en-US" b="1" dirty="0">
                      <a:effectLst/>
                      <a:latin typeface="Arial" panose="020B060402020202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6192247" y="3871148"/>
                    <a:ext cx="5698501" cy="812530"/>
                  </a:xfrm>
                  <a:prstGeom prst="rect">
                    <a:avLst/>
                  </a:prstGeom>
                  <a:blipFill rotWithShape="0">
                    <a:blip r:embed="rId8"/>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grpSp>
        <p:sp>
          <p:nvSpPr>
            <p:cNvPr id="25" name="Rectangle 24"/>
            <p:cNvSpPr/>
            <p:nvPr/>
          </p:nvSpPr>
          <p:spPr>
            <a:xfrm>
              <a:off x="6221686" y="4977203"/>
              <a:ext cx="4471096" cy="369332"/>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US" b="1" dirty="0">
                  <a:latin typeface="Arial" panose="020B0604020202020204" pitchFamily="34" charset="0"/>
                  <a:ea typeface="Times New Roman" panose="02020603050405020304" pitchFamily="18" charset="0"/>
                  <a:cs typeface="Arial" panose="020B0604020202020204" pitchFamily="34" charset="0"/>
                </a:rPr>
                <a:t>Ending Inventory = </a:t>
              </a:r>
              <a:r>
                <a:rPr lang="en-US" b="1" dirty="0" smtClean="0">
                  <a:latin typeface="Arial" panose="020B0604020202020204" pitchFamily="34" charset="0"/>
                  <a:ea typeface="Times New Roman" panose="02020603050405020304" pitchFamily="18" charset="0"/>
                  <a:cs typeface="Arial" panose="020B0604020202020204" pitchFamily="34" charset="0"/>
                </a:rPr>
                <a:t>60 </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smtClean="0">
                  <a:latin typeface="Arial" panose="020B0604020202020204" pitchFamily="34" charset="0"/>
                  <a:ea typeface="Times New Roman" panose="02020603050405020304" pitchFamily="18" charset="0"/>
                  <a:cs typeface="Arial" panose="020B0604020202020204" pitchFamily="34" charset="0"/>
                </a:rPr>
                <a:t>35.5 </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smtClean="0">
                  <a:latin typeface="Arial" panose="020B0604020202020204" pitchFamily="34" charset="0"/>
                  <a:ea typeface="Times New Roman" panose="02020603050405020304" pitchFamily="18" charset="0"/>
                  <a:cs typeface="Arial" panose="020B0604020202020204" pitchFamily="34" charset="0"/>
                </a:rPr>
                <a:t>BD2,130</a:t>
              </a:r>
              <a:endParaRPr lang="en-US" b="1" dirty="0">
                <a:latin typeface="Arial" panose="020B0604020202020204" pitchFamily="34" charset="0"/>
                <a:cs typeface="Arial" panose="020B0604020202020204" pitchFamily="34" charset="0"/>
              </a:endParaRPr>
            </a:p>
          </p:txBody>
        </p:sp>
      </p:gr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5985271"/>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ind.wav"/>
          </p:stSnd>
        </p:sndAc>
      </p:transition>
    </mc:Choice>
    <mc:Fallback xmlns="">
      <p:transition spd="slow">
        <p:sndAc>
          <p:stSnd>
            <p:snd r:embed="rId10" name="wind.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637" y="696092"/>
            <a:ext cx="6374224" cy="905370"/>
            <a:chOff x="195942" y="625507"/>
            <a:chExt cx="6374224" cy="905370"/>
          </a:xfrm>
        </p:grpSpPr>
        <p:sp>
          <p:nvSpPr>
            <p:cNvPr id="5" name="مستطيل مستدير الزوايا 13"/>
            <p:cNvSpPr/>
            <p:nvPr/>
          </p:nvSpPr>
          <p:spPr>
            <a:xfrm>
              <a:off x="195942" y="625507"/>
              <a:ext cx="6374224" cy="90537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841071" y="662806"/>
              <a:ext cx="4143442" cy="707886"/>
            </a:xfrm>
            <a:prstGeom prst="rect">
              <a:avLst/>
            </a:prstGeom>
          </p:spPr>
          <p:txBody>
            <a:bodyPr wrap="none">
              <a:spAutoFit/>
            </a:bodyPr>
            <a:lstStyle/>
            <a:p>
              <a:pPr algn="ctr"/>
              <a:r>
                <a:rPr lang="en-US" sz="4000" b="1" dirty="0" smtClean="0">
                  <a:ln w="9525">
                    <a:noFill/>
                    <a:prstDash val="solid"/>
                  </a:ln>
                  <a:solidFill>
                    <a:srgbClr val="FFFF00"/>
                  </a:solidFill>
                  <a:latin typeface="Arial Black" panose="020B0A04020102020204" pitchFamily="34" charset="0"/>
                  <a:cs typeface="PT Bold Heading" panose="02010400000000000000" pitchFamily="2" charset="-78"/>
                </a:rPr>
                <a:t>End of Lesson</a:t>
              </a:r>
              <a:endParaRPr lang="en-US" sz="40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sp>
        <p:nvSpPr>
          <p:cNvPr id="8" name="Rectangular Callout 7"/>
          <p:cNvSpPr/>
          <p:nvPr/>
        </p:nvSpPr>
        <p:spPr>
          <a:xfrm>
            <a:off x="535577" y="4549019"/>
            <a:ext cx="6034589" cy="1630316"/>
          </a:xfrm>
          <a:prstGeom prst="wedgeRectCallout">
            <a:avLst>
              <a:gd name="adj1" fmla="val 85697"/>
              <a:gd name="adj2" fmla="val -1623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2000" b="1" u="sng" dirty="0">
                <a:solidFill>
                  <a:srgbClr val="FF0000"/>
                </a:solidFill>
                <a:latin typeface="Arial" panose="020B0604020202020204" pitchFamily="34" charset="0"/>
                <a:cs typeface="Arial" panose="020B0604020202020204" pitchFamily="34" charset="0"/>
              </a:rPr>
              <a:t>لمزيد من المعلومات:</a:t>
            </a:r>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pPr algn="r"/>
            <a:r>
              <a:rPr lang="en-US" sz="2000" b="1" dirty="0">
                <a:solidFill>
                  <a:srgbClr val="FF0000"/>
                </a:solidFill>
                <a:latin typeface="Arial" panose="020B0604020202020204" pitchFamily="34" charset="0"/>
                <a:cs typeface="Arial" panose="020B0604020202020204" pitchFamily="34" charset="0"/>
              </a:rPr>
              <a:t>www.Edunet.com</a:t>
            </a:r>
            <a:r>
              <a:rPr lang="ar-BH" sz="2000" b="1" dirty="0">
                <a:solidFill>
                  <a:schemeClr val="tx1"/>
                </a:solidFill>
                <a:latin typeface="Arial" panose="020B0604020202020204" pitchFamily="34" charset="0"/>
                <a:cs typeface="Arial" panose="020B0604020202020204" pitchFamily="34" charset="0"/>
              </a:rPr>
              <a:t>1- زيارة البوابة التعليمية </a:t>
            </a:r>
            <a:endParaRPr lang="en-US" sz="2000" b="1" dirty="0">
              <a:solidFill>
                <a:schemeClr val="tx1"/>
              </a:solidFill>
              <a:latin typeface="Arial" panose="020B0604020202020204" pitchFamily="34" charset="0"/>
              <a:cs typeface="Arial" panose="020B0604020202020204" pitchFamily="34" charset="0"/>
            </a:endParaRPr>
          </a:p>
          <a:p>
            <a:pPr algn="r"/>
            <a:r>
              <a:rPr lang="ar-BH" sz="2000" b="1" dirty="0">
                <a:solidFill>
                  <a:schemeClr val="tx1"/>
                </a:solidFill>
                <a:latin typeface="Arial" panose="020B0604020202020204" pitchFamily="34" charset="0"/>
                <a:cs typeface="Arial" panose="020B0604020202020204" pitchFamily="34" charset="0"/>
              </a:rPr>
              <a:t>2- حل أسئلة وأنشطة الكتاب المدرسي.</a:t>
            </a:r>
            <a:endParaRPr lang="en-US" sz="2000" b="1" dirty="0">
              <a:solidFill>
                <a:schemeClr val="tx1"/>
              </a:solidFill>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DD41B4E8-A5E3-4108-8CE7-CD9102958ABF}"/>
              </a:ext>
            </a:extLst>
          </p:cNvPr>
          <p:cNvPicPr>
            <a:picLocks noChangeAspect="1"/>
          </p:cNvPicPr>
          <p:nvPr/>
        </p:nvPicPr>
        <p:blipFill rotWithShape="1">
          <a:blip r:embed="rId2"/>
          <a:srcRect l="71278" t="8769" r="3248" b="83713"/>
          <a:stretch/>
        </p:blipFill>
        <p:spPr>
          <a:xfrm>
            <a:off x="9144000" y="4699092"/>
            <a:ext cx="2257085" cy="1210132"/>
          </a:xfrm>
          <a:prstGeom prst="rect">
            <a:avLst/>
          </a:prstGeom>
          <a:ln>
            <a:noFill/>
          </a:ln>
          <a:effectLst>
            <a:outerShdw blurRad="292100" dist="139700" dir="2700000" algn="tl" rotWithShape="0">
              <a:srgbClr val="333333">
                <a:alpha val="65000"/>
              </a:srgbClr>
            </a:outerShdw>
          </a:effectLst>
        </p:spPr>
      </p:pic>
      <p:sp>
        <p:nvSpPr>
          <p:cNvPr id="16"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15" name="Rectangle 14"/>
          <p:cNvSpPr/>
          <p:nvPr/>
        </p:nvSpPr>
        <p:spPr>
          <a:xfrm>
            <a:off x="335360" y="1671362"/>
            <a:ext cx="9649072" cy="275761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buFont typeface="Wingdings" pitchFamily="2" charset="2"/>
              <a:buChar char="q"/>
            </a:pPr>
            <a:r>
              <a:rPr lang="en-US" sz="2400" b="1" dirty="0">
                <a:solidFill>
                  <a:srgbClr val="C00000"/>
                </a:solidFill>
                <a:latin typeface="Arial" panose="020B0604020202020204" pitchFamily="34" charset="0"/>
                <a:cs typeface="Arial" panose="020B0604020202020204" pitchFamily="34" charset="0"/>
              </a:rPr>
              <a:t>The student should be achieved the objectives:</a:t>
            </a:r>
          </a:p>
          <a:p>
            <a:pPr>
              <a:lnSpc>
                <a:spcPct val="150000"/>
              </a:lnSpc>
              <a:buFont typeface="Wingdings" pitchFamily="2" charset="2"/>
              <a:buChar char="q"/>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need for stock valuation.</a:t>
            </a:r>
          </a:p>
          <a:p>
            <a:pPr>
              <a:lnSpc>
                <a:spcPct val="150000"/>
              </a:lnSpc>
              <a:buFont typeface="Wingdings" pitchFamily="2" charset="2"/>
              <a:buChar char="q"/>
            </a:pPr>
            <a:r>
              <a:rPr lang="en-US" sz="2400" b="1" dirty="0">
                <a:latin typeface="Arial" panose="020B0604020202020204" pitchFamily="34" charset="0"/>
                <a:cs typeface="Arial" panose="020B0604020202020204" pitchFamily="34" charset="0"/>
              </a:rPr>
              <a:t>The different methods of stock valuation.</a:t>
            </a:r>
          </a:p>
          <a:p>
            <a:pPr>
              <a:lnSpc>
                <a:spcPct val="150000"/>
              </a:lnSpc>
              <a:buFont typeface="Wingdings" pitchFamily="2" charset="2"/>
              <a:buChar char="q"/>
            </a:pPr>
            <a:r>
              <a:rPr lang="en-US" sz="2400" b="1" dirty="0">
                <a:latin typeface="Arial" panose="020B0604020202020204" pitchFamily="34" charset="0"/>
                <a:cs typeface="Arial" panose="020B0604020202020204" pitchFamily="34" charset="0"/>
              </a:rPr>
              <a:t>The calculation of cost of goods sold and closing inventory by using the </a:t>
            </a:r>
            <a:r>
              <a:rPr lang="en-US" sz="2400" b="1" dirty="0" smtClean="0">
                <a:solidFill>
                  <a:srgbClr val="FFC000"/>
                </a:solidFill>
                <a:latin typeface="Arial" panose="020B0604020202020204" pitchFamily="34" charset="0"/>
                <a:cs typeface="Arial" panose="020B0604020202020204" pitchFamily="34" charset="0"/>
              </a:rPr>
              <a:t>WA</a:t>
            </a:r>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method.</a:t>
            </a:r>
          </a:p>
        </p:txBody>
      </p:sp>
      <p:grpSp>
        <p:nvGrpSpPr>
          <p:cNvPr id="17" name="Group 16"/>
          <p:cNvGrpSpPr/>
          <p:nvPr/>
        </p:nvGrpSpPr>
        <p:grpSpPr>
          <a:xfrm>
            <a:off x="0" y="6498164"/>
            <a:ext cx="12192000" cy="384957"/>
            <a:chOff x="0" y="6498164"/>
            <a:chExt cx="12192000" cy="384957"/>
          </a:xfrm>
        </p:grpSpPr>
        <p:cxnSp>
          <p:nvCxnSpPr>
            <p:cNvPr id="18" name="Straight Connector 1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823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182386" y="665236"/>
            <a:ext cx="8153400" cy="872365"/>
            <a:chOff x="272538" y="1012529"/>
            <a:chExt cx="8153400" cy="1080000"/>
          </a:xfrm>
        </p:grpSpPr>
        <p:sp>
          <p:nvSpPr>
            <p:cNvPr id="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 name="Rectangle 6"/>
            <p:cNvSpPr/>
            <p:nvPr/>
          </p:nvSpPr>
          <p:spPr>
            <a:xfrm>
              <a:off x="1431245" y="1101428"/>
              <a:ext cx="5805820"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nvGrpSpPr>
            <p:cNvPr id="5" name="Shape 631"/>
            <p:cNvGrpSpPr/>
            <p:nvPr/>
          </p:nvGrpSpPr>
          <p:grpSpPr>
            <a:xfrm>
              <a:off x="460278" y="1121179"/>
              <a:ext cx="783227" cy="707887"/>
              <a:chOff x="5961125" y="1623900"/>
              <a:chExt cx="427450" cy="448175"/>
            </a:xfrm>
          </p:grpSpPr>
          <p:sp>
            <p:nvSpPr>
              <p:cNvPr id="7"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9" name="Title 1"/>
          <p:cNvSpPr txBox="1">
            <a:spLocks/>
          </p:cNvSpPr>
          <p:nvPr/>
        </p:nvSpPr>
        <p:spPr>
          <a:xfrm>
            <a:off x="327552" y="1973329"/>
            <a:ext cx="8316417" cy="7152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lvl="0" algn="l" eaLnBrk="0" fontAlgn="base" hangingPunct="0">
              <a:spcBef>
                <a:spcPts val="600"/>
              </a:spcBef>
              <a:spcAft>
                <a:spcPct val="0"/>
              </a:spcAft>
              <a:buClrTx/>
            </a:pPr>
            <a:r>
              <a:rPr lang="en-US" sz="2400" b="1" dirty="0">
                <a:solidFill>
                  <a:schemeClr val="tx1"/>
                </a:solidFill>
                <a:latin typeface="Arial" panose="020B0604020202020204" pitchFamily="34" charset="0"/>
                <a:ea typeface="Calibri" pitchFamily="34" charset="0"/>
                <a:cs typeface="Arial" panose="020B0604020202020204" pitchFamily="34" charset="0"/>
              </a:rPr>
              <a:t>By the end of this lesson, the student should be able to:</a:t>
            </a:r>
          </a:p>
        </p:txBody>
      </p:sp>
      <p:sp>
        <p:nvSpPr>
          <p:cNvPr id="2" name="Rectangle 1"/>
          <p:cNvSpPr/>
          <p:nvPr/>
        </p:nvSpPr>
        <p:spPr>
          <a:xfrm>
            <a:off x="327552" y="3124338"/>
            <a:ext cx="10297518" cy="275761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buFont typeface="Wingdings" pitchFamily="2" charset="2"/>
              <a:buChar char="q"/>
            </a:pPr>
            <a:r>
              <a:rPr lang="en-US" sz="2400" b="1" dirty="0">
                <a:latin typeface="Arial" panose="020B0604020202020204" pitchFamily="34" charset="0"/>
                <a:cs typeface="Arial" panose="020B0604020202020204" pitchFamily="34" charset="0"/>
              </a:rPr>
              <a:t>The need for stock valuation.</a:t>
            </a:r>
          </a:p>
          <a:p>
            <a:pPr>
              <a:lnSpc>
                <a:spcPct val="150000"/>
              </a:lnSpc>
              <a:buFont typeface="Wingdings" pitchFamily="2" charset="2"/>
              <a:buChar char="q"/>
            </a:pPr>
            <a:r>
              <a:rPr lang="en-US" sz="2400" b="1" dirty="0">
                <a:latin typeface="Arial" panose="020B0604020202020204" pitchFamily="34" charset="0"/>
                <a:cs typeface="Arial" panose="020B0604020202020204" pitchFamily="34" charset="0"/>
              </a:rPr>
              <a:t>The different methods of stock valuation.</a:t>
            </a:r>
          </a:p>
          <a:p>
            <a:pPr>
              <a:lnSpc>
                <a:spcPct val="150000"/>
              </a:lnSpc>
              <a:buFont typeface="Wingdings" pitchFamily="2" charset="2"/>
              <a:buChar char="q"/>
            </a:pPr>
            <a:r>
              <a:rPr lang="en-US" sz="2400" b="1" dirty="0">
                <a:latin typeface="Arial" panose="020B0604020202020204" pitchFamily="34" charset="0"/>
                <a:cs typeface="Arial" panose="020B0604020202020204" pitchFamily="34" charset="0"/>
              </a:rPr>
              <a:t>The calculation of cost of goods sold and closing inventory by using the </a:t>
            </a:r>
            <a:r>
              <a:rPr lang="en-US" sz="2400" b="1" dirty="0" smtClean="0">
                <a:solidFill>
                  <a:srgbClr val="FFC000"/>
                </a:solidFill>
                <a:latin typeface="Arial" panose="020B0604020202020204" pitchFamily="34" charset="0"/>
                <a:cs typeface="Arial" panose="020B0604020202020204" pitchFamily="34" charset="0"/>
              </a:rPr>
              <a:t>WA</a:t>
            </a:r>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method.</a:t>
            </a:r>
          </a:p>
        </p:txBody>
      </p:sp>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1485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363" y="1334461"/>
            <a:ext cx="10146101" cy="2677656"/>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l" rtl="0">
              <a:buFont typeface="Wingdings" pitchFamily="2" charset="2"/>
              <a:buChar char="Ø"/>
            </a:pPr>
            <a:r>
              <a:rPr lang="en-US" sz="2400" b="1" u="sng" dirty="0">
                <a:solidFill>
                  <a:schemeClr val="accent2">
                    <a:lumMod val="50000"/>
                  </a:schemeClr>
                </a:solidFill>
                <a:latin typeface="Arial" panose="020B0604020202020204" pitchFamily="34" charset="0"/>
                <a:cs typeface="Arial" panose="020B0604020202020204" pitchFamily="34" charset="0"/>
              </a:rPr>
              <a:t>INVENTORY </a:t>
            </a:r>
            <a:r>
              <a:rPr lang="en-US" sz="2400" b="1" dirty="0">
                <a:latin typeface="Arial" panose="020B0604020202020204" pitchFamily="34" charset="0"/>
                <a:cs typeface="Arial" panose="020B0604020202020204" pitchFamily="34" charset="0"/>
              </a:rPr>
              <a:t>is an asset that is intended for sale, or to be used in producing goods.</a:t>
            </a:r>
          </a:p>
          <a:p>
            <a:pPr algn="l" rtl="0"/>
            <a:endParaRPr lang="en-US" sz="2400" b="1" dirty="0">
              <a:latin typeface="Arial" panose="020B0604020202020204" pitchFamily="34" charset="0"/>
              <a:cs typeface="Arial" panose="020B0604020202020204" pitchFamily="34" charset="0"/>
            </a:endParaRPr>
          </a:p>
          <a:p>
            <a:pPr algn="l" rtl="0">
              <a:buFont typeface="Wingdings" pitchFamily="2" charset="2"/>
              <a:buChar char="Ø"/>
            </a:pPr>
            <a:r>
              <a:rPr lang="en-US" sz="2400" b="1" dirty="0">
                <a:latin typeface="Arial" panose="020B0604020202020204" pitchFamily="34" charset="0"/>
                <a:cs typeface="Arial" panose="020B0604020202020204" pitchFamily="34" charset="0"/>
              </a:rPr>
              <a:t> Inventory represents a large (if not the largest) portion of assets.</a:t>
            </a:r>
          </a:p>
          <a:p>
            <a:pPr algn="l" rtl="0"/>
            <a:endParaRPr lang="en-US" sz="2400" b="1" dirty="0">
              <a:latin typeface="Arial" panose="020B0604020202020204" pitchFamily="34" charset="0"/>
              <a:cs typeface="Arial" panose="020B0604020202020204" pitchFamily="34" charset="0"/>
            </a:endParaRPr>
          </a:p>
          <a:p>
            <a:pPr algn="l" rtl="0">
              <a:buFont typeface="Wingdings" pitchFamily="2" charset="2"/>
              <a:buChar char="Ø"/>
            </a:pPr>
            <a:r>
              <a:rPr lang="en-US" sz="2400" b="1" dirty="0">
                <a:latin typeface="Arial" panose="020B0604020202020204" pitchFamily="34" charset="0"/>
                <a:cs typeface="Arial" panose="020B0604020202020204" pitchFamily="34" charset="0"/>
              </a:rPr>
              <a:t> Inventory represents such an important part of the Balance Sheet.</a:t>
            </a:r>
          </a:p>
          <a:p>
            <a:pPr algn="l" rtl="0"/>
            <a:endParaRPr lang="en-US" sz="2400" b="1" dirty="0">
              <a:latin typeface="Arial" panose="020B0604020202020204" pitchFamily="34" charset="0"/>
              <a:cs typeface="Arial" panose="020B0604020202020204" pitchFamily="34" charset="0"/>
            </a:endParaRPr>
          </a:p>
        </p:txBody>
      </p:sp>
      <p:sp>
        <p:nvSpPr>
          <p:cNvPr id="4" name="Rectangle 3"/>
          <p:cNvSpPr/>
          <p:nvPr/>
        </p:nvSpPr>
        <p:spPr>
          <a:xfrm>
            <a:off x="126363" y="555349"/>
            <a:ext cx="2808312" cy="646331"/>
          </a:xfrm>
          <a:prstGeom prst="rect">
            <a:avLst/>
          </a:prstGeom>
          <a:solidFill>
            <a:srgbClr val="0099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rtl="0">
              <a:lnSpc>
                <a:spcPct val="150000"/>
              </a:lnSpc>
            </a:pPr>
            <a:r>
              <a:rPr lang="en-US" sz="2400" b="1" u="sng" dirty="0">
                <a:solidFill>
                  <a:srgbClr val="FF0000"/>
                </a:solidFill>
                <a:latin typeface="Arial" panose="020B0604020202020204" pitchFamily="34" charset="0"/>
                <a:cs typeface="Arial" panose="020B0604020202020204" pitchFamily="34" charset="0"/>
              </a:rPr>
              <a:t>INTRODUCTION</a:t>
            </a:r>
          </a:p>
        </p:txBody>
      </p:sp>
      <p:sp>
        <p:nvSpPr>
          <p:cNvPr id="9"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112042" y="4012117"/>
            <a:ext cx="10376445" cy="2308325"/>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0" y="6498164"/>
            <a:ext cx="12192000" cy="384957"/>
            <a:chOff x="0" y="6498164"/>
            <a:chExt cx="12192000" cy="384957"/>
          </a:xfrm>
        </p:grpSpPr>
        <p:cxnSp>
          <p:nvCxnSpPr>
            <p:cNvPr id="15" name="Straight Connector 1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967" y="631542"/>
            <a:ext cx="4187621" cy="496996"/>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50000"/>
              </a:lnSpc>
              <a:spcAft>
                <a:spcPts val="0"/>
              </a:spcAft>
              <a:tabLst>
                <a:tab pos="5274310" algn="r"/>
              </a:tabLst>
            </a:pPr>
            <a:r>
              <a:rPr lang="en-US" sz="2000" b="1" u="sng" dirty="0">
                <a:solidFill>
                  <a:srgbClr val="FF0000"/>
                </a:solidFill>
                <a:latin typeface="Arial" panose="020B0604020202020204" pitchFamily="34" charset="0"/>
                <a:ea typeface="Arial Unicode MS" panose="020B0604020202020204" pitchFamily="34" charset="-128"/>
                <a:cs typeface="Arial" panose="020B0604020202020204" pitchFamily="34" charset="0"/>
              </a:rPr>
              <a:t>The Need for Inventory Valuation</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479376" y="1269320"/>
            <a:ext cx="9361040" cy="892552"/>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30000"/>
              </a:lnSpc>
              <a:spcAft>
                <a:spcPts val="0"/>
              </a:spcAft>
              <a:tabLst>
                <a:tab pos="679450" algn="l"/>
              </a:tabLst>
            </a:pPr>
            <a:r>
              <a:rPr lang="en-GB" sz="2000" dirty="0">
                <a:latin typeface="Arial" panose="020B0604020202020204" pitchFamily="34" charset="0"/>
                <a:ea typeface="Times New Roman" panose="02020603050405020304" pitchFamily="18" charset="0"/>
                <a:cs typeface="Arial" panose="020B0604020202020204" pitchFamily="34" charset="0"/>
              </a:rPr>
              <a:t>The types of inventories owned by business organizations differ depending on the type of activities or operations they perform.  For example:</a:t>
            </a:r>
            <a:r>
              <a:rPr lang="en-GB" sz="2000" b="1" u="sng" dirty="0">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448967" y="2227065"/>
            <a:ext cx="11019040" cy="11726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a:lnSpc>
                <a:spcPct val="130000"/>
              </a:lnSpc>
              <a:tabLst>
                <a:tab pos="679450" algn="l"/>
              </a:tabLst>
            </a:pPr>
            <a:r>
              <a:rPr lang="en-GB" b="1" dirty="0" smtClean="0">
                <a:solidFill>
                  <a:srgbClr val="002060"/>
                </a:solidFill>
                <a:latin typeface="Arial" panose="020B0604020202020204" pitchFamily="34" charset="0"/>
                <a:cs typeface="Arial" panose="020B0604020202020204" pitchFamily="34" charset="0"/>
              </a:rPr>
              <a:t>1. Merchandising </a:t>
            </a:r>
            <a:r>
              <a:rPr lang="en-GB" b="1" dirty="0">
                <a:solidFill>
                  <a:srgbClr val="002060"/>
                </a:solidFill>
                <a:latin typeface="Arial" panose="020B0604020202020204" pitchFamily="34" charset="0"/>
                <a:cs typeface="Arial" panose="020B0604020202020204" pitchFamily="34" charset="0"/>
              </a:rPr>
              <a:t>Companies</a:t>
            </a:r>
            <a:r>
              <a:rPr lang="en-GB" dirty="0">
                <a:latin typeface="Arial" panose="020B0604020202020204" pitchFamily="34" charset="0"/>
                <a:cs typeface="Arial" panose="020B0604020202020204" pitchFamily="34" charset="0"/>
              </a:rPr>
              <a:t>, i.e. </a:t>
            </a:r>
            <a:r>
              <a:rPr lang="en-GB" b="1" dirty="0">
                <a:solidFill>
                  <a:schemeClr val="accent2">
                    <a:lumMod val="50000"/>
                  </a:schemeClr>
                </a:solidFill>
                <a:latin typeface="Arial" panose="020B0604020202020204" pitchFamily="34" charset="0"/>
                <a:cs typeface="Arial" panose="020B0604020202020204" pitchFamily="34" charset="0"/>
              </a:rPr>
              <a:t>businesses which purchase and sell goods</a:t>
            </a:r>
            <a:r>
              <a:rPr lang="en-GB" dirty="0">
                <a:latin typeface="Arial" panose="020B0604020202020204" pitchFamily="34" charset="0"/>
                <a:cs typeface="Arial" panose="020B0604020202020204" pitchFamily="34" charset="0"/>
              </a:rPr>
              <a:t>, but do not process them.  Inventories consists of goods purchased, in their completed state, and remaining unsold at the end of the accounting period.</a:t>
            </a:r>
            <a:endParaRPr lang="en-US" dirty="0">
              <a:effectLst/>
              <a:latin typeface="Arial" panose="020B0604020202020204" pitchFamily="34" charset="0"/>
              <a:cs typeface="Arial" panose="020B0604020202020204" pitchFamily="34" charset="0"/>
            </a:endParaRPr>
          </a:p>
        </p:txBody>
      </p:sp>
      <p:sp>
        <p:nvSpPr>
          <p:cNvPr id="6" name="Rectangle 5"/>
          <p:cNvSpPr/>
          <p:nvPr/>
        </p:nvSpPr>
        <p:spPr>
          <a:xfrm>
            <a:off x="477560" y="3414743"/>
            <a:ext cx="10803016" cy="7750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a:lnSpc>
                <a:spcPct val="130000"/>
              </a:lnSpc>
              <a:tabLst>
                <a:tab pos="679450" algn="l"/>
              </a:tabLst>
            </a:pPr>
            <a:r>
              <a:rPr lang="en-GB" b="1" dirty="0" smtClean="0">
                <a:solidFill>
                  <a:srgbClr val="002060"/>
                </a:solidFill>
                <a:latin typeface="Arial" panose="020B0604020202020204" pitchFamily="34" charset="0"/>
                <a:cs typeface="Arial" panose="020B0604020202020204" pitchFamily="34" charset="0"/>
              </a:rPr>
              <a:t>2. Manufacturing </a:t>
            </a:r>
            <a:r>
              <a:rPr lang="en-GB" b="1" dirty="0">
                <a:solidFill>
                  <a:srgbClr val="002060"/>
                </a:solidFill>
                <a:latin typeface="Arial" panose="020B0604020202020204" pitchFamily="34" charset="0"/>
                <a:cs typeface="Arial" panose="020B0604020202020204" pitchFamily="34" charset="0"/>
              </a:rPr>
              <a:t>Companies</a:t>
            </a:r>
            <a:r>
              <a:rPr lang="en-GB" dirty="0">
                <a:solidFill>
                  <a:srgbClr val="002060"/>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i.e. </a:t>
            </a:r>
            <a:r>
              <a:rPr lang="en-GB" b="1" dirty="0">
                <a:solidFill>
                  <a:schemeClr val="accent2">
                    <a:lumMod val="50000"/>
                  </a:schemeClr>
                </a:solidFill>
                <a:latin typeface="Arial" panose="020B0604020202020204" pitchFamily="34" charset="0"/>
                <a:cs typeface="Arial" panose="020B0604020202020204" pitchFamily="34" charset="0"/>
              </a:rPr>
              <a:t>businesses which produce or process inventory </a:t>
            </a:r>
            <a:r>
              <a:rPr lang="en-GB" dirty="0">
                <a:latin typeface="Arial" panose="020B0604020202020204" pitchFamily="34" charset="0"/>
                <a:cs typeface="Arial" panose="020B0604020202020204" pitchFamily="34" charset="0"/>
              </a:rPr>
              <a:t>the term (inventory) include raw materials, work-in-progress and finished goods awaiting sale.</a:t>
            </a:r>
            <a:endParaRPr lang="en-US" dirty="0">
              <a:effectLst/>
              <a:latin typeface="Arial" panose="020B0604020202020204" pitchFamily="34" charset="0"/>
              <a:cs typeface="Arial" panose="020B0604020202020204" pitchFamily="34" charset="0"/>
            </a:endParaRPr>
          </a:p>
        </p:txBody>
      </p:sp>
      <p:sp>
        <p:nvSpPr>
          <p:cNvPr id="7" name="Rectangle 6"/>
          <p:cNvSpPr/>
          <p:nvPr/>
        </p:nvSpPr>
        <p:spPr>
          <a:xfrm>
            <a:off x="477560" y="4400032"/>
            <a:ext cx="11019040" cy="15327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a:lnSpc>
                <a:spcPct val="130000"/>
              </a:lnSpc>
              <a:tabLst>
                <a:tab pos="679450" algn="l"/>
              </a:tabLst>
            </a:pPr>
            <a:r>
              <a:rPr lang="en-GB" b="1" dirty="0" smtClean="0">
                <a:solidFill>
                  <a:srgbClr val="002060"/>
                </a:solidFill>
                <a:latin typeface="Arial" panose="020B0604020202020204" pitchFamily="34" charset="0"/>
                <a:cs typeface="Arial" panose="020B0604020202020204" pitchFamily="34" charset="0"/>
              </a:rPr>
              <a:t>3. Service </a:t>
            </a:r>
            <a:r>
              <a:rPr lang="en-GB" b="1" dirty="0">
                <a:solidFill>
                  <a:srgbClr val="002060"/>
                </a:solidFill>
                <a:latin typeface="Arial" panose="020B0604020202020204" pitchFamily="34" charset="0"/>
                <a:cs typeface="Arial" panose="020B0604020202020204" pitchFamily="34" charset="0"/>
              </a:rPr>
              <a:t>Companies,</a:t>
            </a:r>
            <a:r>
              <a:rPr lang="en-GB" dirty="0">
                <a:latin typeface="Arial" panose="020B0604020202020204" pitchFamily="34" charset="0"/>
                <a:cs typeface="Arial" panose="020B0604020202020204" pitchFamily="34" charset="0"/>
              </a:rPr>
              <a:t> i.e</a:t>
            </a:r>
            <a:r>
              <a:rPr lang="en-GB" b="1" dirty="0">
                <a:solidFill>
                  <a:schemeClr val="accent2">
                    <a:lumMod val="50000"/>
                  </a:schemeClr>
                </a:solidFill>
                <a:latin typeface="Arial" panose="020B0604020202020204" pitchFamily="34" charset="0"/>
                <a:cs typeface="Arial" panose="020B0604020202020204" pitchFamily="34" charset="0"/>
              </a:rPr>
              <a:t>. businesses which provide services to the public </a:t>
            </a:r>
            <a:r>
              <a:rPr lang="en-GB" dirty="0">
                <a:latin typeface="Arial" panose="020B0604020202020204" pitchFamily="34" charset="0"/>
                <a:cs typeface="Arial" panose="020B0604020202020204" pitchFamily="34" charset="0"/>
              </a:rPr>
              <a:t>like, accountants and bankers.  These hold very little, if any, inventories the conventional sense of the term, though accountants will have a significant balance of work-in-progress representing services provided but not yet billed while banks possess large investments which present their own valuation problems.</a:t>
            </a:r>
            <a:endParaRPr lang="en-US" dirty="0">
              <a:effectLst/>
              <a:latin typeface="Arial" panose="020B0604020202020204" pitchFamily="34" charset="0"/>
              <a:cs typeface="Arial" panose="020B0604020202020204" pitchFamily="34" charset="0"/>
            </a:endParaRPr>
          </a:p>
        </p:txBody>
      </p:sp>
      <p:sp>
        <p:nvSpPr>
          <p:cNvPr id="8"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3" name="Group 12"/>
          <p:cNvGrpSpPr/>
          <p:nvPr/>
        </p:nvGrpSpPr>
        <p:grpSpPr>
          <a:xfrm>
            <a:off x="0" y="6498164"/>
            <a:ext cx="12192000" cy="384957"/>
            <a:chOff x="0" y="6498164"/>
            <a:chExt cx="12192000" cy="384957"/>
          </a:xfrm>
        </p:grpSpPr>
        <p:cxnSp>
          <p:nvCxnSpPr>
            <p:cNvPr id="14" name="Straight Connector 1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09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9336" y="663688"/>
            <a:ext cx="8928992" cy="950889"/>
            <a:chOff x="303018" y="1032281"/>
            <a:chExt cx="7120756" cy="1080000"/>
          </a:xfrm>
        </p:grpSpPr>
        <p:sp>
          <p:nvSpPr>
            <p:cNvPr id="12" name="مستطيل مستدير الزوايا 13"/>
            <p:cNvSpPr/>
            <p:nvPr/>
          </p:nvSpPr>
          <p:spPr>
            <a:xfrm>
              <a:off x="303018" y="1032281"/>
              <a:ext cx="7120756"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6"/>
            <p:cNvSpPr/>
            <p:nvPr/>
          </p:nvSpPr>
          <p:spPr>
            <a:xfrm>
              <a:off x="1511208" y="1257386"/>
              <a:ext cx="5453163" cy="461665"/>
            </a:xfrm>
            <a:prstGeom prst="rect">
              <a:avLst/>
            </a:prstGeom>
          </p:spPr>
          <p:txBody>
            <a:bodyPr wrap="square">
              <a:spAutoFit/>
            </a:bodyPr>
            <a:lstStyle/>
            <a:p>
              <a:pPr algn="ctr"/>
              <a:r>
                <a:rPr lang="en-US" sz="2400" b="1" dirty="0" smtClean="0">
                  <a:ln w="9525">
                    <a:noFill/>
                    <a:prstDash val="solid"/>
                  </a:ln>
                  <a:solidFill>
                    <a:srgbClr val="FFFF00"/>
                  </a:solidFill>
                  <a:latin typeface="Arial Black" panose="020B0A04020102020204" pitchFamily="34" charset="0"/>
                  <a:cs typeface="PT Bold Heading" panose="02010400000000000000" pitchFamily="2" charset="-78"/>
                </a:rPr>
                <a:t>Definition of Periodic Inventory System </a:t>
              </a:r>
              <a:endParaRPr lang="en-US" sz="24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14" name="Shape 631"/>
            <p:cNvGrpSpPr/>
            <p:nvPr/>
          </p:nvGrpSpPr>
          <p:grpSpPr>
            <a:xfrm>
              <a:off x="460278" y="1121179"/>
              <a:ext cx="783227" cy="707887"/>
              <a:chOff x="5961125" y="1623900"/>
              <a:chExt cx="427450" cy="448175"/>
            </a:xfrm>
          </p:grpSpPr>
          <p:sp>
            <p:nvSpPr>
              <p:cNvPr id="15"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4" name="Rectangle 23"/>
          <p:cNvSpPr/>
          <p:nvPr/>
        </p:nvSpPr>
        <p:spPr>
          <a:xfrm>
            <a:off x="251454" y="1994318"/>
            <a:ext cx="7636166" cy="36933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30000"/>
              </a:lnSpc>
              <a:spcAft>
                <a:spcPts val="0"/>
              </a:spcAft>
              <a:tabLst>
                <a:tab pos="1257300" algn="l"/>
              </a:tabLst>
            </a:pP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Periodic Inventory system:</a:t>
            </a:r>
            <a:endParaRPr lang="en-GB"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tabLst>
                <a:tab pos="1257300" algn="l"/>
              </a:tabLst>
            </a:pPr>
            <a:r>
              <a:rPr lang="en-US" b="1" dirty="0">
                <a:solidFill>
                  <a:srgbClr val="002060"/>
                </a:solidFill>
                <a:latin typeface="Arial" panose="020B0604020202020204" pitchFamily="34" charset="0"/>
                <a:ea typeface="Calibri" panose="020F0502020204030204" pitchFamily="34" charset="0"/>
                <a:cs typeface="Arial" panose="020B0604020202020204" pitchFamily="34" charset="0"/>
              </a:rPr>
              <a:t>In a periodic inventory system, companies do not keep detailed inventory records of the goods on hand throughout the period. Instead, they determine the cost of their inventory on hand at the end of the accounting period a physical inventory count.</a:t>
            </a:r>
            <a:endParaRPr lang="en-GB"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tabLst>
                <a:tab pos="1257300" algn="l"/>
              </a:tabLst>
            </a:pPr>
            <a:r>
              <a:rPr lang="en-US" b="1" dirty="0">
                <a:solidFill>
                  <a:srgbClr val="002060"/>
                </a:solidFill>
                <a:latin typeface="Arial" panose="020B0604020202020204" pitchFamily="34" charset="0"/>
                <a:ea typeface="Calibri" panose="020F0502020204030204" pitchFamily="34" charset="0"/>
                <a:cs typeface="Arial" panose="020B0604020202020204" pitchFamily="34" charset="0"/>
              </a:rPr>
              <a:t>Unlike the perpetual system, cost of goods sold under the periodic inventory system is not known at any point in time. Rather cost of goods sold will be known only at the end of the period after taking the physical count to the inventory on hand. Cost of goods sold is found according to this formula.</a:t>
            </a:r>
            <a:endParaRPr lang="en-GB"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5" name="Group 24"/>
          <p:cNvGrpSpPr/>
          <p:nvPr/>
        </p:nvGrpSpPr>
        <p:grpSpPr>
          <a:xfrm>
            <a:off x="8096831" y="1994317"/>
            <a:ext cx="3489923" cy="3693319"/>
            <a:chOff x="0" y="0"/>
            <a:chExt cx="5942330" cy="7864195"/>
          </a:xfrm>
          <a:scene3d>
            <a:camera prst="orthographicFront">
              <a:rot lat="0" lon="0" rev="0"/>
            </a:camera>
            <a:lightRig rig="balanced" dir="t">
              <a:rot lat="0" lon="0" rev="8700000"/>
            </a:lightRig>
          </a:scene3d>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2330" cy="6019800"/>
            </a:xfrm>
            <a:prstGeom prst="rect">
              <a:avLst/>
            </a:prstGeom>
            <a:ln>
              <a:noFill/>
            </a:ln>
            <a:effectLst>
              <a:outerShdw blurRad="44450" dist="27940" dir="5400000" algn="ctr">
                <a:srgbClr val="000000">
                  <a:alpha val="32000"/>
                </a:srgbClr>
              </a:outerShdw>
            </a:effectLst>
            <a:sp3d>
              <a:bevelT w="190500" h="38100"/>
            </a:sp3d>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0790"/>
              <a:ext cx="5942330" cy="1843405"/>
            </a:xfrm>
            <a:prstGeom prst="rect">
              <a:avLst/>
            </a:prstGeom>
            <a:ln>
              <a:noFill/>
            </a:ln>
            <a:effectLst>
              <a:outerShdw blurRad="44450" dist="27940" dir="5400000" algn="ctr">
                <a:srgbClr val="000000">
                  <a:alpha val="32000"/>
                </a:srgbClr>
              </a:outerShdw>
            </a:effectLst>
            <a:sp3d>
              <a:bevelT w="190500" h="38100"/>
            </a:sp3d>
          </p:spPr>
        </p:pic>
      </p:grpSp>
      <p:sp>
        <p:nvSpPr>
          <p:cNvPr id="23"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2" name="Group 21"/>
          <p:cNvGrpSpPr/>
          <p:nvPr/>
        </p:nvGrpSpPr>
        <p:grpSpPr>
          <a:xfrm>
            <a:off x="0" y="6498164"/>
            <a:ext cx="12192000" cy="384957"/>
            <a:chOff x="0" y="6498164"/>
            <a:chExt cx="12192000" cy="384957"/>
          </a:xfrm>
        </p:grpSpPr>
        <p:cxnSp>
          <p:nvCxnSpPr>
            <p:cNvPr id="28" name="Straight Connector 2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698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6014" y="1089794"/>
            <a:ext cx="1882247" cy="5232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r>
              <a:rPr lang="en-US" sz="2800" b="1" u="sng" dirty="0">
                <a:solidFill>
                  <a:srgbClr val="C00000"/>
                </a:solidFill>
                <a:latin typeface="Arial" panose="020B0604020202020204" pitchFamily="34" charset="0"/>
                <a:cs typeface="Arial" panose="020B0604020202020204" pitchFamily="34" charset="0"/>
              </a:rPr>
              <a:t>Example: </a:t>
            </a:r>
            <a:endParaRPr lang="ar-BH" sz="2800" b="1" u="sng"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289121" y="1631814"/>
            <a:ext cx="11334602" cy="12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rtl="1"/>
            <a:r>
              <a:rPr lang="en-US" sz="2400" b="1" dirty="0"/>
              <a:t>Abdulla Company uses a </a:t>
            </a:r>
            <a:r>
              <a:rPr lang="en-US" sz="2400" b="1" dirty="0">
                <a:solidFill>
                  <a:srgbClr val="002060"/>
                </a:solidFill>
              </a:rPr>
              <a:t>periodic inventory system</a:t>
            </a:r>
            <a:r>
              <a:rPr lang="en-US" sz="2400" b="1" dirty="0"/>
              <a:t>. Its records show the following information for the year ended Dec 31, 2016, in which 450 units were sold by selling price BD25 each.</a:t>
            </a:r>
          </a:p>
        </p:txBody>
      </p:sp>
      <p:sp>
        <p:nvSpPr>
          <p:cNvPr id="9" name="Rectangle 8"/>
          <p:cNvSpPr/>
          <p:nvPr/>
        </p:nvSpPr>
        <p:spPr>
          <a:xfrm>
            <a:off x="191344" y="529683"/>
            <a:ext cx="3531993" cy="496996"/>
          </a:xfrm>
          <a:prstGeom prst="rect">
            <a:avLst/>
          </a:prstGeom>
          <a:solidFill>
            <a:srgbClr val="0099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l" rtl="0">
              <a:lnSpc>
                <a:spcPct val="150000"/>
              </a:lnSpc>
            </a:pPr>
            <a:r>
              <a:rPr lang="en-US" sz="2000" b="1" u="sng" dirty="0">
                <a:solidFill>
                  <a:srgbClr val="FFFF00"/>
                </a:solidFill>
                <a:latin typeface="Arial" panose="020B0604020202020204" pitchFamily="34" charset="0"/>
                <a:cs typeface="Arial" panose="020B0604020202020204" pitchFamily="34" charset="0"/>
              </a:rPr>
              <a:t>Methods of Stock Valuation</a:t>
            </a:r>
          </a:p>
        </p:txBody>
      </p:sp>
      <p:graphicFrame>
        <p:nvGraphicFramePr>
          <p:cNvPr id="14" name="Table 13"/>
          <p:cNvGraphicFramePr>
            <a:graphicFrameLocks noGrp="1"/>
          </p:cNvGraphicFramePr>
          <p:nvPr>
            <p:extLst>
              <p:ext uri="{D42A27DB-BD31-4B8C-83A1-F6EECF244321}">
                <p14:modId xmlns:p14="http://schemas.microsoft.com/office/powerpoint/2010/main" val="50664739"/>
              </p:ext>
            </p:extLst>
          </p:nvPr>
        </p:nvGraphicFramePr>
        <p:xfrm>
          <a:off x="106976" y="2996952"/>
          <a:ext cx="6942114" cy="2300226"/>
        </p:xfrm>
        <a:graphic>
          <a:graphicData uri="http://schemas.openxmlformats.org/drawingml/2006/table">
            <a:tbl>
              <a:tblPr rtl="1"/>
              <a:tblGrid>
                <a:gridCol w="1735276">
                  <a:extLst>
                    <a:ext uri="{9D8B030D-6E8A-4147-A177-3AD203B41FA5}">
                      <a16:colId xmlns:a16="http://schemas.microsoft.com/office/drawing/2014/main" xmlns="" val="20000"/>
                    </a:ext>
                  </a:extLst>
                </a:gridCol>
                <a:gridCol w="1105093">
                  <a:extLst>
                    <a:ext uri="{9D8B030D-6E8A-4147-A177-3AD203B41FA5}">
                      <a16:colId xmlns:a16="http://schemas.microsoft.com/office/drawing/2014/main" xmlns="" val="20001"/>
                    </a:ext>
                  </a:extLst>
                </a:gridCol>
                <a:gridCol w="2903891">
                  <a:extLst>
                    <a:ext uri="{9D8B030D-6E8A-4147-A177-3AD203B41FA5}">
                      <a16:colId xmlns:a16="http://schemas.microsoft.com/office/drawing/2014/main" xmlns="" val="20002"/>
                    </a:ext>
                  </a:extLst>
                </a:gridCol>
                <a:gridCol w="1197854">
                  <a:extLst>
                    <a:ext uri="{9D8B030D-6E8A-4147-A177-3AD203B41FA5}">
                      <a16:colId xmlns:a16="http://schemas.microsoft.com/office/drawing/2014/main" xmlns="" val="20003"/>
                    </a:ext>
                  </a:extLst>
                </a:gridCol>
              </a:tblGrid>
              <a:tr h="836446">
                <a:tc>
                  <a:txBody>
                    <a:bodyPr/>
                    <a:lstStyle/>
                    <a:p>
                      <a:pPr algn="ctr" rtl="1">
                        <a:spcAft>
                          <a:spcPts val="0"/>
                        </a:spcAft>
                      </a:pPr>
                      <a:endParaRPr lang="en-US" sz="1600" dirty="0">
                        <a:latin typeface="Times New Roman"/>
                        <a:ea typeface="Times New Roman"/>
                      </a:endParaRPr>
                    </a:p>
                    <a:p>
                      <a:pPr algn="ctr" rtl="0">
                        <a:spcAft>
                          <a:spcPts val="0"/>
                        </a:spcAft>
                      </a:pPr>
                      <a:r>
                        <a:rPr lang="en-US" sz="1800" b="1" dirty="0">
                          <a:latin typeface="Arial"/>
                          <a:ea typeface="Times New Roman"/>
                        </a:rPr>
                        <a:t>Unit Cost (BD)</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a:latin typeface="Times New Roman"/>
                        <a:ea typeface="Times New Roman"/>
                      </a:endParaRPr>
                    </a:p>
                    <a:p>
                      <a:pPr algn="ctr" rtl="1">
                        <a:spcAft>
                          <a:spcPts val="0"/>
                        </a:spcAft>
                      </a:pPr>
                      <a:r>
                        <a:rPr lang="en-US" sz="1800" b="1">
                          <a:latin typeface="Arial"/>
                          <a:ea typeface="Times New Roman"/>
                        </a:rPr>
                        <a:t>Units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dirty="0">
                        <a:latin typeface="Times New Roman"/>
                        <a:ea typeface="Times New Roman"/>
                      </a:endParaRPr>
                    </a:p>
                    <a:p>
                      <a:pPr algn="ctr" rtl="1">
                        <a:spcAft>
                          <a:spcPts val="0"/>
                        </a:spcAft>
                      </a:pPr>
                      <a:r>
                        <a:rPr lang="en-US" sz="1800" b="1" dirty="0">
                          <a:latin typeface="Arial"/>
                          <a:ea typeface="Times New Roman"/>
                        </a:rPr>
                        <a:t>Explanation</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600">
                        <a:latin typeface="Times New Roman"/>
                        <a:ea typeface="Times New Roman"/>
                      </a:endParaRPr>
                    </a:p>
                    <a:p>
                      <a:pPr algn="ctr" rtl="1">
                        <a:spcAft>
                          <a:spcPts val="0"/>
                        </a:spcAft>
                      </a:pPr>
                      <a:r>
                        <a:rPr lang="en-US" sz="1800" b="1">
                          <a:latin typeface="Arial"/>
                          <a:ea typeface="Times New Roman"/>
                        </a:rPr>
                        <a:t>Date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extLst>
                  <a:ext uri="{0D108BD9-81ED-4DB2-BD59-A6C34878D82A}">
                    <a16:rowId xmlns:a16="http://schemas.microsoft.com/office/drawing/2014/main" xmlns="" val="10000"/>
                  </a:ext>
                </a:extLst>
              </a:tr>
              <a:tr h="292756">
                <a:tc>
                  <a:txBody>
                    <a:bodyPr/>
                    <a:lstStyle/>
                    <a:p>
                      <a:pPr algn="ctr" rtl="1">
                        <a:spcAft>
                          <a:spcPts val="0"/>
                        </a:spcAft>
                      </a:pPr>
                      <a:r>
                        <a:rPr lang="en-US" sz="1800">
                          <a:latin typeface="Arial"/>
                          <a:ea typeface="Times New Roman"/>
                        </a:rPr>
                        <a:t>10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800">
                          <a:latin typeface="Arial"/>
                          <a:ea typeface="Times New Roman"/>
                        </a:rPr>
                        <a:t>100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800">
                          <a:latin typeface="Arial"/>
                          <a:ea typeface="Times New Roman"/>
                        </a:rPr>
                        <a:t>Beginning Inventory</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800" dirty="0">
                          <a:latin typeface="Arial"/>
                          <a:ea typeface="Times New Roman"/>
                        </a:rPr>
                        <a:t>Jan. 01</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xmlns="" val="10001"/>
                  </a:ext>
                </a:extLst>
              </a:tr>
              <a:tr h="292756">
                <a:tc>
                  <a:txBody>
                    <a:bodyPr/>
                    <a:lstStyle/>
                    <a:p>
                      <a:pPr algn="ctr" rtl="1">
                        <a:spcAft>
                          <a:spcPts val="0"/>
                        </a:spcAft>
                      </a:pPr>
                      <a:r>
                        <a:rPr lang="en-US" sz="1800">
                          <a:latin typeface="Arial"/>
                          <a:ea typeface="Times New Roman"/>
                        </a:rPr>
                        <a:t>11</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800">
                          <a:latin typeface="Arial"/>
                          <a:ea typeface="Times New Roman"/>
                        </a:rPr>
                        <a:t>200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800">
                          <a:latin typeface="Arial"/>
                          <a:ea typeface="Times New Roman"/>
                        </a:rPr>
                        <a:t>Purchases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800" dirty="0">
                          <a:latin typeface="Arial"/>
                          <a:ea typeface="Times New Roman"/>
                        </a:rPr>
                        <a:t>April 15</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xmlns="" val="10002"/>
                  </a:ext>
                </a:extLst>
              </a:tr>
              <a:tr h="292756">
                <a:tc>
                  <a:txBody>
                    <a:bodyPr/>
                    <a:lstStyle/>
                    <a:p>
                      <a:pPr algn="ctr" rtl="1">
                        <a:spcAft>
                          <a:spcPts val="0"/>
                        </a:spcAft>
                      </a:pPr>
                      <a:r>
                        <a:rPr lang="en-US" sz="1800">
                          <a:latin typeface="Arial"/>
                          <a:ea typeface="Times New Roman"/>
                        </a:rPr>
                        <a:t>12</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800">
                          <a:latin typeface="Arial"/>
                          <a:ea typeface="Times New Roman"/>
                        </a:rPr>
                        <a:t>300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800">
                          <a:latin typeface="Arial"/>
                          <a:ea typeface="Times New Roman"/>
                        </a:rPr>
                        <a:t>Purchases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800" dirty="0">
                          <a:latin typeface="Arial"/>
                          <a:ea typeface="Times New Roman"/>
                        </a:rPr>
                        <a:t>Aug. 24</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xmlns="" val="10003"/>
                  </a:ext>
                </a:extLst>
              </a:tr>
              <a:tr h="292756">
                <a:tc>
                  <a:txBody>
                    <a:bodyPr/>
                    <a:lstStyle/>
                    <a:p>
                      <a:pPr algn="ctr" rtl="1">
                        <a:spcAft>
                          <a:spcPts val="0"/>
                        </a:spcAft>
                      </a:pPr>
                      <a:r>
                        <a:rPr lang="en-US" sz="1800">
                          <a:latin typeface="Arial"/>
                          <a:ea typeface="Times New Roman"/>
                        </a:rPr>
                        <a:t>13</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800">
                          <a:latin typeface="Arial"/>
                          <a:ea typeface="Times New Roman"/>
                        </a:rPr>
                        <a:t>400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800">
                          <a:latin typeface="Arial"/>
                          <a:ea typeface="Times New Roman"/>
                        </a:rPr>
                        <a:t>Purchases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800" dirty="0">
                          <a:latin typeface="Arial"/>
                          <a:ea typeface="Times New Roman"/>
                        </a:rPr>
                        <a:t>Nov. 27</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xmlns="" val="10004"/>
                  </a:ext>
                </a:extLst>
              </a:tr>
              <a:tr h="292756">
                <a:tc>
                  <a:txBody>
                    <a:bodyPr/>
                    <a:lstStyle/>
                    <a:p>
                      <a:pPr algn="ctr" rtl="1">
                        <a:spcAft>
                          <a:spcPts val="0"/>
                        </a:spcAft>
                      </a:pP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800" b="1" dirty="0">
                          <a:latin typeface="Arial"/>
                          <a:ea typeface="Times New Roman"/>
                        </a:rPr>
                        <a:t>1,000</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gridSpan="2">
                  <a:txBody>
                    <a:bodyPr/>
                    <a:lstStyle/>
                    <a:p>
                      <a:pPr algn="ctr" rtl="1">
                        <a:spcAft>
                          <a:spcPts val="0"/>
                        </a:spcAft>
                      </a:pPr>
                      <a:r>
                        <a:rPr lang="en-US" sz="1800" b="1" dirty="0">
                          <a:latin typeface="Arial"/>
                          <a:ea typeface="Times New Roman"/>
                        </a:rPr>
                        <a:t>Total</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hMerge="1">
                  <a:txBody>
                    <a:bodyPr/>
                    <a:lstStyle/>
                    <a:p>
                      <a:pPr rtl="1"/>
                      <a:endParaRPr lang="ar-BH"/>
                    </a:p>
                  </a:txBody>
                  <a:tcPr/>
                </a:tc>
                <a:extLst>
                  <a:ext uri="{0D108BD9-81ED-4DB2-BD59-A6C34878D82A}">
                    <a16:rowId xmlns:a16="http://schemas.microsoft.com/office/drawing/2014/main" xmlns="" val="10005"/>
                  </a:ext>
                </a:extLst>
              </a:tr>
            </a:tbl>
          </a:graphicData>
        </a:graphic>
      </p:graphicFrame>
      <p:sp>
        <p:nvSpPr>
          <p:cNvPr id="1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2356022" y="1109919"/>
            <a:ext cx="7200800" cy="50853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2- Weighted </a:t>
            </a:r>
            <a:r>
              <a:rPr lang="en-GB" b="1" dirty="0">
                <a:latin typeface="Arial" panose="020B0604020202020204" pitchFamily="34" charset="0"/>
                <a:cs typeface="Arial" panose="020B0604020202020204" pitchFamily="34" charset="0"/>
              </a:rPr>
              <a:t>Average Method (WA</a:t>
            </a:r>
            <a:r>
              <a:rPr lang="en-GB"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Periodic Inventory System </a:t>
            </a:r>
            <a:endParaRPr lang="en-US" b="1" dirty="0">
              <a:latin typeface="Arial" panose="020B0604020202020204" pitchFamily="34" charset="0"/>
              <a:cs typeface="Arial" panose="020B0604020202020204" pitchFamily="34" charset="0"/>
            </a:endParaRPr>
          </a:p>
        </p:txBody>
      </p:sp>
      <p:sp>
        <p:nvSpPr>
          <p:cNvPr id="17" name="TextBox 16"/>
          <p:cNvSpPr txBox="1"/>
          <p:nvPr/>
        </p:nvSpPr>
        <p:spPr>
          <a:xfrm>
            <a:off x="7196014" y="2858861"/>
            <a:ext cx="4886597" cy="2554545"/>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rtl="1"/>
            <a:r>
              <a:rPr lang="en-US" sz="2000" b="1" u="sng" dirty="0">
                <a:solidFill>
                  <a:srgbClr val="FF0000"/>
                </a:solidFill>
              </a:rPr>
              <a:t>Required: </a:t>
            </a:r>
          </a:p>
          <a:p>
            <a:pPr lvl="0"/>
            <a:r>
              <a:rPr lang="en-US" sz="2000" b="1" dirty="0">
                <a:solidFill>
                  <a:srgbClr val="FF0000"/>
                </a:solidFill>
              </a:rPr>
              <a:t>1. </a:t>
            </a:r>
            <a:r>
              <a:rPr lang="en-US" sz="2000" b="1" dirty="0"/>
              <a:t>Compute cost of goods available for sales.</a:t>
            </a:r>
          </a:p>
          <a:p>
            <a:pPr lvl="0"/>
            <a:r>
              <a:rPr lang="en-US" sz="2000" b="1" dirty="0">
                <a:solidFill>
                  <a:srgbClr val="FF0000"/>
                </a:solidFill>
              </a:rPr>
              <a:t>2. </a:t>
            </a:r>
            <a:r>
              <a:rPr lang="en-US" sz="2000" b="1" dirty="0"/>
              <a:t>Compute the number of units in ending </a:t>
            </a:r>
          </a:p>
          <a:p>
            <a:pPr lvl="0"/>
            <a:r>
              <a:rPr lang="en-US" sz="2000" b="1" dirty="0"/>
              <a:t>     inventory.</a:t>
            </a:r>
          </a:p>
          <a:p>
            <a:pPr lvl="0"/>
            <a:r>
              <a:rPr lang="en-US" sz="2000" b="1" dirty="0">
                <a:solidFill>
                  <a:srgbClr val="FF0000"/>
                </a:solidFill>
              </a:rPr>
              <a:t>3. </a:t>
            </a:r>
            <a:r>
              <a:rPr lang="en-US" sz="2000" b="1" dirty="0"/>
              <a:t>Compute cost of goods sold and cost of </a:t>
            </a:r>
          </a:p>
          <a:p>
            <a:pPr lvl="0"/>
            <a:r>
              <a:rPr lang="en-US" sz="2000" b="1" dirty="0"/>
              <a:t>    ending Inventory using </a:t>
            </a:r>
            <a:r>
              <a:rPr lang="en-US" sz="2000" b="1" dirty="0" smtClean="0">
                <a:solidFill>
                  <a:srgbClr val="002060"/>
                </a:solidFill>
              </a:rPr>
              <a:t>WA </a:t>
            </a:r>
            <a:r>
              <a:rPr lang="en-US" sz="2000" b="1" dirty="0">
                <a:solidFill>
                  <a:srgbClr val="002060"/>
                </a:solidFill>
              </a:rPr>
              <a:t>method</a:t>
            </a:r>
            <a:r>
              <a:rPr lang="en-US" sz="2000" b="1" dirty="0"/>
              <a:t>. </a:t>
            </a:r>
            <a:endParaRPr lang="en-US" sz="2000" b="1" dirty="0" smtClean="0"/>
          </a:p>
          <a:p>
            <a:pPr lvl="0"/>
            <a:r>
              <a:rPr lang="en-US" sz="2000" b="1" dirty="0" smtClean="0">
                <a:solidFill>
                  <a:srgbClr val="FF0000"/>
                </a:solidFill>
              </a:rPr>
              <a:t>4</a:t>
            </a:r>
            <a:r>
              <a:rPr lang="en-US" sz="2000" b="1" dirty="0">
                <a:solidFill>
                  <a:srgbClr val="FF0000"/>
                </a:solidFill>
              </a:rPr>
              <a:t>. </a:t>
            </a:r>
            <a:r>
              <a:rPr lang="en-US" sz="2000" b="1" dirty="0"/>
              <a:t>Compute the gross profit under each  </a:t>
            </a:r>
          </a:p>
          <a:p>
            <a:pPr lvl="0"/>
            <a:r>
              <a:rPr lang="en-US" sz="2000" b="1" dirty="0"/>
              <a:t>    method</a:t>
            </a:r>
            <a:r>
              <a:rPr lang="en-US" sz="2000" b="1" dirty="0" smtClean="0"/>
              <a:t>.</a:t>
            </a:r>
            <a:endParaRPr lang="en-US" sz="2000" b="1" dirty="0"/>
          </a:p>
        </p:txBody>
      </p:sp>
      <p:grpSp>
        <p:nvGrpSpPr>
          <p:cNvPr id="12" name="Group 11"/>
          <p:cNvGrpSpPr/>
          <p:nvPr/>
        </p:nvGrpSpPr>
        <p:grpSpPr>
          <a:xfrm>
            <a:off x="0" y="6498164"/>
            <a:ext cx="12192000" cy="384957"/>
            <a:chOff x="0" y="6498164"/>
            <a:chExt cx="12192000" cy="384957"/>
          </a:xfrm>
        </p:grpSpPr>
        <p:cxnSp>
          <p:nvCxnSpPr>
            <p:cNvPr id="13" name="Straight Connector 1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28" y="455760"/>
            <a:ext cx="1646183" cy="12680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9987" y="687661"/>
            <a:ext cx="10098125" cy="1323439"/>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en-GB" sz="2000" b="1" u="sng" dirty="0" smtClean="0">
                <a:solidFill>
                  <a:srgbClr val="FF0000"/>
                </a:solidFill>
                <a:latin typeface="Arial" panose="020B0604020202020204" pitchFamily="34" charset="0"/>
                <a:cs typeface="Arial" panose="020B0604020202020204" pitchFamily="34" charset="0"/>
              </a:rPr>
              <a:t>Solution:( WA Method)</a:t>
            </a:r>
            <a:endParaRPr lang="en-GB" sz="2000" b="1" u="sng" dirty="0">
              <a:solidFill>
                <a:srgbClr val="FF0000"/>
              </a:solidFill>
              <a:latin typeface="Arial" panose="020B0604020202020204" pitchFamily="34" charset="0"/>
              <a:cs typeface="Arial" panose="020B0604020202020204" pitchFamily="34" charset="0"/>
            </a:endParaRPr>
          </a:p>
          <a:p>
            <a:endParaRPr lang="en-US" sz="2000" b="1" u="sng" dirty="0">
              <a:solidFill>
                <a:srgbClr val="FF0000"/>
              </a:solidFill>
              <a:latin typeface="Arial" panose="020B0604020202020204" pitchFamily="34" charset="0"/>
              <a:cs typeface="Arial" panose="020B0604020202020204" pitchFamily="34" charset="0"/>
            </a:endParaRPr>
          </a:p>
          <a:p>
            <a:pPr lvl="0"/>
            <a:r>
              <a:rPr lang="en-US" sz="2000" b="1" dirty="0">
                <a:solidFill>
                  <a:srgbClr val="FF6600"/>
                </a:solidFill>
                <a:latin typeface="Arial" panose="020B0604020202020204" pitchFamily="34" charset="0"/>
                <a:cs typeface="Arial" panose="020B0604020202020204" pitchFamily="34" charset="0"/>
              </a:rPr>
              <a:t>1. Cost of Goods Available for Sales  </a:t>
            </a:r>
            <a:r>
              <a:rPr lang="en-US" sz="2000" b="1" dirty="0">
                <a:latin typeface="Arial" panose="020B0604020202020204" pitchFamily="34" charset="0"/>
                <a:cs typeface="Arial" panose="020B0604020202020204" pitchFamily="34" charset="0"/>
              </a:rPr>
              <a:t>= Beginning Inventory + Cost of Purchases</a:t>
            </a:r>
          </a:p>
          <a:p>
            <a:endParaRPr lang="ar-BH" sz="2000" dirty="0"/>
          </a:p>
        </p:txBody>
      </p:sp>
      <p:graphicFrame>
        <p:nvGraphicFramePr>
          <p:cNvPr id="11" name="Table 10"/>
          <p:cNvGraphicFramePr>
            <a:graphicFrameLocks noGrp="1"/>
          </p:cNvGraphicFramePr>
          <p:nvPr>
            <p:extLst>
              <p:ext uri="{D42A27DB-BD31-4B8C-83A1-F6EECF244321}">
                <p14:modId xmlns:p14="http://schemas.microsoft.com/office/powerpoint/2010/main" val="728062213"/>
              </p:ext>
            </p:extLst>
          </p:nvPr>
        </p:nvGraphicFramePr>
        <p:xfrm>
          <a:off x="5375918" y="2286591"/>
          <a:ext cx="6706692" cy="2467100"/>
        </p:xfrm>
        <a:graphic>
          <a:graphicData uri="http://schemas.openxmlformats.org/drawingml/2006/table">
            <a:tbl>
              <a:tblPr rtl="1">
                <a:tableStyleId>{08FB837D-C827-4EFA-A057-4D05807E0F7C}</a:tableStyleId>
              </a:tblPr>
              <a:tblGrid>
                <a:gridCol w="1341183">
                  <a:extLst>
                    <a:ext uri="{9D8B030D-6E8A-4147-A177-3AD203B41FA5}">
                      <a16:colId xmlns:a16="http://schemas.microsoft.com/office/drawing/2014/main" xmlns="" val="20000"/>
                    </a:ext>
                  </a:extLst>
                </a:gridCol>
                <a:gridCol w="1341183">
                  <a:extLst>
                    <a:ext uri="{9D8B030D-6E8A-4147-A177-3AD203B41FA5}">
                      <a16:colId xmlns:a16="http://schemas.microsoft.com/office/drawing/2014/main" xmlns="" val="20001"/>
                    </a:ext>
                  </a:extLst>
                </a:gridCol>
                <a:gridCol w="854117">
                  <a:extLst>
                    <a:ext uri="{9D8B030D-6E8A-4147-A177-3AD203B41FA5}">
                      <a16:colId xmlns:a16="http://schemas.microsoft.com/office/drawing/2014/main" xmlns="" val="20002"/>
                    </a:ext>
                  </a:extLst>
                </a:gridCol>
                <a:gridCol w="2244396">
                  <a:extLst>
                    <a:ext uri="{9D8B030D-6E8A-4147-A177-3AD203B41FA5}">
                      <a16:colId xmlns:a16="http://schemas.microsoft.com/office/drawing/2014/main" xmlns="" val="20003"/>
                    </a:ext>
                  </a:extLst>
                </a:gridCol>
                <a:gridCol w="925813">
                  <a:extLst>
                    <a:ext uri="{9D8B030D-6E8A-4147-A177-3AD203B41FA5}">
                      <a16:colId xmlns:a16="http://schemas.microsoft.com/office/drawing/2014/main" xmlns="" val="20004"/>
                    </a:ext>
                  </a:extLst>
                </a:gridCol>
              </a:tblGrid>
              <a:tr h="706640">
                <a:tc>
                  <a:txBody>
                    <a:bodyPr/>
                    <a:lstStyle/>
                    <a:p>
                      <a:pPr algn="ctr" rtl="0">
                        <a:spcAft>
                          <a:spcPts val="0"/>
                        </a:spcAft>
                      </a:pPr>
                      <a:endParaRPr lang="en-US" sz="1600" b="1" dirty="0">
                        <a:solidFill>
                          <a:srgbClr val="002060"/>
                        </a:solidFill>
                        <a:latin typeface="Arial" panose="020B0604020202020204" pitchFamily="34" charset="0"/>
                        <a:cs typeface="Arial" panose="020B0604020202020204" pitchFamily="34" charset="0"/>
                      </a:endParaRPr>
                    </a:p>
                    <a:p>
                      <a:pPr algn="ctr" rtl="0">
                        <a:spcAft>
                          <a:spcPts val="0"/>
                        </a:spcAft>
                      </a:pPr>
                      <a:r>
                        <a:rPr lang="en-US" sz="1600" b="1" dirty="0">
                          <a:solidFill>
                            <a:srgbClr val="002060"/>
                          </a:solidFill>
                          <a:latin typeface="Arial" panose="020B0604020202020204" pitchFamily="34" charset="0"/>
                          <a:cs typeface="Arial" panose="020B0604020202020204" pitchFamily="34" charset="0"/>
                        </a:rPr>
                        <a:t>Total Cost (BD)</a:t>
                      </a:r>
                      <a:endParaRPr lang="en-US" sz="16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600" b="1" dirty="0">
                        <a:solidFill>
                          <a:srgbClr val="002060"/>
                        </a:solidFill>
                        <a:latin typeface="Arial" panose="020B0604020202020204" pitchFamily="34" charset="0"/>
                        <a:cs typeface="Arial" panose="020B0604020202020204" pitchFamily="34" charset="0"/>
                      </a:endParaRPr>
                    </a:p>
                    <a:p>
                      <a:pPr algn="ctr" rtl="0">
                        <a:spcAft>
                          <a:spcPts val="0"/>
                        </a:spcAft>
                      </a:pPr>
                      <a:r>
                        <a:rPr lang="en-US" sz="1600" b="1" dirty="0">
                          <a:solidFill>
                            <a:srgbClr val="002060"/>
                          </a:solidFill>
                          <a:latin typeface="Arial" panose="020B0604020202020204" pitchFamily="34" charset="0"/>
                          <a:cs typeface="Arial" panose="020B0604020202020204" pitchFamily="34" charset="0"/>
                        </a:rPr>
                        <a:t>Unit Cost (BD)</a:t>
                      </a:r>
                      <a:endParaRPr lang="en-US" sz="16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600" b="1" dirty="0">
                        <a:solidFill>
                          <a:srgbClr val="002060"/>
                        </a:solidFill>
                        <a:latin typeface="Arial" panose="020B0604020202020204" pitchFamily="34" charset="0"/>
                        <a:cs typeface="Arial" panose="020B0604020202020204" pitchFamily="34" charset="0"/>
                      </a:endParaRPr>
                    </a:p>
                    <a:p>
                      <a:pPr algn="ctr" rtl="1">
                        <a:spcAft>
                          <a:spcPts val="0"/>
                        </a:spcAft>
                      </a:pPr>
                      <a:r>
                        <a:rPr lang="en-US" sz="1600" b="1" dirty="0">
                          <a:solidFill>
                            <a:srgbClr val="002060"/>
                          </a:solidFill>
                          <a:latin typeface="Arial" panose="020B0604020202020204" pitchFamily="34" charset="0"/>
                          <a:cs typeface="Arial" panose="020B0604020202020204" pitchFamily="34" charset="0"/>
                        </a:rPr>
                        <a:t>Units</a:t>
                      </a:r>
                      <a:endParaRPr lang="en-US" sz="16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600" b="1" dirty="0">
                        <a:solidFill>
                          <a:srgbClr val="002060"/>
                        </a:solidFill>
                        <a:latin typeface="Arial" panose="020B0604020202020204" pitchFamily="34" charset="0"/>
                        <a:cs typeface="Arial" panose="020B0604020202020204" pitchFamily="34" charset="0"/>
                      </a:endParaRPr>
                    </a:p>
                    <a:p>
                      <a:pPr algn="ctr" rtl="1">
                        <a:spcAft>
                          <a:spcPts val="0"/>
                        </a:spcAft>
                      </a:pPr>
                      <a:r>
                        <a:rPr lang="en-US" sz="1600" b="1" dirty="0">
                          <a:solidFill>
                            <a:srgbClr val="002060"/>
                          </a:solidFill>
                          <a:latin typeface="Arial" panose="020B0604020202020204" pitchFamily="34" charset="0"/>
                          <a:cs typeface="Arial" panose="020B0604020202020204" pitchFamily="34" charset="0"/>
                        </a:rPr>
                        <a:t>Explanation</a:t>
                      </a:r>
                      <a:endParaRPr lang="en-US" sz="16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600" b="1" dirty="0">
                        <a:solidFill>
                          <a:srgbClr val="002060"/>
                        </a:solidFill>
                        <a:latin typeface="Arial" panose="020B0604020202020204" pitchFamily="34" charset="0"/>
                        <a:cs typeface="Arial" panose="020B0604020202020204" pitchFamily="34" charset="0"/>
                      </a:endParaRPr>
                    </a:p>
                    <a:p>
                      <a:pPr algn="ctr" rtl="1">
                        <a:spcAft>
                          <a:spcPts val="0"/>
                        </a:spcAft>
                      </a:pPr>
                      <a:r>
                        <a:rPr lang="en-US" sz="1600" b="1" dirty="0">
                          <a:solidFill>
                            <a:srgbClr val="002060"/>
                          </a:solidFill>
                          <a:latin typeface="Arial" panose="020B0604020202020204" pitchFamily="34" charset="0"/>
                          <a:cs typeface="Arial" panose="020B0604020202020204" pitchFamily="34" charset="0"/>
                        </a:rPr>
                        <a:t>Date</a:t>
                      </a:r>
                      <a:endParaRPr lang="en-US" sz="16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extLst>
                  <a:ext uri="{0D108BD9-81ED-4DB2-BD59-A6C34878D82A}">
                    <a16:rowId xmlns:a16="http://schemas.microsoft.com/office/drawing/2014/main" xmlns="" val="10000"/>
                  </a:ext>
                </a:extLst>
              </a:tr>
              <a:tr h="311975">
                <a:tc>
                  <a:txBody>
                    <a:bodyPr/>
                    <a:lstStyle/>
                    <a:p>
                      <a:pPr algn="ctr" rtl="1">
                        <a:spcAft>
                          <a:spcPts val="0"/>
                        </a:spcAft>
                      </a:pPr>
                      <a:r>
                        <a:rPr lang="en-US" sz="1600" b="1">
                          <a:latin typeface="Arial" panose="020B0604020202020204" pitchFamily="34" charset="0"/>
                          <a:cs typeface="Arial" panose="020B0604020202020204" pitchFamily="34" charset="0"/>
                        </a:rPr>
                        <a:t>1,000</a:t>
                      </a:r>
                      <a:endParaRPr lang="en-US" sz="16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a:latin typeface="Arial" panose="020B0604020202020204" pitchFamily="34" charset="0"/>
                          <a:cs typeface="Arial" panose="020B0604020202020204" pitchFamily="34" charset="0"/>
                        </a:rPr>
                        <a:t>10</a:t>
                      </a:r>
                      <a:endParaRPr lang="en-US" sz="16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dirty="0">
                          <a:latin typeface="Arial" panose="020B0604020202020204" pitchFamily="34" charset="0"/>
                          <a:cs typeface="Arial" panose="020B0604020202020204" pitchFamily="34" charset="0"/>
                        </a:rPr>
                        <a:t>100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l" rtl="1">
                        <a:spcAft>
                          <a:spcPts val="0"/>
                        </a:spcAft>
                      </a:pPr>
                      <a:r>
                        <a:rPr lang="en-US" sz="1600" b="1" dirty="0">
                          <a:latin typeface="Arial" panose="020B0604020202020204" pitchFamily="34" charset="0"/>
                          <a:cs typeface="Arial" panose="020B0604020202020204" pitchFamily="34" charset="0"/>
                        </a:rPr>
                        <a:t>Beginning Inventory</a:t>
                      </a:r>
                      <a:endParaRPr lang="en-US" sz="16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600" b="1" dirty="0">
                          <a:latin typeface="Arial" panose="020B0604020202020204" pitchFamily="34" charset="0"/>
                          <a:cs typeface="Arial" panose="020B0604020202020204" pitchFamily="34" charset="0"/>
                        </a:rPr>
                        <a:t>Jan. 01</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a16="http://schemas.microsoft.com/office/drawing/2014/main" xmlns="" val="10001"/>
                  </a:ext>
                </a:extLst>
              </a:tr>
              <a:tr h="311975">
                <a:tc>
                  <a:txBody>
                    <a:bodyPr/>
                    <a:lstStyle/>
                    <a:p>
                      <a:pPr algn="ctr" rtl="1">
                        <a:spcAft>
                          <a:spcPts val="0"/>
                        </a:spcAft>
                      </a:pPr>
                      <a:r>
                        <a:rPr lang="en-US" sz="1600" b="1" dirty="0">
                          <a:latin typeface="Arial" panose="020B0604020202020204" pitchFamily="34" charset="0"/>
                          <a:cs typeface="Arial" panose="020B0604020202020204" pitchFamily="34" charset="0"/>
                        </a:rPr>
                        <a:t>2,200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a:latin typeface="Arial" panose="020B0604020202020204" pitchFamily="34" charset="0"/>
                          <a:cs typeface="Arial" panose="020B0604020202020204" pitchFamily="34" charset="0"/>
                        </a:rPr>
                        <a:t>11</a:t>
                      </a:r>
                      <a:endParaRPr lang="en-US" sz="16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dirty="0">
                          <a:latin typeface="Arial" panose="020B0604020202020204" pitchFamily="34" charset="0"/>
                          <a:cs typeface="Arial" panose="020B0604020202020204" pitchFamily="34" charset="0"/>
                        </a:rPr>
                        <a:t>200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l" rtl="1">
                        <a:spcAft>
                          <a:spcPts val="0"/>
                        </a:spcAft>
                      </a:pPr>
                      <a:r>
                        <a:rPr lang="en-US" sz="1600" b="1" dirty="0">
                          <a:latin typeface="Arial" panose="020B0604020202020204" pitchFamily="34" charset="0"/>
                          <a:cs typeface="Arial" panose="020B0604020202020204" pitchFamily="34" charset="0"/>
                        </a:rPr>
                        <a:t>Purchases</a:t>
                      </a:r>
                      <a:endParaRPr lang="en-US" sz="16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600" b="1" dirty="0">
                          <a:latin typeface="Arial" panose="020B0604020202020204" pitchFamily="34" charset="0"/>
                          <a:cs typeface="Arial" panose="020B0604020202020204" pitchFamily="34" charset="0"/>
                        </a:rPr>
                        <a:t>April 15</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a16="http://schemas.microsoft.com/office/drawing/2014/main" xmlns="" val="10002"/>
                  </a:ext>
                </a:extLst>
              </a:tr>
              <a:tr h="311975">
                <a:tc>
                  <a:txBody>
                    <a:bodyPr/>
                    <a:lstStyle/>
                    <a:p>
                      <a:pPr algn="ctr" rtl="1">
                        <a:spcAft>
                          <a:spcPts val="0"/>
                        </a:spcAft>
                      </a:pPr>
                      <a:r>
                        <a:rPr lang="en-US" sz="1600" b="1" dirty="0">
                          <a:latin typeface="Arial" panose="020B0604020202020204" pitchFamily="34" charset="0"/>
                          <a:cs typeface="Arial" panose="020B0604020202020204" pitchFamily="34" charset="0"/>
                        </a:rPr>
                        <a:t>3,600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a:latin typeface="Arial" panose="020B0604020202020204" pitchFamily="34" charset="0"/>
                          <a:cs typeface="Arial" panose="020B0604020202020204" pitchFamily="34" charset="0"/>
                        </a:rPr>
                        <a:t>12</a:t>
                      </a:r>
                      <a:endParaRPr lang="en-US" sz="16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dirty="0">
                          <a:latin typeface="Arial" panose="020B0604020202020204" pitchFamily="34" charset="0"/>
                          <a:cs typeface="Arial" panose="020B0604020202020204" pitchFamily="34" charset="0"/>
                        </a:rPr>
                        <a:t>300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l" rtl="1">
                        <a:spcAft>
                          <a:spcPts val="0"/>
                        </a:spcAft>
                      </a:pPr>
                      <a:r>
                        <a:rPr lang="en-US" sz="1600" b="1" dirty="0">
                          <a:latin typeface="Arial" panose="020B0604020202020204" pitchFamily="34" charset="0"/>
                          <a:cs typeface="Arial" panose="020B0604020202020204" pitchFamily="34" charset="0"/>
                        </a:rPr>
                        <a:t>Purchases</a:t>
                      </a:r>
                      <a:endParaRPr lang="en-US" sz="16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600" b="1" dirty="0">
                          <a:latin typeface="Arial" panose="020B0604020202020204" pitchFamily="34" charset="0"/>
                          <a:cs typeface="Arial" panose="020B0604020202020204" pitchFamily="34" charset="0"/>
                        </a:rPr>
                        <a:t>Aug. 24</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a16="http://schemas.microsoft.com/office/drawing/2014/main" xmlns="" val="10003"/>
                  </a:ext>
                </a:extLst>
              </a:tr>
              <a:tr h="311975">
                <a:tc>
                  <a:txBody>
                    <a:bodyPr/>
                    <a:lstStyle/>
                    <a:p>
                      <a:pPr algn="ctr" rtl="1">
                        <a:spcAft>
                          <a:spcPts val="0"/>
                        </a:spcAft>
                      </a:pPr>
                      <a:r>
                        <a:rPr lang="en-US" sz="1600" b="1" dirty="0">
                          <a:latin typeface="Arial" panose="020B0604020202020204" pitchFamily="34" charset="0"/>
                          <a:cs typeface="Arial" panose="020B0604020202020204" pitchFamily="34" charset="0"/>
                        </a:rPr>
                        <a:t>5,200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a:latin typeface="Arial" panose="020B0604020202020204" pitchFamily="34" charset="0"/>
                          <a:cs typeface="Arial" panose="020B0604020202020204" pitchFamily="34" charset="0"/>
                        </a:rPr>
                        <a:t>13</a:t>
                      </a:r>
                      <a:endParaRPr lang="en-US" sz="16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dirty="0">
                          <a:latin typeface="Arial" panose="020B0604020202020204" pitchFamily="34" charset="0"/>
                          <a:cs typeface="Arial" panose="020B0604020202020204" pitchFamily="34" charset="0"/>
                        </a:rPr>
                        <a:t>400</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l" rtl="1">
                        <a:spcAft>
                          <a:spcPts val="0"/>
                        </a:spcAft>
                      </a:pPr>
                      <a:r>
                        <a:rPr lang="en-US" sz="1600" b="1" dirty="0">
                          <a:latin typeface="Arial" panose="020B0604020202020204" pitchFamily="34" charset="0"/>
                          <a:cs typeface="Arial" panose="020B0604020202020204" pitchFamily="34" charset="0"/>
                        </a:rPr>
                        <a:t>Purchases</a:t>
                      </a:r>
                      <a:endParaRPr lang="en-US" sz="16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600" b="1" dirty="0">
                          <a:latin typeface="Arial" panose="020B0604020202020204" pitchFamily="34" charset="0"/>
                          <a:cs typeface="Arial" panose="020B0604020202020204" pitchFamily="34" charset="0"/>
                        </a:rPr>
                        <a:t>Nov. 27</a:t>
                      </a:r>
                      <a:endParaRPr lang="en-US" sz="16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a16="http://schemas.microsoft.com/office/drawing/2014/main" xmlns="" val="10004"/>
                  </a:ext>
                </a:extLst>
              </a:tr>
              <a:tr h="471093">
                <a:tc>
                  <a:txBody>
                    <a:bodyPr/>
                    <a:lstStyle/>
                    <a:p>
                      <a:pPr algn="ctr" rtl="1">
                        <a:spcAft>
                          <a:spcPts val="0"/>
                        </a:spcAft>
                      </a:pPr>
                      <a:r>
                        <a:rPr lang="en-US" sz="1600" b="1" dirty="0">
                          <a:solidFill>
                            <a:srgbClr val="FF0000"/>
                          </a:solidFill>
                          <a:latin typeface="Arial" panose="020B0604020202020204" pitchFamily="34" charset="0"/>
                          <a:cs typeface="Arial" panose="020B0604020202020204" pitchFamily="34" charset="0"/>
                        </a:rPr>
                        <a:t>12,000</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1">
                        <a:spcAft>
                          <a:spcPts val="0"/>
                        </a:spcAft>
                      </a:pP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600" b="1" dirty="0">
                          <a:solidFill>
                            <a:srgbClr val="FF0000"/>
                          </a:solidFill>
                          <a:latin typeface="Arial" panose="020B0604020202020204" pitchFamily="34" charset="0"/>
                          <a:cs typeface="Arial" panose="020B0604020202020204" pitchFamily="34" charset="0"/>
                        </a:rPr>
                        <a:t>1,000</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gridSpan="2">
                  <a:txBody>
                    <a:bodyPr/>
                    <a:lstStyle/>
                    <a:p>
                      <a:pPr algn="ctr" rtl="1">
                        <a:spcAft>
                          <a:spcPts val="0"/>
                        </a:spcAft>
                      </a:pPr>
                      <a:r>
                        <a:rPr lang="en-US" sz="1600" b="1" dirty="0">
                          <a:solidFill>
                            <a:srgbClr val="FF0000"/>
                          </a:solidFill>
                          <a:latin typeface="Arial" panose="020B0604020202020204" pitchFamily="34" charset="0"/>
                          <a:cs typeface="Arial" panose="020B0604020202020204" pitchFamily="34" charset="0"/>
                        </a:rPr>
                        <a:t>Total cost of goods available for sales</a:t>
                      </a:r>
                      <a:endParaRPr lang="en-US" sz="16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hMerge="1">
                  <a:txBody>
                    <a:bodyPr/>
                    <a:lstStyle/>
                    <a:p>
                      <a:pPr rtl="1"/>
                      <a:endParaRPr lang="ar-BH"/>
                    </a:p>
                  </a:txBody>
                  <a:tcPr/>
                </a:tc>
                <a:extLst>
                  <a:ext uri="{0D108BD9-81ED-4DB2-BD59-A6C34878D82A}">
                    <a16:rowId xmlns:a16="http://schemas.microsoft.com/office/drawing/2014/main" xmlns="" val="10005"/>
                  </a:ext>
                </a:extLst>
              </a:tr>
            </a:tbl>
          </a:graphicData>
        </a:graphic>
      </p:graphicFrame>
      <p:sp>
        <p:nvSpPr>
          <p:cNvPr id="26625" name="Rectangle 1"/>
          <p:cNvSpPr>
            <a:spLocks noChangeArrowheads="1"/>
          </p:cNvSpPr>
          <p:nvPr/>
        </p:nvSpPr>
        <p:spPr bwMode="auto">
          <a:xfrm>
            <a:off x="6365" y="5021022"/>
            <a:ext cx="10225136" cy="1015663"/>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algn="justLow" defTabSz="914400" fontAlgn="base">
              <a:spcBef>
                <a:spcPct val="0"/>
              </a:spcBef>
              <a:spcAft>
                <a:spcPct val="0"/>
              </a:spcAft>
              <a:tabLst>
                <a:tab pos="679450" algn="l"/>
              </a:tabLst>
            </a:pPr>
            <a:r>
              <a:rPr lang="en-GB" sz="2000" b="1" dirty="0">
                <a:solidFill>
                  <a:schemeClr val="bg2">
                    <a:lumMod val="50000"/>
                  </a:schemeClr>
                </a:solidFill>
                <a:latin typeface="Arial" pitchFamily="34" charset="0"/>
                <a:ea typeface="Times New Roman" pitchFamily="18" charset="0"/>
                <a:cs typeface="Times New Roman" pitchFamily="18" charset="0"/>
              </a:rPr>
              <a:t>      </a:t>
            </a:r>
          </a:p>
          <a:p>
            <a:pPr algn="justLow" defTabSz="914400" fontAlgn="base">
              <a:spcBef>
                <a:spcPct val="0"/>
              </a:spcBef>
              <a:spcAft>
                <a:spcPct val="0"/>
              </a:spcAft>
              <a:tabLst>
                <a:tab pos="679450" algn="l"/>
              </a:tabLst>
            </a:pPr>
            <a:r>
              <a:rPr lang="en-GB" sz="2000" b="1" dirty="0">
                <a:solidFill>
                  <a:srgbClr val="FF6600"/>
                </a:solidFill>
                <a:latin typeface="Arial" pitchFamily="34" charset="0"/>
                <a:ea typeface="Times New Roman" pitchFamily="18" charset="0"/>
                <a:cs typeface="Times New Roman" pitchFamily="18" charset="0"/>
              </a:rPr>
              <a:t>        2. No of Ending Inventory units </a:t>
            </a:r>
            <a:r>
              <a:rPr lang="en-GB" sz="2000" b="1" dirty="0">
                <a:latin typeface="Arial" pitchFamily="34" charset="0"/>
                <a:ea typeface="Times New Roman" pitchFamily="18" charset="0"/>
                <a:cs typeface="Times New Roman" pitchFamily="18" charset="0"/>
              </a:rPr>
              <a:t>= Units available for sales – Units sold</a:t>
            </a:r>
            <a:endParaRPr lang="en-US" sz="2000" b="1" dirty="0">
              <a:latin typeface="Arial" pitchFamily="34" charset="0"/>
              <a:cs typeface="Arial" pitchFamily="34" charset="0"/>
            </a:endParaRPr>
          </a:p>
          <a:p>
            <a:pPr defTabSz="914400" eaLnBrk="0" fontAlgn="base" hangingPunct="0">
              <a:spcBef>
                <a:spcPct val="0"/>
              </a:spcBef>
              <a:spcAft>
                <a:spcPct val="0"/>
              </a:spcAft>
              <a:tabLst>
                <a:tab pos="679450" algn="l"/>
              </a:tabLst>
            </a:pPr>
            <a:r>
              <a:rPr lang="en-GB" sz="2000" b="1" dirty="0">
                <a:latin typeface="Arial" pitchFamily="34" charset="0"/>
                <a:ea typeface="Times New Roman" pitchFamily="18" charset="0"/>
                <a:cs typeface="Times New Roman" pitchFamily="18" charset="0"/>
              </a:rPr>
              <a:t>                                                                 =    </a:t>
            </a:r>
            <a:r>
              <a:rPr lang="en-GB" sz="2000" b="1" dirty="0" smtClean="0">
                <a:latin typeface="Arial" pitchFamily="34" charset="0"/>
                <a:ea typeface="Times New Roman" pitchFamily="18" charset="0"/>
                <a:cs typeface="Times New Roman" pitchFamily="18" charset="0"/>
              </a:rPr>
              <a:t>1,000            </a:t>
            </a:r>
            <a:r>
              <a:rPr lang="en-GB" sz="2000" b="1" dirty="0">
                <a:latin typeface="Arial" pitchFamily="34" charset="0"/>
                <a:ea typeface="Times New Roman" pitchFamily="18" charset="0"/>
                <a:cs typeface="Times New Roman" pitchFamily="18" charset="0"/>
              </a:rPr>
              <a:t>–       450      = 550 Units</a:t>
            </a:r>
            <a:endParaRPr lang="en-GB" sz="2000" b="1" dirty="0">
              <a:latin typeface="Arial" pitchFamily="34" charset="0"/>
              <a:cs typeface="Arial" pitchFamily="34" charset="0"/>
            </a:endParaRPr>
          </a:p>
        </p:txBody>
      </p:sp>
      <p:sp>
        <p:nvSpPr>
          <p:cNvPr id="3" name="Oval 2"/>
          <p:cNvSpPr/>
          <p:nvPr/>
        </p:nvSpPr>
        <p:spPr>
          <a:xfrm>
            <a:off x="10344472" y="3022463"/>
            <a:ext cx="288032" cy="28803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2" name="Oval 11"/>
          <p:cNvSpPr/>
          <p:nvPr/>
        </p:nvSpPr>
        <p:spPr>
          <a:xfrm>
            <a:off x="10344472" y="3304978"/>
            <a:ext cx="288032" cy="28803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3" name="Oval 12"/>
          <p:cNvSpPr/>
          <p:nvPr/>
        </p:nvSpPr>
        <p:spPr>
          <a:xfrm>
            <a:off x="10344472" y="3670668"/>
            <a:ext cx="288032" cy="28803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4" name="Oval 13"/>
          <p:cNvSpPr/>
          <p:nvPr/>
        </p:nvSpPr>
        <p:spPr>
          <a:xfrm>
            <a:off x="10344472" y="4009912"/>
            <a:ext cx="288032" cy="28803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4236442484"/>
              </p:ext>
            </p:extLst>
          </p:nvPr>
        </p:nvGraphicFramePr>
        <p:xfrm>
          <a:off x="27675" y="2225814"/>
          <a:ext cx="5196936" cy="1816628"/>
        </p:xfrm>
        <a:graphic>
          <a:graphicData uri="http://schemas.openxmlformats.org/drawingml/2006/table">
            <a:tbl>
              <a:tblPr rtl="1"/>
              <a:tblGrid>
                <a:gridCol w="1299045">
                  <a:extLst>
                    <a:ext uri="{9D8B030D-6E8A-4147-A177-3AD203B41FA5}">
                      <a16:colId xmlns:a16="http://schemas.microsoft.com/office/drawing/2014/main" xmlns="" val="20000"/>
                    </a:ext>
                  </a:extLst>
                </a:gridCol>
                <a:gridCol w="827283">
                  <a:extLst>
                    <a:ext uri="{9D8B030D-6E8A-4147-A177-3AD203B41FA5}">
                      <a16:colId xmlns:a16="http://schemas.microsoft.com/office/drawing/2014/main" xmlns="" val="20001"/>
                    </a:ext>
                  </a:extLst>
                </a:gridCol>
                <a:gridCol w="2173882">
                  <a:extLst>
                    <a:ext uri="{9D8B030D-6E8A-4147-A177-3AD203B41FA5}">
                      <a16:colId xmlns:a16="http://schemas.microsoft.com/office/drawing/2014/main" xmlns="" val="20002"/>
                    </a:ext>
                  </a:extLst>
                </a:gridCol>
                <a:gridCol w="896726">
                  <a:extLst>
                    <a:ext uri="{9D8B030D-6E8A-4147-A177-3AD203B41FA5}">
                      <a16:colId xmlns:a16="http://schemas.microsoft.com/office/drawing/2014/main" xmlns="" val="20003"/>
                    </a:ext>
                  </a:extLst>
                </a:gridCol>
              </a:tblGrid>
              <a:tr h="660593">
                <a:tc>
                  <a:txBody>
                    <a:bodyPr/>
                    <a:lstStyle/>
                    <a:p>
                      <a:pPr algn="ctr" rtl="1">
                        <a:spcAft>
                          <a:spcPts val="0"/>
                        </a:spcAft>
                      </a:pPr>
                      <a:endParaRPr lang="en-US" sz="1400" b="1" dirty="0">
                        <a:solidFill>
                          <a:srgbClr val="002060"/>
                        </a:solidFill>
                        <a:latin typeface="Times New Roman"/>
                        <a:ea typeface="Times New Roman"/>
                      </a:endParaRPr>
                    </a:p>
                    <a:p>
                      <a:pPr algn="ctr" rtl="0">
                        <a:spcAft>
                          <a:spcPts val="0"/>
                        </a:spcAft>
                      </a:pPr>
                      <a:r>
                        <a:rPr lang="en-US" sz="1400" b="1" dirty="0">
                          <a:solidFill>
                            <a:srgbClr val="002060"/>
                          </a:solidFill>
                          <a:latin typeface="Arial"/>
                          <a:ea typeface="Times New Roman"/>
                        </a:rPr>
                        <a:t>Unit Cost (BD)</a:t>
                      </a:r>
                      <a:endParaRPr lang="en-US" sz="1400" b="1"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400" b="1">
                        <a:solidFill>
                          <a:srgbClr val="002060"/>
                        </a:solidFill>
                        <a:latin typeface="Times New Roman"/>
                        <a:ea typeface="Times New Roman"/>
                      </a:endParaRPr>
                    </a:p>
                    <a:p>
                      <a:pPr algn="ctr" rtl="1">
                        <a:spcAft>
                          <a:spcPts val="0"/>
                        </a:spcAft>
                      </a:pPr>
                      <a:r>
                        <a:rPr lang="en-US" sz="1400" b="1">
                          <a:solidFill>
                            <a:srgbClr val="002060"/>
                          </a:solidFill>
                          <a:latin typeface="Arial"/>
                          <a:ea typeface="Times New Roman"/>
                        </a:rPr>
                        <a:t>Units</a:t>
                      </a:r>
                      <a:endParaRPr lang="en-US" sz="1400" b="1">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400" b="1" dirty="0">
                        <a:solidFill>
                          <a:srgbClr val="002060"/>
                        </a:solidFill>
                        <a:latin typeface="Times New Roman"/>
                        <a:ea typeface="Times New Roman"/>
                      </a:endParaRPr>
                    </a:p>
                    <a:p>
                      <a:pPr algn="ctr" rtl="1">
                        <a:spcAft>
                          <a:spcPts val="0"/>
                        </a:spcAft>
                      </a:pPr>
                      <a:r>
                        <a:rPr lang="en-US" sz="1400" b="1" dirty="0">
                          <a:solidFill>
                            <a:srgbClr val="002060"/>
                          </a:solidFill>
                          <a:latin typeface="Arial"/>
                          <a:ea typeface="Times New Roman"/>
                        </a:rPr>
                        <a:t>Explanation</a:t>
                      </a:r>
                      <a:endParaRPr lang="en-US" sz="1400" b="1"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tc>
                  <a:txBody>
                    <a:bodyPr/>
                    <a:lstStyle/>
                    <a:p>
                      <a:pPr algn="ctr" rtl="1">
                        <a:spcAft>
                          <a:spcPts val="0"/>
                        </a:spcAft>
                      </a:pPr>
                      <a:endParaRPr lang="en-US" sz="1400" b="1" dirty="0">
                        <a:solidFill>
                          <a:srgbClr val="002060"/>
                        </a:solidFill>
                        <a:latin typeface="Times New Roman"/>
                        <a:ea typeface="Times New Roman"/>
                      </a:endParaRPr>
                    </a:p>
                    <a:p>
                      <a:pPr algn="ctr" rtl="1">
                        <a:spcAft>
                          <a:spcPts val="0"/>
                        </a:spcAft>
                      </a:pPr>
                      <a:r>
                        <a:rPr lang="en-US" sz="1400" b="1" dirty="0">
                          <a:solidFill>
                            <a:srgbClr val="002060"/>
                          </a:solidFill>
                          <a:latin typeface="Arial"/>
                          <a:ea typeface="Times New Roman"/>
                        </a:rPr>
                        <a:t>Date</a:t>
                      </a:r>
                      <a:endParaRPr lang="en-US" sz="1400" b="1"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rgbClr val="F79646"/>
                    </a:solidFill>
                  </a:tcPr>
                </a:tc>
                <a:extLst>
                  <a:ext uri="{0D108BD9-81ED-4DB2-BD59-A6C34878D82A}">
                    <a16:rowId xmlns:a16="http://schemas.microsoft.com/office/drawing/2014/main" xmlns="" val="10000"/>
                  </a:ext>
                </a:extLst>
              </a:tr>
              <a:tr h="231207">
                <a:tc>
                  <a:txBody>
                    <a:bodyPr/>
                    <a:lstStyle/>
                    <a:p>
                      <a:pPr algn="ctr" rtl="1">
                        <a:spcAft>
                          <a:spcPts val="0"/>
                        </a:spcAft>
                      </a:pPr>
                      <a:r>
                        <a:rPr lang="en-US" sz="1400" b="1">
                          <a:latin typeface="Arial"/>
                          <a:ea typeface="Times New Roman"/>
                        </a:rPr>
                        <a:t>10</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400" b="1">
                          <a:latin typeface="Arial"/>
                          <a:ea typeface="Times New Roman"/>
                        </a:rPr>
                        <a:t>100</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400" b="1">
                          <a:latin typeface="Arial"/>
                          <a:ea typeface="Times New Roman"/>
                        </a:rPr>
                        <a:t>Beginning Inventory</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400" b="1" dirty="0">
                          <a:latin typeface="Arial"/>
                          <a:ea typeface="Times New Roman"/>
                        </a:rPr>
                        <a:t>Jan. 01</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xmlns="" val="10001"/>
                  </a:ext>
                </a:extLst>
              </a:tr>
              <a:tr h="231207">
                <a:tc>
                  <a:txBody>
                    <a:bodyPr/>
                    <a:lstStyle/>
                    <a:p>
                      <a:pPr algn="ctr" rtl="1">
                        <a:spcAft>
                          <a:spcPts val="0"/>
                        </a:spcAft>
                      </a:pPr>
                      <a:r>
                        <a:rPr lang="en-US" sz="1400" b="1">
                          <a:latin typeface="Arial"/>
                          <a:ea typeface="Times New Roman"/>
                        </a:rPr>
                        <a:t>11</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400" b="1">
                          <a:latin typeface="Arial"/>
                          <a:ea typeface="Times New Roman"/>
                        </a:rPr>
                        <a:t>200</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400" b="1">
                          <a:latin typeface="Arial"/>
                          <a:ea typeface="Times New Roman"/>
                        </a:rPr>
                        <a:t>Purchases</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400" b="1" dirty="0">
                          <a:latin typeface="Arial"/>
                          <a:ea typeface="Times New Roman"/>
                        </a:rPr>
                        <a:t>April 15</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xmlns="" val="10002"/>
                  </a:ext>
                </a:extLst>
              </a:tr>
              <a:tr h="231207">
                <a:tc>
                  <a:txBody>
                    <a:bodyPr/>
                    <a:lstStyle/>
                    <a:p>
                      <a:pPr algn="ctr" rtl="1">
                        <a:spcAft>
                          <a:spcPts val="0"/>
                        </a:spcAft>
                      </a:pPr>
                      <a:r>
                        <a:rPr lang="en-US" sz="1400" b="1">
                          <a:latin typeface="Arial"/>
                          <a:ea typeface="Times New Roman"/>
                        </a:rPr>
                        <a:t>12</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400" b="1">
                          <a:latin typeface="Arial"/>
                          <a:ea typeface="Times New Roman"/>
                        </a:rPr>
                        <a:t>300</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400" b="1">
                          <a:latin typeface="Arial"/>
                          <a:ea typeface="Times New Roman"/>
                        </a:rPr>
                        <a:t>Purchases</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400" b="1" dirty="0">
                          <a:latin typeface="Arial"/>
                          <a:ea typeface="Times New Roman"/>
                        </a:rPr>
                        <a:t>Aug. 24</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xmlns="" val="10003"/>
                  </a:ext>
                </a:extLst>
              </a:tr>
              <a:tr h="231207">
                <a:tc>
                  <a:txBody>
                    <a:bodyPr/>
                    <a:lstStyle/>
                    <a:p>
                      <a:pPr algn="ctr" rtl="1">
                        <a:spcAft>
                          <a:spcPts val="0"/>
                        </a:spcAft>
                      </a:pPr>
                      <a:r>
                        <a:rPr lang="en-US" sz="1400" b="1">
                          <a:latin typeface="Arial"/>
                          <a:ea typeface="Times New Roman"/>
                        </a:rPr>
                        <a:t>13</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400" b="1">
                          <a:latin typeface="Arial"/>
                          <a:ea typeface="Times New Roman"/>
                        </a:rPr>
                        <a:t>400</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l" rtl="1">
                        <a:spcAft>
                          <a:spcPts val="0"/>
                        </a:spcAft>
                      </a:pPr>
                      <a:r>
                        <a:rPr lang="en-US" sz="1400" b="1">
                          <a:latin typeface="Arial"/>
                          <a:ea typeface="Times New Roman"/>
                        </a:rPr>
                        <a:t>Purchases</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1">
                        <a:spcAft>
                          <a:spcPts val="0"/>
                        </a:spcAft>
                      </a:pPr>
                      <a:r>
                        <a:rPr lang="en-US" sz="1400" b="1" dirty="0">
                          <a:latin typeface="Arial"/>
                          <a:ea typeface="Times New Roman"/>
                        </a:rPr>
                        <a:t>Nov. 27</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xmlns="" val="10004"/>
                  </a:ext>
                </a:extLst>
              </a:tr>
              <a:tr h="231207">
                <a:tc>
                  <a:txBody>
                    <a:bodyPr/>
                    <a:lstStyle/>
                    <a:p>
                      <a:pPr algn="ctr" rtl="1">
                        <a:spcAft>
                          <a:spcPts val="0"/>
                        </a:spcAft>
                      </a:pP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rtl="0">
                        <a:spcAft>
                          <a:spcPts val="0"/>
                        </a:spcAft>
                      </a:pPr>
                      <a:r>
                        <a:rPr lang="en-US" sz="1400" b="1">
                          <a:latin typeface="Arial"/>
                          <a:ea typeface="Times New Roman"/>
                        </a:rPr>
                        <a:t>1,000</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gridSpan="2">
                  <a:txBody>
                    <a:bodyPr/>
                    <a:lstStyle/>
                    <a:p>
                      <a:pPr algn="ctr" rtl="1">
                        <a:spcAft>
                          <a:spcPts val="0"/>
                        </a:spcAft>
                      </a:pPr>
                      <a:r>
                        <a:rPr lang="en-US" sz="1400" b="1" dirty="0">
                          <a:latin typeface="Arial"/>
                          <a:ea typeface="Times New Roman"/>
                        </a:rPr>
                        <a:t>Total</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hMerge="1">
                  <a:txBody>
                    <a:bodyPr/>
                    <a:lstStyle/>
                    <a:p>
                      <a:pPr rtl="1"/>
                      <a:endParaRPr lang="ar-BH"/>
                    </a:p>
                  </a:txBody>
                  <a:tcPr/>
                </a:tc>
                <a:extLst>
                  <a:ext uri="{0D108BD9-81ED-4DB2-BD59-A6C34878D82A}">
                    <a16:rowId xmlns:a16="http://schemas.microsoft.com/office/drawing/2014/main" xmlns="" val="10005"/>
                  </a:ext>
                </a:extLst>
              </a:tr>
            </a:tbl>
          </a:graphicData>
        </a:graphic>
      </p:graphicFrame>
      <p:grpSp>
        <p:nvGrpSpPr>
          <p:cNvPr id="20" name="Group 19"/>
          <p:cNvGrpSpPr/>
          <p:nvPr/>
        </p:nvGrpSpPr>
        <p:grpSpPr>
          <a:xfrm>
            <a:off x="0" y="6498164"/>
            <a:ext cx="12192000" cy="384957"/>
            <a:chOff x="0" y="6498164"/>
            <a:chExt cx="12192000" cy="384957"/>
          </a:xfrm>
        </p:grpSpPr>
        <p:cxnSp>
          <p:nvCxnSpPr>
            <p:cNvPr id="21" name="Straight Connector 2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625"/>
                                        </p:tgtEl>
                                        <p:attrNameLst>
                                          <p:attrName>style.visibility</p:attrName>
                                        </p:attrNameLst>
                                      </p:cBhvr>
                                      <p:to>
                                        <p:strVal val="visible"/>
                                      </p:to>
                                    </p:set>
                                    <p:animEffect transition="in" filter="fade">
                                      <p:cBhvr>
                                        <p:cTn id="21" dur="1000"/>
                                        <p:tgtEl>
                                          <p:spTgt spid="26625"/>
                                        </p:tgtEl>
                                      </p:cBhvr>
                                    </p:animEffect>
                                    <p:anim calcmode="lin" valueType="num">
                                      <p:cBhvr>
                                        <p:cTn id="22" dur="1000" fill="hold"/>
                                        <p:tgtEl>
                                          <p:spTgt spid="26625"/>
                                        </p:tgtEl>
                                        <p:attrNameLst>
                                          <p:attrName>ppt_x</p:attrName>
                                        </p:attrNameLst>
                                      </p:cBhvr>
                                      <p:tavLst>
                                        <p:tav tm="0">
                                          <p:val>
                                            <p:strVal val="#ppt_x"/>
                                          </p:val>
                                        </p:tav>
                                        <p:tav tm="100000">
                                          <p:val>
                                            <p:strVal val="#ppt_x"/>
                                          </p:val>
                                        </p:tav>
                                      </p:tavLst>
                                    </p:anim>
                                    <p:anim calcmode="lin" valueType="num">
                                      <p:cBhvr>
                                        <p:cTn id="23" dur="1000" fill="hold"/>
                                        <p:tgtEl>
                                          <p:spTgt spid="266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625" grpId="0" animBg="1"/>
      <p:bldP spid="3"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97" y="1564139"/>
            <a:ext cx="6366484" cy="400110"/>
          </a:xfrm>
          <a:prstGeom prst="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lvl="0"/>
            <a:r>
              <a:rPr lang="en-US" sz="2000" b="1" dirty="0">
                <a:solidFill>
                  <a:srgbClr val="FF6600"/>
                </a:solidFill>
                <a:latin typeface="Arial" panose="020B0604020202020204" pitchFamily="34" charset="0"/>
                <a:cs typeface="Arial" panose="020B0604020202020204" pitchFamily="34" charset="0"/>
              </a:rPr>
              <a:t>3.Cos t of goods sold and cost of ending </a:t>
            </a:r>
            <a:r>
              <a:rPr lang="en-US" sz="2000" b="1" dirty="0" smtClean="0">
                <a:solidFill>
                  <a:srgbClr val="FF6600"/>
                </a:solidFill>
                <a:latin typeface="Arial" panose="020B0604020202020204" pitchFamily="34" charset="0"/>
                <a:cs typeface="Arial" panose="020B0604020202020204" pitchFamily="34" charset="0"/>
              </a:rPr>
              <a:t>Inventory</a:t>
            </a:r>
            <a:endParaRPr lang="en-US" sz="2000" dirty="0">
              <a:solidFill>
                <a:srgbClr val="FF6600"/>
              </a:solidFill>
              <a:latin typeface="Arial" panose="020B0604020202020204" pitchFamily="34" charset="0"/>
              <a:cs typeface="Arial" panose="020B0604020202020204" pitchFamily="34" charset="0"/>
            </a:endParaRPr>
          </a:p>
        </p:txBody>
      </p:sp>
      <p:sp>
        <p:nvSpPr>
          <p:cNvPr id="3" name="TextBox 2"/>
          <p:cNvSpPr txBox="1"/>
          <p:nvPr/>
        </p:nvSpPr>
        <p:spPr>
          <a:xfrm>
            <a:off x="119336" y="696967"/>
            <a:ext cx="4933379" cy="46166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r>
              <a:rPr lang="en-US" sz="2400" b="1" dirty="0" smtClean="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Weighted Average Method (</a:t>
            </a:r>
            <a:r>
              <a:rPr lang="en-GB" sz="2400" b="1" dirty="0" smtClean="0">
                <a:latin typeface="Arial" panose="020B0604020202020204" pitchFamily="34" charset="0"/>
                <a:cs typeface="Arial" panose="020B0604020202020204" pitchFamily="34" charset="0"/>
              </a:rPr>
              <a:t>WA)</a:t>
            </a:r>
            <a:endParaRPr lang="en-US" sz="2400" b="1" dirty="0">
              <a:latin typeface="Arial" panose="020B0604020202020204" pitchFamily="34" charset="0"/>
              <a:cs typeface="Arial" panose="020B0604020202020204" pitchFamily="34" charset="0"/>
            </a:endParaRPr>
          </a:p>
        </p:txBody>
      </p:sp>
      <p:sp>
        <p:nvSpPr>
          <p:cNvPr id="52228" name="Rectangle 4"/>
          <p:cNvSpPr>
            <a:spLocks noChangeArrowheads="1"/>
          </p:cNvSpPr>
          <p:nvPr/>
        </p:nvSpPr>
        <p:spPr bwMode="auto">
          <a:xfrm>
            <a:off x="174061" y="2164545"/>
            <a:ext cx="4077666" cy="369332"/>
          </a:xfrm>
          <a:prstGeom prst="rect">
            <a:avLst/>
          </a:prstGeom>
          <a:solidFill>
            <a:srgbClr val="00B0F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556000" algn="l"/>
              </a:tabLst>
            </a:pPr>
            <a:r>
              <a:rPr lang="en-GB" b="1" dirty="0" smtClean="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value of Ending Inventory is:</a:t>
            </a:r>
            <a:endParaRPr lang="en-US" b="1" dirty="0">
              <a:latin typeface="Arial" panose="020B0604020202020204" pitchFamily="34" charset="0"/>
              <a:cs typeface="Arial" panose="020B0604020202020204" pitchFamily="34" charset="0"/>
            </a:endParaRPr>
          </a:p>
        </p:txBody>
      </p:sp>
      <p:sp>
        <p:nvSpPr>
          <p:cNvPr id="14" name="TextBox 13"/>
          <p:cNvSpPr txBox="1"/>
          <p:nvPr/>
        </p:nvSpPr>
        <p:spPr>
          <a:xfrm>
            <a:off x="267332" y="4795558"/>
            <a:ext cx="3575890" cy="40011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en-GB" sz="2000" b="1" dirty="0">
                <a:latin typeface="Arial" panose="020B0604020202020204" pitchFamily="34" charset="0"/>
                <a:cs typeface="Arial" panose="020B0604020202020204" pitchFamily="34" charset="0"/>
              </a:rPr>
              <a:t>The value of COGS</a:t>
            </a:r>
            <a:r>
              <a:rPr lang="en-GB"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33" name="Rectangle 1"/>
          <p:cNvSpPr>
            <a:spLocks noChangeArrowheads="1"/>
          </p:cNvSpPr>
          <p:nvPr/>
        </p:nvSpPr>
        <p:spPr bwMode="auto">
          <a:xfrm>
            <a:off x="7357915" y="4921585"/>
            <a:ext cx="4796656" cy="1477328"/>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3556000" algn="l"/>
              </a:tabLst>
            </a:pPr>
            <a:r>
              <a:rPr lang="en-US" b="1" dirty="0">
                <a:solidFill>
                  <a:srgbClr val="002060"/>
                </a:solidFill>
                <a:latin typeface="Arial" pitchFamily="34" charset="0"/>
                <a:ea typeface="Times New Roman" pitchFamily="18" charset="0"/>
                <a:cs typeface="Arial" pitchFamily="34" charset="0"/>
              </a:rPr>
              <a:t>4. Gross Profit = Sales – COGS</a:t>
            </a:r>
          </a:p>
          <a:p>
            <a:pPr defTabSz="914400" fontAlgn="base">
              <a:spcBef>
                <a:spcPct val="0"/>
              </a:spcBef>
              <a:spcAft>
                <a:spcPct val="0"/>
              </a:spcAft>
              <a:tabLst>
                <a:tab pos="3556000" algn="l"/>
              </a:tabLst>
            </a:pPr>
            <a:endParaRPr lang="en-US" b="1" dirty="0">
              <a:solidFill>
                <a:srgbClr val="002060"/>
              </a:solidFill>
              <a:latin typeface="Arial" pitchFamily="34" charset="0"/>
              <a:cs typeface="Arial" pitchFamily="34" charset="0"/>
            </a:endParaRPr>
          </a:p>
          <a:p>
            <a:pPr defTabSz="914400" eaLnBrk="0" fontAlgn="base" hangingPunct="0">
              <a:lnSpc>
                <a:spcPct val="150000"/>
              </a:lnSpc>
              <a:spcBef>
                <a:spcPct val="0"/>
              </a:spcBef>
              <a:spcAft>
                <a:spcPct val="0"/>
              </a:spcAft>
              <a:tabLst>
                <a:tab pos="3556000" algn="l"/>
              </a:tabLst>
            </a:pPr>
            <a:r>
              <a:rPr lang="en-US" b="1" dirty="0">
                <a:solidFill>
                  <a:srgbClr val="002060"/>
                </a:solidFill>
                <a:latin typeface="Arial" pitchFamily="34" charset="0"/>
                <a:ea typeface="Times New Roman" pitchFamily="18" charset="0"/>
                <a:cs typeface="Arial" pitchFamily="34" charset="0"/>
              </a:rPr>
              <a:t>            </a:t>
            </a:r>
            <a:r>
              <a:rPr lang="en-US" b="1" dirty="0" smtClean="0">
                <a:solidFill>
                  <a:srgbClr val="002060"/>
                </a:solidFill>
                <a:latin typeface="Arial" pitchFamily="34" charset="0"/>
                <a:ea typeface="Times New Roman" pitchFamily="18" charset="0"/>
                <a:cs typeface="Arial" pitchFamily="34" charset="0"/>
              </a:rPr>
              <a:t>   </a:t>
            </a:r>
            <a:r>
              <a:rPr lang="en-US" b="1" dirty="0">
                <a:solidFill>
                  <a:srgbClr val="FF0000"/>
                </a:solidFill>
                <a:latin typeface="Arial" pitchFamily="34" charset="0"/>
                <a:ea typeface="Times New Roman" pitchFamily="18" charset="0"/>
                <a:cs typeface="Arial" pitchFamily="34" charset="0"/>
              </a:rPr>
              <a:t>= </a:t>
            </a:r>
            <a:r>
              <a:rPr lang="en-US" b="1" dirty="0" smtClean="0">
                <a:solidFill>
                  <a:srgbClr val="FF0000"/>
                </a:solidFill>
                <a:latin typeface="Arial" pitchFamily="34" charset="0"/>
                <a:ea typeface="Times New Roman" pitchFamily="18" charset="0"/>
                <a:cs typeface="Arial" pitchFamily="34" charset="0"/>
              </a:rPr>
              <a:t>(450 </a:t>
            </a:r>
            <a:r>
              <a:rPr lang="en-US" b="1" dirty="0">
                <a:solidFill>
                  <a:srgbClr val="FF0000"/>
                </a:solidFill>
                <a:latin typeface="Arial" pitchFamily="34" charset="0"/>
                <a:ea typeface="Times New Roman" pitchFamily="18" charset="0"/>
                <a:cs typeface="Arial" pitchFamily="34" charset="0"/>
              </a:rPr>
              <a:t>× 25) – </a:t>
            </a:r>
            <a:r>
              <a:rPr lang="en-US" b="1" dirty="0" smtClean="0">
                <a:solidFill>
                  <a:srgbClr val="FF0000"/>
                </a:solidFill>
                <a:latin typeface="Arial" pitchFamily="34" charset="0"/>
                <a:ea typeface="Times New Roman" pitchFamily="18" charset="0"/>
                <a:cs typeface="Arial" pitchFamily="34" charset="0"/>
              </a:rPr>
              <a:t>5,400</a:t>
            </a:r>
            <a:endParaRPr lang="en-US" b="1" dirty="0">
              <a:solidFill>
                <a:srgbClr val="FF0000"/>
              </a:solidFill>
              <a:latin typeface="Arial" pitchFamily="34" charset="0"/>
              <a:ea typeface="Times New Roman" pitchFamily="18" charset="0"/>
              <a:cs typeface="Arial" pitchFamily="34" charset="0"/>
            </a:endParaRPr>
          </a:p>
          <a:p>
            <a:pPr defTabSz="914400" eaLnBrk="0" fontAlgn="base" hangingPunct="0">
              <a:lnSpc>
                <a:spcPct val="150000"/>
              </a:lnSpc>
              <a:spcBef>
                <a:spcPct val="0"/>
              </a:spcBef>
              <a:spcAft>
                <a:spcPct val="0"/>
              </a:spcAft>
              <a:tabLst>
                <a:tab pos="3556000" algn="l"/>
              </a:tabLst>
            </a:pPr>
            <a:r>
              <a:rPr lang="en-US" b="1" dirty="0">
                <a:solidFill>
                  <a:srgbClr val="FF0000"/>
                </a:solidFill>
                <a:latin typeface="Arial" pitchFamily="34" charset="0"/>
                <a:ea typeface="Times New Roman" pitchFamily="18" charset="0"/>
                <a:cs typeface="Arial" pitchFamily="34" charset="0"/>
              </a:rPr>
              <a:t>             </a:t>
            </a:r>
            <a:r>
              <a:rPr lang="en-US" b="1" dirty="0" smtClean="0">
                <a:solidFill>
                  <a:srgbClr val="FF0000"/>
                </a:solidFill>
                <a:latin typeface="Arial" pitchFamily="34" charset="0"/>
                <a:ea typeface="Times New Roman" pitchFamily="18" charset="0"/>
                <a:cs typeface="Arial" pitchFamily="34" charset="0"/>
              </a:rPr>
              <a:t>  </a:t>
            </a:r>
            <a:r>
              <a:rPr lang="en-US" b="1" dirty="0">
                <a:solidFill>
                  <a:srgbClr val="FF0000"/>
                </a:solidFill>
                <a:latin typeface="Arial" pitchFamily="34" charset="0"/>
                <a:ea typeface="Times New Roman" pitchFamily="18" charset="0"/>
                <a:cs typeface="Arial" pitchFamily="34" charset="0"/>
              </a:rPr>
              <a:t>=     11,250    – </a:t>
            </a:r>
            <a:r>
              <a:rPr lang="en-US" b="1" dirty="0" smtClean="0">
                <a:solidFill>
                  <a:srgbClr val="FF0000"/>
                </a:solidFill>
                <a:latin typeface="Arial" pitchFamily="34" charset="0"/>
                <a:ea typeface="Times New Roman" pitchFamily="18" charset="0"/>
                <a:cs typeface="Arial" pitchFamily="34" charset="0"/>
              </a:rPr>
              <a:t>5,400   </a:t>
            </a:r>
            <a:r>
              <a:rPr lang="en-US" b="1" dirty="0">
                <a:solidFill>
                  <a:srgbClr val="FF0000"/>
                </a:solidFill>
                <a:latin typeface="Arial" pitchFamily="34" charset="0"/>
                <a:ea typeface="Times New Roman" pitchFamily="18" charset="0"/>
                <a:cs typeface="Arial" pitchFamily="34" charset="0"/>
              </a:rPr>
              <a:t>=   </a:t>
            </a:r>
            <a:r>
              <a:rPr lang="en-US" b="1" dirty="0" smtClean="0">
                <a:solidFill>
                  <a:srgbClr val="FF0000"/>
                </a:solidFill>
                <a:latin typeface="Arial" pitchFamily="34" charset="0"/>
                <a:ea typeface="Times New Roman" pitchFamily="18" charset="0"/>
                <a:cs typeface="Arial" pitchFamily="34" charset="0"/>
              </a:rPr>
              <a:t>BD5,850</a:t>
            </a:r>
            <a:r>
              <a:rPr lang="en-US" b="1" dirty="0" smtClean="0">
                <a:solidFill>
                  <a:srgbClr val="FF0000"/>
                </a:solidFill>
                <a:latin typeface="Arial" pitchFamily="34" charset="0"/>
                <a:cs typeface="Arial" pitchFamily="34" charset="0"/>
              </a:rPr>
              <a:t> </a:t>
            </a:r>
            <a:endParaRPr lang="en-US" b="1" dirty="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7" name="Rectangle 26"/>
              <p:cNvSpPr>
                <a:spLocks noChangeArrowheads="1"/>
              </p:cNvSpPr>
              <p:nvPr/>
            </p:nvSpPr>
            <p:spPr bwMode="auto">
              <a:xfrm>
                <a:off x="119336" y="2849023"/>
                <a:ext cx="5976664" cy="1161706"/>
              </a:xfrm>
              <a:prstGeom prst="rect">
                <a:avLst/>
              </a:prstGeom>
              <a:gradFill rotWithShape="0">
                <a:gsLst>
                  <a:gs pos="0">
                    <a:srgbClr val="FABF8F"/>
                  </a:gs>
                  <a:gs pos="50000">
                    <a:srgbClr val="FDE9D9"/>
                  </a:gs>
                  <a:gs pos="100000">
                    <a:srgbClr val="FABF8F"/>
                  </a:gs>
                </a:gsLst>
                <a:lin ang="189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upright="1">
                <a:noAutofit/>
              </a:bodyPr>
              <a:lstStyle/>
              <a:p>
                <a:pPr algn="r">
                  <a:spcAft>
                    <a:spcPts val="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Weighted Average Unit Cost = </a:t>
                </a:r>
                <a14:m>
                  <m:oMath xmlns:m="http://schemas.openxmlformats.org/officeDocument/2006/math">
                    <m:f>
                      <m:fPr>
                        <m:ctrlPr>
                          <a:rPr lang="en-U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n-GB" sz="1600" b="1" i="1">
                            <a:effectLst/>
                            <a:latin typeface="Cambria Math" panose="02040503050406030204" pitchFamily="18" charset="0"/>
                            <a:ea typeface="Times New Roman" panose="02020603050405020304" pitchFamily="18" charset="0"/>
                            <a:cs typeface="Arial" panose="020B0604020202020204" pitchFamily="34" charset="0"/>
                          </a:rPr>
                          <m:t>𝑪𝒐𝒔𝒕</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𝒐𝒇</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𝑮𝒐𝒐𝒅𝒔</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𝑨𝒗𝒂𝒊𝒍𝒂𝒃𝒍𝒆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𝑭𝒐𝒓</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𝑺𝒂𝒍𝒆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num>
                      <m:den>
                        <m:r>
                          <a:rPr lang="en-GB" sz="1600" b="1" i="1">
                            <a:effectLst/>
                            <a:latin typeface="Cambria Math" panose="02040503050406030204" pitchFamily="18" charset="0"/>
                            <a:ea typeface="Times New Roman" panose="02020603050405020304" pitchFamily="18" charset="0"/>
                            <a:cs typeface="Arial" panose="020B0604020202020204" pitchFamily="34" charset="0"/>
                          </a:rPr>
                          <m:t>𝑻𝒐𝒕𝒂𝒍</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𝑼𝒏𝒊𝒕𝒔</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𝑨𝒗𝒂𝒊𝒂𝒍𝒃𝒍𝒆</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𝒇𝒐𝒓</m:t>
                        </m:r>
                        <m:r>
                          <a:rPr lang="en-GB" sz="1600" b="1" i="1">
                            <a:effectLst/>
                            <a:latin typeface="Cambria Math" panose="02040503050406030204" pitchFamily="18" charset="0"/>
                            <a:ea typeface="Times New Roman" panose="02020603050405020304" pitchFamily="18" charset="0"/>
                            <a:cs typeface="Arial" panose="020B0604020202020204" pitchFamily="34" charset="0"/>
                          </a:rPr>
                          <m:t> </m:t>
                        </m:r>
                        <m:r>
                          <a:rPr lang="en-GB" sz="1600" b="1" i="1">
                            <a:effectLst/>
                            <a:latin typeface="Cambria Math" panose="02040503050406030204" pitchFamily="18" charset="0"/>
                            <a:ea typeface="Times New Roman" panose="02020603050405020304" pitchFamily="18" charset="0"/>
                            <a:cs typeface="Arial" panose="020B0604020202020204" pitchFamily="34" charset="0"/>
                          </a:rPr>
                          <m:t>𝒔𝒂𝒍𝒆</m:t>
                        </m:r>
                      </m:den>
                    </m:f>
                  </m:oMath>
                </a14:m>
                <a:endParaRPr lang="en-US"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1600" b="1" i="1">
                            <a:latin typeface="Cambria Math" panose="02040503050406030204" pitchFamily="18" charset="0"/>
                            <a:ea typeface="Times New Roman" panose="02020603050405020304" pitchFamily="18" charset="0"/>
                            <a:cs typeface="Arial" panose="020B0604020202020204" pitchFamily="34" charset="0"/>
                          </a:rPr>
                        </m:ctrlPr>
                      </m:fPr>
                      <m:num>
                        <m:r>
                          <a:rPr lang="en-US" sz="1600" b="1" i="1" smtClean="0">
                            <a:latin typeface="Cambria Math" panose="02040503050406030204" pitchFamily="18" charset="0"/>
                            <a:ea typeface="Times New Roman" panose="02020603050405020304" pitchFamily="18" charset="0"/>
                            <a:cs typeface="Arial" panose="020B0604020202020204" pitchFamily="34" charset="0"/>
                          </a:rPr>
                          <m:t>𝟏𝟐</m:t>
                        </m:r>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𝟎𝟎𝟎</m:t>
                        </m:r>
                      </m:num>
                      <m:den>
                        <m:r>
                          <a:rPr lang="en-US" sz="1600" b="1" i="1" smtClean="0">
                            <a:latin typeface="Cambria Math" panose="02040503050406030204" pitchFamily="18" charset="0"/>
                            <a:ea typeface="Times New Roman" panose="02020603050405020304" pitchFamily="18" charset="0"/>
                            <a:cs typeface="Arial" panose="020B0604020202020204" pitchFamily="34" charset="0"/>
                          </a:rPr>
                          <m:t>𝟏</m:t>
                        </m:r>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𝟎𝟎𝟎</m:t>
                        </m:r>
                      </m:den>
                    </m:f>
                    <m:r>
                      <a:rPr lang="en-US" sz="1600" b="1" i="1" smtClean="0">
                        <a:latin typeface="Cambria Math" panose="02040503050406030204" pitchFamily="18" charset="0"/>
                        <a:ea typeface="Times New Roman" panose="02020603050405020304" pitchFamily="18" charset="0"/>
                        <a:cs typeface="Arial" panose="020B0604020202020204" pitchFamily="34" charset="0"/>
                      </a:rPr>
                      <m:t>=</m:t>
                    </m:r>
                    <m:r>
                      <a:rPr lang="en-US" sz="1600" b="1" i="1" smtClean="0">
                        <a:latin typeface="Cambria Math" panose="02040503050406030204" pitchFamily="18" charset="0"/>
                        <a:ea typeface="Times New Roman" panose="02020603050405020304" pitchFamily="18" charset="0"/>
                        <a:cs typeface="Arial" panose="020B0604020202020204" pitchFamily="34" charset="0"/>
                      </a:rPr>
                      <m:t>𝑩𝑫</m:t>
                    </m:r>
                    <m:r>
                      <a:rPr lang="en-US" sz="1600" b="1" i="1" smtClean="0">
                        <a:latin typeface="Cambria Math" panose="02040503050406030204" pitchFamily="18" charset="0"/>
                        <a:ea typeface="Times New Roman" panose="02020603050405020304" pitchFamily="18" charset="0"/>
                        <a:cs typeface="Arial" panose="020B0604020202020204" pitchFamily="34" charset="0"/>
                      </a:rPr>
                      <m:t>𝟏𝟐</m:t>
                    </m:r>
                    <m:r>
                      <a:rPr lang="en-US" sz="1600" b="1" i="1" smtClean="0">
                        <a:latin typeface="Cambria Math" panose="02040503050406030204" pitchFamily="18" charset="0"/>
                        <a:ea typeface="Times New Roman" panose="02020603050405020304" pitchFamily="18" charset="0"/>
                        <a:cs typeface="Arial" panose="020B0604020202020204" pitchFamily="34" charset="0"/>
                      </a:rPr>
                      <m:t> </m:t>
                    </m:r>
                  </m:oMath>
                </a14:m>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bwMode="auto">
              <a:xfrm>
                <a:off x="119336" y="2849023"/>
                <a:ext cx="5976664" cy="1161706"/>
              </a:xfrm>
              <a:prstGeom prst="rect">
                <a:avLst/>
              </a:prstGeom>
              <a:blipFill rotWithShape="0">
                <a:blip r:embed="rId2"/>
                <a:stretch>
                  <a:fillRect/>
                </a:stretch>
              </a:blipFill>
              <a:ln w="12700">
                <a:noFill/>
                <a:miter lim="800000"/>
                <a:headEnd/>
                <a:tailEnd/>
              </a:ln>
              <a:effectLst>
                <a:outerShdw blurRad="44450" dist="27940" dir="5400000" algn="ctr">
                  <a:srgbClr val="000000">
                    <a:alpha val="32000"/>
                  </a:srgbClr>
                </a:outerShdw>
              </a:effectLst>
            </p:spPr>
            <p:txBody>
              <a:bodyPr/>
              <a:lstStyle/>
              <a:p>
                <a:r>
                  <a:rPr lang="en-US">
                    <a:noFill/>
                  </a:rPr>
                  <a:t> </a:t>
                </a:r>
              </a:p>
            </p:txBody>
          </p:sp>
        </mc:Fallback>
      </mc:AlternateContent>
      <p:graphicFrame>
        <p:nvGraphicFramePr>
          <p:cNvPr id="29" name="Table 28"/>
          <p:cNvGraphicFramePr>
            <a:graphicFrameLocks noGrp="1"/>
          </p:cNvGraphicFramePr>
          <p:nvPr>
            <p:extLst>
              <p:ext uri="{D42A27DB-BD31-4B8C-83A1-F6EECF244321}">
                <p14:modId xmlns:p14="http://schemas.microsoft.com/office/powerpoint/2010/main" val="2158303914"/>
              </p:ext>
            </p:extLst>
          </p:nvPr>
        </p:nvGraphicFramePr>
        <p:xfrm>
          <a:off x="6508781" y="2159267"/>
          <a:ext cx="5543850" cy="2359293"/>
        </p:xfrm>
        <a:graphic>
          <a:graphicData uri="http://schemas.openxmlformats.org/drawingml/2006/table">
            <a:tbl>
              <a:tblPr rtl="1">
                <a:tableStyleId>{08FB837D-C827-4EFA-A057-4D05807E0F7C}</a:tableStyleId>
              </a:tblPr>
              <a:tblGrid>
                <a:gridCol w="1000822">
                  <a:extLst>
                    <a:ext uri="{9D8B030D-6E8A-4147-A177-3AD203B41FA5}">
                      <a16:colId xmlns:a16="http://schemas.microsoft.com/office/drawing/2014/main" xmlns="" val="20000"/>
                    </a:ext>
                  </a:extLst>
                </a:gridCol>
                <a:gridCol w="1056470">
                  <a:extLst>
                    <a:ext uri="{9D8B030D-6E8A-4147-A177-3AD203B41FA5}">
                      <a16:colId xmlns:a16="http://schemas.microsoft.com/office/drawing/2014/main" xmlns="" val="20001"/>
                    </a:ext>
                  </a:extLst>
                </a:gridCol>
                <a:gridCol w="763756">
                  <a:extLst>
                    <a:ext uri="{9D8B030D-6E8A-4147-A177-3AD203B41FA5}">
                      <a16:colId xmlns:a16="http://schemas.microsoft.com/office/drawing/2014/main" xmlns="" val="20002"/>
                    </a:ext>
                  </a:extLst>
                </a:gridCol>
                <a:gridCol w="1904454">
                  <a:extLst>
                    <a:ext uri="{9D8B030D-6E8A-4147-A177-3AD203B41FA5}">
                      <a16:colId xmlns:a16="http://schemas.microsoft.com/office/drawing/2014/main" xmlns="" val="20003"/>
                    </a:ext>
                  </a:extLst>
                </a:gridCol>
                <a:gridCol w="818348">
                  <a:extLst>
                    <a:ext uri="{9D8B030D-6E8A-4147-A177-3AD203B41FA5}">
                      <a16:colId xmlns:a16="http://schemas.microsoft.com/office/drawing/2014/main" xmlns="" val="20004"/>
                    </a:ext>
                  </a:extLst>
                </a:gridCol>
              </a:tblGrid>
              <a:tr h="343128">
                <a:tc>
                  <a:txBody>
                    <a:bodyPr/>
                    <a:lstStyle/>
                    <a:p>
                      <a:pPr algn="ctr" rtl="0">
                        <a:spcAft>
                          <a:spcPts val="0"/>
                        </a:spcAft>
                      </a:pPr>
                      <a:endParaRPr lang="en-US" sz="1400" b="1" dirty="0">
                        <a:solidFill>
                          <a:srgbClr val="002060"/>
                        </a:solidFill>
                        <a:latin typeface="Arial" panose="020B0604020202020204" pitchFamily="34" charset="0"/>
                        <a:cs typeface="Arial" panose="020B0604020202020204" pitchFamily="34" charset="0"/>
                      </a:endParaRPr>
                    </a:p>
                    <a:p>
                      <a:pPr algn="ctr" rtl="0">
                        <a:spcAft>
                          <a:spcPts val="0"/>
                        </a:spcAft>
                      </a:pPr>
                      <a:r>
                        <a:rPr lang="en-US" sz="1400" b="1" dirty="0">
                          <a:solidFill>
                            <a:srgbClr val="002060"/>
                          </a:solidFill>
                          <a:latin typeface="Arial" panose="020B0604020202020204" pitchFamily="34" charset="0"/>
                          <a:cs typeface="Arial" panose="020B0604020202020204" pitchFamily="34" charset="0"/>
                        </a:rPr>
                        <a:t>Total Cost (BD)</a:t>
                      </a:r>
                      <a:endParaRPr lang="en-US" sz="14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400" b="1" dirty="0">
                        <a:solidFill>
                          <a:srgbClr val="002060"/>
                        </a:solidFill>
                        <a:latin typeface="Arial" panose="020B0604020202020204" pitchFamily="34" charset="0"/>
                        <a:cs typeface="Arial" panose="020B0604020202020204" pitchFamily="34" charset="0"/>
                      </a:endParaRPr>
                    </a:p>
                    <a:p>
                      <a:pPr algn="ctr" rtl="0">
                        <a:spcAft>
                          <a:spcPts val="0"/>
                        </a:spcAft>
                      </a:pPr>
                      <a:r>
                        <a:rPr lang="en-US" sz="1400" b="1" dirty="0">
                          <a:solidFill>
                            <a:srgbClr val="002060"/>
                          </a:solidFill>
                          <a:latin typeface="Arial" panose="020B0604020202020204" pitchFamily="34" charset="0"/>
                          <a:cs typeface="Arial" panose="020B0604020202020204" pitchFamily="34" charset="0"/>
                        </a:rPr>
                        <a:t>Unit Cost (BD)</a:t>
                      </a:r>
                      <a:endParaRPr lang="en-US" sz="14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400" b="1" dirty="0">
                        <a:solidFill>
                          <a:srgbClr val="002060"/>
                        </a:solidFill>
                        <a:latin typeface="Arial" panose="020B0604020202020204" pitchFamily="34" charset="0"/>
                        <a:cs typeface="Arial" panose="020B0604020202020204" pitchFamily="34" charset="0"/>
                      </a:endParaRPr>
                    </a:p>
                    <a:p>
                      <a:pPr algn="ctr" rtl="1">
                        <a:spcAft>
                          <a:spcPts val="0"/>
                        </a:spcAft>
                      </a:pPr>
                      <a:r>
                        <a:rPr lang="en-US" sz="1400" b="1" dirty="0">
                          <a:solidFill>
                            <a:srgbClr val="002060"/>
                          </a:solidFill>
                          <a:latin typeface="Arial" panose="020B0604020202020204" pitchFamily="34" charset="0"/>
                          <a:cs typeface="Arial" panose="020B0604020202020204" pitchFamily="34" charset="0"/>
                        </a:rPr>
                        <a:t>Units</a:t>
                      </a:r>
                      <a:endParaRPr lang="en-US" sz="14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400" b="1" dirty="0">
                        <a:solidFill>
                          <a:srgbClr val="002060"/>
                        </a:solidFill>
                        <a:latin typeface="Arial" panose="020B0604020202020204" pitchFamily="34" charset="0"/>
                        <a:cs typeface="Arial" panose="020B0604020202020204" pitchFamily="34" charset="0"/>
                      </a:endParaRPr>
                    </a:p>
                    <a:p>
                      <a:pPr algn="ctr" rtl="1">
                        <a:spcAft>
                          <a:spcPts val="0"/>
                        </a:spcAft>
                      </a:pPr>
                      <a:r>
                        <a:rPr lang="en-US" sz="1400" b="1" dirty="0">
                          <a:solidFill>
                            <a:srgbClr val="002060"/>
                          </a:solidFill>
                          <a:latin typeface="Arial" panose="020B0604020202020204" pitchFamily="34" charset="0"/>
                          <a:cs typeface="Arial" panose="020B0604020202020204" pitchFamily="34" charset="0"/>
                        </a:rPr>
                        <a:t>Explanation</a:t>
                      </a:r>
                      <a:endParaRPr lang="en-US" sz="14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endParaRPr lang="en-US" sz="1400" b="1" dirty="0">
                        <a:solidFill>
                          <a:srgbClr val="002060"/>
                        </a:solidFill>
                        <a:latin typeface="Arial" panose="020B0604020202020204" pitchFamily="34" charset="0"/>
                        <a:cs typeface="Arial" panose="020B0604020202020204" pitchFamily="34" charset="0"/>
                      </a:endParaRPr>
                    </a:p>
                    <a:p>
                      <a:pPr algn="ctr" rtl="1">
                        <a:spcAft>
                          <a:spcPts val="0"/>
                        </a:spcAft>
                      </a:pPr>
                      <a:r>
                        <a:rPr lang="en-US" sz="1400" b="1" dirty="0">
                          <a:solidFill>
                            <a:srgbClr val="002060"/>
                          </a:solidFill>
                          <a:latin typeface="Arial" panose="020B0604020202020204" pitchFamily="34" charset="0"/>
                          <a:cs typeface="Arial" panose="020B0604020202020204" pitchFamily="34" charset="0"/>
                        </a:rPr>
                        <a:t>Date</a:t>
                      </a:r>
                      <a:endParaRPr lang="en-US" sz="1400" b="1" dirty="0">
                        <a:solidFill>
                          <a:srgbClr val="00206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extLst>
                  <a:ext uri="{0D108BD9-81ED-4DB2-BD59-A6C34878D82A}">
                    <a16:rowId xmlns:a16="http://schemas.microsoft.com/office/drawing/2014/main" xmlns="" val="10000"/>
                  </a:ext>
                </a:extLst>
              </a:tr>
              <a:tr h="312015">
                <a:tc>
                  <a:txBody>
                    <a:bodyPr/>
                    <a:lstStyle/>
                    <a:p>
                      <a:pPr algn="ctr" rtl="1">
                        <a:spcAft>
                          <a:spcPts val="0"/>
                        </a:spcAft>
                      </a:pPr>
                      <a:r>
                        <a:rPr lang="en-US" sz="1400" b="1">
                          <a:latin typeface="Arial" panose="020B0604020202020204" pitchFamily="34" charset="0"/>
                          <a:cs typeface="Arial" panose="020B0604020202020204" pitchFamily="34" charset="0"/>
                        </a:rPr>
                        <a:t>1,000</a:t>
                      </a:r>
                      <a:endParaRPr lang="en-US" sz="14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400" b="1">
                          <a:latin typeface="Arial" panose="020B0604020202020204" pitchFamily="34" charset="0"/>
                          <a:cs typeface="Arial" panose="020B0604020202020204" pitchFamily="34" charset="0"/>
                        </a:rPr>
                        <a:t>10</a:t>
                      </a:r>
                      <a:endParaRPr lang="en-US" sz="14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400" b="1" dirty="0">
                          <a:latin typeface="Arial" panose="020B0604020202020204" pitchFamily="34" charset="0"/>
                          <a:cs typeface="Arial" panose="020B0604020202020204" pitchFamily="34" charset="0"/>
                        </a:rPr>
                        <a:t>100</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l" rtl="1">
                        <a:spcAft>
                          <a:spcPts val="0"/>
                        </a:spcAft>
                      </a:pPr>
                      <a:r>
                        <a:rPr lang="en-US" sz="1400" b="1" dirty="0">
                          <a:latin typeface="Arial" panose="020B0604020202020204" pitchFamily="34" charset="0"/>
                          <a:cs typeface="Arial" panose="020B0604020202020204" pitchFamily="34" charset="0"/>
                        </a:rPr>
                        <a:t>Beginning Inventory</a:t>
                      </a:r>
                      <a:endParaRPr lang="en-US" sz="14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400" b="1" dirty="0">
                          <a:latin typeface="Arial" panose="020B0604020202020204" pitchFamily="34" charset="0"/>
                          <a:cs typeface="Arial" panose="020B0604020202020204" pitchFamily="34" charset="0"/>
                        </a:rPr>
                        <a:t>Jan. 01</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a16="http://schemas.microsoft.com/office/drawing/2014/main" xmlns="" val="10001"/>
                  </a:ext>
                </a:extLst>
              </a:tr>
              <a:tr h="312015">
                <a:tc>
                  <a:txBody>
                    <a:bodyPr/>
                    <a:lstStyle/>
                    <a:p>
                      <a:pPr algn="ctr" rtl="1">
                        <a:spcAft>
                          <a:spcPts val="0"/>
                        </a:spcAft>
                      </a:pPr>
                      <a:r>
                        <a:rPr lang="en-US" sz="1400" b="1" dirty="0">
                          <a:latin typeface="Arial" panose="020B0604020202020204" pitchFamily="34" charset="0"/>
                          <a:cs typeface="Arial" panose="020B0604020202020204" pitchFamily="34" charset="0"/>
                        </a:rPr>
                        <a:t>2,200</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400" b="1">
                          <a:latin typeface="Arial" panose="020B0604020202020204" pitchFamily="34" charset="0"/>
                          <a:cs typeface="Arial" panose="020B0604020202020204" pitchFamily="34" charset="0"/>
                        </a:rPr>
                        <a:t>11</a:t>
                      </a:r>
                      <a:endParaRPr lang="en-US" sz="14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400" b="1" dirty="0">
                          <a:latin typeface="Arial" panose="020B0604020202020204" pitchFamily="34" charset="0"/>
                          <a:cs typeface="Arial" panose="020B0604020202020204" pitchFamily="34" charset="0"/>
                        </a:rPr>
                        <a:t>200</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l" rtl="1">
                        <a:spcAft>
                          <a:spcPts val="0"/>
                        </a:spcAft>
                      </a:pPr>
                      <a:r>
                        <a:rPr lang="en-US" sz="1400" b="1" dirty="0">
                          <a:latin typeface="Arial" panose="020B0604020202020204" pitchFamily="34" charset="0"/>
                          <a:cs typeface="Arial" panose="020B0604020202020204" pitchFamily="34" charset="0"/>
                        </a:rPr>
                        <a:t>Purchases</a:t>
                      </a:r>
                      <a:endParaRPr lang="en-US" sz="14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400" b="1" dirty="0">
                          <a:latin typeface="Arial" panose="020B0604020202020204" pitchFamily="34" charset="0"/>
                          <a:cs typeface="Arial" panose="020B0604020202020204" pitchFamily="34" charset="0"/>
                        </a:rPr>
                        <a:t>April 15</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a16="http://schemas.microsoft.com/office/drawing/2014/main" xmlns="" val="10002"/>
                  </a:ext>
                </a:extLst>
              </a:tr>
              <a:tr h="312015">
                <a:tc>
                  <a:txBody>
                    <a:bodyPr/>
                    <a:lstStyle/>
                    <a:p>
                      <a:pPr algn="ctr" rtl="1">
                        <a:spcAft>
                          <a:spcPts val="0"/>
                        </a:spcAft>
                      </a:pPr>
                      <a:r>
                        <a:rPr lang="en-US" sz="1400" b="1" dirty="0">
                          <a:latin typeface="Arial" panose="020B0604020202020204" pitchFamily="34" charset="0"/>
                          <a:cs typeface="Arial" panose="020B0604020202020204" pitchFamily="34" charset="0"/>
                        </a:rPr>
                        <a:t>3,600</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400" b="1">
                          <a:latin typeface="Arial" panose="020B0604020202020204" pitchFamily="34" charset="0"/>
                          <a:cs typeface="Arial" panose="020B0604020202020204" pitchFamily="34" charset="0"/>
                        </a:rPr>
                        <a:t>12</a:t>
                      </a:r>
                      <a:endParaRPr lang="en-US" sz="14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400" b="1" dirty="0">
                          <a:latin typeface="Arial" panose="020B0604020202020204" pitchFamily="34" charset="0"/>
                          <a:cs typeface="Arial" panose="020B0604020202020204" pitchFamily="34" charset="0"/>
                        </a:rPr>
                        <a:t>300</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l" rtl="1">
                        <a:spcAft>
                          <a:spcPts val="0"/>
                        </a:spcAft>
                      </a:pPr>
                      <a:r>
                        <a:rPr lang="en-US" sz="1400" b="1" dirty="0">
                          <a:latin typeface="Arial" panose="020B0604020202020204" pitchFamily="34" charset="0"/>
                          <a:cs typeface="Arial" panose="020B0604020202020204" pitchFamily="34" charset="0"/>
                        </a:rPr>
                        <a:t>Purchases</a:t>
                      </a:r>
                      <a:endParaRPr lang="en-US" sz="14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400" b="1" dirty="0">
                          <a:latin typeface="Arial" panose="020B0604020202020204" pitchFamily="34" charset="0"/>
                          <a:cs typeface="Arial" panose="020B0604020202020204" pitchFamily="34" charset="0"/>
                        </a:rPr>
                        <a:t>Aug. 24</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a16="http://schemas.microsoft.com/office/drawing/2014/main" xmlns="" val="10003"/>
                  </a:ext>
                </a:extLst>
              </a:tr>
              <a:tr h="312015">
                <a:tc>
                  <a:txBody>
                    <a:bodyPr/>
                    <a:lstStyle/>
                    <a:p>
                      <a:pPr algn="ctr" rtl="1">
                        <a:spcAft>
                          <a:spcPts val="0"/>
                        </a:spcAft>
                      </a:pPr>
                      <a:r>
                        <a:rPr lang="en-US" sz="1400" b="1" dirty="0">
                          <a:latin typeface="Arial" panose="020B0604020202020204" pitchFamily="34" charset="0"/>
                          <a:cs typeface="Arial" panose="020B0604020202020204" pitchFamily="34" charset="0"/>
                        </a:rPr>
                        <a:t>5,200</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400" b="1">
                          <a:latin typeface="Arial" panose="020B0604020202020204" pitchFamily="34" charset="0"/>
                          <a:cs typeface="Arial" panose="020B0604020202020204" pitchFamily="34" charset="0"/>
                        </a:rPr>
                        <a:t>13</a:t>
                      </a:r>
                      <a:endParaRPr lang="en-US" sz="1400" b="1">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400" b="1" dirty="0">
                          <a:latin typeface="Arial" panose="020B0604020202020204" pitchFamily="34" charset="0"/>
                          <a:cs typeface="Arial" panose="020B0604020202020204" pitchFamily="34" charset="0"/>
                        </a:rPr>
                        <a:t>400</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l" rtl="1">
                        <a:spcAft>
                          <a:spcPts val="0"/>
                        </a:spcAft>
                      </a:pPr>
                      <a:r>
                        <a:rPr lang="en-US" sz="1400" b="1" dirty="0">
                          <a:latin typeface="Arial" panose="020B0604020202020204" pitchFamily="34" charset="0"/>
                          <a:cs typeface="Arial" panose="020B0604020202020204" pitchFamily="34" charset="0"/>
                        </a:rPr>
                        <a:t>Purchases</a:t>
                      </a:r>
                      <a:endParaRPr lang="en-US" sz="1400" b="1" dirty="0">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a:txBody>
                    <a:bodyPr/>
                    <a:lstStyle/>
                    <a:p>
                      <a:pPr algn="ctr" rtl="1">
                        <a:spcAft>
                          <a:spcPts val="0"/>
                        </a:spcAft>
                      </a:pPr>
                      <a:r>
                        <a:rPr lang="en-US" sz="1400" b="1" dirty="0">
                          <a:latin typeface="Arial" panose="020B0604020202020204" pitchFamily="34" charset="0"/>
                          <a:cs typeface="Arial" panose="020B0604020202020204" pitchFamily="34" charset="0"/>
                        </a:rPr>
                        <a:t>Nov. 27</a:t>
                      </a:r>
                      <a:endParaRPr lang="en-US" sz="1400" b="1" dirty="0">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extLst>
                  <a:ext uri="{0D108BD9-81ED-4DB2-BD59-A6C34878D82A}">
                    <a16:rowId xmlns:a16="http://schemas.microsoft.com/office/drawing/2014/main" xmlns="" val="10004"/>
                  </a:ext>
                </a:extLst>
              </a:tr>
              <a:tr h="471153">
                <a:tc>
                  <a:txBody>
                    <a:bodyPr/>
                    <a:lstStyle/>
                    <a:p>
                      <a:pPr algn="ctr" rtl="1">
                        <a:spcAft>
                          <a:spcPts val="0"/>
                        </a:spcAft>
                      </a:pPr>
                      <a:r>
                        <a:rPr lang="en-US" sz="1400" b="1" dirty="0">
                          <a:solidFill>
                            <a:srgbClr val="FF0000"/>
                          </a:solidFill>
                          <a:latin typeface="Arial" panose="020B0604020202020204" pitchFamily="34" charset="0"/>
                          <a:cs typeface="Arial" panose="020B0604020202020204" pitchFamily="34" charset="0"/>
                        </a:rPr>
                        <a:t>12,000</a:t>
                      </a:r>
                      <a:endParaRPr lang="en-US" sz="14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1">
                        <a:spcAft>
                          <a:spcPts val="0"/>
                        </a:spcAft>
                      </a:pPr>
                      <a:endParaRPr lang="en-US" sz="14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a:txBody>
                    <a:bodyPr/>
                    <a:lstStyle/>
                    <a:p>
                      <a:pPr algn="ctr" rtl="0">
                        <a:spcAft>
                          <a:spcPts val="0"/>
                        </a:spcAft>
                      </a:pPr>
                      <a:r>
                        <a:rPr lang="en-US" sz="1400" b="1" dirty="0">
                          <a:solidFill>
                            <a:srgbClr val="FF0000"/>
                          </a:solidFill>
                          <a:latin typeface="Arial" panose="020B0604020202020204" pitchFamily="34" charset="0"/>
                          <a:cs typeface="Arial" panose="020B0604020202020204" pitchFamily="34" charset="0"/>
                        </a:rPr>
                        <a:t>1,000</a:t>
                      </a:r>
                      <a:endParaRPr lang="en-US" sz="14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nchor="ctr">
                    <a:cell3D prstMaterial="dkEdge">
                      <a:bevel prst="relaxedInset"/>
                      <a:lightRig rig="flood" dir="t"/>
                    </a:cell3D>
                  </a:tcPr>
                </a:tc>
                <a:tc gridSpan="2">
                  <a:txBody>
                    <a:bodyPr/>
                    <a:lstStyle/>
                    <a:p>
                      <a:pPr algn="ctr" rtl="1">
                        <a:spcAft>
                          <a:spcPts val="0"/>
                        </a:spcAft>
                      </a:pPr>
                      <a:r>
                        <a:rPr lang="en-US" sz="1400" b="1" dirty="0">
                          <a:solidFill>
                            <a:srgbClr val="FF0000"/>
                          </a:solidFill>
                          <a:latin typeface="Arial" panose="020B0604020202020204" pitchFamily="34" charset="0"/>
                          <a:cs typeface="Arial" panose="020B0604020202020204" pitchFamily="34" charset="0"/>
                        </a:rPr>
                        <a:t>Total cost of goods available for sales</a:t>
                      </a:r>
                      <a:endParaRPr lang="en-US" sz="1400" b="1" dirty="0">
                        <a:solidFill>
                          <a:srgbClr val="FF0000"/>
                        </a:solidFill>
                        <a:latin typeface="Arial" panose="020B0604020202020204" pitchFamily="34" charset="0"/>
                        <a:ea typeface="Times New Roman"/>
                        <a:cs typeface="Arial" panose="020B0604020202020204" pitchFamily="34" charset="0"/>
                      </a:endParaRPr>
                    </a:p>
                  </a:txBody>
                  <a:tcPr marL="68580" marR="68580" marT="0" marB="0">
                    <a:cell3D prstMaterial="dkEdge">
                      <a:bevel prst="relaxedInset"/>
                      <a:lightRig rig="flood" dir="t"/>
                    </a:cell3D>
                  </a:tcPr>
                </a:tc>
                <a:tc hMerge="1">
                  <a:txBody>
                    <a:bodyPr/>
                    <a:lstStyle/>
                    <a:p>
                      <a:pPr rtl="1"/>
                      <a:endParaRPr lang="ar-BH"/>
                    </a:p>
                  </a:txBody>
                  <a:tcPr/>
                </a:tc>
                <a:extLst>
                  <a:ext uri="{0D108BD9-81ED-4DB2-BD59-A6C34878D82A}">
                    <a16:rowId xmlns:a16="http://schemas.microsoft.com/office/drawing/2014/main" xmlns="" val="10005"/>
                  </a:ext>
                </a:extLst>
              </a:tr>
            </a:tbl>
          </a:graphicData>
        </a:graphic>
      </p:graphicFrame>
      <p:sp>
        <p:nvSpPr>
          <p:cNvPr id="5" name="Rectangle 4"/>
          <p:cNvSpPr/>
          <p:nvPr/>
        </p:nvSpPr>
        <p:spPr>
          <a:xfrm>
            <a:off x="142297" y="4149228"/>
            <a:ext cx="4406976" cy="369332"/>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US" b="1" dirty="0">
                <a:latin typeface="Arial" panose="020B0604020202020204" pitchFamily="34" charset="0"/>
                <a:ea typeface="Times New Roman" panose="02020603050405020304" pitchFamily="18" charset="0"/>
                <a:cs typeface="Arial" panose="020B0604020202020204" pitchFamily="34" charset="0"/>
              </a:rPr>
              <a:t>Ending Inventory = </a:t>
            </a:r>
            <a:r>
              <a:rPr lang="en-US" b="1" dirty="0" smtClean="0">
                <a:latin typeface="Arial" panose="020B0604020202020204" pitchFamily="34" charset="0"/>
                <a:ea typeface="Times New Roman" panose="02020603050405020304" pitchFamily="18" charset="0"/>
                <a:cs typeface="Arial" panose="020B0604020202020204" pitchFamily="34" charset="0"/>
              </a:rPr>
              <a:t>550 </a:t>
            </a:r>
            <a:r>
              <a:rPr lang="en-US" b="1" dirty="0">
                <a:latin typeface="Arial" panose="020B0604020202020204" pitchFamily="34" charset="0"/>
                <a:ea typeface="Times New Roman" panose="02020603050405020304" pitchFamily="18" charset="0"/>
                <a:cs typeface="Arial" panose="020B0604020202020204" pitchFamily="34" charset="0"/>
              </a:rPr>
              <a:t>× 12 = </a:t>
            </a:r>
            <a:r>
              <a:rPr lang="en-US" b="1" dirty="0" smtClean="0">
                <a:latin typeface="Arial" panose="020B0604020202020204" pitchFamily="34" charset="0"/>
                <a:ea typeface="Times New Roman" panose="02020603050405020304" pitchFamily="18" charset="0"/>
                <a:cs typeface="Arial" panose="020B0604020202020204" pitchFamily="34" charset="0"/>
              </a:rPr>
              <a:t>BD6,600</a:t>
            </a:r>
            <a:endParaRPr lang="en-US"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42297" y="5487131"/>
                <a:ext cx="6954570" cy="81253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lnSpc>
                    <a:spcPct val="130000"/>
                  </a:lnSpc>
                  <a:tabLst>
                    <a:tab pos="679450" algn="l"/>
                  </a:tabLst>
                </a:pPr>
                <a:r>
                  <a:rPr lang="en-US" b="1" dirty="0" smtClean="0">
                    <a:latin typeface="Arial" panose="020B0604020202020204" pitchFamily="34" charset="0"/>
                    <a:cs typeface="Arial" panose="020B0604020202020204" pitchFamily="34" charset="0"/>
                  </a:rPr>
                  <a:t>COGS = </a:t>
                </a:r>
                <a14:m>
                  <m:oMath xmlns:m="http://schemas.openxmlformats.org/officeDocument/2006/math">
                    <m:r>
                      <a:rPr lang="en-US" b="1" i="1">
                        <a:effectLst/>
                        <a:latin typeface="Cambria Math" panose="02040503050406030204" pitchFamily="18" charset="0"/>
                        <a:cs typeface="Times New Roman" panose="02020603050405020304" pitchFamily="18" charset="0"/>
                      </a:rPr>
                      <m:t>𝑪𝒐𝒔𝒕</m:t>
                    </m:r>
                    <m:r>
                      <a:rPr lang="en-US" b="1" i="1">
                        <a:effectLst/>
                        <a:latin typeface="Cambria Math" panose="02040503050406030204" pitchFamily="18" charset="0"/>
                        <a:cs typeface="Times New Roman" panose="02020603050405020304" pitchFamily="18" charset="0"/>
                      </a:rPr>
                      <m:t> </m:t>
                    </m:r>
                    <m:r>
                      <a:rPr lang="en-US" b="1" i="1">
                        <a:effectLst/>
                        <a:latin typeface="Cambria Math" panose="02040503050406030204" pitchFamily="18" charset="0"/>
                        <a:cs typeface="Times New Roman" panose="02020603050405020304" pitchFamily="18" charset="0"/>
                      </a:rPr>
                      <m:t>𝒐𝒇</m:t>
                    </m:r>
                    <m:r>
                      <a:rPr lang="en-US" b="1" i="1">
                        <a:effectLst/>
                        <a:latin typeface="Cambria Math" panose="02040503050406030204" pitchFamily="18" charset="0"/>
                        <a:cs typeface="Times New Roman" panose="02020603050405020304" pitchFamily="18" charset="0"/>
                      </a:rPr>
                      <m:t> </m:t>
                    </m:r>
                    <m:r>
                      <a:rPr lang="en-US" b="1" i="1">
                        <a:effectLst/>
                        <a:latin typeface="Cambria Math" panose="02040503050406030204" pitchFamily="18" charset="0"/>
                        <a:cs typeface="Times New Roman" panose="02020603050405020304" pitchFamily="18" charset="0"/>
                      </a:rPr>
                      <m:t>𝑮𝒐𝒐𝒅𝒔</m:t>
                    </m:r>
                    <m:r>
                      <a:rPr lang="en-US" b="1" i="1">
                        <a:effectLst/>
                        <a:latin typeface="Cambria Math" panose="02040503050406030204" pitchFamily="18" charset="0"/>
                        <a:cs typeface="Times New Roman" panose="02020603050405020304" pitchFamily="18" charset="0"/>
                      </a:rPr>
                      <m:t> </m:t>
                    </m:r>
                    <m:r>
                      <a:rPr lang="en-US" b="1" i="1">
                        <a:effectLst/>
                        <a:latin typeface="Cambria Math" panose="02040503050406030204" pitchFamily="18" charset="0"/>
                        <a:cs typeface="Times New Roman" panose="02020603050405020304" pitchFamily="18" charset="0"/>
                      </a:rPr>
                      <m:t>𝑨𝒗𝒂𝒊𝒍𝒂𝒃𝒍𝒆</m:t>
                    </m:r>
                    <m:r>
                      <a:rPr lang="en-US" b="1" i="1">
                        <a:effectLst/>
                        <a:latin typeface="Cambria Math" panose="02040503050406030204" pitchFamily="18" charset="0"/>
                        <a:cs typeface="Times New Roman" panose="02020603050405020304" pitchFamily="18" charset="0"/>
                      </a:rPr>
                      <m:t> </m:t>
                    </m:r>
                    <m:r>
                      <a:rPr lang="en-US" b="1" i="1">
                        <a:effectLst/>
                        <a:latin typeface="Cambria Math" panose="02040503050406030204" pitchFamily="18" charset="0"/>
                        <a:cs typeface="Times New Roman" panose="02020603050405020304" pitchFamily="18" charset="0"/>
                      </a:rPr>
                      <m:t>𝑭𝒐𝒓</m:t>
                    </m:r>
                    <m:r>
                      <a:rPr lang="en-US" b="1" i="1">
                        <a:effectLst/>
                        <a:latin typeface="Cambria Math" panose="02040503050406030204" pitchFamily="18" charset="0"/>
                        <a:cs typeface="Times New Roman" panose="02020603050405020304" pitchFamily="18" charset="0"/>
                      </a:rPr>
                      <m:t> </m:t>
                    </m:r>
                    <m:r>
                      <a:rPr lang="en-US" b="1" i="1">
                        <a:effectLst/>
                        <a:latin typeface="Cambria Math" panose="02040503050406030204" pitchFamily="18" charset="0"/>
                        <a:cs typeface="Times New Roman" panose="02020603050405020304" pitchFamily="18" charset="0"/>
                      </a:rPr>
                      <m:t>𝑺𝒂𝒍𝒆</m:t>
                    </m:r>
                    <m:r>
                      <a:rPr lang="en-US" b="1" i="1">
                        <a:effectLst/>
                        <a:latin typeface="Cambria Math" panose="02040503050406030204" pitchFamily="18" charset="0"/>
                        <a:cs typeface="Times New Roman" panose="02020603050405020304" pitchFamily="18" charset="0"/>
                      </a:rPr>
                      <m:t>−</m:t>
                    </m:r>
                    <m:r>
                      <a:rPr lang="en-US" b="1" i="1">
                        <a:effectLst/>
                        <a:latin typeface="Cambria Math" panose="02040503050406030204" pitchFamily="18" charset="0"/>
                        <a:cs typeface="Times New Roman" panose="02020603050405020304" pitchFamily="18" charset="0"/>
                      </a:rPr>
                      <m:t>𝑬𝒏𝒅𝒊𝒏𝒈</m:t>
                    </m:r>
                    <m:r>
                      <a:rPr lang="en-US" b="1" i="1">
                        <a:effectLst/>
                        <a:latin typeface="Cambria Math" panose="02040503050406030204" pitchFamily="18" charset="0"/>
                        <a:cs typeface="Times New Roman" panose="02020603050405020304" pitchFamily="18" charset="0"/>
                      </a:rPr>
                      <m:t> </m:t>
                    </m:r>
                    <m:r>
                      <a:rPr lang="en-US" b="1" i="1">
                        <a:effectLst/>
                        <a:latin typeface="Cambria Math" panose="02040503050406030204" pitchFamily="18" charset="0"/>
                        <a:cs typeface="Times New Roman" panose="02020603050405020304" pitchFamily="18" charset="0"/>
                      </a:rPr>
                      <m:t>𝑰𝒗𝒆𝒏𝒕𝒐𝒓𝒚</m:t>
                    </m:r>
                  </m:oMath>
                </a14:m>
                <a:endParaRPr lang="en-US" b="1" dirty="0" smtClean="0">
                  <a:effectLst/>
                  <a:latin typeface="Arial" panose="020B0604020202020204" pitchFamily="34" charset="0"/>
                  <a:cs typeface="Times New Roman" panose="02020603050405020304" pitchFamily="18" charset="0"/>
                </a:endParaRPr>
              </a:p>
              <a:p>
                <a:pPr lvl="0" algn="just">
                  <a:lnSpc>
                    <a:spcPct val="130000"/>
                  </a:lnSpc>
                  <a:tabLst>
                    <a:tab pos="679450" algn="l"/>
                  </a:tabLst>
                </a:pPr>
                <a:r>
                  <a:rPr lang="en-US" dirty="0" smtClean="0"/>
                  <a:t>                </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12,000 – </a:t>
                </a:r>
                <a:r>
                  <a:rPr lang="en-US" b="1" dirty="0" smtClean="0">
                    <a:latin typeface="Arial" panose="020B0604020202020204" pitchFamily="34" charset="0"/>
                    <a:cs typeface="Arial" panose="020B0604020202020204" pitchFamily="34" charset="0"/>
                  </a:rPr>
                  <a:t>6,600 </a:t>
                </a:r>
                <a:r>
                  <a:rPr lang="en-US" b="1" dirty="0">
                    <a:latin typeface="Arial" panose="020B0604020202020204" pitchFamily="34" charset="0"/>
                    <a:cs typeface="Arial" panose="020B0604020202020204" pitchFamily="34" charset="0"/>
                  </a:rPr>
                  <a:t>= BD </a:t>
                </a:r>
                <a:r>
                  <a:rPr lang="en-US" b="1" dirty="0" smtClean="0">
                    <a:latin typeface="Arial" panose="020B0604020202020204" pitchFamily="34" charset="0"/>
                    <a:cs typeface="Arial" panose="020B0604020202020204" pitchFamily="34" charset="0"/>
                  </a:rPr>
                  <a:t>5,400</a:t>
                </a:r>
                <a:r>
                  <a:rPr lang="en-US" b="1" dirty="0">
                    <a:latin typeface="Arial" panose="020B0604020202020204" pitchFamily="34" charset="0"/>
                    <a:cs typeface="Arial" panose="020B0604020202020204" pitchFamily="34" charset="0"/>
                  </a:rPr>
                  <a:t>.</a:t>
                </a:r>
                <a:endParaRPr lang="en-US" b="1" dirty="0">
                  <a:effectLst/>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42297" y="5487131"/>
                <a:ext cx="6954570" cy="812530"/>
              </a:xfrm>
              <a:prstGeom prst="rect">
                <a:avLst/>
              </a:prstGeom>
              <a:blipFill rotWithShape="0">
                <a:blip r:embed="rId3"/>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grpSp>
        <p:nvGrpSpPr>
          <p:cNvPr id="15" name="Group 14"/>
          <p:cNvGrpSpPr/>
          <p:nvPr/>
        </p:nvGrpSpPr>
        <p:grpSpPr>
          <a:xfrm>
            <a:off x="0" y="6498164"/>
            <a:ext cx="12192000" cy="384957"/>
            <a:chOff x="0" y="6498164"/>
            <a:chExt cx="12192000" cy="384957"/>
          </a:xfrm>
        </p:grpSpPr>
        <p:cxnSp>
          <p:nvCxnSpPr>
            <p:cNvPr id="16" name="Straight Connector 15"/>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228"/>
                                        </p:tgtEl>
                                        <p:attrNameLst>
                                          <p:attrName>style.visibility</p:attrName>
                                        </p:attrNameLst>
                                      </p:cBhvr>
                                      <p:to>
                                        <p:strVal val="visible"/>
                                      </p:to>
                                    </p:set>
                                    <p:animEffect transition="in" filter="fade">
                                      <p:cBhvr>
                                        <p:cTn id="21" dur="1000"/>
                                        <p:tgtEl>
                                          <p:spTgt spid="52228"/>
                                        </p:tgtEl>
                                      </p:cBhvr>
                                    </p:animEffect>
                                    <p:anim calcmode="lin" valueType="num">
                                      <p:cBhvr>
                                        <p:cTn id="22" dur="1000" fill="hold"/>
                                        <p:tgtEl>
                                          <p:spTgt spid="52228"/>
                                        </p:tgtEl>
                                        <p:attrNameLst>
                                          <p:attrName>ppt_x</p:attrName>
                                        </p:attrNameLst>
                                      </p:cBhvr>
                                      <p:tavLst>
                                        <p:tav tm="0">
                                          <p:val>
                                            <p:strVal val="#ppt_x"/>
                                          </p:val>
                                        </p:tav>
                                        <p:tav tm="100000">
                                          <p:val>
                                            <p:strVal val="#ppt_x"/>
                                          </p:val>
                                        </p:tav>
                                      </p:tavLst>
                                    </p:anim>
                                    <p:anim calcmode="lin" valueType="num">
                                      <p:cBhvr>
                                        <p:cTn id="23" dur="1000" fill="hold"/>
                                        <p:tgtEl>
                                          <p:spTgt spid="522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2228" grpId="0" animBg="1"/>
      <p:bldP spid="14" grpId="0" animBg="1"/>
      <p:bldP spid="33" grpId="0" animBg="1"/>
      <p:bldP spid="27"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GB" sz="1200" b="1" dirty="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INVENTORIES AND COST OF </a:t>
            </a:r>
            <a:r>
              <a:rPr lang="en-GB" sz="1200" b="1" dirty="0" smtClean="0">
                <a:solidFill>
                  <a:srgbClr val="00206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SALES</a:t>
            </a:r>
            <a:r>
              <a:rPr lang="en-GB" sz="1200" b="1" dirty="0" smtClean="0">
                <a:solidFill>
                  <a:srgbClr val="002060"/>
                </a:solidFill>
                <a:effectLst>
                  <a:outerShdw blurRad="38100" dist="38100" dir="2700000" algn="tl" rotWithShape="0">
                    <a:srgbClr val="000000">
                      <a:alpha val="43137"/>
                    </a:srgbClr>
                  </a:outerShdw>
                </a:effectLst>
              </a:rPr>
              <a:t> </a:t>
            </a:r>
            <a:r>
              <a:rPr lang="en-US" sz="1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348778" y="1112686"/>
            <a:ext cx="8280920" cy="4162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30000"/>
              </a:lnSpc>
              <a:spcAft>
                <a:spcPts val="800"/>
              </a:spcAft>
              <a:tabLst>
                <a:tab pos="679450" algn="l"/>
              </a:tabLst>
            </a:pPr>
            <a:r>
              <a:rPr lang="en-GB" b="1" dirty="0">
                <a:latin typeface="Arial" panose="020B0604020202020204" pitchFamily="34" charset="0"/>
                <a:ea typeface="Calibri" panose="020F0502020204030204" pitchFamily="34" charset="0"/>
              </a:rPr>
              <a:t>The accounting records of Mariam Electronics show the following data:</a:t>
            </a:r>
            <a:endParaRPr lang="en-US" sz="1600" b="1" dirty="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82478464"/>
              </p:ext>
            </p:extLst>
          </p:nvPr>
        </p:nvGraphicFramePr>
        <p:xfrm>
          <a:off x="1199456" y="1727391"/>
          <a:ext cx="6768752" cy="1069848"/>
        </p:xfrm>
        <a:graphic>
          <a:graphicData uri="http://schemas.openxmlformats.org/drawingml/2006/table">
            <a:tbl>
              <a:tblPr firstRow="1" firstCol="1" bandRow="1">
                <a:tableStyleId>{638B1855-1B75-4FBE-930C-398BA8C253C6}</a:tableStyleId>
              </a:tblPr>
              <a:tblGrid>
                <a:gridCol w="3138065"/>
                <a:gridCol w="3630687"/>
              </a:tblGrid>
              <a:tr h="0">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Jan. 1: Beginning </a:t>
                      </a:r>
                      <a:r>
                        <a:rPr lang="en-GB" sz="1800" b="1" dirty="0">
                          <a:solidFill>
                            <a:schemeClr val="tx1"/>
                          </a:solidFill>
                          <a:effectLst/>
                          <a:latin typeface="Arial" panose="020B0604020202020204" pitchFamily="34" charset="0"/>
                          <a:cs typeface="Arial" panose="020B0604020202020204" pitchFamily="34" charset="0"/>
                        </a:rPr>
                        <a:t>Inventory</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30000"/>
                        </a:lnSpc>
                        <a:spcAft>
                          <a:spcPts val="0"/>
                        </a:spcAft>
                        <a:tabLst>
                          <a:tab pos="679450" algn="l"/>
                        </a:tabLst>
                      </a:pPr>
                      <a:r>
                        <a:rPr lang="en-GB" sz="1800" b="1" dirty="0">
                          <a:solidFill>
                            <a:schemeClr val="tx1"/>
                          </a:solidFill>
                          <a:effectLst/>
                          <a:latin typeface="Arial" panose="020B0604020202020204" pitchFamily="34" charset="0"/>
                          <a:cs typeface="Arial" panose="020B0604020202020204" pitchFamily="34" charset="0"/>
                        </a:rPr>
                        <a:t>4,000 units @ BD30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Jan. 18:</a:t>
                      </a:r>
                      <a:r>
                        <a:rPr lang="en-GB" sz="1800" b="1" baseline="0" dirty="0" smtClean="0">
                          <a:solidFill>
                            <a:schemeClr val="tx1"/>
                          </a:solidFill>
                          <a:effectLst/>
                          <a:latin typeface="Arial" panose="020B0604020202020204" pitchFamily="34" charset="0"/>
                          <a:cs typeface="Arial" panose="020B0604020202020204" pitchFamily="34" charset="0"/>
                        </a:rPr>
                        <a:t> </a:t>
                      </a:r>
                      <a:r>
                        <a:rPr lang="en-GB" sz="1800" b="1" dirty="0" smtClean="0">
                          <a:solidFill>
                            <a:schemeClr val="tx1"/>
                          </a:solidFill>
                          <a:effectLst/>
                          <a:latin typeface="Arial" panose="020B0604020202020204" pitchFamily="34" charset="0"/>
                          <a:cs typeface="Arial" panose="020B0604020202020204" pitchFamily="34" charset="0"/>
                        </a:rPr>
                        <a:t>Purchases</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30000"/>
                        </a:lnSpc>
                        <a:spcAft>
                          <a:spcPts val="0"/>
                        </a:spcAft>
                        <a:tabLst>
                          <a:tab pos="679450" algn="l"/>
                        </a:tabLst>
                      </a:pPr>
                      <a:r>
                        <a:rPr lang="en-GB" sz="1800" b="1">
                          <a:solidFill>
                            <a:schemeClr val="tx1"/>
                          </a:solidFill>
                          <a:effectLst/>
                          <a:latin typeface="Arial" panose="020B0604020202020204" pitchFamily="34" charset="0"/>
                          <a:cs typeface="Arial" panose="020B0604020202020204" pitchFamily="34" charset="0"/>
                        </a:rPr>
                        <a:t>6,000 units @ BD40</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Jan.25:</a:t>
                      </a:r>
                      <a:r>
                        <a:rPr lang="en-GB" sz="1800" b="1" baseline="0" dirty="0" smtClean="0">
                          <a:solidFill>
                            <a:schemeClr val="tx1"/>
                          </a:solidFill>
                          <a:effectLst/>
                          <a:latin typeface="Arial" panose="020B0604020202020204" pitchFamily="34" charset="0"/>
                          <a:cs typeface="Arial" panose="020B0604020202020204" pitchFamily="34" charset="0"/>
                        </a:rPr>
                        <a:t> </a:t>
                      </a:r>
                      <a:r>
                        <a:rPr lang="en-GB" sz="1800" b="1" dirty="0" smtClean="0">
                          <a:solidFill>
                            <a:schemeClr val="tx1"/>
                          </a:solidFill>
                          <a:effectLst/>
                          <a:latin typeface="Arial" panose="020B0604020202020204" pitchFamily="34" charset="0"/>
                          <a:cs typeface="Arial" panose="020B0604020202020204" pitchFamily="34" charset="0"/>
                        </a:rPr>
                        <a:t>Sales</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30000"/>
                        </a:lnSpc>
                        <a:spcAft>
                          <a:spcPts val="0"/>
                        </a:spcAft>
                        <a:tabLst>
                          <a:tab pos="679450" algn="l"/>
                        </a:tabLst>
                      </a:pPr>
                      <a:r>
                        <a:rPr lang="en-GB" sz="1800" b="1" dirty="0" smtClean="0">
                          <a:solidFill>
                            <a:schemeClr val="tx1"/>
                          </a:solidFill>
                          <a:effectLst/>
                          <a:latin typeface="Arial" panose="020B0604020202020204" pitchFamily="34" charset="0"/>
                          <a:cs typeface="Arial" panose="020B0604020202020204" pitchFamily="34" charset="0"/>
                        </a:rPr>
                        <a:t>3,000 </a:t>
                      </a:r>
                      <a:r>
                        <a:rPr lang="en-GB" sz="1800" b="1" dirty="0">
                          <a:solidFill>
                            <a:schemeClr val="tx1"/>
                          </a:solidFill>
                          <a:effectLst/>
                          <a:latin typeface="Arial" panose="020B0604020202020204" pitchFamily="34" charset="0"/>
                          <a:cs typeface="Arial" panose="020B0604020202020204" pitchFamily="34" charset="0"/>
                        </a:rPr>
                        <a:t>units @ BD60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12" name="Rectangle 11"/>
          <p:cNvSpPr/>
          <p:nvPr/>
        </p:nvSpPr>
        <p:spPr>
          <a:xfrm>
            <a:off x="377115" y="3068960"/>
            <a:ext cx="7632848" cy="2189317"/>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30000"/>
              </a:lnSpc>
              <a:spcAft>
                <a:spcPts val="800"/>
              </a:spcAft>
              <a:tabLst>
                <a:tab pos="679450" algn="l"/>
              </a:tabLst>
            </a:pPr>
            <a:r>
              <a:rPr lang="en-GB" b="1" u="sng" dirty="0">
                <a:solidFill>
                  <a:srgbClr val="002060"/>
                </a:solidFill>
                <a:latin typeface="Arial" panose="020B0604020202020204" pitchFamily="34" charset="0"/>
                <a:ea typeface="Calibri" panose="020F0502020204030204" pitchFamily="34" charset="0"/>
              </a:rPr>
              <a:t>Required</a:t>
            </a:r>
            <a:r>
              <a:rPr lang="en-GB" b="1" u="sng" dirty="0" smtClean="0">
                <a:solidFill>
                  <a:srgbClr val="002060"/>
                </a:solidFill>
                <a:latin typeface="Arial" panose="020B0604020202020204" pitchFamily="34" charset="0"/>
                <a:ea typeface="Calibri" panose="020F0502020204030204" pitchFamily="34" charset="0"/>
              </a:rPr>
              <a:t>:</a:t>
            </a:r>
          </a:p>
          <a:p>
            <a:pPr lvl="0"/>
            <a:r>
              <a:rPr lang="en-US" b="1" dirty="0">
                <a:latin typeface="Arial" panose="020B0604020202020204" pitchFamily="34" charset="0"/>
                <a:cs typeface="Arial" panose="020B0604020202020204" pitchFamily="34" charset="0"/>
              </a:rPr>
              <a:t>1. Compute cost of goods available for sales.</a:t>
            </a:r>
          </a:p>
          <a:p>
            <a:pPr lvl="0"/>
            <a:r>
              <a:rPr lang="en-US" b="1" dirty="0">
                <a:latin typeface="Arial" panose="020B0604020202020204" pitchFamily="34" charset="0"/>
                <a:cs typeface="Arial" panose="020B0604020202020204" pitchFamily="34" charset="0"/>
              </a:rPr>
              <a:t>2. Compute the number of units in ending </a:t>
            </a:r>
            <a:r>
              <a:rPr lang="en-US" b="1" dirty="0" smtClean="0">
                <a:latin typeface="Arial" panose="020B0604020202020204" pitchFamily="34" charset="0"/>
                <a:cs typeface="Arial" panose="020B0604020202020204" pitchFamily="34" charset="0"/>
              </a:rPr>
              <a:t>inventory.</a:t>
            </a:r>
            <a:endParaRPr lang="en-US"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30000"/>
              </a:lnSpc>
              <a:tabLst>
                <a:tab pos="679450" algn="l"/>
              </a:tabLst>
            </a:pPr>
            <a:r>
              <a:rPr lang="en-GB" dirty="0" smtClean="0">
                <a:latin typeface="Arial" panose="020B0604020202020204" pitchFamily="34" charset="0"/>
                <a:ea typeface="Calibri" panose="020F0502020204030204" pitchFamily="34" charset="0"/>
              </a:rPr>
              <a:t>3. Compute </a:t>
            </a:r>
            <a:r>
              <a:rPr lang="en-GB" dirty="0">
                <a:latin typeface="Arial" panose="020B0604020202020204" pitchFamily="34" charset="0"/>
                <a:ea typeface="Calibri" panose="020F0502020204030204" pitchFamily="34" charset="0"/>
              </a:rPr>
              <a:t>the </a:t>
            </a:r>
            <a:r>
              <a:rPr lang="en-GB" b="1" dirty="0">
                <a:latin typeface="Arial" panose="020B0604020202020204" pitchFamily="34" charset="0"/>
                <a:ea typeface="Calibri" panose="020F0502020204030204" pitchFamily="34" charset="0"/>
              </a:rPr>
              <a:t>Cost of Ending Inventory</a:t>
            </a:r>
            <a:r>
              <a:rPr lang="en-GB" dirty="0">
                <a:latin typeface="Arial" panose="020B0604020202020204" pitchFamily="34" charset="0"/>
                <a:ea typeface="Calibri" panose="020F0502020204030204" pitchFamily="34" charset="0"/>
              </a:rPr>
              <a:t> and </a:t>
            </a:r>
            <a:r>
              <a:rPr lang="en-GB" b="1" dirty="0">
                <a:latin typeface="Arial" panose="020B0604020202020204" pitchFamily="34" charset="0"/>
                <a:ea typeface="Calibri" panose="020F0502020204030204" pitchFamily="34" charset="0"/>
              </a:rPr>
              <a:t>Cost of goods sold</a:t>
            </a:r>
            <a:r>
              <a:rPr lang="en-GB" dirty="0">
                <a:latin typeface="Arial" panose="020B0604020202020204" pitchFamily="34" charset="0"/>
                <a:ea typeface="Calibri" panose="020F0502020204030204" pitchFamily="34" charset="0"/>
              </a:rPr>
              <a:t> during the period under </a:t>
            </a:r>
            <a:r>
              <a:rPr lang="en-GB" b="1" dirty="0">
                <a:latin typeface="Arial" panose="020B0604020202020204" pitchFamily="34" charset="0"/>
                <a:ea typeface="Calibri" panose="020F0502020204030204" pitchFamily="34" charset="0"/>
              </a:rPr>
              <a:t>a periodic inventory system</a:t>
            </a:r>
            <a:r>
              <a:rPr lang="en-GB" dirty="0">
                <a:latin typeface="Arial" panose="020B0604020202020204" pitchFamily="34" charset="0"/>
                <a:ea typeface="Calibri" panose="020F0502020204030204" pitchFamily="34" charset="0"/>
              </a:rPr>
              <a:t> using </a:t>
            </a:r>
            <a:r>
              <a:rPr lang="en-GB" b="1" dirty="0" smtClean="0">
                <a:solidFill>
                  <a:srgbClr val="FF0000"/>
                </a:solidFill>
                <a:latin typeface="Arial" panose="020B0604020202020204" pitchFamily="34" charset="0"/>
                <a:ea typeface="Calibri" panose="020F0502020204030204" pitchFamily="34" charset="0"/>
              </a:rPr>
              <a:t>WA</a:t>
            </a:r>
            <a:r>
              <a:rPr lang="en-GB" dirty="0" smtClean="0">
                <a:latin typeface="Arial" panose="020B0604020202020204" pitchFamily="34" charset="0"/>
                <a:ea typeface="Calibri" panose="020F0502020204030204" pitchFamily="34" charset="0"/>
              </a:rPr>
              <a:t> </a:t>
            </a:r>
            <a:r>
              <a:rPr lang="en-GB" dirty="0">
                <a:latin typeface="Arial" panose="020B0604020202020204" pitchFamily="34" charset="0"/>
                <a:ea typeface="Calibri" panose="020F0502020204030204" pitchFamily="34" charset="0"/>
              </a:rPr>
              <a:t>Method</a:t>
            </a:r>
            <a:r>
              <a:rPr lang="en-GB" dirty="0" smtClean="0">
                <a:latin typeface="Arial" panose="020B0604020202020204" pitchFamily="34" charset="0"/>
                <a:ea typeface="Calibri" panose="020F0502020204030204" pitchFamily="34" charset="0"/>
              </a:rPr>
              <a:t>.</a:t>
            </a:r>
          </a:p>
          <a:p>
            <a:pPr lvl="0" algn="just">
              <a:lnSpc>
                <a:spcPct val="130000"/>
              </a:lnSpc>
              <a:tabLst>
                <a:tab pos="679450" algn="l"/>
              </a:tabLst>
            </a:pPr>
            <a:r>
              <a:rPr lang="en-GB" dirty="0" smtClean="0">
                <a:latin typeface="Arial" panose="020B0604020202020204" pitchFamily="34" charset="0"/>
                <a:ea typeface="Calibri" panose="020F0502020204030204" pitchFamily="34" charset="0"/>
              </a:rPr>
              <a:t>4. Compute </a:t>
            </a:r>
            <a:r>
              <a:rPr lang="en-GB" dirty="0">
                <a:latin typeface="Arial" panose="020B0604020202020204" pitchFamily="34" charset="0"/>
                <a:ea typeface="Calibri" panose="020F0502020204030204" pitchFamily="34" charset="0"/>
              </a:rPr>
              <a:t>the </a:t>
            </a:r>
            <a:r>
              <a:rPr lang="en-GB" b="1" dirty="0">
                <a:latin typeface="Arial" panose="020B0604020202020204" pitchFamily="34" charset="0"/>
                <a:ea typeface="Calibri" panose="020F0502020204030204" pitchFamily="34" charset="0"/>
              </a:rPr>
              <a:t>gross profit</a:t>
            </a:r>
            <a:r>
              <a:rPr lang="en-GB" dirty="0">
                <a:latin typeface="Arial" panose="020B0604020202020204" pitchFamily="34" charset="0"/>
                <a:ea typeface="Calibri" panose="020F0502020204030204" pitchFamily="34" charset="0"/>
              </a:rPr>
              <a:t> under each method.</a:t>
            </a:r>
            <a:endParaRPr lang="en-US" dirty="0">
              <a:effectLst/>
            </a:endParaRPr>
          </a:p>
        </p:txBody>
      </p:sp>
      <p:sp>
        <p:nvSpPr>
          <p:cNvPr id="13" name="TextBox 12"/>
          <p:cNvSpPr txBox="1"/>
          <p:nvPr/>
        </p:nvSpPr>
        <p:spPr>
          <a:xfrm>
            <a:off x="191344" y="408864"/>
            <a:ext cx="2244525"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1">
            <a:spAutoFit/>
          </a:bodyPr>
          <a:lstStyle/>
          <a:p>
            <a:r>
              <a:rPr lang="en-US" sz="2800" b="1" u="sng" dirty="0" smtClean="0">
                <a:solidFill>
                  <a:srgbClr val="C00000"/>
                </a:solidFill>
                <a:latin typeface="Arial" panose="020B0604020202020204" pitchFamily="34" charset="0"/>
                <a:cs typeface="Arial" panose="020B0604020202020204" pitchFamily="34" charset="0"/>
              </a:rPr>
              <a:t>Activity (1): </a:t>
            </a:r>
            <a:endParaRPr lang="ar-BH" sz="2800" b="1" u="sng" dirty="0">
              <a:solidFill>
                <a:srgbClr val="C00000"/>
              </a:solidFill>
              <a:latin typeface="Arial" panose="020B0604020202020204" pitchFamily="34" charset="0"/>
              <a:cs typeface="Arial" panose="020B0604020202020204" pitchFamily="34" charset="0"/>
            </a:endParaRPr>
          </a:p>
        </p:txBody>
      </p:sp>
      <p:grpSp>
        <p:nvGrpSpPr>
          <p:cNvPr id="14" name="Group 13"/>
          <p:cNvGrpSpPr/>
          <p:nvPr/>
        </p:nvGrpSpPr>
        <p:grpSpPr>
          <a:xfrm>
            <a:off x="8400256" y="2316958"/>
            <a:ext cx="3489923" cy="3693319"/>
            <a:chOff x="0" y="0"/>
            <a:chExt cx="5942330" cy="7864195"/>
          </a:xfrm>
          <a:scene3d>
            <a:camera prst="orthographicFront">
              <a:rot lat="0" lon="0" rev="0"/>
            </a:camera>
            <a:lightRig rig="balanced" dir="t">
              <a:rot lat="0" lon="0" rev="8700000"/>
            </a:lightRig>
          </a:scene3d>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2330" cy="6019800"/>
            </a:xfrm>
            <a:prstGeom prst="rect">
              <a:avLst/>
            </a:prstGeom>
            <a:ln>
              <a:noFill/>
            </a:ln>
            <a:effectLst>
              <a:outerShdw blurRad="44450" dist="27940" dir="5400000" algn="ctr">
                <a:srgbClr val="000000">
                  <a:alpha val="32000"/>
                </a:srgbClr>
              </a:outerShdw>
            </a:effectLst>
            <a:sp3d>
              <a:bevelT w="190500" h="38100"/>
            </a:sp3d>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0790"/>
              <a:ext cx="5942330" cy="1843405"/>
            </a:xfrm>
            <a:prstGeom prst="rect">
              <a:avLst/>
            </a:prstGeom>
            <a:ln>
              <a:noFill/>
            </a:ln>
            <a:effectLst>
              <a:outerShdw blurRad="44450" dist="27940" dir="5400000" algn="ctr">
                <a:srgbClr val="000000">
                  <a:alpha val="32000"/>
                </a:srgbClr>
              </a:outerShdw>
            </a:effectLst>
            <a:sp3d>
              <a:bevelT w="190500" h="38100"/>
            </a:sp3d>
          </p:spPr>
        </p:pic>
      </p:grpSp>
      <p:grpSp>
        <p:nvGrpSpPr>
          <p:cNvPr id="17" name="Group 16"/>
          <p:cNvGrpSpPr/>
          <p:nvPr/>
        </p:nvGrpSpPr>
        <p:grpSpPr>
          <a:xfrm>
            <a:off x="0" y="6498164"/>
            <a:ext cx="12192000" cy="384957"/>
            <a:chOff x="0" y="6498164"/>
            <a:chExt cx="12192000" cy="384957"/>
          </a:xfrm>
        </p:grpSpPr>
        <p:cxnSp>
          <p:nvCxnSpPr>
            <p:cNvPr id="18" name="Straight Connector 1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296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theme/theme1.xml><?xml version="1.0" encoding="utf-8"?>
<a:theme xmlns:a="http://schemas.openxmlformats.org/drawingml/2006/main" name="Presentation - Cop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 Copy</Template>
  <TotalTime>1809</TotalTime>
  <Words>1699</Words>
  <Application>Microsoft Office PowerPoint</Application>
  <PresentationFormat>Widescreen</PresentationFormat>
  <Paragraphs>374</Paragraphs>
  <Slides>18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 Unicode MS</vt:lpstr>
      <vt:lpstr>Arial</vt:lpstr>
      <vt:lpstr>Arial Black</vt:lpstr>
      <vt:lpstr>Calibri</vt:lpstr>
      <vt:lpstr>Calibri Light</vt:lpstr>
      <vt:lpstr>Cambria Math</vt:lpstr>
      <vt:lpstr>PT Bold Heading</vt:lpstr>
      <vt:lpstr>Sakkal Majalla</vt:lpstr>
      <vt:lpstr>Times New Roman</vt:lpstr>
      <vt:lpstr>Wingdings</vt:lpstr>
      <vt:lpstr>Presentation - 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OF CASH –  PETTY CASH BOOK</dc:title>
  <dc:creator>User</dc:creator>
  <cp:lastModifiedBy>Amro Hussain Ali Salman</cp:lastModifiedBy>
  <cp:revision>277</cp:revision>
  <dcterms:created xsi:type="dcterms:W3CDTF">2006-09-29T14:52:05Z</dcterms:created>
  <dcterms:modified xsi:type="dcterms:W3CDTF">2021-01-20T04:45:01Z</dcterms:modified>
</cp:coreProperties>
</file>