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6" r:id="rId2"/>
    <p:sldId id="307" r:id="rId3"/>
    <p:sldId id="322" r:id="rId4"/>
    <p:sldId id="309" r:id="rId5"/>
    <p:sldId id="323" r:id="rId6"/>
    <p:sldId id="324" r:id="rId7"/>
    <p:sldId id="325" r:id="rId8"/>
    <p:sldId id="311" r:id="rId9"/>
    <p:sldId id="327" r:id="rId10"/>
    <p:sldId id="267" r:id="rId11"/>
    <p:sldId id="326" r:id="rId12"/>
    <p:sldId id="312" r:id="rId13"/>
    <p:sldId id="315" r:id="rId14"/>
    <p:sldId id="329" r:id="rId15"/>
    <p:sldId id="328"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9" autoAdjust="0"/>
    <p:restoredTop sz="9466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ra nooraa" userId="0f17af746777180a" providerId="LiveId" clId="{36DE869F-5208-4441-83EC-DF3B6FD24775}"/>
    <pc:docChg chg="undo custSel modSld sldOrd">
      <pc:chgData name="noora nooraa" userId="0f17af746777180a" providerId="LiveId" clId="{36DE869F-5208-4441-83EC-DF3B6FD24775}" dt="2020-10-25T22:20:41.620" v="779"/>
      <pc:docMkLst>
        <pc:docMk/>
      </pc:docMkLst>
      <pc:sldChg chg="modSp mod">
        <pc:chgData name="noora nooraa" userId="0f17af746777180a" providerId="LiveId" clId="{36DE869F-5208-4441-83EC-DF3B6FD24775}" dt="2020-10-25T22:14:34.463" v="728"/>
        <pc:sldMkLst>
          <pc:docMk/>
          <pc:sldMk cId="49326649" sldId="308"/>
        </pc:sldMkLst>
        <pc:spChg chg="mod">
          <ac:chgData name="noora nooraa" userId="0f17af746777180a" providerId="LiveId" clId="{36DE869F-5208-4441-83EC-DF3B6FD24775}" dt="2020-10-25T22:14:34.463" v="728"/>
          <ac:spMkLst>
            <pc:docMk/>
            <pc:sldMk cId="49326649" sldId="308"/>
            <ac:spMk id="10" creationId="{00000000-0000-0000-0000-000000000000}"/>
          </ac:spMkLst>
        </pc:spChg>
      </pc:sldChg>
      <pc:sldChg chg="addSp delSp modSp mod modAnim">
        <pc:chgData name="noora nooraa" userId="0f17af746777180a" providerId="LiveId" clId="{36DE869F-5208-4441-83EC-DF3B6FD24775}" dt="2020-10-25T21:33:54.612" v="160" actId="20577"/>
        <pc:sldMkLst>
          <pc:docMk/>
          <pc:sldMk cId="787637567" sldId="311"/>
        </pc:sldMkLst>
        <pc:spChg chg="add del">
          <ac:chgData name="noora nooraa" userId="0f17af746777180a" providerId="LiveId" clId="{36DE869F-5208-4441-83EC-DF3B6FD24775}" dt="2020-10-25T21:31:30.483" v="96" actId="478"/>
          <ac:spMkLst>
            <pc:docMk/>
            <pc:sldMk cId="787637567" sldId="311"/>
            <ac:spMk id="2" creationId="{8DD0FCEA-9166-4BC4-A700-02E31F8AE5A6}"/>
          </ac:spMkLst>
        </pc:spChg>
        <pc:spChg chg="add mod">
          <ac:chgData name="noora nooraa" userId="0f17af746777180a" providerId="LiveId" clId="{36DE869F-5208-4441-83EC-DF3B6FD24775}" dt="2020-10-25T21:31:54.239" v="102" actId="14100"/>
          <ac:spMkLst>
            <pc:docMk/>
            <pc:sldMk cId="787637567" sldId="311"/>
            <ac:spMk id="24" creationId="{668BA136-A01A-4AD7-BA48-E562D54AB9CA}"/>
          </ac:spMkLst>
        </pc:spChg>
        <pc:spChg chg="add mod">
          <ac:chgData name="noora nooraa" userId="0f17af746777180a" providerId="LiveId" clId="{36DE869F-5208-4441-83EC-DF3B6FD24775}" dt="2020-10-25T21:32:17.631" v="111" actId="14100"/>
          <ac:spMkLst>
            <pc:docMk/>
            <pc:sldMk cId="787637567" sldId="311"/>
            <ac:spMk id="27" creationId="{B6AF803B-E136-4ACC-B2FD-D8E62F127D8A}"/>
          </ac:spMkLst>
        </pc:spChg>
        <pc:spChg chg="add mod">
          <ac:chgData name="noora nooraa" userId="0f17af746777180a" providerId="LiveId" clId="{36DE869F-5208-4441-83EC-DF3B6FD24775}" dt="2020-10-25T21:32:37.117" v="116" actId="1076"/>
          <ac:spMkLst>
            <pc:docMk/>
            <pc:sldMk cId="787637567" sldId="311"/>
            <ac:spMk id="29" creationId="{6FDCA4B0-5739-42C5-918E-3F0F179827C6}"/>
          </ac:spMkLst>
        </pc:spChg>
        <pc:graphicFrameChg chg="mod modGraphic">
          <ac:chgData name="noora nooraa" userId="0f17af746777180a" providerId="LiveId" clId="{36DE869F-5208-4441-83EC-DF3B6FD24775}" dt="2020-10-25T21:33:54.612" v="160" actId="20577"/>
          <ac:graphicFrameMkLst>
            <pc:docMk/>
            <pc:sldMk cId="787637567" sldId="311"/>
            <ac:graphicFrameMk id="25" creationId="{ED539D94-66E6-45B7-BF89-1D832AFE3292}"/>
          </ac:graphicFrameMkLst>
        </pc:graphicFrameChg>
        <pc:picChg chg="mod">
          <ac:chgData name="noora nooraa" userId="0f17af746777180a" providerId="LiveId" clId="{36DE869F-5208-4441-83EC-DF3B6FD24775}" dt="2020-10-25T21:31:41.269" v="99" actId="1076"/>
          <ac:picMkLst>
            <pc:docMk/>
            <pc:sldMk cId="787637567" sldId="311"/>
            <ac:picMk id="9" creationId="{7035856E-27EC-45C6-A19E-13D38665FD8A}"/>
          </ac:picMkLst>
        </pc:picChg>
        <pc:cxnChg chg="add mod">
          <ac:chgData name="noora nooraa" userId="0f17af746777180a" providerId="LiveId" clId="{36DE869F-5208-4441-83EC-DF3B6FD24775}" dt="2020-10-25T21:31:58.456" v="106" actId="1035"/>
          <ac:cxnSpMkLst>
            <pc:docMk/>
            <pc:sldMk cId="787637567" sldId="311"/>
            <ac:cxnSpMk id="23" creationId="{71903977-250E-40F4-9841-4A6F2B65503C}"/>
          </ac:cxnSpMkLst>
        </pc:cxnChg>
        <pc:cxnChg chg="add mod">
          <ac:chgData name="noora nooraa" userId="0f17af746777180a" providerId="LiveId" clId="{36DE869F-5208-4441-83EC-DF3B6FD24775}" dt="2020-10-25T21:32:06.980" v="108" actId="1076"/>
          <ac:cxnSpMkLst>
            <pc:docMk/>
            <pc:sldMk cId="787637567" sldId="311"/>
            <ac:cxnSpMk id="26" creationId="{22A24CA4-7E3F-436B-B7F3-0084C399B670}"/>
          </ac:cxnSpMkLst>
        </pc:cxnChg>
        <pc:cxnChg chg="add mod">
          <ac:chgData name="noora nooraa" userId="0f17af746777180a" providerId="LiveId" clId="{36DE869F-5208-4441-83EC-DF3B6FD24775}" dt="2020-10-25T21:32:33.019" v="115" actId="14100"/>
          <ac:cxnSpMkLst>
            <pc:docMk/>
            <pc:sldMk cId="787637567" sldId="311"/>
            <ac:cxnSpMk id="28" creationId="{51505CDB-41E5-4D0B-801E-832F143F650A}"/>
          </ac:cxnSpMkLst>
        </pc:cxnChg>
      </pc:sldChg>
      <pc:sldChg chg="modSp mod">
        <pc:chgData name="noora nooraa" userId="0f17af746777180a" providerId="LiveId" clId="{36DE869F-5208-4441-83EC-DF3B6FD24775}" dt="2020-10-25T21:54:30.584" v="559" actId="403"/>
        <pc:sldMkLst>
          <pc:docMk/>
          <pc:sldMk cId="1077880476" sldId="312"/>
        </pc:sldMkLst>
        <pc:spChg chg="mod">
          <ac:chgData name="noora nooraa" userId="0f17af746777180a" providerId="LiveId" clId="{36DE869F-5208-4441-83EC-DF3B6FD24775}" dt="2020-10-25T21:44:07.764" v="313" actId="20578"/>
          <ac:spMkLst>
            <pc:docMk/>
            <pc:sldMk cId="1077880476" sldId="312"/>
            <ac:spMk id="23" creationId="{00000000-0000-0000-0000-000000000000}"/>
          </ac:spMkLst>
        </pc:spChg>
        <pc:spChg chg="mod">
          <ac:chgData name="noora nooraa" userId="0f17af746777180a" providerId="LiveId" clId="{36DE869F-5208-4441-83EC-DF3B6FD24775}" dt="2020-10-25T21:50:23.913" v="501" actId="20577"/>
          <ac:spMkLst>
            <pc:docMk/>
            <pc:sldMk cId="1077880476" sldId="312"/>
            <ac:spMk id="30" creationId="{C4E05559-D765-4A3D-BE50-DE0C8A6FA9B3}"/>
          </ac:spMkLst>
        </pc:spChg>
        <pc:spChg chg="mod">
          <ac:chgData name="noora nooraa" userId="0f17af746777180a" providerId="LiveId" clId="{36DE869F-5208-4441-83EC-DF3B6FD24775}" dt="2020-10-25T21:53:32.487" v="538" actId="20577"/>
          <ac:spMkLst>
            <pc:docMk/>
            <pc:sldMk cId="1077880476" sldId="312"/>
            <ac:spMk id="44" creationId="{53262825-313A-43EE-9D57-F9BD49CCDFEF}"/>
          </ac:spMkLst>
        </pc:spChg>
        <pc:spChg chg="mod">
          <ac:chgData name="noora nooraa" userId="0f17af746777180a" providerId="LiveId" clId="{36DE869F-5208-4441-83EC-DF3B6FD24775}" dt="2020-10-25T21:53:35.096" v="539" actId="20577"/>
          <ac:spMkLst>
            <pc:docMk/>
            <pc:sldMk cId="1077880476" sldId="312"/>
            <ac:spMk id="46" creationId="{C767F273-A544-4CF3-974A-3703C9D92935}"/>
          </ac:spMkLst>
        </pc:spChg>
        <pc:spChg chg="mod">
          <ac:chgData name="noora nooraa" userId="0f17af746777180a" providerId="LiveId" clId="{36DE869F-5208-4441-83EC-DF3B6FD24775}" dt="2020-10-25T21:53:38.502" v="541" actId="14100"/>
          <ac:spMkLst>
            <pc:docMk/>
            <pc:sldMk cId="1077880476" sldId="312"/>
            <ac:spMk id="48" creationId="{F62F7DA5-769F-4B51-BE66-412A3C90F288}"/>
          </ac:spMkLst>
        </pc:spChg>
        <pc:spChg chg="mod">
          <ac:chgData name="noora nooraa" userId="0f17af746777180a" providerId="LiveId" clId="{36DE869F-5208-4441-83EC-DF3B6FD24775}" dt="2020-10-25T21:53:46.323" v="545" actId="14100"/>
          <ac:spMkLst>
            <pc:docMk/>
            <pc:sldMk cId="1077880476" sldId="312"/>
            <ac:spMk id="50" creationId="{6332AA5F-3470-4BCE-AE3B-34CD96261D78}"/>
          </ac:spMkLst>
        </pc:spChg>
        <pc:spChg chg="mod">
          <ac:chgData name="noora nooraa" userId="0f17af746777180a" providerId="LiveId" clId="{36DE869F-5208-4441-83EC-DF3B6FD24775}" dt="2020-10-25T21:53:49.926" v="547" actId="14100"/>
          <ac:spMkLst>
            <pc:docMk/>
            <pc:sldMk cId="1077880476" sldId="312"/>
            <ac:spMk id="52" creationId="{2EBA72FA-3FD8-4880-8BBA-10E88E61E6B1}"/>
          </ac:spMkLst>
        </pc:spChg>
        <pc:spChg chg="mod">
          <ac:chgData name="noora nooraa" userId="0f17af746777180a" providerId="LiveId" clId="{36DE869F-5208-4441-83EC-DF3B6FD24775}" dt="2020-10-25T21:53:52.836" v="549" actId="14100"/>
          <ac:spMkLst>
            <pc:docMk/>
            <pc:sldMk cId="1077880476" sldId="312"/>
            <ac:spMk id="54" creationId="{5CA6D2BA-12D1-401F-ABC2-359E909113B4}"/>
          </ac:spMkLst>
        </pc:spChg>
        <pc:spChg chg="mod">
          <ac:chgData name="noora nooraa" userId="0f17af746777180a" providerId="LiveId" clId="{36DE869F-5208-4441-83EC-DF3B6FD24775}" dt="2020-10-25T21:53:56.548" v="551" actId="14100"/>
          <ac:spMkLst>
            <pc:docMk/>
            <pc:sldMk cId="1077880476" sldId="312"/>
            <ac:spMk id="56" creationId="{A6B9385B-F225-4EF9-84FE-F135E71D531A}"/>
          </ac:spMkLst>
        </pc:spChg>
        <pc:spChg chg="mod">
          <ac:chgData name="noora nooraa" userId="0f17af746777180a" providerId="LiveId" clId="{36DE869F-5208-4441-83EC-DF3B6FD24775}" dt="2020-10-25T21:53:42.452" v="543" actId="14100"/>
          <ac:spMkLst>
            <pc:docMk/>
            <pc:sldMk cId="1077880476" sldId="312"/>
            <ac:spMk id="58" creationId="{BEE096CC-2D31-446F-B1F0-0D1B674A7A5E}"/>
          </ac:spMkLst>
        </pc:spChg>
        <pc:graphicFrameChg chg="mod modGraphic">
          <ac:chgData name="noora nooraa" userId="0f17af746777180a" providerId="LiveId" clId="{36DE869F-5208-4441-83EC-DF3B6FD24775}" dt="2020-10-25T21:54:30.584" v="559" actId="403"/>
          <ac:graphicFrameMkLst>
            <pc:docMk/>
            <pc:sldMk cId="1077880476" sldId="312"/>
            <ac:graphicFrameMk id="11" creationId="{6B713C35-370B-4D7A-B0D3-0FDA3A8A1144}"/>
          </ac:graphicFrameMkLst>
        </pc:graphicFrameChg>
      </pc:sldChg>
      <pc:sldChg chg="modSp mod">
        <pc:chgData name="noora nooraa" userId="0f17af746777180a" providerId="LiveId" clId="{36DE869F-5208-4441-83EC-DF3B6FD24775}" dt="2020-10-25T21:55:55.762" v="593" actId="20577"/>
        <pc:sldMkLst>
          <pc:docMk/>
          <pc:sldMk cId="3880231338" sldId="315"/>
        </pc:sldMkLst>
        <pc:spChg chg="mod">
          <ac:chgData name="noora nooraa" userId="0f17af746777180a" providerId="LiveId" clId="{36DE869F-5208-4441-83EC-DF3B6FD24775}" dt="2020-10-25T21:55:55.762" v="593" actId="20577"/>
          <ac:spMkLst>
            <pc:docMk/>
            <pc:sldMk cId="3880231338" sldId="315"/>
            <ac:spMk id="20" creationId="{00000000-0000-0000-0000-000000000000}"/>
          </ac:spMkLst>
        </pc:spChg>
        <pc:spChg chg="mod">
          <ac:chgData name="noora nooraa" userId="0f17af746777180a" providerId="LiveId" clId="{36DE869F-5208-4441-83EC-DF3B6FD24775}" dt="2020-10-25T21:55:23.472" v="565"/>
          <ac:spMkLst>
            <pc:docMk/>
            <pc:sldMk cId="3880231338" sldId="315"/>
            <ac:spMk id="28" creationId="{4D4CE64C-FBED-4233-BD2E-41B5F70F3E94}"/>
          </ac:spMkLst>
        </pc:spChg>
        <pc:spChg chg="mod">
          <ac:chgData name="noora nooraa" userId="0f17af746777180a" providerId="LiveId" clId="{36DE869F-5208-4441-83EC-DF3B6FD24775}" dt="2020-10-25T21:55:28.287" v="567" actId="207"/>
          <ac:spMkLst>
            <pc:docMk/>
            <pc:sldMk cId="3880231338" sldId="315"/>
            <ac:spMk id="37" creationId="{A133937D-13A5-4810-A0BA-9945D6B14795}"/>
          </ac:spMkLst>
        </pc:spChg>
        <pc:spChg chg="mod">
          <ac:chgData name="noora nooraa" userId="0f17af746777180a" providerId="LiveId" clId="{36DE869F-5208-4441-83EC-DF3B6FD24775}" dt="2020-10-25T21:55:18.107" v="563"/>
          <ac:spMkLst>
            <pc:docMk/>
            <pc:sldMk cId="3880231338" sldId="315"/>
            <ac:spMk id="38" creationId="{F42C000B-00BF-4FF8-A5B0-26D91387471A}"/>
          </ac:spMkLst>
        </pc:spChg>
      </pc:sldChg>
      <pc:sldChg chg="modSp mod ord">
        <pc:chgData name="noora nooraa" userId="0f17af746777180a" providerId="LiveId" clId="{36DE869F-5208-4441-83EC-DF3B6FD24775}" dt="2020-10-25T22:20:41.620" v="779"/>
        <pc:sldMkLst>
          <pc:docMk/>
          <pc:sldMk cId="585981135" sldId="316"/>
        </pc:sldMkLst>
        <pc:spChg chg="mod">
          <ac:chgData name="noora nooraa" userId="0f17af746777180a" providerId="LiveId" clId="{36DE869F-5208-4441-83EC-DF3B6FD24775}" dt="2020-10-25T22:14:46.040" v="750" actId="20577"/>
          <ac:spMkLst>
            <pc:docMk/>
            <pc:sldMk cId="585981135" sldId="316"/>
            <ac:spMk id="10" creationId="{00000000-0000-0000-0000-000000000000}"/>
          </ac:spMkLst>
        </pc:spChg>
        <pc:picChg chg="mod">
          <ac:chgData name="noora nooraa" userId="0f17af746777180a" providerId="LiveId" clId="{36DE869F-5208-4441-83EC-DF3B6FD24775}" dt="2020-10-25T22:12:26.758" v="645" actId="1076"/>
          <ac:picMkLst>
            <pc:docMk/>
            <pc:sldMk cId="585981135" sldId="316"/>
            <ac:picMk id="5" creationId="{6067E79E-D58D-40FB-B262-981C3F3C9060}"/>
          </ac:picMkLst>
        </pc:picChg>
      </pc:sldChg>
      <pc:sldChg chg="addSp modSp mod modAnim">
        <pc:chgData name="noora nooraa" userId="0f17af746777180a" providerId="LiveId" clId="{36DE869F-5208-4441-83EC-DF3B6FD24775}" dt="2020-10-25T21:29:20.805" v="74"/>
        <pc:sldMkLst>
          <pc:docMk/>
          <pc:sldMk cId="558925951" sldId="324"/>
        </pc:sldMkLst>
        <pc:spChg chg="add mod">
          <ac:chgData name="noora nooraa" userId="0f17af746777180a" providerId="LiveId" clId="{36DE869F-5208-4441-83EC-DF3B6FD24775}" dt="2020-10-25T21:27:38.794" v="17" actId="14100"/>
          <ac:spMkLst>
            <pc:docMk/>
            <pc:sldMk cId="558925951" sldId="324"/>
            <ac:spMk id="7" creationId="{0D771A1B-2F86-4950-9B94-5290A04FDBB1}"/>
          </ac:spMkLst>
        </pc:spChg>
        <pc:spChg chg="mod">
          <ac:chgData name="noora nooraa" userId="0f17af746777180a" providerId="LiveId" clId="{36DE869F-5208-4441-83EC-DF3B6FD24775}" dt="2020-10-25T21:29:07.939" v="71" actId="20577"/>
          <ac:spMkLst>
            <pc:docMk/>
            <pc:sldMk cId="558925951" sldId="324"/>
            <ac:spMk id="11" creationId="{1CA5EAC1-06A9-4A11-94AB-379C3BC23F97}"/>
          </ac:spMkLst>
        </pc:spChg>
        <pc:spChg chg="add mod">
          <ac:chgData name="noora nooraa" userId="0f17af746777180a" providerId="LiveId" clId="{36DE869F-5208-4441-83EC-DF3B6FD24775}" dt="2020-10-25T21:29:05.243" v="70" actId="1038"/>
          <ac:spMkLst>
            <pc:docMk/>
            <pc:sldMk cId="558925951" sldId="324"/>
            <ac:spMk id="25" creationId="{C12765C0-F2B8-4C83-83C3-1E3D93F8D034}"/>
          </ac:spMkLst>
        </pc:spChg>
        <pc:spChg chg="add mod">
          <ac:chgData name="noora nooraa" userId="0f17af746777180a" providerId="LiveId" clId="{36DE869F-5208-4441-83EC-DF3B6FD24775}" dt="2020-10-25T21:28:05.943" v="31" actId="14100"/>
          <ac:spMkLst>
            <pc:docMk/>
            <pc:sldMk cId="558925951" sldId="324"/>
            <ac:spMk id="28" creationId="{43F405F2-5A56-4F28-A319-3D59E8FF8A15}"/>
          </ac:spMkLst>
        </pc:spChg>
        <pc:cxnChg chg="add mod">
          <ac:chgData name="noora nooraa" userId="0f17af746777180a" providerId="LiveId" clId="{36DE869F-5208-4441-83EC-DF3B6FD24775}" dt="2020-10-25T21:27:40.877" v="19" actId="1035"/>
          <ac:cxnSpMkLst>
            <pc:docMk/>
            <pc:sldMk cId="558925951" sldId="324"/>
            <ac:cxnSpMk id="4" creationId="{D97E9392-15A2-4854-BE54-AFBF6A9164F7}"/>
          </ac:cxnSpMkLst>
        </pc:cxnChg>
        <pc:cxnChg chg="add mod">
          <ac:chgData name="noora nooraa" userId="0f17af746777180a" providerId="LiveId" clId="{36DE869F-5208-4441-83EC-DF3B6FD24775}" dt="2020-10-25T21:27:43.362" v="23" actId="1035"/>
          <ac:cxnSpMkLst>
            <pc:docMk/>
            <pc:sldMk cId="558925951" sldId="324"/>
            <ac:cxnSpMk id="23" creationId="{ABD9D829-FF45-4E68-99BB-5E35CCC5F4A7}"/>
          </ac:cxnSpMkLst>
        </pc:cxnChg>
        <pc:cxnChg chg="add mod">
          <ac:chgData name="noora nooraa" userId="0f17af746777180a" providerId="LiveId" clId="{36DE869F-5208-4441-83EC-DF3B6FD24775}" dt="2020-10-25T21:28:10.497" v="44" actId="1037"/>
          <ac:cxnSpMkLst>
            <pc:docMk/>
            <pc:sldMk cId="558925951" sldId="324"/>
            <ac:cxnSpMk id="26" creationId="{23B624B8-258B-4926-A4A5-650C4EA7992D}"/>
          </ac:cxnSpMkLst>
        </pc:cxnChg>
      </pc:sldChg>
      <pc:sldChg chg="modSp mod">
        <pc:chgData name="noora nooraa" userId="0f17af746777180a" providerId="LiveId" clId="{36DE869F-5208-4441-83EC-DF3B6FD24775}" dt="2020-10-25T22:17:00.449" v="774" actId="14100"/>
        <pc:sldMkLst>
          <pc:docMk/>
          <pc:sldMk cId="167975910" sldId="325"/>
        </pc:sldMkLst>
        <pc:spChg chg="mod">
          <ac:chgData name="noora nooraa" userId="0f17af746777180a" providerId="LiveId" clId="{36DE869F-5208-4441-83EC-DF3B6FD24775}" dt="2020-10-25T21:26:11.193" v="0" actId="207"/>
          <ac:spMkLst>
            <pc:docMk/>
            <pc:sldMk cId="167975910" sldId="325"/>
            <ac:spMk id="3" creationId="{1196B7F0-A6DD-4A1C-9195-1035AD2F8C05}"/>
          </ac:spMkLst>
        </pc:spChg>
        <pc:spChg chg="mod">
          <ac:chgData name="noora nooraa" userId="0f17af746777180a" providerId="LiveId" clId="{36DE869F-5208-4441-83EC-DF3B6FD24775}" dt="2020-10-25T21:30:28.810" v="87" actId="14100"/>
          <ac:spMkLst>
            <pc:docMk/>
            <pc:sldMk cId="167975910" sldId="325"/>
            <ac:spMk id="37" creationId="{A174402B-C48A-499F-8711-27387F80F1FE}"/>
          </ac:spMkLst>
        </pc:spChg>
        <pc:spChg chg="mod">
          <ac:chgData name="noora nooraa" userId="0f17af746777180a" providerId="LiveId" clId="{36DE869F-5208-4441-83EC-DF3B6FD24775}" dt="2020-10-25T21:30:31.325" v="88" actId="14100"/>
          <ac:spMkLst>
            <pc:docMk/>
            <pc:sldMk cId="167975910" sldId="325"/>
            <ac:spMk id="39" creationId="{4C4FB9E0-C276-4DAC-A429-5E13EBC7E398}"/>
          </ac:spMkLst>
        </pc:spChg>
        <pc:spChg chg="mod">
          <ac:chgData name="noora nooraa" userId="0f17af746777180a" providerId="LiveId" clId="{36DE869F-5208-4441-83EC-DF3B6FD24775}" dt="2020-10-25T21:30:33.745" v="89" actId="14100"/>
          <ac:spMkLst>
            <pc:docMk/>
            <pc:sldMk cId="167975910" sldId="325"/>
            <ac:spMk id="41" creationId="{2DF824E9-D2F8-4B76-83AE-43A871161FAD}"/>
          </ac:spMkLst>
        </pc:spChg>
        <pc:spChg chg="mod">
          <ac:chgData name="noora nooraa" userId="0f17af746777180a" providerId="LiveId" clId="{36DE869F-5208-4441-83EC-DF3B6FD24775}" dt="2020-10-25T21:30:36.068" v="90" actId="14100"/>
          <ac:spMkLst>
            <pc:docMk/>
            <pc:sldMk cId="167975910" sldId="325"/>
            <ac:spMk id="43" creationId="{12785ABD-0854-4DDD-AE65-E19D7CD5F32B}"/>
          </ac:spMkLst>
        </pc:spChg>
        <pc:spChg chg="mod">
          <ac:chgData name="noora nooraa" userId="0f17af746777180a" providerId="LiveId" clId="{36DE869F-5208-4441-83EC-DF3B6FD24775}" dt="2020-10-25T21:30:38.473" v="91" actId="14100"/>
          <ac:spMkLst>
            <pc:docMk/>
            <pc:sldMk cId="167975910" sldId="325"/>
            <ac:spMk id="49" creationId="{0DAF3888-5588-4907-964F-1E3004A93FBF}"/>
          </ac:spMkLst>
        </pc:spChg>
        <pc:spChg chg="mod">
          <ac:chgData name="noora nooraa" userId="0f17af746777180a" providerId="LiveId" clId="{36DE869F-5208-4441-83EC-DF3B6FD24775}" dt="2020-10-25T21:30:41.086" v="92" actId="14100"/>
          <ac:spMkLst>
            <pc:docMk/>
            <pc:sldMk cId="167975910" sldId="325"/>
            <ac:spMk id="51" creationId="{03DF0F6B-F4DE-483A-B31A-1F3E18A2EF42}"/>
          </ac:spMkLst>
        </pc:spChg>
        <pc:spChg chg="mod">
          <ac:chgData name="noora nooraa" userId="0f17af746777180a" providerId="LiveId" clId="{36DE869F-5208-4441-83EC-DF3B6FD24775}" dt="2020-10-25T21:30:46.872" v="94" actId="14100"/>
          <ac:spMkLst>
            <pc:docMk/>
            <pc:sldMk cId="167975910" sldId="325"/>
            <ac:spMk id="53" creationId="{A84A2117-7DF3-4ED1-8BCC-92D69C0C5BC0}"/>
          </ac:spMkLst>
        </pc:spChg>
        <pc:spChg chg="mod">
          <ac:chgData name="noora nooraa" userId="0f17af746777180a" providerId="LiveId" clId="{36DE869F-5208-4441-83EC-DF3B6FD24775}" dt="2020-10-25T21:30:43.627" v="93" actId="14100"/>
          <ac:spMkLst>
            <pc:docMk/>
            <pc:sldMk cId="167975910" sldId="325"/>
            <ac:spMk id="55" creationId="{9A2A0C9A-639C-4320-B0FE-BA346CB26A06}"/>
          </ac:spMkLst>
        </pc:spChg>
        <pc:grpChg chg="mod">
          <ac:chgData name="noora nooraa" userId="0f17af746777180a" providerId="LiveId" clId="{36DE869F-5208-4441-83EC-DF3B6FD24775}" dt="2020-10-25T22:17:00.449" v="774" actId="14100"/>
          <ac:grpSpMkLst>
            <pc:docMk/>
            <pc:sldMk cId="167975910" sldId="325"/>
            <ac:grpSpMk id="12" creationId="{00000000-0000-0000-0000-000000000000}"/>
          </ac:grpSpMkLst>
        </pc:grpChg>
      </pc:sldChg>
      <pc:sldChg chg="addSp delSp modSp mod delAnim modAnim">
        <pc:chgData name="noora nooraa" userId="0f17af746777180a" providerId="LiveId" clId="{36DE869F-5208-4441-83EC-DF3B6FD24775}" dt="2020-10-25T21:53:12.513" v="536" actId="1076"/>
        <pc:sldMkLst>
          <pc:docMk/>
          <pc:sldMk cId="1695461873" sldId="326"/>
        </pc:sldMkLst>
        <pc:spChg chg="mod">
          <ac:chgData name="noora nooraa" userId="0f17af746777180a" providerId="LiveId" clId="{36DE869F-5208-4441-83EC-DF3B6FD24775}" dt="2020-10-25T21:52:01.872" v="522" actId="1076"/>
          <ac:spMkLst>
            <pc:docMk/>
            <pc:sldMk cId="1695461873" sldId="326"/>
            <ac:spMk id="2" creationId="{00000000-0000-0000-0000-000000000000}"/>
          </ac:spMkLst>
        </pc:spChg>
        <pc:spChg chg="mod">
          <ac:chgData name="noora nooraa" userId="0f17af746777180a" providerId="LiveId" clId="{36DE869F-5208-4441-83EC-DF3B6FD24775}" dt="2020-10-25T21:47:46.749" v="466" actId="20577"/>
          <ac:spMkLst>
            <pc:docMk/>
            <pc:sldMk cId="1695461873" sldId="326"/>
            <ac:spMk id="3" creationId="{00000000-0000-0000-0000-000000000000}"/>
          </ac:spMkLst>
        </pc:spChg>
        <pc:spChg chg="add del mod">
          <ac:chgData name="noora nooraa" userId="0f17af746777180a" providerId="LiveId" clId="{36DE869F-5208-4441-83EC-DF3B6FD24775}" dt="2020-10-25T21:41:37.157" v="292" actId="478"/>
          <ac:spMkLst>
            <pc:docMk/>
            <pc:sldMk cId="1695461873" sldId="326"/>
            <ac:spMk id="7" creationId="{D83750B5-D8B4-4D78-90DA-D6F387000BE0}"/>
          </ac:spMkLst>
        </pc:spChg>
        <pc:spChg chg="add mod">
          <ac:chgData name="noora nooraa" userId="0f17af746777180a" providerId="LiveId" clId="{36DE869F-5208-4441-83EC-DF3B6FD24775}" dt="2020-10-25T21:51:02.558" v="503" actId="1076"/>
          <ac:spMkLst>
            <pc:docMk/>
            <pc:sldMk cId="1695461873" sldId="326"/>
            <ac:spMk id="24" creationId="{11BB9DFD-3344-48B3-AEE6-117168A4083E}"/>
          </ac:spMkLst>
        </pc:spChg>
        <pc:spChg chg="add mod">
          <ac:chgData name="noora nooraa" userId="0f17af746777180a" providerId="LiveId" clId="{36DE869F-5208-4441-83EC-DF3B6FD24775}" dt="2020-10-25T21:44:46.735" v="321" actId="14100"/>
          <ac:spMkLst>
            <pc:docMk/>
            <pc:sldMk cId="1695461873" sldId="326"/>
            <ac:spMk id="30" creationId="{99ED4931-85AB-4A3C-8306-C6682DE33EE8}"/>
          </ac:spMkLst>
        </pc:spChg>
        <pc:spChg chg="add mod">
          <ac:chgData name="noora nooraa" userId="0f17af746777180a" providerId="LiveId" clId="{36DE869F-5208-4441-83EC-DF3B6FD24775}" dt="2020-10-25T21:53:12.513" v="536" actId="1076"/>
          <ac:spMkLst>
            <pc:docMk/>
            <pc:sldMk cId="1695461873" sldId="326"/>
            <ac:spMk id="33" creationId="{E0A26B47-C82F-464A-A9FC-E8EA30DCDD9A}"/>
          </ac:spMkLst>
        </pc:spChg>
        <pc:spChg chg="add mod">
          <ac:chgData name="noora nooraa" userId="0f17af746777180a" providerId="LiveId" clId="{36DE869F-5208-4441-83EC-DF3B6FD24775}" dt="2020-10-25T21:47:43.094" v="465" actId="1035"/>
          <ac:spMkLst>
            <pc:docMk/>
            <pc:sldMk cId="1695461873" sldId="326"/>
            <ac:spMk id="34" creationId="{806027B0-4BC7-421F-903D-263964BFE71B}"/>
          </ac:spMkLst>
        </pc:spChg>
        <pc:graphicFrameChg chg="mod modGraphic">
          <ac:chgData name="noora nooraa" userId="0f17af746777180a" providerId="LiveId" clId="{36DE869F-5208-4441-83EC-DF3B6FD24775}" dt="2020-10-25T21:49:49.216" v="500" actId="20577"/>
          <ac:graphicFrameMkLst>
            <pc:docMk/>
            <pc:sldMk cId="1695461873" sldId="326"/>
            <ac:graphicFrameMk id="4" creationId="{EB9AEC1A-2D51-4673-800E-42F96FC94A40}"/>
          </ac:graphicFrameMkLst>
        </pc:graphicFrameChg>
        <pc:cxnChg chg="add mod">
          <ac:chgData name="noora nooraa" userId="0f17af746777180a" providerId="LiveId" clId="{36DE869F-5208-4441-83EC-DF3B6FD24775}" dt="2020-10-25T21:42:20.403" v="299" actId="1076"/>
          <ac:cxnSpMkLst>
            <pc:docMk/>
            <pc:sldMk cId="1695461873" sldId="326"/>
            <ac:cxnSpMk id="23" creationId="{AE21CC5C-2D10-4178-903A-509AF750CFA7}"/>
          </ac:cxnSpMkLst>
        </pc:cxnChg>
        <pc:cxnChg chg="add del mod">
          <ac:chgData name="noora nooraa" userId="0f17af746777180a" providerId="LiveId" clId="{36DE869F-5208-4441-83EC-DF3B6FD24775}" dt="2020-10-25T21:44:24.028" v="314" actId="478"/>
          <ac:cxnSpMkLst>
            <pc:docMk/>
            <pc:sldMk cId="1695461873" sldId="326"/>
            <ac:cxnSpMk id="25" creationId="{DD51BEE1-2B0D-4944-A2E9-C9EC32FF13BD}"/>
          </ac:cxnSpMkLst>
        </pc:cxnChg>
        <pc:cxnChg chg="add del mod">
          <ac:chgData name="noora nooraa" userId="0f17af746777180a" providerId="LiveId" clId="{36DE869F-5208-4441-83EC-DF3B6FD24775}" dt="2020-10-25T21:44:24.028" v="314" actId="478"/>
          <ac:cxnSpMkLst>
            <pc:docMk/>
            <pc:sldMk cId="1695461873" sldId="326"/>
            <ac:cxnSpMk id="26" creationId="{730B6F0A-3726-4200-8424-106787E9B5F3}"/>
          </ac:cxnSpMkLst>
        </pc:cxnChg>
        <pc:cxnChg chg="add mod">
          <ac:chgData name="noora nooraa" userId="0f17af746777180a" providerId="LiveId" clId="{36DE869F-5208-4441-83EC-DF3B6FD24775}" dt="2020-10-25T21:44:36.272" v="317" actId="14100"/>
          <ac:cxnSpMkLst>
            <pc:docMk/>
            <pc:sldMk cId="1695461873" sldId="326"/>
            <ac:cxnSpMk id="28" creationId="{A3935C80-2209-4493-8100-DBC6CDF97A6E}"/>
          </ac:cxnSpMkLst>
        </pc:cxnChg>
        <pc:cxnChg chg="add mod">
          <ac:chgData name="noora nooraa" userId="0f17af746777180a" providerId="LiveId" clId="{36DE869F-5208-4441-83EC-DF3B6FD24775}" dt="2020-10-25T21:51:53.931" v="519" actId="14100"/>
          <ac:cxnSpMkLst>
            <pc:docMk/>
            <pc:sldMk cId="1695461873" sldId="326"/>
            <ac:cxnSpMk id="32" creationId="{AB5216C7-65E1-4024-937A-238F1A68FD1D}"/>
          </ac:cxnSpMkLst>
        </pc:cxnChg>
        <pc:cxnChg chg="add mod">
          <ac:chgData name="noora nooraa" userId="0f17af746777180a" providerId="LiveId" clId="{36DE869F-5208-4441-83EC-DF3B6FD24775}" dt="2020-10-25T21:47:21.761" v="455" actId="14100"/>
          <ac:cxnSpMkLst>
            <pc:docMk/>
            <pc:sldMk cId="1695461873" sldId="326"/>
            <ac:cxnSpMk id="35" creationId="{CF02FA18-8CF1-408F-B54F-F83233EB22A8}"/>
          </ac:cxnSpMkLst>
        </pc:cxnChg>
        <pc:cxnChg chg="add mod">
          <ac:chgData name="noora nooraa" userId="0f17af746777180a" providerId="LiveId" clId="{36DE869F-5208-4441-83EC-DF3B6FD24775}" dt="2020-10-25T21:47:27.422" v="458" actId="14100"/>
          <ac:cxnSpMkLst>
            <pc:docMk/>
            <pc:sldMk cId="1695461873" sldId="326"/>
            <ac:cxnSpMk id="37" creationId="{7933561A-F1B6-4C21-996B-91FDAC8B844C}"/>
          </ac:cxnSpMkLst>
        </pc:cxnChg>
        <pc:cxnChg chg="add mod">
          <ac:chgData name="noora nooraa" userId="0f17af746777180a" providerId="LiveId" clId="{36DE869F-5208-4441-83EC-DF3B6FD24775}" dt="2020-10-25T21:47:39.513" v="461" actId="14100"/>
          <ac:cxnSpMkLst>
            <pc:docMk/>
            <pc:sldMk cId="1695461873" sldId="326"/>
            <ac:cxnSpMk id="39" creationId="{3DA1F5E3-515D-4ACB-B729-F852005C0EF5}"/>
          </ac:cxnSpMkLst>
        </pc:cxnChg>
      </pc:sldChg>
      <pc:sldChg chg="modSp mod">
        <pc:chgData name="noora nooraa" userId="0f17af746777180a" providerId="LiveId" clId="{36DE869F-5208-4441-83EC-DF3B6FD24775}" dt="2020-10-25T22:17:09.247" v="777" actId="1036"/>
        <pc:sldMkLst>
          <pc:docMk/>
          <pc:sldMk cId="812077293" sldId="327"/>
        </pc:sldMkLst>
        <pc:spChg chg="mod">
          <ac:chgData name="noora nooraa" userId="0f17af746777180a" providerId="LiveId" clId="{36DE869F-5208-4441-83EC-DF3B6FD24775}" dt="2020-10-25T21:34:50.961" v="182" actId="1036"/>
          <ac:spMkLst>
            <pc:docMk/>
            <pc:sldMk cId="812077293" sldId="327"/>
            <ac:spMk id="2" creationId="{B0740C60-3898-4E83-9990-21848AA60FD5}"/>
          </ac:spMkLst>
        </pc:spChg>
        <pc:spChg chg="mod">
          <ac:chgData name="noora nooraa" userId="0f17af746777180a" providerId="LiveId" clId="{36DE869F-5208-4441-83EC-DF3B6FD24775}" dt="2020-10-25T21:34:50.961" v="182" actId="1036"/>
          <ac:spMkLst>
            <pc:docMk/>
            <pc:sldMk cId="812077293" sldId="327"/>
            <ac:spMk id="3" creationId="{EA388429-ACEF-42DE-9EC1-A0B9DBBCB77D}"/>
          </ac:spMkLst>
        </pc:spChg>
        <pc:spChg chg="mod">
          <ac:chgData name="noora nooraa" userId="0f17af746777180a" providerId="LiveId" clId="{36DE869F-5208-4441-83EC-DF3B6FD24775}" dt="2020-10-25T21:35:22.291" v="226" actId="1036"/>
          <ac:spMkLst>
            <pc:docMk/>
            <pc:sldMk cId="812077293" sldId="327"/>
            <ac:spMk id="4" creationId="{23BE919B-0ED0-4DDA-B3E0-72A647A5E13D}"/>
          </ac:spMkLst>
        </pc:spChg>
        <pc:spChg chg="mod">
          <ac:chgData name="noora nooraa" userId="0f17af746777180a" providerId="LiveId" clId="{36DE869F-5208-4441-83EC-DF3B6FD24775}" dt="2020-10-25T21:35:40.942" v="234" actId="1076"/>
          <ac:spMkLst>
            <pc:docMk/>
            <pc:sldMk cId="812077293" sldId="327"/>
            <ac:spMk id="7" creationId="{B5D7A8FB-7BC7-4725-A62D-0EF7A2A9AD6D}"/>
          </ac:spMkLst>
        </pc:spChg>
        <pc:spChg chg="mod">
          <ac:chgData name="noora nooraa" userId="0f17af746777180a" providerId="LiveId" clId="{36DE869F-5208-4441-83EC-DF3B6FD24775}" dt="2020-10-25T21:35:38.109" v="233" actId="1076"/>
          <ac:spMkLst>
            <pc:docMk/>
            <pc:sldMk cId="812077293" sldId="327"/>
            <ac:spMk id="8" creationId="{C03CB0FB-4C9E-4965-8494-E90093F2250B}"/>
          </ac:spMkLst>
        </pc:spChg>
        <pc:spChg chg="mod">
          <ac:chgData name="noora nooraa" userId="0f17af746777180a" providerId="LiveId" clId="{36DE869F-5208-4441-83EC-DF3B6FD24775}" dt="2020-10-25T21:36:07.943" v="244" actId="1076"/>
          <ac:spMkLst>
            <pc:docMk/>
            <pc:sldMk cId="812077293" sldId="327"/>
            <ac:spMk id="11" creationId="{757787CC-1B7E-4FCF-BB7D-AA71D81CA86B}"/>
          </ac:spMkLst>
        </pc:spChg>
        <pc:spChg chg="mod">
          <ac:chgData name="noora nooraa" userId="0f17af746777180a" providerId="LiveId" clId="{36DE869F-5208-4441-83EC-DF3B6FD24775}" dt="2020-10-25T21:36:25.732" v="247" actId="1076"/>
          <ac:spMkLst>
            <pc:docMk/>
            <pc:sldMk cId="812077293" sldId="327"/>
            <ac:spMk id="31" creationId="{08262BF7-5E49-4377-8407-A05C405917A4}"/>
          </ac:spMkLst>
        </pc:spChg>
        <pc:spChg chg="mod">
          <ac:chgData name="noora nooraa" userId="0f17af746777180a" providerId="LiveId" clId="{36DE869F-5208-4441-83EC-DF3B6FD24775}" dt="2020-10-25T21:35:09.218" v="204" actId="14100"/>
          <ac:spMkLst>
            <pc:docMk/>
            <pc:sldMk cId="812077293" sldId="327"/>
            <ac:spMk id="33" creationId="{E00CEE13-0C29-490D-AAF6-1819E257C63D}"/>
          </ac:spMkLst>
        </pc:spChg>
        <pc:spChg chg="mod">
          <ac:chgData name="noora nooraa" userId="0f17af746777180a" providerId="LiveId" clId="{36DE869F-5208-4441-83EC-DF3B6FD24775}" dt="2020-10-25T21:35:15.860" v="212" actId="1038"/>
          <ac:spMkLst>
            <pc:docMk/>
            <pc:sldMk cId="812077293" sldId="327"/>
            <ac:spMk id="35" creationId="{6585287B-D970-4E33-AE28-D4A1307B350C}"/>
          </ac:spMkLst>
        </pc:spChg>
        <pc:spChg chg="mod">
          <ac:chgData name="noora nooraa" userId="0f17af746777180a" providerId="LiveId" clId="{36DE869F-5208-4441-83EC-DF3B6FD24775}" dt="2020-10-25T21:35:32.550" v="231" actId="20577"/>
          <ac:spMkLst>
            <pc:docMk/>
            <pc:sldMk cId="812077293" sldId="327"/>
            <ac:spMk id="37" creationId="{4977C8AE-BEC1-4771-B896-DC1256F14480}"/>
          </ac:spMkLst>
        </pc:spChg>
        <pc:spChg chg="mod">
          <ac:chgData name="noora nooraa" userId="0f17af746777180a" providerId="LiveId" clId="{36DE869F-5208-4441-83EC-DF3B6FD24775}" dt="2020-10-25T21:35:51.500" v="237" actId="20577"/>
          <ac:spMkLst>
            <pc:docMk/>
            <pc:sldMk cId="812077293" sldId="327"/>
            <ac:spMk id="41" creationId="{539AE89D-0297-4DF9-8969-058D6EA3FE5E}"/>
          </ac:spMkLst>
        </pc:spChg>
        <pc:spChg chg="mod">
          <ac:chgData name="noora nooraa" userId="0f17af746777180a" providerId="LiveId" clId="{36DE869F-5208-4441-83EC-DF3B6FD24775}" dt="2020-10-25T21:35:57.342" v="240" actId="20577"/>
          <ac:spMkLst>
            <pc:docMk/>
            <pc:sldMk cId="812077293" sldId="327"/>
            <ac:spMk id="43" creationId="{F911211F-D170-47AF-A97A-E503DF570A78}"/>
          </ac:spMkLst>
        </pc:spChg>
        <pc:spChg chg="mod">
          <ac:chgData name="noora nooraa" userId="0f17af746777180a" providerId="LiveId" clId="{36DE869F-5208-4441-83EC-DF3B6FD24775}" dt="2020-10-25T21:36:36.845" v="253" actId="1076"/>
          <ac:spMkLst>
            <pc:docMk/>
            <pc:sldMk cId="812077293" sldId="327"/>
            <ac:spMk id="45" creationId="{5DDB96D8-2CEA-4A1E-BC1A-169E134B1BF1}"/>
          </ac:spMkLst>
        </pc:spChg>
        <pc:spChg chg="mod">
          <ac:chgData name="noora nooraa" userId="0f17af746777180a" providerId="LiveId" clId="{36DE869F-5208-4441-83EC-DF3B6FD24775}" dt="2020-10-25T21:36:31.401" v="250" actId="20577"/>
          <ac:spMkLst>
            <pc:docMk/>
            <pc:sldMk cId="812077293" sldId="327"/>
            <ac:spMk id="47" creationId="{08A18943-1C91-4BA4-8DA5-5BE85918A48A}"/>
          </ac:spMkLst>
        </pc:spChg>
        <pc:spChg chg="mod">
          <ac:chgData name="noora nooraa" userId="0f17af746777180a" providerId="LiveId" clId="{36DE869F-5208-4441-83EC-DF3B6FD24775}" dt="2020-10-25T21:35:34.708" v="232" actId="20577"/>
          <ac:spMkLst>
            <pc:docMk/>
            <pc:sldMk cId="812077293" sldId="327"/>
            <ac:spMk id="49" creationId="{7DD9D5A9-491D-4DD9-B770-0B3EDA735281}"/>
          </ac:spMkLst>
        </pc:spChg>
        <pc:spChg chg="mod">
          <ac:chgData name="noora nooraa" userId="0f17af746777180a" providerId="LiveId" clId="{36DE869F-5208-4441-83EC-DF3B6FD24775}" dt="2020-10-25T22:17:09.247" v="777" actId="1036"/>
          <ac:spMkLst>
            <pc:docMk/>
            <pc:sldMk cId="812077293" sldId="327"/>
            <ac:spMk id="50" creationId="{2EA6E4C3-A0AD-42CA-908D-9DD0C5F41E96}"/>
          </ac:spMkLst>
        </pc:spChg>
        <pc:spChg chg="mod">
          <ac:chgData name="noora nooraa" userId="0f17af746777180a" providerId="LiveId" clId="{36DE869F-5208-4441-83EC-DF3B6FD24775}" dt="2020-10-25T21:35:22.291" v="226" actId="1036"/>
          <ac:spMkLst>
            <pc:docMk/>
            <pc:sldMk cId="812077293" sldId="327"/>
            <ac:spMk id="53" creationId="{852CE607-7EFA-4B85-AD56-89D6092DA332}"/>
          </ac:spMkLst>
        </pc:spChg>
        <pc:graphicFrameChg chg="mod modGraphic">
          <ac:chgData name="noora nooraa" userId="0f17af746777180a" providerId="LiveId" clId="{36DE869F-5208-4441-83EC-DF3B6FD24775}" dt="2020-10-25T21:36:17.944" v="246" actId="1076"/>
          <ac:graphicFrameMkLst>
            <pc:docMk/>
            <pc:sldMk cId="812077293" sldId="327"/>
            <ac:graphicFrameMk id="25" creationId="{ED539D94-66E6-45B7-BF89-1D832AFE3292}"/>
          </ac:graphicFrameMkLst>
        </pc:graphicFrameChg>
      </pc:sldChg>
      <pc:sldChg chg="modSp mod">
        <pc:chgData name="noora nooraa" userId="0f17af746777180a" providerId="LiveId" clId="{36DE869F-5208-4441-83EC-DF3B6FD24775}" dt="2020-10-25T22:10:37.867" v="644" actId="14100"/>
        <pc:sldMkLst>
          <pc:docMk/>
          <pc:sldMk cId="297014589" sldId="328"/>
        </pc:sldMkLst>
        <pc:spChg chg="mod">
          <ac:chgData name="noora nooraa" userId="0f17af746777180a" providerId="LiveId" clId="{36DE869F-5208-4441-83EC-DF3B6FD24775}" dt="2020-10-25T22:08:53.805" v="628" actId="20577"/>
          <ac:spMkLst>
            <pc:docMk/>
            <pc:sldMk cId="297014589" sldId="328"/>
            <ac:spMk id="25" creationId="{2FBE8BA1-1DD7-48BA-9E40-4D8056D159A4}"/>
          </ac:spMkLst>
        </pc:spChg>
        <pc:spChg chg="mod">
          <ac:chgData name="noora nooraa" userId="0f17af746777180a" providerId="LiveId" clId="{36DE869F-5208-4441-83EC-DF3B6FD24775}" dt="2020-10-25T22:08:59.791" v="630" actId="20577"/>
          <ac:spMkLst>
            <pc:docMk/>
            <pc:sldMk cId="297014589" sldId="328"/>
            <ac:spMk id="39" creationId="{74E58341-4A3D-410F-BAEB-A7BBEBE4E6EF}"/>
          </ac:spMkLst>
        </pc:spChg>
        <pc:spChg chg="mod">
          <ac:chgData name="noora nooraa" userId="0f17af746777180a" providerId="LiveId" clId="{36DE869F-5208-4441-83EC-DF3B6FD24775}" dt="2020-10-25T22:09:09.388" v="632" actId="20577"/>
          <ac:spMkLst>
            <pc:docMk/>
            <pc:sldMk cId="297014589" sldId="328"/>
            <ac:spMk id="41" creationId="{DC0A101B-FBEC-4A53-BF4F-9F3DF655CCC2}"/>
          </ac:spMkLst>
        </pc:spChg>
        <pc:spChg chg="mod">
          <ac:chgData name="noora nooraa" userId="0f17af746777180a" providerId="LiveId" clId="{36DE869F-5208-4441-83EC-DF3B6FD24775}" dt="2020-10-25T22:09:25.993" v="634" actId="14100"/>
          <ac:spMkLst>
            <pc:docMk/>
            <pc:sldMk cId="297014589" sldId="328"/>
            <ac:spMk id="43" creationId="{AFF381EE-1AA5-42C7-8CE6-D6EC6F45464C}"/>
          </ac:spMkLst>
        </pc:spChg>
        <pc:spChg chg="mod">
          <ac:chgData name="noora nooraa" userId="0f17af746777180a" providerId="LiveId" clId="{36DE869F-5208-4441-83EC-DF3B6FD24775}" dt="2020-10-25T22:10:26.434" v="638" actId="14100"/>
          <ac:spMkLst>
            <pc:docMk/>
            <pc:sldMk cId="297014589" sldId="328"/>
            <ac:spMk id="45" creationId="{B4C00737-31C1-4484-A8C0-C684032AAA82}"/>
          </ac:spMkLst>
        </pc:spChg>
        <pc:spChg chg="mod">
          <ac:chgData name="noora nooraa" userId="0f17af746777180a" providerId="LiveId" clId="{36DE869F-5208-4441-83EC-DF3B6FD24775}" dt="2020-10-25T22:10:30.193" v="640" actId="14100"/>
          <ac:spMkLst>
            <pc:docMk/>
            <pc:sldMk cId="297014589" sldId="328"/>
            <ac:spMk id="47" creationId="{C34A3AA0-7A13-42F6-AB55-E0F50FDE873C}"/>
          </ac:spMkLst>
        </pc:spChg>
        <pc:spChg chg="mod">
          <ac:chgData name="noora nooraa" userId="0f17af746777180a" providerId="LiveId" clId="{36DE869F-5208-4441-83EC-DF3B6FD24775}" dt="2020-10-25T22:10:34.019" v="642" actId="14100"/>
          <ac:spMkLst>
            <pc:docMk/>
            <pc:sldMk cId="297014589" sldId="328"/>
            <ac:spMk id="49" creationId="{8CC8658D-3487-48B6-8A77-E981ED018A6B}"/>
          </ac:spMkLst>
        </pc:spChg>
        <pc:spChg chg="mod">
          <ac:chgData name="noora nooraa" userId="0f17af746777180a" providerId="LiveId" clId="{36DE869F-5208-4441-83EC-DF3B6FD24775}" dt="2020-10-25T22:10:37.867" v="644" actId="14100"/>
          <ac:spMkLst>
            <pc:docMk/>
            <pc:sldMk cId="297014589" sldId="328"/>
            <ac:spMk id="51" creationId="{9D7CD046-CB1C-49D8-9759-DA71F977368C}"/>
          </ac:spMkLst>
        </pc:spChg>
        <pc:spChg chg="mod">
          <ac:chgData name="noora nooraa" userId="0f17af746777180a" providerId="LiveId" clId="{36DE869F-5208-4441-83EC-DF3B6FD24775}" dt="2020-10-25T22:09:30.229" v="636" actId="14100"/>
          <ac:spMkLst>
            <pc:docMk/>
            <pc:sldMk cId="297014589" sldId="328"/>
            <ac:spMk id="53" creationId="{EF1D729B-D74B-4066-9FBE-4FBDD71C6A99}"/>
          </ac:spMkLst>
        </pc:spChg>
      </pc:sldChg>
      <pc:sldChg chg="addSp modSp mod modAnim">
        <pc:chgData name="noora nooraa" userId="0f17af746777180a" providerId="LiveId" clId="{36DE869F-5208-4441-83EC-DF3B6FD24775}" dt="2020-10-25T22:08:18.094" v="627" actId="14100"/>
        <pc:sldMkLst>
          <pc:docMk/>
          <pc:sldMk cId="3194693527" sldId="329"/>
        </pc:sldMkLst>
        <pc:spChg chg="add mod">
          <ac:chgData name="noora nooraa" userId="0f17af746777180a" providerId="LiveId" clId="{36DE869F-5208-4441-83EC-DF3B6FD24775}" dt="2020-10-25T22:05:59.094" v="606" actId="14100"/>
          <ac:spMkLst>
            <pc:docMk/>
            <pc:sldMk cId="3194693527" sldId="329"/>
            <ac:spMk id="24" creationId="{A42CF16E-6FBC-4880-852C-9265FFFFAB76}"/>
          </ac:spMkLst>
        </pc:spChg>
        <pc:spChg chg="add mod">
          <ac:chgData name="noora nooraa" userId="0f17af746777180a" providerId="LiveId" clId="{36DE869F-5208-4441-83EC-DF3B6FD24775}" dt="2020-10-25T22:07:17.329" v="619" actId="14100"/>
          <ac:spMkLst>
            <pc:docMk/>
            <pc:sldMk cId="3194693527" sldId="329"/>
            <ac:spMk id="25" creationId="{FE9E51E8-57F6-4A9A-A948-8012EDD2E6DF}"/>
          </ac:spMkLst>
        </pc:spChg>
        <pc:spChg chg="add mod">
          <ac:chgData name="noora nooraa" userId="0f17af746777180a" providerId="LiveId" clId="{36DE869F-5208-4441-83EC-DF3B6FD24775}" dt="2020-10-25T22:08:10.450" v="624" actId="1076"/>
          <ac:spMkLst>
            <pc:docMk/>
            <pc:sldMk cId="3194693527" sldId="329"/>
            <ac:spMk id="28" creationId="{031E0347-4EC5-4B5D-B809-1DA0DD3065C1}"/>
          </ac:spMkLst>
        </pc:spChg>
        <pc:graphicFrameChg chg="mod modGraphic">
          <ac:chgData name="noora nooraa" userId="0f17af746777180a" providerId="LiveId" clId="{36DE869F-5208-4441-83EC-DF3B6FD24775}" dt="2020-10-25T22:05:38.533" v="604" actId="14100"/>
          <ac:graphicFrameMkLst>
            <pc:docMk/>
            <pc:sldMk cId="3194693527" sldId="329"/>
            <ac:graphicFrameMk id="11" creationId="{553B8FFB-5487-4455-8097-17717C088344}"/>
          </ac:graphicFrameMkLst>
        </pc:graphicFrameChg>
        <pc:picChg chg="mod">
          <ac:chgData name="noora nooraa" userId="0f17af746777180a" providerId="LiveId" clId="{36DE869F-5208-4441-83EC-DF3B6FD24775}" dt="2020-10-25T22:05:18.550" v="598" actId="1036"/>
          <ac:picMkLst>
            <pc:docMk/>
            <pc:sldMk cId="3194693527" sldId="329"/>
            <ac:picMk id="9" creationId="{918FC585-BE41-425E-925F-B9713D4C48FF}"/>
          </ac:picMkLst>
        </pc:picChg>
        <pc:cxnChg chg="add mod">
          <ac:chgData name="noora nooraa" userId="0f17af746777180a" providerId="LiveId" clId="{36DE869F-5208-4441-83EC-DF3B6FD24775}" dt="2020-10-25T22:06:06.353" v="608" actId="14100"/>
          <ac:cxnSpMkLst>
            <pc:docMk/>
            <pc:sldMk cId="3194693527" sldId="329"/>
            <ac:cxnSpMk id="23" creationId="{C53687DA-F4D2-4E6F-A45D-AB281FFA12DB}"/>
          </ac:cxnSpMkLst>
        </pc:cxnChg>
        <pc:cxnChg chg="add mod">
          <ac:chgData name="noora nooraa" userId="0f17af746777180a" providerId="LiveId" clId="{36DE869F-5208-4441-83EC-DF3B6FD24775}" dt="2020-10-25T22:06:46.295" v="618" actId="14100"/>
          <ac:cxnSpMkLst>
            <pc:docMk/>
            <pc:sldMk cId="3194693527" sldId="329"/>
            <ac:cxnSpMk id="26" creationId="{917007D9-EF7A-4FEF-A7FE-B026433286AD}"/>
          </ac:cxnSpMkLst>
        </pc:cxnChg>
        <pc:cxnChg chg="add mod">
          <ac:chgData name="noora nooraa" userId="0f17af746777180a" providerId="LiveId" clId="{36DE869F-5208-4441-83EC-DF3B6FD24775}" dt="2020-10-25T22:07:49.990" v="622" actId="14100"/>
          <ac:cxnSpMkLst>
            <pc:docMk/>
            <pc:sldMk cId="3194693527" sldId="329"/>
            <ac:cxnSpMk id="27" creationId="{C3CA9D77-FA98-491D-ACD4-010AB7C0856B}"/>
          </ac:cxnSpMkLst>
        </pc:cxnChg>
        <pc:cxnChg chg="add mod">
          <ac:chgData name="noora nooraa" userId="0f17af746777180a" providerId="LiveId" clId="{36DE869F-5208-4441-83EC-DF3B6FD24775}" dt="2020-10-25T22:08:18.094" v="627" actId="14100"/>
          <ac:cxnSpMkLst>
            <pc:docMk/>
            <pc:sldMk cId="3194693527" sldId="329"/>
            <ac:cxnSpMk id="29" creationId="{50B11ADA-BD33-4EFD-80FA-29E4B68235CB}"/>
          </ac:cxnSpMkLst>
        </pc:cxnChg>
      </pc:sldChg>
      <pc:sldChg chg="modSp mod">
        <pc:chgData name="noora nooraa" userId="0f17af746777180a" providerId="LiveId" clId="{36DE869F-5208-4441-83EC-DF3B6FD24775}" dt="2020-10-25T22:14:57.227" v="773" actId="20577"/>
        <pc:sldMkLst>
          <pc:docMk/>
          <pc:sldMk cId="4275837916" sldId="333"/>
        </pc:sldMkLst>
        <pc:spChg chg="mod">
          <ac:chgData name="noora nooraa" userId="0f17af746777180a" providerId="LiveId" clId="{36DE869F-5208-4441-83EC-DF3B6FD24775}" dt="2020-10-25T22:13:40.502" v="727" actId="313"/>
          <ac:spMkLst>
            <pc:docMk/>
            <pc:sldMk cId="4275837916" sldId="333"/>
            <ac:spMk id="7" creationId="{00000000-0000-0000-0000-000000000000}"/>
          </ac:spMkLst>
        </pc:spChg>
        <pc:spChg chg="mod">
          <ac:chgData name="noora nooraa" userId="0f17af746777180a" providerId="LiveId" clId="{36DE869F-5208-4441-83EC-DF3B6FD24775}" dt="2020-10-25T22:14:57.227" v="773" actId="20577"/>
          <ac:spMkLst>
            <pc:docMk/>
            <pc:sldMk cId="4275837916" sldId="333"/>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4FB96-21EA-46A0-B93E-9FB65407A2C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0A784A88-9FD6-47BF-923D-F36412502FD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Arial" panose="020B0604020202020204" pitchFamily="34" charset="0"/>
              <a:cs typeface="Arial" panose="020B0604020202020204" pitchFamily="34" charset="0"/>
            </a:rPr>
            <a:t>Companies estimate uncollectible </a:t>
          </a:r>
          <a:r>
            <a:rPr lang="en-US" sz="2400" b="1" dirty="0" smtClean="0">
              <a:solidFill>
                <a:schemeClr val="tx1"/>
              </a:solidFill>
              <a:latin typeface="Arial" panose="020B0604020202020204" pitchFamily="34" charset="0"/>
              <a:cs typeface="Arial" panose="020B0604020202020204" pitchFamily="34" charset="0"/>
            </a:rPr>
            <a:t>of account </a:t>
          </a:r>
          <a:r>
            <a:rPr lang="en-US" sz="2400" b="1" dirty="0">
              <a:solidFill>
                <a:schemeClr val="tx1"/>
              </a:solidFill>
              <a:latin typeface="Arial" panose="020B0604020202020204" pitchFamily="34" charset="0"/>
              <a:cs typeface="Arial" panose="020B0604020202020204" pitchFamily="34" charset="0"/>
            </a:rPr>
            <a:t>receivable</a:t>
          </a:r>
        </a:p>
      </dgm:t>
    </dgm:pt>
    <dgm:pt modelId="{EB6F7779-F1D4-4536-8C89-85864579487C}" type="parTrans" cxnId="{A6153038-3535-451C-8881-6CC895CB8FA5}">
      <dgm:prSet/>
      <dgm:spPr/>
      <dgm:t>
        <a:bodyPr/>
        <a:lstStyle/>
        <a:p>
          <a:endParaRPr lang="en-US"/>
        </a:p>
      </dgm:t>
    </dgm:pt>
    <dgm:pt modelId="{D39987AD-0495-4A8D-821B-F9FBF87B47F3}" type="sibTrans" cxnId="{A6153038-3535-451C-8881-6CC895CB8FA5}">
      <dgm:prSet/>
      <dgm:spPr/>
      <dgm:t>
        <a:bodyPr/>
        <a:lstStyle/>
        <a:p>
          <a:endParaRPr lang="en-US"/>
        </a:p>
      </dgm:t>
    </dgm:pt>
    <dgm:pt modelId="{A9FDC885-9ED0-4BC5-8CC2-AEA14C4573C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a:solidFill>
                <a:schemeClr val="tx1"/>
              </a:solidFill>
              <a:latin typeface="Arial" panose="020B0604020202020204" pitchFamily="34" charset="0"/>
              <a:cs typeface="Arial" panose="020B0604020202020204" pitchFamily="34" charset="0"/>
            </a:rPr>
            <a:t>Companies write off a specific account</a:t>
          </a:r>
          <a:endParaRPr lang="en-US" sz="2800" b="1" dirty="0">
            <a:solidFill>
              <a:schemeClr val="tx1"/>
            </a:solidFill>
            <a:latin typeface="Arial" panose="020B0604020202020204" pitchFamily="34" charset="0"/>
            <a:cs typeface="Arial" panose="020B0604020202020204" pitchFamily="34" charset="0"/>
          </a:endParaRPr>
        </a:p>
      </dgm:t>
    </dgm:pt>
    <dgm:pt modelId="{BD6E2947-D233-48C5-94A3-37A28A4978C3}" type="parTrans" cxnId="{1B6B6AF5-260D-4D7E-90FF-F8C6EED9DBF1}">
      <dgm:prSet/>
      <dgm:spPr/>
      <dgm:t>
        <a:bodyPr/>
        <a:lstStyle/>
        <a:p>
          <a:endParaRPr lang="en-US"/>
        </a:p>
      </dgm:t>
    </dgm:pt>
    <dgm:pt modelId="{1001D1A7-FE62-42A0-974A-118B48C2AD1D}" type="sibTrans" cxnId="{1B6B6AF5-260D-4D7E-90FF-F8C6EED9DBF1}">
      <dgm:prSet/>
      <dgm:spPr/>
      <dgm:t>
        <a:bodyPr/>
        <a:lstStyle/>
        <a:p>
          <a:endParaRPr lang="en-US"/>
        </a:p>
      </dgm:t>
    </dgm:pt>
    <dgm:pt modelId="{07FC1283-7031-437F-B62A-C23913B031BC}">
      <dgm:prSet phldrT="[Text]" custT="1"/>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u="none" dirty="0">
              <a:solidFill>
                <a:srgbClr val="FF0000"/>
              </a:solidFill>
              <a:effectLst/>
              <a:latin typeface="Arial" panose="020B0604020202020204" pitchFamily="34" charset="0"/>
              <a:cs typeface="Arial" panose="020B0604020202020204" pitchFamily="34" charset="0"/>
            </a:rPr>
            <a:t>If </a:t>
          </a:r>
          <a:r>
            <a:rPr lang="en-US" sz="2400" b="1" u="none" dirty="0" smtClean="0">
              <a:solidFill>
                <a:srgbClr val="FF0000"/>
              </a:solidFill>
              <a:effectLst/>
              <a:latin typeface="Arial" panose="020B0604020202020204" pitchFamily="34" charset="0"/>
              <a:cs typeface="Arial" panose="020B0604020202020204" pitchFamily="34" charset="0"/>
            </a:rPr>
            <a:t>the customer pay : </a:t>
          </a:r>
          <a:r>
            <a:rPr lang="en-US" sz="2400" b="1" dirty="0">
              <a:solidFill>
                <a:schemeClr val="tx1"/>
              </a:solidFill>
              <a:effectLst/>
              <a:latin typeface="Arial" panose="020B0604020202020204" pitchFamily="34" charset="0"/>
              <a:cs typeface="Arial" panose="020B0604020202020204" pitchFamily="34" charset="0"/>
            </a:rPr>
            <a:t>company recover the customer account that wrote off before </a:t>
          </a:r>
          <a:r>
            <a:rPr lang="en-US" sz="2400" b="1" dirty="0" smtClean="0">
              <a:solidFill>
                <a:schemeClr val="tx1"/>
              </a:solidFill>
              <a:effectLst/>
              <a:latin typeface="Arial" panose="020B0604020202020204" pitchFamily="34" charset="0"/>
              <a:cs typeface="Arial" panose="020B0604020202020204" pitchFamily="34" charset="0"/>
            </a:rPr>
            <a:t>(record </a:t>
          </a:r>
          <a:r>
            <a:rPr lang="en-US" sz="2400" b="1" dirty="0">
              <a:solidFill>
                <a:schemeClr val="tx1"/>
              </a:solidFill>
              <a:effectLst/>
              <a:latin typeface="Arial" panose="020B0604020202020204" pitchFamily="34" charset="0"/>
              <a:cs typeface="Arial" panose="020B0604020202020204" pitchFamily="34" charset="0"/>
            </a:rPr>
            <a:t>the amount Received </a:t>
          </a:r>
          <a:r>
            <a:rPr lang="en-US" sz="2400" b="1" dirty="0" smtClean="0">
              <a:solidFill>
                <a:schemeClr val="tx1"/>
              </a:solidFill>
              <a:effectLst/>
              <a:latin typeface="Arial" panose="020B0604020202020204" pitchFamily="34" charset="0"/>
              <a:cs typeface="Arial" panose="020B0604020202020204" pitchFamily="34" charset="0"/>
            </a:rPr>
            <a:t>) </a:t>
          </a:r>
          <a:endParaRPr lang="en-US" sz="2400" b="1" dirty="0">
            <a:solidFill>
              <a:schemeClr val="tx1"/>
            </a:solidFill>
            <a:effectLst/>
            <a:latin typeface="Arial" panose="020B0604020202020204" pitchFamily="34" charset="0"/>
            <a:cs typeface="Arial" panose="020B0604020202020204" pitchFamily="34" charset="0"/>
          </a:endParaRPr>
        </a:p>
      </dgm:t>
    </dgm:pt>
    <dgm:pt modelId="{ADB2C24D-AE4A-4350-A5D0-6CFDAFDC3E06}" type="parTrans" cxnId="{FF9BDBD1-EA71-42F8-8132-113D4A1AE78A}">
      <dgm:prSet/>
      <dgm:spPr/>
      <dgm:t>
        <a:bodyPr/>
        <a:lstStyle/>
        <a:p>
          <a:endParaRPr lang="en-US"/>
        </a:p>
      </dgm:t>
    </dgm:pt>
    <dgm:pt modelId="{81D8952E-3E4F-4811-BA80-350ED0F0A8C6}" type="sibTrans" cxnId="{FF9BDBD1-EA71-42F8-8132-113D4A1AE78A}">
      <dgm:prSet/>
      <dgm:spPr/>
      <dgm:t>
        <a:bodyPr/>
        <a:lstStyle/>
        <a:p>
          <a:endParaRPr lang="en-US"/>
        </a:p>
      </dgm:t>
    </dgm:pt>
    <dgm:pt modelId="{ED44C9E2-3C7D-4139-BA2F-BFCCCFA5A842}" type="pres">
      <dgm:prSet presAssocID="{FCE4FB96-21EA-46A0-B93E-9FB65407A2C5}" presName="Name0" presStyleCnt="0">
        <dgm:presLayoutVars>
          <dgm:chMax val="7"/>
          <dgm:chPref val="7"/>
          <dgm:dir/>
        </dgm:presLayoutVars>
      </dgm:prSet>
      <dgm:spPr/>
      <dgm:t>
        <a:bodyPr/>
        <a:lstStyle/>
        <a:p>
          <a:endParaRPr lang="en-US"/>
        </a:p>
      </dgm:t>
    </dgm:pt>
    <dgm:pt modelId="{30E82EBD-22EC-4DA2-809A-B819B9C74C4E}" type="pres">
      <dgm:prSet presAssocID="{FCE4FB96-21EA-46A0-B93E-9FB65407A2C5}" presName="Name1" presStyleCnt="0"/>
      <dgm:spPr/>
    </dgm:pt>
    <dgm:pt modelId="{04FD7463-C0B1-4512-AC21-B8652DCDCA52}" type="pres">
      <dgm:prSet presAssocID="{FCE4FB96-21EA-46A0-B93E-9FB65407A2C5}" presName="cycle" presStyleCnt="0"/>
      <dgm:spPr/>
    </dgm:pt>
    <dgm:pt modelId="{64BC4C24-90D1-413F-8B01-215E3D404969}" type="pres">
      <dgm:prSet presAssocID="{FCE4FB96-21EA-46A0-B93E-9FB65407A2C5}" presName="srcNode" presStyleLbl="node1" presStyleIdx="0" presStyleCnt="3"/>
      <dgm:spPr/>
    </dgm:pt>
    <dgm:pt modelId="{F5407F0D-DF9A-4436-8AD5-DBB3D8A3DB92}" type="pres">
      <dgm:prSet presAssocID="{FCE4FB96-21EA-46A0-B93E-9FB65407A2C5}" presName="conn" presStyleLbl="parChTrans1D2" presStyleIdx="0" presStyleCnt="1"/>
      <dgm:spPr/>
      <dgm:t>
        <a:bodyPr/>
        <a:lstStyle/>
        <a:p>
          <a:endParaRPr lang="en-US"/>
        </a:p>
      </dgm:t>
    </dgm:pt>
    <dgm:pt modelId="{A9B25DC8-2779-40C6-B1BA-0CB54C3E821E}" type="pres">
      <dgm:prSet presAssocID="{FCE4FB96-21EA-46A0-B93E-9FB65407A2C5}" presName="extraNode" presStyleLbl="node1" presStyleIdx="0" presStyleCnt="3"/>
      <dgm:spPr/>
    </dgm:pt>
    <dgm:pt modelId="{AC137946-36C3-4A44-BA22-40286783B158}" type="pres">
      <dgm:prSet presAssocID="{FCE4FB96-21EA-46A0-B93E-9FB65407A2C5}" presName="dstNode" presStyleLbl="node1" presStyleIdx="0" presStyleCnt="3"/>
      <dgm:spPr/>
    </dgm:pt>
    <dgm:pt modelId="{057749DA-9C43-4D8B-BE25-C488A8682F1D}" type="pres">
      <dgm:prSet presAssocID="{0A784A88-9FD6-47BF-923D-F36412502FDE}" presName="text_1" presStyleLbl="node1" presStyleIdx="0" presStyleCnt="3">
        <dgm:presLayoutVars>
          <dgm:bulletEnabled val="1"/>
        </dgm:presLayoutVars>
      </dgm:prSet>
      <dgm:spPr/>
      <dgm:t>
        <a:bodyPr/>
        <a:lstStyle/>
        <a:p>
          <a:endParaRPr lang="en-US"/>
        </a:p>
      </dgm:t>
    </dgm:pt>
    <dgm:pt modelId="{C7D283A4-2E13-4AE5-A8FB-BC10DEB2DE08}" type="pres">
      <dgm:prSet presAssocID="{0A784A88-9FD6-47BF-923D-F36412502FDE}" presName="accent_1" presStyleCnt="0"/>
      <dgm:spPr/>
    </dgm:pt>
    <dgm:pt modelId="{BADE0F59-D320-461A-B7D9-9389CBA08BE5}" type="pres">
      <dgm:prSet presAssocID="{0A784A88-9FD6-47BF-923D-F36412502FDE}" presName="accentRepeatNode" presStyleLbl="solidFgAcc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057CB17-F032-43BB-83EB-B1A645DFD6D1}" type="pres">
      <dgm:prSet presAssocID="{A9FDC885-9ED0-4BC5-8CC2-AEA14C4573CF}" presName="text_2" presStyleLbl="node1" presStyleIdx="1" presStyleCnt="3">
        <dgm:presLayoutVars>
          <dgm:bulletEnabled val="1"/>
        </dgm:presLayoutVars>
      </dgm:prSet>
      <dgm:spPr/>
      <dgm:t>
        <a:bodyPr/>
        <a:lstStyle/>
        <a:p>
          <a:endParaRPr lang="en-US"/>
        </a:p>
      </dgm:t>
    </dgm:pt>
    <dgm:pt modelId="{FF6AEA05-515D-47F7-ABB2-115AB763BC6E}" type="pres">
      <dgm:prSet presAssocID="{A9FDC885-9ED0-4BC5-8CC2-AEA14C4573CF}" presName="accent_2" presStyleCnt="0"/>
      <dgm:spPr/>
    </dgm:pt>
    <dgm:pt modelId="{DA7B5549-5F92-4A7D-B4A9-736BDBF355A7}" type="pres">
      <dgm:prSet presAssocID="{A9FDC885-9ED0-4BC5-8CC2-AEA14C4573CF}" presName="accentRepeatNode" presStyleLbl="solidFgAcc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B6CFB39F-7ADB-43BA-AFD1-EDEA81842C96}" type="pres">
      <dgm:prSet presAssocID="{07FC1283-7031-437F-B62A-C23913B031BC}" presName="text_3" presStyleLbl="node1" presStyleIdx="2" presStyleCnt="3">
        <dgm:presLayoutVars>
          <dgm:bulletEnabled val="1"/>
        </dgm:presLayoutVars>
      </dgm:prSet>
      <dgm:spPr/>
      <dgm:t>
        <a:bodyPr/>
        <a:lstStyle/>
        <a:p>
          <a:endParaRPr lang="en-US"/>
        </a:p>
      </dgm:t>
    </dgm:pt>
    <dgm:pt modelId="{5C1C48ED-05BA-47B5-9C7B-177BA61FB35E}" type="pres">
      <dgm:prSet presAssocID="{07FC1283-7031-437F-B62A-C23913B031BC}" presName="accent_3" presStyleCnt="0"/>
      <dgm:spPr/>
    </dgm:pt>
    <dgm:pt modelId="{369A33AE-839A-4468-8685-80D812B8FE6D}" type="pres">
      <dgm:prSet presAssocID="{07FC1283-7031-437F-B62A-C23913B031BC}" presName="accentRepeatNode" presStyleLbl="solidFgAcc1" presStyleIdx="2" presStyleCnt="3"/>
      <dgm:spPr/>
      <dgm:t>
        <a:bodyPr/>
        <a:lstStyle/>
        <a:p>
          <a:endParaRPr lang="en-US"/>
        </a:p>
      </dgm:t>
    </dgm:pt>
  </dgm:ptLst>
  <dgm:cxnLst>
    <dgm:cxn modelId="{A6153038-3535-451C-8881-6CC895CB8FA5}" srcId="{FCE4FB96-21EA-46A0-B93E-9FB65407A2C5}" destId="{0A784A88-9FD6-47BF-923D-F36412502FDE}" srcOrd="0" destOrd="0" parTransId="{EB6F7779-F1D4-4536-8C89-85864579487C}" sibTransId="{D39987AD-0495-4A8D-821B-F9FBF87B47F3}"/>
    <dgm:cxn modelId="{EB8CD780-0D08-4D60-987A-8E59F486424F}" type="presOf" srcId="{D39987AD-0495-4A8D-821B-F9FBF87B47F3}" destId="{F5407F0D-DF9A-4436-8AD5-DBB3D8A3DB92}" srcOrd="0" destOrd="0" presId="urn:microsoft.com/office/officeart/2008/layout/VerticalCurvedList"/>
    <dgm:cxn modelId="{7669E257-03D0-499E-AEE7-25A6D547D470}" type="presOf" srcId="{FCE4FB96-21EA-46A0-B93E-9FB65407A2C5}" destId="{ED44C9E2-3C7D-4139-BA2F-BFCCCFA5A842}" srcOrd="0" destOrd="0" presId="urn:microsoft.com/office/officeart/2008/layout/VerticalCurvedList"/>
    <dgm:cxn modelId="{CFA421DD-2592-457E-97FA-7C9BCBC4D4A0}" type="presOf" srcId="{07FC1283-7031-437F-B62A-C23913B031BC}" destId="{B6CFB39F-7ADB-43BA-AFD1-EDEA81842C96}" srcOrd="0" destOrd="0" presId="urn:microsoft.com/office/officeart/2008/layout/VerticalCurvedList"/>
    <dgm:cxn modelId="{8C5889CF-11A5-45F1-A8B7-04BE65B5F1B3}" type="presOf" srcId="{0A784A88-9FD6-47BF-923D-F36412502FDE}" destId="{057749DA-9C43-4D8B-BE25-C488A8682F1D}" srcOrd="0" destOrd="0" presId="urn:microsoft.com/office/officeart/2008/layout/VerticalCurvedList"/>
    <dgm:cxn modelId="{FF9BDBD1-EA71-42F8-8132-113D4A1AE78A}" srcId="{FCE4FB96-21EA-46A0-B93E-9FB65407A2C5}" destId="{07FC1283-7031-437F-B62A-C23913B031BC}" srcOrd="2" destOrd="0" parTransId="{ADB2C24D-AE4A-4350-A5D0-6CFDAFDC3E06}" sibTransId="{81D8952E-3E4F-4811-BA80-350ED0F0A8C6}"/>
    <dgm:cxn modelId="{1B6B6AF5-260D-4D7E-90FF-F8C6EED9DBF1}" srcId="{FCE4FB96-21EA-46A0-B93E-9FB65407A2C5}" destId="{A9FDC885-9ED0-4BC5-8CC2-AEA14C4573CF}" srcOrd="1" destOrd="0" parTransId="{BD6E2947-D233-48C5-94A3-37A28A4978C3}" sibTransId="{1001D1A7-FE62-42A0-974A-118B48C2AD1D}"/>
    <dgm:cxn modelId="{C8A4E742-EA71-418E-928F-6B516775702A}" type="presOf" srcId="{A9FDC885-9ED0-4BC5-8CC2-AEA14C4573CF}" destId="{5057CB17-F032-43BB-83EB-B1A645DFD6D1}" srcOrd="0" destOrd="0" presId="urn:microsoft.com/office/officeart/2008/layout/VerticalCurvedList"/>
    <dgm:cxn modelId="{5B4B10B7-CDBE-4FE9-AA3E-75C4BCF2720A}" type="presParOf" srcId="{ED44C9E2-3C7D-4139-BA2F-BFCCCFA5A842}" destId="{30E82EBD-22EC-4DA2-809A-B819B9C74C4E}" srcOrd="0" destOrd="0" presId="urn:microsoft.com/office/officeart/2008/layout/VerticalCurvedList"/>
    <dgm:cxn modelId="{3CCC1141-DCC1-4CCA-98AD-3AE3FC17480E}" type="presParOf" srcId="{30E82EBD-22EC-4DA2-809A-B819B9C74C4E}" destId="{04FD7463-C0B1-4512-AC21-B8652DCDCA52}" srcOrd="0" destOrd="0" presId="urn:microsoft.com/office/officeart/2008/layout/VerticalCurvedList"/>
    <dgm:cxn modelId="{834414A0-25FC-40A5-BDCE-F97BF8F94E8C}" type="presParOf" srcId="{04FD7463-C0B1-4512-AC21-B8652DCDCA52}" destId="{64BC4C24-90D1-413F-8B01-215E3D404969}" srcOrd="0" destOrd="0" presId="urn:microsoft.com/office/officeart/2008/layout/VerticalCurvedList"/>
    <dgm:cxn modelId="{40B007F2-607D-4241-9DD0-4EE965999707}" type="presParOf" srcId="{04FD7463-C0B1-4512-AC21-B8652DCDCA52}" destId="{F5407F0D-DF9A-4436-8AD5-DBB3D8A3DB92}" srcOrd="1" destOrd="0" presId="urn:microsoft.com/office/officeart/2008/layout/VerticalCurvedList"/>
    <dgm:cxn modelId="{49EDCCA5-78DF-482A-AF11-393BAC861CFD}" type="presParOf" srcId="{04FD7463-C0B1-4512-AC21-B8652DCDCA52}" destId="{A9B25DC8-2779-40C6-B1BA-0CB54C3E821E}" srcOrd="2" destOrd="0" presId="urn:microsoft.com/office/officeart/2008/layout/VerticalCurvedList"/>
    <dgm:cxn modelId="{2B8DA375-32E8-4457-AD65-0B6CB8D96DDE}" type="presParOf" srcId="{04FD7463-C0B1-4512-AC21-B8652DCDCA52}" destId="{AC137946-36C3-4A44-BA22-40286783B158}" srcOrd="3" destOrd="0" presId="urn:microsoft.com/office/officeart/2008/layout/VerticalCurvedList"/>
    <dgm:cxn modelId="{4805E241-3CE3-49D1-A6C6-7D8F7D1ABB65}" type="presParOf" srcId="{30E82EBD-22EC-4DA2-809A-B819B9C74C4E}" destId="{057749DA-9C43-4D8B-BE25-C488A8682F1D}" srcOrd="1" destOrd="0" presId="urn:microsoft.com/office/officeart/2008/layout/VerticalCurvedList"/>
    <dgm:cxn modelId="{535DB44C-8913-4341-B782-1770A734843B}" type="presParOf" srcId="{30E82EBD-22EC-4DA2-809A-B819B9C74C4E}" destId="{C7D283A4-2E13-4AE5-A8FB-BC10DEB2DE08}" srcOrd="2" destOrd="0" presId="urn:microsoft.com/office/officeart/2008/layout/VerticalCurvedList"/>
    <dgm:cxn modelId="{A7346164-297D-4BCA-8280-373A2002198D}" type="presParOf" srcId="{C7D283A4-2E13-4AE5-A8FB-BC10DEB2DE08}" destId="{BADE0F59-D320-461A-B7D9-9389CBA08BE5}" srcOrd="0" destOrd="0" presId="urn:microsoft.com/office/officeart/2008/layout/VerticalCurvedList"/>
    <dgm:cxn modelId="{CC7DB3C1-6427-40C4-A098-0765ABBE3C17}" type="presParOf" srcId="{30E82EBD-22EC-4DA2-809A-B819B9C74C4E}" destId="{5057CB17-F032-43BB-83EB-B1A645DFD6D1}" srcOrd="3" destOrd="0" presId="urn:microsoft.com/office/officeart/2008/layout/VerticalCurvedList"/>
    <dgm:cxn modelId="{27168E31-FC2F-4ACD-AB1A-94895A32F42C}" type="presParOf" srcId="{30E82EBD-22EC-4DA2-809A-B819B9C74C4E}" destId="{FF6AEA05-515D-47F7-ABB2-115AB763BC6E}" srcOrd="4" destOrd="0" presId="urn:microsoft.com/office/officeart/2008/layout/VerticalCurvedList"/>
    <dgm:cxn modelId="{586B5A9D-1D91-44D5-8B7C-9D88DA03D258}" type="presParOf" srcId="{FF6AEA05-515D-47F7-ABB2-115AB763BC6E}" destId="{DA7B5549-5F92-4A7D-B4A9-736BDBF355A7}" srcOrd="0" destOrd="0" presId="urn:microsoft.com/office/officeart/2008/layout/VerticalCurvedList"/>
    <dgm:cxn modelId="{D54EAAC4-3504-4F47-8651-E2E10D1B3EBA}" type="presParOf" srcId="{30E82EBD-22EC-4DA2-809A-B819B9C74C4E}" destId="{B6CFB39F-7ADB-43BA-AFD1-EDEA81842C96}" srcOrd="5" destOrd="0" presId="urn:microsoft.com/office/officeart/2008/layout/VerticalCurvedList"/>
    <dgm:cxn modelId="{00FA1CA2-D9FB-42C4-844D-D529FDE6242D}" type="presParOf" srcId="{30E82EBD-22EC-4DA2-809A-B819B9C74C4E}" destId="{5C1C48ED-05BA-47B5-9C7B-177BA61FB35E}" srcOrd="6" destOrd="0" presId="urn:microsoft.com/office/officeart/2008/layout/VerticalCurvedList"/>
    <dgm:cxn modelId="{8F5B9491-BF50-4531-841D-38333EA7E538}" type="presParOf" srcId="{5C1C48ED-05BA-47B5-9C7B-177BA61FB35E}" destId="{369A33AE-839A-4468-8685-80D812B8FE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07F0D-DF9A-4436-8AD5-DBB3D8A3DB92}">
      <dsp:nvSpPr>
        <dsp:cNvPr id="0" name=""/>
        <dsp:cNvSpPr/>
      </dsp:nvSpPr>
      <dsp:spPr>
        <a:xfrm>
          <a:off x="-5215354" y="-798849"/>
          <a:ext cx="6210776" cy="6210776"/>
        </a:xfrm>
        <a:prstGeom prst="blockArc">
          <a:avLst>
            <a:gd name="adj1" fmla="val 18900000"/>
            <a:gd name="adj2" fmla="val 2700000"/>
            <a:gd name="adj3" fmla="val 34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749DA-9C43-4D8B-BE25-C488A8682F1D}">
      <dsp:nvSpPr>
        <dsp:cNvPr id="0" name=""/>
        <dsp:cNvSpPr/>
      </dsp:nvSpPr>
      <dsp:spPr>
        <a:xfrm>
          <a:off x="640295" y="461307"/>
          <a:ext cx="9497268" cy="922615"/>
        </a:xfrm>
        <a:prstGeom prst="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3232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panose="020B0604020202020204" pitchFamily="34" charset="0"/>
              <a:cs typeface="Arial" panose="020B0604020202020204" pitchFamily="34" charset="0"/>
            </a:rPr>
            <a:t>Companies estimate uncollectible </a:t>
          </a:r>
          <a:r>
            <a:rPr lang="en-US" sz="2400" b="1" kern="1200" dirty="0" smtClean="0">
              <a:solidFill>
                <a:schemeClr val="tx1"/>
              </a:solidFill>
              <a:latin typeface="Arial" panose="020B0604020202020204" pitchFamily="34" charset="0"/>
              <a:cs typeface="Arial" panose="020B0604020202020204" pitchFamily="34" charset="0"/>
            </a:rPr>
            <a:t>of account </a:t>
          </a:r>
          <a:r>
            <a:rPr lang="en-US" sz="2400" b="1" kern="1200" dirty="0">
              <a:solidFill>
                <a:schemeClr val="tx1"/>
              </a:solidFill>
              <a:latin typeface="Arial" panose="020B0604020202020204" pitchFamily="34" charset="0"/>
              <a:cs typeface="Arial" panose="020B0604020202020204" pitchFamily="34" charset="0"/>
            </a:rPr>
            <a:t>receivable</a:t>
          </a:r>
        </a:p>
      </dsp:txBody>
      <dsp:txXfrm>
        <a:off x="640295" y="461307"/>
        <a:ext cx="9497268" cy="922615"/>
      </dsp:txXfrm>
    </dsp:sp>
    <dsp:sp modelId="{BADE0F59-D320-461A-B7D9-9389CBA08BE5}">
      <dsp:nvSpPr>
        <dsp:cNvPr id="0" name=""/>
        <dsp:cNvSpPr/>
      </dsp:nvSpPr>
      <dsp:spPr>
        <a:xfrm>
          <a:off x="63660" y="345980"/>
          <a:ext cx="1153269" cy="1153269"/>
        </a:xfrm>
        <a:prstGeom prst="ellipse">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057CB17-F032-43BB-83EB-B1A645DFD6D1}">
      <dsp:nvSpPr>
        <dsp:cNvPr id="0" name=""/>
        <dsp:cNvSpPr/>
      </dsp:nvSpPr>
      <dsp:spPr>
        <a:xfrm>
          <a:off x="975665" y="1845231"/>
          <a:ext cx="9161897" cy="922615"/>
        </a:xfrm>
        <a:prstGeom prst="rect">
          <a:avLst/>
        </a:prstGeom>
        <a:solidFill>
          <a:schemeClr val="accent4">
            <a:hueOff val="5197846"/>
            <a:satOff val="-23984"/>
            <a:lumOff val="883"/>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32326" tIns="71120" rIns="71120" bIns="71120" numCol="1" spcCol="1270" anchor="ctr" anchorCtr="0">
          <a:noAutofit/>
        </a:bodyPr>
        <a:lstStyle/>
        <a:p>
          <a:pPr lvl="0" algn="l" defTabSz="1244600">
            <a:lnSpc>
              <a:spcPct val="90000"/>
            </a:lnSpc>
            <a:spcBef>
              <a:spcPct val="0"/>
            </a:spcBef>
            <a:spcAft>
              <a:spcPct val="35000"/>
            </a:spcAft>
          </a:pPr>
          <a:r>
            <a:rPr lang="en-US" sz="2800" b="1" kern="1200">
              <a:solidFill>
                <a:schemeClr val="tx1"/>
              </a:solidFill>
              <a:latin typeface="Arial" panose="020B0604020202020204" pitchFamily="34" charset="0"/>
              <a:cs typeface="Arial" panose="020B0604020202020204" pitchFamily="34" charset="0"/>
            </a:rPr>
            <a:t>Companies write off a specific account</a:t>
          </a:r>
          <a:endParaRPr lang="en-US" sz="2800" b="1" kern="1200" dirty="0">
            <a:solidFill>
              <a:schemeClr val="tx1"/>
            </a:solidFill>
            <a:latin typeface="Arial" panose="020B0604020202020204" pitchFamily="34" charset="0"/>
            <a:cs typeface="Arial" panose="020B0604020202020204" pitchFamily="34" charset="0"/>
          </a:endParaRPr>
        </a:p>
      </dsp:txBody>
      <dsp:txXfrm>
        <a:off x="975665" y="1845231"/>
        <a:ext cx="9161897" cy="922615"/>
      </dsp:txXfrm>
    </dsp:sp>
    <dsp:sp modelId="{DA7B5549-5F92-4A7D-B4A9-736BDBF355A7}">
      <dsp:nvSpPr>
        <dsp:cNvPr id="0" name=""/>
        <dsp:cNvSpPr/>
      </dsp:nvSpPr>
      <dsp:spPr>
        <a:xfrm>
          <a:off x="399031" y="1729904"/>
          <a:ext cx="1153269" cy="1153269"/>
        </a:xfrm>
        <a:prstGeom prst="ellipse">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B6CFB39F-7ADB-43BA-AFD1-EDEA81842C96}">
      <dsp:nvSpPr>
        <dsp:cNvPr id="0" name=""/>
        <dsp:cNvSpPr/>
      </dsp:nvSpPr>
      <dsp:spPr>
        <a:xfrm>
          <a:off x="640295" y="3229154"/>
          <a:ext cx="9497268" cy="922615"/>
        </a:xfrm>
        <a:prstGeom prst="rect">
          <a:avLst/>
        </a:prstGeom>
        <a:solidFill>
          <a:schemeClr val="accent1">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32326" tIns="60960" rIns="60960" bIns="60960" numCol="1" spcCol="1270" anchor="ctr" anchorCtr="0">
          <a:noAutofit/>
        </a:bodyPr>
        <a:lstStyle/>
        <a:p>
          <a:pPr lvl="0" algn="l" defTabSz="1066800">
            <a:lnSpc>
              <a:spcPct val="90000"/>
            </a:lnSpc>
            <a:spcBef>
              <a:spcPct val="0"/>
            </a:spcBef>
            <a:spcAft>
              <a:spcPct val="35000"/>
            </a:spcAft>
          </a:pPr>
          <a:r>
            <a:rPr lang="en-US" sz="2400" b="1" u="none" kern="1200" dirty="0">
              <a:solidFill>
                <a:srgbClr val="FF0000"/>
              </a:solidFill>
              <a:effectLst/>
              <a:latin typeface="Arial" panose="020B0604020202020204" pitchFamily="34" charset="0"/>
              <a:cs typeface="Arial" panose="020B0604020202020204" pitchFamily="34" charset="0"/>
            </a:rPr>
            <a:t>If </a:t>
          </a:r>
          <a:r>
            <a:rPr lang="en-US" sz="2400" b="1" u="none" kern="1200" dirty="0" smtClean="0">
              <a:solidFill>
                <a:srgbClr val="FF0000"/>
              </a:solidFill>
              <a:effectLst/>
              <a:latin typeface="Arial" panose="020B0604020202020204" pitchFamily="34" charset="0"/>
              <a:cs typeface="Arial" panose="020B0604020202020204" pitchFamily="34" charset="0"/>
            </a:rPr>
            <a:t>the customer pay : </a:t>
          </a:r>
          <a:r>
            <a:rPr lang="en-US" sz="2400" b="1" kern="1200" dirty="0">
              <a:solidFill>
                <a:schemeClr val="tx1"/>
              </a:solidFill>
              <a:effectLst/>
              <a:latin typeface="Arial" panose="020B0604020202020204" pitchFamily="34" charset="0"/>
              <a:cs typeface="Arial" panose="020B0604020202020204" pitchFamily="34" charset="0"/>
            </a:rPr>
            <a:t>company recover the customer account that wrote off before </a:t>
          </a:r>
          <a:r>
            <a:rPr lang="en-US" sz="2400" b="1" kern="1200" dirty="0" smtClean="0">
              <a:solidFill>
                <a:schemeClr val="tx1"/>
              </a:solidFill>
              <a:effectLst/>
              <a:latin typeface="Arial" panose="020B0604020202020204" pitchFamily="34" charset="0"/>
              <a:cs typeface="Arial" panose="020B0604020202020204" pitchFamily="34" charset="0"/>
            </a:rPr>
            <a:t>(record </a:t>
          </a:r>
          <a:r>
            <a:rPr lang="en-US" sz="2400" b="1" kern="1200" dirty="0">
              <a:solidFill>
                <a:schemeClr val="tx1"/>
              </a:solidFill>
              <a:effectLst/>
              <a:latin typeface="Arial" panose="020B0604020202020204" pitchFamily="34" charset="0"/>
              <a:cs typeface="Arial" panose="020B0604020202020204" pitchFamily="34" charset="0"/>
            </a:rPr>
            <a:t>the amount Received </a:t>
          </a:r>
          <a:r>
            <a:rPr lang="en-US" sz="2400" b="1" kern="1200" dirty="0" smtClean="0">
              <a:solidFill>
                <a:schemeClr val="tx1"/>
              </a:solidFill>
              <a:effectLst/>
              <a:latin typeface="Arial" panose="020B0604020202020204" pitchFamily="34" charset="0"/>
              <a:cs typeface="Arial" panose="020B0604020202020204" pitchFamily="34" charset="0"/>
            </a:rPr>
            <a:t>) </a:t>
          </a:r>
          <a:endParaRPr lang="en-US" sz="2400" b="1" kern="1200" dirty="0">
            <a:solidFill>
              <a:schemeClr val="tx1"/>
            </a:solidFill>
            <a:effectLst/>
            <a:latin typeface="Arial" panose="020B0604020202020204" pitchFamily="34" charset="0"/>
            <a:cs typeface="Arial" panose="020B0604020202020204" pitchFamily="34" charset="0"/>
          </a:endParaRPr>
        </a:p>
      </dsp:txBody>
      <dsp:txXfrm>
        <a:off x="640295" y="3229154"/>
        <a:ext cx="9497268" cy="922615"/>
      </dsp:txXfrm>
    </dsp:sp>
    <dsp:sp modelId="{369A33AE-839A-4468-8685-80D812B8FE6D}">
      <dsp:nvSpPr>
        <dsp:cNvPr id="0" name=""/>
        <dsp:cNvSpPr/>
      </dsp:nvSpPr>
      <dsp:spPr>
        <a:xfrm>
          <a:off x="63660" y="3113827"/>
          <a:ext cx="1153269" cy="1153269"/>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F1B0D-2004-4AE6-AFB5-B9426831B21D}"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B4C9F-A47D-49B2-9AC8-6EA1B050E0C6}" type="slidenum">
              <a:rPr lang="en-US" smtClean="0"/>
              <a:t>‹#›</a:t>
            </a:fld>
            <a:endParaRPr lang="en-US"/>
          </a:p>
        </p:txBody>
      </p:sp>
    </p:spTree>
    <p:extLst>
      <p:ext uri="{BB962C8B-B14F-4D97-AF65-F5344CB8AC3E}">
        <p14:creationId xmlns:p14="http://schemas.microsoft.com/office/powerpoint/2010/main" val="173130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1525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72149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07427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827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2564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305584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1263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19509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84978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268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66848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5445C-8FC8-44FC-8B21-5E25EB59DD46}" type="datetimeFigureOut">
              <a:rPr lang="en-GB" smtClean="0"/>
              <a:pPr/>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E48A7-7483-41D6-8254-8C0167DAA85F}" type="slidenum">
              <a:rPr lang="en-GB" smtClean="0"/>
              <a:pPr/>
              <a:t>‹#›</a:t>
            </a:fld>
            <a:endParaRPr lang="en-GB"/>
          </a:p>
        </p:txBody>
      </p:sp>
    </p:spTree>
    <p:extLst>
      <p:ext uri="{BB962C8B-B14F-4D97-AF65-F5344CB8AC3E}">
        <p14:creationId xmlns:p14="http://schemas.microsoft.com/office/powerpoint/2010/main" val="20117170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xmlns=""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345475" y="633751"/>
            <a:ext cx="9059091" cy="1224136"/>
          </a:xfrm>
          <a:prstGeom prst="rect">
            <a:avLst/>
          </a:prstGeom>
          <a:ln>
            <a:noFill/>
          </a:ln>
          <a:effectLst>
            <a:outerShdw blurRad="292100" dist="139700" dir="2700000" algn="tl" rotWithShape="0">
              <a:srgbClr val="333333">
                <a:alpha val="65000"/>
              </a:srgbClr>
            </a:outerShdw>
          </a:effectLst>
        </p:spPr>
      </p:pic>
      <p:graphicFrame>
        <p:nvGraphicFramePr>
          <p:cNvPr id="14" name="Table 8">
            <a:extLst>
              <a:ext uri="{FF2B5EF4-FFF2-40B4-BE49-F238E27FC236}">
                <a16:creationId xmlns:a16="http://schemas.microsoft.com/office/drawing/2014/main" xmlns="" id="{C257F836-2B8D-4385-833E-440ED69B98AF}"/>
              </a:ext>
            </a:extLst>
          </p:cNvPr>
          <p:cNvGraphicFramePr>
            <a:graphicFrameLocks noGrp="1"/>
          </p:cNvGraphicFramePr>
          <p:nvPr>
            <p:extLst>
              <p:ext uri="{D42A27DB-BD31-4B8C-83A1-F6EECF244321}">
                <p14:modId xmlns:p14="http://schemas.microsoft.com/office/powerpoint/2010/main" val="1556864855"/>
              </p:ext>
            </p:extLst>
          </p:nvPr>
        </p:nvGraphicFramePr>
        <p:xfrm>
          <a:off x="1345475" y="2266084"/>
          <a:ext cx="9183189" cy="3565890"/>
        </p:xfrm>
        <a:graphic>
          <a:graphicData uri="http://schemas.openxmlformats.org/drawingml/2006/table">
            <a:tbl>
              <a:tblPr firstRow="1" bandRow="1">
                <a:tableStyleId>{22838BEF-8BB2-4498-84A7-C5851F593DF1}</a:tableStyleId>
              </a:tblPr>
              <a:tblGrid>
                <a:gridCol w="2158369">
                  <a:extLst>
                    <a:ext uri="{9D8B030D-6E8A-4147-A177-3AD203B41FA5}">
                      <a16:colId xmlns:a16="http://schemas.microsoft.com/office/drawing/2014/main" xmlns="" val="1153488245"/>
                    </a:ext>
                  </a:extLst>
                </a:gridCol>
                <a:gridCol w="7024820">
                  <a:extLst>
                    <a:ext uri="{9D8B030D-6E8A-4147-A177-3AD203B41FA5}">
                      <a16:colId xmlns:a16="http://schemas.microsoft.com/office/drawing/2014/main" xmlns="" val="2424581035"/>
                    </a:ext>
                  </a:extLst>
                </a:gridCol>
              </a:tblGrid>
              <a:tr h="1098098">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a16="http://schemas.microsoft.com/office/drawing/2014/main" xmlns="" val="3128585072"/>
                  </a:ext>
                </a:extLst>
              </a:tr>
              <a:tr h="8382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ar-BH" sz="2400" b="1" dirty="0">
                          <a:solidFill>
                            <a:srgbClr val="002060"/>
                          </a:solidFill>
                          <a:latin typeface="Arial" panose="020B0604020202020204" pitchFamily="34" charset="0"/>
                          <a:cs typeface="Arial" panose="020B0604020202020204" pitchFamily="34" charset="0"/>
                        </a:rPr>
                        <a:t>2</a:t>
                      </a:r>
                      <a:r>
                        <a:rPr lang="en-US" sz="2400" b="1" dirty="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t>
                      </a:r>
                      <a:endParaRPr lang="ar-BH" sz="2400" b="1" dirty="0" smtClean="0">
                        <a:solidFill>
                          <a:srgbClr val="002060"/>
                        </a:solidFill>
                        <a:latin typeface="Arial" panose="020B0604020202020204" pitchFamily="34" charset="0"/>
                        <a:cs typeface="Arial" panose="020B0604020202020204" pitchFamily="34" charset="0"/>
                      </a:endParaRPr>
                    </a:p>
                    <a:p>
                      <a:pPr algn="ctr"/>
                      <a:r>
                        <a:rPr lang="en-US" sz="2400" b="1" dirty="0" smtClean="0">
                          <a:solidFill>
                            <a:srgbClr val="002060"/>
                          </a:solidFill>
                          <a:latin typeface="Arial" panose="020B0604020202020204" pitchFamily="34" charset="0"/>
                          <a:cs typeface="Arial" panose="020B0604020202020204" pitchFamily="34" charset="0"/>
                        </a:rPr>
                        <a:t> </a:t>
                      </a:r>
                      <a:r>
                        <a:rPr lang="ar-BH" sz="2400" b="1" smtClean="0">
                          <a:solidFill>
                            <a:srgbClr val="002060"/>
                          </a:solidFill>
                          <a:latin typeface="Arial" panose="020B0604020202020204" pitchFamily="34" charset="0"/>
                          <a:cs typeface="Arial" panose="020B0604020202020204" pitchFamily="34" charset="0"/>
                        </a:rPr>
                        <a:t>محا 212 - 804</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090189103"/>
                  </a:ext>
                </a:extLst>
              </a:tr>
              <a:tr h="74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Chapter </a:t>
                      </a:r>
                      <a:r>
                        <a:rPr lang="en-GB" sz="2400" b="1" dirty="0">
                          <a:latin typeface="Arial" panose="020B0604020202020204" pitchFamily="34" charset="0"/>
                          <a:cs typeface="Arial" panose="020B0604020202020204" pitchFamily="34" charset="0"/>
                        </a:rPr>
                        <a:t>3</a:t>
                      </a:r>
                    </a:p>
                  </a:txBody>
                  <a:tcPr anchor="ctr">
                    <a:cell3D prstMaterial="dkEdge">
                      <a:bevel prst="relaxedInset"/>
                      <a:lightRig rig="flood" dir="t"/>
                    </a:cell3D>
                  </a:tcPr>
                </a:tc>
                <a:extLst>
                  <a:ext uri="{0D108BD9-81ED-4DB2-BD59-A6C34878D82A}">
                    <a16:rowId xmlns:a16="http://schemas.microsoft.com/office/drawing/2014/main" xmlns="" val="4244890864"/>
                  </a:ext>
                </a:extLst>
              </a:tr>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GB" sz="2400" b="1" dirty="0">
                          <a:solidFill>
                            <a:srgbClr val="FF0000"/>
                          </a:solidFill>
                          <a:latin typeface="Arial" panose="020B0604020202020204" pitchFamily="34" charset="0"/>
                          <a:cs typeface="Arial" panose="020B0604020202020204" pitchFamily="34" charset="0"/>
                        </a:rPr>
                        <a:t>Accounting For Receivable</a:t>
                      </a:r>
                    </a:p>
                    <a:p>
                      <a:pPr algn="ctr"/>
                      <a:r>
                        <a:rPr lang="en-GB"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Allowance Method </a:t>
                      </a:r>
                    </a:p>
                  </a:txBody>
                  <a:tcPr anchor="ctr">
                    <a:cell3D prstMaterial="dkEdge">
                      <a:bevel prst="relaxedInset"/>
                      <a:lightRig rig="flood" dir="t"/>
                    </a:cell3D>
                  </a:tcPr>
                </a:tc>
                <a:extLst>
                  <a:ext uri="{0D108BD9-81ED-4DB2-BD59-A6C34878D82A}">
                    <a16:rowId xmlns:a16="http://schemas.microsoft.com/office/drawing/2014/main" xmlns="" val="4216000624"/>
                  </a:ext>
                </a:extLst>
              </a:tr>
            </a:tbl>
          </a:graphicData>
        </a:graphic>
      </p:graphicFrame>
      <p:grpSp>
        <p:nvGrpSpPr>
          <p:cNvPr id="8" name="Group 7"/>
          <p:cNvGrpSpPr/>
          <p:nvPr/>
        </p:nvGrpSpPr>
        <p:grpSpPr>
          <a:xfrm>
            <a:off x="0" y="6473043"/>
            <a:ext cx="12192000" cy="384957"/>
            <a:chOff x="0" y="6498164"/>
            <a:chExt cx="12192000" cy="384957"/>
          </a:xfrm>
        </p:grpSpPr>
        <p:cxnSp>
          <p:nvCxnSpPr>
            <p:cNvPr id="10" name="Straight Connector 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51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80248" y="481486"/>
            <a:ext cx="7081019" cy="2461951"/>
            <a:chOff x="1403131" y="378376"/>
            <a:chExt cx="8190709" cy="2461951"/>
          </a:xfrm>
        </p:grpSpPr>
        <p:grpSp>
          <p:nvGrpSpPr>
            <p:cNvPr id="39" name="Group 38"/>
            <p:cNvGrpSpPr/>
            <p:nvPr/>
          </p:nvGrpSpPr>
          <p:grpSpPr>
            <a:xfrm>
              <a:off x="1403131" y="378376"/>
              <a:ext cx="8190709" cy="2461951"/>
              <a:chOff x="1828800" y="1724296"/>
              <a:chExt cx="7166283" cy="1215118"/>
            </a:xfrm>
          </p:grpSpPr>
          <p:sp>
            <p:nvSpPr>
              <p:cNvPr id="4" name="Rounded Rectangle 3"/>
              <p:cNvSpPr/>
              <p:nvPr/>
            </p:nvSpPr>
            <p:spPr>
              <a:xfrm>
                <a:off x="3553012" y="1724296"/>
                <a:ext cx="4467998" cy="57476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Allowance for Doubtful Debts</a:t>
                </a:r>
              </a:p>
              <a:p>
                <a:pPr algn="ctr"/>
                <a:r>
                  <a:rPr lang="en-GB" sz="2000" b="1" u="sng" dirty="0">
                    <a:solidFill>
                      <a:srgbClr val="FF0000"/>
                    </a:solidFill>
                    <a:latin typeface="Arial" panose="020B0604020202020204" pitchFamily="34" charset="0"/>
                    <a:cs typeface="Arial" panose="020B0604020202020204" pitchFamily="34" charset="0"/>
                  </a:rPr>
                  <a:t> Normal Balance is:</a:t>
                </a:r>
              </a:p>
              <a:p>
                <a:pPr algn="ctr"/>
                <a:r>
                  <a:rPr lang="en-GB" sz="2000" b="1" dirty="0">
                    <a:solidFill>
                      <a:srgbClr val="FF0000"/>
                    </a:solidFill>
                    <a:latin typeface="Arial" panose="020B0604020202020204" pitchFamily="34" charset="0"/>
                    <a:cs typeface="Arial" panose="020B0604020202020204" pitchFamily="34" charset="0"/>
                  </a:rPr>
                  <a:t>(Credit Balance)</a:t>
                </a:r>
              </a:p>
            </p:txBody>
          </p:sp>
          <p:sp>
            <p:nvSpPr>
              <p:cNvPr id="7" name="Oval 6"/>
              <p:cNvSpPr/>
              <p:nvPr/>
            </p:nvSpPr>
            <p:spPr>
              <a:xfrm>
                <a:off x="1828800" y="2435363"/>
                <a:ext cx="1972491" cy="465240"/>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t>
                </a:r>
              </a:p>
              <a:p>
                <a:pPr algn="ctr"/>
                <a:r>
                  <a:rPr lang="en-GB" sz="2000" b="1" dirty="0">
                    <a:solidFill>
                      <a:schemeClr val="tx1"/>
                    </a:solidFill>
                    <a:latin typeface="Arial" panose="020B0604020202020204" pitchFamily="34" charset="0"/>
                    <a:cs typeface="Arial" panose="020B0604020202020204" pitchFamily="34" charset="0"/>
                  </a:rPr>
                  <a:t>Sales</a:t>
                </a:r>
              </a:p>
            </p:txBody>
          </p:sp>
          <p:sp>
            <p:nvSpPr>
              <p:cNvPr id="8" name="Oval 7"/>
              <p:cNvSpPr/>
              <p:nvPr/>
            </p:nvSpPr>
            <p:spPr>
              <a:xfrm>
                <a:off x="6819060" y="2445889"/>
                <a:ext cx="2176023" cy="493525"/>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 </a:t>
                </a:r>
              </a:p>
              <a:p>
                <a:pPr algn="ctr"/>
                <a:r>
                  <a:rPr lang="en-GB" sz="2000" b="1" dirty="0">
                    <a:solidFill>
                      <a:schemeClr val="tx1"/>
                    </a:solidFill>
                    <a:latin typeface="Arial" panose="020B0604020202020204" pitchFamily="34" charset="0"/>
                    <a:cs typeface="Arial" panose="020B0604020202020204" pitchFamily="34" charset="0"/>
                  </a:rPr>
                  <a:t>Account Receivable</a:t>
                </a:r>
              </a:p>
            </p:txBody>
          </p:sp>
          <p:cxnSp>
            <p:nvCxnSpPr>
              <p:cNvPr id="30" name="Straight Connector 29"/>
              <p:cNvCxnSpPr>
                <a:stCxn id="4" idx="2"/>
                <a:endCxn id="8" idx="1"/>
              </p:cNvCxnSpPr>
              <p:nvPr/>
            </p:nvCxnSpPr>
            <p:spPr>
              <a:xfrm>
                <a:off x="5787011" y="2299061"/>
                <a:ext cx="1350721" cy="219103"/>
              </a:xfrm>
              <a:prstGeom prst="line">
                <a:avLst/>
              </a:prstGeom>
            </p:spPr>
            <p:style>
              <a:lnRef idx="1">
                <a:schemeClr val="dk1"/>
              </a:lnRef>
              <a:fillRef idx="0">
                <a:schemeClr val="dk1"/>
              </a:fillRef>
              <a:effectRef idx="0">
                <a:schemeClr val="dk1"/>
              </a:effectRef>
              <a:fontRef idx="minor">
                <a:schemeClr val="tx1"/>
              </a:fontRef>
            </p:style>
          </p:cxnSp>
        </p:grpSp>
        <p:cxnSp>
          <p:nvCxnSpPr>
            <p:cNvPr id="29" name="Straight Connector 28"/>
            <p:cNvCxnSpPr>
              <a:stCxn id="4" idx="2"/>
              <a:endCxn id="7" idx="7"/>
            </p:cNvCxnSpPr>
            <p:nvPr/>
          </p:nvCxnSpPr>
          <p:spPr>
            <a:xfrm flipH="1">
              <a:off x="3327432" y="1542907"/>
              <a:ext cx="2599739" cy="414206"/>
            </a:xfrm>
            <a:prstGeom prst="line">
              <a:avLst/>
            </a:prstGeom>
          </p:spPr>
          <p:style>
            <a:lnRef idx="1">
              <a:schemeClr val="dk1"/>
            </a:lnRef>
            <a:fillRef idx="0">
              <a:schemeClr val="dk1"/>
            </a:fillRef>
            <a:effectRef idx="0">
              <a:schemeClr val="dk1"/>
            </a:effectRef>
            <a:fontRef idx="minor">
              <a:schemeClr val="tx1"/>
            </a:fontRef>
          </p:style>
        </p:cxnSp>
      </p:grpSp>
      <p:sp>
        <p:nvSpPr>
          <p:cNvPr id="37" name="TextBox 36"/>
          <p:cNvSpPr txBox="1"/>
          <p:nvPr/>
        </p:nvSpPr>
        <p:spPr>
          <a:xfrm>
            <a:off x="1187478" y="4538764"/>
            <a:ext cx="3334559" cy="132343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GB" sz="2000" b="1" dirty="0">
                <a:solidFill>
                  <a:srgbClr val="002060"/>
                </a:solidFill>
                <a:latin typeface="Arial" panose="020B0604020202020204" pitchFamily="34" charset="0"/>
                <a:cs typeface="Arial" panose="020B0604020202020204" pitchFamily="34" charset="0"/>
              </a:rPr>
              <a:t>% Sales: </a:t>
            </a:r>
            <a:r>
              <a:rPr lang="en-GB" sz="2000" b="1" dirty="0">
                <a:solidFill>
                  <a:srgbClr val="FF0000"/>
                </a:solidFill>
                <a:latin typeface="Arial" panose="020B0604020202020204" pitchFamily="34" charset="0"/>
                <a:cs typeface="Arial" panose="020B0604020202020204" pitchFamily="34" charset="0"/>
              </a:rPr>
              <a:t>Ignored</a:t>
            </a: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Credit or debit </a:t>
            </a:r>
            <a:r>
              <a:rPr lang="en-GB" sz="2000" b="1" dirty="0">
                <a:latin typeface="Arial" panose="020B0604020202020204" pitchFamily="34" charset="0"/>
                <a:cs typeface="Arial" panose="020B0604020202020204" pitchFamily="34" charset="0"/>
              </a:rPr>
              <a:t>Balance of Allowance for doubtful </a:t>
            </a:r>
            <a:r>
              <a:rPr lang="en-GB" sz="2000" b="1" dirty="0" smtClean="0">
                <a:latin typeface="Arial" panose="020B0604020202020204" pitchFamily="34" charset="0"/>
                <a:cs typeface="Arial" panose="020B0604020202020204" pitchFamily="34" charset="0"/>
              </a:rPr>
              <a:t>A/C</a:t>
            </a:r>
            <a:endParaRPr lang="en-GB" sz="2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xmlns="" id="{43E7A7A8-A949-4A49-9894-03052A649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4800">
            <a:off x="6983613" y="3044977"/>
            <a:ext cx="1717626" cy="1268733"/>
          </a:xfrm>
          <a:prstGeom prst="rect">
            <a:avLst/>
          </a:prstGeom>
          <a:ln>
            <a:noFill/>
          </a:ln>
          <a:effectLst>
            <a:outerShdw blurRad="292100" dist="139700" dir="2700000" algn="tl" rotWithShape="0">
              <a:srgbClr val="333333">
                <a:alpha val="65000"/>
              </a:srgbClr>
            </a:outerShdw>
          </a:effectLst>
        </p:spPr>
      </p:pic>
      <p:pic>
        <p:nvPicPr>
          <p:cNvPr id="17" name="Picture 3" descr="G:\Shooqs\مدرسة خولة\Clip arts\opening inven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934" y="3013756"/>
            <a:ext cx="2561645" cy="1199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24783" y="4594952"/>
            <a:ext cx="5122837" cy="120032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b="1" dirty="0">
                <a:solidFill>
                  <a:srgbClr val="002060"/>
                </a:solidFill>
                <a:latin typeface="Arial" panose="020B0604020202020204" pitchFamily="34" charset="0"/>
                <a:cs typeface="Arial" panose="020B0604020202020204" pitchFamily="34" charset="0"/>
              </a:rPr>
              <a:t>% A/C Receivable: </a:t>
            </a:r>
          </a:p>
          <a:p>
            <a:pPr algn="ctr"/>
            <a:r>
              <a:rPr lang="en-GB" b="1" dirty="0">
                <a:latin typeface="Arial" panose="020B0604020202020204" pitchFamily="34" charset="0"/>
                <a:cs typeface="Arial" panose="020B0604020202020204" pitchFamily="34" charset="0"/>
              </a:rPr>
              <a:t>Estimated % - Credit Balance of Allowance</a:t>
            </a:r>
          </a:p>
          <a:p>
            <a:pPr algn="ctr"/>
            <a:r>
              <a:rPr lang="en-GB" b="1" dirty="0">
                <a:solidFill>
                  <a:srgbClr val="FF0000"/>
                </a:solidFill>
                <a:latin typeface="Arial" panose="020B0604020202020204" pitchFamily="34" charset="0"/>
                <a:cs typeface="Arial" panose="020B0604020202020204" pitchFamily="34" charset="0"/>
              </a:rPr>
              <a:t>Or</a:t>
            </a:r>
            <a:r>
              <a:rPr lang="en-GB" b="1" dirty="0">
                <a:latin typeface="Arial" panose="020B0604020202020204" pitchFamily="34" charset="0"/>
                <a:cs typeface="Arial" panose="020B0604020202020204" pitchFamily="34" charset="0"/>
              </a:rPr>
              <a:t> </a:t>
            </a:r>
            <a:r>
              <a:rPr lang="en-GB" b="1" dirty="0">
                <a:solidFill>
                  <a:schemeClr val="accent2">
                    <a:lumMod val="50000"/>
                  </a:schemeClr>
                </a:solidFill>
                <a:latin typeface="Arial" panose="020B0604020202020204" pitchFamily="34" charset="0"/>
                <a:cs typeface="Arial" panose="020B0604020202020204" pitchFamily="34" charset="0"/>
              </a:rPr>
              <a:t>Estimated % + Debit Balance of Allowance</a:t>
            </a:r>
          </a:p>
          <a:p>
            <a:pPr algn="ctr"/>
            <a:endParaRPr lang="ar-BH" b="1" dirty="0">
              <a:latin typeface="Arial" panose="020B0604020202020204" pitchFamily="34" charset="0"/>
            </a:endParaRPr>
          </a:p>
        </p:txBody>
      </p:sp>
      <p:sp>
        <p:nvSpPr>
          <p:cNvPr id="2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xmlns="" id="{45AFCE1A-81D3-4968-8594-19CD4D20F24F}"/>
              </a:ext>
            </a:extLst>
          </p:cNvPr>
          <p:cNvSpPr/>
          <p:nvPr/>
        </p:nvSpPr>
        <p:spPr>
          <a:xfrm>
            <a:off x="159026" y="481486"/>
            <a:ext cx="2888974" cy="1084269"/>
          </a:xfrm>
          <a:prstGeom prst="wedgeRoundRectCallout">
            <a:avLst>
              <a:gd name="adj1" fmla="val 139356"/>
              <a:gd name="adj2" fmla="val 60055"/>
              <a:gd name="adj3" fmla="val 16667"/>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Two method to calculate the estimated uncollected receivable amount </a:t>
            </a:r>
          </a:p>
        </p:txBody>
      </p:sp>
      <p:grpSp>
        <p:nvGrpSpPr>
          <p:cNvPr id="18" name="Group 17"/>
          <p:cNvGrpSpPr/>
          <p:nvPr/>
        </p:nvGrpSpPr>
        <p:grpSpPr>
          <a:xfrm>
            <a:off x="0" y="6546693"/>
            <a:ext cx="12192000" cy="384957"/>
            <a:chOff x="0" y="6498164"/>
            <a:chExt cx="12192000" cy="384957"/>
          </a:xfrm>
        </p:grpSpPr>
        <p:cxnSp>
          <p:nvCxnSpPr>
            <p:cNvPr id="19" name="Straight Connector 1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98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93DC3FA-6F7D-491D-B2CC-63184E92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48" y="5156544"/>
            <a:ext cx="1805456" cy="1390149"/>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02008" y="1204090"/>
            <a:ext cx="9028740" cy="524567"/>
          </a:xfrm>
          <a:prstGeom prst="rect">
            <a:avLst/>
          </a:prstGeom>
          <a:solidFill>
            <a:srgbClr val="99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gn="just">
              <a:lnSpc>
                <a:spcPct val="130000"/>
              </a:lnSpc>
              <a:spcAft>
                <a:spcPts val="0"/>
              </a:spcAft>
              <a:buFont typeface="+mj-lt"/>
              <a:buAutoNum type="alphaUcPeriod"/>
            </a:pPr>
            <a:r>
              <a:rPr lang="en-US" b="1" u="sng" dirty="0">
                <a:solidFill>
                  <a:schemeClr val="tx1"/>
                </a:solidFill>
                <a:latin typeface="Times New Roman" panose="02020603050405020304" pitchFamily="18" charset="0"/>
                <a:ea typeface="Calibri" panose="020F0502020204030204" pitchFamily="34" charset="0"/>
                <a:cs typeface="Arial" panose="020B0604020202020204" pitchFamily="34" charset="0"/>
              </a:rPr>
              <a:t>ESTIMATING THE ALLOWANCE </a:t>
            </a:r>
            <a:r>
              <a:rPr lang="en-US" sz="2400" b="1"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AS A PERCENTAGE-OF-SALE</a:t>
            </a:r>
            <a:r>
              <a:rPr lang="en-US" b="1" u="sng"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02008" y="2130832"/>
            <a:ext cx="11053672" cy="2935675"/>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30000"/>
              </a:lnSpc>
              <a:spcAft>
                <a:spcPts val="0"/>
              </a:spcAft>
            </a:pPr>
            <a:r>
              <a:rPr lang="en-GB" b="1" dirty="0">
                <a:latin typeface="Arial" panose="020B0604020202020204" pitchFamily="34" charset="0"/>
                <a:ea typeface="Calibri" panose="020F0502020204030204" pitchFamily="34" charset="0"/>
                <a:cs typeface="Arial" panose="020B0604020202020204" pitchFamily="34" charset="0"/>
              </a:rPr>
              <a:t>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2:</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Abdulla Company has credit sales of BD500,000 in 2018. Of this amount , BD100,000 remains uncollectible and </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credit balance of allowance for doubtful accounts BD20,000 </a:t>
            </a:r>
            <a:r>
              <a:rPr lang="en-US" b="1" dirty="0">
                <a:latin typeface="Arial" panose="020B0604020202020204" pitchFamily="34" charset="0"/>
                <a:ea typeface="Calibri" panose="020F0502020204030204" pitchFamily="34" charset="0"/>
                <a:cs typeface="Arial" panose="020B0604020202020204" pitchFamily="34" charset="0"/>
              </a:rPr>
              <a:t>at Dec 31 2018. The manger estimated that 10% of credit sales will be uncollectible. On Jan 15 2019, Customer Ahmed has bankrupt and the company write off his balance BD2,700 is to be uncollectible. On Jan 31 2019, Ahmed has increasing sales in his business and paid his balance due.</a:t>
            </a:r>
          </a:p>
          <a:p>
            <a:pPr>
              <a:lnSpc>
                <a:spcPct val="130000"/>
              </a:lnSpc>
              <a:spcAft>
                <a:spcPts val="0"/>
              </a:spcAf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1- Prepare the necessary journal entries.</a:t>
            </a:r>
          </a:p>
        </p:txBody>
      </p:sp>
      <p:graphicFrame>
        <p:nvGraphicFramePr>
          <p:cNvPr id="4" name="Table 3">
            <a:extLst>
              <a:ext uri="{FF2B5EF4-FFF2-40B4-BE49-F238E27FC236}">
                <a16:creationId xmlns:a16="http://schemas.microsoft.com/office/drawing/2014/main" xmlns="" id="{EB9AEC1A-2D51-4673-800E-42F96FC94A40}"/>
              </a:ext>
            </a:extLst>
          </p:cNvPr>
          <p:cNvGraphicFramePr>
            <a:graphicFrameLocks noGrp="1"/>
          </p:cNvGraphicFramePr>
          <p:nvPr>
            <p:extLst>
              <p:ext uri="{D42A27DB-BD31-4B8C-83A1-F6EECF244321}">
                <p14:modId xmlns:p14="http://schemas.microsoft.com/office/powerpoint/2010/main" val="1224396626"/>
              </p:ext>
            </p:extLst>
          </p:nvPr>
        </p:nvGraphicFramePr>
        <p:xfrm>
          <a:off x="4585252" y="4408092"/>
          <a:ext cx="7317000" cy="1993592"/>
        </p:xfrm>
        <a:graphic>
          <a:graphicData uri="http://schemas.openxmlformats.org/drawingml/2006/table">
            <a:tbl>
              <a:tblPr firstRow="1" firstCol="1" bandRow="1">
                <a:tableStyleId>{E8B1032C-EA38-4F05-BA0D-38AFFFC7BED3}</a:tableStyleId>
              </a:tblPr>
              <a:tblGrid>
                <a:gridCol w="1338470">
                  <a:extLst>
                    <a:ext uri="{9D8B030D-6E8A-4147-A177-3AD203B41FA5}">
                      <a16:colId xmlns:a16="http://schemas.microsoft.com/office/drawing/2014/main" xmlns="" val="2313057129"/>
                    </a:ext>
                  </a:extLst>
                </a:gridCol>
                <a:gridCol w="3998805">
                  <a:extLst>
                    <a:ext uri="{9D8B030D-6E8A-4147-A177-3AD203B41FA5}">
                      <a16:colId xmlns:a16="http://schemas.microsoft.com/office/drawing/2014/main" xmlns="" val="780743059"/>
                    </a:ext>
                  </a:extLst>
                </a:gridCol>
                <a:gridCol w="921827">
                  <a:extLst>
                    <a:ext uri="{9D8B030D-6E8A-4147-A177-3AD203B41FA5}">
                      <a16:colId xmlns:a16="http://schemas.microsoft.com/office/drawing/2014/main" xmlns="" val="897196818"/>
                    </a:ext>
                  </a:extLst>
                </a:gridCol>
                <a:gridCol w="1057898">
                  <a:extLst>
                    <a:ext uri="{9D8B030D-6E8A-4147-A177-3AD203B41FA5}">
                      <a16:colId xmlns:a16="http://schemas.microsoft.com/office/drawing/2014/main" xmlns="" val="3840302161"/>
                    </a:ext>
                  </a:extLst>
                </a:gridCol>
              </a:tblGrid>
              <a:tr h="202443">
                <a:tc>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Date</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Explanation</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Debit</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Credit</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202443">
                <a:tc rowSpan="2">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Dec 31</a:t>
                      </a:r>
                      <a:endParaRPr lang="en-GB" sz="1100" dirty="0">
                        <a:effectLst/>
                        <a:latin typeface="Arial" panose="020B0604020202020204" pitchFamily="34" charset="0"/>
                        <a:cs typeface="Arial" panose="020B0604020202020204" pitchFamily="34" charset="0"/>
                      </a:endParaRPr>
                    </a:p>
                    <a:p>
                      <a:pPr algn="ctr">
                        <a:lnSpc>
                          <a:spcPct val="130000"/>
                        </a:lnSpc>
                        <a:spcAft>
                          <a:spcPts val="0"/>
                        </a:spcAft>
                      </a:pPr>
                      <a:r>
                        <a:rPr lang="en-US" sz="1100" dirty="0">
                          <a:effectLst/>
                          <a:latin typeface="Arial" panose="020B0604020202020204" pitchFamily="34" charset="0"/>
                          <a:cs typeface="Arial" panose="020B0604020202020204" pitchFamily="34" charset="0"/>
                        </a:rPr>
                        <a:t>2018</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225983">
                <a:tc vMerge="1">
                  <a:txBody>
                    <a:bodyPr/>
                    <a:lstStyle/>
                    <a:p>
                      <a:endParaRPr lang="en-GB"/>
                    </a:p>
                  </a:txBody>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202443">
                <a:tc rowSpan="2">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Jan 15</a:t>
                      </a:r>
                      <a:endParaRPr lang="en-GB" sz="1100" dirty="0">
                        <a:effectLst/>
                        <a:latin typeface="Arial" panose="020B0604020202020204" pitchFamily="34" charset="0"/>
                        <a:cs typeface="Arial" panose="020B0604020202020204" pitchFamily="34" charset="0"/>
                      </a:endParaRPr>
                    </a:p>
                    <a:p>
                      <a:pPr algn="ctr">
                        <a:lnSpc>
                          <a:spcPct val="130000"/>
                        </a:lnSpc>
                        <a:spcAft>
                          <a:spcPts val="0"/>
                        </a:spcAft>
                      </a:pPr>
                      <a:r>
                        <a:rPr lang="en-US" sz="1100" dirty="0">
                          <a:effectLst/>
                          <a:latin typeface="Arial" panose="020B0604020202020204" pitchFamily="34" charset="0"/>
                          <a:cs typeface="Arial" panose="020B0604020202020204" pitchFamily="34" charset="0"/>
                        </a:rPr>
                        <a:t>2019</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225983">
                <a:tc vMerge="1">
                  <a:txBody>
                    <a:bodyPr/>
                    <a:lstStyle/>
                    <a:p>
                      <a:endParaRPr lang="en-GB"/>
                    </a:p>
                  </a:txBody>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202443">
                <a:tc rowSpan="2">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Jan 31</a:t>
                      </a:r>
                      <a:endParaRPr lang="en-GB" sz="1100" dirty="0">
                        <a:effectLst/>
                        <a:latin typeface="Arial" panose="020B0604020202020204" pitchFamily="34" charset="0"/>
                        <a:cs typeface="Arial" panose="020B0604020202020204" pitchFamily="34" charset="0"/>
                      </a:endParaRPr>
                    </a:p>
                    <a:p>
                      <a:pPr algn="ctr">
                        <a:lnSpc>
                          <a:spcPct val="130000"/>
                        </a:lnSpc>
                        <a:spcAft>
                          <a:spcPts val="0"/>
                        </a:spcAft>
                      </a:pPr>
                      <a:r>
                        <a:rPr lang="en-US" sz="1100" dirty="0">
                          <a:effectLst/>
                          <a:latin typeface="Arial" panose="020B0604020202020204" pitchFamily="34" charset="0"/>
                          <a:cs typeface="Arial" panose="020B0604020202020204" pitchFamily="34" charset="0"/>
                        </a:rPr>
                        <a:t>2019</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225983">
                <a:tc vMerge="1">
                  <a:txBody>
                    <a:bodyPr/>
                    <a:lstStyle/>
                    <a:p>
                      <a:endParaRPr lang="en-GB"/>
                    </a:p>
                  </a:txBody>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202443">
                <a:tc rowSpan="2">
                  <a:txBody>
                    <a:bodyPr/>
                    <a:lstStyle/>
                    <a:p>
                      <a:pPr algn="ctr">
                        <a:lnSpc>
                          <a:spcPct val="130000"/>
                        </a:lnSpc>
                        <a:spcAft>
                          <a:spcPts val="0"/>
                        </a:spcAft>
                      </a:pPr>
                      <a:r>
                        <a:rPr lang="en-US" sz="1100" dirty="0">
                          <a:effectLst/>
                          <a:latin typeface="Arial" panose="020B0604020202020204" pitchFamily="34" charset="0"/>
                          <a:cs typeface="Arial" panose="020B0604020202020204" pitchFamily="34" charset="0"/>
                        </a:rPr>
                        <a:t>Jan 31</a:t>
                      </a:r>
                      <a:endParaRPr lang="en-GB" sz="1100" dirty="0">
                        <a:effectLst/>
                        <a:latin typeface="Arial" panose="020B0604020202020204" pitchFamily="34" charset="0"/>
                        <a:cs typeface="Arial" panose="020B0604020202020204" pitchFamily="34" charset="0"/>
                      </a:endParaRPr>
                    </a:p>
                    <a:p>
                      <a:pPr algn="ctr">
                        <a:lnSpc>
                          <a:spcPct val="130000"/>
                        </a:lnSpc>
                        <a:spcAft>
                          <a:spcPts val="0"/>
                        </a:spcAft>
                      </a:pPr>
                      <a:r>
                        <a:rPr lang="en-US" sz="1100" dirty="0">
                          <a:effectLst/>
                          <a:latin typeface="Arial" panose="020B0604020202020204" pitchFamily="34" charset="0"/>
                          <a:cs typeface="Arial" panose="020B0604020202020204" pitchFamily="34" charset="0"/>
                        </a:rPr>
                        <a:t>2019</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225983">
                <a:tc vMerge="1">
                  <a:txBody>
                    <a:bodyPr/>
                    <a:lstStyle/>
                    <a:p>
                      <a:endParaRPr lang="en-GB"/>
                    </a:p>
                  </a:txBody>
                  <a:tcPr/>
                </a:tc>
                <a:tc>
                  <a:txBody>
                    <a:bodyPr/>
                    <a:lstStyle/>
                    <a:p>
                      <a:pP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cxnSp>
        <p:nvCxnSpPr>
          <p:cNvPr id="23" name="Straight Connector 22">
            <a:extLst>
              <a:ext uri="{FF2B5EF4-FFF2-40B4-BE49-F238E27FC236}">
                <a16:creationId xmlns:a16="http://schemas.microsoft.com/office/drawing/2014/main" xmlns="" id="{AE21CC5C-2D10-4178-903A-509AF750CFA7}"/>
              </a:ext>
            </a:extLst>
          </p:cNvPr>
          <p:cNvCxnSpPr>
            <a:cxnSpLocks/>
          </p:cNvCxnSpPr>
          <p:nvPr/>
        </p:nvCxnSpPr>
        <p:spPr>
          <a:xfrm>
            <a:off x="2610679" y="2934049"/>
            <a:ext cx="13384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xmlns="" id="{11BB9DFD-3344-48B3-AEE6-117168A4083E}"/>
              </a:ext>
            </a:extLst>
          </p:cNvPr>
          <p:cNvSpPr/>
          <p:nvPr/>
        </p:nvSpPr>
        <p:spPr>
          <a:xfrm>
            <a:off x="4178708" y="2514859"/>
            <a:ext cx="1241431" cy="34455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3935C80-2209-4493-8100-DBC6CDF97A6E}"/>
              </a:ext>
            </a:extLst>
          </p:cNvPr>
          <p:cNvCxnSpPr>
            <a:cxnSpLocks/>
          </p:cNvCxnSpPr>
          <p:nvPr/>
        </p:nvCxnSpPr>
        <p:spPr>
          <a:xfrm>
            <a:off x="1072975" y="3603284"/>
            <a:ext cx="5844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lowchart: Process 29">
            <a:extLst>
              <a:ext uri="{FF2B5EF4-FFF2-40B4-BE49-F238E27FC236}">
                <a16:creationId xmlns:a16="http://schemas.microsoft.com/office/drawing/2014/main" xmlns="" id="{99ED4931-85AB-4A3C-8306-C6682DE33EE8}"/>
              </a:ext>
            </a:extLst>
          </p:cNvPr>
          <p:cNvSpPr/>
          <p:nvPr/>
        </p:nvSpPr>
        <p:spPr>
          <a:xfrm>
            <a:off x="2610679" y="3254716"/>
            <a:ext cx="2146851" cy="346562"/>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xmlns="" id="{AB5216C7-65E1-4024-937A-238F1A68FD1D}"/>
              </a:ext>
            </a:extLst>
          </p:cNvPr>
          <p:cNvCxnSpPr>
            <a:cxnSpLocks/>
          </p:cNvCxnSpPr>
          <p:nvPr/>
        </p:nvCxnSpPr>
        <p:spPr>
          <a:xfrm flipV="1">
            <a:off x="2793895" y="1873845"/>
            <a:ext cx="1513062" cy="677290"/>
          </a:xfrm>
          <a:prstGeom prst="straightConnector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E0A26B47-C82F-464A-A9FC-E8EA30DCDD9A}"/>
              </a:ext>
            </a:extLst>
          </p:cNvPr>
          <p:cNvSpPr/>
          <p:nvPr/>
        </p:nvSpPr>
        <p:spPr>
          <a:xfrm>
            <a:off x="4616378" y="1706325"/>
            <a:ext cx="5550421" cy="8075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When </a:t>
            </a:r>
            <a:r>
              <a:rPr lang="en-US" sz="2000" b="1" dirty="0" smtClean="0">
                <a:solidFill>
                  <a:srgbClr val="002060"/>
                </a:solidFill>
              </a:rPr>
              <a:t>estimated a percentage </a:t>
            </a:r>
            <a:r>
              <a:rPr lang="en-US" sz="2000" b="1" dirty="0">
                <a:solidFill>
                  <a:srgbClr val="002060"/>
                </a:solidFill>
              </a:rPr>
              <a:t>of sales always take</a:t>
            </a:r>
          </a:p>
          <a:p>
            <a:pPr algn="ctr"/>
            <a:r>
              <a:rPr lang="en-US" sz="2000" b="1" dirty="0">
                <a:solidFill>
                  <a:srgbClr val="002060"/>
                </a:solidFill>
              </a:rPr>
              <a:t> </a:t>
            </a:r>
            <a:r>
              <a:rPr lang="en-US" sz="2000" b="1" u="sng" dirty="0">
                <a:solidFill>
                  <a:srgbClr val="FF0000"/>
                </a:solidFill>
                <a:effectLst>
                  <a:outerShdw blurRad="38100" dist="38100" dir="2700000" algn="tl">
                    <a:srgbClr val="000000">
                      <a:alpha val="43137"/>
                    </a:srgbClr>
                  </a:outerShdw>
                </a:effectLst>
              </a:rPr>
              <a:t>credit sales </a:t>
            </a:r>
            <a:r>
              <a:rPr lang="en-US" sz="2000" b="1" dirty="0">
                <a:solidFill>
                  <a:srgbClr val="002060"/>
                </a:solidFill>
              </a:rPr>
              <a:t>not cash Sales</a:t>
            </a:r>
          </a:p>
        </p:txBody>
      </p:sp>
      <p:sp>
        <p:nvSpPr>
          <p:cNvPr id="34" name="Flowchart: Process 33">
            <a:extLst>
              <a:ext uri="{FF2B5EF4-FFF2-40B4-BE49-F238E27FC236}">
                <a16:creationId xmlns:a16="http://schemas.microsoft.com/office/drawing/2014/main" xmlns="" id="{806027B0-4BC7-421F-903D-263964BFE71B}"/>
              </a:ext>
            </a:extLst>
          </p:cNvPr>
          <p:cNvSpPr/>
          <p:nvPr/>
        </p:nvSpPr>
        <p:spPr>
          <a:xfrm>
            <a:off x="5847007" y="3679811"/>
            <a:ext cx="980475" cy="262465"/>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CF02FA18-8CF1-408F-B54F-F83233EB22A8}"/>
              </a:ext>
            </a:extLst>
          </p:cNvPr>
          <p:cNvCxnSpPr>
            <a:cxnSpLocks/>
          </p:cNvCxnSpPr>
          <p:nvPr/>
        </p:nvCxnSpPr>
        <p:spPr>
          <a:xfrm>
            <a:off x="613291" y="3987130"/>
            <a:ext cx="45285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933561A-F1B6-4C21-996B-91FDAC8B844C}"/>
              </a:ext>
            </a:extLst>
          </p:cNvPr>
          <p:cNvCxnSpPr>
            <a:cxnSpLocks/>
          </p:cNvCxnSpPr>
          <p:nvPr/>
        </p:nvCxnSpPr>
        <p:spPr>
          <a:xfrm>
            <a:off x="8891404" y="3601278"/>
            <a:ext cx="18958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3DA1F5E3-515D-4ACB-B729-F852005C0EF5}"/>
              </a:ext>
            </a:extLst>
          </p:cNvPr>
          <p:cNvCxnSpPr>
            <a:cxnSpLocks/>
          </p:cNvCxnSpPr>
          <p:nvPr/>
        </p:nvCxnSpPr>
        <p:spPr>
          <a:xfrm>
            <a:off x="1497496" y="4285304"/>
            <a:ext cx="63411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0" y="6546693"/>
            <a:ext cx="12192000" cy="384957"/>
            <a:chOff x="0" y="6498164"/>
            <a:chExt cx="12192000" cy="384957"/>
          </a:xfrm>
        </p:grpSpPr>
        <p:cxnSp>
          <p:nvCxnSpPr>
            <p:cNvPr id="36" name="Straight Connector 3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147" y="326017"/>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46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7735706"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02008" y="1692112"/>
            <a:ext cx="7735706" cy="4218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gn="just">
              <a:lnSpc>
                <a:spcPct val="130000"/>
              </a:lnSpc>
              <a:spcAft>
                <a:spcPts val="0"/>
              </a:spcAft>
              <a:buFont typeface="+mj-lt"/>
              <a:buAutoNum type="alphaUcPeriod"/>
            </a:pPr>
            <a:r>
              <a:rPr lang="en-US" b="1"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ESTIMATING THE ALLOWANCE AS A PERCENTAGE-OF-SALE: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8124800" y="2072091"/>
            <a:ext cx="3982816" cy="42643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30000"/>
              </a:lnSpc>
              <a:spcAft>
                <a:spcPts val="0"/>
              </a:spcAft>
            </a:pPr>
            <a:r>
              <a:rPr lang="en-GB" sz="1400" b="1" dirty="0">
                <a:latin typeface="Arial" panose="020B0604020202020204" pitchFamily="34" charset="0"/>
                <a:ea typeface="Calibri" panose="020F0502020204030204" pitchFamily="34" charset="0"/>
                <a:cs typeface="Arial" panose="020B0604020202020204" pitchFamily="34" charset="0"/>
              </a:rPr>
              <a:t> </a:t>
            </a:r>
            <a:r>
              <a:rPr lang="en-US"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2:</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Abdulla Company has credit sales of BD500,000 in 2018. Of this amount , BD100,000 remains uncollectible and </a:t>
            </a:r>
            <a:r>
              <a:rPr lang="en-US" sz="1400" b="1" dirty="0">
                <a:solidFill>
                  <a:srgbClr val="002060"/>
                </a:solidFill>
                <a:latin typeface="Arial" panose="020B0604020202020204" pitchFamily="34" charset="0"/>
                <a:ea typeface="Calibri" panose="020F0502020204030204" pitchFamily="34" charset="0"/>
                <a:cs typeface="Arial" panose="020B0604020202020204" pitchFamily="34" charset="0"/>
              </a:rPr>
              <a:t>credit balance of allowance for doubtful accounts BD20,000 </a:t>
            </a:r>
            <a:r>
              <a:rPr lang="en-US" sz="1400" b="1" dirty="0">
                <a:latin typeface="Arial" panose="020B0604020202020204" pitchFamily="34" charset="0"/>
                <a:ea typeface="Calibri" panose="020F0502020204030204" pitchFamily="34" charset="0"/>
                <a:cs typeface="Arial" panose="020B0604020202020204" pitchFamily="34" charset="0"/>
              </a:rPr>
              <a:t>at Dec 31 2018. The manger estimated that 10% of credit sales will be uncollectible. On Jan 15 2019, Customer Ahmed has bankrupt and the company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write off his</a:t>
            </a:r>
            <a:r>
              <a:rPr lang="en-US" sz="1400" b="1" dirty="0">
                <a:latin typeface="Arial" panose="020B0604020202020204" pitchFamily="34" charset="0"/>
                <a:ea typeface="Calibri" panose="020F0502020204030204" pitchFamily="34" charset="0"/>
                <a:cs typeface="Arial" panose="020B0604020202020204" pitchFamily="34" charset="0"/>
              </a:rPr>
              <a:t> balance BD2700 is to be uncollectible. On Jan 31 2019, Ahmed has increasing sales in his business and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paid his </a:t>
            </a:r>
            <a:r>
              <a:rPr lang="en-US" sz="1400" b="1" dirty="0">
                <a:latin typeface="Arial" panose="020B0604020202020204" pitchFamily="34" charset="0"/>
                <a:ea typeface="Calibri" panose="020F0502020204030204" pitchFamily="34" charset="0"/>
                <a:cs typeface="Arial" panose="020B0604020202020204" pitchFamily="34" charset="0"/>
              </a:rPr>
              <a:t>balance due.</a:t>
            </a:r>
          </a:p>
          <a:p>
            <a:pPr>
              <a:lnSpc>
                <a:spcPct val="130000"/>
              </a:lnSpc>
              <a:spcAft>
                <a:spcPts val="0"/>
              </a:spcAft>
            </a:pPr>
            <a:r>
              <a:rPr lang="en-US" sz="14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1- Prepare the necessary journal entries.</a:t>
            </a:r>
          </a:p>
          <a:p>
            <a:pPr>
              <a:lnSpc>
                <a:spcPct val="130000"/>
              </a:lnSpc>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2- Show the effect on balance sheet.</a:t>
            </a:r>
          </a:p>
        </p:txBody>
      </p:sp>
      <p:sp>
        <p:nvSpPr>
          <p:cNvPr id="27" name="Rectangle 26"/>
          <p:cNvSpPr/>
          <p:nvPr/>
        </p:nvSpPr>
        <p:spPr>
          <a:xfrm>
            <a:off x="428377" y="1152976"/>
            <a:ext cx="1587814" cy="46265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C00000"/>
                </a:solidFill>
                <a:latin typeface="Arial" panose="020B0604020202020204" pitchFamily="34" charset="0"/>
                <a:cs typeface="Arial" panose="020B0604020202020204" pitchFamily="34" charset="0"/>
              </a:rPr>
              <a:t>SOLUTION</a:t>
            </a:r>
          </a:p>
        </p:txBody>
      </p:sp>
      <p:graphicFrame>
        <p:nvGraphicFramePr>
          <p:cNvPr id="11" name="Table 10">
            <a:extLst>
              <a:ext uri="{FF2B5EF4-FFF2-40B4-BE49-F238E27FC236}">
                <a16:creationId xmlns:a16="http://schemas.microsoft.com/office/drawing/2014/main" xmlns="" id="{6B713C35-370B-4D7A-B0D3-0FDA3A8A1144}"/>
              </a:ext>
            </a:extLst>
          </p:cNvPr>
          <p:cNvGraphicFramePr>
            <a:graphicFrameLocks noGrp="1"/>
          </p:cNvGraphicFramePr>
          <p:nvPr>
            <p:extLst>
              <p:ext uri="{D42A27DB-BD31-4B8C-83A1-F6EECF244321}">
                <p14:modId xmlns:p14="http://schemas.microsoft.com/office/powerpoint/2010/main" val="3583337775"/>
              </p:ext>
            </p:extLst>
          </p:nvPr>
        </p:nvGraphicFramePr>
        <p:xfrm>
          <a:off x="100887" y="2257381"/>
          <a:ext cx="7912893" cy="3409193"/>
        </p:xfrm>
        <a:graphic>
          <a:graphicData uri="http://schemas.openxmlformats.org/drawingml/2006/table">
            <a:tbl>
              <a:tblPr firstRow="1" firstCol="1" bandRow="1">
                <a:tableStyleId>{E8B1032C-EA38-4F05-BA0D-38AFFFC7BED3}</a:tableStyleId>
              </a:tblPr>
              <a:tblGrid>
                <a:gridCol w="961897">
                  <a:extLst>
                    <a:ext uri="{9D8B030D-6E8A-4147-A177-3AD203B41FA5}">
                      <a16:colId xmlns:a16="http://schemas.microsoft.com/office/drawing/2014/main" xmlns="" val="2313057129"/>
                    </a:ext>
                  </a:extLst>
                </a:gridCol>
                <a:gridCol w="4810043">
                  <a:extLst>
                    <a:ext uri="{9D8B030D-6E8A-4147-A177-3AD203B41FA5}">
                      <a16:colId xmlns:a16="http://schemas.microsoft.com/office/drawing/2014/main" xmlns="" val="780743059"/>
                    </a:ext>
                  </a:extLst>
                </a:gridCol>
                <a:gridCol w="996900">
                  <a:extLst>
                    <a:ext uri="{9D8B030D-6E8A-4147-A177-3AD203B41FA5}">
                      <a16:colId xmlns:a16="http://schemas.microsoft.com/office/drawing/2014/main" xmlns="" val="897196818"/>
                    </a:ext>
                  </a:extLst>
                </a:gridCol>
                <a:gridCol w="1144053">
                  <a:extLst>
                    <a:ext uri="{9D8B030D-6E8A-4147-A177-3AD203B41FA5}">
                      <a16:colId xmlns:a16="http://schemas.microsoft.com/office/drawing/2014/main" xmlns="" val="3840302161"/>
                    </a:ext>
                  </a:extLst>
                </a:gridCol>
              </a:tblGrid>
              <a:tr h="360185">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Date</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Explanation</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Debit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Credit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Dec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2018</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402067">
                <a:tc vMerge="1">
                  <a:txBody>
                    <a:bodyPr/>
                    <a:lstStyle/>
                    <a:p>
                      <a:endParaRPr lang="en-GB" dirty="0"/>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Jan 15</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2019</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402067">
                <a:tc vMerge="1">
                  <a:txBody>
                    <a:bodyPr/>
                    <a:lstStyle/>
                    <a:p>
                      <a:endParaRPr lang="en-GB" dirty="0"/>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Jan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2019</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402067">
                <a:tc vMerge="1">
                  <a:txBody>
                    <a:bodyPr/>
                    <a:lstStyle/>
                    <a:p>
                      <a:endParaRPr lang="en-GB" dirty="0"/>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Jan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2019</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402067">
                <a:tc vMerge="1">
                  <a:txBody>
                    <a:bodyPr/>
                    <a:lstStyle/>
                    <a:p>
                      <a:endParaRPr lang="en-GB" dirty="0"/>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sp>
        <p:nvSpPr>
          <p:cNvPr id="30" name="TextBox 29">
            <a:extLst>
              <a:ext uri="{FF2B5EF4-FFF2-40B4-BE49-F238E27FC236}">
                <a16:creationId xmlns:a16="http://schemas.microsoft.com/office/drawing/2014/main" xmlns="" id="{C4E05559-D765-4A3D-BE50-DE0C8A6FA9B3}"/>
              </a:ext>
            </a:extLst>
          </p:cNvPr>
          <p:cNvSpPr txBox="1"/>
          <p:nvPr/>
        </p:nvSpPr>
        <p:spPr>
          <a:xfrm>
            <a:off x="1030071" y="2599455"/>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Bad Debts Expense (</a:t>
            </a:r>
            <a:r>
              <a:rPr lang="en-US" sz="1800" b="1" dirty="0">
                <a:solidFill>
                  <a:srgbClr val="FF0000"/>
                </a:solidFill>
                <a:effectLst/>
                <a:latin typeface="Arial" panose="020B0604020202020204" pitchFamily="34" charset="0"/>
                <a:cs typeface="Arial" panose="020B0604020202020204" pitchFamily="34" charset="0"/>
              </a:rPr>
              <a:t>500 000 X 10%)</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3FCBBC94-69B5-42BB-8E0A-E5E980E11459}"/>
              </a:ext>
            </a:extLst>
          </p:cNvPr>
          <p:cNvSpPr txBox="1"/>
          <p:nvPr/>
        </p:nvSpPr>
        <p:spPr>
          <a:xfrm>
            <a:off x="1866940" y="2941412"/>
            <a:ext cx="4328047" cy="414985"/>
          </a:xfrm>
          <a:prstGeom prst="rect">
            <a:avLst/>
          </a:prstGeom>
          <a:noFill/>
        </p:spPr>
        <p:txBody>
          <a:bodyPr wrap="square" rtlCol="0">
            <a:spAutoFit/>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4B9B461F-B145-464C-8FE8-2DFB11A64976}"/>
              </a:ext>
            </a:extLst>
          </p:cNvPr>
          <p:cNvSpPr txBox="1"/>
          <p:nvPr/>
        </p:nvSpPr>
        <p:spPr>
          <a:xfrm>
            <a:off x="1016512" y="3337297"/>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4E735326-A91C-422D-8BB5-C0F823C30864}"/>
              </a:ext>
            </a:extLst>
          </p:cNvPr>
          <p:cNvSpPr txBox="1"/>
          <p:nvPr/>
        </p:nvSpPr>
        <p:spPr>
          <a:xfrm>
            <a:off x="1046105" y="4082438"/>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a:t>
            </a:r>
            <a:r>
              <a:rPr lang="en-US" sz="1800" b="1" dirty="0">
                <a:solidFill>
                  <a:srgbClr val="FF0000"/>
                </a:solidFill>
                <a:effectLst/>
                <a:latin typeface="Arial" panose="020B0604020202020204" pitchFamily="34" charset="0"/>
                <a:cs typeface="Arial" panose="020B0604020202020204" pitchFamily="34" charset="0"/>
              </a:rPr>
              <a:t> Ahmed</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13257970-B3B0-4B3A-B90A-8B8E6EFC5DDD}"/>
              </a:ext>
            </a:extLst>
          </p:cNvPr>
          <p:cNvSpPr txBox="1"/>
          <p:nvPr/>
        </p:nvSpPr>
        <p:spPr>
          <a:xfrm>
            <a:off x="2039624" y="4491994"/>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5B4B8123-8C54-4CC3-A99D-2546289FB4C8}"/>
              </a:ext>
            </a:extLst>
          </p:cNvPr>
          <p:cNvSpPr txBox="1"/>
          <p:nvPr/>
        </p:nvSpPr>
        <p:spPr>
          <a:xfrm>
            <a:off x="1071362" y="4871791"/>
            <a:ext cx="4328047" cy="414985"/>
          </a:xfrm>
          <a:prstGeom prst="rect">
            <a:avLst/>
          </a:prstGeom>
          <a:noFill/>
        </p:spPr>
        <p:txBody>
          <a:bodyPr wrap="square" rtlCol="0">
            <a:spAutoFit/>
          </a:bodyPr>
          <a:lstStyle/>
          <a:p>
            <a:pPr>
              <a:lnSpc>
                <a:spcPct val="130000"/>
              </a:lnSpc>
              <a:spcAft>
                <a:spcPts val="0"/>
              </a:spcAft>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Cash</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72CFDE77-BEF1-4210-A96E-4063A2265DDC}"/>
              </a:ext>
            </a:extLst>
          </p:cNvPr>
          <p:cNvSpPr txBox="1"/>
          <p:nvPr/>
        </p:nvSpPr>
        <p:spPr>
          <a:xfrm>
            <a:off x="1513791" y="5186327"/>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53262825-313A-43EE-9D57-F9BD49CCDFEF}"/>
              </a:ext>
            </a:extLst>
          </p:cNvPr>
          <p:cNvSpPr txBox="1"/>
          <p:nvPr/>
        </p:nvSpPr>
        <p:spPr>
          <a:xfrm>
            <a:off x="5968081" y="2653095"/>
            <a:ext cx="892255" cy="369332"/>
          </a:xfrm>
          <a:prstGeom prst="rect">
            <a:avLst/>
          </a:prstGeom>
          <a:noFill/>
        </p:spPr>
        <p:txBody>
          <a:bodyPr wrap="square" rtlCol="0">
            <a:spAutoFit/>
          </a:bodyPr>
          <a:lstStyle/>
          <a:p>
            <a:r>
              <a:rPr lang="en-US" b="1" dirty="0"/>
              <a:t>50,000</a:t>
            </a:r>
          </a:p>
        </p:txBody>
      </p:sp>
      <p:sp>
        <p:nvSpPr>
          <p:cNvPr id="46" name="TextBox 45">
            <a:extLst>
              <a:ext uri="{FF2B5EF4-FFF2-40B4-BE49-F238E27FC236}">
                <a16:creationId xmlns:a16="http://schemas.microsoft.com/office/drawing/2014/main" xmlns="" id="{C767F273-A544-4CF3-974A-3703C9D92935}"/>
              </a:ext>
            </a:extLst>
          </p:cNvPr>
          <p:cNvSpPr txBox="1"/>
          <p:nvPr/>
        </p:nvSpPr>
        <p:spPr>
          <a:xfrm>
            <a:off x="7078380" y="2987065"/>
            <a:ext cx="821808" cy="369332"/>
          </a:xfrm>
          <a:prstGeom prst="rect">
            <a:avLst/>
          </a:prstGeom>
          <a:noFill/>
        </p:spPr>
        <p:txBody>
          <a:bodyPr wrap="square" rtlCol="0">
            <a:spAutoFit/>
          </a:bodyPr>
          <a:lstStyle/>
          <a:p>
            <a:r>
              <a:rPr lang="en-US" b="1" dirty="0"/>
              <a:t>50,000</a:t>
            </a:r>
          </a:p>
        </p:txBody>
      </p:sp>
      <p:sp>
        <p:nvSpPr>
          <p:cNvPr id="48" name="TextBox 47">
            <a:extLst>
              <a:ext uri="{FF2B5EF4-FFF2-40B4-BE49-F238E27FC236}">
                <a16:creationId xmlns:a16="http://schemas.microsoft.com/office/drawing/2014/main" xmlns="" id="{F62F7DA5-769F-4B51-BE66-412A3C90F288}"/>
              </a:ext>
            </a:extLst>
          </p:cNvPr>
          <p:cNvSpPr txBox="1"/>
          <p:nvPr/>
        </p:nvSpPr>
        <p:spPr>
          <a:xfrm>
            <a:off x="6096000" y="3437214"/>
            <a:ext cx="764336" cy="369332"/>
          </a:xfrm>
          <a:prstGeom prst="rect">
            <a:avLst/>
          </a:prstGeom>
          <a:noFill/>
        </p:spPr>
        <p:txBody>
          <a:bodyPr wrap="square" rtlCol="0">
            <a:spAutoFit/>
          </a:bodyPr>
          <a:lstStyle/>
          <a:p>
            <a:r>
              <a:rPr lang="en-US" b="1" dirty="0"/>
              <a:t>2,700</a:t>
            </a:r>
          </a:p>
        </p:txBody>
      </p:sp>
      <p:sp>
        <p:nvSpPr>
          <p:cNvPr id="50" name="TextBox 49">
            <a:extLst>
              <a:ext uri="{FF2B5EF4-FFF2-40B4-BE49-F238E27FC236}">
                <a16:creationId xmlns:a16="http://schemas.microsoft.com/office/drawing/2014/main" xmlns="" id="{6332AA5F-3470-4BCE-AE3B-34CD96261D78}"/>
              </a:ext>
            </a:extLst>
          </p:cNvPr>
          <p:cNvSpPr txBox="1"/>
          <p:nvPr/>
        </p:nvSpPr>
        <p:spPr>
          <a:xfrm>
            <a:off x="6091710" y="4204246"/>
            <a:ext cx="764336" cy="369332"/>
          </a:xfrm>
          <a:prstGeom prst="rect">
            <a:avLst/>
          </a:prstGeom>
          <a:noFill/>
        </p:spPr>
        <p:txBody>
          <a:bodyPr wrap="square" rtlCol="0">
            <a:spAutoFit/>
          </a:bodyPr>
          <a:lstStyle/>
          <a:p>
            <a:r>
              <a:rPr lang="en-US" b="1" dirty="0"/>
              <a:t>2,700</a:t>
            </a:r>
          </a:p>
        </p:txBody>
      </p:sp>
      <p:sp>
        <p:nvSpPr>
          <p:cNvPr id="52" name="TextBox 51">
            <a:extLst>
              <a:ext uri="{FF2B5EF4-FFF2-40B4-BE49-F238E27FC236}">
                <a16:creationId xmlns:a16="http://schemas.microsoft.com/office/drawing/2014/main" xmlns="" id="{2EBA72FA-3FD8-4880-8BBA-10E88E61E6B1}"/>
              </a:ext>
            </a:extLst>
          </p:cNvPr>
          <p:cNvSpPr txBox="1"/>
          <p:nvPr/>
        </p:nvSpPr>
        <p:spPr>
          <a:xfrm>
            <a:off x="7025908" y="4488388"/>
            <a:ext cx="874280" cy="369332"/>
          </a:xfrm>
          <a:prstGeom prst="rect">
            <a:avLst/>
          </a:prstGeom>
          <a:noFill/>
        </p:spPr>
        <p:txBody>
          <a:bodyPr wrap="square" rtlCol="0">
            <a:spAutoFit/>
          </a:bodyPr>
          <a:lstStyle/>
          <a:p>
            <a:r>
              <a:rPr lang="en-US" b="1" dirty="0"/>
              <a:t>2,700</a:t>
            </a:r>
          </a:p>
        </p:txBody>
      </p:sp>
      <p:sp>
        <p:nvSpPr>
          <p:cNvPr id="54" name="TextBox 53">
            <a:extLst>
              <a:ext uri="{FF2B5EF4-FFF2-40B4-BE49-F238E27FC236}">
                <a16:creationId xmlns:a16="http://schemas.microsoft.com/office/drawing/2014/main" xmlns="" id="{5CA6D2BA-12D1-401F-ABC2-359E909113B4}"/>
              </a:ext>
            </a:extLst>
          </p:cNvPr>
          <p:cNvSpPr txBox="1"/>
          <p:nvPr/>
        </p:nvSpPr>
        <p:spPr>
          <a:xfrm>
            <a:off x="6066622" y="4911151"/>
            <a:ext cx="789424" cy="369332"/>
          </a:xfrm>
          <a:prstGeom prst="rect">
            <a:avLst/>
          </a:prstGeom>
          <a:noFill/>
        </p:spPr>
        <p:txBody>
          <a:bodyPr wrap="square" rtlCol="0">
            <a:spAutoFit/>
          </a:bodyPr>
          <a:lstStyle/>
          <a:p>
            <a:r>
              <a:rPr lang="en-US" b="1" dirty="0"/>
              <a:t>2,700</a:t>
            </a:r>
          </a:p>
        </p:txBody>
      </p:sp>
      <p:sp>
        <p:nvSpPr>
          <p:cNvPr id="56" name="TextBox 55">
            <a:extLst>
              <a:ext uri="{FF2B5EF4-FFF2-40B4-BE49-F238E27FC236}">
                <a16:creationId xmlns:a16="http://schemas.microsoft.com/office/drawing/2014/main" xmlns="" id="{A6B9385B-F225-4EF9-84FE-F135E71D531A}"/>
              </a:ext>
            </a:extLst>
          </p:cNvPr>
          <p:cNvSpPr txBox="1"/>
          <p:nvPr/>
        </p:nvSpPr>
        <p:spPr>
          <a:xfrm>
            <a:off x="7078380" y="5281254"/>
            <a:ext cx="935398" cy="369332"/>
          </a:xfrm>
          <a:prstGeom prst="rect">
            <a:avLst/>
          </a:prstGeom>
          <a:noFill/>
        </p:spPr>
        <p:txBody>
          <a:bodyPr wrap="square" rtlCol="0">
            <a:spAutoFit/>
          </a:bodyPr>
          <a:lstStyle/>
          <a:p>
            <a:r>
              <a:rPr lang="en-US" b="1" dirty="0"/>
              <a:t>2,700</a:t>
            </a:r>
          </a:p>
        </p:txBody>
      </p:sp>
      <p:sp>
        <p:nvSpPr>
          <p:cNvPr id="58" name="TextBox 57">
            <a:extLst>
              <a:ext uri="{FF2B5EF4-FFF2-40B4-BE49-F238E27FC236}">
                <a16:creationId xmlns:a16="http://schemas.microsoft.com/office/drawing/2014/main" xmlns="" id="{BEE096CC-2D31-446F-B1F0-0D1B674A7A5E}"/>
              </a:ext>
            </a:extLst>
          </p:cNvPr>
          <p:cNvSpPr txBox="1"/>
          <p:nvPr/>
        </p:nvSpPr>
        <p:spPr>
          <a:xfrm>
            <a:off x="7078380" y="3733182"/>
            <a:ext cx="821808" cy="369332"/>
          </a:xfrm>
          <a:prstGeom prst="rect">
            <a:avLst/>
          </a:prstGeom>
          <a:noFill/>
        </p:spPr>
        <p:txBody>
          <a:bodyPr wrap="square" rtlCol="0">
            <a:spAutoFit/>
          </a:bodyPr>
          <a:lstStyle/>
          <a:p>
            <a:r>
              <a:rPr lang="en-US" b="1" dirty="0"/>
              <a:t>2,700</a:t>
            </a:r>
          </a:p>
        </p:txBody>
      </p:sp>
      <p:sp>
        <p:nvSpPr>
          <p:cNvPr id="60" name="TextBox 59">
            <a:extLst>
              <a:ext uri="{FF2B5EF4-FFF2-40B4-BE49-F238E27FC236}">
                <a16:creationId xmlns:a16="http://schemas.microsoft.com/office/drawing/2014/main" xmlns="" id="{82BC8335-593D-44F7-96D6-1CA4DC2E89DC}"/>
              </a:ext>
            </a:extLst>
          </p:cNvPr>
          <p:cNvSpPr txBox="1"/>
          <p:nvPr/>
        </p:nvSpPr>
        <p:spPr>
          <a:xfrm>
            <a:off x="2057004" y="3669079"/>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 </a:t>
            </a:r>
            <a:r>
              <a:rPr lang="en-US" sz="1800" b="1" dirty="0">
                <a:solidFill>
                  <a:srgbClr val="FF0000"/>
                </a:solidFill>
                <a:effectLst/>
                <a:latin typeface="Arial" panose="020B0604020202020204" pitchFamily="34" charset="0"/>
                <a:cs typeface="Arial" panose="020B0604020202020204" pitchFamily="34" charset="0"/>
              </a:rPr>
              <a:t>Ahmed</a:t>
            </a:r>
            <a:r>
              <a:rPr lang="en-US" sz="1800" b="1" dirty="0">
                <a:effectLst/>
                <a:latin typeface="Arial" panose="020B0604020202020204" pitchFamily="34" charset="0"/>
                <a:cs typeface="Arial" panose="020B0604020202020204" pitchFamily="34" charset="0"/>
              </a:rPr>
              <a:t> </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36"/>
          <p:cNvSpPr txBox="1"/>
          <p:nvPr/>
        </p:nvSpPr>
        <p:spPr>
          <a:xfrm>
            <a:off x="3521487" y="5063710"/>
            <a:ext cx="3334559" cy="132343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GB" sz="2000" b="1" dirty="0">
                <a:solidFill>
                  <a:srgbClr val="002060"/>
                </a:solidFill>
                <a:latin typeface="Arial" panose="020B0604020202020204" pitchFamily="34" charset="0"/>
                <a:cs typeface="Arial" panose="020B0604020202020204" pitchFamily="34" charset="0"/>
              </a:rPr>
              <a:t>% Sales: </a:t>
            </a:r>
            <a:r>
              <a:rPr lang="en-GB" sz="2000" b="1" dirty="0">
                <a:solidFill>
                  <a:srgbClr val="FF0000"/>
                </a:solidFill>
                <a:latin typeface="Arial" panose="020B0604020202020204" pitchFamily="34" charset="0"/>
                <a:cs typeface="Arial" panose="020B0604020202020204" pitchFamily="34" charset="0"/>
              </a:rPr>
              <a:t>Ignored</a:t>
            </a: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Credit or debit </a:t>
            </a:r>
            <a:r>
              <a:rPr lang="en-GB" sz="2000" b="1" dirty="0">
                <a:latin typeface="Arial" panose="020B0604020202020204" pitchFamily="34" charset="0"/>
                <a:cs typeface="Arial" panose="020B0604020202020204" pitchFamily="34" charset="0"/>
              </a:rPr>
              <a:t>Balance of Allowance for doubtful </a:t>
            </a:r>
            <a:r>
              <a:rPr lang="en-GB" sz="2000" b="1" dirty="0" smtClean="0">
                <a:latin typeface="Arial" panose="020B0604020202020204" pitchFamily="34" charset="0"/>
                <a:cs typeface="Arial" panose="020B0604020202020204" pitchFamily="34" charset="0"/>
              </a:rPr>
              <a:t>A/C</a:t>
            </a:r>
            <a:endParaRPr lang="en-GB" sz="2000" b="1" dirty="0">
              <a:latin typeface="Arial" panose="020B0604020202020204" pitchFamily="34" charset="0"/>
              <a:cs typeface="Arial" panose="020B0604020202020204" pitchFamily="34" charset="0"/>
            </a:endParaRPr>
          </a:p>
        </p:txBody>
      </p:sp>
      <p:grpSp>
        <p:nvGrpSpPr>
          <p:cNvPr id="39" name="Group 38"/>
          <p:cNvGrpSpPr/>
          <p:nvPr/>
        </p:nvGrpSpPr>
        <p:grpSpPr>
          <a:xfrm>
            <a:off x="0" y="6546693"/>
            <a:ext cx="12192000" cy="384957"/>
            <a:chOff x="0" y="6498164"/>
            <a:chExt cx="12192000" cy="384957"/>
          </a:xfrm>
        </p:grpSpPr>
        <p:cxnSp>
          <p:nvCxnSpPr>
            <p:cNvPr id="41" name="Straight Connector 4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8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p:bldP spid="38" grpId="0"/>
      <p:bldP spid="40" grpId="0"/>
      <p:bldP spid="42" grpId="0"/>
      <p:bldP spid="44" grpId="0"/>
      <p:bldP spid="46" grpId="0"/>
      <p:bldP spid="48" grpId="0"/>
      <p:bldP spid="50" grpId="0"/>
      <p:bldP spid="52" grpId="0"/>
      <p:bldP spid="54" grpId="0"/>
      <p:bldP spid="56" grpId="0"/>
      <p:bldP spid="58"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9340" y="321287"/>
            <a:ext cx="2189060" cy="595271"/>
            <a:chOff x="303018" y="945102"/>
            <a:chExt cx="8950012" cy="1167179"/>
          </a:xfrm>
        </p:grpSpPr>
        <p:sp>
          <p:nvSpPr>
            <p:cNvPr id="6" name="مستطيل مستدير الزوايا 13"/>
            <p:cNvSpPr/>
            <p:nvPr/>
          </p:nvSpPr>
          <p:spPr>
            <a:xfrm>
              <a:off x="303018" y="103228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FF00"/>
                </a:solidFill>
              </a:endParaRPr>
            </a:p>
          </p:txBody>
        </p:sp>
        <p:sp>
          <p:nvSpPr>
            <p:cNvPr id="7" name="Rectangle 6"/>
            <p:cNvSpPr/>
            <p:nvPr/>
          </p:nvSpPr>
          <p:spPr>
            <a:xfrm>
              <a:off x="1511203" y="945102"/>
              <a:ext cx="7741827" cy="1024397"/>
            </a:xfrm>
            <a:prstGeom prst="rect">
              <a:avLst/>
            </a:prstGeom>
          </p:spPr>
          <p:txBody>
            <a:bodyPr wrap="square">
              <a:spAutoFit/>
            </a:bodyPr>
            <a:lstStyle/>
            <a:p>
              <a:pPr>
                <a:lnSpc>
                  <a:spcPct val="130000"/>
                </a:lnSpc>
                <a:spcAft>
                  <a:spcPts val="0"/>
                </a:spcAft>
              </a:pP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Summary</a:t>
              </a:r>
              <a:endParaRPr lang="en-US" sz="2400" b="1" dirty="0">
                <a:solidFill>
                  <a:srgbClr val="FFFF00"/>
                </a:solidFill>
                <a:latin typeface="Arial" panose="020B0604020202020204" pitchFamily="34" charset="0"/>
                <a:cs typeface="Arial" panose="020B0604020202020204" pitchFamily="34" charset="0"/>
              </a:endParaRPr>
            </a:p>
          </p:txBody>
        </p:sp>
        <p:grpSp>
          <p:nvGrpSpPr>
            <p:cNvPr id="8" name="Shape 631"/>
            <p:cNvGrpSpPr/>
            <p:nvPr/>
          </p:nvGrpSpPr>
          <p:grpSpPr>
            <a:xfrm>
              <a:off x="460278" y="1121179"/>
              <a:ext cx="783227" cy="707887"/>
              <a:chOff x="5961125" y="1623900"/>
              <a:chExt cx="427450" cy="448175"/>
            </a:xfrm>
          </p:grpSpPr>
          <p:sp>
            <p:nvSpPr>
              <p:cNvPr id="9"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0"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2                                                                 Accounting for Receivable                                                                                                Acc. 212</a:t>
            </a:r>
            <a:r>
              <a:rPr lang="en-US" sz="1200" b="1" dirty="0">
                <a:solidFill>
                  <a:srgbClr val="002060"/>
                </a:solidFill>
                <a:latin typeface="Arial" panose="020B0604020202020204" pitchFamily="34" charset="0"/>
                <a:cs typeface="Arial" panose="020B0604020202020204" pitchFamily="34" charset="0"/>
              </a:rPr>
              <a:t>  </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09160E99-0F51-4917-B792-CBB8C255892B}"/>
              </a:ext>
            </a:extLst>
          </p:cNvPr>
          <p:cNvSpPr txBox="1"/>
          <p:nvPr/>
        </p:nvSpPr>
        <p:spPr>
          <a:xfrm>
            <a:off x="91111" y="2822294"/>
            <a:ext cx="1032983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2. When </a:t>
            </a:r>
            <a:r>
              <a:rPr lang="en-GB" b="1" dirty="0">
                <a:latin typeface="Arial" panose="020B0604020202020204" pitchFamily="34" charset="0"/>
                <a:ea typeface="Calibri" panose="020F0502020204030204" pitchFamily="34" charset="0"/>
                <a:cs typeface="Arial" panose="020B0604020202020204" pitchFamily="34" charset="0"/>
              </a:rPr>
              <a:t>the company decided to </a:t>
            </a:r>
            <a:r>
              <a:rPr lang="en-US" b="1" dirty="0">
                <a:latin typeface="Arial" panose="020B0604020202020204" pitchFamily="34" charset="0"/>
                <a:ea typeface="Calibri" panose="020F0502020204030204" pitchFamily="34" charset="0"/>
                <a:cs typeface="Arial" panose="020B0604020202020204" pitchFamily="34" charset="0"/>
              </a:rPr>
              <a:t>write off the customer account to be uncollectible. </a:t>
            </a:r>
          </a:p>
        </p:txBody>
      </p:sp>
      <p:sp>
        <p:nvSpPr>
          <p:cNvPr id="30" name="Rectangle: Rounded Corners 29">
            <a:extLst>
              <a:ext uri="{FF2B5EF4-FFF2-40B4-BE49-F238E27FC236}">
                <a16:creationId xmlns:a16="http://schemas.microsoft.com/office/drawing/2014/main" xmlns="" id="{E472DB55-F5B2-486D-BA12-2E0D597DBDD2}"/>
              </a:ext>
            </a:extLst>
          </p:cNvPr>
          <p:cNvSpPr/>
          <p:nvPr/>
        </p:nvSpPr>
        <p:spPr>
          <a:xfrm>
            <a:off x="2428240" y="399876"/>
            <a:ext cx="1239520" cy="529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5 Mins</a:t>
            </a:r>
          </a:p>
        </p:txBody>
      </p:sp>
      <p:sp>
        <p:nvSpPr>
          <p:cNvPr id="38" name="Rectangle 37">
            <a:extLst>
              <a:ext uri="{FF2B5EF4-FFF2-40B4-BE49-F238E27FC236}">
                <a16:creationId xmlns:a16="http://schemas.microsoft.com/office/drawing/2014/main" xmlns="" id="{F42C000B-00BF-4FF8-A5B0-26D91387471A}"/>
              </a:ext>
            </a:extLst>
          </p:cNvPr>
          <p:cNvSpPr/>
          <p:nvPr/>
        </p:nvSpPr>
        <p:spPr>
          <a:xfrm>
            <a:off x="91111" y="1661312"/>
            <a:ext cx="5639480"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DR. Bad Debts Expense (</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 sales X %)</a:t>
            </a:r>
          </a:p>
          <a:p>
            <a:pPr algn="ctr">
              <a:lnSpc>
                <a:spcPct val="130000"/>
              </a:lnSpc>
              <a:spcAft>
                <a:spcPts val="0"/>
              </a:spcAft>
            </a:pPr>
            <a:r>
              <a:rPr lang="en-US" b="1" dirty="0">
                <a:latin typeface="Arial" panose="020B0604020202020204" pitchFamily="34" charset="0"/>
                <a:cs typeface="Arial" panose="020B0604020202020204" pitchFamily="34" charset="0"/>
              </a:rPr>
              <a:t>        CR. Allowance for Doubtful Accounts</a:t>
            </a:r>
            <a:endParaRPr lang="en-GB"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BE4977AC-1DDE-48F2-90C4-F4EB91CAA553}"/>
              </a:ext>
            </a:extLst>
          </p:cNvPr>
          <p:cNvSpPr txBox="1"/>
          <p:nvPr/>
        </p:nvSpPr>
        <p:spPr>
          <a:xfrm>
            <a:off x="112883" y="1158740"/>
            <a:ext cx="8222734"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1. When the company estimated uncollectible Receivable </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A133937D-13A5-4810-A0BA-9945D6B14795}"/>
              </a:ext>
            </a:extLst>
          </p:cNvPr>
          <p:cNvSpPr/>
          <p:nvPr/>
        </p:nvSpPr>
        <p:spPr>
          <a:xfrm>
            <a:off x="3545589" y="4673555"/>
            <a:ext cx="5568438"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DR. Account Receivable (</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customer Name </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CR. Allowance for doubtful accounts</a:t>
            </a:r>
            <a:endParaRPr lang="en-US" dirty="0"/>
          </a:p>
          <a:p>
            <a:pPr algn="ctr"/>
            <a:endParaRPr lang="en-US" dirty="0"/>
          </a:p>
        </p:txBody>
      </p:sp>
      <p:sp>
        <p:nvSpPr>
          <p:cNvPr id="43" name="Rectangle 42">
            <a:extLst>
              <a:ext uri="{FF2B5EF4-FFF2-40B4-BE49-F238E27FC236}">
                <a16:creationId xmlns:a16="http://schemas.microsoft.com/office/drawing/2014/main" xmlns="" id="{39BBE014-CD12-457F-AA05-04D9C4343193}"/>
              </a:ext>
            </a:extLst>
          </p:cNvPr>
          <p:cNvSpPr/>
          <p:nvPr/>
        </p:nvSpPr>
        <p:spPr>
          <a:xfrm>
            <a:off x="3545589" y="5565688"/>
            <a:ext cx="5568438"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DR. Cash</a:t>
            </a:r>
          </a:p>
          <a:p>
            <a:r>
              <a:rPr lang="en-US" b="1" dirty="0">
                <a:latin typeface="Arial" panose="020B0604020202020204" pitchFamily="34" charset="0"/>
                <a:cs typeface="Arial" panose="020B0604020202020204" pitchFamily="34" charset="0"/>
              </a:rPr>
              <a:t>        CR. Account Receivable</a:t>
            </a:r>
            <a:endParaRPr lang="en-US" dirty="0"/>
          </a:p>
          <a:p>
            <a:pPr algn="ctr"/>
            <a:endParaRPr lang="en-US" dirty="0"/>
          </a:p>
        </p:txBody>
      </p:sp>
      <p:sp>
        <p:nvSpPr>
          <p:cNvPr id="3" name="Arrow: Pentagon 2">
            <a:extLst>
              <a:ext uri="{FF2B5EF4-FFF2-40B4-BE49-F238E27FC236}">
                <a16:creationId xmlns:a16="http://schemas.microsoft.com/office/drawing/2014/main" xmlns="" id="{E7C8710A-4F5C-4CE2-93ED-DF513661D177}"/>
              </a:ext>
            </a:extLst>
          </p:cNvPr>
          <p:cNvSpPr/>
          <p:nvPr/>
        </p:nvSpPr>
        <p:spPr>
          <a:xfrm>
            <a:off x="249340" y="4880876"/>
            <a:ext cx="3226665" cy="1283952"/>
          </a:xfrm>
          <a:prstGeom prst="homePlate">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Both </a:t>
            </a:r>
            <a:r>
              <a:rPr lang="en-US" sz="2000" b="1" dirty="0" smtClean="0">
                <a:solidFill>
                  <a:schemeClr val="tx1"/>
                </a:solidFill>
                <a:effectLst>
                  <a:outerShdw blurRad="38100" dist="38100" dir="2700000" algn="tl">
                    <a:srgbClr val="000000">
                      <a:alpha val="43137"/>
                    </a:srgbClr>
                  </a:outerShdw>
                </a:effectLst>
              </a:rPr>
              <a:t>of entries records in </a:t>
            </a:r>
            <a:endParaRPr lang="en-US" sz="2000" b="1" dirty="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the same </a:t>
            </a:r>
            <a:r>
              <a:rPr lang="en-US" sz="2000" b="1" dirty="0">
                <a:solidFill>
                  <a:schemeClr val="tx1"/>
                </a:solidFill>
                <a:effectLst>
                  <a:outerShdw blurRad="38100" dist="38100" dir="2700000" algn="tl">
                    <a:srgbClr val="000000">
                      <a:alpha val="43137"/>
                    </a:srgbClr>
                  </a:outerShdw>
                </a:effectLst>
              </a:rPr>
              <a:t>Date</a:t>
            </a:r>
          </a:p>
          <a:p>
            <a:pPr algn="ctr"/>
            <a:r>
              <a:rPr lang="en-US" sz="2000" b="1" dirty="0">
                <a:solidFill>
                  <a:schemeClr val="tx1"/>
                </a:solidFill>
                <a:effectLst>
                  <a:outerShdw blurRad="38100" dist="38100" dir="2700000" algn="tl">
                    <a:srgbClr val="000000">
                      <a:alpha val="43137"/>
                    </a:srgbClr>
                  </a:outerShdw>
                </a:effectLst>
              </a:rPr>
              <a:t> &amp; </a:t>
            </a:r>
          </a:p>
          <a:p>
            <a:pPr algn="ctr"/>
            <a:r>
              <a:rPr lang="en-US" sz="2000" b="1" dirty="0" smtClean="0">
                <a:solidFill>
                  <a:schemeClr val="tx1"/>
                </a:solidFill>
                <a:effectLst>
                  <a:outerShdw blurRad="38100" dist="38100" dir="2700000" algn="tl">
                    <a:srgbClr val="000000">
                      <a:alpha val="43137"/>
                    </a:srgbClr>
                  </a:outerShdw>
                </a:effectLst>
              </a:rPr>
              <a:t> the same </a:t>
            </a:r>
            <a:r>
              <a:rPr lang="en-US" sz="2000" b="1" dirty="0">
                <a:solidFill>
                  <a:schemeClr val="tx1"/>
                </a:solidFill>
                <a:effectLst>
                  <a:outerShdw blurRad="38100" dist="38100" dir="2700000" algn="tl">
                    <a:srgbClr val="000000">
                      <a:alpha val="43137"/>
                    </a:srgbClr>
                  </a:outerShdw>
                </a:effectLst>
              </a:rPr>
              <a:t>Amount </a:t>
            </a:r>
          </a:p>
        </p:txBody>
      </p:sp>
      <p:pic>
        <p:nvPicPr>
          <p:cNvPr id="4" name="Picture 3">
            <a:extLst>
              <a:ext uri="{FF2B5EF4-FFF2-40B4-BE49-F238E27FC236}">
                <a16:creationId xmlns:a16="http://schemas.microsoft.com/office/drawing/2014/main" xmlns="" id="{B6A3188F-2D49-411D-84F5-E7B562E0D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782" y="2747331"/>
            <a:ext cx="1679636" cy="152326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xmlns="" id="{02186B1B-0228-4F08-8EBD-11A9EAB2F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782" y="4828609"/>
            <a:ext cx="1628341" cy="1336218"/>
          </a:xfrm>
          <a:prstGeom prst="rect">
            <a:avLst/>
          </a:prstGeom>
          <a:ln>
            <a:noFill/>
          </a:ln>
          <a:effectLst>
            <a:outerShdw blurRad="292100" dist="139700" dir="2700000" algn="tl" rotWithShape="0">
              <a:srgbClr val="333333">
                <a:alpha val="65000"/>
              </a:srgbClr>
            </a:outerShdw>
          </a:effectLst>
        </p:spPr>
      </p:pic>
      <p:sp>
        <p:nvSpPr>
          <p:cNvPr id="2" name="Speech Bubble: Rectangle 1">
            <a:extLst>
              <a:ext uri="{FF2B5EF4-FFF2-40B4-BE49-F238E27FC236}">
                <a16:creationId xmlns:a16="http://schemas.microsoft.com/office/drawing/2014/main" xmlns="" id="{CF4439AF-7EB5-4132-830B-32570001B643}"/>
              </a:ext>
            </a:extLst>
          </p:cNvPr>
          <p:cNvSpPr/>
          <p:nvPr/>
        </p:nvSpPr>
        <p:spPr>
          <a:xfrm>
            <a:off x="6329808" y="1682923"/>
            <a:ext cx="3644348" cy="982772"/>
          </a:xfrm>
          <a:prstGeom prst="wedgeRectCallout">
            <a:avLst>
              <a:gd name="adj1" fmla="val -75115"/>
              <a:gd name="adj2" fmla="val 316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 sure to</a:t>
            </a:r>
          </a:p>
          <a:p>
            <a:pPr algn="ctr"/>
            <a:r>
              <a:rPr lang="en-US" b="1" dirty="0">
                <a:solidFill>
                  <a:schemeClr val="tx1"/>
                </a:solidFill>
              </a:rPr>
              <a:t> </a:t>
            </a:r>
            <a:r>
              <a:rPr lang="en-US" sz="2000" b="1" dirty="0">
                <a:solidFill>
                  <a:srgbClr val="FF0000"/>
                </a:solidFill>
              </a:rPr>
              <a:t>use only  </a:t>
            </a:r>
            <a:r>
              <a:rPr lang="en-US" b="1" dirty="0">
                <a:solidFill>
                  <a:schemeClr val="bg1">
                    <a:lumMod val="95000"/>
                  </a:schemeClr>
                </a:solidFill>
              </a:rPr>
              <a:t>&gt;&gt;&gt;</a:t>
            </a:r>
            <a:r>
              <a:rPr lang="en-US" b="1" dirty="0">
                <a:solidFill>
                  <a:schemeClr val="tx1"/>
                </a:solidFill>
              </a:rPr>
              <a:t>   </a:t>
            </a:r>
            <a:r>
              <a:rPr lang="en-US" b="1" u="sng" dirty="0">
                <a:solidFill>
                  <a:schemeClr val="tx1"/>
                </a:solidFill>
              </a:rPr>
              <a:t>credit sales </a:t>
            </a:r>
          </a:p>
          <a:p>
            <a:pPr algn="ctr"/>
            <a:r>
              <a:rPr lang="en-US" sz="2000" b="1" dirty="0">
                <a:solidFill>
                  <a:srgbClr val="FF0000"/>
                </a:solidFill>
              </a:rPr>
              <a:t>Don’t use  </a:t>
            </a:r>
            <a:r>
              <a:rPr lang="en-US" sz="2000" b="1" dirty="0">
                <a:solidFill>
                  <a:schemeClr val="bg1">
                    <a:lumMod val="95000"/>
                  </a:schemeClr>
                </a:solidFill>
              </a:rPr>
              <a:t>&gt;&gt;&gt;</a:t>
            </a:r>
            <a:r>
              <a:rPr lang="en-US" sz="2000" b="1" dirty="0">
                <a:solidFill>
                  <a:srgbClr val="FF0000"/>
                </a:solidFill>
              </a:rPr>
              <a:t> </a:t>
            </a:r>
            <a:r>
              <a:rPr lang="en-US" b="1" u="sng" dirty="0">
                <a:solidFill>
                  <a:schemeClr val="tx1"/>
                </a:solidFill>
              </a:rPr>
              <a:t>cash sales </a:t>
            </a:r>
          </a:p>
        </p:txBody>
      </p:sp>
      <p:sp>
        <p:nvSpPr>
          <p:cNvPr id="28" name="Rectangle 27">
            <a:extLst>
              <a:ext uri="{FF2B5EF4-FFF2-40B4-BE49-F238E27FC236}">
                <a16:creationId xmlns:a16="http://schemas.microsoft.com/office/drawing/2014/main" xmlns="" id="{4D4CE64C-FBED-4233-BD2E-41B5F70F3E94}"/>
              </a:ext>
            </a:extLst>
          </p:cNvPr>
          <p:cNvSpPr/>
          <p:nvPr/>
        </p:nvSpPr>
        <p:spPr>
          <a:xfrm>
            <a:off x="112883" y="3258886"/>
            <a:ext cx="5639480"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DR. Allowance for doubtful accounts</a:t>
            </a:r>
          </a:p>
          <a:p>
            <a:pPr algn="ctr">
              <a:lnSpc>
                <a:spcPct val="130000"/>
              </a:lnSpc>
              <a:spcAft>
                <a:spcPts val="0"/>
              </a:spcAft>
            </a:pPr>
            <a:r>
              <a:rPr lang="en-US" b="1" dirty="0">
                <a:latin typeface="Arial" panose="020B0604020202020204" pitchFamily="34" charset="0"/>
                <a:cs typeface="Arial" panose="020B0604020202020204" pitchFamily="34" charset="0"/>
              </a:rPr>
              <a:t>        CR. Account Receivable (</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customer Name </a:t>
            </a:r>
            <a:r>
              <a:rPr lang="en-US" b="1" dirty="0">
                <a:latin typeface="Arial" panose="020B0604020202020204" pitchFamily="34" charset="0"/>
                <a:cs typeface="Arial" panose="020B0604020202020204" pitchFamily="34" charset="0"/>
              </a:rPr>
              <a:t>)</a:t>
            </a:r>
            <a:endParaRPr lang="en-US" dirty="0"/>
          </a:p>
        </p:txBody>
      </p:sp>
      <p:sp>
        <p:nvSpPr>
          <p:cNvPr id="31" name="TextBox 30">
            <a:extLst>
              <a:ext uri="{FF2B5EF4-FFF2-40B4-BE49-F238E27FC236}">
                <a16:creationId xmlns:a16="http://schemas.microsoft.com/office/drawing/2014/main" xmlns="" id="{784C9C37-30C1-497A-B55C-47F4E5F0D416}"/>
              </a:ext>
            </a:extLst>
          </p:cNvPr>
          <p:cNvSpPr txBox="1"/>
          <p:nvPr/>
        </p:nvSpPr>
        <p:spPr>
          <a:xfrm>
            <a:off x="112883" y="4270593"/>
            <a:ext cx="8806198"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3. When the company recovered the customer account which wrote off.</a:t>
            </a:r>
          </a:p>
        </p:txBody>
      </p:sp>
      <p:grpSp>
        <p:nvGrpSpPr>
          <p:cNvPr id="29" name="Group 28"/>
          <p:cNvGrpSpPr/>
          <p:nvPr/>
        </p:nvGrpSpPr>
        <p:grpSpPr>
          <a:xfrm>
            <a:off x="0" y="6546693"/>
            <a:ext cx="12192000" cy="384957"/>
            <a:chOff x="0" y="6498164"/>
            <a:chExt cx="12192000" cy="384957"/>
          </a:xfrm>
        </p:grpSpPr>
        <p:cxnSp>
          <p:nvCxnSpPr>
            <p:cNvPr id="32" name="Straight Connector 3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1860" y="430919"/>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02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animBg="1"/>
      <p:bldP spid="35" grpId="0"/>
      <p:bldP spid="37" grpId="0" animBg="1"/>
      <p:bldP spid="43" grpId="0" animBg="1"/>
      <p:bldP spid="3" grpId="0" animBg="1"/>
      <p:bldP spid="2" grpId="0" animBg="1"/>
      <p:bldP spid="28"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9" name="Picture 8">
            <a:extLst>
              <a:ext uri="{FF2B5EF4-FFF2-40B4-BE49-F238E27FC236}">
                <a16:creationId xmlns:a16="http://schemas.microsoft.com/office/drawing/2014/main" xmlns="" id="{918FC585-BE41-425E-925F-B9713D4C48FF}"/>
              </a:ext>
            </a:extLst>
          </p:cNvPr>
          <p:cNvPicPr>
            <a:picLocks noChangeAspect="1"/>
          </p:cNvPicPr>
          <p:nvPr/>
        </p:nvPicPr>
        <p:blipFill>
          <a:blip r:embed="rId2"/>
          <a:stretch>
            <a:fillRect/>
          </a:stretch>
        </p:blipFill>
        <p:spPr>
          <a:xfrm>
            <a:off x="173749" y="1132248"/>
            <a:ext cx="8532929" cy="2611371"/>
          </a:xfrm>
          <a:prstGeom prst="rect">
            <a:avLst/>
          </a:prstGeom>
        </p:spPr>
      </p:pic>
      <p:graphicFrame>
        <p:nvGraphicFramePr>
          <p:cNvPr id="11" name="Table 10">
            <a:extLst>
              <a:ext uri="{FF2B5EF4-FFF2-40B4-BE49-F238E27FC236}">
                <a16:creationId xmlns:a16="http://schemas.microsoft.com/office/drawing/2014/main" xmlns="" id="{553B8FFB-5487-4455-8097-17717C088344}"/>
              </a:ext>
            </a:extLst>
          </p:cNvPr>
          <p:cNvGraphicFramePr>
            <a:graphicFrameLocks noGrp="1"/>
          </p:cNvGraphicFramePr>
          <p:nvPr>
            <p:extLst>
              <p:ext uri="{D42A27DB-BD31-4B8C-83A1-F6EECF244321}">
                <p14:modId xmlns:p14="http://schemas.microsoft.com/office/powerpoint/2010/main" val="3022540045"/>
              </p:ext>
            </p:extLst>
          </p:nvPr>
        </p:nvGraphicFramePr>
        <p:xfrm>
          <a:off x="4799423" y="3015858"/>
          <a:ext cx="6984746" cy="3402120"/>
        </p:xfrm>
        <a:graphic>
          <a:graphicData uri="http://schemas.openxmlformats.org/drawingml/2006/table">
            <a:tbl>
              <a:tblPr firstRow="1" firstCol="1" bandRow="1">
                <a:tableStyleId>{E8B1032C-EA38-4F05-BA0D-38AFFFC7BED3}</a:tableStyleId>
              </a:tblPr>
              <a:tblGrid>
                <a:gridCol w="1510563">
                  <a:extLst>
                    <a:ext uri="{9D8B030D-6E8A-4147-A177-3AD203B41FA5}">
                      <a16:colId xmlns:a16="http://schemas.microsoft.com/office/drawing/2014/main" xmlns="" val="2313057129"/>
                    </a:ext>
                  </a:extLst>
                </a:gridCol>
                <a:gridCol w="3584355">
                  <a:extLst>
                    <a:ext uri="{9D8B030D-6E8A-4147-A177-3AD203B41FA5}">
                      <a16:colId xmlns:a16="http://schemas.microsoft.com/office/drawing/2014/main" xmlns="" val="780743059"/>
                    </a:ext>
                  </a:extLst>
                </a:gridCol>
                <a:gridCol w="879968">
                  <a:extLst>
                    <a:ext uri="{9D8B030D-6E8A-4147-A177-3AD203B41FA5}">
                      <a16:colId xmlns:a16="http://schemas.microsoft.com/office/drawing/2014/main" xmlns="" val="897196818"/>
                    </a:ext>
                  </a:extLst>
                </a:gridCol>
                <a:gridCol w="1009860">
                  <a:extLst>
                    <a:ext uri="{9D8B030D-6E8A-4147-A177-3AD203B41FA5}">
                      <a16:colId xmlns:a16="http://schemas.microsoft.com/office/drawing/2014/main" xmlns="" val="3840302161"/>
                    </a:ext>
                  </a:extLst>
                </a:gridCol>
              </a:tblGrid>
              <a:tr h="281932">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Date</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Explanation</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Debit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Credit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281932">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Jan 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281932">
                <a:tc vMerge="1">
                  <a:txBody>
                    <a:bodyPr/>
                    <a:lstStyle/>
                    <a:p>
                      <a:endParaRPr lang="en-GB"/>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281932">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12</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500056">
                <a:tc vMerge="1">
                  <a:txBody>
                    <a:bodyPr/>
                    <a:lstStyle/>
                    <a:p>
                      <a:endParaRPr lang="en-GB"/>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281932">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500056">
                <a:tc vMerge="1">
                  <a:txBody>
                    <a:bodyPr/>
                    <a:lstStyle/>
                    <a:p>
                      <a:endParaRPr lang="en-GB"/>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281932">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500056">
                <a:tc vMerge="1">
                  <a:txBody>
                    <a:bodyPr/>
                    <a:lstStyle/>
                    <a:p>
                      <a:endParaRPr lang="en-GB"/>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cxnSp>
        <p:nvCxnSpPr>
          <p:cNvPr id="23" name="Straight Connector 22">
            <a:extLst>
              <a:ext uri="{FF2B5EF4-FFF2-40B4-BE49-F238E27FC236}">
                <a16:creationId xmlns:a16="http://schemas.microsoft.com/office/drawing/2014/main" xmlns="" id="{C53687DA-F4D2-4E6F-A45D-AB281FFA12DB}"/>
              </a:ext>
            </a:extLst>
          </p:cNvPr>
          <p:cNvCxnSpPr>
            <a:cxnSpLocks/>
          </p:cNvCxnSpPr>
          <p:nvPr/>
        </p:nvCxnSpPr>
        <p:spPr>
          <a:xfrm>
            <a:off x="5247861" y="1726339"/>
            <a:ext cx="27816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xmlns="" id="{A42CF16E-6FBC-4880-852C-9265FFFFAB76}"/>
              </a:ext>
            </a:extLst>
          </p:cNvPr>
          <p:cNvSpPr/>
          <p:nvPr/>
        </p:nvSpPr>
        <p:spPr>
          <a:xfrm>
            <a:off x="551190" y="1753454"/>
            <a:ext cx="932027" cy="34455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a:extLst>
              <a:ext uri="{FF2B5EF4-FFF2-40B4-BE49-F238E27FC236}">
                <a16:creationId xmlns:a16="http://schemas.microsoft.com/office/drawing/2014/main" xmlns="" id="{FE9E51E8-57F6-4A9A-A948-8012EDD2E6DF}"/>
              </a:ext>
            </a:extLst>
          </p:cNvPr>
          <p:cNvSpPr/>
          <p:nvPr/>
        </p:nvSpPr>
        <p:spPr>
          <a:xfrm>
            <a:off x="5247861" y="1392518"/>
            <a:ext cx="503582" cy="34455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917007D9-EF7A-4FEF-A7FE-B026433286AD}"/>
              </a:ext>
            </a:extLst>
          </p:cNvPr>
          <p:cNvCxnSpPr>
            <a:cxnSpLocks/>
          </p:cNvCxnSpPr>
          <p:nvPr/>
        </p:nvCxnSpPr>
        <p:spPr>
          <a:xfrm>
            <a:off x="1835426" y="2014817"/>
            <a:ext cx="22197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3CA9D77-FA98-491D-ACD4-010AB7C0856B}"/>
              </a:ext>
            </a:extLst>
          </p:cNvPr>
          <p:cNvCxnSpPr>
            <a:cxnSpLocks/>
          </p:cNvCxnSpPr>
          <p:nvPr/>
        </p:nvCxnSpPr>
        <p:spPr>
          <a:xfrm>
            <a:off x="5367130" y="2607609"/>
            <a:ext cx="26623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lowchart: Process 27">
            <a:extLst>
              <a:ext uri="{FF2B5EF4-FFF2-40B4-BE49-F238E27FC236}">
                <a16:creationId xmlns:a16="http://schemas.microsoft.com/office/drawing/2014/main" xmlns="" id="{031E0347-4EC5-4B5D-B809-1DA0DD3065C1}"/>
              </a:ext>
            </a:extLst>
          </p:cNvPr>
          <p:cNvSpPr/>
          <p:nvPr/>
        </p:nvSpPr>
        <p:spPr>
          <a:xfrm>
            <a:off x="551190" y="2592762"/>
            <a:ext cx="1043570" cy="34455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50B11ADA-BD33-4EFD-80FA-29E4B68235CB}"/>
              </a:ext>
            </a:extLst>
          </p:cNvPr>
          <p:cNvCxnSpPr>
            <a:cxnSpLocks/>
          </p:cNvCxnSpPr>
          <p:nvPr/>
        </p:nvCxnSpPr>
        <p:spPr>
          <a:xfrm>
            <a:off x="4055165" y="2937318"/>
            <a:ext cx="37768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0" y="6546693"/>
            <a:ext cx="12192000" cy="384957"/>
            <a:chOff x="0" y="6498164"/>
            <a:chExt cx="12192000" cy="384957"/>
          </a:xfrm>
        </p:grpSpPr>
        <p:cxnSp>
          <p:nvCxnSpPr>
            <p:cNvPr id="31" name="Straight Connector 3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46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9" name="Picture 8">
            <a:extLst>
              <a:ext uri="{FF2B5EF4-FFF2-40B4-BE49-F238E27FC236}">
                <a16:creationId xmlns:a16="http://schemas.microsoft.com/office/drawing/2014/main" xmlns="" id="{918FC585-BE41-425E-925F-B9713D4C48FF}"/>
              </a:ext>
            </a:extLst>
          </p:cNvPr>
          <p:cNvPicPr>
            <a:picLocks noChangeAspect="1"/>
          </p:cNvPicPr>
          <p:nvPr/>
        </p:nvPicPr>
        <p:blipFill>
          <a:blip r:embed="rId2"/>
          <a:stretch>
            <a:fillRect/>
          </a:stretch>
        </p:blipFill>
        <p:spPr>
          <a:xfrm>
            <a:off x="69205" y="1103960"/>
            <a:ext cx="7550795" cy="2611371"/>
          </a:xfrm>
          <a:prstGeom prst="rect">
            <a:avLst/>
          </a:prstGeom>
        </p:spPr>
      </p:pic>
      <p:graphicFrame>
        <p:nvGraphicFramePr>
          <p:cNvPr id="11" name="Table 10">
            <a:extLst>
              <a:ext uri="{FF2B5EF4-FFF2-40B4-BE49-F238E27FC236}">
                <a16:creationId xmlns:a16="http://schemas.microsoft.com/office/drawing/2014/main" xmlns="" id="{553B8FFB-5487-4455-8097-17717C088344}"/>
              </a:ext>
            </a:extLst>
          </p:cNvPr>
          <p:cNvGraphicFramePr>
            <a:graphicFrameLocks noGrp="1"/>
          </p:cNvGraphicFramePr>
          <p:nvPr>
            <p:extLst>
              <p:ext uri="{D42A27DB-BD31-4B8C-83A1-F6EECF244321}">
                <p14:modId xmlns:p14="http://schemas.microsoft.com/office/powerpoint/2010/main" val="450910879"/>
              </p:ext>
            </p:extLst>
          </p:nvPr>
        </p:nvGraphicFramePr>
        <p:xfrm>
          <a:off x="3876637" y="2899058"/>
          <a:ext cx="7912893" cy="3409193"/>
        </p:xfrm>
        <a:graphic>
          <a:graphicData uri="http://schemas.openxmlformats.org/drawingml/2006/table">
            <a:tbl>
              <a:tblPr firstRow="1" firstCol="1" bandRow="1">
                <a:tableStyleId>{E8B1032C-EA38-4F05-BA0D-38AFFFC7BED3}</a:tableStyleId>
              </a:tblPr>
              <a:tblGrid>
                <a:gridCol w="961897">
                  <a:extLst>
                    <a:ext uri="{9D8B030D-6E8A-4147-A177-3AD203B41FA5}">
                      <a16:colId xmlns:a16="http://schemas.microsoft.com/office/drawing/2014/main" xmlns="" val="2313057129"/>
                    </a:ext>
                  </a:extLst>
                </a:gridCol>
                <a:gridCol w="4810043">
                  <a:extLst>
                    <a:ext uri="{9D8B030D-6E8A-4147-A177-3AD203B41FA5}">
                      <a16:colId xmlns:a16="http://schemas.microsoft.com/office/drawing/2014/main" xmlns="" val="780743059"/>
                    </a:ext>
                  </a:extLst>
                </a:gridCol>
                <a:gridCol w="996900">
                  <a:extLst>
                    <a:ext uri="{9D8B030D-6E8A-4147-A177-3AD203B41FA5}">
                      <a16:colId xmlns:a16="http://schemas.microsoft.com/office/drawing/2014/main" xmlns="" val="897196818"/>
                    </a:ext>
                  </a:extLst>
                </a:gridCol>
                <a:gridCol w="1144053">
                  <a:extLst>
                    <a:ext uri="{9D8B030D-6E8A-4147-A177-3AD203B41FA5}">
                      <a16:colId xmlns:a16="http://schemas.microsoft.com/office/drawing/2014/main" xmlns="" val="3840302161"/>
                    </a:ext>
                  </a:extLst>
                </a:gridCol>
              </a:tblGrid>
              <a:tr h="360185">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Date</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Explanation</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Debit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Credit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Jan 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402067">
                <a:tc vMerge="1">
                  <a:txBody>
                    <a:bodyPr/>
                    <a:lstStyle/>
                    <a:p>
                      <a:endParaRPr lang="en-GB" dirty="0"/>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12</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402067">
                <a:tc vMerge="1">
                  <a:txBody>
                    <a:bodyPr/>
                    <a:lstStyle/>
                    <a:p>
                      <a:endParaRPr lang="en-GB" dirty="0"/>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402067">
                <a:tc vMerge="1">
                  <a:txBody>
                    <a:bodyPr/>
                    <a:lstStyle/>
                    <a:p>
                      <a:endParaRPr lang="en-GB" dirty="0"/>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36018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402067">
                <a:tc vMerge="1">
                  <a:txBody>
                    <a:bodyPr/>
                    <a:lstStyle/>
                    <a:p>
                      <a:endParaRPr lang="en-GB" dirty="0"/>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sp>
        <p:nvSpPr>
          <p:cNvPr id="25" name="TextBox 24">
            <a:extLst>
              <a:ext uri="{FF2B5EF4-FFF2-40B4-BE49-F238E27FC236}">
                <a16:creationId xmlns:a16="http://schemas.microsoft.com/office/drawing/2014/main" xmlns="" id="{2FBE8BA1-1DD7-48BA-9E40-4D8056D159A4}"/>
              </a:ext>
            </a:extLst>
          </p:cNvPr>
          <p:cNvSpPr txBox="1"/>
          <p:nvPr/>
        </p:nvSpPr>
        <p:spPr>
          <a:xfrm>
            <a:off x="4783218" y="3215725"/>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Bad Debts Expense (200 000 X 5%)</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A7EBF1AC-573C-4FDF-88CB-7904C2496B2E}"/>
              </a:ext>
            </a:extLst>
          </p:cNvPr>
          <p:cNvSpPr txBox="1"/>
          <p:nvPr/>
        </p:nvSpPr>
        <p:spPr>
          <a:xfrm>
            <a:off x="5475687" y="3546224"/>
            <a:ext cx="4328047" cy="414985"/>
          </a:xfrm>
          <a:prstGeom prst="rect">
            <a:avLst/>
          </a:prstGeom>
          <a:noFill/>
        </p:spPr>
        <p:txBody>
          <a:bodyPr wrap="square" rtlCol="0">
            <a:spAutoFit/>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CCE4AA70-9635-41BC-BC31-BDCEF5297BD1}"/>
              </a:ext>
            </a:extLst>
          </p:cNvPr>
          <p:cNvSpPr txBox="1"/>
          <p:nvPr/>
        </p:nvSpPr>
        <p:spPr>
          <a:xfrm>
            <a:off x="4798134" y="3943548"/>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8F17CDC7-A208-415D-8164-834174E14564}"/>
              </a:ext>
            </a:extLst>
          </p:cNvPr>
          <p:cNvSpPr txBox="1"/>
          <p:nvPr/>
        </p:nvSpPr>
        <p:spPr>
          <a:xfrm>
            <a:off x="4796677" y="4714819"/>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a:t>
            </a:r>
            <a:r>
              <a:rPr lang="en-US" sz="1800" b="1" dirty="0">
                <a:solidFill>
                  <a:srgbClr val="FF0000"/>
                </a:solidFill>
                <a:effectLst/>
                <a:latin typeface="Arial" panose="020B0604020202020204" pitchFamily="34" charset="0"/>
                <a:cs typeface="Arial" panose="020B0604020202020204" pitchFamily="34" charset="0"/>
              </a:rPr>
              <a:t> </a:t>
            </a:r>
            <a:r>
              <a:rPr lang="en-US" sz="1800" b="1" dirty="0" err="1">
                <a:solidFill>
                  <a:srgbClr val="FF0000"/>
                </a:solidFill>
                <a:effectLst/>
                <a:latin typeface="Arial" panose="020B0604020202020204" pitchFamily="34" charset="0"/>
                <a:cs typeface="Arial" panose="020B0604020202020204" pitchFamily="34" charset="0"/>
              </a:rPr>
              <a:t>Areej</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E131A654-BFFF-48C8-8222-D5045D02F3BB}"/>
              </a:ext>
            </a:extLst>
          </p:cNvPr>
          <p:cNvSpPr txBox="1"/>
          <p:nvPr/>
        </p:nvSpPr>
        <p:spPr>
          <a:xfrm>
            <a:off x="5808181" y="5098681"/>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79DBEDA5-66F0-4371-A4FC-3C45F9202734}"/>
              </a:ext>
            </a:extLst>
          </p:cNvPr>
          <p:cNvSpPr txBox="1"/>
          <p:nvPr/>
        </p:nvSpPr>
        <p:spPr>
          <a:xfrm>
            <a:off x="4796677" y="5491233"/>
            <a:ext cx="4328047" cy="414985"/>
          </a:xfrm>
          <a:prstGeom prst="rect">
            <a:avLst/>
          </a:prstGeom>
          <a:noFill/>
        </p:spPr>
        <p:txBody>
          <a:bodyPr wrap="square" rtlCol="0">
            <a:spAutoFit/>
          </a:bodyPr>
          <a:lstStyle/>
          <a:p>
            <a:pPr>
              <a:lnSpc>
                <a:spcPct val="130000"/>
              </a:lnSpc>
              <a:spcAft>
                <a:spcPts val="0"/>
              </a:spcAft>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Cash</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CDCB6EC3-A234-40BA-946D-7FD3967E1D96}"/>
              </a:ext>
            </a:extLst>
          </p:cNvPr>
          <p:cNvSpPr txBox="1"/>
          <p:nvPr/>
        </p:nvSpPr>
        <p:spPr>
          <a:xfrm>
            <a:off x="5250904" y="5843992"/>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74E58341-4A3D-410F-BAEB-A7BBEBE4E6EF}"/>
              </a:ext>
            </a:extLst>
          </p:cNvPr>
          <p:cNvSpPr txBox="1"/>
          <p:nvPr/>
        </p:nvSpPr>
        <p:spPr>
          <a:xfrm>
            <a:off x="9690101" y="3245625"/>
            <a:ext cx="892255" cy="369332"/>
          </a:xfrm>
          <a:prstGeom prst="rect">
            <a:avLst/>
          </a:prstGeom>
          <a:noFill/>
        </p:spPr>
        <p:txBody>
          <a:bodyPr wrap="square" rtlCol="0">
            <a:spAutoFit/>
          </a:bodyPr>
          <a:lstStyle/>
          <a:p>
            <a:r>
              <a:rPr lang="en-US" b="1" dirty="0"/>
              <a:t>10,000</a:t>
            </a:r>
          </a:p>
        </p:txBody>
      </p:sp>
      <p:sp>
        <p:nvSpPr>
          <p:cNvPr id="41" name="TextBox 40">
            <a:extLst>
              <a:ext uri="{FF2B5EF4-FFF2-40B4-BE49-F238E27FC236}">
                <a16:creationId xmlns:a16="http://schemas.microsoft.com/office/drawing/2014/main" xmlns="" id="{DC0A101B-FBEC-4A53-BF4F-9F3DF655CCC2}"/>
              </a:ext>
            </a:extLst>
          </p:cNvPr>
          <p:cNvSpPr txBox="1"/>
          <p:nvPr/>
        </p:nvSpPr>
        <p:spPr>
          <a:xfrm>
            <a:off x="10815492" y="3630710"/>
            <a:ext cx="821808" cy="369332"/>
          </a:xfrm>
          <a:prstGeom prst="rect">
            <a:avLst/>
          </a:prstGeom>
          <a:noFill/>
        </p:spPr>
        <p:txBody>
          <a:bodyPr wrap="square" rtlCol="0">
            <a:spAutoFit/>
          </a:bodyPr>
          <a:lstStyle/>
          <a:p>
            <a:r>
              <a:rPr lang="en-US" b="1" dirty="0"/>
              <a:t>10,000</a:t>
            </a:r>
          </a:p>
        </p:txBody>
      </p:sp>
      <p:sp>
        <p:nvSpPr>
          <p:cNvPr id="43" name="TextBox 42">
            <a:extLst>
              <a:ext uri="{FF2B5EF4-FFF2-40B4-BE49-F238E27FC236}">
                <a16:creationId xmlns:a16="http://schemas.microsoft.com/office/drawing/2014/main" xmlns="" id="{AFF381EE-1AA5-42C7-8CE6-D6EC6F45464C}"/>
              </a:ext>
            </a:extLst>
          </p:cNvPr>
          <p:cNvSpPr txBox="1"/>
          <p:nvPr/>
        </p:nvSpPr>
        <p:spPr>
          <a:xfrm>
            <a:off x="9777881" y="3979698"/>
            <a:ext cx="716694" cy="369332"/>
          </a:xfrm>
          <a:prstGeom prst="rect">
            <a:avLst/>
          </a:prstGeom>
          <a:noFill/>
        </p:spPr>
        <p:txBody>
          <a:bodyPr wrap="square" rtlCol="0">
            <a:spAutoFit/>
          </a:bodyPr>
          <a:lstStyle/>
          <a:p>
            <a:r>
              <a:rPr lang="en-US" b="1" dirty="0"/>
              <a:t>1,700</a:t>
            </a:r>
          </a:p>
        </p:txBody>
      </p:sp>
      <p:sp>
        <p:nvSpPr>
          <p:cNvPr id="45" name="TextBox 44">
            <a:extLst>
              <a:ext uri="{FF2B5EF4-FFF2-40B4-BE49-F238E27FC236}">
                <a16:creationId xmlns:a16="http://schemas.microsoft.com/office/drawing/2014/main" xmlns="" id="{B4C00737-31C1-4484-A8C0-C684032AAA82}"/>
              </a:ext>
            </a:extLst>
          </p:cNvPr>
          <p:cNvSpPr txBox="1"/>
          <p:nvPr/>
        </p:nvSpPr>
        <p:spPr>
          <a:xfrm>
            <a:off x="9733874" y="4731402"/>
            <a:ext cx="908454" cy="369332"/>
          </a:xfrm>
          <a:prstGeom prst="rect">
            <a:avLst/>
          </a:prstGeom>
          <a:noFill/>
        </p:spPr>
        <p:txBody>
          <a:bodyPr wrap="square" rtlCol="0">
            <a:spAutoFit/>
          </a:bodyPr>
          <a:lstStyle/>
          <a:p>
            <a:r>
              <a:rPr lang="en-US" b="1" dirty="0"/>
              <a:t>1,700</a:t>
            </a:r>
          </a:p>
        </p:txBody>
      </p:sp>
      <p:sp>
        <p:nvSpPr>
          <p:cNvPr id="47" name="TextBox 46">
            <a:extLst>
              <a:ext uri="{FF2B5EF4-FFF2-40B4-BE49-F238E27FC236}">
                <a16:creationId xmlns:a16="http://schemas.microsoft.com/office/drawing/2014/main" xmlns="" id="{C34A3AA0-7A13-42F6-AB55-E0F50FDE873C}"/>
              </a:ext>
            </a:extLst>
          </p:cNvPr>
          <p:cNvSpPr txBox="1"/>
          <p:nvPr/>
        </p:nvSpPr>
        <p:spPr>
          <a:xfrm>
            <a:off x="10763021" y="5146053"/>
            <a:ext cx="821808" cy="369332"/>
          </a:xfrm>
          <a:prstGeom prst="rect">
            <a:avLst/>
          </a:prstGeom>
          <a:noFill/>
        </p:spPr>
        <p:txBody>
          <a:bodyPr wrap="square" rtlCol="0">
            <a:spAutoFit/>
          </a:bodyPr>
          <a:lstStyle/>
          <a:p>
            <a:r>
              <a:rPr lang="en-US" b="1" dirty="0"/>
              <a:t>1,700</a:t>
            </a:r>
          </a:p>
        </p:txBody>
      </p:sp>
      <p:sp>
        <p:nvSpPr>
          <p:cNvPr id="49" name="TextBox 48">
            <a:extLst>
              <a:ext uri="{FF2B5EF4-FFF2-40B4-BE49-F238E27FC236}">
                <a16:creationId xmlns:a16="http://schemas.microsoft.com/office/drawing/2014/main" xmlns="" id="{8CC8658D-3487-48B6-8A77-E981ED018A6B}"/>
              </a:ext>
            </a:extLst>
          </p:cNvPr>
          <p:cNvSpPr txBox="1"/>
          <p:nvPr/>
        </p:nvSpPr>
        <p:spPr>
          <a:xfrm>
            <a:off x="9803734" y="5514059"/>
            <a:ext cx="768735" cy="369332"/>
          </a:xfrm>
          <a:prstGeom prst="rect">
            <a:avLst/>
          </a:prstGeom>
          <a:noFill/>
        </p:spPr>
        <p:txBody>
          <a:bodyPr wrap="square" rtlCol="0">
            <a:spAutoFit/>
          </a:bodyPr>
          <a:lstStyle/>
          <a:p>
            <a:r>
              <a:rPr lang="en-US" b="1" dirty="0"/>
              <a:t>1,700</a:t>
            </a:r>
          </a:p>
        </p:txBody>
      </p:sp>
      <p:sp>
        <p:nvSpPr>
          <p:cNvPr id="51" name="TextBox 50">
            <a:extLst>
              <a:ext uri="{FF2B5EF4-FFF2-40B4-BE49-F238E27FC236}">
                <a16:creationId xmlns:a16="http://schemas.microsoft.com/office/drawing/2014/main" xmlns="" id="{9D7CD046-CB1C-49D8-9759-DA71F977368C}"/>
              </a:ext>
            </a:extLst>
          </p:cNvPr>
          <p:cNvSpPr txBox="1"/>
          <p:nvPr/>
        </p:nvSpPr>
        <p:spPr>
          <a:xfrm>
            <a:off x="10815492" y="5897149"/>
            <a:ext cx="821807" cy="369332"/>
          </a:xfrm>
          <a:prstGeom prst="rect">
            <a:avLst/>
          </a:prstGeom>
          <a:noFill/>
        </p:spPr>
        <p:txBody>
          <a:bodyPr wrap="square" rtlCol="0">
            <a:spAutoFit/>
          </a:bodyPr>
          <a:lstStyle/>
          <a:p>
            <a:r>
              <a:rPr lang="en-US" b="1" dirty="0"/>
              <a:t>1,700</a:t>
            </a:r>
          </a:p>
        </p:txBody>
      </p:sp>
      <p:sp>
        <p:nvSpPr>
          <p:cNvPr id="53" name="TextBox 52">
            <a:extLst>
              <a:ext uri="{FF2B5EF4-FFF2-40B4-BE49-F238E27FC236}">
                <a16:creationId xmlns:a16="http://schemas.microsoft.com/office/drawing/2014/main" xmlns="" id="{EF1D729B-D74B-4066-9FBE-4FBDD71C6A99}"/>
              </a:ext>
            </a:extLst>
          </p:cNvPr>
          <p:cNvSpPr txBox="1"/>
          <p:nvPr/>
        </p:nvSpPr>
        <p:spPr>
          <a:xfrm>
            <a:off x="10688592" y="4376893"/>
            <a:ext cx="892255" cy="369332"/>
          </a:xfrm>
          <a:prstGeom prst="rect">
            <a:avLst/>
          </a:prstGeom>
          <a:noFill/>
        </p:spPr>
        <p:txBody>
          <a:bodyPr wrap="square" rtlCol="0">
            <a:spAutoFit/>
          </a:bodyPr>
          <a:lstStyle/>
          <a:p>
            <a:r>
              <a:rPr lang="en-US" b="1" dirty="0"/>
              <a:t>1,700</a:t>
            </a:r>
          </a:p>
        </p:txBody>
      </p:sp>
      <p:sp>
        <p:nvSpPr>
          <p:cNvPr id="55" name="TextBox 54">
            <a:extLst>
              <a:ext uri="{FF2B5EF4-FFF2-40B4-BE49-F238E27FC236}">
                <a16:creationId xmlns:a16="http://schemas.microsoft.com/office/drawing/2014/main" xmlns="" id="{D45E7285-3D75-48FF-AD59-46A887B25058}"/>
              </a:ext>
            </a:extLst>
          </p:cNvPr>
          <p:cNvSpPr txBox="1"/>
          <p:nvPr/>
        </p:nvSpPr>
        <p:spPr>
          <a:xfrm>
            <a:off x="5705131" y="4315168"/>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 </a:t>
            </a:r>
            <a:r>
              <a:rPr lang="en-US" sz="1800" b="1" dirty="0" err="1">
                <a:solidFill>
                  <a:srgbClr val="FF0000"/>
                </a:solidFill>
                <a:effectLst/>
                <a:latin typeface="Arial" panose="020B0604020202020204" pitchFamily="34" charset="0"/>
                <a:cs typeface="Arial" panose="020B0604020202020204" pitchFamily="34" charset="0"/>
              </a:rPr>
              <a:t>Areej</a:t>
            </a:r>
            <a:r>
              <a:rPr lang="en-US" sz="1800" b="1" dirty="0">
                <a:effectLst/>
                <a:latin typeface="Arial" panose="020B0604020202020204" pitchFamily="34" charset="0"/>
                <a:cs typeface="Arial" panose="020B0604020202020204" pitchFamily="34" charset="0"/>
              </a:rPr>
              <a:t> </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4" name="Group 33"/>
          <p:cNvGrpSpPr/>
          <p:nvPr/>
        </p:nvGrpSpPr>
        <p:grpSpPr>
          <a:xfrm>
            <a:off x="0" y="6546693"/>
            <a:ext cx="12192000" cy="384957"/>
            <a:chOff x="0" y="6498164"/>
            <a:chExt cx="12192000" cy="384957"/>
          </a:xfrm>
        </p:grpSpPr>
        <p:cxnSp>
          <p:nvCxnSpPr>
            <p:cNvPr id="36" name="Straight Connector 3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01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1" grpId="0"/>
      <p:bldP spid="33" grpId="0"/>
      <p:bldP spid="35" grpId="0"/>
      <p:bldP spid="37" grpId="0"/>
      <p:bldP spid="39" grpId="0"/>
      <p:bldP spid="41" grpId="0"/>
      <p:bldP spid="43" grpId="0"/>
      <p:bldP spid="45" grpId="0"/>
      <p:bldP spid="47" grpId="0"/>
      <p:bldP spid="49" grpId="0"/>
      <p:bldP spid="51" grpId="0"/>
      <p:bldP spid="53"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8635029" y="4866298"/>
            <a:ext cx="1965347" cy="891162"/>
          </a:xfrm>
          <a:prstGeom prst="rect">
            <a:avLst/>
          </a:prstGeom>
          <a:ln>
            <a:noFill/>
          </a:ln>
          <a:effectLst>
            <a:outerShdw blurRad="292100" dist="139700" dir="2700000" algn="tl" rotWithShape="0">
              <a:srgbClr val="333333">
                <a:alpha val="65000"/>
              </a:srgbClr>
            </a:outerShdw>
          </a:effectLst>
        </p:spPr>
      </p:pic>
      <p:sp>
        <p:nvSpPr>
          <p:cNvPr id="11" name="Content Placeholder 6"/>
          <p:cNvSpPr>
            <a:spLocks noGrp="1"/>
          </p:cNvSpPr>
          <p:nvPr>
            <p:ph idx="1"/>
          </p:nvPr>
        </p:nvSpPr>
        <p:spPr>
          <a:xfrm>
            <a:off x="432077" y="1519953"/>
            <a:ext cx="9716476" cy="268629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Autofit/>
          </a:bodyPr>
          <a:lstStyle/>
          <a:p>
            <a:pPr marL="0" indent="0" rtl="1">
              <a:buNone/>
            </a:pPr>
            <a:r>
              <a:rPr lang="en-US" sz="1600" b="1" dirty="0">
                <a:solidFill>
                  <a:srgbClr val="002060"/>
                </a:solidFill>
                <a:latin typeface="Arial" panose="020B0604020202020204" pitchFamily="34" charset="0"/>
                <a:cs typeface="Arial" panose="020B0604020202020204" pitchFamily="34" charset="0"/>
              </a:rPr>
              <a:t>The student should be achieved the objectives:</a:t>
            </a:r>
          </a:p>
          <a:p>
            <a:pPr lvl="0">
              <a:lnSpc>
                <a:spcPct val="200000"/>
              </a:lnSpc>
            </a:pPr>
            <a:r>
              <a:rPr lang="en-US" sz="1800" b="1" dirty="0">
                <a:latin typeface="Arial" panose="020B0604020202020204" pitchFamily="34" charset="0"/>
                <a:cs typeface="Arial" panose="020B0604020202020204" pitchFamily="34" charset="0"/>
              </a:rPr>
              <a:t>Explain how companies prepare journal entry by using Allowance Method </a:t>
            </a:r>
            <a:endParaRPr lang="en-GB" sz="1800" b="1" dirty="0">
              <a:latin typeface="Arial" panose="020B0604020202020204" pitchFamily="34" charset="0"/>
              <a:cs typeface="Arial" panose="020B0604020202020204" pitchFamily="34" charset="0"/>
            </a:endParaRPr>
          </a:p>
          <a:p>
            <a:pPr>
              <a:lnSpc>
                <a:spcPct val="200000"/>
              </a:lnSpc>
            </a:pPr>
            <a:r>
              <a:rPr lang="en-US" sz="1800" b="1" dirty="0">
                <a:latin typeface="Arial" panose="020B0604020202020204" pitchFamily="34" charset="0"/>
                <a:cs typeface="Arial" panose="020B0604020202020204" pitchFamily="34" charset="0"/>
              </a:rPr>
              <a:t>Explain how companies </a:t>
            </a:r>
            <a:r>
              <a:rPr lang="en-GB" sz="1800" b="1" dirty="0">
                <a:solidFill>
                  <a:schemeClr val="tx1"/>
                </a:solidFill>
                <a:latin typeface="Arial" panose="020B0604020202020204" pitchFamily="34" charset="0"/>
                <a:cs typeface="Arial" panose="020B0604020202020204" pitchFamily="34" charset="0"/>
              </a:rPr>
              <a:t>Allowance</a:t>
            </a:r>
            <a:r>
              <a:rPr lang="en-US" sz="1800" b="1" dirty="0">
                <a:latin typeface="Arial" panose="020B0604020202020204" pitchFamily="34" charset="0"/>
                <a:cs typeface="Arial" panose="020B0604020202020204" pitchFamily="34" charset="0"/>
              </a:rPr>
              <a:t>s calculate the estimated uncollectible receivables </a:t>
            </a:r>
            <a:endParaRPr lang="en-GB" sz="1800" b="1" dirty="0">
              <a:latin typeface="Arial" panose="020B0604020202020204" pitchFamily="34" charset="0"/>
              <a:cs typeface="Arial" panose="020B0604020202020204" pitchFamily="34" charset="0"/>
            </a:endParaRPr>
          </a:p>
          <a:p>
            <a:pPr lvl="0">
              <a:lnSpc>
                <a:spcPct val="200000"/>
              </a:lnSpc>
            </a:pPr>
            <a:r>
              <a:rPr lang="en-GB" sz="1800" b="1" dirty="0">
                <a:latin typeface="Arial" panose="020B0604020202020204" pitchFamily="34" charset="0"/>
                <a:cs typeface="Arial" panose="020B0604020202020204" pitchFamily="34" charset="0"/>
              </a:rPr>
              <a:t>Applying  exercise in preparing the journal entries </a:t>
            </a:r>
            <a:r>
              <a:rPr lang="en-US" sz="1800" b="1" dirty="0">
                <a:latin typeface="Arial" panose="020B0604020202020204" pitchFamily="34" charset="0"/>
                <a:cs typeface="Arial" panose="020B0604020202020204" pitchFamily="34" charset="0"/>
              </a:rPr>
              <a:t>by using Allowance Method </a:t>
            </a:r>
            <a:endParaRPr lang="en-US" sz="1600" b="1" dirty="0">
              <a:solidFill>
                <a:srgbClr val="0070C0"/>
              </a:solidFill>
              <a:latin typeface="Arial" panose="020B0604020202020204" pitchFamily="34" charset="0"/>
              <a:cs typeface="Arial" panose="020B0604020202020204" pitchFamily="34" charset="0"/>
            </a:endParaRPr>
          </a:p>
          <a:p>
            <a:endParaRPr lang="en-US" sz="1600" b="1" dirty="0">
              <a:solidFill>
                <a:srgbClr val="0070C0"/>
              </a:solidFill>
              <a:latin typeface="Arial" panose="020B0604020202020204" pitchFamily="34" charset="0"/>
              <a:cs typeface="Arial" panose="020B0604020202020204" pitchFamily="34" charset="0"/>
            </a:endParaRPr>
          </a:p>
          <a:p>
            <a:endParaRPr lang="en-GB" sz="1600" b="1" dirty="0">
              <a:latin typeface="Arial" pitchFamily="34" charset="0"/>
              <a:cs typeface="Arial" pitchFamily="34" charset="0"/>
            </a:endParaRPr>
          </a:p>
          <a:p>
            <a:pPr marL="228600" lvl="1" defTabSz="933450">
              <a:spcBef>
                <a:spcPct val="0"/>
              </a:spcBef>
              <a:spcAft>
                <a:spcPct val="15000"/>
              </a:spcAft>
              <a:buFontTx/>
              <a:buChar char="••"/>
            </a:pPr>
            <a:endParaRPr lang="en-GB" sz="1600" b="1" dirty="0">
              <a:solidFill>
                <a:srgbClr val="002060"/>
              </a:solidFill>
              <a:latin typeface="Arial" panose="020B0604020202020204" pitchFamily="34" charset="0"/>
              <a:cs typeface="Arial" panose="020B0604020202020204" pitchFamily="34" charset="0"/>
            </a:endParaRPr>
          </a:p>
        </p:txBody>
      </p:sp>
      <p:sp>
        <p:nvSpPr>
          <p:cNvPr id="2" name="Rectangular Callout 1"/>
          <p:cNvSpPr/>
          <p:nvPr/>
        </p:nvSpPr>
        <p:spPr>
          <a:xfrm>
            <a:off x="432076" y="4695882"/>
            <a:ext cx="5711821" cy="1587742"/>
          </a:xfrm>
          <a:prstGeom prst="wedgeRectCallout">
            <a:avLst>
              <a:gd name="adj1" fmla="val 83099"/>
              <a:gd name="adj2" fmla="val -1623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1600" b="1" u="sng" dirty="0">
                <a:solidFill>
                  <a:srgbClr val="FF0000"/>
                </a:solidFill>
                <a:latin typeface="Arial" panose="020B0604020202020204" pitchFamily="34" charset="0"/>
                <a:cs typeface="Arial" panose="020B0604020202020204" pitchFamily="34" charset="0"/>
              </a:rPr>
              <a:t>لمزيد من المعلومات:</a:t>
            </a:r>
            <a:endParaRPr lang="en-US" sz="1600" b="1" dirty="0">
              <a:solidFill>
                <a:srgbClr val="FF0000"/>
              </a:solidFill>
              <a:latin typeface="Arial" panose="020B0604020202020204" pitchFamily="34" charset="0"/>
              <a:cs typeface="Arial" panose="020B0604020202020204" pitchFamily="34" charset="0"/>
            </a:endParaRPr>
          </a:p>
          <a:p>
            <a:endParaRPr lang="en-US" sz="1600" b="1" dirty="0">
              <a:solidFill>
                <a:srgbClr val="FF0000"/>
              </a:solidFill>
              <a:latin typeface="Arial" panose="020B0604020202020204" pitchFamily="34" charset="0"/>
              <a:cs typeface="Arial" panose="020B0604020202020204" pitchFamily="34" charset="0"/>
            </a:endParaRPr>
          </a:p>
          <a:p>
            <a:pPr algn="r"/>
            <a:r>
              <a:rPr lang="en-US" sz="1600" b="1" dirty="0">
                <a:solidFill>
                  <a:srgbClr val="FF0000"/>
                </a:solidFill>
                <a:latin typeface="Arial" panose="020B0604020202020204" pitchFamily="34" charset="0"/>
                <a:cs typeface="Arial" panose="020B0604020202020204" pitchFamily="34" charset="0"/>
              </a:rPr>
              <a:t>www.Edunet.com</a:t>
            </a:r>
            <a:r>
              <a:rPr lang="ar-BH" sz="1600" b="1" dirty="0">
                <a:solidFill>
                  <a:schemeClr val="tx1"/>
                </a:solidFill>
                <a:latin typeface="Arial" panose="020B0604020202020204" pitchFamily="34" charset="0"/>
                <a:cs typeface="Arial" panose="020B0604020202020204" pitchFamily="34" charset="0"/>
              </a:rPr>
              <a:t>1- زيارة البوابة التعليمية </a:t>
            </a:r>
            <a:endParaRPr lang="en-US" sz="1600" b="1" dirty="0">
              <a:solidFill>
                <a:schemeClr val="tx1"/>
              </a:solidFill>
              <a:latin typeface="Arial" panose="020B0604020202020204" pitchFamily="34" charset="0"/>
              <a:cs typeface="Arial" panose="020B0604020202020204" pitchFamily="34" charset="0"/>
            </a:endParaRPr>
          </a:p>
          <a:p>
            <a:pPr algn="r"/>
            <a:r>
              <a:rPr lang="ar-BH" sz="16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1600" b="1" dirty="0">
              <a:solidFill>
                <a:schemeClr val="tx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476977" y="479878"/>
            <a:ext cx="2811009"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6"/>
            <p:cNvSpPr/>
            <p:nvPr/>
          </p:nvSpPr>
          <p:spPr>
            <a:xfrm>
              <a:off x="1483695" y="1271152"/>
              <a:ext cx="1994457" cy="611547"/>
            </a:xfrm>
            <a:prstGeom prst="rect">
              <a:avLst/>
            </a:prstGeom>
          </p:spPr>
          <p:txBody>
            <a:bodyPr wrap="none">
              <a:spAutoFit/>
            </a:bodyPr>
            <a:lstStyle/>
            <a:p>
              <a:pPr lvl="0"/>
              <a:r>
                <a:rPr lang="en-US" sz="2000" b="1" dirty="0">
                  <a:solidFill>
                    <a:srgbClr val="FFFF00"/>
                  </a:solidFill>
                  <a:latin typeface="Arial" panose="020B0604020202020204" pitchFamily="34" charset="0"/>
                  <a:cs typeface="Arial" panose="020B0604020202020204" pitchFamily="34" charset="0"/>
                </a:rPr>
                <a:t>End Of Lesson</a:t>
              </a:r>
              <a:endParaRPr lang="en-GB" sz="2000" b="1" dirty="0">
                <a:solidFill>
                  <a:srgbClr val="FFFF00"/>
                </a:solidFill>
                <a:latin typeface="Arial" panose="020B0604020202020204" pitchFamily="34" charset="0"/>
                <a:cs typeface="Arial" panose="020B0604020202020204" pitchFamily="34" charset="0"/>
              </a:endParaRPr>
            </a:p>
          </p:txBody>
        </p:sp>
        <p:grpSp>
          <p:nvGrpSpPr>
            <p:cNvPr id="18" name="Shape 631"/>
            <p:cNvGrpSpPr/>
            <p:nvPr/>
          </p:nvGrpSpPr>
          <p:grpSpPr>
            <a:xfrm>
              <a:off x="460278" y="1121179"/>
              <a:ext cx="783227" cy="707887"/>
              <a:chOff x="5961125" y="1623900"/>
              <a:chExt cx="427450" cy="448175"/>
            </a:xfrm>
          </p:grpSpPr>
          <p:sp>
            <p:nvSpPr>
              <p:cNvPr id="19"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6" name="Group 25"/>
          <p:cNvGrpSpPr/>
          <p:nvPr/>
        </p:nvGrpSpPr>
        <p:grpSpPr>
          <a:xfrm>
            <a:off x="0" y="6546693"/>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825" y="41516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3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fade">
                                      <p:cBhvr>
                                        <p:cTn id="14" dur="1000"/>
                                        <p:tgtEl>
                                          <p:spTgt spid="11">
                                            <p:bg/>
                                          </p:spTgt>
                                        </p:tgtEl>
                                      </p:cBhvr>
                                    </p:animEffect>
                                    <p:anim calcmode="lin" valueType="num">
                                      <p:cBhvr>
                                        <p:cTn id="15" dur="1000" fill="hold"/>
                                        <p:tgtEl>
                                          <p:spTgt spid="11">
                                            <p:bg/>
                                          </p:spTgt>
                                        </p:tgtEl>
                                        <p:attrNameLst>
                                          <p:attrName>ppt_x</p:attrName>
                                        </p:attrNameLst>
                                      </p:cBhvr>
                                      <p:tavLst>
                                        <p:tav tm="0">
                                          <p:val>
                                            <p:strVal val="#ppt_x"/>
                                          </p:val>
                                        </p:tav>
                                        <p:tav tm="100000">
                                          <p:val>
                                            <p:strVal val="#ppt_x"/>
                                          </p:val>
                                        </p:tav>
                                      </p:tavLst>
                                    </p:anim>
                                    <p:anim calcmode="lin" valueType="num">
                                      <p:cBhvr>
                                        <p:cTn id="16"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anim calcmode="lin" valueType="num">
                                      <p:cBhvr>
                                        <p:cTn id="2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000"/>
                                        <p:tgtEl>
                                          <p:spTgt spid="11">
                                            <p:txEl>
                                              <p:pRg st="2" end="2"/>
                                            </p:txEl>
                                          </p:spTgt>
                                        </p:tgtEl>
                                      </p:cBhvr>
                                    </p:animEffect>
                                    <p:anim calcmode="lin" valueType="num">
                                      <p:cBhvr>
                                        <p:cTn id="3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1000"/>
                                        <p:tgtEl>
                                          <p:spTgt spid="11">
                                            <p:txEl>
                                              <p:pRg st="3" end="3"/>
                                            </p:txEl>
                                          </p:spTgt>
                                        </p:tgtEl>
                                      </p:cBhvr>
                                    </p:animEffect>
                                    <p:anim calcmode="lin" valueType="num">
                                      <p:cBhvr>
                                        <p:cTn id="4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682484" y="2535359"/>
            <a:ext cx="9515110" cy="2206458"/>
            <a:chOff x="544763" y="1917205"/>
            <a:chExt cx="8215687" cy="3016975"/>
          </a:xfrm>
          <a:scene3d>
            <a:camera prst="orthographicFront">
              <a:rot lat="0" lon="0" rev="0"/>
            </a:camera>
            <a:lightRig rig="glow" dir="t">
              <a:rot lat="0" lon="0" rev="4800000"/>
            </a:lightRig>
          </a:scene3d>
        </p:grpSpPr>
        <p:sp>
          <p:nvSpPr>
            <p:cNvPr id="6" name="Freeform 5"/>
            <p:cNvSpPr/>
            <p:nvPr/>
          </p:nvSpPr>
          <p:spPr>
            <a:xfrm>
              <a:off x="544763" y="1917205"/>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endParaRPr lang="ar-BH" dirty="0">
                <a:latin typeface="Arial" panose="020B0604020202020204" pitchFamily="34" charset="0"/>
                <a:cs typeface="Arial" panose="020B0604020202020204" pitchFamily="34" charset="0"/>
              </a:endParaRPr>
            </a:p>
          </p:txBody>
        </p:sp>
        <p:sp>
          <p:nvSpPr>
            <p:cNvPr id="7" name="Freeform 6"/>
            <p:cNvSpPr/>
            <p:nvPr/>
          </p:nvSpPr>
          <p:spPr>
            <a:xfrm>
              <a:off x="1645570" y="1934348"/>
              <a:ext cx="7114880" cy="1035096"/>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rgbClr val="FFC000">
                <a:alpha val="90000"/>
              </a:srgbClr>
            </a:solidFill>
            <a:ln>
              <a:noFill/>
            </a:ln>
            <a:effectLst>
              <a:outerShdw blurRad="190500" dist="228600" dir="2700000" algn="ctr">
                <a:srgbClr val="000000">
                  <a:alpha val="30000"/>
                </a:srgbClr>
              </a:outerShdw>
            </a:effectLst>
            <a:sp3d prstMaterial="matte">
              <a:bevelT w="127000" h="63500"/>
            </a:sp3d>
          </p:spPr>
          <p:style>
            <a:lnRef idx="1">
              <a:schemeClr val="accent4">
                <a:hueOff val="-3015570"/>
                <a:satOff val="21052"/>
                <a:lumOff val="2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3863" rIns="63863" bIns="63865" numCol="1" spcCol="1270" anchor="ctr" anchorCtr="0">
              <a:noAutofit/>
            </a:bodyPr>
            <a:lstStyle/>
            <a:p>
              <a:pPr lvl="0"/>
              <a:r>
                <a:rPr lang="en-US" b="1" dirty="0">
                  <a:latin typeface="Arial" panose="020B0604020202020204" pitchFamily="34" charset="0"/>
                  <a:cs typeface="Arial" panose="020B0604020202020204" pitchFamily="34" charset="0"/>
                </a:rPr>
                <a:t>Explain how companies prepare journal entry by using Allowance Method </a:t>
              </a:r>
              <a:endParaRPr lang="en-GB" b="1" dirty="0">
                <a:latin typeface="Arial" panose="020B0604020202020204" pitchFamily="34" charset="0"/>
                <a:cs typeface="Arial" panose="020B0604020202020204" pitchFamily="34" charset="0"/>
              </a:endParaRPr>
            </a:p>
          </p:txBody>
        </p:sp>
        <p:sp>
          <p:nvSpPr>
            <p:cNvPr id="8" name="Freeform 7"/>
            <p:cNvSpPr/>
            <p:nvPr/>
          </p:nvSpPr>
          <p:spPr>
            <a:xfrm>
              <a:off x="544763" y="3341723"/>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1">
              <a:schemeClr val="accent4">
                <a:hueOff val="-6031141"/>
                <a:satOff val="42105"/>
                <a:lumOff val="4509"/>
                <a:alphaOff val="0"/>
              </a:schemeClr>
            </a:lnRef>
            <a:fillRef idx="3">
              <a:schemeClr val="accent4">
                <a:hueOff val="-6031141"/>
                <a:satOff val="42105"/>
                <a:lumOff val="4509"/>
                <a:alphaOff val="0"/>
              </a:schemeClr>
            </a:fillRef>
            <a:effectRef idx="2">
              <a:schemeClr val="accent4">
                <a:hueOff val="-6031141"/>
                <a:satOff val="42105"/>
                <a:lumOff val="4509"/>
                <a:alphaOff val="0"/>
              </a:schemeClr>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endParaRPr lang="ar-BH" dirty="0">
                <a:latin typeface="Arial" panose="020B0604020202020204" pitchFamily="34" charset="0"/>
                <a:cs typeface="Arial" panose="020B0604020202020204" pitchFamily="34" charset="0"/>
              </a:endParaRPr>
            </a:p>
          </p:txBody>
        </p:sp>
        <p:sp>
          <p:nvSpPr>
            <p:cNvPr id="9" name="Freeform 8"/>
            <p:cNvSpPr/>
            <p:nvPr/>
          </p:nvSpPr>
          <p:spPr>
            <a:xfrm>
              <a:off x="1631656" y="3341722"/>
              <a:ext cx="7128794" cy="1035095"/>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rgbClr val="FF00FF">
                <a:alpha val="89804"/>
              </a:srgbClr>
            </a:solidFill>
            <a:ln>
              <a:noFill/>
            </a:ln>
            <a:effectLst>
              <a:outerShdw blurRad="190500" dist="228600" dir="2700000" algn="ctr">
                <a:srgbClr val="000000">
                  <a:alpha val="30000"/>
                </a:srgbClr>
              </a:outerShdw>
            </a:effectLst>
            <a:sp3d prstMaterial="matte">
              <a:bevelT w="127000" h="63500"/>
            </a:sp3d>
          </p:spPr>
          <p:style>
            <a:lnRef idx="1">
              <a:schemeClr val="accent4">
                <a:hueOff val="-6031141"/>
                <a:satOff val="42105"/>
                <a:lumOff val="45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3863" rIns="63863" bIns="63865" numCol="1" spcCol="1270" anchor="ctr" anchorCtr="0">
              <a:noAutofit/>
            </a:bodyPr>
            <a:lstStyle/>
            <a:p>
              <a:r>
                <a:rPr lang="en-US" b="1" dirty="0">
                  <a:latin typeface="Arial" panose="020B0604020202020204" pitchFamily="34" charset="0"/>
                  <a:cs typeface="Arial" panose="020B0604020202020204" pitchFamily="34" charset="0"/>
                </a:rPr>
                <a:t>Explain how companies calculate the estimated uncollectible receivables </a:t>
              </a:r>
              <a:endParaRPr lang="en-GB" b="1" dirty="0">
                <a:latin typeface="Arial" panose="020B0604020202020204" pitchFamily="34" charset="0"/>
                <a:cs typeface="Arial" panose="020B0604020202020204" pitchFamily="34" charset="0"/>
              </a:endParaRPr>
            </a:p>
            <a:p>
              <a:pPr lvl="0"/>
              <a:endParaRPr lang="en-GB" b="1" dirty="0">
                <a:latin typeface="Arial" panose="020B0604020202020204" pitchFamily="34" charset="0"/>
                <a:cs typeface="Arial" panose="020B0604020202020204" pitchFamily="34" charset="0"/>
              </a:endParaRPr>
            </a:p>
          </p:txBody>
        </p:sp>
      </p:grpSp>
      <p:grpSp>
        <p:nvGrpSpPr>
          <p:cNvPr id="3" name="Group 2"/>
          <p:cNvGrpSpPr/>
          <p:nvPr/>
        </p:nvGrpSpPr>
        <p:grpSpPr>
          <a:xfrm>
            <a:off x="682484" y="4595699"/>
            <a:ext cx="9544215" cy="1334838"/>
            <a:chOff x="1417012" y="4779076"/>
            <a:chExt cx="8622339" cy="1577858"/>
          </a:xfrm>
          <a:scene3d>
            <a:camera prst="orthographicFront">
              <a:rot lat="0" lon="0" rev="0"/>
            </a:camera>
            <a:lightRig rig="glow" dir="t">
              <a:rot lat="0" lon="0" rev="4800000"/>
            </a:lightRig>
          </a:scene3d>
        </p:grpSpPr>
        <p:sp>
          <p:nvSpPr>
            <p:cNvPr id="10" name="Freeform 9"/>
            <p:cNvSpPr/>
            <p:nvPr/>
          </p:nvSpPr>
          <p:spPr>
            <a:xfrm>
              <a:off x="2597510" y="4779076"/>
              <a:ext cx="7441841" cy="1025607"/>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chemeClr val="accent6">
                <a:lumMod val="60000"/>
                <a:lumOff val="40000"/>
              </a:schemeClr>
            </a:solidFill>
            <a:ln>
              <a:noFill/>
            </a:ln>
            <a:effectLst>
              <a:outerShdw blurRad="190500" dist="228600" dir="2700000" algn="ctr">
                <a:srgbClr val="000000">
                  <a:alpha val="30000"/>
                </a:srgbClr>
              </a:outerShdw>
            </a:effectLst>
            <a:sp3d prstMaterial="matte">
              <a:bevelT w="127000" h="63500"/>
            </a:sp3d>
          </p:spPr>
          <p:style>
            <a:lnRef idx="2">
              <a:schemeClr val="accent6"/>
            </a:lnRef>
            <a:fillRef idx="1">
              <a:schemeClr val="lt1"/>
            </a:fillRef>
            <a:effectRef idx="0">
              <a:schemeClr val="accent6"/>
            </a:effectRef>
            <a:fontRef idx="minor">
              <a:schemeClr val="dk1"/>
            </a:fontRef>
          </p:style>
          <p:txBody>
            <a:bodyPr spcFirstLastPara="0" vert="horz" wrap="square" lIns="149353" tIns="63863" rIns="63863" bIns="63865" numCol="1" spcCol="1270" anchor="ctr" anchorCtr="0">
              <a:noAutofit/>
            </a:bodyPr>
            <a:lstStyle/>
            <a:p>
              <a:pPr lvl="0"/>
              <a:r>
                <a:rPr lang="en-US" b="1" dirty="0">
                  <a:latin typeface="Arial" panose="020B0604020202020204" pitchFamily="34" charset="0"/>
                  <a:cs typeface="Arial" panose="020B0604020202020204" pitchFamily="34" charset="0"/>
                </a:rPr>
                <a:t>Applying </a:t>
              </a:r>
              <a:r>
                <a:rPr lang="en-GB" b="1" dirty="0">
                  <a:latin typeface="Arial" panose="020B0604020202020204" pitchFamily="34" charset="0"/>
                  <a:cs typeface="Arial" panose="020B0604020202020204" pitchFamily="34" charset="0"/>
                </a:rPr>
                <a:t> exercise in preparing the journal entries </a:t>
              </a:r>
              <a:r>
                <a:rPr lang="en-US" b="1" dirty="0">
                  <a:latin typeface="Arial" panose="020B0604020202020204" pitchFamily="34" charset="0"/>
                  <a:cs typeface="Arial" panose="020B0604020202020204" pitchFamily="34" charset="0"/>
                </a:rPr>
                <a:t>by using Allowance Method </a:t>
              </a:r>
              <a:endParaRPr lang="en-GB" b="1" dirty="0">
                <a:latin typeface="Arial" panose="020B0604020202020204" pitchFamily="34" charset="0"/>
                <a:cs typeface="Arial" panose="020B0604020202020204" pitchFamily="34" charset="0"/>
              </a:endParaRPr>
            </a:p>
          </p:txBody>
        </p:sp>
        <p:sp>
          <p:nvSpPr>
            <p:cNvPr id="11" name="Freeform 10"/>
            <p:cNvSpPr/>
            <p:nvPr/>
          </p:nvSpPr>
          <p:spPr>
            <a:xfrm>
              <a:off x="1417012" y="4779076"/>
              <a:ext cx="1165946" cy="1577858"/>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dirty="0">
                  <a:latin typeface="Arial" panose="020B0604020202020204" pitchFamily="34" charset="0"/>
                  <a:cs typeface="Arial" panose="020B0604020202020204" pitchFamily="34" charset="0"/>
                </a:rPr>
                <a:t>3</a:t>
              </a:r>
              <a:r>
                <a:rPr lang="en-US" sz="3300" dirty="0"/>
                <a:t>.</a:t>
              </a:r>
              <a:endParaRPr lang="ar-BH" sz="3300" dirty="0"/>
            </a:p>
          </p:txBody>
        </p:sp>
      </p:grpSp>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60763" y="504165"/>
            <a:ext cx="8153400" cy="867225"/>
            <a:chOff x="272538" y="1012529"/>
            <a:chExt cx="8153400" cy="1080000"/>
          </a:xfrm>
        </p:grpSpPr>
        <p:sp>
          <p:nvSpPr>
            <p:cNvPr id="21"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1" name="Title 1"/>
          <p:cNvSpPr txBox="1">
            <a:spLocks/>
          </p:cNvSpPr>
          <p:nvPr/>
        </p:nvSpPr>
        <p:spPr>
          <a:xfrm>
            <a:off x="260763" y="1599194"/>
            <a:ext cx="8316417" cy="7152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grpSp>
        <p:nvGrpSpPr>
          <p:cNvPr id="32" name="Group 31"/>
          <p:cNvGrpSpPr/>
          <p:nvPr/>
        </p:nvGrpSpPr>
        <p:grpSpPr>
          <a:xfrm>
            <a:off x="-18504" y="6473043"/>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408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45689" y="466327"/>
            <a:ext cx="8256750" cy="867225"/>
            <a:chOff x="257464" y="965407"/>
            <a:chExt cx="8256750" cy="1080000"/>
          </a:xfrm>
        </p:grpSpPr>
        <p:sp>
          <p:nvSpPr>
            <p:cNvPr id="21" name="مستطيل مستدير الزوايا 13"/>
            <p:cNvSpPr/>
            <p:nvPr/>
          </p:nvSpPr>
          <p:spPr>
            <a:xfrm>
              <a:off x="257464" y="965407"/>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295955" y="1223551"/>
              <a:ext cx="7218259" cy="574935"/>
            </a:xfrm>
            <a:prstGeom prst="rect">
              <a:avLst/>
            </a:prstGeom>
          </p:spPr>
          <p:txBody>
            <a:bodyPr wrap="non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Type of recording uncollectible accounts </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extBox 18">
            <a:extLst>
              <a:ext uri="{FF2B5EF4-FFF2-40B4-BE49-F238E27FC236}">
                <a16:creationId xmlns:a16="http://schemas.microsoft.com/office/drawing/2014/main" xmlns="" id="{EE9DCCF1-E92A-4D50-A237-3B51C1EE004E}"/>
              </a:ext>
            </a:extLst>
          </p:cNvPr>
          <p:cNvSpPr txBox="1"/>
          <p:nvPr/>
        </p:nvSpPr>
        <p:spPr>
          <a:xfrm>
            <a:off x="248237" y="1742834"/>
            <a:ext cx="9797284" cy="461665"/>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i="0" u="none" strike="noStrike" baseline="0" dirty="0">
                <a:latin typeface="Arial" panose="020B0604020202020204" pitchFamily="34" charset="0"/>
                <a:cs typeface="Arial" panose="020B0604020202020204" pitchFamily="34" charset="0"/>
              </a:rPr>
              <a:t>Two methods are used in accounting for uncollectible accounts:</a:t>
            </a:r>
          </a:p>
        </p:txBody>
      </p:sp>
      <p:grpSp>
        <p:nvGrpSpPr>
          <p:cNvPr id="2" name="Group 1">
            <a:extLst>
              <a:ext uri="{FF2B5EF4-FFF2-40B4-BE49-F238E27FC236}">
                <a16:creationId xmlns:a16="http://schemas.microsoft.com/office/drawing/2014/main" xmlns="" id="{ED67D0FC-0164-47FE-802F-4B3BE01D305B}"/>
              </a:ext>
            </a:extLst>
          </p:cNvPr>
          <p:cNvGrpSpPr/>
          <p:nvPr/>
        </p:nvGrpSpPr>
        <p:grpSpPr>
          <a:xfrm>
            <a:off x="467468" y="2823066"/>
            <a:ext cx="9711496" cy="3188268"/>
            <a:chOff x="467468" y="2823066"/>
            <a:chExt cx="9711496" cy="3188268"/>
          </a:xfrm>
        </p:grpSpPr>
        <p:sp>
          <p:nvSpPr>
            <p:cNvPr id="3" name="Freeform: Shape 2">
              <a:extLst>
                <a:ext uri="{FF2B5EF4-FFF2-40B4-BE49-F238E27FC236}">
                  <a16:creationId xmlns:a16="http://schemas.microsoft.com/office/drawing/2014/main" xmlns="" id="{DDE30EDD-126C-41BA-9C07-CC64220190BE}"/>
                </a:ext>
              </a:extLst>
            </p:cNvPr>
            <p:cNvSpPr/>
            <p:nvPr/>
          </p:nvSpPr>
          <p:spPr>
            <a:xfrm>
              <a:off x="4352066" y="2823066"/>
              <a:ext cx="5826898" cy="1518223"/>
            </a:xfrm>
            <a:custGeom>
              <a:avLst/>
              <a:gdLst>
                <a:gd name="connsiteX0" fmla="*/ 0 w 5826898"/>
                <a:gd name="connsiteY0" fmla="*/ 189778 h 1518223"/>
                <a:gd name="connsiteX1" fmla="*/ 5067787 w 5826898"/>
                <a:gd name="connsiteY1" fmla="*/ 189778 h 1518223"/>
                <a:gd name="connsiteX2" fmla="*/ 5067787 w 5826898"/>
                <a:gd name="connsiteY2" fmla="*/ 0 h 1518223"/>
                <a:gd name="connsiteX3" fmla="*/ 5826898 w 5826898"/>
                <a:gd name="connsiteY3" fmla="*/ 759112 h 1518223"/>
                <a:gd name="connsiteX4" fmla="*/ 5067787 w 5826898"/>
                <a:gd name="connsiteY4" fmla="*/ 1518223 h 1518223"/>
                <a:gd name="connsiteX5" fmla="*/ 5067787 w 5826898"/>
                <a:gd name="connsiteY5" fmla="*/ 1328445 h 1518223"/>
                <a:gd name="connsiteX6" fmla="*/ 0 w 5826898"/>
                <a:gd name="connsiteY6" fmla="*/ 1328445 h 1518223"/>
                <a:gd name="connsiteX7" fmla="*/ 0 w 5826898"/>
                <a:gd name="connsiteY7" fmla="*/ 189778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6898" h="1518223">
                  <a:moveTo>
                    <a:pt x="0" y="189778"/>
                  </a:moveTo>
                  <a:lnTo>
                    <a:pt x="5067787" y="189778"/>
                  </a:lnTo>
                  <a:lnTo>
                    <a:pt x="5067787" y="0"/>
                  </a:lnTo>
                  <a:lnTo>
                    <a:pt x="5826898" y="759112"/>
                  </a:lnTo>
                  <a:lnTo>
                    <a:pt x="5067787" y="1518223"/>
                  </a:lnTo>
                  <a:lnTo>
                    <a:pt x="5067787" y="1328445"/>
                  </a:lnTo>
                  <a:lnTo>
                    <a:pt x="0" y="1328445"/>
                  </a:lnTo>
                  <a:lnTo>
                    <a:pt x="0" y="18977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065" tIns="201843" rIns="581399" bIns="201843" numCol="1" spcCol="1270" anchor="t" anchorCtr="0">
              <a:noAutofit/>
            </a:bodyPr>
            <a:lstStyle/>
            <a:p>
              <a:pPr marL="171450" lvl="1" indent="-171450" algn="l" defTabSz="844550">
                <a:lnSpc>
                  <a:spcPct val="90000"/>
                </a:lnSpc>
                <a:spcBef>
                  <a:spcPct val="0"/>
                </a:spcBef>
                <a:spcAft>
                  <a:spcPct val="15000"/>
                </a:spcAft>
                <a:buChar char="•"/>
              </a:pPr>
              <a:r>
                <a:rPr lang="en-US" b="1" kern="1200" dirty="0">
                  <a:latin typeface="Arial" panose="020B0604020202020204" pitchFamily="34" charset="0"/>
                  <a:cs typeface="Arial" panose="020B0604020202020204" pitchFamily="34" charset="0"/>
                </a:rPr>
                <a:t>when a company determines a particular account to be uncollectible directly write off the account </a:t>
              </a:r>
            </a:p>
            <a:p>
              <a:pPr marL="171450" lvl="1" indent="-171450" algn="l" defTabSz="844550">
                <a:lnSpc>
                  <a:spcPct val="90000"/>
                </a:lnSpc>
                <a:spcBef>
                  <a:spcPct val="0"/>
                </a:spcBef>
                <a:spcAft>
                  <a:spcPct val="15000"/>
                </a:spcAft>
                <a:buChar char="•"/>
              </a:pPr>
              <a:r>
                <a:rPr lang="en-US" b="1" kern="1200" dirty="0">
                  <a:latin typeface="Arial" panose="020B0604020202020204" pitchFamily="34" charset="0"/>
                  <a:cs typeface="Arial" panose="020B0604020202020204" pitchFamily="34" charset="0"/>
                </a:rPr>
                <a:t>it’s charges the loss to Bad Debts Expense</a:t>
              </a:r>
            </a:p>
          </p:txBody>
        </p:sp>
        <p:sp>
          <p:nvSpPr>
            <p:cNvPr id="6" name="Freeform: Shape 5">
              <a:extLst>
                <a:ext uri="{FF2B5EF4-FFF2-40B4-BE49-F238E27FC236}">
                  <a16:creationId xmlns:a16="http://schemas.microsoft.com/office/drawing/2014/main" xmlns="" id="{5D2DE2DD-5826-43BD-B33B-7779B3378697}"/>
                </a:ext>
              </a:extLst>
            </p:cNvPr>
            <p:cNvSpPr/>
            <p:nvPr/>
          </p:nvSpPr>
          <p:spPr>
            <a:xfrm>
              <a:off x="467468" y="2823066"/>
              <a:ext cx="3884598" cy="1518223"/>
            </a:xfrm>
            <a:custGeom>
              <a:avLst/>
              <a:gdLst>
                <a:gd name="connsiteX0" fmla="*/ 0 w 3884598"/>
                <a:gd name="connsiteY0" fmla="*/ 253042 h 1518223"/>
                <a:gd name="connsiteX1" fmla="*/ 253042 w 3884598"/>
                <a:gd name="connsiteY1" fmla="*/ 0 h 1518223"/>
                <a:gd name="connsiteX2" fmla="*/ 3631556 w 3884598"/>
                <a:gd name="connsiteY2" fmla="*/ 0 h 1518223"/>
                <a:gd name="connsiteX3" fmla="*/ 3884598 w 3884598"/>
                <a:gd name="connsiteY3" fmla="*/ 253042 h 1518223"/>
                <a:gd name="connsiteX4" fmla="*/ 3884598 w 3884598"/>
                <a:gd name="connsiteY4" fmla="*/ 1265181 h 1518223"/>
                <a:gd name="connsiteX5" fmla="*/ 3631556 w 3884598"/>
                <a:gd name="connsiteY5" fmla="*/ 1518223 h 1518223"/>
                <a:gd name="connsiteX6" fmla="*/ 253042 w 3884598"/>
                <a:gd name="connsiteY6" fmla="*/ 1518223 h 1518223"/>
                <a:gd name="connsiteX7" fmla="*/ 0 w 3884598"/>
                <a:gd name="connsiteY7" fmla="*/ 1265181 h 1518223"/>
                <a:gd name="connsiteX8" fmla="*/ 0 w 3884598"/>
                <a:gd name="connsiteY8" fmla="*/ 253042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4598" h="1518223">
                  <a:moveTo>
                    <a:pt x="0" y="253042"/>
                  </a:moveTo>
                  <a:cubicBezTo>
                    <a:pt x="0" y="113291"/>
                    <a:pt x="113291" y="0"/>
                    <a:pt x="253042" y="0"/>
                  </a:cubicBezTo>
                  <a:lnTo>
                    <a:pt x="3631556" y="0"/>
                  </a:lnTo>
                  <a:cubicBezTo>
                    <a:pt x="3771307" y="0"/>
                    <a:pt x="3884598" y="113291"/>
                    <a:pt x="3884598" y="253042"/>
                  </a:cubicBezTo>
                  <a:lnTo>
                    <a:pt x="3884598" y="1265181"/>
                  </a:lnTo>
                  <a:cubicBezTo>
                    <a:pt x="3884598" y="1404932"/>
                    <a:pt x="3771307" y="1518223"/>
                    <a:pt x="3631556" y="1518223"/>
                  </a:cubicBezTo>
                  <a:lnTo>
                    <a:pt x="253042" y="1518223"/>
                  </a:lnTo>
                  <a:cubicBezTo>
                    <a:pt x="113291" y="1518223"/>
                    <a:pt x="0" y="1404932"/>
                    <a:pt x="0" y="1265181"/>
                  </a:cubicBezTo>
                  <a:lnTo>
                    <a:pt x="0" y="253042"/>
                  </a:lnTo>
                  <a:close/>
                </a:path>
              </a:pathLst>
            </a:cu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7944" tIns="156029" rIns="237944" bIns="156029" numCol="1" spcCol="1270" anchor="ctr" anchorCtr="0">
              <a:noAutofit/>
            </a:bodyPr>
            <a:lstStyle/>
            <a:p>
              <a:pPr marL="0" lvl="0" indent="0" algn="ctr" defTabSz="1911350">
                <a:lnSpc>
                  <a:spcPct val="90000"/>
                </a:lnSpc>
                <a:spcBef>
                  <a:spcPct val="0"/>
                </a:spcBef>
                <a:spcAft>
                  <a:spcPct val="35000"/>
                </a:spcAft>
                <a:buNone/>
              </a:pPr>
              <a:r>
                <a:rPr lang="en-US" sz="3600" b="1" i="0" u="none" strike="noStrike" kern="1200" baseline="0" dirty="0">
                  <a:solidFill>
                    <a:srgbClr val="002060"/>
                  </a:solidFill>
                  <a:latin typeface="Arial" panose="020B0604020202020204" pitchFamily="34" charset="0"/>
                  <a:cs typeface="Arial" panose="020B0604020202020204" pitchFamily="34" charset="0"/>
                </a:rPr>
                <a:t>1- Direct write - off method</a:t>
              </a:r>
              <a:endParaRPr lang="en-US" sz="3600" b="1" kern="1200" dirty="0">
                <a:solidFill>
                  <a:srgbClr val="002060"/>
                </a:solidFill>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xmlns="" id="{1E6A0A57-A0EA-43BE-9DE8-AF1E56E2E47C}"/>
                </a:ext>
              </a:extLst>
            </p:cNvPr>
            <p:cNvSpPr/>
            <p:nvPr/>
          </p:nvSpPr>
          <p:spPr>
            <a:xfrm>
              <a:off x="4352066" y="4493111"/>
              <a:ext cx="5826898" cy="1518223"/>
            </a:xfrm>
            <a:custGeom>
              <a:avLst/>
              <a:gdLst>
                <a:gd name="connsiteX0" fmla="*/ 0 w 5826898"/>
                <a:gd name="connsiteY0" fmla="*/ 189778 h 1518223"/>
                <a:gd name="connsiteX1" fmla="*/ 5067787 w 5826898"/>
                <a:gd name="connsiteY1" fmla="*/ 189778 h 1518223"/>
                <a:gd name="connsiteX2" fmla="*/ 5067787 w 5826898"/>
                <a:gd name="connsiteY2" fmla="*/ 0 h 1518223"/>
                <a:gd name="connsiteX3" fmla="*/ 5826898 w 5826898"/>
                <a:gd name="connsiteY3" fmla="*/ 759112 h 1518223"/>
                <a:gd name="connsiteX4" fmla="*/ 5067787 w 5826898"/>
                <a:gd name="connsiteY4" fmla="*/ 1518223 h 1518223"/>
                <a:gd name="connsiteX5" fmla="*/ 5067787 w 5826898"/>
                <a:gd name="connsiteY5" fmla="*/ 1328445 h 1518223"/>
                <a:gd name="connsiteX6" fmla="*/ 0 w 5826898"/>
                <a:gd name="connsiteY6" fmla="*/ 1328445 h 1518223"/>
                <a:gd name="connsiteX7" fmla="*/ 0 w 5826898"/>
                <a:gd name="connsiteY7" fmla="*/ 189778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6898" h="1518223">
                  <a:moveTo>
                    <a:pt x="0" y="189778"/>
                  </a:moveTo>
                  <a:lnTo>
                    <a:pt x="5067787" y="189778"/>
                  </a:lnTo>
                  <a:lnTo>
                    <a:pt x="5067787" y="0"/>
                  </a:lnTo>
                  <a:lnTo>
                    <a:pt x="5826898" y="759112"/>
                  </a:lnTo>
                  <a:lnTo>
                    <a:pt x="5067787" y="1518223"/>
                  </a:lnTo>
                  <a:lnTo>
                    <a:pt x="5067787" y="1328445"/>
                  </a:lnTo>
                  <a:lnTo>
                    <a:pt x="0" y="1328445"/>
                  </a:lnTo>
                  <a:lnTo>
                    <a:pt x="0" y="18977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2065" tIns="201843" rIns="581399" bIns="201843" numCol="1" spcCol="1270" anchor="t" anchorCtr="0">
              <a:noAutofit/>
            </a:bodyPr>
            <a:lstStyle/>
            <a:p>
              <a:pPr marL="171450" lvl="1" indent="-171450" algn="l" defTabSz="844550">
                <a:lnSpc>
                  <a:spcPct val="90000"/>
                </a:lnSpc>
                <a:spcBef>
                  <a:spcPct val="0"/>
                </a:spcBef>
                <a:spcAft>
                  <a:spcPct val="15000"/>
                </a:spcAft>
                <a:buChar char="•"/>
              </a:pPr>
              <a:endParaRPr lang="ar-BH" sz="1900" b="1" kern="1200" dirty="0" smtClean="0"/>
            </a:p>
            <a:p>
              <a:pPr marL="171450" lvl="1" indent="-171450" algn="l" defTabSz="844550">
                <a:lnSpc>
                  <a:spcPct val="90000"/>
                </a:lnSpc>
                <a:spcBef>
                  <a:spcPct val="0"/>
                </a:spcBef>
                <a:spcAft>
                  <a:spcPct val="15000"/>
                </a:spcAft>
                <a:buChar char="•"/>
              </a:pPr>
              <a:r>
                <a:rPr lang="en-US" sz="1900" b="1" kern="1200" dirty="0" smtClean="0"/>
                <a:t>It’s </a:t>
              </a:r>
              <a:r>
                <a:rPr lang="en-US" sz="1900" b="1" kern="1200" dirty="0"/>
                <a:t>involves estimating uncollectible accounts at the end of each period</a:t>
              </a:r>
            </a:p>
          </p:txBody>
        </p:sp>
        <p:sp>
          <p:nvSpPr>
            <p:cNvPr id="8" name="Freeform: Shape 7">
              <a:extLst>
                <a:ext uri="{FF2B5EF4-FFF2-40B4-BE49-F238E27FC236}">
                  <a16:creationId xmlns:a16="http://schemas.microsoft.com/office/drawing/2014/main" xmlns="" id="{51D4DE67-FC91-44AF-97BD-0E06468C4EBD}"/>
                </a:ext>
              </a:extLst>
            </p:cNvPr>
            <p:cNvSpPr/>
            <p:nvPr/>
          </p:nvSpPr>
          <p:spPr>
            <a:xfrm>
              <a:off x="467468" y="4493111"/>
              <a:ext cx="3884598" cy="1518223"/>
            </a:xfrm>
            <a:custGeom>
              <a:avLst/>
              <a:gdLst>
                <a:gd name="connsiteX0" fmla="*/ 0 w 3884598"/>
                <a:gd name="connsiteY0" fmla="*/ 253042 h 1518223"/>
                <a:gd name="connsiteX1" fmla="*/ 253042 w 3884598"/>
                <a:gd name="connsiteY1" fmla="*/ 0 h 1518223"/>
                <a:gd name="connsiteX2" fmla="*/ 3631556 w 3884598"/>
                <a:gd name="connsiteY2" fmla="*/ 0 h 1518223"/>
                <a:gd name="connsiteX3" fmla="*/ 3884598 w 3884598"/>
                <a:gd name="connsiteY3" fmla="*/ 253042 h 1518223"/>
                <a:gd name="connsiteX4" fmla="*/ 3884598 w 3884598"/>
                <a:gd name="connsiteY4" fmla="*/ 1265181 h 1518223"/>
                <a:gd name="connsiteX5" fmla="*/ 3631556 w 3884598"/>
                <a:gd name="connsiteY5" fmla="*/ 1518223 h 1518223"/>
                <a:gd name="connsiteX6" fmla="*/ 253042 w 3884598"/>
                <a:gd name="connsiteY6" fmla="*/ 1518223 h 1518223"/>
                <a:gd name="connsiteX7" fmla="*/ 0 w 3884598"/>
                <a:gd name="connsiteY7" fmla="*/ 1265181 h 1518223"/>
                <a:gd name="connsiteX8" fmla="*/ 0 w 3884598"/>
                <a:gd name="connsiteY8" fmla="*/ 253042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4598" h="1518223">
                  <a:moveTo>
                    <a:pt x="0" y="253042"/>
                  </a:moveTo>
                  <a:cubicBezTo>
                    <a:pt x="0" y="113291"/>
                    <a:pt x="113291" y="0"/>
                    <a:pt x="253042" y="0"/>
                  </a:cubicBezTo>
                  <a:lnTo>
                    <a:pt x="3631556" y="0"/>
                  </a:lnTo>
                  <a:cubicBezTo>
                    <a:pt x="3771307" y="0"/>
                    <a:pt x="3884598" y="113291"/>
                    <a:pt x="3884598" y="253042"/>
                  </a:cubicBezTo>
                  <a:lnTo>
                    <a:pt x="3884598" y="1265181"/>
                  </a:lnTo>
                  <a:cubicBezTo>
                    <a:pt x="3884598" y="1404932"/>
                    <a:pt x="3771307" y="1518223"/>
                    <a:pt x="3631556" y="1518223"/>
                  </a:cubicBezTo>
                  <a:lnTo>
                    <a:pt x="253042" y="1518223"/>
                  </a:lnTo>
                  <a:cubicBezTo>
                    <a:pt x="113291" y="1518223"/>
                    <a:pt x="0" y="1404932"/>
                    <a:pt x="0" y="1265181"/>
                  </a:cubicBezTo>
                  <a:lnTo>
                    <a:pt x="0" y="253042"/>
                  </a:lnTo>
                  <a:close/>
                </a:path>
              </a:pathLst>
            </a:custGeom>
            <a:solidFill>
              <a:schemeClr val="accent1">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237944" tIns="156029" rIns="237944" bIns="156029" numCol="1" spcCol="1270" anchor="ctr" anchorCtr="0">
              <a:noAutofit/>
            </a:bodyPr>
            <a:lstStyle/>
            <a:p>
              <a:pPr marL="0" lvl="0" indent="0" algn="ctr" defTabSz="1911350">
                <a:lnSpc>
                  <a:spcPct val="90000"/>
                </a:lnSpc>
                <a:spcBef>
                  <a:spcPct val="0"/>
                </a:spcBef>
                <a:spcAft>
                  <a:spcPct val="35000"/>
                </a:spcAft>
                <a:buNone/>
              </a:pPr>
              <a:r>
                <a:rPr lang="en-US" sz="3600" b="1" i="0" u="none" strike="noStrike" kern="1200" baseline="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Allowance method.</a:t>
              </a:r>
              <a:endParaRPr lang="en-US" sz="3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5" name="Oval 4"/>
          <p:cNvSpPr/>
          <p:nvPr/>
        </p:nvSpPr>
        <p:spPr>
          <a:xfrm>
            <a:off x="9787944" y="3049490"/>
            <a:ext cx="965916" cy="9118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sym typeface="Wingdings" panose="05000000000000000000" pitchFamily="2" charset="2"/>
              </a:rPr>
              <a:t></a:t>
            </a:r>
            <a:endParaRPr lang="en-US" sz="4800" dirty="0">
              <a:solidFill>
                <a:srgbClr val="FF0000"/>
              </a:solidFill>
            </a:endParaRPr>
          </a:p>
        </p:txBody>
      </p:sp>
      <p:grpSp>
        <p:nvGrpSpPr>
          <p:cNvPr id="31" name="Group 30"/>
          <p:cNvGrpSpPr/>
          <p:nvPr/>
        </p:nvGrpSpPr>
        <p:grpSpPr>
          <a:xfrm>
            <a:off x="0" y="6479364"/>
            <a:ext cx="12192000" cy="384957"/>
            <a:chOff x="0" y="6498164"/>
            <a:chExt cx="12192000" cy="384957"/>
          </a:xfrm>
        </p:grpSpPr>
        <p:cxnSp>
          <p:nvCxnSpPr>
            <p:cNvPr id="32" name="Straight Connector 3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5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3E7A7A8-A949-4A49-9894-03052A649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084" y="4592307"/>
            <a:ext cx="1679636" cy="152326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293DC3FA-6F7D-491D-B2CC-63184E92D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16" y="4573635"/>
            <a:ext cx="1805456" cy="1679982"/>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260763" y="504165"/>
            <a:ext cx="8153400" cy="74986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3" name="Group 22"/>
          <p:cNvGrpSpPr/>
          <p:nvPr/>
        </p:nvGrpSpPr>
        <p:grpSpPr>
          <a:xfrm>
            <a:off x="2151017" y="4293449"/>
            <a:ext cx="7889966" cy="2072637"/>
            <a:chOff x="0" y="0"/>
            <a:chExt cx="5800725" cy="2038350"/>
          </a:xfrm>
        </p:grpSpPr>
        <p:grpSp>
          <p:nvGrpSpPr>
            <p:cNvPr id="24" name="Group 23"/>
            <p:cNvGrpSpPr/>
            <p:nvPr/>
          </p:nvGrpSpPr>
          <p:grpSpPr>
            <a:xfrm>
              <a:off x="0" y="0"/>
              <a:ext cx="5800725" cy="2038350"/>
              <a:chOff x="0" y="0"/>
              <a:chExt cx="5800725" cy="2038350"/>
            </a:xfrm>
          </p:grpSpPr>
          <p:sp>
            <p:nvSpPr>
              <p:cNvPr id="27" name="Rectangle 26"/>
              <p:cNvSpPr/>
              <p:nvPr/>
            </p:nvSpPr>
            <p:spPr>
              <a:xfrm>
                <a:off x="0" y="0"/>
                <a:ext cx="5800725" cy="20383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Emphasis on Income Statement                                 Emphasis on Balance Sheet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Relationships                                                                 </a:t>
                </a:r>
                <a:r>
                  <a:rPr lang="en-US" sz="12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Relationships</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27"/>
              <p:cNvSpPr/>
              <p:nvPr/>
            </p:nvSpPr>
            <p:spPr>
              <a:xfrm>
                <a:off x="2990850" y="219075"/>
                <a:ext cx="2511425" cy="12382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2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Cash Realizable Value</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Accounts                        Allowance for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Receivable                   Doubtful Accounts</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238125" y="219075"/>
                <a:ext cx="2428875" cy="12382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GB" sz="1200" b="1">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2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200" b="1">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200" b="1" u="sng">
                    <a:solidFill>
                      <a:srgbClr val="FF0000"/>
                    </a:solidFill>
                    <a:effectLst/>
                    <a:latin typeface="Arial" panose="020B0604020202020204" pitchFamily="34" charset="0"/>
                    <a:ea typeface="Calibri" panose="020F0502020204030204" pitchFamily="34" charset="0"/>
                    <a:cs typeface="Arial" panose="020B0604020202020204" pitchFamily="34" charset="0"/>
                  </a:rPr>
                  <a:t>Cash Realizable Value</a:t>
                </a:r>
                <a:endParaRPr lang="en-GB" sz="1200" b="1">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Sales                            Bad Debts </a:t>
                </a:r>
                <a:endParaRPr lang="en-GB" sz="1200" b="1">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Receivable                      Expenses</a:t>
                </a:r>
                <a:endParaRPr lang="en-GB" sz="1200" b="1">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GB" sz="1200" b="1">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3305175" y="276225"/>
                <a:ext cx="1704975" cy="333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Receivable</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04825" y="276225"/>
                <a:ext cx="1704975" cy="333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Sales</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grpSp>
        <p:cxnSp>
          <p:nvCxnSpPr>
            <p:cNvPr id="25" name="Straight Arrow Connector 24"/>
            <p:cNvCxnSpPr/>
            <p:nvPr/>
          </p:nvCxnSpPr>
          <p:spPr>
            <a:xfrm flipH="1">
              <a:off x="3590215" y="1042946"/>
              <a:ext cx="647700"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flipH="1">
              <a:off x="932709" y="1019175"/>
              <a:ext cx="646158"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sp>
        <p:nvSpPr>
          <p:cNvPr id="32" name="Rectangle 31"/>
          <p:cNvSpPr/>
          <p:nvPr/>
        </p:nvSpPr>
        <p:spPr>
          <a:xfrm>
            <a:off x="260763" y="1462551"/>
            <a:ext cx="10087321" cy="2613023"/>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The allowance method of accounting for bad debts involves estimating uncollectible accounts at the end of each period. This provides better matching on the income statement. It also ensures that companies state receivables on the balance sheet at their cash (net) realizable value. Cash (net) realizable value is the net amount the company expects to receive in cash, when collecting the receiving. It excludes amounts that the company estimates it will not collect. This method reduces receivable in the balance sheet by the amount estimated uncollectible receivables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3" name="Group 32"/>
          <p:cNvGrpSpPr/>
          <p:nvPr/>
        </p:nvGrpSpPr>
        <p:grpSpPr>
          <a:xfrm>
            <a:off x="0" y="6556204"/>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7318" y="410076"/>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34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45689" y="466327"/>
            <a:ext cx="8153400" cy="867225"/>
            <a:chOff x="257464" y="965407"/>
            <a:chExt cx="8153400" cy="1080000"/>
          </a:xfrm>
        </p:grpSpPr>
        <p:sp>
          <p:nvSpPr>
            <p:cNvPr id="21" name="مستطيل مستدير الزوايا 13"/>
            <p:cNvSpPr/>
            <p:nvPr/>
          </p:nvSpPr>
          <p:spPr>
            <a:xfrm>
              <a:off x="257464" y="965407"/>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769862" y="1121730"/>
              <a:ext cx="4839082" cy="804909"/>
            </a:xfrm>
            <a:prstGeom prst="rect">
              <a:avLst/>
            </a:prstGeom>
          </p:spPr>
          <p:txBody>
            <a:bodyPr wrap="none">
              <a:spAutoFit/>
            </a:bodyPr>
            <a:lstStyle/>
            <a:p>
              <a:pPr algn="ctr"/>
              <a:r>
                <a:rPr lang="en-US" sz="3600" b="1" dirty="0">
                  <a:ln w="9525">
                    <a:noFill/>
                    <a:prstDash val="solid"/>
                  </a:ln>
                  <a:solidFill>
                    <a:srgbClr val="FFFF00"/>
                  </a:solidFill>
                  <a:latin typeface="Arial Black" panose="020B0A04020102020204" pitchFamily="34" charset="0"/>
                  <a:cs typeface="PT Bold Heading" panose="02010400000000000000" pitchFamily="2" charset="-78"/>
                </a:rPr>
                <a:t>Allowance Method</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TextBox 1">
            <a:extLst>
              <a:ext uri="{FF2B5EF4-FFF2-40B4-BE49-F238E27FC236}">
                <a16:creationId xmlns:a16="http://schemas.microsoft.com/office/drawing/2014/main" xmlns="" id="{CD4C7054-60E6-4632-BDCE-17C16B02C173}"/>
              </a:ext>
            </a:extLst>
          </p:cNvPr>
          <p:cNvSpPr txBox="1"/>
          <p:nvPr/>
        </p:nvSpPr>
        <p:spPr>
          <a:xfrm>
            <a:off x="507225" y="1677476"/>
            <a:ext cx="9677373"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rgbClr val="FF0000"/>
                </a:solidFill>
                <a:highlight>
                  <a:srgbClr val="FFFF00"/>
                </a:highlight>
              </a:rPr>
              <a:t>Steps to prepare the </a:t>
            </a:r>
            <a:r>
              <a:rPr lang="en-US" sz="2400" b="1" dirty="0" smtClean="0">
                <a:solidFill>
                  <a:srgbClr val="FF0000"/>
                </a:solidFill>
                <a:highlight>
                  <a:srgbClr val="FFFF00"/>
                </a:highlight>
              </a:rPr>
              <a:t>journal entries by </a:t>
            </a:r>
            <a:r>
              <a:rPr lang="en-US" sz="2400" b="1" dirty="0">
                <a:solidFill>
                  <a:srgbClr val="FF0000"/>
                </a:solidFill>
                <a:highlight>
                  <a:srgbClr val="FFFF00"/>
                </a:highlight>
              </a:rPr>
              <a:t>using the Allowance Method </a:t>
            </a:r>
          </a:p>
        </p:txBody>
      </p:sp>
      <p:graphicFrame>
        <p:nvGraphicFramePr>
          <p:cNvPr id="3" name="Diagram 2">
            <a:extLst>
              <a:ext uri="{FF2B5EF4-FFF2-40B4-BE49-F238E27FC236}">
                <a16:creationId xmlns:a16="http://schemas.microsoft.com/office/drawing/2014/main" xmlns="" id="{8D93856F-0874-4321-A051-7334BB9D6B63}"/>
              </a:ext>
            </a:extLst>
          </p:cNvPr>
          <p:cNvGraphicFramePr/>
          <p:nvPr>
            <p:extLst>
              <p:ext uri="{D42A27DB-BD31-4B8C-83A1-F6EECF244321}">
                <p14:modId xmlns:p14="http://schemas.microsoft.com/office/powerpoint/2010/main" val="2600977888"/>
              </p:ext>
            </p:extLst>
          </p:nvPr>
        </p:nvGraphicFramePr>
        <p:xfrm>
          <a:off x="1001888" y="2244922"/>
          <a:ext cx="10201224" cy="4613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5C59A611-C581-424A-AB22-398261B541AE}"/>
              </a:ext>
            </a:extLst>
          </p:cNvPr>
          <p:cNvSpPr/>
          <p:nvPr/>
        </p:nvSpPr>
        <p:spPr>
          <a:xfrm>
            <a:off x="1335651" y="2673329"/>
            <a:ext cx="53572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1</a:t>
            </a:r>
          </a:p>
        </p:txBody>
      </p:sp>
      <p:sp>
        <p:nvSpPr>
          <p:cNvPr id="6" name="Rectangle 5">
            <a:extLst>
              <a:ext uri="{FF2B5EF4-FFF2-40B4-BE49-F238E27FC236}">
                <a16:creationId xmlns:a16="http://schemas.microsoft.com/office/drawing/2014/main" xmlns="" id="{DC865117-FB52-42C5-B15B-7D99B2205325}"/>
              </a:ext>
            </a:extLst>
          </p:cNvPr>
          <p:cNvSpPr/>
          <p:nvPr/>
        </p:nvSpPr>
        <p:spPr>
          <a:xfrm>
            <a:off x="1665323" y="4098808"/>
            <a:ext cx="53572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2</a:t>
            </a:r>
          </a:p>
        </p:txBody>
      </p:sp>
      <p:sp>
        <p:nvSpPr>
          <p:cNvPr id="7" name="Rectangle 6">
            <a:extLst>
              <a:ext uri="{FF2B5EF4-FFF2-40B4-BE49-F238E27FC236}">
                <a16:creationId xmlns:a16="http://schemas.microsoft.com/office/drawing/2014/main" xmlns="" id="{C3F5C349-1567-4328-87FB-57B713E8DD5B}"/>
              </a:ext>
            </a:extLst>
          </p:cNvPr>
          <p:cNvSpPr/>
          <p:nvPr/>
        </p:nvSpPr>
        <p:spPr>
          <a:xfrm>
            <a:off x="1335649" y="5450109"/>
            <a:ext cx="535724"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3</a:t>
            </a:r>
          </a:p>
        </p:txBody>
      </p:sp>
      <p:grpSp>
        <p:nvGrpSpPr>
          <p:cNvPr id="19" name="Group 18"/>
          <p:cNvGrpSpPr/>
          <p:nvPr/>
        </p:nvGrpSpPr>
        <p:grpSpPr>
          <a:xfrm>
            <a:off x="0" y="6522670"/>
            <a:ext cx="12192000" cy="384957"/>
            <a:chOff x="0" y="6498164"/>
            <a:chExt cx="12192000" cy="384957"/>
          </a:xfrm>
        </p:grpSpPr>
        <p:cxnSp>
          <p:nvCxnSpPr>
            <p:cNvPr id="31" name="Straight Connector 3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93DC3FA-6F7D-491D-B2CC-63184E92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48" y="5156544"/>
            <a:ext cx="1805456" cy="1390149"/>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1" name="Rectangle 10">
            <a:extLst>
              <a:ext uri="{FF2B5EF4-FFF2-40B4-BE49-F238E27FC236}">
                <a16:creationId xmlns:a16="http://schemas.microsoft.com/office/drawing/2014/main" xmlns="" id="{1CA5EAC1-06A9-4A11-94AB-379C3BC23F97}"/>
              </a:ext>
            </a:extLst>
          </p:cNvPr>
          <p:cNvSpPr/>
          <p:nvPr/>
        </p:nvSpPr>
        <p:spPr>
          <a:xfrm>
            <a:off x="102008" y="1121480"/>
            <a:ext cx="9943513" cy="2613023"/>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30000"/>
              </a:lnSpc>
              <a:spcAft>
                <a:spcPts val="0"/>
              </a:spcAft>
            </a:pPr>
            <a:r>
              <a:rPr lang="en-GB" b="1" dirty="0">
                <a:latin typeface="Arial" panose="020B0604020202020204" pitchFamily="34" charset="0"/>
                <a:ea typeface="Calibri" panose="020F0502020204030204" pitchFamily="34" charset="0"/>
                <a:cs typeface="Arial" panose="020B0604020202020204" pitchFamily="34" charset="0"/>
              </a:rPr>
              <a:t>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1:</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Khalid  Company had the following transitions involving bad debts in 2018 &amp; 2019:</a:t>
            </a:r>
          </a:p>
          <a:p>
            <a:pPr marL="285750" indent="-285750">
              <a:lnSpc>
                <a:spcPct val="130000"/>
              </a:lnSpc>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December </a:t>
            </a:r>
            <a:r>
              <a:rPr lang="en-US" b="1" dirty="0" smtClean="0">
                <a:latin typeface="Arial" panose="020B0604020202020204" pitchFamily="34" charset="0"/>
                <a:ea typeface="Calibri" panose="020F0502020204030204" pitchFamily="34" charset="0"/>
                <a:cs typeface="Arial" panose="020B0604020202020204" pitchFamily="34" charset="0"/>
              </a:rPr>
              <a:t>31,2018: Estimated bade </a:t>
            </a:r>
            <a:r>
              <a:rPr lang="en-US" b="1" dirty="0">
                <a:latin typeface="Arial" panose="020B0604020202020204" pitchFamily="34" charset="0"/>
                <a:ea typeface="Calibri" panose="020F0502020204030204" pitchFamily="34" charset="0"/>
                <a:cs typeface="Arial" panose="020B0604020202020204" pitchFamily="34" charset="0"/>
              </a:rPr>
              <a:t>debts </a:t>
            </a:r>
            <a:r>
              <a:rPr lang="en-US" b="1" dirty="0" smtClean="0">
                <a:latin typeface="Arial" panose="020B0604020202020204" pitchFamily="34" charset="0"/>
                <a:ea typeface="Calibri" panose="020F0502020204030204" pitchFamily="34" charset="0"/>
                <a:cs typeface="Arial" panose="020B0604020202020204" pitchFamily="34" charset="0"/>
              </a:rPr>
              <a:t>expenses </a:t>
            </a:r>
            <a:r>
              <a:rPr lang="en-US" b="1" dirty="0">
                <a:latin typeface="Arial" panose="020B0604020202020204" pitchFamily="34" charset="0"/>
                <a:ea typeface="Calibri" panose="020F0502020204030204" pitchFamily="34" charset="0"/>
                <a:cs typeface="Arial" panose="020B0604020202020204" pitchFamily="34" charset="0"/>
              </a:rPr>
              <a:t>of BD 9,000</a:t>
            </a:r>
          </a:p>
          <a:p>
            <a:pPr marL="285750" indent="-285750">
              <a:lnSpc>
                <a:spcPct val="130000"/>
              </a:lnSpc>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February 12, </a:t>
            </a:r>
            <a:r>
              <a:rPr lang="en-US" b="1" dirty="0" smtClean="0">
                <a:latin typeface="Arial" panose="020B0604020202020204" pitchFamily="34" charset="0"/>
                <a:ea typeface="Calibri" panose="020F0502020204030204" pitchFamily="34" charset="0"/>
                <a:cs typeface="Arial" panose="020B0604020202020204" pitchFamily="34" charset="0"/>
              </a:rPr>
              <a:t>2019: Wrote off balance of customer Nasser of  </a:t>
            </a:r>
            <a:r>
              <a:rPr lang="en-US" b="1" dirty="0">
                <a:latin typeface="Arial" panose="020B0604020202020204" pitchFamily="34" charset="0"/>
                <a:ea typeface="Calibri" panose="020F0502020204030204" pitchFamily="34" charset="0"/>
                <a:cs typeface="Arial" panose="020B0604020202020204" pitchFamily="34" charset="0"/>
              </a:rPr>
              <a:t>BD 3,500 as uncollectible.</a:t>
            </a:r>
          </a:p>
          <a:p>
            <a:pPr marL="285750" indent="-285750">
              <a:lnSpc>
                <a:spcPct val="130000"/>
              </a:lnSpc>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September </a:t>
            </a:r>
            <a:r>
              <a:rPr lang="en-US" b="1" dirty="0" smtClean="0">
                <a:latin typeface="Arial" panose="020B0604020202020204" pitchFamily="34" charset="0"/>
                <a:ea typeface="Calibri" panose="020F0502020204030204" pitchFamily="34" charset="0"/>
                <a:cs typeface="Arial" panose="020B0604020202020204" pitchFamily="34" charset="0"/>
              </a:rPr>
              <a:t>18,2019: Nasser won money and </a:t>
            </a:r>
            <a:r>
              <a:rPr lang="en-US" b="1" dirty="0">
                <a:latin typeface="Arial" panose="020B0604020202020204" pitchFamily="34" charset="0"/>
                <a:ea typeface="Calibri" panose="020F0502020204030204" pitchFamily="34" charset="0"/>
                <a:cs typeface="Arial" panose="020B0604020202020204" pitchFamily="34" charset="0"/>
              </a:rPr>
              <a:t>paid the amount </a:t>
            </a:r>
            <a:r>
              <a:rPr lang="en-US" b="1" dirty="0" smtClean="0">
                <a:latin typeface="Arial" panose="020B0604020202020204" pitchFamily="34" charset="0"/>
                <a:ea typeface="Calibri" panose="020F0502020204030204" pitchFamily="34" charset="0"/>
                <a:cs typeface="Arial" panose="020B0604020202020204" pitchFamily="34" charset="0"/>
              </a:rPr>
              <a:t>due. </a:t>
            </a:r>
            <a:endParaRPr lang="en-US"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Prepare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the necessary journal entries.</a:t>
            </a:r>
          </a:p>
        </p:txBody>
      </p:sp>
      <p:graphicFrame>
        <p:nvGraphicFramePr>
          <p:cNvPr id="3" name="Table 2">
            <a:extLst>
              <a:ext uri="{FF2B5EF4-FFF2-40B4-BE49-F238E27FC236}">
                <a16:creationId xmlns:a16="http://schemas.microsoft.com/office/drawing/2014/main" xmlns="" id="{2D70DC9F-2F38-4FFF-8082-9D854D726F76}"/>
              </a:ext>
            </a:extLst>
          </p:cNvPr>
          <p:cNvGraphicFramePr>
            <a:graphicFrameLocks noGrp="1"/>
          </p:cNvGraphicFramePr>
          <p:nvPr>
            <p:extLst>
              <p:ext uri="{D42A27DB-BD31-4B8C-83A1-F6EECF244321}">
                <p14:modId xmlns:p14="http://schemas.microsoft.com/office/powerpoint/2010/main" val="810155682"/>
              </p:ext>
            </p:extLst>
          </p:nvPr>
        </p:nvGraphicFramePr>
        <p:xfrm>
          <a:off x="3752147" y="3812050"/>
          <a:ext cx="7735706" cy="2627757"/>
        </p:xfrm>
        <a:graphic>
          <a:graphicData uri="http://schemas.openxmlformats.org/drawingml/2006/table">
            <a:tbl>
              <a:tblPr firstRow="1" firstCol="1" bandRow="1">
                <a:tableStyleId>{E8B1032C-EA38-4F05-BA0D-38AFFFC7BED3}</a:tableStyleId>
              </a:tblPr>
              <a:tblGrid>
                <a:gridCol w="940358">
                  <a:extLst>
                    <a:ext uri="{9D8B030D-6E8A-4147-A177-3AD203B41FA5}">
                      <a16:colId xmlns:a16="http://schemas.microsoft.com/office/drawing/2014/main" xmlns="" val="2313057129"/>
                    </a:ext>
                  </a:extLst>
                </a:gridCol>
                <a:gridCol w="4702336">
                  <a:extLst>
                    <a:ext uri="{9D8B030D-6E8A-4147-A177-3AD203B41FA5}">
                      <a16:colId xmlns:a16="http://schemas.microsoft.com/office/drawing/2014/main" xmlns="" val="780743059"/>
                    </a:ext>
                  </a:extLst>
                </a:gridCol>
                <a:gridCol w="974577">
                  <a:extLst>
                    <a:ext uri="{9D8B030D-6E8A-4147-A177-3AD203B41FA5}">
                      <a16:colId xmlns:a16="http://schemas.microsoft.com/office/drawing/2014/main" xmlns="" val="897196818"/>
                    </a:ext>
                  </a:extLst>
                </a:gridCol>
                <a:gridCol w="1118435">
                  <a:extLst>
                    <a:ext uri="{9D8B030D-6E8A-4147-A177-3AD203B41FA5}">
                      <a16:colId xmlns:a16="http://schemas.microsoft.com/office/drawing/2014/main" xmlns="" val="3840302161"/>
                    </a:ext>
                  </a:extLst>
                </a:gridCol>
              </a:tblGrid>
              <a:tr h="312420">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Date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Explanation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Debit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Credit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312420">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Dec 31</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2018</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201295">
                <a:tc vMerge="1">
                  <a:txBody>
                    <a:bodyPr/>
                    <a:lstStyle/>
                    <a:p>
                      <a:endParaRPr lang="en-GB"/>
                    </a:p>
                  </a:txBody>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297815">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Jan 15</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2019</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218440">
                <a:tc vMerge="1">
                  <a:txBody>
                    <a:bodyPr/>
                    <a:lstStyle/>
                    <a:p>
                      <a:endParaRPr lang="en-GB"/>
                    </a:p>
                  </a:txBody>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297815">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Jan 31</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2019</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242570">
                <a:tc vMerge="1">
                  <a:txBody>
                    <a:bodyPr/>
                    <a:lstStyle/>
                    <a:p>
                      <a:endParaRPr lang="en-GB"/>
                    </a:p>
                  </a:txBody>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297815">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Jan 31</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2019</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184150">
                <a:tc vMerge="1">
                  <a:txBody>
                    <a:bodyPr/>
                    <a:lstStyle/>
                    <a:p>
                      <a:endParaRPr lang="en-GB"/>
                    </a:p>
                  </a:txBody>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cxnSp>
        <p:nvCxnSpPr>
          <p:cNvPr id="4" name="Straight Connector 3">
            <a:extLst>
              <a:ext uri="{FF2B5EF4-FFF2-40B4-BE49-F238E27FC236}">
                <a16:creationId xmlns:a16="http://schemas.microsoft.com/office/drawing/2014/main" xmlns="" id="{D97E9392-15A2-4854-BE54-AFBF6A9164F7}"/>
              </a:ext>
            </a:extLst>
          </p:cNvPr>
          <p:cNvCxnSpPr/>
          <p:nvPr/>
        </p:nvCxnSpPr>
        <p:spPr>
          <a:xfrm>
            <a:off x="3551583" y="2186609"/>
            <a:ext cx="3723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lowchart: Process 6">
            <a:extLst>
              <a:ext uri="{FF2B5EF4-FFF2-40B4-BE49-F238E27FC236}">
                <a16:creationId xmlns:a16="http://schemas.microsoft.com/office/drawing/2014/main" xmlns="" id="{0D771A1B-2F86-4950-9B94-5290A04FDBB1}"/>
              </a:ext>
            </a:extLst>
          </p:cNvPr>
          <p:cNvSpPr/>
          <p:nvPr/>
        </p:nvSpPr>
        <p:spPr>
          <a:xfrm>
            <a:off x="6396414" y="1823334"/>
            <a:ext cx="1018924" cy="34455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xmlns="" id="{ABD9D829-FF45-4E68-99BB-5E35CCC5F4A7}"/>
              </a:ext>
            </a:extLst>
          </p:cNvPr>
          <p:cNvCxnSpPr>
            <a:cxnSpLocks/>
          </p:cNvCxnSpPr>
          <p:nvPr/>
        </p:nvCxnSpPr>
        <p:spPr>
          <a:xfrm>
            <a:off x="2595466" y="2549885"/>
            <a:ext cx="29817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Flowchart: Process 24">
            <a:extLst>
              <a:ext uri="{FF2B5EF4-FFF2-40B4-BE49-F238E27FC236}">
                <a16:creationId xmlns:a16="http://schemas.microsoft.com/office/drawing/2014/main" xmlns="" id="{C12765C0-F2B8-4C83-83C3-1E3D93F8D034}"/>
              </a:ext>
            </a:extLst>
          </p:cNvPr>
          <p:cNvSpPr/>
          <p:nvPr/>
        </p:nvSpPr>
        <p:spPr>
          <a:xfrm>
            <a:off x="6964017" y="2282483"/>
            <a:ext cx="1113183" cy="267402"/>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23B624B8-258B-4926-A4A5-650C4EA7992D}"/>
              </a:ext>
            </a:extLst>
          </p:cNvPr>
          <p:cNvCxnSpPr>
            <a:cxnSpLocks/>
          </p:cNvCxnSpPr>
          <p:nvPr/>
        </p:nvCxnSpPr>
        <p:spPr>
          <a:xfrm>
            <a:off x="3473852" y="2941983"/>
            <a:ext cx="26155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lowchart: Process 27">
            <a:extLst>
              <a:ext uri="{FF2B5EF4-FFF2-40B4-BE49-F238E27FC236}">
                <a16:creationId xmlns:a16="http://schemas.microsoft.com/office/drawing/2014/main" xmlns="" id="{43F405F2-5A56-4F28-A319-3D59E8FF8A15}"/>
              </a:ext>
            </a:extLst>
          </p:cNvPr>
          <p:cNvSpPr/>
          <p:nvPr/>
        </p:nvSpPr>
        <p:spPr>
          <a:xfrm>
            <a:off x="6202017" y="2600211"/>
            <a:ext cx="1417983" cy="400967"/>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6546693"/>
            <a:ext cx="12192000" cy="384957"/>
            <a:chOff x="0" y="6498164"/>
            <a:chExt cx="12192000" cy="384957"/>
          </a:xfrm>
        </p:grpSpPr>
        <p:cxnSp>
          <p:nvCxnSpPr>
            <p:cNvPr id="29" name="Straight Connector 2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811" y="342039"/>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892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54646" y="260185"/>
            <a:ext cx="8008322" cy="706599"/>
            <a:chOff x="194483" y="911879"/>
            <a:chExt cx="8153400" cy="1080000"/>
          </a:xfrm>
        </p:grpSpPr>
        <p:sp>
          <p:nvSpPr>
            <p:cNvPr id="13" name="مستطيل مستدير الزوايا 13"/>
            <p:cNvSpPr/>
            <p:nvPr/>
          </p:nvSpPr>
          <p:spPr>
            <a:xfrm>
              <a:off x="194483" y="91187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aphicFrame>
        <p:nvGraphicFramePr>
          <p:cNvPr id="4" name="Table 3"/>
          <p:cNvGraphicFramePr>
            <a:graphicFrameLocks noGrp="1"/>
          </p:cNvGraphicFramePr>
          <p:nvPr>
            <p:extLst>
              <p:ext uri="{D42A27DB-BD31-4B8C-83A1-F6EECF244321}">
                <p14:modId xmlns:p14="http://schemas.microsoft.com/office/powerpoint/2010/main" val="1592014463"/>
              </p:ext>
            </p:extLst>
          </p:nvPr>
        </p:nvGraphicFramePr>
        <p:xfrm>
          <a:off x="3824781" y="3212056"/>
          <a:ext cx="8198767" cy="3209544"/>
        </p:xfrm>
        <a:graphic>
          <a:graphicData uri="http://schemas.openxmlformats.org/drawingml/2006/table">
            <a:tbl>
              <a:tblPr firstRow="1" firstCol="1" bandRow="1">
                <a:tableStyleId>{E8B1032C-EA38-4F05-BA0D-38AFFFC7BED3}</a:tableStyleId>
              </a:tblPr>
              <a:tblGrid>
                <a:gridCol w="996648">
                  <a:extLst>
                    <a:ext uri="{9D8B030D-6E8A-4147-A177-3AD203B41FA5}">
                      <a16:colId xmlns:a16="http://schemas.microsoft.com/office/drawing/2014/main" xmlns="" val="2313057129"/>
                    </a:ext>
                  </a:extLst>
                </a:gridCol>
                <a:gridCol w="4983819">
                  <a:extLst>
                    <a:ext uri="{9D8B030D-6E8A-4147-A177-3AD203B41FA5}">
                      <a16:colId xmlns:a16="http://schemas.microsoft.com/office/drawing/2014/main" xmlns="" val="780743059"/>
                    </a:ext>
                  </a:extLst>
                </a:gridCol>
                <a:gridCol w="1032915">
                  <a:extLst>
                    <a:ext uri="{9D8B030D-6E8A-4147-A177-3AD203B41FA5}">
                      <a16:colId xmlns:a16="http://schemas.microsoft.com/office/drawing/2014/main" xmlns="" val="897196818"/>
                    </a:ext>
                  </a:extLst>
                </a:gridCol>
                <a:gridCol w="1185385">
                  <a:extLst>
                    <a:ext uri="{9D8B030D-6E8A-4147-A177-3AD203B41FA5}">
                      <a16:colId xmlns:a16="http://schemas.microsoft.com/office/drawing/2014/main" xmlns="" val="3840302161"/>
                    </a:ext>
                  </a:extLst>
                </a:gridCol>
              </a:tblGrid>
              <a:tr h="312420">
                <a:tc>
                  <a:txBody>
                    <a:bodyPr/>
                    <a:lstStyle/>
                    <a:p>
                      <a:pPr algn="ctr">
                        <a:lnSpc>
                          <a:spcPct val="130000"/>
                        </a:lnSpc>
                        <a:spcAft>
                          <a:spcPts val="0"/>
                        </a:spcAft>
                      </a:pPr>
                      <a:r>
                        <a:rPr lang="en-US" sz="1800" dirty="0">
                          <a:effectLst/>
                          <a:latin typeface="Arial" panose="020B0604020202020204" pitchFamily="34" charset="0"/>
                          <a:cs typeface="Arial" panose="020B0604020202020204" pitchFamily="34" charset="0"/>
                        </a:rPr>
                        <a:t>Date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800" dirty="0">
                          <a:effectLst/>
                          <a:latin typeface="Arial" panose="020B0604020202020204" pitchFamily="34" charset="0"/>
                          <a:cs typeface="Arial" panose="020B0604020202020204" pitchFamily="34" charset="0"/>
                        </a:rPr>
                        <a:t>Explanation</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800" dirty="0">
                          <a:effectLst/>
                          <a:latin typeface="Arial" panose="020B0604020202020204" pitchFamily="34" charset="0"/>
                          <a:cs typeface="Arial" panose="020B0604020202020204" pitchFamily="34" charset="0"/>
                        </a:rPr>
                        <a:t>Debit</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800" dirty="0">
                          <a:effectLst/>
                          <a:latin typeface="Arial" panose="020B0604020202020204" pitchFamily="34" charset="0"/>
                          <a:cs typeface="Arial" panose="020B0604020202020204" pitchFamily="34" charset="0"/>
                        </a:rPr>
                        <a:t>Credit</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312420">
                <a:tc rowSpan="2">
                  <a:txBody>
                    <a:bodyPr/>
                    <a:lstStyle/>
                    <a:p>
                      <a:pPr algn="ctr">
                        <a:lnSpc>
                          <a:spcPct val="130000"/>
                        </a:lnSpc>
                        <a:spcAft>
                          <a:spcPts val="0"/>
                        </a:spcAft>
                      </a:pPr>
                      <a:r>
                        <a:rPr lang="en-US" sz="1200" dirty="0">
                          <a:effectLst/>
                          <a:latin typeface="Arial" panose="020B0604020202020204" pitchFamily="34" charset="0"/>
                          <a:cs typeface="Arial" panose="020B0604020202020204" pitchFamily="34" charset="0"/>
                        </a:rPr>
                        <a:t>December 31</a:t>
                      </a:r>
                      <a:endParaRPr lang="en-GB" sz="1200" dirty="0">
                        <a:effectLst/>
                        <a:latin typeface="Arial" panose="020B0604020202020204" pitchFamily="34" charset="0"/>
                        <a:cs typeface="Arial" panose="020B0604020202020204" pitchFamily="34" charset="0"/>
                      </a:endParaRPr>
                    </a:p>
                    <a:p>
                      <a:pPr algn="ctr">
                        <a:lnSpc>
                          <a:spcPct val="130000"/>
                        </a:lnSpc>
                        <a:spcAft>
                          <a:spcPts val="0"/>
                        </a:spcAft>
                      </a:pPr>
                      <a:r>
                        <a:rPr lang="en-US" sz="1200" dirty="0">
                          <a:effectLst/>
                          <a:latin typeface="Arial" panose="020B0604020202020204" pitchFamily="34" charset="0"/>
                          <a:cs typeface="Arial" panose="020B0604020202020204" pitchFamily="34" charset="0"/>
                        </a:rPr>
                        <a:t>2018</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201295">
                <a:tc vMerge="1">
                  <a:txBody>
                    <a:bodyPr/>
                    <a:lstStyle/>
                    <a:p>
                      <a:endParaRPr lang="en-GB"/>
                    </a:p>
                  </a:txBody>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297815">
                <a:tc rowSpan="2">
                  <a:txBody>
                    <a:bodyPr/>
                    <a:lstStyle/>
                    <a:p>
                      <a:pPr algn="ctr">
                        <a:lnSpc>
                          <a:spcPct val="130000"/>
                        </a:lnSpc>
                        <a:spcAft>
                          <a:spcPts val="0"/>
                        </a:spcAft>
                      </a:pPr>
                      <a:r>
                        <a:rPr lang="en-US" sz="1200" dirty="0">
                          <a:effectLst/>
                          <a:latin typeface="Arial" panose="020B0604020202020204" pitchFamily="34" charset="0"/>
                          <a:cs typeface="Arial" panose="020B0604020202020204" pitchFamily="34" charset="0"/>
                        </a:rPr>
                        <a:t>February 12</a:t>
                      </a:r>
                      <a:endParaRPr lang="en-GB" sz="1200" dirty="0">
                        <a:effectLst/>
                        <a:latin typeface="Arial" panose="020B0604020202020204" pitchFamily="34" charset="0"/>
                        <a:cs typeface="Arial" panose="020B0604020202020204" pitchFamily="34" charset="0"/>
                      </a:endParaRPr>
                    </a:p>
                    <a:p>
                      <a:pPr algn="ctr">
                        <a:lnSpc>
                          <a:spcPct val="130000"/>
                        </a:lnSpc>
                        <a:spcAft>
                          <a:spcPts val="0"/>
                        </a:spcAft>
                      </a:pPr>
                      <a:r>
                        <a:rPr lang="en-US" sz="1200" dirty="0">
                          <a:effectLst/>
                          <a:latin typeface="Arial" panose="020B0604020202020204" pitchFamily="34" charset="0"/>
                          <a:cs typeface="Arial" panose="020B0604020202020204" pitchFamily="34" charset="0"/>
                        </a:rPr>
                        <a:t>2019</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218440">
                <a:tc vMerge="1">
                  <a:txBody>
                    <a:bodyPr/>
                    <a:lstStyle/>
                    <a:p>
                      <a:endParaRPr lang="en-GB"/>
                    </a:p>
                  </a:txBody>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297815">
                <a:tc rowSpan="2">
                  <a:txBody>
                    <a:bodyPr/>
                    <a:lstStyle/>
                    <a:p>
                      <a:pPr algn="ctr">
                        <a:lnSpc>
                          <a:spcPct val="130000"/>
                        </a:lnSpc>
                        <a:spcAft>
                          <a:spcPts val="0"/>
                        </a:spcAft>
                      </a:pPr>
                      <a:r>
                        <a:rPr lang="en-US" sz="1200" dirty="0">
                          <a:effectLst/>
                          <a:latin typeface="Arial" panose="020B0604020202020204" pitchFamily="34" charset="0"/>
                          <a:cs typeface="Arial" panose="020B0604020202020204" pitchFamily="34" charset="0"/>
                        </a:rPr>
                        <a:t>September 18</a:t>
                      </a:r>
                      <a:endParaRPr lang="en-GB" sz="1200" dirty="0">
                        <a:effectLst/>
                        <a:latin typeface="Arial" panose="020B0604020202020204" pitchFamily="34" charset="0"/>
                        <a:cs typeface="Arial" panose="020B0604020202020204" pitchFamily="34" charset="0"/>
                      </a:endParaRPr>
                    </a:p>
                    <a:p>
                      <a:pPr algn="ctr">
                        <a:lnSpc>
                          <a:spcPct val="130000"/>
                        </a:lnSpc>
                        <a:spcAft>
                          <a:spcPts val="0"/>
                        </a:spcAft>
                      </a:pPr>
                      <a:r>
                        <a:rPr lang="en-US" sz="1200" dirty="0">
                          <a:effectLst/>
                          <a:latin typeface="Arial" panose="020B0604020202020204" pitchFamily="34" charset="0"/>
                          <a:cs typeface="Arial" panose="020B0604020202020204" pitchFamily="34" charset="0"/>
                        </a:rPr>
                        <a:t>2019</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242570">
                <a:tc vMerge="1">
                  <a:txBody>
                    <a:bodyPr/>
                    <a:lstStyle/>
                    <a:p>
                      <a:endParaRPr lang="en-GB"/>
                    </a:p>
                  </a:txBody>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297815">
                <a:tc rowSpan="2">
                  <a:txBody>
                    <a:bodyPr/>
                    <a:lstStyle/>
                    <a:p>
                      <a:pPr algn="ctr">
                        <a:lnSpc>
                          <a:spcPct val="130000"/>
                        </a:lnSpc>
                        <a:spcAft>
                          <a:spcPts val="0"/>
                        </a:spcAft>
                      </a:pPr>
                      <a:r>
                        <a:rPr lang="en-US" sz="1200" dirty="0">
                          <a:effectLst/>
                          <a:latin typeface="Arial" panose="020B0604020202020204" pitchFamily="34" charset="0"/>
                          <a:cs typeface="Arial" panose="020B0604020202020204" pitchFamily="34" charset="0"/>
                        </a:rPr>
                        <a:t>September 18</a:t>
                      </a:r>
                      <a:endParaRPr lang="en-GB" sz="1200" dirty="0">
                        <a:effectLst/>
                        <a:latin typeface="Arial" panose="020B0604020202020204" pitchFamily="34" charset="0"/>
                        <a:cs typeface="Arial" panose="020B0604020202020204" pitchFamily="34" charset="0"/>
                      </a:endParaRPr>
                    </a:p>
                    <a:p>
                      <a:pPr algn="ctr">
                        <a:lnSpc>
                          <a:spcPct val="130000"/>
                        </a:lnSpc>
                        <a:spcAft>
                          <a:spcPts val="0"/>
                        </a:spcAft>
                      </a:pPr>
                      <a:r>
                        <a:rPr lang="en-US" sz="1200" dirty="0">
                          <a:effectLst/>
                          <a:latin typeface="Arial" panose="020B0604020202020204" pitchFamily="34" charset="0"/>
                          <a:cs typeface="Arial" panose="020B0604020202020204" pitchFamily="34" charset="0"/>
                        </a:rPr>
                        <a:t>2019</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184150">
                <a:tc vMerge="1">
                  <a:txBody>
                    <a:bodyPr/>
                    <a:lstStyle/>
                    <a:p>
                      <a:endParaRPr lang="en-GB"/>
                    </a:p>
                  </a:txBody>
                  <a:tcPr/>
                </a:tc>
                <a:tc>
                  <a:txBody>
                    <a:bodyPr/>
                    <a:lstStyle/>
                    <a:p>
                      <a:pP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sp>
        <p:nvSpPr>
          <p:cNvPr id="27" name="Rectangle 26"/>
          <p:cNvSpPr/>
          <p:nvPr/>
        </p:nvSpPr>
        <p:spPr>
          <a:xfrm>
            <a:off x="8322804" y="334544"/>
            <a:ext cx="1587814" cy="46265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C00000"/>
                </a:solidFill>
                <a:latin typeface="Arial" panose="020B0604020202020204" pitchFamily="34" charset="0"/>
                <a:cs typeface="Arial" panose="020B0604020202020204" pitchFamily="34" charset="0"/>
              </a:rPr>
              <a:t>SOLUTION</a:t>
            </a:r>
          </a:p>
        </p:txBody>
      </p:sp>
      <p:sp>
        <p:nvSpPr>
          <p:cNvPr id="7" name="TextBox 6">
            <a:extLst>
              <a:ext uri="{FF2B5EF4-FFF2-40B4-BE49-F238E27FC236}">
                <a16:creationId xmlns:a16="http://schemas.microsoft.com/office/drawing/2014/main" xmlns="" id="{4209CD01-4570-46D7-902F-7B589C0F27DE}"/>
              </a:ext>
            </a:extLst>
          </p:cNvPr>
          <p:cNvSpPr txBox="1"/>
          <p:nvPr/>
        </p:nvSpPr>
        <p:spPr>
          <a:xfrm>
            <a:off x="4846105" y="3458894"/>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Bad Debts Expense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731DA1D2-E495-40A8-B60A-509CA5EF3E3A}"/>
              </a:ext>
            </a:extLst>
          </p:cNvPr>
          <p:cNvSpPr txBox="1"/>
          <p:nvPr/>
        </p:nvSpPr>
        <p:spPr>
          <a:xfrm>
            <a:off x="5582850" y="3815602"/>
            <a:ext cx="4328047" cy="414985"/>
          </a:xfrm>
          <a:prstGeom prst="rect">
            <a:avLst/>
          </a:prstGeom>
          <a:noFill/>
        </p:spPr>
        <p:txBody>
          <a:bodyPr wrap="square" rtlCol="0">
            <a:spAutoFit/>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CF61405-32A6-4B7C-A3E3-5E99153833EE}"/>
              </a:ext>
            </a:extLst>
          </p:cNvPr>
          <p:cNvSpPr txBox="1"/>
          <p:nvPr/>
        </p:nvSpPr>
        <p:spPr>
          <a:xfrm>
            <a:off x="4846105" y="4183270"/>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69695D18-5173-4CD1-8E83-04879AAD4E5A}"/>
              </a:ext>
            </a:extLst>
          </p:cNvPr>
          <p:cNvSpPr txBox="1"/>
          <p:nvPr/>
        </p:nvSpPr>
        <p:spPr>
          <a:xfrm>
            <a:off x="5869641" y="4491348"/>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7CA5D8DA-47CE-4D76-A396-B7A2F52457FE}"/>
              </a:ext>
            </a:extLst>
          </p:cNvPr>
          <p:cNvSpPr txBox="1"/>
          <p:nvPr/>
        </p:nvSpPr>
        <p:spPr>
          <a:xfrm>
            <a:off x="4765310" y="4908623"/>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02D3046A-9674-4A30-9E9E-5C95210D5ACC}"/>
              </a:ext>
            </a:extLst>
          </p:cNvPr>
          <p:cNvSpPr txBox="1"/>
          <p:nvPr/>
        </p:nvSpPr>
        <p:spPr>
          <a:xfrm>
            <a:off x="5534581" y="5284260"/>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97CEF90A-2E4C-49B1-8202-6957FC8E4A10}"/>
              </a:ext>
            </a:extLst>
          </p:cNvPr>
          <p:cNvSpPr txBox="1"/>
          <p:nvPr/>
        </p:nvSpPr>
        <p:spPr>
          <a:xfrm>
            <a:off x="4897091" y="5582522"/>
            <a:ext cx="4328047" cy="414985"/>
          </a:xfrm>
          <a:prstGeom prst="rect">
            <a:avLst/>
          </a:prstGeom>
          <a:noFill/>
        </p:spPr>
        <p:txBody>
          <a:bodyPr wrap="square" rtlCol="0">
            <a:spAutoFit/>
          </a:bodyPr>
          <a:lstStyle/>
          <a:p>
            <a:pPr>
              <a:lnSpc>
                <a:spcPct val="130000"/>
              </a:lnSpc>
              <a:spcAft>
                <a:spcPts val="0"/>
              </a:spcAft>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Cash</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9C104A39-A96B-408D-8B47-66FFB1A9B2A9}"/>
              </a:ext>
            </a:extLst>
          </p:cNvPr>
          <p:cNvSpPr txBox="1"/>
          <p:nvPr/>
        </p:nvSpPr>
        <p:spPr>
          <a:xfrm>
            <a:off x="5465598" y="5941703"/>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A174402B-C48A-499F-8711-27387F80F1FE}"/>
              </a:ext>
            </a:extLst>
          </p:cNvPr>
          <p:cNvSpPr txBox="1"/>
          <p:nvPr/>
        </p:nvSpPr>
        <p:spPr>
          <a:xfrm>
            <a:off x="10053937" y="3526331"/>
            <a:ext cx="780971" cy="369332"/>
          </a:xfrm>
          <a:prstGeom prst="rect">
            <a:avLst/>
          </a:prstGeom>
          <a:noFill/>
        </p:spPr>
        <p:txBody>
          <a:bodyPr wrap="square" rtlCol="0">
            <a:spAutoFit/>
          </a:bodyPr>
          <a:lstStyle/>
          <a:p>
            <a:r>
              <a:rPr lang="en-US" b="1" dirty="0"/>
              <a:t>9,000</a:t>
            </a:r>
          </a:p>
        </p:txBody>
      </p:sp>
      <p:sp>
        <p:nvSpPr>
          <p:cNvPr id="39" name="TextBox 38">
            <a:extLst>
              <a:ext uri="{FF2B5EF4-FFF2-40B4-BE49-F238E27FC236}">
                <a16:creationId xmlns:a16="http://schemas.microsoft.com/office/drawing/2014/main" xmlns="" id="{4C4FB9E0-C276-4DAC-A429-5E13EBC7E398}"/>
              </a:ext>
            </a:extLst>
          </p:cNvPr>
          <p:cNvSpPr txBox="1"/>
          <p:nvPr/>
        </p:nvSpPr>
        <p:spPr>
          <a:xfrm>
            <a:off x="11063567" y="3893199"/>
            <a:ext cx="812465" cy="369332"/>
          </a:xfrm>
          <a:prstGeom prst="rect">
            <a:avLst/>
          </a:prstGeom>
          <a:noFill/>
        </p:spPr>
        <p:txBody>
          <a:bodyPr wrap="square" rtlCol="0">
            <a:spAutoFit/>
          </a:bodyPr>
          <a:lstStyle/>
          <a:p>
            <a:r>
              <a:rPr lang="en-US" b="1" dirty="0"/>
              <a:t>9,000</a:t>
            </a:r>
          </a:p>
        </p:txBody>
      </p:sp>
      <p:sp>
        <p:nvSpPr>
          <p:cNvPr id="41" name="TextBox 40">
            <a:extLst>
              <a:ext uri="{FF2B5EF4-FFF2-40B4-BE49-F238E27FC236}">
                <a16:creationId xmlns:a16="http://schemas.microsoft.com/office/drawing/2014/main" xmlns="" id="{2DF824E9-D2F8-4B76-83AE-43A871161FAD}"/>
              </a:ext>
            </a:extLst>
          </p:cNvPr>
          <p:cNvSpPr txBox="1"/>
          <p:nvPr/>
        </p:nvSpPr>
        <p:spPr>
          <a:xfrm>
            <a:off x="9989059" y="4170050"/>
            <a:ext cx="833965" cy="369332"/>
          </a:xfrm>
          <a:prstGeom prst="rect">
            <a:avLst/>
          </a:prstGeom>
          <a:noFill/>
        </p:spPr>
        <p:txBody>
          <a:bodyPr wrap="square" rtlCol="0">
            <a:spAutoFit/>
          </a:bodyPr>
          <a:lstStyle/>
          <a:p>
            <a:r>
              <a:rPr lang="en-US" b="1" dirty="0"/>
              <a:t>3,500</a:t>
            </a:r>
          </a:p>
        </p:txBody>
      </p:sp>
      <p:sp>
        <p:nvSpPr>
          <p:cNvPr id="43" name="TextBox 42">
            <a:extLst>
              <a:ext uri="{FF2B5EF4-FFF2-40B4-BE49-F238E27FC236}">
                <a16:creationId xmlns:a16="http://schemas.microsoft.com/office/drawing/2014/main" xmlns="" id="{12785ABD-0854-4DDD-AE65-E19D7CD5F32B}"/>
              </a:ext>
            </a:extLst>
          </p:cNvPr>
          <p:cNvSpPr txBox="1"/>
          <p:nvPr/>
        </p:nvSpPr>
        <p:spPr>
          <a:xfrm>
            <a:off x="11109816" y="4577912"/>
            <a:ext cx="785054" cy="369332"/>
          </a:xfrm>
          <a:prstGeom prst="rect">
            <a:avLst/>
          </a:prstGeom>
          <a:noFill/>
        </p:spPr>
        <p:txBody>
          <a:bodyPr wrap="square" rtlCol="0">
            <a:spAutoFit/>
          </a:bodyPr>
          <a:lstStyle/>
          <a:p>
            <a:r>
              <a:rPr lang="en-US" b="1" dirty="0"/>
              <a:t>3,500</a:t>
            </a:r>
          </a:p>
        </p:txBody>
      </p:sp>
      <p:sp>
        <p:nvSpPr>
          <p:cNvPr id="49" name="TextBox 48">
            <a:extLst>
              <a:ext uri="{FF2B5EF4-FFF2-40B4-BE49-F238E27FC236}">
                <a16:creationId xmlns:a16="http://schemas.microsoft.com/office/drawing/2014/main" xmlns="" id="{0DAF3888-5588-4907-964F-1E3004A93FBF}"/>
              </a:ext>
            </a:extLst>
          </p:cNvPr>
          <p:cNvSpPr txBox="1"/>
          <p:nvPr/>
        </p:nvSpPr>
        <p:spPr>
          <a:xfrm>
            <a:off x="10043694" y="4954276"/>
            <a:ext cx="754567" cy="369332"/>
          </a:xfrm>
          <a:prstGeom prst="rect">
            <a:avLst/>
          </a:prstGeom>
          <a:noFill/>
        </p:spPr>
        <p:txBody>
          <a:bodyPr wrap="square" rtlCol="0">
            <a:spAutoFit/>
          </a:bodyPr>
          <a:lstStyle/>
          <a:p>
            <a:r>
              <a:rPr lang="en-US" b="1" dirty="0"/>
              <a:t>3,500</a:t>
            </a:r>
          </a:p>
        </p:txBody>
      </p:sp>
      <p:sp>
        <p:nvSpPr>
          <p:cNvPr id="51" name="TextBox 50">
            <a:extLst>
              <a:ext uri="{FF2B5EF4-FFF2-40B4-BE49-F238E27FC236}">
                <a16:creationId xmlns:a16="http://schemas.microsoft.com/office/drawing/2014/main" xmlns="" id="{03DF0F6B-F4DE-483A-B31A-1F3E18A2EF42}"/>
              </a:ext>
            </a:extLst>
          </p:cNvPr>
          <p:cNvSpPr txBox="1"/>
          <p:nvPr/>
        </p:nvSpPr>
        <p:spPr>
          <a:xfrm>
            <a:off x="10967337" y="5307087"/>
            <a:ext cx="922086" cy="369332"/>
          </a:xfrm>
          <a:prstGeom prst="rect">
            <a:avLst/>
          </a:prstGeom>
          <a:noFill/>
        </p:spPr>
        <p:txBody>
          <a:bodyPr wrap="square" rtlCol="0">
            <a:spAutoFit/>
          </a:bodyPr>
          <a:lstStyle/>
          <a:p>
            <a:r>
              <a:rPr lang="en-US" b="1" dirty="0"/>
              <a:t>3,500</a:t>
            </a:r>
          </a:p>
        </p:txBody>
      </p:sp>
      <p:sp>
        <p:nvSpPr>
          <p:cNvPr id="53" name="TextBox 52">
            <a:extLst>
              <a:ext uri="{FF2B5EF4-FFF2-40B4-BE49-F238E27FC236}">
                <a16:creationId xmlns:a16="http://schemas.microsoft.com/office/drawing/2014/main" xmlns="" id="{A84A2117-7DF3-4ED1-8BCC-92D69C0C5BC0}"/>
              </a:ext>
            </a:extLst>
          </p:cNvPr>
          <p:cNvSpPr txBox="1"/>
          <p:nvPr/>
        </p:nvSpPr>
        <p:spPr>
          <a:xfrm>
            <a:off x="9947166" y="5669202"/>
            <a:ext cx="768203" cy="369332"/>
          </a:xfrm>
          <a:prstGeom prst="rect">
            <a:avLst/>
          </a:prstGeom>
          <a:noFill/>
        </p:spPr>
        <p:txBody>
          <a:bodyPr wrap="square" rtlCol="0">
            <a:spAutoFit/>
          </a:bodyPr>
          <a:lstStyle/>
          <a:p>
            <a:r>
              <a:rPr lang="en-US" b="1" dirty="0"/>
              <a:t>3,500</a:t>
            </a:r>
          </a:p>
        </p:txBody>
      </p:sp>
      <p:sp>
        <p:nvSpPr>
          <p:cNvPr id="55" name="TextBox 54">
            <a:extLst>
              <a:ext uri="{FF2B5EF4-FFF2-40B4-BE49-F238E27FC236}">
                <a16:creationId xmlns:a16="http://schemas.microsoft.com/office/drawing/2014/main" xmlns="" id="{9A2A0C9A-639C-4320-B0FE-BA346CB26A06}"/>
              </a:ext>
            </a:extLst>
          </p:cNvPr>
          <p:cNvSpPr txBox="1"/>
          <p:nvPr/>
        </p:nvSpPr>
        <p:spPr>
          <a:xfrm>
            <a:off x="10953947" y="5862889"/>
            <a:ext cx="768203" cy="369332"/>
          </a:xfrm>
          <a:prstGeom prst="rect">
            <a:avLst/>
          </a:prstGeom>
          <a:noFill/>
        </p:spPr>
        <p:txBody>
          <a:bodyPr wrap="square" rtlCol="0">
            <a:spAutoFit/>
          </a:bodyPr>
          <a:lstStyle/>
          <a:p>
            <a:r>
              <a:rPr lang="en-US" b="1" dirty="0"/>
              <a:t>3,500</a:t>
            </a:r>
          </a:p>
        </p:txBody>
      </p:sp>
      <p:sp>
        <p:nvSpPr>
          <p:cNvPr id="56" name="Arrow: Left 55">
            <a:extLst>
              <a:ext uri="{FF2B5EF4-FFF2-40B4-BE49-F238E27FC236}">
                <a16:creationId xmlns:a16="http://schemas.microsoft.com/office/drawing/2014/main" xmlns="" id="{30F4B0EE-FECC-4FC4-A993-59C854A6AEE7}"/>
              </a:ext>
            </a:extLst>
          </p:cNvPr>
          <p:cNvSpPr/>
          <p:nvPr/>
        </p:nvSpPr>
        <p:spPr>
          <a:xfrm flipH="1">
            <a:off x="0" y="3484555"/>
            <a:ext cx="3922093" cy="564310"/>
          </a:xfrm>
          <a:prstGeom prst="lef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estimate uncollectible account receivable</a:t>
            </a:r>
          </a:p>
        </p:txBody>
      </p:sp>
      <p:sp>
        <p:nvSpPr>
          <p:cNvPr id="58" name="Arrow: Left 57">
            <a:extLst>
              <a:ext uri="{FF2B5EF4-FFF2-40B4-BE49-F238E27FC236}">
                <a16:creationId xmlns:a16="http://schemas.microsoft.com/office/drawing/2014/main" xmlns="" id="{6C06839B-4753-4E7A-93CE-7D36689BFDFC}"/>
              </a:ext>
            </a:extLst>
          </p:cNvPr>
          <p:cNvSpPr/>
          <p:nvPr/>
        </p:nvSpPr>
        <p:spPr>
          <a:xfrm flipH="1">
            <a:off x="-57590" y="4239841"/>
            <a:ext cx="4037143" cy="575448"/>
          </a:xfrm>
          <a:prstGeom prst="leftArrow">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Write off the uncollectible account </a:t>
            </a:r>
          </a:p>
        </p:txBody>
      </p:sp>
      <p:sp>
        <p:nvSpPr>
          <p:cNvPr id="60" name="Arrow: Left 59">
            <a:extLst>
              <a:ext uri="{FF2B5EF4-FFF2-40B4-BE49-F238E27FC236}">
                <a16:creationId xmlns:a16="http://schemas.microsoft.com/office/drawing/2014/main" xmlns="" id="{159D2956-6C06-42D7-8E61-63DD4BC61B9B}"/>
              </a:ext>
            </a:extLst>
          </p:cNvPr>
          <p:cNvSpPr/>
          <p:nvPr/>
        </p:nvSpPr>
        <p:spPr>
          <a:xfrm flipH="1">
            <a:off x="-2" y="4895307"/>
            <a:ext cx="3979553" cy="887841"/>
          </a:xfrm>
          <a:prstGeom prst="lef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Reopen the uncollectible account to recover it </a:t>
            </a:r>
          </a:p>
        </p:txBody>
      </p:sp>
      <p:sp>
        <p:nvSpPr>
          <p:cNvPr id="62" name="Arrow: Left 61">
            <a:extLst>
              <a:ext uri="{FF2B5EF4-FFF2-40B4-BE49-F238E27FC236}">
                <a16:creationId xmlns:a16="http://schemas.microsoft.com/office/drawing/2014/main" xmlns="" id="{66CBE597-8E8D-4D04-9E4D-CB6F57EE2AE4}"/>
              </a:ext>
            </a:extLst>
          </p:cNvPr>
          <p:cNvSpPr/>
          <p:nvPr/>
        </p:nvSpPr>
        <p:spPr>
          <a:xfrm flipH="1">
            <a:off x="150101" y="5819197"/>
            <a:ext cx="3697669" cy="575448"/>
          </a:xfrm>
          <a:prstGeom prst="leftArrow">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Record receiving amount </a:t>
            </a:r>
            <a:r>
              <a:rPr lang="en-US" sz="1600" b="1" dirty="0" smtClean="0">
                <a:solidFill>
                  <a:schemeClr val="tx1"/>
                </a:solidFill>
              </a:rPr>
              <a:t>due </a:t>
            </a:r>
            <a:endParaRPr lang="en-US" sz="1600" b="1" dirty="0">
              <a:solidFill>
                <a:schemeClr val="tx1"/>
              </a:solidFill>
            </a:endParaRPr>
          </a:p>
        </p:txBody>
      </p:sp>
      <p:sp>
        <p:nvSpPr>
          <p:cNvPr id="63" name="Rectangle 62">
            <a:extLst>
              <a:ext uri="{FF2B5EF4-FFF2-40B4-BE49-F238E27FC236}">
                <a16:creationId xmlns:a16="http://schemas.microsoft.com/office/drawing/2014/main" xmlns="" id="{366C23EE-F22A-4577-A3C3-F24A2256534B}"/>
              </a:ext>
            </a:extLst>
          </p:cNvPr>
          <p:cNvSpPr/>
          <p:nvPr/>
        </p:nvSpPr>
        <p:spPr>
          <a:xfrm>
            <a:off x="3853378" y="5016810"/>
            <a:ext cx="911932" cy="13795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C07337D-F452-48AB-B7B6-4E59A201EDA0}"/>
              </a:ext>
            </a:extLst>
          </p:cNvPr>
          <p:cNvSpPr/>
          <p:nvPr/>
        </p:nvSpPr>
        <p:spPr>
          <a:xfrm>
            <a:off x="9862628" y="4991398"/>
            <a:ext cx="2075929" cy="1355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peech Bubble: Rectangle with Corners Rounded 65">
            <a:extLst>
              <a:ext uri="{FF2B5EF4-FFF2-40B4-BE49-F238E27FC236}">
                <a16:creationId xmlns:a16="http://schemas.microsoft.com/office/drawing/2014/main" xmlns="" id="{2BDAC22E-C18C-4677-8E44-5211C5EFF7E9}"/>
              </a:ext>
            </a:extLst>
          </p:cNvPr>
          <p:cNvSpPr/>
          <p:nvPr/>
        </p:nvSpPr>
        <p:spPr>
          <a:xfrm>
            <a:off x="10109432" y="1914954"/>
            <a:ext cx="1698470" cy="827470"/>
          </a:xfrm>
          <a:prstGeom prst="wedgeRoundRectCallout">
            <a:avLst>
              <a:gd name="adj1" fmla="val 45487"/>
              <a:gd name="adj2" fmla="val 321948"/>
              <a:gd name="adj3" fmla="val 166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Same Amount </a:t>
            </a:r>
          </a:p>
        </p:txBody>
      </p:sp>
      <p:sp>
        <p:nvSpPr>
          <p:cNvPr id="70" name="Speech Bubble: Rectangle with Corners Rounded 69">
            <a:extLst>
              <a:ext uri="{FF2B5EF4-FFF2-40B4-BE49-F238E27FC236}">
                <a16:creationId xmlns:a16="http://schemas.microsoft.com/office/drawing/2014/main" xmlns="" id="{B4DF7DC8-626D-43EC-BA4E-F57E3E5346E9}"/>
              </a:ext>
            </a:extLst>
          </p:cNvPr>
          <p:cNvSpPr/>
          <p:nvPr/>
        </p:nvSpPr>
        <p:spPr>
          <a:xfrm>
            <a:off x="8095175" y="1865324"/>
            <a:ext cx="1698470" cy="827470"/>
          </a:xfrm>
          <a:prstGeom prst="wedgeRoundRectCallout">
            <a:avLst>
              <a:gd name="adj1" fmla="val -249445"/>
              <a:gd name="adj2" fmla="val 416439"/>
              <a:gd name="adj3" fmla="val 166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Same Date </a:t>
            </a:r>
          </a:p>
        </p:txBody>
      </p:sp>
      <p:sp>
        <p:nvSpPr>
          <p:cNvPr id="44" name="Rectangle 43">
            <a:extLst>
              <a:ext uri="{FF2B5EF4-FFF2-40B4-BE49-F238E27FC236}">
                <a16:creationId xmlns:a16="http://schemas.microsoft.com/office/drawing/2014/main" xmlns="" id="{1CA5EAC1-06A9-4A11-94AB-379C3BC23F97}"/>
              </a:ext>
            </a:extLst>
          </p:cNvPr>
          <p:cNvSpPr/>
          <p:nvPr/>
        </p:nvSpPr>
        <p:spPr>
          <a:xfrm>
            <a:off x="54646" y="1018606"/>
            <a:ext cx="7724742" cy="205287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30000"/>
              </a:lnSpc>
              <a:spcAft>
                <a:spcPts val="0"/>
              </a:spcAft>
            </a:pPr>
            <a:r>
              <a:rPr lang="en-GB" sz="1400" b="1" dirty="0">
                <a:latin typeface="Arial" panose="020B0604020202020204" pitchFamily="34" charset="0"/>
                <a:ea typeface="Calibri" panose="020F0502020204030204" pitchFamily="34" charset="0"/>
                <a:cs typeface="Arial" panose="020B0604020202020204" pitchFamily="34" charset="0"/>
              </a:rPr>
              <a:t> </a:t>
            </a:r>
            <a:r>
              <a:rPr lang="en-US"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1:</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Khalid  Company had the following transitions involving bad debts in 2018 &amp; 2019:</a:t>
            </a:r>
          </a:p>
          <a:p>
            <a:pPr>
              <a:lnSpc>
                <a:spcPct val="130000"/>
              </a:lnSpc>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December </a:t>
            </a:r>
            <a:r>
              <a:rPr lang="en-US" sz="1400" b="1" dirty="0" smtClean="0">
                <a:latin typeface="Arial" panose="020B0604020202020204" pitchFamily="34" charset="0"/>
                <a:ea typeface="Calibri" panose="020F0502020204030204" pitchFamily="34" charset="0"/>
                <a:cs typeface="Arial" panose="020B0604020202020204" pitchFamily="34" charset="0"/>
              </a:rPr>
              <a:t>31,2018: Estimated bade </a:t>
            </a:r>
            <a:r>
              <a:rPr lang="en-US" sz="1400" b="1" dirty="0">
                <a:latin typeface="Arial" panose="020B0604020202020204" pitchFamily="34" charset="0"/>
                <a:ea typeface="Calibri" panose="020F0502020204030204" pitchFamily="34" charset="0"/>
                <a:cs typeface="Arial" panose="020B0604020202020204" pitchFamily="34" charset="0"/>
              </a:rPr>
              <a:t>debts </a:t>
            </a:r>
            <a:r>
              <a:rPr lang="en-US" sz="1400" b="1" dirty="0" smtClean="0">
                <a:latin typeface="Arial" panose="020B0604020202020204" pitchFamily="34" charset="0"/>
                <a:ea typeface="Calibri" panose="020F0502020204030204" pitchFamily="34" charset="0"/>
                <a:cs typeface="Arial" panose="020B0604020202020204" pitchFamily="34" charset="0"/>
              </a:rPr>
              <a:t>expenses </a:t>
            </a:r>
            <a:r>
              <a:rPr lang="en-US" sz="1400" b="1" dirty="0">
                <a:latin typeface="Arial" panose="020B0604020202020204" pitchFamily="34" charset="0"/>
                <a:ea typeface="Calibri" panose="020F0502020204030204" pitchFamily="34" charset="0"/>
                <a:cs typeface="Arial" panose="020B0604020202020204" pitchFamily="34" charset="0"/>
              </a:rPr>
              <a:t>of BD 9,000</a:t>
            </a:r>
          </a:p>
          <a:p>
            <a:pPr>
              <a:lnSpc>
                <a:spcPct val="130000"/>
              </a:lnSpc>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February 12, </a:t>
            </a:r>
            <a:r>
              <a:rPr lang="en-US" sz="1400" b="1" dirty="0" smtClean="0">
                <a:latin typeface="Arial" panose="020B0604020202020204" pitchFamily="34" charset="0"/>
                <a:ea typeface="Calibri" panose="020F0502020204030204" pitchFamily="34" charset="0"/>
                <a:cs typeface="Arial" panose="020B0604020202020204" pitchFamily="34" charset="0"/>
              </a:rPr>
              <a:t>2019: Wrote off balance of customer Nasser of  </a:t>
            </a:r>
            <a:r>
              <a:rPr lang="en-US" sz="1400" b="1" dirty="0">
                <a:latin typeface="Arial" panose="020B0604020202020204" pitchFamily="34" charset="0"/>
                <a:ea typeface="Calibri" panose="020F0502020204030204" pitchFamily="34" charset="0"/>
                <a:cs typeface="Arial" panose="020B0604020202020204" pitchFamily="34" charset="0"/>
              </a:rPr>
              <a:t>BD 3,500 as uncollectible.</a:t>
            </a:r>
          </a:p>
          <a:p>
            <a:pPr>
              <a:lnSpc>
                <a:spcPct val="130000"/>
              </a:lnSpc>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September </a:t>
            </a:r>
            <a:r>
              <a:rPr lang="en-US" sz="1400" b="1" dirty="0" smtClean="0">
                <a:latin typeface="Arial" panose="020B0604020202020204" pitchFamily="34" charset="0"/>
                <a:ea typeface="Calibri" panose="020F0502020204030204" pitchFamily="34" charset="0"/>
                <a:cs typeface="Arial" panose="020B0604020202020204" pitchFamily="34" charset="0"/>
              </a:rPr>
              <a:t>18,2019: Nasser won money and </a:t>
            </a:r>
            <a:r>
              <a:rPr lang="en-US" sz="1400" b="1" dirty="0">
                <a:latin typeface="Arial" panose="020B0604020202020204" pitchFamily="34" charset="0"/>
                <a:ea typeface="Calibri" panose="020F0502020204030204" pitchFamily="34" charset="0"/>
                <a:cs typeface="Arial" panose="020B0604020202020204" pitchFamily="34" charset="0"/>
              </a:rPr>
              <a:t>paid the amount </a:t>
            </a:r>
            <a:r>
              <a:rPr lang="en-US" sz="1400" b="1" dirty="0" smtClean="0">
                <a:latin typeface="Arial" panose="020B0604020202020204" pitchFamily="34" charset="0"/>
                <a:ea typeface="Calibri" panose="020F0502020204030204" pitchFamily="34" charset="0"/>
                <a:cs typeface="Arial" panose="020B0604020202020204" pitchFamily="34" charset="0"/>
              </a:rPr>
              <a:t>due.</a:t>
            </a:r>
            <a:endParaRPr lang="en-US"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4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Prepare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the necessary journal entries.</a:t>
            </a:r>
          </a:p>
        </p:txBody>
      </p:sp>
      <p:grpSp>
        <p:nvGrpSpPr>
          <p:cNvPr id="45" name="Group 44"/>
          <p:cNvGrpSpPr/>
          <p:nvPr/>
        </p:nvGrpSpPr>
        <p:grpSpPr>
          <a:xfrm>
            <a:off x="0" y="6546693"/>
            <a:ext cx="12192000" cy="384957"/>
            <a:chOff x="0" y="6498164"/>
            <a:chExt cx="12192000" cy="384957"/>
          </a:xfrm>
        </p:grpSpPr>
        <p:cxnSp>
          <p:nvCxnSpPr>
            <p:cNvPr id="46" name="Straight Connector 4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Rectangle 4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724" y="36036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9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30" grpId="0"/>
      <p:bldP spid="32" grpId="0"/>
      <p:bldP spid="34" grpId="0"/>
      <p:bldP spid="36" grpId="0"/>
      <p:bldP spid="37" grpId="0"/>
      <p:bldP spid="39" grpId="0"/>
      <p:bldP spid="41" grpId="0"/>
      <p:bldP spid="43" grpId="0"/>
      <p:bldP spid="49" grpId="0"/>
      <p:bldP spid="51" grpId="0"/>
      <p:bldP spid="53" grpId="0"/>
      <p:bldP spid="55" grpId="0"/>
      <p:bldP spid="56" grpId="0" animBg="1"/>
      <p:bldP spid="58" grpId="0" animBg="1"/>
      <p:bldP spid="60" grpId="0" animBg="1"/>
      <p:bldP spid="62" grpId="0" animBg="1"/>
      <p:bldP spid="63" grpId="0" animBg="1"/>
      <p:bldP spid="65"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9" name="Picture 8">
            <a:extLst>
              <a:ext uri="{FF2B5EF4-FFF2-40B4-BE49-F238E27FC236}">
                <a16:creationId xmlns:a16="http://schemas.microsoft.com/office/drawing/2014/main" xmlns="" id="{7035856E-27EC-45C6-A19E-13D38665FD8A}"/>
              </a:ext>
            </a:extLst>
          </p:cNvPr>
          <p:cNvPicPr>
            <a:picLocks noChangeAspect="1"/>
          </p:cNvPicPr>
          <p:nvPr/>
        </p:nvPicPr>
        <p:blipFill>
          <a:blip r:embed="rId2"/>
          <a:stretch>
            <a:fillRect/>
          </a:stretch>
        </p:blipFill>
        <p:spPr>
          <a:xfrm>
            <a:off x="150103" y="1091053"/>
            <a:ext cx="8316486" cy="3429479"/>
          </a:xfrm>
          <a:prstGeom prst="rect">
            <a:avLst/>
          </a:prstGeom>
        </p:spPr>
      </p:pic>
      <p:graphicFrame>
        <p:nvGraphicFramePr>
          <p:cNvPr id="25" name="Table 24">
            <a:extLst>
              <a:ext uri="{FF2B5EF4-FFF2-40B4-BE49-F238E27FC236}">
                <a16:creationId xmlns:a16="http://schemas.microsoft.com/office/drawing/2014/main" xmlns="" id="{ED539D94-66E6-45B7-BF89-1D832AFE3292}"/>
              </a:ext>
            </a:extLst>
          </p:cNvPr>
          <p:cNvGraphicFramePr>
            <a:graphicFrameLocks noGrp="1"/>
          </p:cNvGraphicFramePr>
          <p:nvPr>
            <p:extLst>
              <p:ext uri="{D42A27DB-BD31-4B8C-83A1-F6EECF244321}">
                <p14:modId xmlns:p14="http://schemas.microsoft.com/office/powerpoint/2010/main" val="3289849640"/>
              </p:ext>
            </p:extLst>
          </p:nvPr>
        </p:nvGraphicFramePr>
        <p:xfrm>
          <a:off x="3500124" y="3689854"/>
          <a:ext cx="8316486" cy="2852928"/>
        </p:xfrm>
        <a:graphic>
          <a:graphicData uri="http://schemas.openxmlformats.org/drawingml/2006/table">
            <a:tbl>
              <a:tblPr firstRow="1" firstCol="1" bandRow="1">
                <a:tableStyleId>{E8B1032C-EA38-4F05-BA0D-38AFFFC7BED3}</a:tableStyleId>
              </a:tblPr>
              <a:tblGrid>
                <a:gridCol w="1681476">
                  <a:extLst>
                    <a:ext uri="{9D8B030D-6E8A-4147-A177-3AD203B41FA5}">
                      <a16:colId xmlns:a16="http://schemas.microsoft.com/office/drawing/2014/main" xmlns="" val="2313057129"/>
                    </a:ext>
                  </a:extLst>
                </a:gridCol>
                <a:gridCol w="4384859">
                  <a:extLst>
                    <a:ext uri="{9D8B030D-6E8A-4147-A177-3AD203B41FA5}">
                      <a16:colId xmlns:a16="http://schemas.microsoft.com/office/drawing/2014/main" xmlns="" val="780743059"/>
                    </a:ext>
                  </a:extLst>
                </a:gridCol>
                <a:gridCol w="1047746">
                  <a:extLst>
                    <a:ext uri="{9D8B030D-6E8A-4147-A177-3AD203B41FA5}">
                      <a16:colId xmlns:a16="http://schemas.microsoft.com/office/drawing/2014/main" xmlns="" val="897196818"/>
                    </a:ext>
                  </a:extLst>
                </a:gridCol>
                <a:gridCol w="1202405">
                  <a:extLst>
                    <a:ext uri="{9D8B030D-6E8A-4147-A177-3AD203B41FA5}">
                      <a16:colId xmlns:a16="http://schemas.microsoft.com/office/drawing/2014/main" xmlns="" val="3840302161"/>
                    </a:ext>
                  </a:extLst>
                </a:gridCol>
              </a:tblGrid>
              <a:tr h="264825">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Date</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Explanation</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Debit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Credit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26482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December  31</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smtClean="0">
                          <a:effectLst/>
                          <a:latin typeface="Arial" panose="020B0604020202020204" pitchFamily="34" charset="0"/>
                          <a:cs typeface="Arial" panose="020B0604020202020204" pitchFamily="34" charset="0"/>
                        </a:rPr>
                        <a:t>2019</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295560">
                <a:tc vMerge="1">
                  <a:txBody>
                    <a:bodyPr/>
                    <a:lstStyle/>
                    <a:p>
                      <a:endParaRPr lang="en-GB"/>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26482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May o5</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295560">
                <a:tc vMerge="1">
                  <a:txBody>
                    <a:bodyPr/>
                    <a:lstStyle/>
                    <a:p>
                      <a:endParaRPr lang="en-GB"/>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26482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September </a:t>
                      </a:r>
                      <a:r>
                        <a:rPr lang="en-US" sz="1600" dirty="0" smtClean="0">
                          <a:effectLst/>
                          <a:latin typeface="Arial" panose="020B0604020202020204" pitchFamily="34" charset="0"/>
                          <a:cs typeface="Arial" panose="020B0604020202020204" pitchFamily="34" charset="0"/>
                        </a:rPr>
                        <a:t>02</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295560">
                <a:tc vMerge="1">
                  <a:txBody>
                    <a:bodyPr/>
                    <a:lstStyle/>
                    <a:p>
                      <a:endParaRPr lang="en-GB"/>
                    </a:p>
                  </a:txBody>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264825">
                <a:tc rowSpan="2">
                  <a:txBody>
                    <a:bodyPr/>
                    <a:lstStyle/>
                    <a:p>
                      <a:pPr algn="ctr">
                        <a:lnSpc>
                          <a:spcPct val="130000"/>
                        </a:lnSpc>
                        <a:spcAft>
                          <a:spcPts val="0"/>
                        </a:spcAft>
                      </a:pPr>
                      <a:r>
                        <a:rPr lang="en-US" sz="1600" dirty="0">
                          <a:effectLst/>
                          <a:latin typeface="Arial" panose="020B0604020202020204" pitchFamily="34" charset="0"/>
                          <a:cs typeface="Arial" panose="020B0604020202020204" pitchFamily="34" charset="0"/>
                        </a:rPr>
                        <a:t>September </a:t>
                      </a:r>
                      <a:r>
                        <a:rPr lang="en-US" sz="1600" dirty="0" smtClean="0">
                          <a:effectLst/>
                          <a:latin typeface="Arial" panose="020B0604020202020204" pitchFamily="34" charset="0"/>
                          <a:cs typeface="Arial" panose="020B0604020202020204" pitchFamily="34" charset="0"/>
                        </a:rPr>
                        <a:t>02</a:t>
                      </a:r>
                      <a:endParaRPr lang="en-GB" sz="1600" dirty="0">
                        <a:effectLst/>
                        <a:latin typeface="Arial" panose="020B0604020202020204" pitchFamily="34" charset="0"/>
                        <a:cs typeface="Arial" panose="020B0604020202020204" pitchFamily="34" charset="0"/>
                      </a:endParaRPr>
                    </a:p>
                    <a:p>
                      <a:pPr algn="ctr">
                        <a:lnSpc>
                          <a:spcPct val="130000"/>
                        </a:lnSpc>
                        <a:spcAft>
                          <a:spcPts val="0"/>
                        </a:spcAft>
                      </a:pPr>
                      <a:r>
                        <a:rPr lang="en-US" sz="1600" dirty="0">
                          <a:effectLst/>
                          <a:latin typeface="Arial" panose="020B0604020202020204" pitchFamily="34" charset="0"/>
                          <a:cs typeface="Arial" panose="020B0604020202020204" pitchFamily="34" charset="0"/>
                        </a:rPr>
                        <a:t>2020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295560">
                <a:tc vMerge="1">
                  <a:txBody>
                    <a:bodyPr/>
                    <a:lstStyle/>
                    <a:p>
                      <a:endParaRPr lang="en-GB"/>
                    </a:p>
                  </a:txBody>
                  <a:tcPr/>
                </a:tc>
                <a:tc>
                  <a:txBody>
                    <a:bodyPr/>
                    <a:lstStyle/>
                    <a:p>
                      <a:pP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cxnSp>
        <p:nvCxnSpPr>
          <p:cNvPr id="23" name="Straight Connector 22">
            <a:extLst>
              <a:ext uri="{FF2B5EF4-FFF2-40B4-BE49-F238E27FC236}">
                <a16:creationId xmlns:a16="http://schemas.microsoft.com/office/drawing/2014/main" xmlns="" id="{71903977-250E-40F4-9841-4A6F2B65503C}"/>
              </a:ext>
            </a:extLst>
          </p:cNvPr>
          <p:cNvCxnSpPr>
            <a:cxnSpLocks/>
          </p:cNvCxnSpPr>
          <p:nvPr/>
        </p:nvCxnSpPr>
        <p:spPr>
          <a:xfrm>
            <a:off x="3593121" y="2464906"/>
            <a:ext cx="26155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xmlns="" id="{668BA136-A01A-4AD7-BA48-E562D54AB9CA}"/>
              </a:ext>
            </a:extLst>
          </p:cNvPr>
          <p:cNvSpPr/>
          <p:nvPr/>
        </p:nvSpPr>
        <p:spPr>
          <a:xfrm>
            <a:off x="6518680" y="2196567"/>
            <a:ext cx="1139687" cy="268338"/>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22A24CA4-7E3F-436B-B7F3-0084C399B670}"/>
              </a:ext>
            </a:extLst>
          </p:cNvPr>
          <p:cNvCxnSpPr>
            <a:cxnSpLocks/>
          </p:cNvCxnSpPr>
          <p:nvPr/>
        </p:nvCxnSpPr>
        <p:spPr>
          <a:xfrm>
            <a:off x="2904008" y="2835966"/>
            <a:ext cx="26155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xmlns="" id="{B6AF803B-E136-4ACC-B2FD-D8E62F127D8A}"/>
              </a:ext>
            </a:extLst>
          </p:cNvPr>
          <p:cNvSpPr/>
          <p:nvPr/>
        </p:nvSpPr>
        <p:spPr>
          <a:xfrm>
            <a:off x="6619463" y="2544014"/>
            <a:ext cx="1000537" cy="291951"/>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51505CDB-41E5-4D0B-801E-832F143F650A}"/>
              </a:ext>
            </a:extLst>
          </p:cNvPr>
          <p:cNvCxnSpPr>
            <a:cxnSpLocks/>
          </p:cNvCxnSpPr>
          <p:nvPr/>
        </p:nvCxnSpPr>
        <p:spPr>
          <a:xfrm>
            <a:off x="3593121" y="3514722"/>
            <a:ext cx="19264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Flowchart: Process 28">
            <a:extLst>
              <a:ext uri="{FF2B5EF4-FFF2-40B4-BE49-F238E27FC236}">
                <a16:creationId xmlns:a16="http://schemas.microsoft.com/office/drawing/2014/main" xmlns="" id="{6FDCA4B0-5739-42C5-918E-3F0F179827C6}"/>
              </a:ext>
            </a:extLst>
          </p:cNvPr>
          <p:cNvSpPr/>
          <p:nvPr/>
        </p:nvSpPr>
        <p:spPr>
          <a:xfrm>
            <a:off x="5809688" y="3204231"/>
            <a:ext cx="1417983" cy="384290"/>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0" y="6546693"/>
            <a:ext cx="12192000" cy="384957"/>
            <a:chOff x="0" y="6498164"/>
            <a:chExt cx="12192000" cy="384957"/>
          </a:xfrm>
        </p:grpSpPr>
        <p:cxnSp>
          <p:nvCxnSpPr>
            <p:cNvPr id="31" name="Straight Connector 3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6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02008" y="364555"/>
            <a:ext cx="8153400" cy="706599"/>
            <a:chOff x="272538" y="1012529"/>
            <a:chExt cx="8153400" cy="1080000"/>
          </a:xfrm>
        </p:grpSpPr>
        <p:sp>
          <p:nvSpPr>
            <p:cNvPr id="1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83695" y="1271152"/>
              <a:ext cx="6716326" cy="531931"/>
            </a:xfrm>
            <a:prstGeom prst="rect">
              <a:avLst/>
            </a:prstGeom>
          </p:spPr>
          <p:txBody>
            <a:bodyPr wrap="none">
              <a:spAutoFit/>
            </a:bodyPr>
            <a:lstStyle/>
            <a:p>
              <a:pPr lvl="0"/>
              <a:r>
                <a:rPr lang="en-US" b="1" dirty="0">
                  <a:solidFill>
                    <a:srgbClr val="FFFF00"/>
                  </a:solidFill>
                  <a:latin typeface="Arial" panose="020B0604020202020204" pitchFamily="34" charset="0"/>
                  <a:cs typeface="Arial" panose="020B0604020202020204" pitchFamily="34" charset="0"/>
                </a:rPr>
                <a:t>2- ALLOWNCE METHOD FOR UNCOLLECTIBLE ACCOUNTS</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9" name="Picture 8">
            <a:extLst>
              <a:ext uri="{FF2B5EF4-FFF2-40B4-BE49-F238E27FC236}">
                <a16:creationId xmlns:a16="http://schemas.microsoft.com/office/drawing/2014/main" xmlns="" id="{7035856E-27EC-45C6-A19E-13D38665FD8A}"/>
              </a:ext>
            </a:extLst>
          </p:cNvPr>
          <p:cNvPicPr>
            <a:picLocks noChangeAspect="1"/>
          </p:cNvPicPr>
          <p:nvPr/>
        </p:nvPicPr>
        <p:blipFill>
          <a:blip r:embed="rId2"/>
          <a:stretch>
            <a:fillRect/>
          </a:stretch>
        </p:blipFill>
        <p:spPr>
          <a:xfrm>
            <a:off x="150101" y="1130912"/>
            <a:ext cx="7443395" cy="2426428"/>
          </a:xfrm>
          <a:prstGeom prst="rect">
            <a:avLst/>
          </a:prstGeom>
        </p:spPr>
      </p:pic>
      <p:graphicFrame>
        <p:nvGraphicFramePr>
          <p:cNvPr id="25" name="Table 24">
            <a:extLst>
              <a:ext uri="{FF2B5EF4-FFF2-40B4-BE49-F238E27FC236}">
                <a16:creationId xmlns:a16="http://schemas.microsoft.com/office/drawing/2014/main" xmlns="" id="{ED539D94-66E6-45B7-BF89-1D832AFE3292}"/>
              </a:ext>
            </a:extLst>
          </p:cNvPr>
          <p:cNvGraphicFramePr>
            <a:graphicFrameLocks noGrp="1"/>
          </p:cNvGraphicFramePr>
          <p:nvPr>
            <p:extLst>
              <p:ext uri="{D42A27DB-BD31-4B8C-83A1-F6EECF244321}">
                <p14:modId xmlns:p14="http://schemas.microsoft.com/office/powerpoint/2010/main" val="2024919639"/>
              </p:ext>
            </p:extLst>
          </p:nvPr>
        </p:nvGraphicFramePr>
        <p:xfrm>
          <a:off x="3145445" y="2961758"/>
          <a:ext cx="8901133" cy="3585398"/>
        </p:xfrm>
        <a:graphic>
          <a:graphicData uri="http://schemas.openxmlformats.org/drawingml/2006/table">
            <a:tbl>
              <a:tblPr firstRow="1" firstCol="1" bandRow="1">
                <a:tableStyleId>{E8B1032C-EA38-4F05-BA0D-38AFFFC7BED3}</a:tableStyleId>
              </a:tblPr>
              <a:tblGrid>
                <a:gridCol w="1082028">
                  <a:extLst>
                    <a:ext uri="{9D8B030D-6E8A-4147-A177-3AD203B41FA5}">
                      <a16:colId xmlns:a16="http://schemas.microsoft.com/office/drawing/2014/main" xmlns="" val="2313057129"/>
                    </a:ext>
                  </a:extLst>
                </a:gridCol>
                <a:gridCol w="5410769">
                  <a:extLst>
                    <a:ext uri="{9D8B030D-6E8A-4147-A177-3AD203B41FA5}">
                      <a16:colId xmlns:a16="http://schemas.microsoft.com/office/drawing/2014/main" xmlns="" val="780743059"/>
                    </a:ext>
                  </a:extLst>
                </a:gridCol>
                <a:gridCol w="1121402">
                  <a:extLst>
                    <a:ext uri="{9D8B030D-6E8A-4147-A177-3AD203B41FA5}">
                      <a16:colId xmlns:a16="http://schemas.microsoft.com/office/drawing/2014/main" xmlns="" val="897196818"/>
                    </a:ext>
                  </a:extLst>
                </a:gridCol>
                <a:gridCol w="1286934">
                  <a:extLst>
                    <a:ext uri="{9D8B030D-6E8A-4147-A177-3AD203B41FA5}">
                      <a16:colId xmlns:a16="http://schemas.microsoft.com/office/drawing/2014/main" xmlns="" val="3840302161"/>
                    </a:ext>
                  </a:extLst>
                </a:gridCol>
              </a:tblGrid>
              <a:tr h="325142">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Date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Explanation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Debit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tc>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Credit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solidFill>
                  </a:tcPr>
                </a:tc>
                <a:extLst>
                  <a:ext uri="{0D108BD9-81ED-4DB2-BD59-A6C34878D82A}">
                    <a16:rowId xmlns:a16="http://schemas.microsoft.com/office/drawing/2014/main" xmlns="" val="3665205558"/>
                  </a:ext>
                </a:extLst>
              </a:tr>
              <a:tr h="325142">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December  31</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smtClean="0">
                          <a:effectLst/>
                          <a:latin typeface="Arial" panose="020B0604020202020204" pitchFamily="34" charset="0"/>
                          <a:cs typeface="Arial" panose="020B0604020202020204" pitchFamily="34" charset="0"/>
                        </a:rPr>
                        <a:t>2019</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972751041"/>
                  </a:ext>
                </a:extLst>
              </a:tr>
              <a:tr h="544889">
                <a:tc vMerge="1">
                  <a:txBody>
                    <a:bodyPr/>
                    <a:lstStyle/>
                    <a:p>
                      <a:endParaRPr lang="en-GB" dirty="0"/>
                    </a:p>
                  </a:txBody>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278780328"/>
                  </a:ext>
                </a:extLst>
              </a:tr>
              <a:tr h="325142">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May o5</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2020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462413490"/>
                  </a:ext>
                </a:extLst>
              </a:tr>
              <a:tr h="362948">
                <a:tc vMerge="1">
                  <a:txBody>
                    <a:bodyPr/>
                    <a:lstStyle/>
                    <a:p>
                      <a:endParaRPr lang="en-GB" dirty="0"/>
                    </a:p>
                  </a:txBody>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2433993483"/>
                  </a:ext>
                </a:extLst>
              </a:tr>
              <a:tr h="325142">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September </a:t>
                      </a:r>
                      <a:r>
                        <a:rPr lang="en-US" sz="1400" dirty="0" smtClean="0">
                          <a:effectLst/>
                          <a:latin typeface="Arial" panose="020B0604020202020204" pitchFamily="34" charset="0"/>
                          <a:cs typeface="Arial" panose="020B0604020202020204" pitchFamily="34" charset="0"/>
                        </a:rPr>
                        <a:t>02</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2020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3907294966"/>
                  </a:ext>
                </a:extLst>
              </a:tr>
              <a:tr h="544889">
                <a:tc vMerge="1">
                  <a:txBody>
                    <a:bodyPr/>
                    <a:lstStyle/>
                    <a:p>
                      <a:endParaRPr lang="en-GB" dirty="0"/>
                    </a:p>
                  </a:txBody>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498834932"/>
                  </a:ext>
                </a:extLst>
              </a:tr>
              <a:tr h="325142">
                <a:tc rowSpan="2">
                  <a:txBody>
                    <a:bodyPr/>
                    <a:lstStyle/>
                    <a:p>
                      <a:pPr algn="ctr">
                        <a:lnSpc>
                          <a:spcPct val="130000"/>
                        </a:lnSpc>
                        <a:spcAft>
                          <a:spcPts val="0"/>
                        </a:spcAft>
                      </a:pPr>
                      <a:r>
                        <a:rPr lang="en-US" sz="1400" dirty="0">
                          <a:effectLst/>
                          <a:latin typeface="Arial" panose="020B0604020202020204" pitchFamily="34" charset="0"/>
                          <a:cs typeface="Arial" panose="020B0604020202020204" pitchFamily="34" charset="0"/>
                        </a:rPr>
                        <a:t>September </a:t>
                      </a:r>
                      <a:r>
                        <a:rPr lang="en-US" sz="1400" dirty="0" smtClean="0">
                          <a:effectLst/>
                          <a:latin typeface="Arial" panose="020B0604020202020204" pitchFamily="34" charset="0"/>
                          <a:cs typeface="Arial" panose="020B0604020202020204" pitchFamily="34" charset="0"/>
                        </a:rPr>
                        <a:t>02</a:t>
                      </a:r>
                      <a:endParaRPr lang="en-GB" sz="1400" dirty="0">
                        <a:effectLst/>
                        <a:latin typeface="Arial" panose="020B0604020202020204" pitchFamily="34" charset="0"/>
                        <a:cs typeface="Arial" panose="020B0604020202020204" pitchFamily="34" charset="0"/>
                      </a:endParaRPr>
                    </a:p>
                    <a:p>
                      <a:pPr algn="ctr">
                        <a:lnSpc>
                          <a:spcPct val="130000"/>
                        </a:lnSpc>
                        <a:spcAft>
                          <a:spcPts val="0"/>
                        </a:spcAft>
                      </a:pPr>
                      <a:r>
                        <a:rPr lang="en-US" sz="1400" dirty="0">
                          <a:effectLst/>
                          <a:latin typeface="Arial" panose="020B0604020202020204" pitchFamily="34" charset="0"/>
                          <a:cs typeface="Arial" panose="020B0604020202020204" pitchFamily="34" charset="0"/>
                        </a:rPr>
                        <a:t>2020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28575" cap="flat" cmpd="sng" algn="ctr">
                      <a:solidFill>
                        <a:schemeClr val="tx1"/>
                      </a:solidFill>
                      <a:prstDash val="solid"/>
                      <a:round/>
                      <a:headEnd type="none" w="med" len="med"/>
                      <a:tailEnd type="none" w="med" len="med"/>
                    </a:lnT>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100549851"/>
                  </a:ext>
                </a:extLst>
              </a:tr>
              <a:tr h="215536">
                <a:tc vMerge="1">
                  <a:txBody>
                    <a:bodyPr/>
                    <a:lstStyle/>
                    <a:p>
                      <a:endParaRPr lang="en-GB" dirty="0"/>
                    </a:p>
                  </a:txBody>
                  <a:tcPr/>
                </a:tc>
                <a:tc>
                  <a:txBody>
                    <a:bodyPr/>
                    <a:lstStyle/>
                    <a:p>
                      <a:pP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663965665"/>
                  </a:ext>
                </a:extLst>
              </a:tr>
            </a:tbl>
          </a:graphicData>
        </a:graphic>
      </p:graphicFrame>
      <p:sp>
        <p:nvSpPr>
          <p:cNvPr id="2" name="TextBox 1">
            <a:extLst>
              <a:ext uri="{FF2B5EF4-FFF2-40B4-BE49-F238E27FC236}">
                <a16:creationId xmlns:a16="http://schemas.microsoft.com/office/drawing/2014/main" xmlns="" id="{B0740C60-3898-4E83-9990-21848AA60FD5}"/>
              </a:ext>
            </a:extLst>
          </p:cNvPr>
          <p:cNvSpPr txBox="1"/>
          <p:nvPr/>
        </p:nvSpPr>
        <p:spPr>
          <a:xfrm>
            <a:off x="4392671" y="3288125"/>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Bad Debts Expense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A388429-ACEF-42DE-9EC1-A0B9DBBCB77D}"/>
              </a:ext>
            </a:extLst>
          </p:cNvPr>
          <p:cNvSpPr txBox="1"/>
          <p:nvPr/>
        </p:nvSpPr>
        <p:spPr>
          <a:xfrm>
            <a:off x="4392672" y="3670106"/>
            <a:ext cx="4328047" cy="414985"/>
          </a:xfrm>
          <a:prstGeom prst="rect">
            <a:avLst/>
          </a:prstGeom>
          <a:noFill/>
        </p:spPr>
        <p:txBody>
          <a:bodyPr wrap="square" rtlCol="0">
            <a:spAutoFit/>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3BE919B-0ED0-4DDA-B3E0-72A647A5E13D}"/>
              </a:ext>
            </a:extLst>
          </p:cNvPr>
          <p:cNvSpPr txBox="1"/>
          <p:nvPr/>
        </p:nvSpPr>
        <p:spPr>
          <a:xfrm>
            <a:off x="4184948" y="4145352"/>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B5D7A8FB-7BC7-4725-A62D-0EF7A2A9AD6D}"/>
              </a:ext>
            </a:extLst>
          </p:cNvPr>
          <p:cNvSpPr txBox="1"/>
          <p:nvPr/>
        </p:nvSpPr>
        <p:spPr>
          <a:xfrm>
            <a:off x="4178708" y="4847252"/>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a:t>
            </a:r>
            <a:r>
              <a:rPr lang="en-US" sz="1800" b="1" dirty="0">
                <a:solidFill>
                  <a:srgbClr val="FF0000"/>
                </a:solidFill>
                <a:effectLst/>
                <a:latin typeface="Arial" panose="020B0604020202020204" pitchFamily="34" charset="0"/>
                <a:cs typeface="Arial" panose="020B0604020202020204" pitchFamily="34" charset="0"/>
              </a:rPr>
              <a:t> Bassam</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03CB0FB-4C9E-4965-8494-E90093F2250B}"/>
              </a:ext>
            </a:extLst>
          </p:cNvPr>
          <p:cNvSpPr txBox="1"/>
          <p:nvPr/>
        </p:nvSpPr>
        <p:spPr>
          <a:xfrm>
            <a:off x="4835398" y="5260536"/>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Allowance for doubtful accounts</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57787CC-1B7E-4FCF-BB7D-AA71D81CA86B}"/>
              </a:ext>
            </a:extLst>
          </p:cNvPr>
          <p:cNvSpPr txBox="1"/>
          <p:nvPr/>
        </p:nvSpPr>
        <p:spPr>
          <a:xfrm>
            <a:off x="4343827" y="5796599"/>
            <a:ext cx="4328047" cy="414985"/>
          </a:xfrm>
          <a:prstGeom prst="rect">
            <a:avLst/>
          </a:prstGeom>
          <a:noFill/>
        </p:spPr>
        <p:txBody>
          <a:bodyPr wrap="square" rtlCol="0">
            <a:spAutoFit/>
          </a:bodyPr>
          <a:lstStyle/>
          <a:p>
            <a:pPr>
              <a:lnSpc>
                <a:spcPct val="130000"/>
              </a:lnSpc>
              <a:spcAft>
                <a:spcPts val="0"/>
              </a:spcAft>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Cash</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08262BF7-5E49-4377-8407-A05C405917A4}"/>
              </a:ext>
            </a:extLst>
          </p:cNvPr>
          <p:cNvSpPr txBox="1"/>
          <p:nvPr/>
        </p:nvSpPr>
        <p:spPr>
          <a:xfrm>
            <a:off x="5095176" y="6181476"/>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E00CEE13-0C29-490D-AAF6-1819E257C63D}"/>
              </a:ext>
            </a:extLst>
          </p:cNvPr>
          <p:cNvSpPr txBox="1"/>
          <p:nvPr/>
        </p:nvSpPr>
        <p:spPr>
          <a:xfrm>
            <a:off x="9687339" y="3319196"/>
            <a:ext cx="839711" cy="369332"/>
          </a:xfrm>
          <a:prstGeom prst="rect">
            <a:avLst/>
          </a:prstGeom>
          <a:noFill/>
        </p:spPr>
        <p:txBody>
          <a:bodyPr wrap="square" rtlCol="0">
            <a:spAutoFit/>
          </a:bodyPr>
          <a:lstStyle/>
          <a:p>
            <a:r>
              <a:rPr lang="en-US" b="1" dirty="0"/>
              <a:t>8,500</a:t>
            </a:r>
          </a:p>
        </p:txBody>
      </p:sp>
      <p:sp>
        <p:nvSpPr>
          <p:cNvPr id="35" name="TextBox 34">
            <a:extLst>
              <a:ext uri="{FF2B5EF4-FFF2-40B4-BE49-F238E27FC236}">
                <a16:creationId xmlns:a16="http://schemas.microsoft.com/office/drawing/2014/main" xmlns="" id="{6585287B-D970-4E33-AE28-D4A1307B350C}"/>
              </a:ext>
            </a:extLst>
          </p:cNvPr>
          <p:cNvSpPr txBox="1"/>
          <p:nvPr/>
        </p:nvSpPr>
        <p:spPr>
          <a:xfrm>
            <a:off x="10805141" y="3715773"/>
            <a:ext cx="844318" cy="369332"/>
          </a:xfrm>
          <a:prstGeom prst="rect">
            <a:avLst/>
          </a:prstGeom>
          <a:noFill/>
        </p:spPr>
        <p:txBody>
          <a:bodyPr wrap="square" rtlCol="0">
            <a:spAutoFit/>
          </a:bodyPr>
          <a:lstStyle/>
          <a:p>
            <a:r>
              <a:rPr lang="en-US" b="1" dirty="0"/>
              <a:t>8,500</a:t>
            </a:r>
          </a:p>
        </p:txBody>
      </p:sp>
      <p:sp>
        <p:nvSpPr>
          <p:cNvPr id="37" name="TextBox 36">
            <a:extLst>
              <a:ext uri="{FF2B5EF4-FFF2-40B4-BE49-F238E27FC236}">
                <a16:creationId xmlns:a16="http://schemas.microsoft.com/office/drawing/2014/main" xmlns="" id="{4977C8AE-BEC1-4771-B896-DC1256F14480}"/>
              </a:ext>
            </a:extLst>
          </p:cNvPr>
          <p:cNvSpPr txBox="1"/>
          <p:nvPr/>
        </p:nvSpPr>
        <p:spPr>
          <a:xfrm>
            <a:off x="9764641" y="4123716"/>
            <a:ext cx="1018819" cy="369332"/>
          </a:xfrm>
          <a:prstGeom prst="rect">
            <a:avLst/>
          </a:prstGeom>
          <a:noFill/>
        </p:spPr>
        <p:txBody>
          <a:bodyPr wrap="square" rtlCol="0">
            <a:spAutoFit/>
          </a:bodyPr>
          <a:lstStyle/>
          <a:p>
            <a:r>
              <a:rPr lang="en-US" b="1" dirty="0"/>
              <a:t>2,350</a:t>
            </a:r>
          </a:p>
        </p:txBody>
      </p:sp>
      <p:sp>
        <p:nvSpPr>
          <p:cNvPr id="41" name="TextBox 40">
            <a:extLst>
              <a:ext uri="{FF2B5EF4-FFF2-40B4-BE49-F238E27FC236}">
                <a16:creationId xmlns:a16="http://schemas.microsoft.com/office/drawing/2014/main" xmlns="" id="{539AE89D-0297-4DF9-8969-058D6EA3FE5E}"/>
              </a:ext>
            </a:extLst>
          </p:cNvPr>
          <p:cNvSpPr txBox="1"/>
          <p:nvPr/>
        </p:nvSpPr>
        <p:spPr>
          <a:xfrm>
            <a:off x="9749195" y="4894575"/>
            <a:ext cx="715997" cy="369332"/>
          </a:xfrm>
          <a:prstGeom prst="rect">
            <a:avLst/>
          </a:prstGeom>
          <a:noFill/>
        </p:spPr>
        <p:txBody>
          <a:bodyPr wrap="square" rtlCol="0">
            <a:spAutoFit/>
          </a:bodyPr>
          <a:lstStyle/>
          <a:p>
            <a:r>
              <a:rPr lang="en-US" b="1" dirty="0"/>
              <a:t>2,350</a:t>
            </a:r>
          </a:p>
        </p:txBody>
      </p:sp>
      <p:sp>
        <p:nvSpPr>
          <p:cNvPr id="43" name="TextBox 42">
            <a:extLst>
              <a:ext uri="{FF2B5EF4-FFF2-40B4-BE49-F238E27FC236}">
                <a16:creationId xmlns:a16="http://schemas.microsoft.com/office/drawing/2014/main" xmlns="" id="{F911211F-D170-47AF-A97A-E503DF570A78}"/>
              </a:ext>
            </a:extLst>
          </p:cNvPr>
          <p:cNvSpPr txBox="1"/>
          <p:nvPr/>
        </p:nvSpPr>
        <p:spPr>
          <a:xfrm>
            <a:off x="10884414" y="5250461"/>
            <a:ext cx="1041634" cy="369332"/>
          </a:xfrm>
          <a:prstGeom prst="rect">
            <a:avLst/>
          </a:prstGeom>
          <a:noFill/>
        </p:spPr>
        <p:txBody>
          <a:bodyPr wrap="square" rtlCol="0">
            <a:spAutoFit/>
          </a:bodyPr>
          <a:lstStyle/>
          <a:p>
            <a:r>
              <a:rPr lang="en-US" b="1" dirty="0"/>
              <a:t>2,350</a:t>
            </a:r>
          </a:p>
        </p:txBody>
      </p:sp>
      <p:sp>
        <p:nvSpPr>
          <p:cNvPr id="45" name="TextBox 44">
            <a:extLst>
              <a:ext uri="{FF2B5EF4-FFF2-40B4-BE49-F238E27FC236}">
                <a16:creationId xmlns:a16="http://schemas.microsoft.com/office/drawing/2014/main" xmlns="" id="{5DDB96D8-2CEA-4A1E-BC1A-169E134B1BF1}"/>
              </a:ext>
            </a:extLst>
          </p:cNvPr>
          <p:cNvSpPr txBox="1"/>
          <p:nvPr/>
        </p:nvSpPr>
        <p:spPr>
          <a:xfrm>
            <a:off x="9870182" y="5876558"/>
            <a:ext cx="1002075" cy="369332"/>
          </a:xfrm>
          <a:prstGeom prst="rect">
            <a:avLst/>
          </a:prstGeom>
          <a:noFill/>
        </p:spPr>
        <p:txBody>
          <a:bodyPr wrap="square" rtlCol="0">
            <a:spAutoFit/>
          </a:bodyPr>
          <a:lstStyle/>
          <a:p>
            <a:r>
              <a:rPr lang="en-US" b="1" dirty="0" smtClean="0"/>
              <a:t>2,350</a:t>
            </a:r>
            <a:endParaRPr lang="en-US" b="1" dirty="0"/>
          </a:p>
        </p:txBody>
      </p:sp>
      <p:sp>
        <p:nvSpPr>
          <p:cNvPr id="47" name="TextBox 46">
            <a:extLst>
              <a:ext uri="{FF2B5EF4-FFF2-40B4-BE49-F238E27FC236}">
                <a16:creationId xmlns:a16="http://schemas.microsoft.com/office/drawing/2014/main" xmlns="" id="{08A18943-1C91-4BA4-8DA5-5BE85918A48A}"/>
              </a:ext>
            </a:extLst>
          </p:cNvPr>
          <p:cNvSpPr txBox="1"/>
          <p:nvPr/>
        </p:nvSpPr>
        <p:spPr>
          <a:xfrm>
            <a:off x="10895121" y="6227498"/>
            <a:ext cx="824108" cy="369332"/>
          </a:xfrm>
          <a:prstGeom prst="rect">
            <a:avLst/>
          </a:prstGeom>
          <a:noFill/>
        </p:spPr>
        <p:txBody>
          <a:bodyPr wrap="square" rtlCol="0">
            <a:spAutoFit/>
          </a:bodyPr>
          <a:lstStyle/>
          <a:p>
            <a:r>
              <a:rPr lang="en-US" b="1" dirty="0" smtClean="0"/>
              <a:t>2,350</a:t>
            </a:r>
            <a:endParaRPr lang="en-US" b="1" dirty="0"/>
          </a:p>
        </p:txBody>
      </p:sp>
      <p:sp>
        <p:nvSpPr>
          <p:cNvPr id="49" name="TextBox 48">
            <a:extLst>
              <a:ext uri="{FF2B5EF4-FFF2-40B4-BE49-F238E27FC236}">
                <a16:creationId xmlns:a16="http://schemas.microsoft.com/office/drawing/2014/main" xmlns="" id="{7DD9D5A9-491D-4DD9-B770-0B3EDA735281}"/>
              </a:ext>
            </a:extLst>
          </p:cNvPr>
          <p:cNvSpPr txBox="1"/>
          <p:nvPr/>
        </p:nvSpPr>
        <p:spPr>
          <a:xfrm>
            <a:off x="10884414" y="4581732"/>
            <a:ext cx="1162164" cy="369332"/>
          </a:xfrm>
          <a:prstGeom prst="rect">
            <a:avLst/>
          </a:prstGeom>
          <a:noFill/>
        </p:spPr>
        <p:txBody>
          <a:bodyPr wrap="square" rtlCol="0">
            <a:spAutoFit/>
          </a:bodyPr>
          <a:lstStyle/>
          <a:p>
            <a:r>
              <a:rPr lang="en-US" b="1" dirty="0"/>
              <a:t>2,350</a:t>
            </a:r>
          </a:p>
        </p:txBody>
      </p:sp>
      <p:sp>
        <p:nvSpPr>
          <p:cNvPr id="50" name="Flowchart: Process 49">
            <a:extLst>
              <a:ext uri="{FF2B5EF4-FFF2-40B4-BE49-F238E27FC236}">
                <a16:creationId xmlns:a16="http://schemas.microsoft.com/office/drawing/2014/main" xmlns="" id="{2EA6E4C3-A0AD-42CA-908D-9DD0C5F41E96}"/>
              </a:ext>
            </a:extLst>
          </p:cNvPr>
          <p:cNvSpPr/>
          <p:nvPr/>
        </p:nvSpPr>
        <p:spPr>
          <a:xfrm>
            <a:off x="4342053" y="3385410"/>
            <a:ext cx="7300971" cy="751604"/>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peech Bubble: Rectangle with Corners Rounded 50">
            <a:extLst>
              <a:ext uri="{FF2B5EF4-FFF2-40B4-BE49-F238E27FC236}">
                <a16:creationId xmlns:a16="http://schemas.microsoft.com/office/drawing/2014/main" xmlns="" id="{778CC5C1-49AA-491E-BEE7-5A5A527A8CCB}"/>
              </a:ext>
            </a:extLst>
          </p:cNvPr>
          <p:cNvSpPr/>
          <p:nvPr/>
        </p:nvSpPr>
        <p:spPr>
          <a:xfrm>
            <a:off x="7870025" y="1602019"/>
            <a:ext cx="3731622" cy="1176130"/>
          </a:xfrm>
          <a:prstGeom prst="wedgeRoundRectCallout">
            <a:avLst>
              <a:gd name="adj1" fmla="val -2170"/>
              <a:gd name="adj2" fmla="val 134358"/>
              <a:gd name="adj3" fmla="val 16667"/>
            </a:avLst>
          </a:prstGeo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How can we calculate the estimated uncollectible receivable amount ???</a:t>
            </a:r>
          </a:p>
        </p:txBody>
      </p:sp>
      <p:sp>
        <p:nvSpPr>
          <p:cNvPr id="53" name="TextBox 52">
            <a:extLst>
              <a:ext uri="{FF2B5EF4-FFF2-40B4-BE49-F238E27FC236}">
                <a16:creationId xmlns:a16="http://schemas.microsoft.com/office/drawing/2014/main" xmlns="" id="{852CE607-7EFA-4B85-AD56-89D6092DA332}"/>
              </a:ext>
            </a:extLst>
          </p:cNvPr>
          <p:cNvSpPr txBox="1"/>
          <p:nvPr/>
        </p:nvSpPr>
        <p:spPr>
          <a:xfrm>
            <a:off x="5407789" y="4463831"/>
            <a:ext cx="4328047" cy="414985"/>
          </a:xfrm>
          <a:prstGeom prst="rect">
            <a:avLst/>
          </a:prstGeom>
          <a:noFill/>
        </p:spPr>
        <p:txBody>
          <a:bodyPr wrap="square" rtlCol="0">
            <a:spAutoFit/>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 – </a:t>
            </a:r>
            <a:r>
              <a:rPr lang="en-US" sz="1800" b="1" dirty="0">
                <a:solidFill>
                  <a:srgbClr val="FF0000"/>
                </a:solidFill>
                <a:effectLst/>
                <a:latin typeface="Arial" panose="020B0604020202020204" pitchFamily="34" charset="0"/>
                <a:cs typeface="Arial" panose="020B0604020202020204" pitchFamily="34" charset="0"/>
              </a:rPr>
              <a:t>Bassam</a:t>
            </a:r>
            <a:r>
              <a:rPr lang="en-US" sz="1800" b="1" dirty="0">
                <a:effectLst/>
                <a:latin typeface="Arial" panose="020B0604020202020204" pitchFamily="34" charset="0"/>
                <a:cs typeface="Arial" panose="020B0604020202020204" pitchFamily="34" charset="0"/>
              </a:rPr>
              <a:t> </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6" name="Group 35"/>
          <p:cNvGrpSpPr/>
          <p:nvPr/>
        </p:nvGrpSpPr>
        <p:grpSpPr>
          <a:xfrm>
            <a:off x="0" y="6546693"/>
            <a:ext cx="12192000" cy="384957"/>
            <a:chOff x="0" y="6498164"/>
            <a:chExt cx="12192000" cy="384957"/>
          </a:xfrm>
        </p:grpSpPr>
        <p:cxnSp>
          <p:nvCxnSpPr>
            <p:cNvPr id="38" name="Straight Connector 3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395" y="31724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20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11" grpId="0"/>
      <p:bldP spid="31" grpId="0"/>
      <p:bldP spid="33" grpId="0"/>
      <p:bldP spid="35" grpId="0"/>
      <p:bldP spid="37" grpId="0"/>
      <p:bldP spid="41" grpId="0"/>
      <p:bldP spid="43" grpId="0"/>
      <p:bldP spid="45" grpId="0"/>
      <p:bldP spid="47" grpId="0"/>
      <p:bldP spid="49" grpId="0"/>
      <p:bldP spid="50" grpId="0" animBg="1"/>
      <p:bldP spid="51" grpId="0" animBg="1"/>
      <p:bldP spid="53" grpId="0"/>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2122</TotalTime>
  <Words>1540</Words>
  <Application>Microsoft Office PowerPoint</Application>
  <PresentationFormat>Widescreen</PresentationFormat>
  <Paragraphs>366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Calibri Light</vt:lpstr>
      <vt:lpstr>PT Bold Heading</vt:lpstr>
      <vt:lpstr>Sakkal Majalla</vt:lpstr>
      <vt:lpstr>Times New Roman</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Post to the ledger account</dc:title>
  <dc:creator>HP</dc:creator>
  <cp:lastModifiedBy>Amro Hussain Ali Salman</cp:lastModifiedBy>
  <cp:revision>310</cp:revision>
  <dcterms:created xsi:type="dcterms:W3CDTF">2020-03-02T15:41:51Z</dcterms:created>
  <dcterms:modified xsi:type="dcterms:W3CDTF">2021-01-20T10:26:33Z</dcterms:modified>
</cp:coreProperties>
</file>