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7" r:id="rId2"/>
    <p:sldId id="361" r:id="rId3"/>
    <p:sldId id="340" r:id="rId4"/>
    <p:sldId id="364" r:id="rId5"/>
    <p:sldId id="365" r:id="rId6"/>
    <p:sldId id="341" r:id="rId7"/>
    <p:sldId id="366" r:id="rId8"/>
    <p:sldId id="367" r:id="rId9"/>
    <p:sldId id="368" r:id="rId10"/>
    <p:sldId id="369" r:id="rId11"/>
    <p:sldId id="325" r:id="rId12"/>
    <p:sldId id="370" r:id="rId13"/>
    <p:sldId id="371" r:id="rId14"/>
    <p:sldId id="342" r:id="rId15"/>
    <p:sldId id="372" r:id="rId16"/>
    <p:sldId id="373" r:id="rId17"/>
    <p:sldId id="349" r:id="rId18"/>
    <p:sldId id="374" r:id="rId19"/>
    <p:sldId id="318" r:id="rId20"/>
    <p:sldId id="3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𝐾𝐻𝐴𝑇𝑂𝑂𝑁 ~" initials="𝐾𝐻𝐴𝑇𝑂𝑂𝑁" lastIdx="1" clrIdx="0">
    <p:extLst>
      <p:ext uri="{19B8F6BF-5375-455C-9EA6-DF929625EA0E}">
        <p15:presenceInfo xmlns:p15="http://schemas.microsoft.com/office/powerpoint/2012/main" userId="cd7d9c1bfcbffe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850101"/>
    <a:srgbClr val="E8C33C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6705-A94A-452E-BD07-1A2A316124BC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356F-BE52-447E-98FB-85A7E6688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9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9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4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1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27656"/>
              </p:ext>
            </p:extLst>
          </p:nvPr>
        </p:nvGraphicFramePr>
        <p:xfrm>
          <a:off x="1504406" y="2517007"/>
          <a:ext cx="9183188" cy="35049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30489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7352699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971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74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111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en-GB" sz="2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(Lesson 2)</a:t>
                      </a: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741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Analyzing and</a:t>
                      </a:r>
                      <a:r>
                        <a:rPr lang="en-GB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Journalizing Transactions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32411" y="381000"/>
            <a:ext cx="8882743" cy="118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B178E2-9187-4247-BCE6-EF24F9BE8FF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018FD5-AB89-49BF-9E73-63AC9ACA636A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FD1AE7-3B0C-4750-A197-2EB17E523CE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44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1, 2020 , Ali company performed cleaning services of BD 600 to Jalal Est. on credit.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2781278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 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61956"/>
              </p:ext>
            </p:extLst>
          </p:nvPr>
        </p:nvGraphicFramePr>
        <p:xfrm>
          <a:off x="477075" y="2970253"/>
          <a:ext cx="10972799" cy="16952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Receivable (Jalal Est.)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Cleaning Services Revenue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5383598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0B04DB-29A2-4611-9011-264FECFF1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2" y="4623616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1A4555-CD6C-417D-BA2D-74A845343D9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96E99E-B745-453E-9A3A-A7EC1228B2C8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445DBA-4416-49C0-887C-B4476462E64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07714"/>
              </p:ext>
            </p:extLst>
          </p:nvPr>
        </p:nvGraphicFramePr>
        <p:xfrm>
          <a:off x="324421" y="2717250"/>
          <a:ext cx="9548450" cy="22131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5979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073391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747921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121880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159279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42355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4739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19</a:t>
                      </a:r>
                    </a:p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 (</a:t>
                      </a:r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Amaar</a:t>
                      </a: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 Revenues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  <a:tr h="447398">
                <a:tc>
                  <a:txBody>
                    <a:bodyPr/>
                    <a:lstStyle/>
                    <a:p>
                      <a:pPr algn="ctr"/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services to customer cash.</a:t>
                      </a:r>
                      <a:endParaRPr lang="en-GB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49427"/>
                  </a:ext>
                </a:extLst>
              </a:tr>
            </a:tbl>
          </a:graphicData>
        </a:graphic>
      </p:graphicFrame>
      <p:sp>
        <p:nvSpPr>
          <p:cNvPr id="8" name="مستطيل مستدير الزوايا 13"/>
          <p:cNvSpPr/>
          <p:nvPr/>
        </p:nvSpPr>
        <p:spPr>
          <a:xfrm>
            <a:off x="281646" y="706135"/>
            <a:ext cx="1753216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420" y="1529974"/>
            <a:ext cx="954845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19 2020, Abdulla’s Company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provided services to customer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Amaar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for BD7,500, received cash BD2,500 and balance on account. It recorded in the general journal:            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8230"/>
          <a:stretch/>
        </p:blipFill>
        <p:spPr bwMode="auto">
          <a:xfrm>
            <a:off x="8560904" y="4794087"/>
            <a:ext cx="3631096" cy="164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184377" y="2007028"/>
            <a:ext cx="1923409" cy="345167"/>
            <a:chOff x="38100" y="819150"/>
            <a:chExt cx="1550445" cy="332105"/>
          </a:xfrm>
        </p:grpSpPr>
        <p:sp>
          <p:nvSpPr>
            <p:cNvPr id="14" name="Text Box 131"/>
            <p:cNvSpPr txBox="1"/>
            <p:nvPr/>
          </p:nvSpPr>
          <p:spPr>
            <a:xfrm>
              <a:off x="38100" y="819150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32"/>
            <p:cNvSpPr txBox="1"/>
            <p:nvPr/>
          </p:nvSpPr>
          <p:spPr>
            <a:xfrm>
              <a:off x="908460" y="819150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94F6D4-2321-4851-94F9-27E565AC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877" y="815516"/>
            <a:ext cx="1960907" cy="20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C9C8A63-9345-41D0-A343-E534568AD0ED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B04F03-0D48-4B09-8CFA-66BC327F79A7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D669EE-ADBA-4166-A318-2D2379E5E3F1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1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May 5, 2020 , Ali company performed cleaning services of BD 450 to Ameer company  and received BD 200 and balance on account.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1596421" cy="521356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79167"/>
              </p:ext>
            </p:extLst>
          </p:nvPr>
        </p:nvGraphicFramePr>
        <p:xfrm>
          <a:off x="477075" y="2747548"/>
          <a:ext cx="10972799" cy="229459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9194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5383598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A28BA66-8756-4EA1-AF5F-C1D0C16292ED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576A52-C492-47CE-8DF7-3D7B46D5D58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9F40E2-1C55-482C-8591-FB277A2EEAB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May 5, 2020 , Ali company performed cleaning services of BD 450 to Ameer company  and received BD 200 and balance on account.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2570923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 </a:t>
            </a:r>
            <a:r>
              <a:rPr lang="ar-BH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62103"/>
              </p:ext>
            </p:extLst>
          </p:nvPr>
        </p:nvGraphicFramePr>
        <p:xfrm>
          <a:off x="477075" y="2914973"/>
          <a:ext cx="10972799" cy="229459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May 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194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receivable (Ameer)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Cleaning service revenue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83598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A0B04DB-29A2-4611-9011-264FECFF1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2" y="4973100"/>
            <a:ext cx="2302102" cy="151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1E0313-35C9-4F2B-8E35-4BB8F9B0EBD6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31C5E4-B1CD-44CF-8E9E-05B0333F9C15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421C34-1120-4A5E-99D2-64AFE933F86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1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 مستدير الزوايا 13"/>
          <p:cNvSpPr/>
          <p:nvPr/>
        </p:nvSpPr>
        <p:spPr>
          <a:xfrm>
            <a:off x="172278" y="499785"/>
            <a:ext cx="2068646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7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829" y="2699354"/>
            <a:ext cx="1099595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March, 23 2020, Abdulla’s Company received cash BD4,000 from customer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Amaar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It recorded in the general journal: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5622"/>
              </p:ext>
            </p:extLst>
          </p:nvPr>
        </p:nvGraphicFramePr>
        <p:xfrm>
          <a:off x="164829" y="3573942"/>
          <a:ext cx="10995949" cy="1789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5182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842494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61302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91952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35019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44739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47398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23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 (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Amaar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Receiving cash from debtors.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798263" y="789102"/>
            <a:ext cx="7365438" cy="1579122"/>
            <a:chOff x="-1641042" y="-24736"/>
            <a:chExt cx="6979266" cy="982057"/>
          </a:xfrm>
        </p:grpSpPr>
        <p:sp>
          <p:nvSpPr>
            <p:cNvPr id="22" name="Rectangle 21"/>
            <p:cNvSpPr/>
            <p:nvPr/>
          </p:nvSpPr>
          <p:spPr>
            <a:xfrm>
              <a:off x="-1641042" y="345911"/>
              <a:ext cx="3099218" cy="4762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Received Cash from Customer = Debtors=Account Receivable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 flipV="1">
              <a:off x="1509709" y="266140"/>
              <a:ext cx="495726" cy="2146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04911" y="19435"/>
              <a:ext cx="1038225" cy="37147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</a:t>
              </a: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Assets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3409950" y="190500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>
              <a:off x="1509709" y="552915"/>
              <a:ext cx="578027" cy="154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270966" y="595371"/>
              <a:ext cx="1047750" cy="36195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 </a:t>
              </a: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Assets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3406489" y="771525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882575" y="519171"/>
              <a:ext cx="1452880" cy="41967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 Account Receivable </a:t>
              </a:r>
              <a:r>
                <a:rPr lang="en-US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882575" y="-24736"/>
              <a:ext cx="1455649" cy="41967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Cash </a:t>
              </a:r>
              <a:r>
                <a:rPr lang="en-US" sz="12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 </a:t>
              </a: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26" y="5190527"/>
            <a:ext cx="3271163" cy="152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5E9AD9-61A9-4024-A837-A058D15B6D6C}"/>
              </a:ext>
            </a:extLst>
          </p:cNvPr>
          <p:cNvSpPr/>
          <p:nvPr/>
        </p:nvSpPr>
        <p:spPr>
          <a:xfrm>
            <a:off x="164829" y="1463928"/>
            <a:ext cx="342292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Receiving from Debtors (Account Receivable):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C0106B-0488-419B-8356-584EB822F01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11F6D7-B8ED-4F8F-A489-D5D46E435D4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36C52E-833C-464C-A0B9-222588D832B0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8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July 8, 2020 , Ali company received BD 200 cash from Ameer Company.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1622178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69193"/>
              </p:ext>
            </p:extLst>
          </p:nvPr>
        </p:nvGraphicFramePr>
        <p:xfrm>
          <a:off x="477075" y="2747548"/>
          <a:ext cx="10972799" cy="16952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9194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942167A-7FBE-4436-8334-6BE0C8C314CC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0819BF-46B5-48F6-99E0-4E17B4565FF9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A31764-A7C0-452F-84C8-9DF4D51F081A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0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July 8, 2020 , Ali company received BD 200 cash from Ameer Company.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2678246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84134"/>
              </p:ext>
            </p:extLst>
          </p:nvPr>
        </p:nvGraphicFramePr>
        <p:xfrm>
          <a:off x="477075" y="2747548"/>
          <a:ext cx="10972799" cy="16952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July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9194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receivable (Ameer)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02AB4A4-75C5-4EC5-91B6-E227D5844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2" y="4707053"/>
            <a:ext cx="2302102" cy="151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28F1C9-991C-4DE7-8115-B3C1CBA96EBC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1ECF3C-F835-451B-B443-0FB16069DE74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20FDC7-1B85-4CA9-8D65-A57F440B7C8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360791" y="1242596"/>
            <a:ext cx="4426230" cy="51115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selected events and transactions occurred during June ,2020 for Jawad computer repair services shop as follows :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5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Paid cash BD 1000 to the creditor Salman Est. 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8 : </a:t>
            </a: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erformed Repair services of BD 250 to Customer Amani and received BD 100 and balance on account.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12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Received BD150 from Amani for the service performed on June 8.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Journalize June transactions.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4" y="463420"/>
            <a:ext cx="1454757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8B3F4A-92E5-4723-A1E8-E102BF6D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8206"/>
              </p:ext>
            </p:extLst>
          </p:nvPr>
        </p:nvGraphicFramePr>
        <p:xfrm>
          <a:off x="5019202" y="1285461"/>
          <a:ext cx="6430672" cy="40107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Date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Explanation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Dr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/>
                        <a:t>Cr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1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1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19222768"/>
                  </a:ext>
                </a:extLst>
              </a:tr>
              <a:tr h="513013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1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1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42445063"/>
                  </a:ext>
                </a:extLst>
              </a:tr>
              <a:tr h="51301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08175376"/>
                  </a:ext>
                </a:extLst>
              </a:tr>
              <a:tr h="51301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dk1"/>
                        </a:solidFill>
                        <a:latin typeface="Arial Black" panose="020B0A04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1173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68160E-1718-4BB5-BEC6-1571DDB6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4" y="5296231"/>
            <a:ext cx="4717769" cy="12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606861" y="499627"/>
            <a:ext cx="2715946" cy="57546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General Journal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7A4F1A-151B-434A-A3E4-3D0DA7D4E0C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608F9E-F97B-4432-AE1C-6C3590488363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3E6AC4-7FC9-47AC-8255-0FBB56FC184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1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141668" y="1416675"/>
            <a:ext cx="4765183" cy="48024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selected events and transactions occurred during June ,2020 for Jawad computer repair services shop as follows :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5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Paid cash BD 1000 to the creditor Salman Est. 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8 : </a:t>
            </a:r>
            <a:r>
              <a:rPr lang="en-US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erformed Repair services of BD 250 to Customer Amani and received BD 100 and balance on account.</a:t>
            </a:r>
          </a:p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12 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Received BD150 from Amani for the service performed on June 8.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Journalize June transactions.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309648" y="520305"/>
            <a:ext cx="2570926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5:Solution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8B3F4A-92E5-4723-A1E8-E102BF6D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999101"/>
              </p:ext>
            </p:extLst>
          </p:nvPr>
        </p:nvGraphicFramePr>
        <p:xfrm>
          <a:off x="5019202" y="1272560"/>
          <a:ext cx="6983907" cy="4023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5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1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 Salman Est 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013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19222768"/>
                  </a:ext>
                </a:extLst>
              </a:tr>
              <a:tr h="513013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8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1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 (Amani)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1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 Services Revenue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42445063"/>
                  </a:ext>
                </a:extLst>
              </a:tr>
              <a:tr h="513013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08175376"/>
                  </a:ext>
                </a:extLst>
              </a:tr>
              <a:tr h="513013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 (Amani)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1173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68160E-1718-4BB5-BEC6-1571DDB6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4" y="5296231"/>
            <a:ext cx="4717769" cy="12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606861" y="499627"/>
            <a:ext cx="2715946" cy="57546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General Journal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9D5779-A101-403C-8B3E-9CAB9D8F4A6B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1E8670-1955-42A9-8742-3AFE1012A43E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2863A7-E6B7-40EA-B2A8-B19501B8788C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0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67702" y="463638"/>
            <a:ext cx="2578529" cy="65408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conclude :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D9ED4C-1679-421E-BEA3-481BC2CAE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55405"/>
              </p:ext>
            </p:extLst>
          </p:nvPr>
        </p:nvGraphicFramePr>
        <p:xfrm>
          <a:off x="592428" y="1903726"/>
          <a:ext cx="9468631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901">
                  <a:extLst>
                    <a:ext uri="{9D8B030D-6E8A-4147-A177-3AD203B41FA5}">
                      <a16:colId xmlns:a16="http://schemas.microsoft.com/office/drawing/2014/main" val="3765781650"/>
                    </a:ext>
                  </a:extLst>
                </a:gridCol>
                <a:gridCol w="4870114">
                  <a:extLst>
                    <a:ext uri="{9D8B030D-6E8A-4147-A177-3AD203B41FA5}">
                      <a16:colId xmlns:a16="http://schemas.microsoft.com/office/drawing/2014/main" val="3693654417"/>
                    </a:ext>
                  </a:extLst>
                </a:gridCol>
                <a:gridCol w="1645808">
                  <a:extLst>
                    <a:ext uri="{9D8B030D-6E8A-4147-A177-3AD203B41FA5}">
                      <a16:colId xmlns:a16="http://schemas.microsoft.com/office/drawing/2014/main" val="1376550180"/>
                    </a:ext>
                  </a:extLst>
                </a:gridCol>
                <a:gridCol w="1645808">
                  <a:extLst>
                    <a:ext uri="{9D8B030D-6E8A-4147-A177-3AD203B41FA5}">
                      <a16:colId xmlns:a16="http://schemas.microsoft.com/office/drawing/2014/main" val="24366882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 (DR)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(CR)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8273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1681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85935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to the creditor.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86305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884354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Service Revenue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51590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Performed services and received cash.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3611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55342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Service Revenue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6312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Performed services on account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89528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49199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Account receivable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699444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Received cash from debtors.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530659"/>
                  </a:ext>
                </a:extLst>
              </a:tr>
            </a:tbl>
          </a:graphicData>
        </a:graphic>
      </p:graphicFrame>
      <p:pic>
        <p:nvPicPr>
          <p:cNvPr id="20" name="Graphic 19" descr="Bullseye">
            <a:extLst>
              <a:ext uri="{FF2B5EF4-FFF2-40B4-BE49-F238E27FC236}">
                <a16:creationId xmlns:a16="http://schemas.microsoft.com/office/drawing/2014/main" id="{49D5227C-B3C2-4B24-B1EC-8F646F64F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3930" y="4465983"/>
            <a:ext cx="1550504" cy="17963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21238" y="1018101"/>
            <a:ext cx="2715946" cy="57546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General Journal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01329D-E629-4352-A79D-D2E21615DC4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D59255-68C3-43B8-86F2-DFE91639946E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39A6B8-7E0E-43F9-8B41-E47CD1176E08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07CAE1-A2D9-4163-BABB-FFD12F0966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00" y1="54537" x2="35400" y2="47778"/>
                        <a14:foregroundMark x1="36600" y1="33796" x2="36100" y2="28611"/>
                        <a14:foregroundMark x1="35200" y1="60833" x2="35200" y2="58241"/>
                        <a14:foregroundMark x1="71400" y1="62778" x2="73700" y2="62870"/>
                        <a14:foregroundMark x1="57600" y1="40000" x2="57600" y2="3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19128" r="20454" b="25080"/>
          <a:stretch/>
        </p:blipFill>
        <p:spPr>
          <a:xfrm>
            <a:off x="10013316" y="5159644"/>
            <a:ext cx="2250077" cy="140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2720" y="1349699"/>
            <a:ext cx="5080649" cy="646331"/>
            <a:chOff x="0" y="1065358"/>
            <a:chExt cx="8153400" cy="1148589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555835" y="1065358"/>
              <a:ext cx="7041729" cy="1148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</a:t>
              </a:r>
              <a:r>
                <a:rPr lang="en-US" sz="32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Objectives</a:t>
              </a:r>
              <a:endParaRPr lang="en-US" sz="36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328689" y="2112271"/>
            <a:ext cx="985138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849" y="491302"/>
            <a:ext cx="817866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1EFB7-C516-4439-9EB9-8FB0041B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43" y="407442"/>
            <a:ext cx="1647825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63062" y="2891203"/>
            <a:ext cx="9844312" cy="1171075"/>
            <a:chOff x="530850" y="1523490"/>
            <a:chExt cx="8364586" cy="14530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530850" y="1523490"/>
              <a:ext cx="1114720" cy="1453048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</a:rPr>
                <a:t>1.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33557" y="1523490"/>
              <a:ext cx="7261879" cy="1035097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record payments to creditors transactions in the general Journal.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C8D59E-12C9-4AC5-B9FF-D9DF6E85279B}"/>
              </a:ext>
            </a:extLst>
          </p:cNvPr>
          <p:cNvGrpSpPr/>
          <p:nvPr/>
        </p:nvGrpSpPr>
        <p:grpSpPr>
          <a:xfrm>
            <a:off x="463062" y="4851700"/>
            <a:ext cx="9858450" cy="1393629"/>
            <a:chOff x="518837" y="1458312"/>
            <a:chExt cx="8376599" cy="15883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EC35122-8B04-4296-80FE-A5F4A90C0DAA}"/>
                </a:ext>
              </a:extLst>
            </p:cNvPr>
            <p:cNvSpPr/>
            <p:nvPr/>
          </p:nvSpPr>
          <p:spPr>
            <a:xfrm>
              <a:off x="518837" y="1458312"/>
              <a:ext cx="1114720" cy="1588368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</a:rPr>
                <a:t>3</a:t>
              </a:r>
              <a:r>
                <a:rPr lang="en-US" sz="3600" b="1" kern="1200" dirty="0">
                  <a:solidFill>
                    <a:schemeClr val="tx1"/>
                  </a:solidFill>
                </a:rPr>
                <a:t>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2367FB3-3C4F-4096-9EB2-F7E1E8E6B846}"/>
                </a:ext>
              </a:extLst>
            </p:cNvPr>
            <p:cNvSpPr/>
            <p:nvPr/>
          </p:nvSpPr>
          <p:spPr>
            <a:xfrm>
              <a:off x="1633557" y="1490438"/>
              <a:ext cx="7261879" cy="1045971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record receivables from debtors transactions in the general Journal.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DA598F-2C21-4937-AC7C-628AB00D813D}"/>
              </a:ext>
            </a:extLst>
          </p:cNvPr>
          <p:cNvGrpSpPr/>
          <p:nvPr/>
        </p:nvGrpSpPr>
        <p:grpSpPr>
          <a:xfrm>
            <a:off x="463062" y="3803380"/>
            <a:ext cx="9858450" cy="1393629"/>
            <a:chOff x="518837" y="1458312"/>
            <a:chExt cx="8376599" cy="15883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09225F5-14CB-4A45-85D6-4CA3533710BA}"/>
                </a:ext>
              </a:extLst>
            </p:cNvPr>
            <p:cNvSpPr/>
            <p:nvPr/>
          </p:nvSpPr>
          <p:spPr>
            <a:xfrm>
              <a:off x="518837" y="1458312"/>
              <a:ext cx="1114720" cy="1588368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</a:rPr>
                <a:t>2</a:t>
              </a:r>
              <a:r>
                <a:rPr lang="en-US" sz="3600" b="1" kern="1200" dirty="0">
                  <a:solidFill>
                    <a:schemeClr val="tx1"/>
                  </a:solidFill>
                </a:rPr>
                <a:t>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B7A28712-9A9D-4B4A-BE4B-68ADCDD27975}"/>
                </a:ext>
              </a:extLst>
            </p:cNvPr>
            <p:cNvSpPr/>
            <p:nvPr/>
          </p:nvSpPr>
          <p:spPr>
            <a:xfrm>
              <a:off x="1633557" y="1490437"/>
              <a:ext cx="7261879" cy="1045971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GB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record services provided transactions in the general Journal.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71BA23-1B37-4679-8D35-B98D3EF96EB8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96E0459-96D4-4B28-9F45-20CC112035F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44D174-CC19-4D5A-9E4F-E94299EEF92E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951086" y="4102712"/>
            <a:ext cx="2684007" cy="165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267701" y="1412300"/>
            <a:ext cx="9520243" cy="237697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The student achieved the objectives:</a:t>
            </a:r>
          </a:p>
          <a:p>
            <a:pPr marL="0" indent="0">
              <a:buNone/>
            </a:pP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record payments to creditors transactions in the general Journal.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record services provided transactions in the general Journal.</a:t>
            </a:r>
          </a:p>
          <a:p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record receivables from debtors transactions in the general Journal.</a:t>
            </a:r>
          </a:p>
          <a:p>
            <a:pPr lvl="0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050" dirty="0"/>
          </a:p>
        </p:txBody>
      </p:sp>
      <p:sp>
        <p:nvSpPr>
          <p:cNvPr id="2" name="Rectangular Callout 1"/>
          <p:cNvSpPr/>
          <p:nvPr/>
        </p:nvSpPr>
        <p:spPr>
          <a:xfrm>
            <a:off x="373719" y="4045067"/>
            <a:ext cx="6324804" cy="1768601"/>
          </a:xfrm>
          <a:prstGeom prst="wedgeRectCallout">
            <a:avLst>
              <a:gd name="adj1" fmla="val 83099"/>
              <a:gd name="adj2" fmla="val -16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u="sng" dirty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67702" y="520562"/>
            <a:ext cx="2926259" cy="703294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Lesson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053BED-0C47-4B32-BAB4-B69C4AC50265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0B102B-CE4E-4F28-90D0-7179EF45C721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0A95C3-3170-4E75-824E-09AACD0A3E1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5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 مستدير الزوايا 13"/>
          <p:cNvSpPr/>
          <p:nvPr/>
        </p:nvSpPr>
        <p:spPr>
          <a:xfrm>
            <a:off x="219918" y="499785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1298" y="1607997"/>
            <a:ext cx="307743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Payment to Creditor: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918" y="2823690"/>
            <a:ext cx="967032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March, 11 2020, Abdulla’s Company paid cash BD2,000 to creditor Fahad Est. It recorded in the general journal: 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69143"/>
              </p:ext>
            </p:extLst>
          </p:nvPr>
        </p:nvGraphicFramePr>
        <p:xfrm>
          <a:off x="219917" y="3874433"/>
          <a:ext cx="9670323" cy="1789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4435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138146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757467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136200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174075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44739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447398">
                <a:tc row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11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(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Fahad Est)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Cash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447398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 cash to creditor.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399277" y="810540"/>
            <a:ext cx="8440124" cy="1752904"/>
            <a:chOff x="-350639" y="8795"/>
            <a:chExt cx="5846013" cy="1165514"/>
          </a:xfrm>
        </p:grpSpPr>
        <p:sp>
          <p:nvSpPr>
            <p:cNvPr id="24" name="Rectangle 23"/>
            <p:cNvSpPr/>
            <p:nvPr/>
          </p:nvSpPr>
          <p:spPr>
            <a:xfrm>
              <a:off x="-350639" y="509937"/>
              <a:ext cx="2205644" cy="29512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Paid=Issued Check to Creditor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V="1">
              <a:off x="1944658" y="368081"/>
              <a:ext cx="455851" cy="230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562224" y="8795"/>
              <a:ext cx="1038225" cy="46672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Liability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3648076" y="242157"/>
              <a:ext cx="257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1952927" y="641604"/>
              <a:ext cx="490538" cy="191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557462" y="682979"/>
              <a:ext cx="1023937" cy="47243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Assets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629025" y="876300"/>
              <a:ext cx="295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3993160" y="701869"/>
              <a:ext cx="1494718" cy="47244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Cash </a:t>
              </a: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Credit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999232" y="35706"/>
              <a:ext cx="1496142" cy="47423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Account Payable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 </a:t>
              </a: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04129" y="3837770"/>
            <a:ext cx="1893888" cy="404022"/>
            <a:chOff x="1348" y="785368"/>
            <a:chExt cx="1650664" cy="345601"/>
          </a:xfrm>
        </p:grpSpPr>
        <p:sp>
          <p:nvSpPr>
            <p:cNvPr id="33" name="Text Box 131"/>
            <p:cNvSpPr txBox="1"/>
            <p:nvPr/>
          </p:nvSpPr>
          <p:spPr>
            <a:xfrm>
              <a:off x="1348" y="785368"/>
              <a:ext cx="619257" cy="2947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DEBIT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32"/>
            <p:cNvSpPr txBox="1"/>
            <p:nvPr/>
          </p:nvSpPr>
          <p:spPr>
            <a:xfrm>
              <a:off x="971927" y="798864"/>
              <a:ext cx="680085" cy="332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CREDIT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2072D2E-A07C-4343-A71B-883800E9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10" y="2651596"/>
            <a:ext cx="1960907" cy="205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9D385D5-1222-4FEE-AB11-975B80D62400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7691B1C-A977-4A82-8491-1DAAF3265A0E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EB82183-3A31-4268-80E9-D1A608BFB60D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0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1, 2020 , Ali company paid cash BD 4000 to the creditor Salman Est. 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1647936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74588"/>
              </p:ext>
            </p:extLst>
          </p:nvPr>
        </p:nvGraphicFramePr>
        <p:xfrm>
          <a:off x="477075" y="2970253"/>
          <a:ext cx="10972799" cy="231326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53835983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A81F7AA-2431-450D-9581-E23D635E11D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15805E-3766-405D-ADA5-35923779E2B8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31AF96-778C-4E46-9684-843982CBB523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1, 2020 , Ali company paid cash BD 4000 to the creditor Salman Est. 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7" y="591772"/>
            <a:ext cx="2858551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 : (Solution)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06999"/>
              </p:ext>
            </p:extLst>
          </p:nvPr>
        </p:nvGraphicFramePr>
        <p:xfrm>
          <a:off x="477075" y="2970253"/>
          <a:ext cx="10972799" cy="17139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April 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Account payable – Salman Est.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618029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5765412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08CA66-9768-4739-9E69-38A2C0077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2" y="4623616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6306F27-CD4A-43E4-B0B3-972E061189BD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C37EF5A-E6C9-49E4-95B8-0F6383219D6D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A51CFA-C870-4448-B249-5F6C7BA25522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2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51557"/>
              </p:ext>
            </p:extLst>
          </p:nvPr>
        </p:nvGraphicFramePr>
        <p:xfrm>
          <a:off x="253793" y="2903795"/>
          <a:ext cx="10870448" cy="1302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6177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775810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1472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77206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19783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12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124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14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 Revenues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services to customer cash.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4831" y="2260333"/>
            <a:ext cx="1084799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 March, 14 2020, Abdulla’s Company performed services to customer for BD15,000 cash. It recorded in the general journal: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مستدير الزوايا 13"/>
          <p:cNvSpPr/>
          <p:nvPr/>
        </p:nvSpPr>
        <p:spPr>
          <a:xfrm>
            <a:off x="219918" y="433403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831" y="4320256"/>
            <a:ext cx="1082553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 March, 16 2020, Abdulla’s Company provided services to customer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for BD9,000 on account. It recorded in the general journal: 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73458" y="548855"/>
            <a:ext cx="7774791" cy="1638302"/>
            <a:chOff x="-293528" y="0"/>
            <a:chExt cx="6168756" cy="1304926"/>
          </a:xfrm>
        </p:grpSpPr>
        <p:sp>
          <p:nvSpPr>
            <p:cNvPr id="16" name="Rectangle 15"/>
            <p:cNvSpPr/>
            <p:nvPr/>
          </p:nvSpPr>
          <p:spPr>
            <a:xfrm>
              <a:off x="-293528" y="511937"/>
              <a:ext cx="2441731" cy="76090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Performed=Provided=Completed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Earned=Rendered (Services) </a:t>
              </a:r>
              <a:endParaRPr lang="en-GB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190750" y="476250"/>
              <a:ext cx="323850" cy="295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190750" y="781050"/>
              <a:ext cx="662940" cy="266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524125" y="123825"/>
              <a:ext cx="314325" cy="3524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857500" y="0"/>
              <a:ext cx="1097280" cy="36576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Cash</a:t>
              </a:r>
              <a:endParaRPr lang="en-GB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76550" y="482918"/>
              <a:ext cx="1123950" cy="3429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On Credit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67026" y="897934"/>
              <a:ext cx="1097281" cy="40699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Revenues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514600" y="533400"/>
              <a:ext cx="352425" cy="85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>
              <a:off x="4060884" y="623887"/>
              <a:ext cx="2381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391025" y="28575"/>
              <a:ext cx="1484202" cy="3238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Cash </a:t>
              </a:r>
              <a:r>
                <a:rPr lang="en-US" sz="11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91025" y="442393"/>
              <a:ext cx="1484202" cy="4286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+Account Receivable </a:t>
              </a:r>
              <a:r>
                <a:rPr lang="en-US" sz="11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(Debit)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1026" y="938701"/>
              <a:ext cx="1484202" cy="32385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Revenues </a:t>
              </a:r>
              <a:r>
                <a:rPr lang="en-US" sz="11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(Credit)</a:t>
              </a:r>
              <a:endParaRPr lang="en-GB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65092" y="1393132"/>
            <a:ext cx="3077435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Performing Service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62496"/>
              </p:ext>
            </p:extLst>
          </p:nvPr>
        </p:nvGraphicFramePr>
        <p:xfrm>
          <a:off x="264831" y="5006146"/>
          <a:ext cx="10883416" cy="13029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1683">
                  <a:extLst>
                    <a:ext uri="{9D8B030D-6E8A-4147-A177-3AD203B41FA5}">
                      <a16:colId xmlns:a16="http://schemas.microsoft.com/office/drawing/2014/main" val="2268837815"/>
                    </a:ext>
                  </a:extLst>
                </a:gridCol>
                <a:gridCol w="5795132">
                  <a:extLst>
                    <a:ext uri="{9D8B030D-6E8A-4147-A177-3AD203B41FA5}">
                      <a16:colId xmlns:a16="http://schemas.microsoft.com/office/drawing/2014/main" val="607897923"/>
                    </a:ext>
                  </a:extLst>
                </a:gridCol>
                <a:gridCol w="854320">
                  <a:extLst>
                    <a:ext uri="{9D8B030D-6E8A-4147-A177-3AD203B41FA5}">
                      <a16:colId xmlns:a16="http://schemas.microsoft.com/office/drawing/2014/main" val="3802830704"/>
                    </a:ext>
                  </a:extLst>
                </a:gridCol>
                <a:gridCol w="1281479">
                  <a:extLst>
                    <a:ext uri="{9D8B030D-6E8A-4147-A177-3AD203B41FA5}">
                      <a16:colId xmlns:a16="http://schemas.microsoft.com/office/drawing/2014/main" val="386764859"/>
                    </a:ext>
                  </a:extLst>
                </a:gridCol>
                <a:gridCol w="1300802">
                  <a:extLst>
                    <a:ext uri="{9D8B030D-6E8A-4147-A177-3AD203B41FA5}">
                      <a16:colId xmlns:a16="http://schemas.microsoft.com/office/drawing/2014/main" val="1624948788"/>
                    </a:ext>
                  </a:extLst>
                </a:gridCol>
              </a:tblGrid>
              <a:tr h="31241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Account Title and Explanation</a:t>
                      </a:r>
                      <a:endParaRPr lang="en-GB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18514485"/>
                  </a:ext>
                </a:extLst>
              </a:tr>
              <a:tr h="31241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March, 16 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Receivable (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Basem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38924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Services Revenues</a:t>
                      </a:r>
                      <a:endPara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569446"/>
                  </a:ext>
                </a:extLst>
              </a:tr>
              <a:tr h="312413">
                <a:tc vMerge="1"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services to customer on account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63109"/>
                  </a:ext>
                </a:extLst>
              </a:tr>
            </a:tbl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86A067-BB5D-42BF-B752-6360A23AE9CB}"/>
              </a:ext>
            </a:extLst>
          </p:cNvPr>
          <p:cNvCxnSpPr>
            <a:cxnSpLocks/>
          </p:cNvCxnSpPr>
          <p:nvPr/>
        </p:nvCxnSpPr>
        <p:spPr>
          <a:xfrm>
            <a:off x="8844124" y="807991"/>
            <a:ext cx="300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182D06-35BE-4777-93E4-0379248223A1}"/>
              </a:ext>
            </a:extLst>
          </p:cNvPr>
          <p:cNvCxnSpPr>
            <a:cxnSpLocks/>
          </p:cNvCxnSpPr>
          <p:nvPr/>
        </p:nvCxnSpPr>
        <p:spPr>
          <a:xfrm>
            <a:off x="8870751" y="1989481"/>
            <a:ext cx="300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C76CC4-21A8-4ED3-B8F9-43D1DA8C8EF5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B64C0E-0496-413C-A813-497C21D51C30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1E09195-E348-45ED-99AB-64EE9C9A4C25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6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1, 2020 , Ali company performed cleaning services to ABC Company for BD 1500 cash.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1635058" cy="521356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077490"/>
              </p:ext>
            </p:extLst>
          </p:nvPr>
        </p:nvGraphicFramePr>
        <p:xfrm>
          <a:off x="477075" y="2970253"/>
          <a:ext cx="10972799" cy="16952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5383598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4690AAB-66CA-42C2-BE1C-E354BB5EC196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2AA0FB-B070-47DB-9749-465C2C435B06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819EAD-E6E8-4CF8-9E70-8B935A1A0FFF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4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1, 2020 , Ali company performed cleaning services to ABC Company for BD 1500 cash.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6" y="567683"/>
            <a:ext cx="2570923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 Solution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02372"/>
              </p:ext>
            </p:extLst>
          </p:nvPr>
        </p:nvGraphicFramePr>
        <p:xfrm>
          <a:off x="477075" y="2970253"/>
          <a:ext cx="10972799" cy="16952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 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Cleaning Services Revenue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5383598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0A2106-F1C0-4741-B656-2A3C2B060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t="18584" r="15366" b="26156"/>
          <a:stretch/>
        </p:blipFill>
        <p:spPr bwMode="auto">
          <a:xfrm>
            <a:off x="9147774" y="4713768"/>
            <a:ext cx="2302102" cy="164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1A2E1D7-3D61-416B-B76B-65803EE461BB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7AAB90-40B1-4357-8922-CF4B0C83F445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D9B450-7A7D-4353-BEFE-05151A5F74B9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0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1" y="-1"/>
            <a:ext cx="12192001" cy="3321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and Journalizing Transactions                                                                       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0F8468-1D86-4515-BE36-D1C1186F1B1E}"/>
              </a:ext>
            </a:extLst>
          </p:cNvPr>
          <p:cNvSpPr/>
          <p:nvPr/>
        </p:nvSpPr>
        <p:spPr>
          <a:xfrm>
            <a:off x="477076" y="1395789"/>
            <a:ext cx="10972800" cy="1161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On April 1, 2020 , Ali company performed cleaning services of BD 600 to Jalal Est. on credit.</a:t>
            </a:r>
          </a:p>
          <a:p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Required: Record the above transaction in the general journal.</a:t>
            </a:r>
          </a:p>
        </p:txBody>
      </p:sp>
      <p:sp>
        <p:nvSpPr>
          <p:cNvPr id="10" name="مستطيل مستدير الزوايا 13">
            <a:extLst>
              <a:ext uri="{FF2B5EF4-FFF2-40B4-BE49-F238E27FC236}">
                <a16:creationId xmlns:a16="http://schemas.microsoft.com/office/drawing/2014/main" id="{890E2025-3DDF-416B-A670-B48DADA6BB88}"/>
              </a:ext>
            </a:extLst>
          </p:cNvPr>
          <p:cNvSpPr/>
          <p:nvPr/>
        </p:nvSpPr>
        <p:spPr>
          <a:xfrm>
            <a:off x="477078" y="591772"/>
            <a:ext cx="155778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 :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AB65BE-5DE3-4B41-971C-377CBD0B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20734"/>
              </p:ext>
            </p:extLst>
          </p:nvPr>
        </p:nvGraphicFramePr>
        <p:xfrm>
          <a:off x="477075" y="2970253"/>
          <a:ext cx="10972799" cy="169523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4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5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516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59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7386428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5383598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A31FB25-F0EE-44D6-90FF-F83DCBF93F8E}"/>
              </a:ext>
            </a:extLst>
          </p:cNvPr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5AC960-E1D1-47EC-B0B8-BFDC51B0F6DB}"/>
                </a:ext>
              </a:extLst>
            </p:cNvPr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E0E56E-1EFC-465A-875C-B95057691027}"/>
                </a:ext>
              </a:extLst>
            </p:cNvPr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7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2224</TotalTime>
  <Words>1566</Words>
  <Application>Microsoft Office PowerPoint</Application>
  <PresentationFormat>Widescreen</PresentationFormat>
  <Paragraphs>379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osama amro</cp:lastModifiedBy>
  <cp:revision>291</cp:revision>
  <dcterms:created xsi:type="dcterms:W3CDTF">2020-03-04T10:47:58Z</dcterms:created>
  <dcterms:modified xsi:type="dcterms:W3CDTF">2021-01-22T03:11:01Z</dcterms:modified>
</cp:coreProperties>
</file>