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33" r:id="rId1"/>
  </p:sldMasterIdLst>
  <p:notesMasterIdLst>
    <p:notesMasterId r:id="rId20"/>
  </p:notesMasterIdLst>
  <p:sldIdLst>
    <p:sldId id="256" r:id="rId2"/>
    <p:sldId id="298" r:id="rId3"/>
    <p:sldId id="258" r:id="rId4"/>
    <p:sldId id="299" r:id="rId5"/>
    <p:sldId id="304" r:id="rId6"/>
    <p:sldId id="260" r:id="rId7"/>
    <p:sldId id="264" r:id="rId8"/>
    <p:sldId id="294" r:id="rId9"/>
    <p:sldId id="300" r:id="rId10"/>
    <p:sldId id="301" r:id="rId11"/>
    <p:sldId id="303" r:id="rId12"/>
    <p:sldId id="287" r:id="rId13"/>
    <p:sldId id="285" r:id="rId14"/>
    <p:sldId id="286" r:id="rId15"/>
    <p:sldId id="291" r:id="rId16"/>
    <p:sldId id="292" r:id="rId17"/>
    <p:sldId id="293"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ABDULHUSAIN  NASER MOHAMED" initials="NANM" lastIdx="0" clrIdx="0">
    <p:extLst>
      <p:ext uri="{19B8F6BF-5375-455C-9EA6-DF929625EA0E}">
        <p15:presenceInfo xmlns:p15="http://schemas.microsoft.com/office/powerpoint/2012/main" userId="NASER ABDULHUSAIN  NASER MOHA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20000"/>
    <a:srgbClr val="525252"/>
    <a:srgbClr val="0099CC"/>
    <a:srgbClr val="FFD215"/>
    <a:srgbClr val="FFCC00"/>
    <a:srgbClr val="F0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CFB5-553E-41F7-B337-DAFA256365F2}" type="datetimeFigureOut">
              <a:rPr lang="en-US" smtClean="0"/>
              <a:pPr/>
              <a:t>1/27/2021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42A0F-B7D2-4BE7-8148-DCCC7AC9458C}" type="slidenum">
              <a:rPr lang="en-US" smtClean="0"/>
              <a:pPr/>
              <a:t>‹#›</a:t>
            </a:fld>
            <a:endParaRPr lang="en-US"/>
          </a:p>
        </p:txBody>
      </p:sp>
    </p:spTree>
    <p:extLst>
      <p:ext uri="{BB962C8B-B14F-4D97-AF65-F5344CB8AC3E}">
        <p14:creationId xmlns:p14="http://schemas.microsoft.com/office/powerpoint/2010/main" val="45958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042A0F-B7D2-4BE7-8148-DCCC7AC9458C}" type="slidenum">
              <a:rPr lang="en-US" smtClean="0"/>
              <a:pPr/>
              <a:t>17</a:t>
            </a:fld>
            <a:endParaRPr lang="en-US"/>
          </a:p>
        </p:txBody>
      </p:sp>
    </p:spTree>
    <p:extLst>
      <p:ext uri="{BB962C8B-B14F-4D97-AF65-F5344CB8AC3E}">
        <p14:creationId xmlns:p14="http://schemas.microsoft.com/office/powerpoint/2010/main" val="79962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A0D66-A5C5-4E69-AA10-60519288ADE8}" type="datetimeFigureOut">
              <a:rPr lang="ar-BH" smtClean="0"/>
              <a:pPr/>
              <a:t>14/06/1442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A0D66-A5C5-4E69-AA10-60519288ADE8}" type="datetimeFigureOut">
              <a:rPr lang="ar-BH" smtClean="0"/>
              <a:pPr/>
              <a:t>14/06/1442</a:t>
            </a:fld>
            <a:endParaRPr lang="ar-BH"/>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72363-F86E-4A62-AB23-061FEBA67E62}" type="slidenum">
              <a:rPr lang="ar-BH" smtClean="0"/>
              <a:pPr/>
              <a:t>‹#›</a:t>
            </a:fld>
            <a:endParaRPr lang="ar-BH"/>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647976" y="785794"/>
            <a:ext cx="6734172" cy="111146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600322232"/>
              </p:ext>
            </p:extLst>
          </p:nvPr>
        </p:nvGraphicFramePr>
        <p:xfrm>
          <a:off x="2128862" y="2420888"/>
          <a:ext cx="7772400" cy="3919810"/>
        </p:xfrm>
        <a:graphic>
          <a:graphicData uri="http://schemas.openxmlformats.org/drawingml/2006/table">
            <a:tbl>
              <a:tblPr firstRow="1" bandRow="1">
                <a:tableStyleId>{22838BEF-8BB2-4498-84A7-C5851F593DF1}</a:tableStyleId>
              </a:tblPr>
              <a:tblGrid>
                <a:gridCol w="1549277">
                  <a:extLst>
                    <a:ext uri="{9D8B030D-6E8A-4147-A177-3AD203B41FA5}">
                      <a16:colId xmlns="" xmlns:a16="http://schemas.microsoft.com/office/drawing/2014/main" val="1461388351"/>
                    </a:ext>
                  </a:extLst>
                </a:gridCol>
                <a:gridCol w="6223123">
                  <a:extLst>
                    <a:ext uri="{9D8B030D-6E8A-4147-A177-3AD203B41FA5}">
                      <a16:colId xmlns="" xmlns:a16="http://schemas.microsoft.com/office/drawing/2014/main" val="1273307883"/>
                    </a:ext>
                  </a:extLst>
                </a:gridCol>
              </a:tblGrid>
              <a:tr h="1403144">
                <a:tc gridSpan="2">
                  <a:txBody>
                    <a:bodyPr/>
                    <a:lstStyle/>
                    <a:p>
                      <a:pPr algn="ctr"/>
                      <a:r>
                        <a:rPr lang="en-US" sz="2800" dirty="0">
                          <a:latin typeface="Arial Black" panose="020B0A04020102020204" pitchFamily="34" charset="0"/>
                        </a:rPr>
                        <a:t>Commercial Subjects Group </a:t>
                      </a:r>
                    </a:p>
                    <a:p>
                      <a:pPr algn="ctr"/>
                      <a:r>
                        <a:rPr lang="en-US" sz="2800" dirty="0">
                          <a:latin typeface="Arial Black" panose="020B0A04020102020204" pitchFamily="34" charset="0"/>
                        </a:rPr>
                        <a:t>Level </a:t>
                      </a:r>
                      <a:r>
                        <a:rPr lang="en-US" sz="2800" dirty="0" smtClean="0">
                          <a:latin typeface="Arial Black" panose="020B0A04020102020204" pitchFamily="34" charset="0"/>
                        </a:rPr>
                        <a:t>3</a:t>
                      </a:r>
                      <a:endParaRPr lang="en-GB" sz="2800" dirty="0">
                        <a:latin typeface="Arial Black" panose="020B0A040201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 xmlns:a16="http://schemas.microsoft.com/office/drawing/2014/main" val="294071033"/>
                  </a:ext>
                </a:extLst>
              </a:tr>
              <a:tr h="831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Subject</a:t>
                      </a:r>
                      <a:endParaRPr lang="en-GB" dirty="0">
                        <a:solidFill>
                          <a:srgbClr val="FF0000"/>
                        </a:solidFill>
                        <a:latin typeface="Arial Black" panose="020B0A04020102020204" pitchFamily="34" charset="0"/>
                      </a:endParaRPr>
                    </a:p>
                  </a:txBody>
                  <a:tcPr anchor="ctr">
                    <a:cell3D prstMaterial="dkEdge">
                      <a:bevel prst="relaxedInset"/>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Accounting </a:t>
                      </a:r>
                      <a:r>
                        <a:rPr lang="en-US" sz="2400" b="1" dirty="0" smtClean="0">
                          <a:latin typeface="Arial" panose="020B0604020202020204" pitchFamily="34" charset="0"/>
                          <a:cs typeface="Arial" panose="020B0604020202020204" pitchFamily="34" charset="0"/>
                        </a:rPr>
                        <a:t>(3) –</a:t>
                      </a:r>
                      <a:r>
                        <a:rPr lang="ar-BH" sz="2400" b="1" dirty="0" smtClean="0">
                          <a:latin typeface="Arial" panose="020B0604020202020204" pitchFamily="34" charset="0"/>
                          <a:cs typeface="Arial" panose="020B0604020202020204" pitchFamily="34" charset="0"/>
                        </a:rPr>
                        <a:t>محا 213</a:t>
                      </a:r>
                      <a:endParaRPr lang="en-US" sz="2400" b="1" kern="1200" dirty="0" smtClean="0">
                        <a:solidFill>
                          <a:schemeClr val="dk1"/>
                        </a:solidFill>
                        <a:latin typeface="+mn-lt"/>
                        <a:ea typeface="+mn-ea"/>
                        <a:cs typeface="+mn-cs"/>
                      </a:endParaRPr>
                    </a:p>
                  </a:txBody>
                  <a:tcPr anchor="ctr">
                    <a:cell3D prstMaterial="dkEdge">
                      <a:bevel prst="relaxedInset"/>
                      <a:lightRig rig="flood" dir="t"/>
                    </a:cell3D>
                  </a:tcPr>
                </a:tc>
                <a:extLst>
                  <a:ext uri="{0D108BD9-81ED-4DB2-BD59-A6C34878D82A}">
                    <a16:rowId xmlns="" xmlns:a16="http://schemas.microsoft.com/office/drawing/2014/main" val="3962532820"/>
                  </a:ext>
                </a:extLst>
              </a:tr>
              <a:tr h="7399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Chapter</a:t>
                      </a:r>
                      <a:endParaRPr lang="en-GB" dirty="0">
                        <a:solidFill>
                          <a:srgbClr val="FF0000"/>
                        </a:solidFill>
                        <a:latin typeface="Arial Black" panose="020B0A04020102020204" pitchFamily="34" charset="0"/>
                      </a:endParaRPr>
                    </a:p>
                  </a:txBody>
                  <a:tcPr anchor="ctr">
                    <a:cell3D prstMaterial="dkEdge">
                      <a:bevel prst="relaxedInset"/>
                      <a:lightRig rig="flood" dir="t"/>
                    </a:cell3D>
                  </a:tcPr>
                </a:tc>
                <a:tc>
                  <a:txBody>
                    <a:bodyPr/>
                    <a:lstStyle/>
                    <a:p>
                      <a:pPr algn="ctr"/>
                      <a:r>
                        <a:rPr lang="en-US" sz="2400" b="1" dirty="0">
                          <a:latin typeface="Arial" panose="020B0604020202020204" pitchFamily="34" charset="0"/>
                          <a:cs typeface="Arial" panose="020B0604020202020204" pitchFamily="34" charset="0"/>
                        </a:rPr>
                        <a:t>Chapter </a:t>
                      </a:r>
                      <a:r>
                        <a:rPr lang="ar-BH" sz="2400" b="1" dirty="0" smtClean="0">
                          <a:latin typeface="Arial" panose="020B0604020202020204" pitchFamily="34" charset="0"/>
                          <a:cs typeface="Arial" panose="020B0604020202020204" pitchFamily="34" charset="0"/>
                        </a:rPr>
                        <a:t>5</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2253494851"/>
                  </a:ext>
                </a:extLst>
              </a:tr>
              <a:tr h="8318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Title</a:t>
                      </a:r>
                      <a:endParaRPr lang="en-GB" dirty="0">
                        <a:solidFill>
                          <a:srgbClr val="FF0000"/>
                        </a:solidFill>
                        <a:latin typeface="Arial Black" panose="020B0A04020102020204" pitchFamily="34" charset="0"/>
                      </a:endParaRPr>
                    </a:p>
                  </a:txBody>
                  <a:tcPr anchor="ctr">
                    <a:cell3D prstMaterial="dkEdge">
                      <a:bevel prst="relaxedInset"/>
                      <a:lightRig rig="flood" dir="t"/>
                    </a:cell3D>
                  </a:tcPr>
                </a:tc>
                <a:tc>
                  <a:txBody>
                    <a:bodyPr/>
                    <a:lstStyle/>
                    <a:p>
                      <a:pPr algn="ctr"/>
                      <a:r>
                        <a:rPr lang="en-GB" sz="2800" b="1" kern="1200" dirty="0" smtClean="0">
                          <a:solidFill>
                            <a:schemeClr val="dk1"/>
                          </a:solidFill>
                          <a:effectLst>
                            <a:outerShdw dist="38100" dir="2700000" algn="bl" rotWithShape="0">
                              <a:schemeClr val="accent5"/>
                            </a:outerShdw>
                          </a:effectLst>
                          <a:latin typeface="+mn-lt"/>
                          <a:ea typeface="+mn-ea"/>
                          <a:cs typeface="+mn-cs"/>
                        </a:rPr>
                        <a:t>INVENTORIES AND COST OF SALES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1" kern="1200" dirty="0" smtClean="0">
                          <a:solidFill>
                            <a:schemeClr val="accent2">
                              <a:lumMod val="50000"/>
                            </a:schemeClr>
                          </a:solidFill>
                          <a:effectLst>
                            <a:outerShdw dist="38100" dir="2700000" algn="bl" rotWithShape="0">
                              <a:schemeClr val="accent5"/>
                            </a:outerShdw>
                          </a:effectLst>
                          <a:latin typeface="Arial" panose="020B0604020202020204" pitchFamily="34" charset="0"/>
                          <a:ea typeface="+mn-ea"/>
                          <a:cs typeface="Arial" panose="020B0604020202020204" pitchFamily="34" charset="0"/>
                        </a:rPr>
                        <a:t>FIFO </a:t>
                      </a:r>
                      <a:r>
                        <a:rPr lang="en-GB" sz="2800" b="1" kern="1200" baseline="0" dirty="0" smtClean="0">
                          <a:solidFill>
                            <a:schemeClr val="accent2">
                              <a:lumMod val="50000"/>
                            </a:schemeClr>
                          </a:solidFill>
                          <a:effectLst>
                            <a:outerShdw dist="38100" dir="2700000" algn="bl" rotWithShape="0">
                              <a:schemeClr val="accent5"/>
                            </a:outerShdw>
                          </a:effectLst>
                          <a:latin typeface="Arial" panose="020B0604020202020204" pitchFamily="34" charset="0"/>
                          <a:ea typeface="+mn-ea"/>
                          <a:cs typeface="Arial" panose="020B0604020202020204" pitchFamily="34" charset="0"/>
                        </a:rPr>
                        <a:t> Method – Periodic system</a:t>
                      </a:r>
                      <a:endParaRPr lang="en-GB" sz="2800" dirty="0" smtClean="0">
                        <a:solidFill>
                          <a:schemeClr val="accent2">
                            <a:lumMod val="50000"/>
                          </a:schemeClr>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3665892454"/>
                  </a:ext>
                </a:extLst>
              </a:tr>
            </a:tbl>
          </a:graphicData>
        </a:graphic>
      </p:graphicFrame>
      <p:grpSp>
        <p:nvGrpSpPr>
          <p:cNvPr id="7" name="Group 6"/>
          <p:cNvGrpSpPr/>
          <p:nvPr/>
        </p:nvGrpSpPr>
        <p:grpSpPr>
          <a:xfrm>
            <a:off x="0" y="6498164"/>
            <a:ext cx="12192000" cy="384957"/>
            <a:chOff x="0" y="6498164"/>
            <a:chExt cx="12192000" cy="384957"/>
          </a:xfrm>
        </p:grpSpPr>
        <p:cxnSp>
          <p:nvCxnSpPr>
            <p:cNvPr id="9" name="Straight Connector 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72691" y="1161691"/>
            <a:ext cx="8280920" cy="4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800"/>
              </a:spcAft>
              <a:tabLst>
                <a:tab pos="679450" algn="l"/>
              </a:tabLst>
            </a:pPr>
            <a:r>
              <a:rPr lang="en-GB" b="1" dirty="0">
                <a:latin typeface="Arial" panose="020B0604020202020204" pitchFamily="34" charset="0"/>
                <a:ea typeface="Calibri" panose="020F0502020204030204" pitchFamily="34" charset="0"/>
              </a:rPr>
              <a:t>The accounting records of Mariam Electronics show the following data:</a:t>
            </a:r>
            <a:endParaRPr lang="en-US" sz="1600" b="1"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372691" y="3835590"/>
            <a:ext cx="10369152" cy="1109022"/>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800"/>
              </a:spcAft>
              <a:tabLst>
                <a:tab pos="679450" algn="l"/>
              </a:tabLst>
            </a:pPr>
            <a:r>
              <a:rPr lang="en-GB" b="1" u="sng" dirty="0">
                <a:solidFill>
                  <a:srgbClr val="002060"/>
                </a:solidFill>
                <a:latin typeface="Arial" panose="020B0604020202020204" pitchFamily="34" charset="0"/>
                <a:ea typeface="Calibri" panose="020F0502020204030204" pitchFamily="34" charset="0"/>
              </a:rPr>
              <a:t>Required</a:t>
            </a:r>
            <a:r>
              <a:rPr lang="en-GB" b="1" u="sng" dirty="0" smtClean="0">
                <a:solidFill>
                  <a:srgbClr val="002060"/>
                </a:solidFill>
                <a:latin typeface="Arial" panose="020B0604020202020204" pitchFamily="34" charset="0"/>
                <a:ea typeface="Calibri" panose="020F0502020204030204" pitchFamily="34" charset="0"/>
              </a:rPr>
              <a:t>:</a:t>
            </a:r>
          </a:p>
          <a:p>
            <a:pPr marL="342900" indent="-342900">
              <a:buFontTx/>
              <a:buAutoNum type="arabicPeriod"/>
            </a:pPr>
            <a:r>
              <a:rPr lang="en-US" b="1" dirty="0" smtClean="0">
                <a:latin typeface="Arial" panose="020B0604020202020204" pitchFamily="34" charset="0"/>
                <a:cs typeface="Arial" panose="020B0604020202020204" pitchFamily="34" charset="0"/>
              </a:rPr>
              <a:t>Compute </a:t>
            </a:r>
            <a:r>
              <a:rPr lang="en-US" b="1" dirty="0">
                <a:latin typeface="Arial" panose="020B0604020202020204" pitchFamily="34" charset="0"/>
                <a:cs typeface="Arial" panose="020B0604020202020204" pitchFamily="34" charset="0"/>
              </a:rPr>
              <a:t>cost of goods available for </a:t>
            </a:r>
            <a:r>
              <a:rPr lang="en-US" b="1" dirty="0" smtClean="0">
                <a:latin typeface="Arial" panose="020B0604020202020204" pitchFamily="34" charset="0"/>
                <a:cs typeface="Arial" panose="020B0604020202020204" pitchFamily="34" charset="0"/>
              </a:rPr>
              <a:t>sales </a:t>
            </a:r>
            <a:r>
              <a:rPr lang="en-US" b="1" dirty="0">
                <a:latin typeface="Arial" panose="020B0604020202020204" pitchFamily="34" charset="0"/>
                <a:cs typeface="Arial" panose="020B0604020202020204" pitchFamily="34" charset="0"/>
              </a:rPr>
              <a:t>= Beginning Inventory + Cost of </a:t>
            </a:r>
            <a:r>
              <a:rPr lang="en-US" b="1" dirty="0" smtClean="0">
                <a:latin typeface="Arial" panose="020B0604020202020204" pitchFamily="34" charset="0"/>
                <a:cs typeface="Arial" panose="020B0604020202020204" pitchFamily="34" charset="0"/>
              </a:rPr>
              <a:t>Purchases</a:t>
            </a:r>
          </a:p>
          <a:p>
            <a:r>
              <a:rPr lang="en-US" b="1" dirty="0" smtClean="0">
                <a:latin typeface="Arial" panose="020B0604020202020204" pitchFamily="34" charset="0"/>
                <a:cs typeface="Arial" panose="020B0604020202020204" pitchFamily="34" charset="0"/>
              </a:rPr>
              <a:t>                                                                               = (4,000×30) + (6,000×40) = BD360,000</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263352" y="550325"/>
            <a:ext cx="4248472"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Activity(1): (Solution) </a:t>
            </a:r>
            <a:endParaRPr lang="ar-BH" sz="2800" b="1" u="sng" dirty="0">
              <a:solidFill>
                <a:srgbClr val="C00000"/>
              </a:solidFill>
              <a:latin typeface="Arial" panose="020B0604020202020204" pitchFamily="34" charset="0"/>
              <a:cs typeface="Arial" panose="020B0604020202020204" pitchFamily="34" charset="0"/>
            </a:endParaRPr>
          </a:p>
        </p:txBody>
      </p:sp>
      <p:sp>
        <p:nvSpPr>
          <p:cNvPr id="14" name="Rectangle 1"/>
          <p:cNvSpPr>
            <a:spLocks noChangeArrowheads="1"/>
          </p:cNvSpPr>
          <p:nvPr/>
        </p:nvSpPr>
        <p:spPr bwMode="auto">
          <a:xfrm>
            <a:off x="372691" y="5221610"/>
            <a:ext cx="10225136" cy="1015663"/>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algn="justLow" defTabSz="914400" fontAlgn="base">
              <a:spcBef>
                <a:spcPct val="0"/>
              </a:spcBef>
              <a:spcAft>
                <a:spcPct val="0"/>
              </a:spcAft>
              <a:tabLst>
                <a:tab pos="679450" algn="l"/>
              </a:tabLst>
            </a:pPr>
            <a:r>
              <a:rPr lang="en-GB" sz="2000" b="1" dirty="0">
                <a:solidFill>
                  <a:schemeClr val="bg2">
                    <a:lumMod val="50000"/>
                  </a:schemeClr>
                </a:solidFill>
                <a:latin typeface="Arial" pitchFamily="34" charset="0"/>
                <a:ea typeface="Times New Roman" pitchFamily="18" charset="0"/>
                <a:cs typeface="Times New Roman" pitchFamily="18" charset="0"/>
              </a:rPr>
              <a:t>      </a:t>
            </a:r>
          </a:p>
          <a:p>
            <a:pPr algn="justLow" defTabSz="914400" fontAlgn="base">
              <a:spcBef>
                <a:spcPct val="0"/>
              </a:spcBef>
              <a:spcAft>
                <a:spcPct val="0"/>
              </a:spcAft>
              <a:tabLst>
                <a:tab pos="679450" algn="l"/>
              </a:tabLst>
            </a:pPr>
            <a:r>
              <a:rPr lang="en-GB" sz="2000" b="1" dirty="0">
                <a:solidFill>
                  <a:srgbClr val="FF6600"/>
                </a:solidFill>
                <a:latin typeface="Arial" pitchFamily="34" charset="0"/>
                <a:ea typeface="Times New Roman" pitchFamily="18" charset="0"/>
                <a:cs typeface="Times New Roman" pitchFamily="18" charset="0"/>
              </a:rPr>
              <a:t> </a:t>
            </a:r>
            <a:r>
              <a:rPr lang="en-GB" sz="2000" b="1" dirty="0" smtClean="0">
                <a:solidFill>
                  <a:srgbClr val="FF6600"/>
                </a:solidFill>
                <a:latin typeface="Arial" pitchFamily="34" charset="0"/>
                <a:ea typeface="Times New Roman" pitchFamily="18" charset="0"/>
                <a:cs typeface="Times New Roman" pitchFamily="18" charset="0"/>
              </a:rPr>
              <a:t>2. No </a:t>
            </a:r>
            <a:r>
              <a:rPr lang="en-GB" sz="2000" b="1" dirty="0">
                <a:solidFill>
                  <a:srgbClr val="FF6600"/>
                </a:solidFill>
                <a:latin typeface="Arial" pitchFamily="34" charset="0"/>
                <a:ea typeface="Times New Roman" pitchFamily="18" charset="0"/>
                <a:cs typeface="Times New Roman" pitchFamily="18" charset="0"/>
              </a:rPr>
              <a:t>of Ending Inventory units </a:t>
            </a:r>
            <a:r>
              <a:rPr lang="en-GB" sz="2000" b="1" dirty="0">
                <a:latin typeface="Arial" pitchFamily="34" charset="0"/>
                <a:ea typeface="Times New Roman" pitchFamily="18" charset="0"/>
                <a:cs typeface="Times New Roman" pitchFamily="18" charset="0"/>
              </a:rPr>
              <a:t>= Units available for sales – Units sold</a:t>
            </a:r>
            <a:endParaRPr lang="en-US" sz="2000" b="1" dirty="0">
              <a:latin typeface="Arial" pitchFamily="34" charset="0"/>
              <a:cs typeface="Arial" pitchFamily="34" charset="0"/>
            </a:endParaRPr>
          </a:p>
          <a:p>
            <a:pPr defTabSz="914400" eaLnBrk="0" fontAlgn="base" hangingPunct="0">
              <a:spcBef>
                <a:spcPct val="0"/>
              </a:spcBef>
              <a:spcAft>
                <a:spcPct val="0"/>
              </a:spcAft>
              <a:tabLst>
                <a:tab pos="679450" algn="l"/>
              </a:tabLst>
            </a:pPr>
            <a:r>
              <a:rPr lang="en-GB" sz="2000" b="1" dirty="0">
                <a:latin typeface="Arial" pitchFamily="34" charset="0"/>
                <a:ea typeface="Times New Roman" pitchFamily="18" charset="0"/>
                <a:cs typeface="Times New Roman" pitchFamily="18" charset="0"/>
              </a:rPr>
              <a:t>                                                        </a:t>
            </a:r>
            <a:r>
              <a:rPr lang="en-GB" sz="2000" b="1" dirty="0" smtClean="0">
                <a:latin typeface="Arial" pitchFamily="34" charset="0"/>
                <a:ea typeface="Times New Roman" pitchFamily="18" charset="0"/>
                <a:cs typeface="Times New Roman" pitchFamily="18" charset="0"/>
              </a:rPr>
              <a:t>=    10,000            </a:t>
            </a:r>
            <a:r>
              <a:rPr lang="en-GB" sz="2000" b="1" dirty="0">
                <a:latin typeface="Arial" pitchFamily="34" charset="0"/>
                <a:ea typeface="Times New Roman" pitchFamily="18" charset="0"/>
                <a:cs typeface="Times New Roman" pitchFamily="18" charset="0"/>
              </a:rPr>
              <a:t>–       </a:t>
            </a:r>
            <a:r>
              <a:rPr lang="en-GB" sz="2000" b="1" dirty="0" smtClean="0">
                <a:latin typeface="Arial" pitchFamily="34" charset="0"/>
                <a:ea typeface="Times New Roman" pitchFamily="18" charset="0"/>
                <a:cs typeface="Times New Roman" pitchFamily="18" charset="0"/>
              </a:rPr>
              <a:t>3,000      </a:t>
            </a:r>
            <a:r>
              <a:rPr lang="en-GB" sz="2000" b="1" dirty="0">
                <a:latin typeface="Arial" pitchFamily="34" charset="0"/>
                <a:ea typeface="Times New Roman" pitchFamily="18" charset="0"/>
                <a:cs typeface="Times New Roman" pitchFamily="18" charset="0"/>
              </a:rPr>
              <a:t>= </a:t>
            </a:r>
            <a:r>
              <a:rPr lang="en-GB" sz="2000" b="1" dirty="0" smtClean="0">
                <a:latin typeface="Arial" pitchFamily="34" charset="0"/>
                <a:ea typeface="Times New Roman" pitchFamily="18" charset="0"/>
                <a:cs typeface="Times New Roman" pitchFamily="18" charset="0"/>
              </a:rPr>
              <a:t>7,000 </a:t>
            </a:r>
            <a:r>
              <a:rPr lang="en-GB" sz="2000" b="1" dirty="0">
                <a:latin typeface="Arial" pitchFamily="34" charset="0"/>
                <a:ea typeface="Times New Roman" pitchFamily="18" charset="0"/>
                <a:cs typeface="Times New Roman" pitchFamily="18" charset="0"/>
              </a:rPr>
              <a:t>Units</a:t>
            </a:r>
            <a:endParaRPr lang="en-GB" sz="2000" b="1"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430922117"/>
              </p:ext>
            </p:extLst>
          </p:nvPr>
        </p:nvGraphicFramePr>
        <p:xfrm>
          <a:off x="1199456" y="1727391"/>
          <a:ext cx="6768752" cy="1069848"/>
        </p:xfrm>
        <a:graphic>
          <a:graphicData uri="http://schemas.openxmlformats.org/drawingml/2006/table">
            <a:tbl>
              <a:tblPr firstRow="1" firstCol="1" bandRow="1">
                <a:tableStyleId>{638B1855-1B75-4FBE-930C-398BA8C253C6}</a:tableStyleId>
              </a:tblPr>
              <a:tblGrid>
                <a:gridCol w="3138065"/>
                <a:gridCol w="3630687"/>
              </a:tblGrid>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 Beginning </a:t>
                      </a:r>
                      <a:r>
                        <a:rPr lang="en-GB" sz="1800" b="1" dirty="0">
                          <a:solidFill>
                            <a:schemeClr val="tx1"/>
                          </a:solidFill>
                          <a:effectLst/>
                          <a:latin typeface="Arial" panose="020B0604020202020204" pitchFamily="34" charset="0"/>
                          <a:cs typeface="Arial" panose="020B0604020202020204" pitchFamily="34" charset="0"/>
                        </a:rPr>
                        <a:t>Inventory</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a:solidFill>
                            <a:schemeClr val="tx1"/>
                          </a:solidFill>
                          <a:effectLst/>
                          <a:latin typeface="Arial" panose="020B0604020202020204" pitchFamily="34" charset="0"/>
                          <a:cs typeface="Arial" panose="020B0604020202020204" pitchFamily="34" charset="0"/>
                        </a:rPr>
                        <a:t>4,000 units @ BD30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18:</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Purchases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a:solidFill>
                            <a:schemeClr val="tx1"/>
                          </a:solidFill>
                          <a:effectLst/>
                          <a:latin typeface="Arial" panose="020B0604020202020204" pitchFamily="34" charset="0"/>
                          <a:cs typeface="Arial" panose="020B0604020202020204" pitchFamily="34" charset="0"/>
                        </a:rPr>
                        <a:t>6,000 units @ BD40</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Jan.25:</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Sales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3,000 </a:t>
                      </a:r>
                      <a:r>
                        <a:rPr lang="en-GB" sz="1800" b="1" dirty="0">
                          <a:solidFill>
                            <a:schemeClr val="tx1"/>
                          </a:solidFill>
                          <a:effectLst/>
                          <a:latin typeface="Arial" panose="020B0604020202020204" pitchFamily="34" charset="0"/>
                          <a:cs typeface="Arial" panose="020B0604020202020204" pitchFamily="34" charset="0"/>
                        </a:rPr>
                        <a:t>units @ BD60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grpSp>
        <p:nvGrpSpPr>
          <p:cNvPr id="11" name="Group 10"/>
          <p:cNvGrpSpPr/>
          <p:nvPr/>
        </p:nvGrpSpPr>
        <p:grpSpPr>
          <a:xfrm>
            <a:off x="8400256" y="1255992"/>
            <a:ext cx="3303061" cy="2186628"/>
            <a:chOff x="0" y="0"/>
            <a:chExt cx="5942330" cy="7864195"/>
          </a:xfrm>
          <a:scene3d>
            <a:camera prst="orthographicFront">
              <a:rot lat="0" lon="0" rev="0"/>
            </a:camera>
            <a:lightRig rig="balanced" dir="t">
              <a:rot lat="0" lon="0" rev="8700000"/>
            </a:lightRig>
          </a:scene3d>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2330" cy="6019800"/>
            </a:xfrm>
            <a:prstGeom prst="rect">
              <a:avLst/>
            </a:prstGeom>
            <a:ln>
              <a:noFill/>
            </a:ln>
            <a:effectLst>
              <a:outerShdw blurRad="44450" dist="27940" dir="5400000" algn="ctr">
                <a:srgbClr val="000000">
                  <a:alpha val="32000"/>
                </a:srgbClr>
              </a:outerShdw>
            </a:effectLst>
            <a:sp3d>
              <a:bevelT w="190500" h="38100"/>
            </a:sp3d>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0790"/>
              <a:ext cx="5942330" cy="1843405"/>
            </a:xfrm>
            <a:prstGeom prst="rect">
              <a:avLst/>
            </a:prstGeom>
            <a:ln>
              <a:noFill/>
            </a:ln>
            <a:effectLst>
              <a:outerShdw blurRad="44450" dist="27940" dir="5400000" algn="ctr">
                <a:srgbClr val="000000">
                  <a:alpha val="32000"/>
                </a:srgbClr>
              </a:outerShdw>
            </a:effectLst>
            <a:sp3d>
              <a:bevelT w="190500" h="38100"/>
            </a:sp3d>
          </p:spPr>
        </p:pic>
      </p:grpSp>
      <p:grpSp>
        <p:nvGrpSpPr>
          <p:cNvPr id="18" name="Group 17"/>
          <p:cNvGrpSpPr/>
          <p:nvPr/>
        </p:nvGrpSpPr>
        <p:grpSpPr>
          <a:xfrm>
            <a:off x="0" y="6498164"/>
            <a:ext cx="12192000" cy="384957"/>
            <a:chOff x="0" y="6498164"/>
            <a:chExt cx="12192000" cy="384957"/>
          </a:xfrm>
        </p:grpSpPr>
        <p:cxnSp>
          <p:nvCxnSpPr>
            <p:cNvPr id="19" name="Straight Connector 1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513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1160497"/>
            <a:ext cx="6433410" cy="400110"/>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lvl="0"/>
            <a:r>
              <a:rPr lang="en-US" sz="2000" b="1" dirty="0">
                <a:solidFill>
                  <a:srgbClr val="FF6600"/>
                </a:solidFill>
                <a:latin typeface="Arial" panose="020B0604020202020204" pitchFamily="34" charset="0"/>
                <a:cs typeface="Arial" panose="020B0604020202020204" pitchFamily="34" charset="0"/>
              </a:rPr>
              <a:t>3.Cos t of goods sold and cost of ending </a:t>
            </a:r>
            <a:r>
              <a:rPr lang="en-US" sz="2000" b="1" dirty="0" smtClean="0">
                <a:solidFill>
                  <a:srgbClr val="FF6600"/>
                </a:solidFill>
                <a:latin typeface="Arial" panose="020B0604020202020204" pitchFamily="34" charset="0"/>
                <a:cs typeface="Arial" panose="020B0604020202020204" pitchFamily="34" charset="0"/>
              </a:rPr>
              <a:t>Inventory</a:t>
            </a:r>
            <a:endParaRPr lang="en-US" sz="2000" dirty="0">
              <a:solidFill>
                <a:srgbClr val="FF6600"/>
              </a:solidFill>
              <a:latin typeface="Arial" panose="020B0604020202020204" pitchFamily="34" charset="0"/>
              <a:cs typeface="Arial" panose="020B0604020202020204" pitchFamily="34" charset="0"/>
            </a:endParaRPr>
          </a:p>
        </p:txBody>
      </p:sp>
      <p:sp>
        <p:nvSpPr>
          <p:cNvPr id="3" name="TextBox 2"/>
          <p:cNvSpPr txBox="1"/>
          <p:nvPr/>
        </p:nvSpPr>
        <p:spPr>
          <a:xfrm>
            <a:off x="291232" y="1859328"/>
            <a:ext cx="3853940"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1">
            <a:spAutoFit/>
          </a:bodyPr>
          <a:lstStyle/>
          <a:p>
            <a:pPr lvl="0"/>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First In First Out (FIFO</a:t>
            </a:r>
            <a:r>
              <a:rPr lang="en-US" sz="2400" b="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276075997"/>
              </p:ext>
            </p:extLst>
          </p:nvPr>
        </p:nvGraphicFramePr>
        <p:xfrm>
          <a:off x="5415755" y="2299372"/>
          <a:ext cx="6368878" cy="1498343"/>
        </p:xfrm>
        <a:graphic>
          <a:graphicData uri="http://schemas.openxmlformats.org/drawingml/2006/table">
            <a:tbl>
              <a:tblPr/>
              <a:tblGrid>
                <a:gridCol w="1591849">
                  <a:extLst>
                    <a:ext uri="{9D8B030D-6E8A-4147-A177-3AD203B41FA5}">
                      <a16:colId xmlns="" xmlns:a16="http://schemas.microsoft.com/office/drawing/2014/main" val="20000"/>
                    </a:ext>
                  </a:extLst>
                </a:gridCol>
                <a:gridCol w="1591849">
                  <a:extLst>
                    <a:ext uri="{9D8B030D-6E8A-4147-A177-3AD203B41FA5}">
                      <a16:colId xmlns="" xmlns:a16="http://schemas.microsoft.com/office/drawing/2014/main" val="20001"/>
                    </a:ext>
                  </a:extLst>
                </a:gridCol>
                <a:gridCol w="1592590">
                  <a:extLst>
                    <a:ext uri="{9D8B030D-6E8A-4147-A177-3AD203B41FA5}">
                      <a16:colId xmlns="" xmlns:a16="http://schemas.microsoft.com/office/drawing/2014/main" val="20002"/>
                    </a:ext>
                  </a:extLst>
                </a:gridCol>
                <a:gridCol w="1592590">
                  <a:extLst>
                    <a:ext uri="{9D8B030D-6E8A-4147-A177-3AD203B41FA5}">
                      <a16:colId xmlns="" xmlns:a16="http://schemas.microsoft.com/office/drawing/2014/main" val="20003"/>
                    </a:ext>
                  </a:extLst>
                </a:gridCol>
              </a:tblGrid>
              <a:tr h="887585">
                <a:tc>
                  <a:txBody>
                    <a:bodyPr/>
                    <a:lstStyle/>
                    <a:p>
                      <a:pPr algn="ctr" rtl="0">
                        <a:spcAft>
                          <a:spcPts val="0"/>
                        </a:spcAft>
                        <a:tabLst>
                          <a:tab pos="3556000" algn="l"/>
                        </a:tabLs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0">
                        <a:spcAft>
                          <a:spcPts val="0"/>
                        </a:spcAft>
                        <a:tabLst>
                          <a:tab pos="3556000" algn="l"/>
                        </a:tabLst>
                      </a:pPr>
                      <a:r>
                        <a:rPr lang="en-US" sz="1600" b="1" dirty="0">
                          <a:solidFill>
                            <a:srgbClr val="002060"/>
                          </a:solidFill>
                          <a:latin typeface="Arial" panose="020B0604020202020204" pitchFamily="34" charset="0"/>
                          <a:ea typeface="Times New Roman"/>
                          <a:cs typeface="Arial" panose="020B0604020202020204" pitchFamily="34"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0">
                        <a:spcAft>
                          <a:spcPts val="0"/>
                        </a:spcAf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Unit Cost </a:t>
                      </a:r>
                    </a:p>
                    <a:p>
                      <a:pPr algn="ctr" rtl="0">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Total Cost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 xmlns:a16="http://schemas.microsoft.com/office/drawing/2014/main" val="10000"/>
                  </a:ext>
                </a:extLst>
              </a:tr>
              <a:tr h="305379">
                <a:tc>
                  <a:txBody>
                    <a:bodyPr/>
                    <a:lstStyle/>
                    <a:p>
                      <a:pPr algn="ctr" rtl="1">
                        <a:spcAft>
                          <a:spcPts val="0"/>
                        </a:spcAft>
                      </a:pPr>
                      <a:r>
                        <a:rPr lang="en-US" sz="1600" b="1" dirty="0">
                          <a:latin typeface="Arial" panose="020B0604020202020204" pitchFamily="34" charset="0"/>
                          <a:ea typeface="Times New Roman"/>
                          <a:cs typeface="Arial" panose="020B0604020202020204" pitchFamily="34" charset="0"/>
                        </a:rPr>
                        <a:t>Jan. 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3,000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30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90,000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1"/>
                  </a:ext>
                </a:extLst>
              </a:tr>
              <a:tr h="305379">
                <a:tc>
                  <a:txBody>
                    <a:bodyPr/>
                    <a:lstStyle/>
                    <a:p>
                      <a:pPr algn="ctr" rtl="0">
                        <a:spcAft>
                          <a:spcPts val="0"/>
                        </a:spcAft>
                        <a:tabLst>
                          <a:tab pos="3556000" algn="l"/>
                        </a:tabLst>
                      </a:pPr>
                      <a:r>
                        <a:rPr lang="en-US" sz="1600" b="1" dirty="0">
                          <a:solidFill>
                            <a:srgbClr val="FF0000"/>
                          </a:solidFill>
                          <a:latin typeface="Arial" panose="020B0604020202020204" pitchFamily="34" charset="0"/>
                          <a:ea typeface="Times New Roman"/>
                          <a:cs typeface="Arial" panose="020B0604020202020204" pitchFamily="34"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3,000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90,000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FFF00"/>
                    </a:solidFill>
                  </a:tcPr>
                </a:tc>
                <a:extLst>
                  <a:ext uri="{0D108BD9-81ED-4DB2-BD59-A6C34878D82A}">
                    <a16:rowId xmlns=""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70178966"/>
              </p:ext>
            </p:extLst>
          </p:nvPr>
        </p:nvGraphicFramePr>
        <p:xfrm>
          <a:off x="5462650" y="4415068"/>
          <a:ext cx="6465998" cy="1686456"/>
        </p:xfrm>
        <a:graphic>
          <a:graphicData uri="http://schemas.openxmlformats.org/drawingml/2006/table">
            <a:tbl>
              <a:tblPr/>
              <a:tblGrid>
                <a:gridCol w="1616124">
                  <a:extLst>
                    <a:ext uri="{9D8B030D-6E8A-4147-A177-3AD203B41FA5}">
                      <a16:colId xmlns="" xmlns:a16="http://schemas.microsoft.com/office/drawing/2014/main" val="20000"/>
                    </a:ext>
                  </a:extLst>
                </a:gridCol>
                <a:gridCol w="1616124">
                  <a:extLst>
                    <a:ext uri="{9D8B030D-6E8A-4147-A177-3AD203B41FA5}">
                      <a16:colId xmlns="" xmlns:a16="http://schemas.microsoft.com/office/drawing/2014/main" val="20001"/>
                    </a:ext>
                  </a:extLst>
                </a:gridCol>
                <a:gridCol w="1616875">
                  <a:extLst>
                    <a:ext uri="{9D8B030D-6E8A-4147-A177-3AD203B41FA5}">
                      <a16:colId xmlns="" xmlns:a16="http://schemas.microsoft.com/office/drawing/2014/main" val="20002"/>
                    </a:ext>
                  </a:extLst>
                </a:gridCol>
                <a:gridCol w="1616875">
                  <a:extLst>
                    <a:ext uri="{9D8B030D-6E8A-4147-A177-3AD203B41FA5}">
                      <a16:colId xmlns="" xmlns:a16="http://schemas.microsoft.com/office/drawing/2014/main" val="20003"/>
                    </a:ext>
                  </a:extLst>
                </a:gridCol>
              </a:tblGrid>
              <a:tr h="848472">
                <a:tc>
                  <a:txBody>
                    <a:bodyPr/>
                    <a:lstStyle/>
                    <a:p>
                      <a:pPr algn="ctr" rtl="0">
                        <a:spcAft>
                          <a:spcPts val="0"/>
                        </a:spcAft>
                        <a:tabLst>
                          <a:tab pos="3556000" algn="l"/>
                        </a:tabLst>
                      </a:pPr>
                      <a:endParaRPr lang="en-US" sz="1600" b="1" dirty="0">
                        <a:latin typeface="Arial" panose="020B0604020202020204" pitchFamily="34" charset="0"/>
                        <a:ea typeface="Times New Roman"/>
                        <a:cs typeface="Arial" panose="020B0604020202020204" pitchFamily="34" charset="0"/>
                      </a:endParaRPr>
                    </a:p>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0">
                        <a:spcAft>
                          <a:spcPts val="0"/>
                        </a:spcAft>
                      </a:pPr>
                      <a:endParaRPr lang="en-US" sz="1600" b="1" dirty="0">
                        <a:latin typeface="Arial" panose="020B0604020202020204" pitchFamily="34" charset="0"/>
                        <a:ea typeface="Times New Roman"/>
                        <a:cs typeface="Arial" panose="020B0604020202020204" pitchFamily="34" charset="0"/>
                      </a:endParaRPr>
                    </a:p>
                    <a:p>
                      <a:pPr algn="ctr" rtl="0">
                        <a:spcAft>
                          <a:spcPts val="0"/>
                        </a:spcAft>
                      </a:pPr>
                      <a:r>
                        <a:rPr lang="en-US" sz="1600" b="1" dirty="0">
                          <a:latin typeface="Arial" panose="020B0604020202020204" pitchFamily="34" charset="0"/>
                          <a:ea typeface="Times New Roman"/>
                          <a:cs typeface="Arial" panose="020B0604020202020204" pitchFamily="34" charset="0"/>
                        </a:rPr>
                        <a:t>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latin typeface="Arial" panose="020B0604020202020204" pitchFamily="34" charset="0"/>
                        <a:ea typeface="Times New Roman"/>
                        <a:cs typeface="Arial" panose="020B0604020202020204" pitchFamily="34" charset="0"/>
                      </a:endParaRPr>
                    </a:p>
                    <a:p>
                      <a:pPr algn="ctr" rtl="0">
                        <a:spcAft>
                          <a:spcPts val="0"/>
                        </a:spcAft>
                      </a:pPr>
                      <a:r>
                        <a:rPr lang="en-US" sz="1600" b="1" dirty="0">
                          <a:latin typeface="Arial" panose="020B0604020202020204" pitchFamily="34" charset="0"/>
                          <a:ea typeface="Times New Roman"/>
                          <a:cs typeface="Arial" panose="020B0604020202020204" pitchFamily="34" charset="0"/>
                        </a:rPr>
                        <a:t>Unit Cost </a:t>
                      </a:r>
                    </a:p>
                    <a:p>
                      <a:pPr algn="ctr" rtl="0">
                        <a:spcAft>
                          <a:spcPts val="0"/>
                        </a:spcAft>
                      </a:pPr>
                      <a:r>
                        <a:rPr lang="en-US" sz="1600" b="1" dirty="0">
                          <a:latin typeface="Arial" panose="020B0604020202020204" pitchFamily="34" charset="0"/>
                          <a:ea typeface="Times New Roman"/>
                          <a:cs typeface="Arial" panose="020B0604020202020204" pitchFamily="34" charset="0"/>
                        </a:rPr>
                        <a: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latin typeface="Arial" panose="020B0604020202020204" pitchFamily="34" charset="0"/>
                        <a:ea typeface="Times New Roman"/>
                        <a:cs typeface="Arial" panose="020B0604020202020204" pitchFamily="34" charset="0"/>
                      </a:endParaRPr>
                    </a:p>
                    <a:p>
                      <a:pPr algn="ctr" rtl="1">
                        <a:spcAft>
                          <a:spcPts val="0"/>
                        </a:spcAft>
                      </a:pPr>
                      <a:r>
                        <a:rPr lang="en-US" sz="1600" b="1" dirty="0">
                          <a:latin typeface="Arial" panose="020B0604020202020204" pitchFamily="34" charset="0"/>
                          <a:ea typeface="Times New Roman"/>
                          <a:cs typeface="Arial" panose="020B0604020202020204" pitchFamily="34" charset="0"/>
                        </a:rPr>
                        <a:t>Total Cost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 xmlns:a16="http://schemas.microsoft.com/office/drawing/2014/main" val="10000"/>
                  </a:ext>
                </a:extLst>
              </a:tr>
              <a:tr h="279328">
                <a:tc>
                  <a:txBody>
                    <a:bodyPr/>
                    <a:lstStyle/>
                    <a:p>
                      <a:pPr algn="ctr" rtl="0">
                        <a:spcAft>
                          <a:spcPts val="0"/>
                        </a:spcAft>
                        <a:tabLst>
                          <a:tab pos="3556000" algn="l"/>
                        </a:tabLst>
                      </a:pPr>
                      <a:r>
                        <a:rPr lang="en-GB" sz="1600" b="1" dirty="0" smtClean="0">
                          <a:solidFill>
                            <a:schemeClr val="tx1"/>
                          </a:solidFill>
                          <a:effectLst/>
                          <a:latin typeface="Arial" panose="020B0604020202020204" pitchFamily="34" charset="0"/>
                          <a:cs typeface="Arial" panose="020B0604020202020204" pitchFamily="34" charset="0"/>
                        </a:rPr>
                        <a:t>Jan.01</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1,000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30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30,000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1"/>
                  </a:ext>
                </a:extLst>
              </a:tr>
              <a:tr h="279328">
                <a:tc>
                  <a:txBody>
                    <a:bodyPr/>
                    <a:lstStyle/>
                    <a:p>
                      <a:pPr algn="ctr" rtl="0">
                        <a:spcAft>
                          <a:spcPts val="0"/>
                        </a:spcAft>
                        <a:tabLst>
                          <a:tab pos="3556000" algn="l"/>
                        </a:tabLst>
                      </a:pPr>
                      <a:r>
                        <a:rPr lang="en-GB" sz="1600" b="1" dirty="0" smtClean="0">
                          <a:solidFill>
                            <a:schemeClr val="tx1"/>
                          </a:solidFill>
                          <a:effectLst/>
                          <a:latin typeface="Arial" panose="020B0604020202020204" pitchFamily="34" charset="0"/>
                          <a:cs typeface="Arial" panose="020B0604020202020204" pitchFamily="34" charset="0"/>
                        </a:rPr>
                        <a:t>Jan.18</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6,000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40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240,000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2"/>
                  </a:ext>
                </a:extLst>
              </a:tr>
              <a:tr h="279328">
                <a:tc>
                  <a:txBody>
                    <a:bodyPr/>
                    <a:lstStyle/>
                    <a:p>
                      <a:pPr algn="ctr" rtl="0">
                        <a:spcAft>
                          <a:spcPts val="0"/>
                        </a:spcAft>
                        <a:tabLst>
                          <a:tab pos="3556000" algn="l"/>
                        </a:tabLst>
                      </a:pPr>
                      <a:r>
                        <a:rPr lang="en-US" sz="1600" b="1" dirty="0">
                          <a:solidFill>
                            <a:srgbClr val="FF0000"/>
                          </a:solidFill>
                          <a:latin typeface="Arial" panose="020B0604020202020204" pitchFamily="34" charset="0"/>
                          <a:ea typeface="Times New Roman"/>
                          <a:cs typeface="Arial" panose="020B0604020202020204" pitchFamily="34"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550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270,000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FFF00"/>
                    </a:solidFill>
                  </a:tcPr>
                </a:tc>
                <a:extLst>
                  <a:ext uri="{0D108BD9-81ED-4DB2-BD59-A6C34878D82A}">
                    <a16:rowId xmlns="" xmlns:a16="http://schemas.microsoft.com/office/drawing/2014/main" val="10004"/>
                  </a:ext>
                </a:extLst>
              </a:tr>
            </a:tbl>
          </a:graphicData>
        </a:graphic>
      </p:graphicFrame>
      <p:sp>
        <p:nvSpPr>
          <p:cNvPr id="52228" name="Rectangle 4"/>
          <p:cNvSpPr>
            <a:spLocks noChangeArrowheads="1"/>
          </p:cNvSpPr>
          <p:nvPr/>
        </p:nvSpPr>
        <p:spPr bwMode="auto">
          <a:xfrm>
            <a:off x="5519936" y="3927737"/>
            <a:ext cx="4077666" cy="369332"/>
          </a:xfrm>
          <a:prstGeom prst="rect">
            <a:avLst/>
          </a:prstGeom>
          <a:solidFill>
            <a:srgbClr val="00B0F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556000" algn="l"/>
              </a:tabLst>
            </a:pPr>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value of Ending Inventory is:</a:t>
            </a:r>
            <a:endParaRPr lang="en-US" b="1" dirty="0">
              <a:latin typeface="Arial" panose="020B0604020202020204" pitchFamily="34" charset="0"/>
              <a:cs typeface="Arial" panose="020B0604020202020204" pitchFamily="34" charset="0"/>
            </a:endParaRPr>
          </a:p>
        </p:txBody>
      </p:sp>
      <p:sp>
        <p:nvSpPr>
          <p:cNvPr id="14" name="TextBox 13"/>
          <p:cNvSpPr txBox="1"/>
          <p:nvPr/>
        </p:nvSpPr>
        <p:spPr>
          <a:xfrm>
            <a:off x="5668728" y="1811286"/>
            <a:ext cx="3575890" cy="40011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en-GB" sz="2000" b="1" dirty="0" smtClean="0">
                <a:latin typeface="Arial" panose="020B0604020202020204" pitchFamily="34" charset="0"/>
                <a:cs typeface="Arial" panose="020B0604020202020204" pitchFamily="34" charset="0"/>
              </a:rPr>
              <a:t>3 - The </a:t>
            </a:r>
            <a:r>
              <a:rPr lang="en-GB" sz="2000" b="1" dirty="0">
                <a:latin typeface="Arial" panose="020B0604020202020204" pitchFamily="34" charset="0"/>
                <a:cs typeface="Arial" panose="020B0604020202020204" pitchFamily="34" charset="0"/>
              </a:rPr>
              <a:t>value of COGS</a:t>
            </a:r>
            <a:r>
              <a:rPr lang="en-GB"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10" name="Oval 9"/>
          <p:cNvSpPr/>
          <p:nvPr/>
        </p:nvSpPr>
        <p:spPr>
          <a:xfrm>
            <a:off x="9734957" y="307127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3" name="Oval 12"/>
          <p:cNvSpPr/>
          <p:nvPr/>
        </p:nvSpPr>
        <p:spPr>
          <a:xfrm>
            <a:off x="9870858" y="550976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33" name="Rectangle 1"/>
          <p:cNvSpPr>
            <a:spLocks noChangeArrowheads="1"/>
          </p:cNvSpPr>
          <p:nvPr/>
        </p:nvSpPr>
        <p:spPr bwMode="auto">
          <a:xfrm>
            <a:off x="291232" y="4581936"/>
            <a:ext cx="4796656" cy="1477328"/>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4. Gross Profit = Sales – COGS</a:t>
            </a:r>
          </a:p>
          <a:p>
            <a:pPr defTabSz="914400" fontAlgn="base">
              <a:spcBef>
                <a:spcPct val="0"/>
              </a:spcBef>
              <a:spcAft>
                <a:spcPct val="0"/>
              </a:spcAft>
              <a:tabLst>
                <a:tab pos="3556000" algn="l"/>
              </a:tabLst>
            </a:pPr>
            <a:endParaRPr lang="en-US" b="1" dirty="0">
              <a:solidFill>
                <a:srgbClr val="002060"/>
              </a:solidFill>
              <a:latin typeface="Arial" pitchFamily="34" charset="0"/>
              <a:cs typeface="Arial" pitchFamily="34" charset="0"/>
            </a:endParaRPr>
          </a:p>
          <a:p>
            <a:pPr defTabSz="914400" eaLnBrk="0" fontAlgn="base" hangingPunct="0">
              <a:lnSpc>
                <a:spcPct val="150000"/>
              </a:lnSpc>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   </a:t>
            </a: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(3,000 </a:t>
            </a: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60) </a:t>
            </a: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90,000</a:t>
            </a:r>
            <a:endParaRPr lang="en-US" b="1" dirty="0">
              <a:solidFill>
                <a:srgbClr val="002060"/>
              </a:solidFill>
              <a:latin typeface="Arial" pitchFamily="34" charset="0"/>
              <a:ea typeface="Times New Roman" pitchFamily="18" charset="0"/>
              <a:cs typeface="Arial" pitchFamily="34" charset="0"/>
            </a:endParaRPr>
          </a:p>
          <a:p>
            <a:pPr defTabSz="914400" eaLnBrk="0" fontAlgn="base" hangingPunct="0">
              <a:lnSpc>
                <a:spcPct val="150000"/>
              </a:lnSpc>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  </a:t>
            </a:r>
            <a:r>
              <a:rPr lang="en-US" b="1" dirty="0">
                <a:solidFill>
                  <a:srgbClr val="002060"/>
                </a:solidFill>
                <a:latin typeface="Arial" pitchFamily="34" charset="0"/>
                <a:ea typeface="Times New Roman" pitchFamily="18" charset="0"/>
                <a:cs typeface="Arial" pitchFamily="34" charset="0"/>
              </a:rPr>
              <a:t>=     11,250    – </a:t>
            </a:r>
            <a:r>
              <a:rPr lang="en-US" b="1" dirty="0" smtClean="0">
                <a:solidFill>
                  <a:srgbClr val="002060"/>
                </a:solidFill>
                <a:latin typeface="Arial" pitchFamily="34" charset="0"/>
                <a:ea typeface="Times New Roman" pitchFamily="18" charset="0"/>
                <a:cs typeface="Arial" pitchFamily="34" charset="0"/>
              </a:rPr>
              <a:t>5,000   </a:t>
            </a: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BD6,250</a:t>
            </a:r>
            <a:r>
              <a:rPr lang="en-US" b="1" dirty="0" smtClean="0">
                <a:solidFill>
                  <a:srgbClr val="002060"/>
                </a:solidFill>
                <a:latin typeface="Arial" pitchFamily="34" charset="0"/>
                <a:cs typeface="Arial" pitchFamily="34" charset="0"/>
              </a:rPr>
              <a:t> </a:t>
            </a:r>
            <a:endParaRPr lang="en-US" b="1" dirty="0">
              <a:solidFill>
                <a:srgbClr val="002060"/>
              </a:solidFill>
              <a:latin typeface="Arial" pitchFamily="34" charset="0"/>
              <a:cs typeface="Arial" pitchFamily="34" charset="0"/>
            </a:endParaRPr>
          </a:p>
        </p:txBody>
      </p:sp>
      <p:sp>
        <p:nvSpPr>
          <p:cNvPr id="31" name="TextBox 30"/>
          <p:cNvSpPr txBox="1"/>
          <p:nvPr/>
        </p:nvSpPr>
        <p:spPr>
          <a:xfrm>
            <a:off x="191344" y="406374"/>
            <a:ext cx="3528392"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 (Solution) </a:t>
            </a:r>
            <a:endParaRPr lang="ar-BH" sz="2800" b="1" u="sng" dirty="0">
              <a:solidFill>
                <a:srgbClr val="C00000"/>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222396754"/>
              </p:ext>
            </p:extLst>
          </p:nvPr>
        </p:nvGraphicFramePr>
        <p:xfrm>
          <a:off x="40320" y="2517016"/>
          <a:ext cx="5065755" cy="1039945"/>
        </p:xfrm>
        <a:graphic>
          <a:graphicData uri="http://schemas.openxmlformats.org/drawingml/2006/table">
            <a:tbl>
              <a:tblPr firstRow="1" firstCol="1" bandRow="1">
                <a:tableStyleId>{638B1855-1B75-4FBE-930C-398BA8C253C6}</a:tableStyleId>
              </a:tblPr>
              <a:tblGrid>
                <a:gridCol w="2768792"/>
                <a:gridCol w="2296963"/>
              </a:tblGrid>
              <a:tr h="389357">
                <a:tc>
                  <a:txBody>
                    <a:bodyPr/>
                    <a:lstStyle/>
                    <a:p>
                      <a:pPr algn="just">
                        <a:lnSpc>
                          <a:spcPct val="130000"/>
                        </a:lnSpc>
                        <a:spcAft>
                          <a:spcPts val="0"/>
                        </a:spcAft>
                        <a:tabLst>
                          <a:tab pos="679450" algn="l"/>
                        </a:tabLst>
                      </a:pPr>
                      <a:r>
                        <a:rPr lang="en-GB" sz="1600" b="1" dirty="0" smtClean="0">
                          <a:solidFill>
                            <a:schemeClr val="tx1"/>
                          </a:solidFill>
                          <a:effectLst/>
                          <a:latin typeface="Arial" panose="020B0604020202020204" pitchFamily="34" charset="0"/>
                          <a:cs typeface="Arial" panose="020B0604020202020204" pitchFamily="34" charset="0"/>
                        </a:rPr>
                        <a:t>Jan.1: Beginning </a:t>
                      </a:r>
                      <a:r>
                        <a:rPr lang="en-GB" sz="1600" b="1" dirty="0">
                          <a:solidFill>
                            <a:schemeClr val="tx1"/>
                          </a:solidFill>
                          <a:effectLst/>
                          <a:latin typeface="Arial" panose="020B0604020202020204" pitchFamily="34" charset="0"/>
                          <a:cs typeface="Arial" panose="020B0604020202020204" pitchFamily="34" charset="0"/>
                        </a:rPr>
                        <a:t>Inventory</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just">
                        <a:lnSpc>
                          <a:spcPct val="130000"/>
                        </a:lnSpc>
                        <a:spcAft>
                          <a:spcPts val="0"/>
                        </a:spcAft>
                        <a:tabLst>
                          <a:tab pos="679450" algn="l"/>
                        </a:tabLst>
                      </a:pPr>
                      <a:r>
                        <a:rPr lang="en-GB" sz="1600" b="1">
                          <a:solidFill>
                            <a:schemeClr val="tx1"/>
                          </a:solidFill>
                          <a:effectLst/>
                          <a:latin typeface="Arial" panose="020B0604020202020204" pitchFamily="34" charset="0"/>
                          <a:cs typeface="Arial" panose="020B0604020202020204" pitchFamily="34" charset="0"/>
                        </a:rPr>
                        <a:t>4,000 units @ BD30</a:t>
                      </a:r>
                      <a:endParaRPr lang="en-US"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325294">
                <a:tc>
                  <a:txBody>
                    <a:bodyPr/>
                    <a:lstStyle/>
                    <a:p>
                      <a:pPr algn="just">
                        <a:lnSpc>
                          <a:spcPct val="130000"/>
                        </a:lnSpc>
                        <a:spcAft>
                          <a:spcPts val="0"/>
                        </a:spcAft>
                        <a:tabLst>
                          <a:tab pos="679450" algn="l"/>
                        </a:tabLst>
                      </a:pPr>
                      <a:r>
                        <a:rPr lang="en-GB" sz="1600" b="1" dirty="0" smtClean="0">
                          <a:solidFill>
                            <a:schemeClr val="tx1"/>
                          </a:solidFill>
                          <a:effectLst/>
                          <a:latin typeface="Arial" panose="020B0604020202020204" pitchFamily="34" charset="0"/>
                          <a:cs typeface="Arial" panose="020B0604020202020204" pitchFamily="34" charset="0"/>
                        </a:rPr>
                        <a:t>Jan.18:</a:t>
                      </a:r>
                      <a:r>
                        <a:rPr lang="en-GB" sz="1600" b="1" baseline="0" dirty="0" smtClean="0">
                          <a:solidFill>
                            <a:schemeClr val="tx1"/>
                          </a:solidFill>
                          <a:effectLst/>
                          <a:latin typeface="Arial" panose="020B0604020202020204" pitchFamily="34" charset="0"/>
                          <a:cs typeface="Arial" panose="020B0604020202020204" pitchFamily="34" charset="0"/>
                        </a:rPr>
                        <a:t> </a:t>
                      </a:r>
                      <a:r>
                        <a:rPr lang="en-GB" sz="1600" b="1" dirty="0" smtClean="0">
                          <a:solidFill>
                            <a:schemeClr val="tx1"/>
                          </a:solidFill>
                          <a:effectLst/>
                          <a:latin typeface="Arial" panose="020B0604020202020204" pitchFamily="34" charset="0"/>
                          <a:cs typeface="Arial" panose="020B0604020202020204" pitchFamily="34" charset="0"/>
                        </a:rPr>
                        <a:t>Purchases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just">
                        <a:lnSpc>
                          <a:spcPct val="130000"/>
                        </a:lnSpc>
                        <a:spcAft>
                          <a:spcPts val="0"/>
                        </a:spcAft>
                        <a:tabLst>
                          <a:tab pos="679450" algn="l"/>
                        </a:tabLst>
                      </a:pPr>
                      <a:r>
                        <a:rPr lang="en-GB" sz="1600" b="1" dirty="0">
                          <a:solidFill>
                            <a:schemeClr val="tx1"/>
                          </a:solidFill>
                          <a:effectLst/>
                          <a:latin typeface="Arial" panose="020B0604020202020204" pitchFamily="34" charset="0"/>
                          <a:cs typeface="Arial" panose="020B0604020202020204" pitchFamily="34" charset="0"/>
                        </a:rPr>
                        <a:t>6,000 units @ BD40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325294">
                <a:tc>
                  <a:txBody>
                    <a:bodyPr/>
                    <a:lstStyle/>
                    <a:p>
                      <a:pPr algn="just">
                        <a:lnSpc>
                          <a:spcPct val="130000"/>
                        </a:lnSpc>
                        <a:spcAft>
                          <a:spcPts val="0"/>
                        </a:spcAft>
                        <a:tabLst>
                          <a:tab pos="679450" algn="l"/>
                        </a:tabLst>
                      </a:pPr>
                      <a:r>
                        <a:rPr lang="en-GB" sz="1600" b="1" dirty="0" smtClean="0">
                          <a:solidFill>
                            <a:schemeClr val="tx1"/>
                          </a:solidFill>
                          <a:effectLst/>
                          <a:latin typeface="Arial" panose="020B0604020202020204" pitchFamily="34" charset="0"/>
                          <a:cs typeface="Arial" panose="020B0604020202020204" pitchFamily="34" charset="0"/>
                        </a:rPr>
                        <a:t>Jan.25:</a:t>
                      </a:r>
                      <a:r>
                        <a:rPr lang="en-GB" sz="1600" b="1" baseline="0" dirty="0" smtClean="0">
                          <a:solidFill>
                            <a:schemeClr val="tx1"/>
                          </a:solidFill>
                          <a:effectLst/>
                          <a:latin typeface="Arial" panose="020B0604020202020204" pitchFamily="34" charset="0"/>
                          <a:cs typeface="Arial" panose="020B0604020202020204" pitchFamily="34" charset="0"/>
                        </a:rPr>
                        <a:t> </a:t>
                      </a:r>
                      <a:r>
                        <a:rPr lang="en-GB" sz="1600" b="1" dirty="0" smtClean="0">
                          <a:solidFill>
                            <a:schemeClr val="tx1"/>
                          </a:solidFill>
                          <a:effectLst/>
                          <a:latin typeface="Arial" panose="020B0604020202020204" pitchFamily="34" charset="0"/>
                          <a:cs typeface="Arial" panose="020B0604020202020204" pitchFamily="34" charset="0"/>
                        </a:rPr>
                        <a:t>Sales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just">
                        <a:lnSpc>
                          <a:spcPct val="130000"/>
                        </a:lnSpc>
                        <a:spcAft>
                          <a:spcPts val="0"/>
                        </a:spcAft>
                        <a:tabLst>
                          <a:tab pos="679450" algn="l"/>
                        </a:tabLst>
                      </a:pPr>
                      <a:r>
                        <a:rPr lang="en-GB" sz="1600" b="1" dirty="0" smtClean="0">
                          <a:solidFill>
                            <a:schemeClr val="tx1"/>
                          </a:solidFill>
                          <a:effectLst/>
                          <a:latin typeface="Arial" panose="020B0604020202020204" pitchFamily="34" charset="0"/>
                          <a:cs typeface="Arial" panose="020B0604020202020204" pitchFamily="34" charset="0"/>
                        </a:rPr>
                        <a:t>3,000 </a:t>
                      </a:r>
                      <a:r>
                        <a:rPr lang="en-GB" sz="1600" b="1" dirty="0">
                          <a:solidFill>
                            <a:schemeClr val="tx1"/>
                          </a:solidFill>
                          <a:effectLst/>
                          <a:latin typeface="Arial" panose="020B0604020202020204" pitchFamily="34" charset="0"/>
                          <a:cs typeface="Arial" panose="020B0604020202020204" pitchFamily="34" charset="0"/>
                        </a:rPr>
                        <a:t>units @ BD60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bl>
          </a:graphicData>
        </a:graphic>
      </p:graphicFrame>
      <p:sp>
        <p:nvSpPr>
          <p:cNvPr id="34" name="Oval 33"/>
          <p:cNvSpPr/>
          <p:nvPr/>
        </p:nvSpPr>
        <p:spPr>
          <a:xfrm>
            <a:off x="4789836" y="254611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35" name="Oval 34"/>
          <p:cNvSpPr/>
          <p:nvPr/>
        </p:nvSpPr>
        <p:spPr>
          <a:xfrm>
            <a:off x="4792563" y="292725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36" name="Oval 35"/>
          <p:cNvSpPr/>
          <p:nvPr/>
        </p:nvSpPr>
        <p:spPr>
          <a:xfrm>
            <a:off x="9870858" y="522045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12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228"/>
                                        </p:tgtEl>
                                        <p:attrNameLst>
                                          <p:attrName>style.visibility</p:attrName>
                                        </p:attrNameLst>
                                      </p:cBhvr>
                                      <p:to>
                                        <p:strVal val="visible"/>
                                      </p:to>
                                    </p:set>
                                    <p:animEffect transition="in" filter="fade">
                                      <p:cBhvr>
                                        <p:cTn id="14" dur="1000"/>
                                        <p:tgtEl>
                                          <p:spTgt spid="52228"/>
                                        </p:tgtEl>
                                      </p:cBhvr>
                                    </p:animEffect>
                                    <p:anim calcmode="lin" valueType="num">
                                      <p:cBhvr>
                                        <p:cTn id="15" dur="1000" fill="hold"/>
                                        <p:tgtEl>
                                          <p:spTgt spid="52228"/>
                                        </p:tgtEl>
                                        <p:attrNameLst>
                                          <p:attrName>ppt_x</p:attrName>
                                        </p:attrNameLst>
                                      </p:cBhvr>
                                      <p:tavLst>
                                        <p:tav tm="0">
                                          <p:val>
                                            <p:strVal val="#ppt_x"/>
                                          </p:val>
                                        </p:tav>
                                        <p:tav tm="100000">
                                          <p:val>
                                            <p:strVal val="#ppt_x"/>
                                          </p:val>
                                        </p:tav>
                                      </p:tavLst>
                                    </p:anim>
                                    <p:anim calcmode="lin" valueType="num">
                                      <p:cBhvr>
                                        <p:cTn id="16" dur="1000" fill="hold"/>
                                        <p:tgtEl>
                                          <p:spTgt spid="522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10" grpId="0" animBg="1"/>
      <p:bldP spid="13"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047" y="3610478"/>
            <a:ext cx="1825045" cy="2168434"/>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7239" y="3870549"/>
            <a:ext cx="1688786" cy="1688786"/>
          </a:xfrm>
          <a:prstGeom prst="rect">
            <a:avLst/>
          </a:prstGeom>
          <a:ln>
            <a:noFill/>
          </a:ln>
          <a:effectLst>
            <a:outerShdw blurRad="292100" dist="139700" dir="2700000" algn="tl" rotWithShape="0">
              <a:srgbClr val="333333">
                <a:alpha val="65000"/>
              </a:srgbClr>
            </a:outerShdw>
          </a:effectLst>
        </p:spPr>
      </p:pic>
      <p:pic>
        <p:nvPicPr>
          <p:cNvPr id="4" name="Picture 3">
            <a:hlinkClick r:id="rId2"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4034" y="5143512"/>
            <a:ext cx="1365752" cy="139625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23392" y="1671486"/>
            <a:ext cx="9223103" cy="156966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en-US" sz="2400" b="1" dirty="0">
                <a:solidFill>
                  <a:srgbClr val="002060"/>
                </a:solidFill>
              </a:rPr>
              <a:t>The following information were extracted from the book of </a:t>
            </a:r>
            <a:r>
              <a:rPr lang="en-US" sz="2400" b="1" dirty="0" err="1">
                <a:solidFill>
                  <a:srgbClr val="002060"/>
                </a:solidFill>
              </a:rPr>
              <a:t>Khulood</a:t>
            </a:r>
            <a:r>
              <a:rPr lang="en-US" sz="2400" b="1" dirty="0">
                <a:solidFill>
                  <a:srgbClr val="002060"/>
                </a:solidFill>
              </a:rPr>
              <a:t> Company. Beginning inventory 400 Units @ BD20 each, and purchases 700 Units @ BD25 each during the year 2018. if the company sold 900 unit, the cost of good sold under FIFO method is BD22,500. </a:t>
            </a:r>
          </a:p>
        </p:txBody>
      </p:sp>
      <p:sp>
        <p:nvSpPr>
          <p:cNvPr id="11" name="Rectangle 10"/>
          <p:cNvSpPr/>
          <p:nvPr/>
        </p:nvSpPr>
        <p:spPr>
          <a:xfrm>
            <a:off x="475874" y="762224"/>
            <a:ext cx="1869631" cy="4310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Arial" panose="020B0604020202020204" pitchFamily="34" charset="0"/>
                <a:cs typeface="Arial" panose="020B0604020202020204" pitchFamily="34" charset="0"/>
              </a:rPr>
              <a:t>Activity </a:t>
            </a:r>
            <a:r>
              <a:rPr lang="en-GB" sz="2400" b="1" dirty="0" smtClean="0">
                <a:solidFill>
                  <a:srgbClr val="FF0000"/>
                </a:solidFill>
                <a:latin typeface="Arial" panose="020B0604020202020204" pitchFamily="34" charset="0"/>
                <a:cs typeface="Arial" panose="020B0604020202020204" pitchFamily="34" charset="0"/>
              </a:rPr>
              <a:t>2</a:t>
            </a:r>
            <a:endParaRPr lang="en-GB" sz="2400" b="1" dirty="0">
              <a:solidFill>
                <a:srgbClr val="FF0000"/>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6" name="Straight Connector 1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60" y="1571612"/>
            <a:ext cx="3657600" cy="3657600"/>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948" y="4759778"/>
            <a:ext cx="996044" cy="996044"/>
          </a:xfrm>
          <a:prstGeom prst="rect">
            <a:avLst/>
          </a:prstGeom>
        </p:spPr>
      </p:pic>
      <p:sp>
        <p:nvSpPr>
          <p:cNvPr id="7" name="TextBox 6"/>
          <p:cNvSpPr txBox="1"/>
          <p:nvPr/>
        </p:nvSpPr>
        <p:spPr>
          <a:xfrm>
            <a:off x="8019410" y="763698"/>
            <a:ext cx="1984838" cy="1615827"/>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pPr>
              <a:lnSpc>
                <a:spcPct val="150000"/>
              </a:lnSpc>
            </a:pPr>
            <a:r>
              <a:rPr lang="en-US" b="1" dirty="0"/>
              <a:t>400 x 20= 8000</a:t>
            </a:r>
          </a:p>
          <a:p>
            <a:pPr>
              <a:lnSpc>
                <a:spcPct val="150000"/>
              </a:lnSpc>
            </a:pPr>
            <a:r>
              <a:rPr lang="en-US" b="1" dirty="0"/>
              <a:t>500 x 25= 12,500</a:t>
            </a:r>
          </a:p>
          <a:p>
            <a:pPr>
              <a:lnSpc>
                <a:spcPct val="150000"/>
              </a:lnSpc>
            </a:pPr>
            <a:r>
              <a:rPr lang="en-US" b="1" dirty="0"/>
              <a:t>900		   20,500</a:t>
            </a:r>
          </a:p>
          <a:p>
            <a:endParaRPr lang="ar-BH" b="1" dirty="0"/>
          </a:p>
        </p:txBody>
      </p:sp>
      <p:sp>
        <p:nvSpPr>
          <p:cNvPr id="8" name="TextBox 7"/>
          <p:cNvSpPr txBox="1"/>
          <p:nvPr/>
        </p:nvSpPr>
        <p:spPr>
          <a:xfrm>
            <a:off x="8069622" y="360942"/>
            <a:ext cx="949299"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dirty="0">
                <a:solidFill>
                  <a:srgbClr val="FF0000"/>
                </a:solidFill>
              </a:rPr>
              <a:t>Answer:</a:t>
            </a:r>
            <a:endParaRPr lang="ar-BH" dirty="0">
              <a:solidFill>
                <a:srgbClr val="FF0000"/>
              </a:solidFill>
            </a:endParaRPr>
          </a:p>
        </p:txBody>
      </p:sp>
      <p:cxnSp>
        <p:nvCxnSpPr>
          <p:cNvPr id="9" name="Straight Connector 8"/>
          <p:cNvCxnSpPr/>
          <p:nvPr/>
        </p:nvCxnSpPr>
        <p:spPr>
          <a:xfrm flipH="1">
            <a:off x="8096264" y="1571612"/>
            <a:ext cx="448008"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9192344" y="1625272"/>
            <a:ext cx="448008" cy="0"/>
          </a:xfrm>
          <a:prstGeom prst="line">
            <a:avLst/>
          </a:prstGeom>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263352" y="550325"/>
            <a:ext cx="4248472"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Activity(1): (Solution) </a:t>
            </a:r>
            <a:endParaRPr lang="ar-BH" sz="2800" b="1" u="sng" dirty="0">
              <a:solidFill>
                <a:srgbClr val="C00000"/>
              </a:solidFill>
              <a:latin typeface="Arial" panose="020B0604020202020204" pitchFamily="34" charset="0"/>
              <a:cs typeface="Arial" panose="020B0604020202020204" pitchFamily="34" charset="0"/>
            </a:endParaRPr>
          </a:p>
        </p:txBody>
      </p:sp>
      <p:grpSp>
        <p:nvGrpSpPr>
          <p:cNvPr id="16" name="Group 15"/>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158726"/>
      </p:ext>
    </p:extLst>
  </p:cSld>
  <p:clrMapOvr>
    <a:masterClrMapping/>
  </p:clrMapOvr>
  <p:transition spd="me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331" y="1088331"/>
            <a:ext cx="4681341" cy="4681341"/>
          </a:xfrm>
          <a:prstGeom prst="rect">
            <a:avLst/>
          </a:prstGeom>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948" y="4759778"/>
            <a:ext cx="996044" cy="996044"/>
          </a:xfrm>
          <a:prstGeom prst="rect">
            <a:avLst/>
          </a:prstGeom>
        </p:spPr>
      </p:pic>
      <p:sp>
        <p:nvSpPr>
          <p:cNvPr id="8" name="TextBox 7"/>
          <p:cNvSpPr txBox="1"/>
          <p:nvPr/>
        </p:nvSpPr>
        <p:spPr>
          <a:xfrm>
            <a:off x="8096265" y="763531"/>
            <a:ext cx="2005677" cy="1615827"/>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pPr>
              <a:lnSpc>
                <a:spcPct val="150000"/>
              </a:lnSpc>
            </a:pPr>
            <a:r>
              <a:rPr lang="en-US" b="1" dirty="0">
                <a:latin typeface="Arial" panose="020B0604020202020204" pitchFamily="34" charset="0"/>
                <a:cs typeface="Arial" panose="020B0604020202020204" pitchFamily="34" charset="0"/>
              </a:rPr>
              <a:t>400 x 20= 8000</a:t>
            </a:r>
          </a:p>
          <a:p>
            <a:pPr>
              <a:lnSpc>
                <a:spcPct val="150000"/>
              </a:lnSpc>
            </a:pPr>
            <a:r>
              <a:rPr lang="en-US" b="1" dirty="0">
                <a:latin typeface="Arial" panose="020B0604020202020204" pitchFamily="34" charset="0"/>
                <a:cs typeface="Arial" panose="020B0604020202020204" pitchFamily="34" charset="0"/>
              </a:rPr>
              <a:t>500 x 25= 12,500</a:t>
            </a:r>
          </a:p>
          <a:p>
            <a:pPr>
              <a:lnSpc>
                <a:spcPct val="150000"/>
              </a:lnSpc>
            </a:pPr>
            <a:r>
              <a:rPr lang="en-US" b="1" dirty="0">
                <a:latin typeface="Arial" panose="020B0604020202020204" pitchFamily="34" charset="0"/>
                <a:cs typeface="Arial" panose="020B0604020202020204" pitchFamily="34" charset="0"/>
              </a:rPr>
              <a:t>900		   20,500</a:t>
            </a:r>
          </a:p>
          <a:p>
            <a:endParaRPr lang="ar-BH" b="1" dirty="0">
              <a:latin typeface="Arial" panose="020B0604020202020204" pitchFamily="34" charset="0"/>
              <a:cs typeface="Arial" panose="020B0604020202020204" pitchFamily="34" charset="0"/>
            </a:endParaRPr>
          </a:p>
        </p:txBody>
      </p:sp>
      <p:cxnSp>
        <p:nvCxnSpPr>
          <p:cNvPr id="11" name="Straight Connector 10"/>
          <p:cNvCxnSpPr/>
          <p:nvPr/>
        </p:nvCxnSpPr>
        <p:spPr>
          <a:xfrm>
            <a:off x="8167702" y="1643050"/>
            <a:ext cx="428628" cy="15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453586" y="1643050"/>
            <a:ext cx="428628" cy="1588"/>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149804" y="385463"/>
            <a:ext cx="949299"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dirty="0">
                <a:solidFill>
                  <a:srgbClr val="FF0000"/>
                </a:solidFill>
              </a:rPr>
              <a:t>Answer:</a:t>
            </a:r>
            <a:endParaRPr lang="ar-BH" dirty="0">
              <a:solidFill>
                <a:srgbClr val="FF0000"/>
              </a:solidFill>
            </a:endParaRPr>
          </a:p>
        </p:txBody>
      </p:sp>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263352" y="550325"/>
            <a:ext cx="4248472"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Activity(1): (Solution) </a:t>
            </a:r>
            <a:endParaRPr lang="ar-BH" sz="2800" b="1" u="sng" dirty="0">
              <a:solidFill>
                <a:srgbClr val="C00000"/>
              </a:solidFill>
              <a:latin typeface="Arial" panose="020B0604020202020204" pitchFamily="34" charset="0"/>
              <a:cs typeface="Arial" panose="020B0604020202020204" pitchFamily="34" charset="0"/>
            </a:endParaRPr>
          </a:p>
        </p:txBody>
      </p:sp>
      <p:grpSp>
        <p:nvGrpSpPr>
          <p:cNvPr id="18" name="Group 17"/>
          <p:cNvGrpSpPr/>
          <p:nvPr/>
        </p:nvGrpSpPr>
        <p:grpSpPr>
          <a:xfrm>
            <a:off x="0" y="6498164"/>
            <a:ext cx="12192000" cy="384957"/>
            <a:chOff x="0" y="6498164"/>
            <a:chExt cx="12192000" cy="384957"/>
          </a:xfrm>
        </p:grpSpPr>
        <p:cxnSp>
          <p:nvCxnSpPr>
            <p:cNvPr id="19" name="Straight Connector 1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5985271"/>
      </p:ext>
    </p:extLst>
  </p:cSld>
  <p:clrMapOvr>
    <a:masterClrMapping/>
  </p:clrMapOvr>
  <p:transition spd="med">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959" y="4092360"/>
            <a:ext cx="1825045" cy="2168434"/>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0446" y="4572008"/>
            <a:ext cx="1688786" cy="168878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36914" y="1048629"/>
            <a:ext cx="6524505"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b="1" dirty="0">
                <a:latin typeface="Arial" panose="020B0604020202020204" pitchFamily="34" charset="0"/>
                <a:cs typeface="Arial" panose="020B0604020202020204" pitchFamily="34" charset="0"/>
              </a:rPr>
              <a:t>The following information during May, 2018. </a:t>
            </a:r>
          </a:p>
        </p:txBody>
      </p:sp>
      <p:graphicFrame>
        <p:nvGraphicFramePr>
          <p:cNvPr id="9" name="Table 8"/>
          <p:cNvGraphicFramePr>
            <a:graphicFrameLocks noGrp="1"/>
          </p:cNvGraphicFramePr>
          <p:nvPr>
            <p:extLst>
              <p:ext uri="{D42A27DB-BD31-4B8C-83A1-F6EECF244321}">
                <p14:modId xmlns:p14="http://schemas.microsoft.com/office/powerpoint/2010/main" val="962563445"/>
              </p:ext>
            </p:extLst>
          </p:nvPr>
        </p:nvGraphicFramePr>
        <p:xfrm>
          <a:off x="2241262" y="1552389"/>
          <a:ext cx="6912768" cy="1854200"/>
        </p:xfrm>
        <a:graphic>
          <a:graphicData uri="http://schemas.openxmlformats.org/drawingml/2006/table">
            <a:tbl>
              <a:tblPr rtl="1" firstRow="1" bandRow="1">
                <a:tableStyleId>{5C22544A-7EE6-4342-B048-85BDC9FD1C3A}</a:tableStyleId>
              </a:tblPr>
              <a:tblGrid>
                <a:gridCol w="1453240">
                  <a:extLst>
                    <a:ext uri="{9D8B030D-6E8A-4147-A177-3AD203B41FA5}">
                      <a16:colId xmlns="" xmlns:a16="http://schemas.microsoft.com/office/drawing/2014/main" val="20000"/>
                    </a:ext>
                  </a:extLst>
                </a:gridCol>
                <a:gridCol w="1269682">
                  <a:extLst>
                    <a:ext uri="{9D8B030D-6E8A-4147-A177-3AD203B41FA5}">
                      <a16:colId xmlns="" xmlns:a16="http://schemas.microsoft.com/office/drawing/2014/main" val="20001"/>
                    </a:ext>
                  </a:extLst>
                </a:gridCol>
                <a:gridCol w="2461654">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tblGrid>
              <a:tr h="370840">
                <a:tc>
                  <a:txBody>
                    <a:bodyPr/>
                    <a:lstStyle/>
                    <a:p>
                      <a:pPr algn="ctr" rtl="1"/>
                      <a:r>
                        <a:rPr lang="en-US" b="1" dirty="0" smtClean="0">
                          <a:solidFill>
                            <a:srgbClr val="FF0000"/>
                          </a:solidFill>
                          <a:cs typeface="+mn-cs"/>
                        </a:rPr>
                        <a:t>Cost per unit</a:t>
                      </a:r>
                      <a:endParaRPr lang="ar-BH" b="1" dirty="0">
                        <a:solidFill>
                          <a:srgbClr val="FF0000"/>
                        </a:solidFill>
                        <a:cs typeface="+mn-cs"/>
                      </a:endParaRPr>
                    </a:p>
                  </a:txBody>
                  <a:tcPr>
                    <a:cell3D prstMaterial="dkEdge">
                      <a:bevel prst="relaxedInset"/>
                      <a:lightRig rig="flood" dir="t"/>
                    </a:cell3D>
                  </a:tcPr>
                </a:tc>
                <a:tc>
                  <a:txBody>
                    <a:bodyPr/>
                    <a:lstStyle/>
                    <a:p>
                      <a:pPr algn="ctr" rtl="1"/>
                      <a:r>
                        <a:rPr lang="en-US" b="1" dirty="0" smtClean="0">
                          <a:solidFill>
                            <a:srgbClr val="FF0000"/>
                          </a:solidFill>
                          <a:cs typeface="+mn-cs"/>
                        </a:rPr>
                        <a:t>Unit</a:t>
                      </a:r>
                      <a:endParaRPr lang="ar-BH" b="1" dirty="0">
                        <a:solidFill>
                          <a:srgbClr val="FF0000"/>
                        </a:solidFill>
                        <a:cs typeface="+mn-cs"/>
                      </a:endParaRPr>
                    </a:p>
                  </a:txBody>
                  <a:tcPr>
                    <a:cell3D prstMaterial="dkEdge">
                      <a:bevel prst="relaxedInset"/>
                      <a:lightRig rig="flood" dir="t"/>
                    </a:cell3D>
                  </a:tcPr>
                </a:tc>
                <a:tc>
                  <a:txBody>
                    <a:bodyPr/>
                    <a:lstStyle/>
                    <a:p>
                      <a:pPr algn="ctr" rtl="1"/>
                      <a:r>
                        <a:rPr lang="en-US" b="1" dirty="0" smtClean="0">
                          <a:solidFill>
                            <a:srgbClr val="FF0000"/>
                          </a:solidFill>
                          <a:cs typeface="+mn-cs"/>
                        </a:rPr>
                        <a:t>Title</a:t>
                      </a:r>
                      <a:endParaRPr lang="ar-BH" b="1" dirty="0">
                        <a:solidFill>
                          <a:srgbClr val="FF0000"/>
                        </a:solidFill>
                        <a:cs typeface="+mn-cs"/>
                      </a:endParaRPr>
                    </a:p>
                  </a:txBody>
                  <a:tcPr>
                    <a:cell3D prstMaterial="dkEdge">
                      <a:bevel prst="relaxedInset"/>
                      <a:lightRig rig="flood" dir="t"/>
                    </a:cell3D>
                  </a:tcPr>
                </a:tc>
                <a:tc>
                  <a:txBody>
                    <a:bodyPr/>
                    <a:lstStyle/>
                    <a:p>
                      <a:pPr algn="ctr" rtl="1"/>
                      <a:r>
                        <a:rPr lang="en-US" b="1" dirty="0" smtClean="0">
                          <a:solidFill>
                            <a:srgbClr val="FF0000"/>
                          </a:solidFill>
                          <a:cs typeface="+mn-cs"/>
                        </a:rPr>
                        <a:t>Date</a:t>
                      </a:r>
                      <a:endParaRPr lang="ar-BH" b="1" dirty="0">
                        <a:solidFill>
                          <a:srgbClr val="FF0000"/>
                        </a:solidFill>
                        <a:cs typeface="+mn-cs"/>
                      </a:endParaRPr>
                    </a:p>
                  </a:txBody>
                  <a:tcPr>
                    <a:cell3D prstMaterial="dkEdge">
                      <a:bevel prst="relaxedInset"/>
                      <a:lightRig rig="flood" dir="t"/>
                    </a:cell3D>
                  </a:tcPr>
                </a:tc>
                <a:extLst>
                  <a:ext uri="{0D108BD9-81ED-4DB2-BD59-A6C34878D82A}">
                    <a16:rowId xmlns="" xmlns:a16="http://schemas.microsoft.com/office/drawing/2014/main" val="10000"/>
                  </a:ext>
                </a:extLst>
              </a:tr>
              <a:tr h="370840">
                <a:tc>
                  <a:txBody>
                    <a:bodyPr/>
                    <a:lstStyle/>
                    <a:p>
                      <a:pPr algn="ctr" rtl="1"/>
                      <a:r>
                        <a:rPr lang="en-US" b="1" dirty="0" smtClean="0">
                          <a:cs typeface="+mn-cs"/>
                        </a:rPr>
                        <a:t>BD30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50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Beginning inventory</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 01</a:t>
                      </a:r>
                      <a:endParaRPr lang="ar-BH" b="1" dirty="0">
                        <a:cs typeface="+mn-cs"/>
                      </a:endParaRPr>
                    </a:p>
                  </a:txBody>
                  <a:tcPr>
                    <a:cell3D prstMaterial="dkEdge">
                      <a:bevel prst="relaxedInset"/>
                      <a:lightRig rig="flood" dir="t"/>
                    </a:cell3D>
                  </a:tcPr>
                </a:tc>
                <a:extLst>
                  <a:ext uri="{0D108BD9-81ED-4DB2-BD59-A6C34878D82A}">
                    <a16:rowId xmlns="" xmlns:a16="http://schemas.microsoft.com/office/drawing/2014/main" val="10001"/>
                  </a:ext>
                </a:extLst>
              </a:tr>
              <a:tr h="370840">
                <a:tc>
                  <a:txBody>
                    <a:bodyPr/>
                    <a:lstStyle/>
                    <a:p>
                      <a:pPr algn="ctr" rtl="1"/>
                      <a:r>
                        <a:rPr lang="en-US" b="1" dirty="0" smtClean="0">
                          <a:cs typeface="+mn-cs"/>
                        </a:rPr>
                        <a:t>BD35</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80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Purchases </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 10</a:t>
                      </a:r>
                      <a:endParaRPr lang="ar-BH" b="1" dirty="0">
                        <a:cs typeface="+mn-cs"/>
                      </a:endParaRPr>
                    </a:p>
                  </a:txBody>
                  <a:tcPr>
                    <a:cell3D prstMaterial="dkEdge">
                      <a:bevel prst="relaxedInset"/>
                      <a:lightRig rig="flood" dir="t"/>
                    </a:cell3D>
                  </a:tcPr>
                </a:tc>
                <a:extLst>
                  <a:ext uri="{0D108BD9-81ED-4DB2-BD59-A6C34878D82A}">
                    <a16:rowId xmlns="" xmlns:a16="http://schemas.microsoft.com/office/drawing/2014/main" val="10002"/>
                  </a:ext>
                </a:extLst>
              </a:tr>
              <a:tr h="370840">
                <a:tc>
                  <a:txBody>
                    <a:bodyPr/>
                    <a:lstStyle/>
                    <a:p>
                      <a:pPr algn="ctr" rtl="1"/>
                      <a:r>
                        <a:rPr lang="en-US" b="1" dirty="0" smtClean="0">
                          <a:cs typeface="+mn-cs"/>
                        </a:rPr>
                        <a:t>BD40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70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Purchases </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 12</a:t>
                      </a:r>
                      <a:endParaRPr lang="ar-BH" b="1" dirty="0">
                        <a:cs typeface="+mn-cs"/>
                      </a:endParaRPr>
                    </a:p>
                  </a:txBody>
                  <a:tcPr>
                    <a:cell3D prstMaterial="dkEdge">
                      <a:bevel prst="relaxedInset"/>
                      <a:lightRig rig="flood" dir="t"/>
                    </a:cell3D>
                  </a:tcPr>
                </a:tc>
                <a:extLst>
                  <a:ext uri="{0D108BD9-81ED-4DB2-BD59-A6C34878D82A}">
                    <a16:rowId xmlns="" xmlns:a16="http://schemas.microsoft.com/office/drawing/2014/main" val="10003"/>
                  </a:ext>
                </a:extLst>
              </a:tr>
              <a:tr h="370840">
                <a:tc>
                  <a:txBody>
                    <a:bodyPr/>
                    <a:lstStyle/>
                    <a:p>
                      <a:pPr algn="ctr" rtl="1"/>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60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Ending inventory</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a:t>
                      </a:r>
                      <a:r>
                        <a:rPr lang="en-US" b="1" baseline="0" dirty="0" smtClean="0">
                          <a:cs typeface="+mn-cs"/>
                        </a:rPr>
                        <a:t> </a:t>
                      </a:r>
                      <a:r>
                        <a:rPr lang="en-US" b="1" dirty="0" smtClean="0">
                          <a:cs typeface="+mn-cs"/>
                        </a:rPr>
                        <a:t>31</a:t>
                      </a:r>
                      <a:endParaRPr lang="ar-BH" b="1" dirty="0">
                        <a:cs typeface="+mn-cs"/>
                      </a:endParaRPr>
                    </a:p>
                  </a:txBody>
                  <a:tcPr>
                    <a:cell3D prstMaterial="dkEdge">
                      <a:bevel prst="relaxedInset"/>
                      <a:lightRig rig="flood" dir="t"/>
                    </a:cell3D>
                  </a:tcPr>
                </a:tc>
                <a:extLst>
                  <a:ext uri="{0D108BD9-81ED-4DB2-BD59-A6C34878D82A}">
                    <a16:rowId xmlns="" xmlns:a16="http://schemas.microsoft.com/office/drawing/2014/main" val="10004"/>
                  </a:ext>
                </a:extLst>
              </a:tr>
            </a:tbl>
          </a:graphicData>
        </a:graphic>
      </p:graphicFrame>
      <p:sp>
        <p:nvSpPr>
          <p:cNvPr id="10" name="TextBox 9"/>
          <p:cNvSpPr txBox="1"/>
          <p:nvPr/>
        </p:nvSpPr>
        <p:spPr>
          <a:xfrm>
            <a:off x="2235790" y="3579619"/>
            <a:ext cx="8180689"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b="1" dirty="0">
                <a:latin typeface="Arial" panose="020B0604020202020204" pitchFamily="34" charset="0"/>
                <a:cs typeface="Arial" panose="020B0604020202020204" pitchFamily="34" charset="0"/>
              </a:rPr>
              <a:t>The cost of good sold and cost of ending inventory under FIFO method are BD4,700 and BD3,500.</a:t>
            </a:r>
            <a:endParaRPr lang="ar-BH" b="1" dirty="0">
              <a:latin typeface="Arial" panose="020B0604020202020204" pitchFamily="34" charset="0"/>
              <a:cs typeface="Arial" panose="020B0604020202020204" pitchFamily="34" charset="0"/>
            </a:endParaRPr>
          </a:p>
        </p:txBody>
      </p:sp>
      <p:sp>
        <p:nvSpPr>
          <p:cNvPr id="11" name="Rectangle 10"/>
          <p:cNvSpPr/>
          <p:nvPr/>
        </p:nvSpPr>
        <p:spPr>
          <a:xfrm>
            <a:off x="479376" y="589260"/>
            <a:ext cx="2016224" cy="4310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Arial" panose="020B0604020202020204" pitchFamily="34" charset="0"/>
                <a:cs typeface="Arial" panose="020B0604020202020204" pitchFamily="34" charset="0"/>
              </a:rPr>
              <a:t>Activity </a:t>
            </a:r>
            <a:r>
              <a:rPr lang="en-GB" sz="2400" b="1" dirty="0" smtClean="0">
                <a:solidFill>
                  <a:srgbClr val="FF0000"/>
                </a:solidFill>
                <a:latin typeface="Arial" panose="020B0604020202020204" pitchFamily="34" charset="0"/>
                <a:cs typeface="Arial" panose="020B0604020202020204" pitchFamily="34" charset="0"/>
              </a:rPr>
              <a:t>3</a:t>
            </a:r>
            <a:endParaRPr lang="en-GB" sz="2400" b="1" dirty="0">
              <a:solidFill>
                <a:srgbClr val="FF0000"/>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6" name="Group 15"/>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86" y="1600200"/>
            <a:ext cx="3657600" cy="3657600"/>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948" y="4759778"/>
            <a:ext cx="996044" cy="99604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881950" y="611489"/>
            <a:ext cx="2246498" cy="3416319"/>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7"/>
          <p:cNvSpPr/>
          <p:nvPr/>
        </p:nvSpPr>
        <p:spPr>
          <a:xfrm>
            <a:off x="7985308" y="472989"/>
            <a:ext cx="2143140" cy="3416320"/>
          </a:xfrm>
          <a:prstGeom prst="rect">
            <a:avLst/>
          </a:prstGeom>
        </p:spPr>
        <p:txBody>
          <a:bodyPr wrap="square">
            <a:spAutoFit/>
          </a:bodyPr>
          <a:lstStyle/>
          <a:p>
            <a:pPr>
              <a:lnSpc>
                <a:spcPct val="150000"/>
              </a:lnSpc>
            </a:pPr>
            <a:r>
              <a:rPr lang="en-US" b="1" dirty="0">
                <a:solidFill>
                  <a:srgbClr val="FF0000"/>
                </a:solidFill>
              </a:rPr>
              <a:t>Answer </a:t>
            </a:r>
          </a:p>
          <a:p>
            <a:pPr>
              <a:lnSpc>
                <a:spcPct val="150000"/>
              </a:lnSpc>
            </a:pPr>
            <a:r>
              <a:rPr lang="en-US" b="1" u="sng" dirty="0"/>
              <a:t>COGS:</a:t>
            </a:r>
          </a:p>
          <a:p>
            <a:pPr>
              <a:lnSpc>
                <a:spcPct val="150000"/>
              </a:lnSpc>
            </a:pPr>
            <a:r>
              <a:rPr lang="en-US" b="1" dirty="0"/>
              <a:t>50 x 30 = 1,500</a:t>
            </a:r>
          </a:p>
          <a:p>
            <a:pPr>
              <a:lnSpc>
                <a:spcPct val="150000"/>
              </a:lnSpc>
            </a:pPr>
            <a:r>
              <a:rPr lang="en-US" b="1" dirty="0"/>
              <a:t>80 x 35 = 2,800</a:t>
            </a:r>
          </a:p>
          <a:p>
            <a:pPr>
              <a:lnSpc>
                <a:spcPct val="150000"/>
              </a:lnSpc>
            </a:pPr>
            <a:r>
              <a:rPr lang="en-US" b="1" dirty="0"/>
              <a:t>10 x 40 = 400</a:t>
            </a:r>
          </a:p>
          <a:p>
            <a:pPr>
              <a:lnSpc>
                <a:spcPct val="150000"/>
              </a:lnSpc>
            </a:pPr>
            <a:r>
              <a:rPr lang="en-US" b="1" dirty="0"/>
              <a:t>		</a:t>
            </a:r>
            <a:r>
              <a:rPr lang="en-US" b="1" dirty="0">
                <a:solidFill>
                  <a:srgbClr val="C00000"/>
                </a:solidFill>
              </a:rPr>
              <a:t>4,700</a:t>
            </a:r>
          </a:p>
          <a:p>
            <a:pPr>
              <a:lnSpc>
                <a:spcPct val="150000"/>
              </a:lnSpc>
            </a:pPr>
            <a:r>
              <a:rPr lang="en-US" b="1" u="sng" dirty="0"/>
              <a:t>Ending :</a:t>
            </a:r>
          </a:p>
          <a:p>
            <a:pPr>
              <a:lnSpc>
                <a:spcPct val="150000"/>
              </a:lnSpc>
            </a:pPr>
            <a:r>
              <a:rPr lang="en-US" b="1" dirty="0"/>
              <a:t>60 x 40 = </a:t>
            </a:r>
            <a:r>
              <a:rPr lang="en-US" b="1" dirty="0">
                <a:solidFill>
                  <a:srgbClr val="C00000"/>
                </a:solidFill>
              </a:rPr>
              <a:t>2,400</a:t>
            </a:r>
            <a:endParaRPr lang="ar-BH" b="1" dirty="0">
              <a:solidFill>
                <a:srgbClr val="C00000"/>
              </a:solidFill>
            </a:endParaRPr>
          </a:p>
        </p:txBody>
      </p:sp>
      <p:sp>
        <p:nvSpPr>
          <p:cNvPr id="9" name="Title 1"/>
          <p:cNvSpPr txBox="1">
            <a:spLocks/>
          </p:cNvSpPr>
          <p:nvPr/>
        </p:nvSpPr>
        <p:spPr>
          <a:xfrm>
            <a:off x="-15971" y="123416"/>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3" name="Group 12"/>
          <p:cNvGrpSpPr/>
          <p:nvPr/>
        </p:nvGrpSpPr>
        <p:grpSpPr>
          <a:xfrm>
            <a:off x="0" y="6498164"/>
            <a:ext cx="12192000" cy="384957"/>
            <a:chOff x="0" y="6498164"/>
            <a:chExt cx="12192000" cy="384957"/>
          </a:xfrm>
        </p:grpSpPr>
        <p:cxnSp>
          <p:nvCxnSpPr>
            <p:cNvPr id="14" name="Straight Connector 1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15872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7" name="applaus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800" y="1088331"/>
            <a:ext cx="4681341" cy="4681341"/>
          </a:xfrm>
          <a:prstGeom prst="rect">
            <a:avLst/>
          </a:prstGeom>
          <a:ln>
            <a:noFill/>
          </a:ln>
          <a:effectLst>
            <a:outerShdw blurRad="292100" dist="139700" dir="2700000" algn="tl" rotWithShape="0">
              <a:srgbClr val="333333">
                <a:alpha val="65000"/>
              </a:srgbClr>
            </a:outerShdw>
          </a:effectLst>
        </p:spPr>
      </p:pic>
      <p:pic>
        <p:nvPicPr>
          <p:cNvPr id="3" name="Picture 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8948" y="4759778"/>
            <a:ext cx="996044" cy="9960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989107" y="461878"/>
            <a:ext cx="2143172" cy="3046988"/>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nSpc>
                <a:spcPct val="150000"/>
              </a:lnSpc>
            </a:pPr>
            <a:r>
              <a:rPr lang="en-US" sz="1600" b="1" dirty="0">
                <a:solidFill>
                  <a:srgbClr val="FF0000"/>
                </a:solidFill>
              </a:rPr>
              <a:t>Answer </a:t>
            </a:r>
          </a:p>
          <a:p>
            <a:pPr>
              <a:lnSpc>
                <a:spcPct val="150000"/>
              </a:lnSpc>
            </a:pPr>
            <a:r>
              <a:rPr lang="en-US" sz="1600" b="1" u="sng" dirty="0"/>
              <a:t>COGS:</a:t>
            </a:r>
          </a:p>
          <a:p>
            <a:pPr>
              <a:lnSpc>
                <a:spcPct val="150000"/>
              </a:lnSpc>
            </a:pPr>
            <a:r>
              <a:rPr lang="en-US" sz="1600" dirty="0"/>
              <a:t>50 x 30 = 1,500</a:t>
            </a:r>
          </a:p>
          <a:p>
            <a:pPr>
              <a:lnSpc>
                <a:spcPct val="150000"/>
              </a:lnSpc>
            </a:pPr>
            <a:r>
              <a:rPr lang="en-US" sz="1600" dirty="0"/>
              <a:t>80 x 35 = 2,800</a:t>
            </a:r>
          </a:p>
          <a:p>
            <a:pPr>
              <a:lnSpc>
                <a:spcPct val="150000"/>
              </a:lnSpc>
            </a:pPr>
            <a:r>
              <a:rPr lang="en-US" sz="1600" dirty="0"/>
              <a:t>10 x 40 = 400</a:t>
            </a:r>
          </a:p>
          <a:p>
            <a:pPr>
              <a:lnSpc>
                <a:spcPct val="150000"/>
              </a:lnSpc>
            </a:pPr>
            <a:r>
              <a:rPr lang="en-US" sz="1600" dirty="0"/>
              <a:t>		</a:t>
            </a:r>
            <a:r>
              <a:rPr lang="en-US" sz="1600" b="1" dirty="0">
                <a:solidFill>
                  <a:srgbClr val="C00000"/>
                </a:solidFill>
              </a:rPr>
              <a:t>4,700</a:t>
            </a:r>
          </a:p>
          <a:p>
            <a:pPr>
              <a:lnSpc>
                <a:spcPct val="150000"/>
              </a:lnSpc>
            </a:pPr>
            <a:r>
              <a:rPr lang="en-US" sz="1600" b="1" u="sng" dirty="0"/>
              <a:t>Ending :</a:t>
            </a:r>
          </a:p>
          <a:p>
            <a:pPr>
              <a:lnSpc>
                <a:spcPct val="150000"/>
              </a:lnSpc>
            </a:pPr>
            <a:r>
              <a:rPr lang="en-US" sz="1600" dirty="0"/>
              <a:t>60 x 40 = </a:t>
            </a:r>
            <a:r>
              <a:rPr lang="en-US" sz="1600" b="1" dirty="0">
                <a:solidFill>
                  <a:srgbClr val="C00000"/>
                </a:solidFill>
              </a:rPr>
              <a:t>2,400</a:t>
            </a:r>
            <a:endParaRPr lang="ar-BH" sz="1600" b="1" dirty="0">
              <a:solidFill>
                <a:srgbClr val="C00000"/>
              </a:solidFill>
            </a:endParaRPr>
          </a:p>
        </p:txBody>
      </p:sp>
      <p:cxnSp>
        <p:nvCxnSpPr>
          <p:cNvPr id="9" name="Straight Connector 8"/>
          <p:cNvCxnSpPr/>
          <p:nvPr/>
        </p:nvCxnSpPr>
        <p:spPr>
          <a:xfrm>
            <a:off x="8864223" y="2348880"/>
            <a:ext cx="642942" cy="1588"/>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7989107" y="387615"/>
            <a:ext cx="2143140" cy="321471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6" name="Straight Connector 1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598527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ind.wav"/>
          </p:stSnd>
        </p:sndAc>
      </p:transition>
    </mc:Choice>
    <mc:Fallback xmlns="">
      <p:transition spd="slow">
        <p:sndAc>
          <p:stSnd>
            <p:snd r:embed="rId8" name="wind.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487272" y="4573378"/>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35360" y="1671362"/>
            <a:ext cx="9721080" cy="275761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buFont typeface="Wingdings" pitchFamily="2" charset="2"/>
              <a:buChar char="q"/>
            </a:pPr>
            <a:r>
              <a:rPr lang="en-US" sz="2400" b="1" dirty="0">
                <a:solidFill>
                  <a:srgbClr val="C00000"/>
                </a:solidFill>
                <a:latin typeface="Arial" panose="020B0604020202020204" pitchFamily="34" charset="0"/>
                <a:cs typeface="Arial" panose="020B0604020202020204" pitchFamily="34" charset="0"/>
              </a:rPr>
              <a:t>The student should be achieved the objectives:</a:t>
            </a:r>
          </a:p>
          <a:p>
            <a:pPr>
              <a:lnSpc>
                <a:spcPct val="150000"/>
              </a:lnSpc>
              <a:buFont typeface="Wingdings" pitchFamily="2" charset="2"/>
              <a:buChar char="q"/>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need for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different methods of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calculation of cost of goods sold and closing inventory by using the FIFO method.</a:t>
            </a:r>
          </a:p>
        </p:txBody>
      </p:sp>
      <p:grpSp>
        <p:nvGrpSpPr>
          <p:cNvPr id="17" name="Group 16"/>
          <p:cNvGrpSpPr/>
          <p:nvPr/>
        </p:nvGrpSpPr>
        <p:grpSpPr>
          <a:xfrm>
            <a:off x="0" y="6498164"/>
            <a:ext cx="12192000" cy="384957"/>
            <a:chOff x="0" y="6498164"/>
            <a:chExt cx="12192000" cy="384957"/>
          </a:xfrm>
        </p:grpSpPr>
        <p:cxnSp>
          <p:nvCxnSpPr>
            <p:cNvPr id="18" name="Straight Connector 1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82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1973329"/>
            <a:ext cx="8316417" cy="715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 name="Rectangle 1"/>
          <p:cNvSpPr/>
          <p:nvPr/>
        </p:nvSpPr>
        <p:spPr>
          <a:xfrm>
            <a:off x="327552" y="3124338"/>
            <a:ext cx="10297518" cy="275761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need for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different methods of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calculation of cost of goods sold and closing inventory by using the FIFO method.</a:t>
            </a: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148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363" y="1334461"/>
            <a:ext cx="10362125" cy="2677656"/>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l" rtl="0">
              <a:buFont typeface="Wingdings" pitchFamily="2" charset="2"/>
              <a:buChar char="Ø"/>
            </a:pPr>
            <a:r>
              <a:rPr lang="en-US" sz="2400" b="1" u="sng" dirty="0">
                <a:solidFill>
                  <a:schemeClr val="accent2">
                    <a:lumMod val="50000"/>
                  </a:schemeClr>
                </a:solidFill>
                <a:latin typeface="Arial" panose="020B0604020202020204" pitchFamily="34" charset="0"/>
                <a:cs typeface="Arial" panose="020B0604020202020204" pitchFamily="34" charset="0"/>
              </a:rPr>
              <a:t>INVENTORY </a:t>
            </a:r>
            <a:r>
              <a:rPr lang="en-US" sz="2400" b="1" dirty="0">
                <a:latin typeface="Arial" panose="020B0604020202020204" pitchFamily="34" charset="0"/>
                <a:cs typeface="Arial" panose="020B0604020202020204" pitchFamily="34" charset="0"/>
              </a:rPr>
              <a:t>is an asset that is intended for sale, or to be used in producing goods.</a:t>
            </a:r>
          </a:p>
          <a:p>
            <a:pPr algn="l" rtl="0"/>
            <a:endParaRPr lang="en-US" sz="2400" b="1" dirty="0">
              <a:latin typeface="Arial" panose="020B0604020202020204" pitchFamily="34" charset="0"/>
              <a:cs typeface="Arial" panose="020B0604020202020204" pitchFamily="34" charset="0"/>
            </a:endParaRPr>
          </a:p>
          <a:p>
            <a:pPr algn="l" rtl="0">
              <a:buFont typeface="Wingdings" pitchFamily="2" charset="2"/>
              <a:buChar char="Ø"/>
            </a:pPr>
            <a:r>
              <a:rPr lang="en-US" sz="2400" b="1" dirty="0">
                <a:latin typeface="Arial" panose="020B0604020202020204" pitchFamily="34" charset="0"/>
                <a:cs typeface="Arial" panose="020B0604020202020204" pitchFamily="34" charset="0"/>
              </a:rPr>
              <a:t> Inventory represents a large (if not the largest) portion of assets.</a:t>
            </a:r>
          </a:p>
          <a:p>
            <a:pPr algn="l" rtl="0"/>
            <a:endParaRPr lang="en-US" sz="2400" b="1" dirty="0">
              <a:latin typeface="Arial" panose="020B0604020202020204" pitchFamily="34" charset="0"/>
              <a:cs typeface="Arial" panose="020B0604020202020204" pitchFamily="34" charset="0"/>
            </a:endParaRPr>
          </a:p>
          <a:p>
            <a:pPr algn="l" rtl="0">
              <a:buFont typeface="Wingdings" pitchFamily="2" charset="2"/>
              <a:buChar char="Ø"/>
            </a:pPr>
            <a:r>
              <a:rPr lang="en-US" sz="2400" b="1" dirty="0">
                <a:latin typeface="Arial" panose="020B0604020202020204" pitchFamily="34" charset="0"/>
                <a:cs typeface="Arial" panose="020B0604020202020204" pitchFamily="34" charset="0"/>
              </a:rPr>
              <a:t> Inventory represents such an important part of the Balance Sheet.</a:t>
            </a:r>
          </a:p>
          <a:p>
            <a:pPr algn="l" rtl="0"/>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126363" y="555349"/>
            <a:ext cx="2808312" cy="646331"/>
          </a:xfrm>
          <a:prstGeom prst="rect">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rtl="0">
              <a:lnSpc>
                <a:spcPct val="150000"/>
              </a:lnSpc>
            </a:pPr>
            <a:r>
              <a:rPr lang="en-US" sz="2400" b="1" u="sng" dirty="0">
                <a:solidFill>
                  <a:srgbClr val="FF0000"/>
                </a:solidFill>
                <a:latin typeface="Arial" panose="020B0604020202020204" pitchFamily="34" charset="0"/>
                <a:cs typeface="Arial" panose="020B0604020202020204" pitchFamily="34" charset="0"/>
              </a:rPr>
              <a:t>INTRODUCTION</a:t>
            </a:r>
          </a:p>
        </p:txBody>
      </p:sp>
      <p:sp>
        <p:nvSpPr>
          <p:cNvPr id="9"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12042" y="4012117"/>
            <a:ext cx="10376445" cy="2308325"/>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0" y="6498164"/>
            <a:ext cx="12192000" cy="384957"/>
            <a:chOff x="0" y="6498164"/>
            <a:chExt cx="12192000" cy="384957"/>
          </a:xfrm>
        </p:grpSpPr>
        <p:cxnSp>
          <p:nvCxnSpPr>
            <p:cNvPr id="15" name="Straight Connector 1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683" y="457399"/>
            <a:ext cx="1782317"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967" y="631542"/>
            <a:ext cx="4187621" cy="496996"/>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50000"/>
              </a:lnSpc>
              <a:spcAft>
                <a:spcPts val="0"/>
              </a:spcAft>
              <a:tabLst>
                <a:tab pos="5274310" algn="r"/>
              </a:tabLst>
            </a:pPr>
            <a:r>
              <a:rPr lang="en-US" sz="2000" b="1" u="sng" dirty="0">
                <a:solidFill>
                  <a:srgbClr val="FF0000"/>
                </a:solidFill>
                <a:latin typeface="Arial" panose="020B0604020202020204" pitchFamily="34" charset="0"/>
                <a:ea typeface="Arial Unicode MS" panose="020B0604020202020204" pitchFamily="34" charset="-128"/>
                <a:cs typeface="Arial" panose="020B0604020202020204" pitchFamily="34" charset="0"/>
              </a:rPr>
              <a:t>The Need for Inventory Valuation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479376" y="1269320"/>
            <a:ext cx="9001000" cy="89255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0"/>
              </a:spcAft>
              <a:tabLst>
                <a:tab pos="679450" algn="l"/>
              </a:tabLst>
            </a:pPr>
            <a:r>
              <a:rPr lang="en-GB" sz="2000" dirty="0">
                <a:latin typeface="Arial" panose="020B0604020202020204" pitchFamily="34" charset="0"/>
                <a:ea typeface="Times New Roman" panose="02020603050405020304" pitchFamily="18" charset="0"/>
                <a:cs typeface="Arial" panose="020B0604020202020204" pitchFamily="34" charset="0"/>
              </a:rPr>
              <a:t>The types of inventories owned by business organizations differ depending on the type of activities or operations they perform.  For example:</a:t>
            </a:r>
            <a:r>
              <a:rPr lang="en-GB" sz="2000" b="1" u="sng" dirty="0">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448967" y="2227065"/>
            <a:ext cx="11019040" cy="11726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a:lnSpc>
                <a:spcPct val="130000"/>
              </a:lnSpc>
              <a:tabLst>
                <a:tab pos="679450" algn="l"/>
              </a:tabLst>
            </a:pPr>
            <a:r>
              <a:rPr lang="en-GB" b="1" dirty="0" smtClean="0">
                <a:solidFill>
                  <a:srgbClr val="002060"/>
                </a:solidFill>
                <a:latin typeface="Arial" panose="020B0604020202020204" pitchFamily="34" charset="0"/>
                <a:cs typeface="Arial" panose="020B0604020202020204" pitchFamily="34" charset="0"/>
              </a:rPr>
              <a:t>1. Merchandising </a:t>
            </a:r>
            <a:r>
              <a:rPr lang="en-GB" b="1" dirty="0">
                <a:solidFill>
                  <a:srgbClr val="002060"/>
                </a:solidFill>
                <a:latin typeface="Arial" panose="020B0604020202020204" pitchFamily="34" charset="0"/>
                <a:cs typeface="Arial" panose="020B0604020202020204" pitchFamily="34" charset="0"/>
              </a:rPr>
              <a:t>Companies</a:t>
            </a:r>
            <a:r>
              <a:rPr lang="en-GB" dirty="0">
                <a:latin typeface="Arial" panose="020B0604020202020204" pitchFamily="34" charset="0"/>
                <a:cs typeface="Arial" panose="020B0604020202020204" pitchFamily="34" charset="0"/>
              </a:rPr>
              <a:t>, i.e. </a:t>
            </a:r>
            <a:r>
              <a:rPr lang="en-GB" b="1" dirty="0">
                <a:solidFill>
                  <a:schemeClr val="accent2">
                    <a:lumMod val="50000"/>
                  </a:schemeClr>
                </a:solidFill>
                <a:latin typeface="Arial" panose="020B0604020202020204" pitchFamily="34" charset="0"/>
                <a:cs typeface="Arial" panose="020B0604020202020204" pitchFamily="34" charset="0"/>
              </a:rPr>
              <a:t>businesses which purchase and sell goods</a:t>
            </a:r>
            <a:r>
              <a:rPr lang="en-GB" dirty="0">
                <a:latin typeface="Arial" panose="020B0604020202020204" pitchFamily="34" charset="0"/>
                <a:cs typeface="Arial" panose="020B0604020202020204" pitchFamily="34" charset="0"/>
              </a:rPr>
              <a:t>, but do not process them.  Inventories consists of goods purchased, in their completed state, and remaining unsold at the end of the accounting period.</a:t>
            </a:r>
            <a:endParaRPr lang="en-US" dirty="0">
              <a:effectLst/>
              <a:latin typeface="Arial" panose="020B0604020202020204" pitchFamily="34" charset="0"/>
              <a:cs typeface="Arial" panose="020B0604020202020204" pitchFamily="34" charset="0"/>
            </a:endParaRPr>
          </a:p>
        </p:txBody>
      </p:sp>
      <p:sp>
        <p:nvSpPr>
          <p:cNvPr id="6" name="Rectangle 5"/>
          <p:cNvSpPr/>
          <p:nvPr/>
        </p:nvSpPr>
        <p:spPr>
          <a:xfrm>
            <a:off x="477560" y="3414743"/>
            <a:ext cx="10803016" cy="7750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a:lnSpc>
                <a:spcPct val="130000"/>
              </a:lnSpc>
              <a:tabLst>
                <a:tab pos="679450" algn="l"/>
              </a:tabLst>
            </a:pPr>
            <a:r>
              <a:rPr lang="en-GB" b="1" dirty="0" smtClean="0">
                <a:solidFill>
                  <a:srgbClr val="002060"/>
                </a:solidFill>
                <a:latin typeface="Arial" panose="020B0604020202020204" pitchFamily="34" charset="0"/>
                <a:cs typeface="Arial" panose="020B0604020202020204" pitchFamily="34" charset="0"/>
              </a:rPr>
              <a:t>2. Manufacturing </a:t>
            </a:r>
            <a:r>
              <a:rPr lang="en-GB" b="1" dirty="0">
                <a:solidFill>
                  <a:srgbClr val="002060"/>
                </a:solidFill>
                <a:latin typeface="Arial" panose="020B0604020202020204" pitchFamily="34" charset="0"/>
                <a:cs typeface="Arial" panose="020B0604020202020204" pitchFamily="34" charset="0"/>
              </a:rPr>
              <a:t>Companies</a:t>
            </a:r>
            <a:r>
              <a:rPr lang="en-GB" dirty="0">
                <a:solidFill>
                  <a:srgbClr val="002060"/>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i.e. </a:t>
            </a:r>
            <a:r>
              <a:rPr lang="en-GB" b="1" dirty="0">
                <a:solidFill>
                  <a:schemeClr val="accent2">
                    <a:lumMod val="50000"/>
                  </a:schemeClr>
                </a:solidFill>
                <a:latin typeface="Arial" panose="020B0604020202020204" pitchFamily="34" charset="0"/>
                <a:cs typeface="Arial" panose="020B0604020202020204" pitchFamily="34" charset="0"/>
              </a:rPr>
              <a:t>businesses which produce or process inventory </a:t>
            </a:r>
            <a:r>
              <a:rPr lang="en-GB" dirty="0">
                <a:latin typeface="Arial" panose="020B0604020202020204" pitchFamily="34" charset="0"/>
                <a:cs typeface="Arial" panose="020B0604020202020204" pitchFamily="34" charset="0"/>
              </a:rPr>
              <a:t>the term (inventory) include raw materials, work-in-progress and finished goods awaiting sale.</a:t>
            </a:r>
            <a:endParaRPr lang="en-US" dirty="0">
              <a:effectLst/>
              <a:latin typeface="Arial" panose="020B0604020202020204" pitchFamily="34" charset="0"/>
              <a:cs typeface="Arial" panose="020B0604020202020204" pitchFamily="34" charset="0"/>
            </a:endParaRPr>
          </a:p>
        </p:txBody>
      </p:sp>
      <p:sp>
        <p:nvSpPr>
          <p:cNvPr id="7" name="Rectangle 6"/>
          <p:cNvSpPr/>
          <p:nvPr/>
        </p:nvSpPr>
        <p:spPr>
          <a:xfrm>
            <a:off x="477560" y="4400032"/>
            <a:ext cx="11019040" cy="15327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a:lnSpc>
                <a:spcPct val="130000"/>
              </a:lnSpc>
              <a:tabLst>
                <a:tab pos="679450" algn="l"/>
              </a:tabLst>
            </a:pPr>
            <a:r>
              <a:rPr lang="en-GB" b="1" dirty="0" smtClean="0">
                <a:solidFill>
                  <a:srgbClr val="002060"/>
                </a:solidFill>
                <a:latin typeface="Arial" panose="020B0604020202020204" pitchFamily="34" charset="0"/>
                <a:cs typeface="Arial" panose="020B0604020202020204" pitchFamily="34" charset="0"/>
              </a:rPr>
              <a:t>3. Service </a:t>
            </a:r>
            <a:r>
              <a:rPr lang="en-GB" b="1" dirty="0">
                <a:solidFill>
                  <a:srgbClr val="002060"/>
                </a:solidFill>
                <a:latin typeface="Arial" panose="020B0604020202020204" pitchFamily="34" charset="0"/>
                <a:cs typeface="Arial" panose="020B0604020202020204" pitchFamily="34" charset="0"/>
              </a:rPr>
              <a:t>Companies,</a:t>
            </a:r>
            <a:r>
              <a:rPr lang="en-GB" dirty="0">
                <a:latin typeface="Arial" panose="020B0604020202020204" pitchFamily="34" charset="0"/>
                <a:cs typeface="Arial" panose="020B0604020202020204" pitchFamily="34" charset="0"/>
              </a:rPr>
              <a:t> i.e</a:t>
            </a:r>
            <a:r>
              <a:rPr lang="en-GB" b="1" dirty="0">
                <a:solidFill>
                  <a:schemeClr val="accent2">
                    <a:lumMod val="50000"/>
                  </a:schemeClr>
                </a:solidFill>
                <a:latin typeface="Arial" panose="020B0604020202020204" pitchFamily="34" charset="0"/>
                <a:cs typeface="Arial" panose="020B0604020202020204" pitchFamily="34" charset="0"/>
              </a:rPr>
              <a:t>. businesses which provide services to the public </a:t>
            </a:r>
            <a:r>
              <a:rPr lang="en-GB" dirty="0">
                <a:latin typeface="Arial" panose="020B0604020202020204" pitchFamily="34" charset="0"/>
                <a:cs typeface="Arial" panose="020B0604020202020204" pitchFamily="34" charset="0"/>
              </a:rPr>
              <a:t>like, accountants and bankers.  These hold very little, if any, inventories the conventional sense of the term, though accountants will have a significant balance of work-in-progress representing services provided but not yet billed while banks possess large investments which present their own valuation problems.</a:t>
            </a:r>
            <a:endParaRPr lang="en-US" dirty="0">
              <a:effectLst/>
              <a:latin typeface="Arial" panose="020B0604020202020204" pitchFamily="34" charset="0"/>
              <a:cs typeface="Arial" panose="020B0604020202020204" pitchFamily="34" charset="0"/>
            </a:endParaRPr>
          </a:p>
        </p:txBody>
      </p:sp>
      <p:sp>
        <p:nvSpPr>
          <p:cNvPr id="8"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3" name="Group 12"/>
          <p:cNvGrpSpPr/>
          <p:nvPr/>
        </p:nvGrpSpPr>
        <p:grpSpPr>
          <a:xfrm>
            <a:off x="0" y="6498164"/>
            <a:ext cx="12192000" cy="384957"/>
            <a:chOff x="0" y="6498164"/>
            <a:chExt cx="12192000" cy="384957"/>
          </a:xfrm>
        </p:grpSpPr>
        <p:cxnSp>
          <p:nvCxnSpPr>
            <p:cNvPr id="14" name="Straight Connector 1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9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9336" y="595145"/>
            <a:ext cx="8496944" cy="1080000"/>
            <a:chOff x="303018" y="1032281"/>
            <a:chExt cx="8153400" cy="1080000"/>
          </a:xfrm>
        </p:grpSpPr>
        <p:sp>
          <p:nvSpPr>
            <p:cNvPr id="12" name="مستطيل مستدير الزوايا 13"/>
            <p:cNvSpPr/>
            <p:nvPr/>
          </p:nvSpPr>
          <p:spPr>
            <a:xfrm>
              <a:off x="303018" y="103228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05568" y="1284695"/>
              <a:ext cx="6525069" cy="461665"/>
            </a:xfrm>
            <a:prstGeom prst="rect">
              <a:avLst/>
            </a:prstGeom>
          </p:spPr>
          <p:txBody>
            <a:bodyPr wrap="square">
              <a:spAutoFit/>
            </a:bodyPr>
            <a:lstStyle/>
            <a:p>
              <a:pPr algn="ctr"/>
              <a:r>
                <a:rPr lang="en-US" sz="2400" b="1" dirty="0" smtClean="0">
                  <a:ln w="9525">
                    <a:noFill/>
                    <a:prstDash val="solid"/>
                  </a:ln>
                  <a:solidFill>
                    <a:srgbClr val="FFFF00"/>
                  </a:solidFill>
                  <a:latin typeface="Arial Black" panose="020B0A04020102020204" pitchFamily="34" charset="0"/>
                  <a:cs typeface="PT Bold Heading" panose="02010400000000000000" pitchFamily="2" charset="-78"/>
                </a:rPr>
                <a:t>Definition of Periodic Inventory System </a:t>
              </a:r>
              <a:endParaRPr lang="en-US" sz="2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4" name="Rectangle 23"/>
          <p:cNvSpPr/>
          <p:nvPr/>
        </p:nvSpPr>
        <p:spPr>
          <a:xfrm>
            <a:off x="251454" y="1994318"/>
            <a:ext cx="7636166" cy="36933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30000"/>
              </a:lnSpc>
              <a:spcAft>
                <a:spcPts val="0"/>
              </a:spcAft>
              <a:tabLst>
                <a:tab pos="1257300" algn="l"/>
              </a:tabLs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Periodic Inventory system:</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tabLst>
                <a:tab pos="1257300" algn="l"/>
              </a:tabLst>
            </a:pP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In a periodic inventory system, companies do not keep detailed inventory records of the goods on hand throughout the period. Instead, they determine the cost of their inventory on hand at the end of the accounting period a physical inventory count.</a:t>
            </a:r>
            <a:endParaRPr lang="en-GB"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tabLst>
                <a:tab pos="1257300" algn="l"/>
              </a:tabLst>
            </a:pP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Unlike the perpetual system, cost of goods sold under the periodic inventory system is not known at any point in time. Rather cost of goods sold will be known only at the end of the period after taking the physical count to the inventory on hand. Cost of goods sold is found according to this formula.</a:t>
            </a:r>
            <a:endPar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5" name="Group 24"/>
          <p:cNvGrpSpPr/>
          <p:nvPr/>
        </p:nvGrpSpPr>
        <p:grpSpPr>
          <a:xfrm>
            <a:off x="8096831" y="1994317"/>
            <a:ext cx="3831817" cy="3693319"/>
            <a:chOff x="0" y="0"/>
            <a:chExt cx="5942330" cy="7864195"/>
          </a:xfrm>
          <a:scene3d>
            <a:camera prst="orthographicFront">
              <a:rot lat="0" lon="0" rev="0"/>
            </a:camera>
            <a:lightRig rig="balanced" dir="t">
              <a:rot lat="0" lon="0" rev="8700000"/>
            </a:lightRig>
          </a:scene3d>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2330" cy="6019800"/>
            </a:xfrm>
            <a:prstGeom prst="rect">
              <a:avLst/>
            </a:prstGeom>
            <a:ln>
              <a:noFill/>
            </a:ln>
            <a:effectLst>
              <a:outerShdw blurRad="44450" dist="27940" dir="5400000" algn="ctr">
                <a:srgbClr val="000000">
                  <a:alpha val="32000"/>
                </a:srgbClr>
              </a:outerShdw>
            </a:effectLst>
            <a:sp3d>
              <a:bevelT w="190500" h="38100"/>
            </a:sp3d>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0790"/>
              <a:ext cx="5942330" cy="1843405"/>
            </a:xfrm>
            <a:prstGeom prst="rect">
              <a:avLst/>
            </a:prstGeom>
            <a:ln>
              <a:noFill/>
            </a:ln>
            <a:effectLst>
              <a:outerShdw blurRad="44450" dist="27940" dir="5400000" algn="ctr">
                <a:srgbClr val="000000">
                  <a:alpha val="32000"/>
                </a:srgbClr>
              </a:outerShdw>
            </a:effectLst>
            <a:sp3d>
              <a:bevelT w="190500" h="38100"/>
            </a:sp3d>
          </p:spPr>
        </p:pic>
      </p:grpSp>
      <p:sp>
        <p:nvSpPr>
          <p:cNvPr id="23"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623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014" y="1152909"/>
            <a:ext cx="1882247"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sz="2800" b="1" u="sng" dirty="0">
                <a:solidFill>
                  <a:srgbClr val="C00000"/>
                </a:solidFill>
                <a:latin typeface="Arial" panose="020B0604020202020204" pitchFamily="34" charset="0"/>
                <a:cs typeface="Arial" panose="020B0604020202020204" pitchFamily="34" charset="0"/>
              </a:rPr>
              <a:t>Example: </a:t>
            </a:r>
            <a:endParaRPr lang="ar-BH" sz="2800" b="1" u="sng"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306014" y="1676129"/>
            <a:ext cx="11334602"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rtl="1"/>
            <a:r>
              <a:rPr lang="en-US" sz="2400" b="1" dirty="0"/>
              <a:t>Abdulla Company uses a </a:t>
            </a:r>
            <a:r>
              <a:rPr lang="en-US" sz="2400" b="1" dirty="0">
                <a:solidFill>
                  <a:srgbClr val="002060"/>
                </a:solidFill>
              </a:rPr>
              <a:t>periodic inventory system</a:t>
            </a:r>
            <a:r>
              <a:rPr lang="en-US" sz="2400" b="1" dirty="0"/>
              <a:t>. Its records show the following information for the year ended Dec 31, 2016, in </a:t>
            </a:r>
            <a:r>
              <a:rPr lang="en-US" sz="2400" b="1" dirty="0">
                <a:solidFill>
                  <a:srgbClr val="FF0000"/>
                </a:solidFill>
              </a:rPr>
              <a:t>which 450 units were sold </a:t>
            </a:r>
            <a:r>
              <a:rPr lang="en-US" sz="2400" b="1" dirty="0"/>
              <a:t>by selling price BD25 each.</a:t>
            </a:r>
          </a:p>
        </p:txBody>
      </p:sp>
      <p:sp>
        <p:nvSpPr>
          <p:cNvPr id="9" name="Rectangle 8"/>
          <p:cNvSpPr/>
          <p:nvPr/>
        </p:nvSpPr>
        <p:spPr>
          <a:xfrm>
            <a:off x="191344" y="529683"/>
            <a:ext cx="3531993" cy="496996"/>
          </a:xfrm>
          <a:prstGeom prst="rect">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l" rtl="0">
              <a:lnSpc>
                <a:spcPct val="150000"/>
              </a:lnSpc>
            </a:pPr>
            <a:r>
              <a:rPr lang="en-US" sz="2000" b="1" u="sng" dirty="0">
                <a:solidFill>
                  <a:srgbClr val="FFFF00"/>
                </a:solidFill>
                <a:latin typeface="Arial" panose="020B0604020202020204" pitchFamily="34" charset="0"/>
                <a:cs typeface="Arial" panose="020B0604020202020204" pitchFamily="34" charset="0"/>
              </a:rPr>
              <a:t>Methods of Stock Valuation</a:t>
            </a:r>
          </a:p>
        </p:txBody>
      </p:sp>
      <p:graphicFrame>
        <p:nvGraphicFramePr>
          <p:cNvPr id="14" name="Table 13"/>
          <p:cNvGraphicFramePr>
            <a:graphicFrameLocks noGrp="1"/>
          </p:cNvGraphicFramePr>
          <p:nvPr>
            <p:extLst>
              <p:ext uri="{D42A27DB-BD31-4B8C-83A1-F6EECF244321}">
                <p14:modId xmlns:p14="http://schemas.microsoft.com/office/powerpoint/2010/main" val="50664739"/>
              </p:ext>
            </p:extLst>
          </p:nvPr>
        </p:nvGraphicFramePr>
        <p:xfrm>
          <a:off x="106976" y="2996952"/>
          <a:ext cx="6942114" cy="2300226"/>
        </p:xfrm>
        <a:graphic>
          <a:graphicData uri="http://schemas.openxmlformats.org/drawingml/2006/table">
            <a:tbl>
              <a:tblPr rtl="1"/>
              <a:tblGrid>
                <a:gridCol w="1735276">
                  <a:extLst>
                    <a:ext uri="{9D8B030D-6E8A-4147-A177-3AD203B41FA5}">
                      <a16:colId xmlns="" xmlns:a16="http://schemas.microsoft.com/office/drawing/2014/main" val="20000"/>
                    </a:ext>
                  </a:extLst>
                </a:gridCol>
                <a:gridCol w="1105093">
                  <a:extLst>
                    <a:ext uri="{9D8B030D-6E8A-4147-A177-3AD203B41FA5}">
                      <a16:colId xmlns="" xmlns:a16="http://schemas.microsoft.com/office/drawing/2014/main" val="20001"/>
                    </a:ext>
                  </a:extLst>
                </a:gridCol>
                <a:gridCol w="2903891">
                  <a:extLst>
                    <a:ext uri="{9D8B030D-6E8A-4147-A177-3AD203B41FA5}">
                      <a16:colId xmlns="" xmlns:a16="http://schemas.microsoft.com/office/drawing/2014/main" val="20002"/>
                    </a:ext>
                  </a:extLst>
                </a:gridCol>
                <a:gridCol w="1197854">
                  <a:extLst>
                    <a:ext uri="{9D8B030D-6E8A-4147-A177-3AD203B41FA5}">
                      <a16:colId xmlns="" xmlns:a16="http://schemas.microsoft.com/office/drawing/2014/main" val="20003"/>
                    </a:ext>
                  </a:extLst>
                </a:gridCol>
              </a:tblGrid>
              <a:tr h="836446">
                <a:tc>
                  <a:txBody>
                    <a:bodyPr/>
                    <a:lstStyle/>
                    <a:p>
                      <a:pPr algn="ctr" rtl="1">
                        <a:spcAft>
                          <a:spcPts val="0"/>
                        </a:spcAft>
                      </a:pPr>
                      <a:endParaRPr lang="en-US" sz="1600" dirty="0">
                        <a:latin typeface="Times New Roman"/>
                        <a:ea typeface="Times New Roman"/>
                      </a:endParaRPr>
                    </a:p>
                    <a:p>
                      <a:pPr algn="ctr" rtl="0">
                        <a:spcAft>
                          <a:spcPts val="0"/>
                        </a:spcAft>
                      </a:pPr>
                      <a:r>
                        <a:rPr lang="en-US" sz="1800" b="1" dirty="0">
                          <a:latin typeface="Arial"/>
                          <a:ea typeface="Times New Roman"/>
                        </a:rPr>
                        <a:t>Unit Cost (BD)</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a:latin typeface="Times New Roman"/>
                        <a:ea typeface="Times New Roman"/>
                      </a:endParaRPr>
                    </a:p>
                    <a:p>
                      <a:pPr algn="ctr" rtl="1">
                        <a:spcAft>
                          <a:spcPts val="0"/>
                        </a:spcAft>
                      </a:pPr>
                      <a:r>
                        <a:rPr lang="en-US" sz="1800" b="1">
                          <a:latin typeface="Arial"/>
                          <a:ea typeface="Times New Roman"/>
                        </a:rPr>
                        <a:t>Units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dirty="0">
                        <a:latin typeface="Times New Roman"/>
                        <a:ea typeface="Times New Roman"/>
                      </a:endParaRPr>
                    </a:p>
                    <a:p>
                      <a:pPr algn="ctr" rtl="1">
                        <a:spcAft>
                          <a:spcPts val="0"/>
                        </a:spcAft>
                      </a:pPr>
                      <a:r>
                        <a:rPr lang="en-US" sz="1800" b="1" dirty="0">
                          <a:latin typeface="Arial"/>
                          <a:ea typeface="Times New Roman"/>
                        </a:rPr>
                        <a:t>Explanation</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a:latin typeface="Times New Roman"/>
                        <a:ea typeface="Times New Roman"/>
                      </a:endParaRPr>
                    </a:p>
                    <a:p>
                      <a:pPr algn="ctr" rtl="1">
                        <a:spcAft>
                          <a:spcPts val="0"/>
                        </a:spcAft>
                      </a:pPr>
                      <a:r>
                        <a:rPr lang="en-US" sz="1800" b="1">
                          <a:latin typeface="Arial"/>
                          <a:ea typeface="Times New Roman"/>
                        </a:rPr>
                        <a:t>Date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 xmlns:a16="http://schemas.microsoft.com/office/drawing/2014/main" val="10000"/>
                  </a:ext>
                </a:extLst>
              </a:tr>
              <a:tr h="292756">
                <a:tc>
                  <a:txBody>
                    <a:bodyPr/>
                    <a:lstStyle/>
                    <a:p>
                      <a:pPr algn="ctr" rtl="1">
                        <a:spcAft>
                          <a:spcPts val="0"/>
                        </a:spcAft>
                      </a:pPr>
                      <a:r>
                        <a:rPr lang="en-US" sz="1800">
                          <a:latin typeface="Arial"/>
                          <a:ea typeface="Times New Roman"/>
                        </a:rPr>
                        <a:t>10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100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Beginning Inventory</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Jan. 01</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1"/>
                  </a:ext>
                </a:extLst>
              </a:tr>
              <a:tr h="292756">
                <a:tc>
                  <a:txBody>
                    <a:bodyPr/>
                    <a:lstStyle/>
                    <a:p>
                      <a:pPr algn="ctr" rtl="1">
                        <a:spcAft>
                          <a:spcPts val="0"/>
                        </a:spcAft>
                      </a:pPr>
                      <a:r>
                        <a:rPr lang="en-US" sz="1800">
                          <a:latin typeface="Arial"/>
                          <a:ea typeface="Times New Roman"/>
                        </a:rPr>
                        <a:t>11</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200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Purchases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April 15</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2"/>
                  </a:ext>
                </a:extLst>
              </a:tr>
              <a:tr h="292756">
                <a:tc>
                  <a:txBody>
                    <a:bodyPr/>
                    <a:lstStyle/>
                    <a:p>
                      <a:pPr algn="ctr" rtl="1">
                        <a:spcAft>
                          <a:spcPts val="0"/>
                        </a:spcAft>
                      </a:pPr>
                      <a:r>
                        <a:rPr lang="en-US" sz="1800">
                          <a:latin typeface="Arial"/>
                          <a:ea typeface="Times New Roman"/>
                        </a:rPr>
                        <a:t>12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300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Purchases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Aug. 24</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3"/>
                  </a:ext>
                </a:extLst>
              </a:tr>
              <a:tr h="292756">
                <a:tc>
                  <a:txBody>
                    <a:bodyPr/>
                    <a:lstStyle/>
                    <a:p>
                      <a:pPr algn="ctr" rtl="1">
                        <a:spcAft>
                          <a:spcPts val="0"/>
                        </a:spcAft>
                      </a:pPr>
                      <a:r>
                        <a:rPr lang="en-US" sz="1800">
                          <a:latin typeface="Arial"/>
                          <a:ea typeface="Times New Roman"/>
                        </a:rPr>
                        <a:t>13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400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Purchases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Nov. 27</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4"/>
                  </a:ext>
                </a:extLst>
              </a:tr>
              <a:tr h="292756">
                <a:tc>
                  <a:txBody>
                    <a:bodyPr/>
                    <a:lstStyle/>
                    <a:p>
                      <a:pPr algn="ctr" rtl="1">
                        <a:spcAft>
                          <a:spcPts val="0"/>
                        </a:spcAft>
                      </a:pP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b="1">
                          <a:latin typeface="Arial"/>
                          <a:ea typeface="Times New Roman"/>
                        </a:rPr>
                        <a:t>1,000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gridSpan="2">
                  <a:txBody>
                    <a:bodyPr/>
                    <a:lstStyle/>
                    <a:p>
                      <a:pPr algn="ctr" rtl="1">
                        <a:spcAft>
                          <a:spcPts val="0"/>
                        </a:spcAft>
                      </a:pPr>
                      <a:r>
                        <a:rPr lang="en-US" sz="1800" b="1" dirty="0">
                          <a:latin typeface="Arial"/>
                          <a:ea typeface="Times New Roman"/>
                        </a:rPr>
                        <a:t>Total</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hMerge="1">
                  <a:txBody>
                    <a:bodyPr/>
                    <a:lstStyle/>
                    <a:p>
                      <a:pPr rtl="1"/>
                      <a:endParaRPr lang="ar-BH"/>
                    </a:p>
                  </a:txBody>
                  <a:tcPr/>
                </a:tc>
                <a:extLst>
                  <a:ext uri="{0D108BD9-81ED-4DB2-BD59-A6C34878D82A}">
                    <a16:rowId xmlns="" xmlns:a16="http://schemas.microsoft.com/office/drawing/2014/main" val="10005"/>
                  </a:ext>
                </a:extLst>
              </a:tr>
            </a:tbl>
          </a:graphicData>
        </a:graphic>
      </p:graphicFrame>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4007768" y="523913"/>
            <a:ext cx="5904656" cy="50853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FIFO (First In First Out) – Periodic Inventory System </a:t>
            </a:r>
            <a:endParaRPr lang="en-US" b="1" dirty="0">
              <a:latin typeface="Arial" panose="020B0604020202020204" pitchFamily="34" charset="0"/>
              <a:cs typeface="Arial" panose="020B0604020202020204" pitchFamily="34" charset="0"/>
            </a:endParaRPr>
          </a:p>
        </p:txBody>
      </p:sp>
      <p:sp>
        <p:nvSpPr>
          <p:cNvPr id="17" name="TextBox 16"/>
          <p:cNvSpPr txBox="1"/>
          <p:nvPr/>
        </p:nvSpPr>
        <p:spPr>
          <a:xfrm>
            <a:off x="7196014" y="2858861"/>
            <a:ext cx="4886597" cy="255454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rtl="1"/>
            <a:r>
              <a:rPr lang="en-US" sz="2000" b="1" u="sng" dirty="0">
                <a:solidFill>
                  <a:srgbClr val="FF0000"/>
                </a:solidFill>
              </a:rPr>
              <a:t>Required: </a:t>
            </a:r>
          </a:p>
          <a:p>
            <a:pPr lvl="0"/>
            <a:r>
              <a:rPr lang="en-US" sz="2000" b="1" dirty="0">
                <a:solidFill>
                  <a:srgbClr val="FF0000"/>
                </a:solidFill>
              </a:rPr>
              <a:t>1. </a:t>
            </a:r>
            <a:r>
              <a:rPr lang="en-US" sz="2000" b="1" dirty="0"/>
              <a:t>Compute cost of goods available for sales.</a:t>
            </a:r>
          </a:p>
          <a:p>
            <a:pPr lvl="0"/>
            <a:r>
              <a:rPr lang="en-US" sz="2000" b="1" dirty="0">
                <a:solidFill>
                  <a:srgbClr val="FF0000"/>
                </a:solidFill>
              </a:rPr>
              <a:t>2. </a:t>
            </a:r>
            <a:r>
              <a:rPr lang="en-US" sz="2000" b="1" dirty="0"/>
              <a:t>Compute the number of units in ending </a:t>
            </a:r>
          </a:p>
          <a:p>
            <a:pPr lvl="0"/>
            <a:r>
              <a:rPr lang="en-US" sz="2000" b="1" dirty="0"/>
              <a:t>     inventory.</a:t>
            </a:r>
          </a:p>
          <a:p>
            <a:pPr lvl="0"/>
            <a:r>
              <a:rPr lang="en-US" sz="2000" b="1" dirty="0">
                <a:solidFill>
                  <a:srgbClr val="FF0000"/>
                </a:solidFill>
              </a:rPr>
              <a:t>3. </a:t>
            </a:r>
            <a:r>
              <a:rPr lang="en-US" sz="2000" b="1" dirty="0"/>
              <a:t>Compute cost of goods sold and cost of </a:t>
            </a:r>
          </a:p>
          <a:p>
            <a:pPr lvl="0"/>
            <a:r>
              <a:rPr lang="en-US" sz="2000" b="1" dirty="0"/>
              <a:t>    ending Inventory using </a:t>
            </a:r>
            <a:r>
              <a:rPr lang="en-US" sz="2000" b="1" dirty="0" smtClean="0">
                <a:solidFill>
                  <a:srgbClr val="002060"/>
                </a:solidFill>
              </a:rPr>
              <a:t>FIFO </a:t>
            </a:r>
            <a:r>
              <a:rPr lang="en-US" sz="2000" b="1" dirty="0">
                <a:solidFill>
                  <a:srgbClr val="002060"/>
                </a:solidFill>
              </a:rPr>
              <a:t>method</a:t>
            </a:r>
            <a:r>
              <a:rPr lang="en-US" sz="2000" b="1" dirty="0"/>
              <a:t>. </a:t>
            </a:r>
            <a:endParaRPr lang="en-US" sz="2000" b="1" dirty="0" smtClean="0"/>
          </a:p>
          <a:p>
            <a:pPr lvl="0"/>
            <a:r>
              <a:rPr lang="en-US" sz="2000" b="1" dirty="0" smtClean="0">
                <a:solidFill>
                  <a:srgbClr val="FF0000"/>
                </a:solidFill>
              </a:rPr>
              <a:t>4</a:t>
            </a:r>
            <a:r>
              <a:rPr lang="en-US" sz="2000" b="1" dirty="0">
                <a:solidFill>
                  <a:srgbClr val="FF0000"/>
                </a:solidFill>
              </a:rPr>
              <a:t>. </a:t>
            </a:r>
            <a:r>
              <a:rPr lang="en-US" sz="2000" b="1" dirty="0"/>
              <a:t>Compute the gross profit under each  </a:t>
            </a:r>
          </a:p>
          <a:p>
            <a:pPr lvl="0"/>
            <a:r>
              <a:rPr lang="en-US" sz="2000" b="1" dirty="0"/>
              <a:t>    method</a:t>
            </a:r>
            <a:r>
              <a:rPr lang="en-US" sz="2000" b="1" dirty="0" smtClean="0"/>
              <a:t>.</a:t>
            </a:r>
            <a:endParaRPr lang="en-US" sz="2000" b="1" dirty="0"/>
          </a:p>
        </p:txBody>
      </p:sp>
      <p:grpSp>
        <p:nvGrpSpPr>
          <p:cNvPr id="12" name="Group 11"/>
          <p:cNvGrpSpPr/>
          <p:nvPr/>
        </p:nvGrpSpPr>
        <p:grpSpPr>
          <a:xfrm>
            <a:off x="0" y="6498164"/>
            <a:ext cx="12192000" cy="384957"/>
            <a:chOff x="0" y="6498164"/>
            <a:chExt cx="12192000" cy="384957"/>
          </a:xfrm>
        </p:grpSpPr>
        <p:cxnSp>
          <p:nvCxnSpPr>
            <p:cNvPr id="13" name="Straight Connector 1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867" y="556610"/>
            <a:ext cx="9984432" cy="1323439"/>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en-GB" sz="2000" b="1" u="sng" dirty="0">
                <a:solidFill>
                  <a:srgbClr val="FF0000"/>
                </a:solidFill>
                <a:latin typeface="Arial" panose="020B0604020202020204" pitchFamily="34" charset="0"/>
                <a:cs typeface="Arial" panose="020B0604020202020204" pitchFamily="34" charset="0"/>
              </a:rPr>
              <a:t>Solution:</a:t>
            </a:r>
          </a:p>
          <a:p>
            <a:endParaRPr lang="en-US" sz="2000" b="1" u="sng" dirty="0">
              <a:solidFill>
                <a:srgbClr val="FF0000"/>
              </a:solidFill>
              <a:latin typeface="Arial" panose="020B0604020202020204" pitchFamily="34" charset="0"/>
              <a:cs typeface="Arial" panose="020B0604020202020204" pitchFamily="34" charset="0"/>
            </a:endParaRPr>
          </a:p>
          <a:p>
            <a:pPr lvl="0"/>
            <a:r>
              <a:rPr lang="en-US" sz="2000" b="1" dirty="0">
                <a:solidFill>
                  <a:srgbClr val="FF6600"/>
                </a:solidFill>
                <a:latin typeface="Arial" panose="020B0604020202020204" pitchFamily="34" charset="0"/>
                <a:cs typeface="Arial" panose="020B0604020202020204" pitchFamily="34" charset="0"/>
              </a:rPr>
              <a:t>1. Cost of Goods Available for Sales  </a:t>
            </a:r>
            <a:r>
              <a:rPr lang="en-US" sz="2000" b="1" dirty="0">
                <a:latin typeface="Arial" panose="020B0604020202020204" pitchFamily="34" charset="0"/>
                <a:cs typeface="Arial" panose="020B0604020202020204" pitchFamily="34" charset="0"/>
              </a:rPr>
              <a:t>= Beginning Inventory + Cost of Purchases</a:t>
            </a:r>
          </a:p>
          <a:p>
            <a:endParaRPr lang="ar-BH" sz="2000" dirty="0"/>
          </a:p>
        </p:txBody>
      </p:sp>
      <p:graphicFrame>
        <p:nvGraphicFramePr>
          <p:cNvPr id="11" name="Table 10"/>
          <p:cNvGraphicFramePr>
            <a:graphicFrameLocks noGrp="1"/>
          </p:cNvGraphicFramePr>
          <p:nvPr>
            <p:extLst>
              <p:ext uri="{D42A27DB-BD31-4B8C-83A1-F6EECF244321}">
                <p14:modId xmlns:p14="http://schemas.microsoft.com/office/powerpoint/2010/main" val="2350642544"/>
              </p:ext>
            </p:extLst>
          </p:nvPr>
        </p:nvGraphicFramePr>
        <p:xfrm>
          <a:off x="5375918" y="2286591"/>
          <a:ext cx="6706692" cy="2467100"/>
        </p:xfrm>
        <a:graphic>
          <a:graphicData uri="http://schemas.openxmlformats.org/drawingml/2006/table">
            <a:tbl>
              <a:tblPr rtl="1">
                <a:tableStyleId>{08FB837D-C827-4EFA-A057-4D05807E0F7C}</a:tableStyleId>
              </a:tblPr>
              <a:tblGrid>
                <a:gridCol w="1341183">
                  <a:extLst>
                    <a:ext uri="{9D8B030D-6E8A-4147-A177-3AD203B41FA5}">
                      <a16:colId xmlns="" xmlns:a16="http://schemas.microsoft.com/office/drawing/2014/main" val="20000"/>
                    </a:ext>
                  </a:extLst>
                </a:gridCol>
                <a:gridCol w="1341183">
                  <a:extLst>
                    <a:ext uri="{9D8B030D-6E8A-4147-A177-3AD203B41FA5}">
                      <a16:colId xmlns="" xmlns:a16="http://schemas.microsoft.com/office/drawing/2014/main" val="20001"/>
                    </a:ext>
                  </a:extLst>
                </a:gridCol>
                <a:gridCol w="854117">
                  <a:extLst>
                    <a:ext uri="{9D8B030D-6E8A-4147-A177-3AD203B41FA5}">
                      <a16:colId xmlns="" xmlns:a16="http://schemas.microsoft.com/office/drawing/2014/main" val="20002"/>
                    </a:ext>
                  </a:extLst>
                </a:gridCol>
                <a:gridCol w="2244396">
                  <a:extLst>
                    <a:ext uri="{9D8B030D-6E8A-4147-A177-3AD203B41FA5}">
                      <a16:colId xmlns="" xmlns:a16="http://schemas.microsoft.com/office/drawing/2014/main" val="20003"/>
                    </a:ext>
                  </a:extLst>
                </a:gridCol>
                <a:gridCol w="925813">
                  <a:extLst>
                    <a:ext uri="{9D8B030D-6E8A-4147-A177-3AD203B41FA5}">
                      <a16:colId xmlns="" xmlns:a16="http://schemas.microsoft.com/office/drawing/2014/main" val="20004"/>
                    </a:ext>
                  </a:extLst>
                </a:gridCol>
              </a:tblGrid>
              <a:tr h="706640">
                <a:tc>
                  <a:txBody>
                    <a:bodyPr/>
                    <a:lstStyle/>
                    <a:p>
                      <a:pPr algn="ctr" rtl="0">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cs typeface="Arial" panose="020B0604020202020204" pitchFamily="34" charset="0"/>
                        </a:rPr>
                        <a:t>Total Cost (BD)</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cs typeface="Arial" panose="020B0604020202020204" pitchFamily="34" charset="0"/>
                        </a:rPr>
                        <a:t>Unit Cost (BD)</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cs typeface="Arial" panose="020B0604020202020204" pitchFamily="34" charset="0"/>
                        </a:rPr>
                        <a:t>Units</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cs typeface="Arial" panose="020B0604020202020204" pitchFamily="34" charset="0"/>
                        </a:rPr>
                        <a:t>Explanation</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cs typeface="Arial" panose="020B0604020202020204" pitchFamily="34" charset="0"/>
                        </a:rPr>
                        <a:t>Date</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extLst>
                  <a:ext uri="{0D108BD9-81ED-4DB2-BD59-A6C34878D82A}">
                    <a16:rowId xmlns="" xmlns:a16="http://schemas.microsoft.com/office/drawing/2014/main" val="10000"/>
                  </a:ext>
                </a:extLst>
              </a:tr>
              <a:tr h="311975">
                <a:tc>
                  <a:txBody>
                    <a:bodyPr/>
                    <a:lstStyle/>
                    <a:p>
                      <a:pPr algn="ctr" rtl="1">
                        <a:spcAft>
                          <a:spcPts val="0"/>
                        </a:spcAft>
                      </a:pPr>
                      <a:r>
                        <a:rPr lang="en-US" sz="1600" b="1">
                          <a:latin typeface="Arial" panose="020B0604020202020204" pitchFamily="34" charset="0"/>
                          <a:cs typeface="Arial" panose="020B0604020202020204" pitchFamily="34" charset="0"/>
                        </a:rPr>
                        <a:t>1,000</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10</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100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Beginning Inventory</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Jan. 01</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1"/>
                  </a:ext>
                </a:extLst>
              </a:tr>
              <a:tr h="311975">
                <a:tc>
                  <a:txBody>
                    <a:bodyPr/>
                    <a:lstStyle/>
                    <a:p>
                      <a:pPr algn="ctr" rtl="1">
                        <a:spcAft>
                          <a:spcPts val="0"/>
                        </a:spcAft>
                      </a:pPr>
                      <a:r>
                        <a:rPr lang="en-US" sz="1600" b="1" dirty="0">
                          <a:latin typeface="Arial" panose="020B0604020202020204" pitchFamily="34" charset="0"/>
                          <a:cs typeface="Arial" panose="020B0604020202020204" pitchFamily="34" charset="0"/>
                        </a:rPr>
                        <a:t>2,200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11</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200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Purchases</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April 15</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2"/>
                  </a:ext>
                </a:extLst>
              </a:tr>
              <a:tr h="311975">
                <a:tc>
                  <a:txBody>
                    <a:bodyPr/>
                    <a:lstStyle/>
                    <a:p>
                      <a:pPr algn="ctr" rtl="1">
                        <a:spcAft>
                          <a:spcPts val="0"/>
                        </a:spcAft>
                      </a:pPr>
                      <a:r>
                        <a:rPr lang="en-US" sz="1600" b="1" dirty="0">
                          <a:latin typeface="Arial" panose="020B0604020202020204" pitchFamily="34" charset="0"/>
                          <a:cs typeface="Arial" panose="020B0604020202020204" pitchFamily="34" charset="0"/>
                        </a:rPr>
                        <a:t>3,600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12</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300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Purchases</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Aug. 24</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3"/>
                  </a:ext>
                </a:extLst>
              </a:tr>
              <a:tr h="311975">
                <a:tc>
                  <a:txBody>
                    <a:bodyPr/>
                    <a:lstStyle/>
                    <a:p>
                      <a:pPr algn="ctr" rtl="1">
                        <a:spcAft>
                          <a:spcPts val="0"/>
                        </a:spcAft>
                      </a:pPr>
                      <a:r>
                        <a:rPr lang="en-US" sz="1600" b="1" dirty="0">
                          <a:latin typeface="Arial" panose="020B0604020202020204" pitchFamily="34" charset="0"/>
                          <a:cs typeface="Arial" panose="020B0604020202020204" pitchFamily="34" charset="0"/>
                        </a:rPr>
                        <a:t>5,200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13</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400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Purchases</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Nov. 27</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4"/>
                  </a:ext>
                </a:extLst>
              </a:tr>
              <a:tr h="471093">
                <a:tc>
                  <a:txBody>
                    <a:bodyPr/>
                    <a:lstStyle/>
                    <a:p>
                      <a:pPr algn="ctr" rtl="1">
                        <a:spcAft>
                          <a:spcPts val="0"/>
                        </a:spcAft>
                      </a:pPr>
                      <a:r>
                        <a:rPr lang="en-US" sz="1600" b="1" dirty="0">
                          <a:solidFill>
                            <a:srgbClr val="FF0000"/>
                          </a:solidFill>
                          <a:latin typeface="Arial" panose="020B0604020202020204" pitchFamily="34" charset="0"/>
                          <a:cs typeface="Arial" panose="020B0604020202020204" pitchFamily="34" charset="0"/>
                        </a:rPr>
                        <a:t>12,000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1">
                        <a:spcAft>
                          <a:spcPts val="0"/>
                        </a:spcAft>
                      </a:pP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solidFill>
                            <a:srgbClr val="FF0000"/>
                          </a:solidFill>
                          <a:latin typeface="Arial" panose="020B0604020202020204" pitchFamily="34" charset="0"/>
                          <a:cs typeface="Arial" panose="020B0604020202020204" pitchFamily="34" charset="0"/>
                        </a:rPr>
                        <a:t>1,000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gridSpan="2">
                  <a:txBody>
                    <a:bodyPr/>
                    <a:lstStyle/>
                    <a:p>
                      <a:pPr algn="ctr" rtl="1">
                        <a:spcAft>
                          <a:spcPts val="0"/>
                        </a:spcAft>
                      </a:pPr>
                      <a:r>
                        <a:rPr lang="en-US" sz="1600" b="1" dirty="0">
                          <a:solidFill>
                            <a:srgbClr val="FF0000"/>
                          </a:solidFill>
                          <a:latin typeface="Arial" panose="020B0604020202020204" pitchFamily="34" charset="0"/>
                          <a:cs typeface="Arial" panose="020B0604020202020204" pitchFamily="34" charset="0"/>
                        </a:rPr>
                        <a:t>Total cost of goods available for sales</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hMerge="1">
                  <a:txBody>
                    <a:bodyPr/>
                    <a:lstStyle/>
                    <a:p>
                      <a:pPr rtl="1"/>
                      <a:endParaRPr lang="ar-BH"/>
                    </a:p>
                  </a:txBody>
                  <a:tcPr/>
                </a:tc>
                <a:extLst>
                  <a:ext uri="{0D108BD9-81ED-4DB2-BD59-A6C34878D82A}">
                    <a16:rowId xmlns="" xmlns:a16="http://schemas.microsoft.com/office/drawing/2014/main" val="10005"/>
                  </a:ext>
                </a:extLst>
              </a:tr>
            </a:tbl>
          </a:graphicData>
        </a:graphic>
      </p:graphicFrame>
      <p:sp>
        <p:nvSpPr>
          <p:cNvPr id="26625" name="Rectangle 1"/>
          <p:cNvSpPr>
            <a:spLocks noChangeArrowheads="1"/>
          </p:cNvSpPr>
          <p:nvPr/>
        </p:nvSpPr>
        <p:spPr bwMode="auto">
          <a:xfrm>
            <a:off x="130502" y="5452626"/>
            <a:ext cx="10225136" cy="1015663"/>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algn="justLow" defTabSz="914400" fontAlgn="base">
              <a:spcBef>
                <a:spcPct val="0"/>
              </a:spcBef>
              <a:spcAft>
                <a:spcPct val="0"/>
              </a:spcAft>
              <a:tabLst>
                <a:tab pos="679450" algn="l"/>
              </a:tabLst>
            </a:pPr>
            <a:r>
              <a:rPr lang="en-GB" sz="2000" b="1" dirty="0">
                <a:solidFill>
                  <a:schemeClr val="bg2">
                    <a:lumMod val="50000"/>
                  </a:schemeClr>
                </a:solidFill>
                <a:latin typeface="Arial" pitchFamily="34" charset="0"/>
                <a:ea typeface="Times New Roman" pitchFamily="18" charset="0"/>
                <a:cs typeface="Times New Roman" pitchFamily="18" charset="0"/>
              </a:rPr>
              <a:t>      </a:t>
            </a:r>
          </a:p>
          <a:p>
            <a:pPr algn="justLow" defTabSz="914400" fontAlgn="base">
              <a:spcBef>
                <a:spcPct val="0"/>
              </a:spcBef>
              <a:spcAft>
                <a:spcPct val="0"/>
              </a:spcAft>
              <a:tabLst>
                <a:tab pos="679450" algn="l"/>
              </a:tabLst>
            </a:pPr>
            <a:r>
              <a:rPr lang="en-GB" sz="2000" b="1" dirty="0">
                <a:solidFill>
                  <a:srgbClr val="FF6600"/>
                </a:solidFill>
                <a:latin typeface="Arial" pitchFamily="34" charset="0"/>
                <a:ea typeface="Times New Roman" pitchFamily="18" charset="0"/>
                <a:cs typeface="Times New Roman" pitchFamily="18" charset="0"/>
              </a:rPr>
              <a:t>        2. No of Ending Inventory units </a:t>
            </a:r>
            <a:r>
              <a:rPr lang="en-GB" sz="2000" b="1" dirty="0">
                <a:latin typeface="Arial" pitchFamily="34" charset="0"/>
                <a:ea typeface="Times New Roman" pitchFamily="18" charset="0"/>
                <a:cs typeface="Times New Roman" pitchFamily="18" charset="0"/>
              </a:rPr>
              <a:t>= Units available for sales – Units sold</a:t>
            </a:r>
            <a:endParaRPr lang="en-US" sz="2000" b="1" dirty="0">
              <a:latin typeface="Arial" pitchFamily="34" charset="0"/>
              <a:cs typeface="Arial" pitchFamily="34" charset="0"/>
            </a:endParaRPr>
          </a:p>
          <a:p>
            <a:pPr defTabSz="914400" eaLnBrk="0" fontAlgn="base" hangingPunct="0">
              <a:spcBef>
                <a:spcPct val="0"/>
              </a:spcBef>
              <a:spcAft>
                <a:spcPct val="0"/>
              </a:spcAft>
              <a:tabLst>
                <a:tab pos="679450" algn="l"/>
              </a:tabLst>
            </a:pPr>
            <a:r>
              <a:rPr lang="en-GB" sz="2000" b="1" dirty="0">
                <a:latin typeface="Arial" pitchFamily="34" charset="0"/>
                <a:ea typeface="Times New Roman" pitchFamily="18" charset="0"/>
                <a:cs typeface="Times New Roman" pitchFamily="18" charset="0"/>
              </a:rPr>
              <a:t>                                                                 =    </a:t>
            </a:r>
            <a:r>
              <a:rPr lang="en-GB" sz="2000" b="1" dirty="0" smtClean="0">
                <a:latin typeface="Arial" pitchFamily="34" charset="0"/>
                <a:ea typeface="Times New Roman" pitchFamily="18" charset="0"/>
                <a:cs typeface="Times New Roman" pitchFamily="18" charset="0"/>
              </a:rPr>
              <a:t>1,000            </a:t>
            </a:r>
            <a:r>
              <a:rPr lang="en-GB" sz="2000" b="1" dirty="0">
                <a:latin typeface="Arial" pitchFamily="34" charset="0"/>
                <a:ea typeface="Times New Roman" pitchFamily="18" charset="0"/>
                <a:cs typeface="Times New Roman" pitchFamily="18" charset="0"/>
              </a:rPr>
              <a:t>–       450      = 550 Units</a:t>
            </a:r>
            <a:endParaRPr lang="en-GB" sz="2000" b="1" dirty="0">
              <a:latin typeface="Arial" pitchFamily="34" charset="0"/>
              <a:cs typeface="Arial" pitchFamily="34" charset="0"/>
            </a:endParaRPr>
          </a:p>
        </p:txBody>
      </p:sp>
      <p:sp>
        <p:nvSpPr>
          <p:cNvPr id="3" name="Oval 2"/>
          <p:cNvSpPr/>
          <p:nvPr/>
        </p:nvSpPr>
        <p:spPr>
          <a:xfrm>
            <a:off x="10344472" y="3022463"/>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2" name="Oval 11"/>
          <p:cNvSpPr/>
          <p:nvPr/>
        </p:nvSpPr>
        <p:spPr>
          <a:xfrm>
            <a:off x="10344472" y="3304978"/>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3" name="Oval 12"/>
          <p:cNvSpPr/>
          <p:nvPr/>
        </p:nvSpPr>
        <p:spPr>
          <a:xfrm>
            <a:off x="10344472" y="3670668"/>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4" name="Oval 13"/>
          <p:cNvSpPr/>
          <p:nvPr/>
        </p:nvSpPr>
        <p:spPr>
          <a:xfrm>
            <a:off x="10344472" y="4009912"/>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963229731"/>
              </p:ext>
            </p:extLst>
          </p:nvPr>
        </p:nvGraphicFramePr>
        <p:xfrm>
          <a:off x="27675" y="3539011"/>
          <a:ext cx="5196936" cy="1816628"/>
        </p:xfrm>
        <a:graphic>
          <a:graphicData uri="http://schemas.openxmlformats.org/drawingml/2006/table">
            <a:tbl>
              <a:tblPr rtl="1"/>
              <a:tblGrid>
                <a:gridCol w="1299045">
                  <a:extLst>
                    <a:ext uri="{9D8B030D-6E8A-4147-A177-3AD203B41FA5}">
                      <a16:colId xmlns="" xmlns:a16="http://schemas.microsoft.com/office/drawing/2014/main" val="20000"/>
                    </a:ext>
                  </a:extLst>
                </a:gridCol>
                <a:gridCol w="827283">
                  <a:extLst>
                    <a:ext uri="{9D8B030D-6E8A-4147-A177-3AD203B41FA5}">
                      <a16:colId xmlns="" xmlns:a16="http://schemas.microsoft.com/office/drawing/2014/main" val="20001"/>
                    </a:ext>
                  </a:extLst>
                </a:gridCol>
                <a:gridCol w="2173882">
                  <a:extLst>
                    <a:ext uri="{9D8B030D-6E8A-4147-A177-3AD203B41FA5}">
                      <a16:colId xmlns="" xmlns:a16="http://schemas.microsoft.com/office/drawing/2014/main" val="20002"/>
                    </a:ext>
                  </a:extLst>
                </a:gridCol>
                <a:gridCol w="896726">
                  <a:extLst>
                    <a:ext uri="{9D8B030D-6E8A-4147-A177-3AD203B41FA5}">
                      <a16:colId xmlns="" xmlns:a16="http://schemas.microsoft.com/office/drawing/2014/main" val="20003"/>
                    </a:ext>
                  </a:extLst>
                </a:gridCol>
              </a:tblGrid>
              <a:tr h="660593">
                <a:tc>
                  <a:txBody>
                    <a:bodyPr/>
                    <a:lstStyle/>
                    <a:p>
                      <a:pPr algn="ctr" rtl="1">
                        <a:spcAft>
                          <a:spcPts val="0"/>
                        </a:spcAft>
                      </a:pPr>
                      <a:endParaRPr lang="en-US" sz="1400" b="1" dirty="0">
                        <a:solidFill>
                          <a:srgbClr val="002060"/>
                        </a:solidFill>
                        <a:latin typeface="Times New Roman"/>
                        <a:ea typeface="Times New Roman"/>
                      </a:endParaRPr>
                    </a:p>
                    <a:p>
                      <a:pPr algn="ctr" rtl="0">
                        <a:spcAft>
                          <a:spcPts val="0"/>
                        </a:spcAft>
                      </a:pPr>
                      <a:r>
                        <a:rPr lang="en-US" sz="1400" b="1" dirty="0">
                          <a:solidFill>
                            <a:srgbClr val="002060"/>
                          </a:solidFill>
                          <a:latin typeface="Arial"/>
                          <a:ea typeface="Times New Roman"/>
                        </a:rPr>
                        <a:t>Unit Cost (BD)</a:t>
                      </a:r>
                      <a:endParaRPr lang="en-US" sz="1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400" b="1">
                        <a:solidFill>
                          <a:srgbClr val="002060"/>
                        </a:solidFill>
                        <a:latin typeface="Times New Roman"/>
                        <a:ea typeface="Times New Roman"/>
                      </a:endParaRPr>
                    </a:p>
                    <a:p>
                      <a:pPr algn="ctr" rtl="1">
                        <a:spcAft>
                          <a:spcPts val="0"/>
                        </a:spcAft>
                      </a:pPr>
                      <a:r>
                        <a:rPr lang="en-US" sz="1400" b="1">
                          <a:solidFill>
                            <a:srgbClr val="002060"/>
                          </a:solidFill>
                          <a:latin typeface="Arial"/>
                          <a:ea typeface="Times New Roman"/>
                        </a:rPr>
                        <a:t>Units</a:t>
                      </a:r>
                      <a:endParaRPr lang="en-US" sz="1400" b="1">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400" b="1" dirty="0">
                        <a:solidFill>
                          <a:srgbClr val="002060"/>
                        </a:solidFill>
                        <a:latin typeface="Times New Roman"/>
                        <a:ea typeface="Times New Roman"/>
                      </a:endParaRPr>
                    </a:p>
                    <a:p>
                      <a:pPr algn="ctr" rtl="1">
                        <a:spcAft>
                          <a:spcPts val="0"/>
                        </a:spcAft>
                      </a:pPr>
                      <a:r>
                        <a:rPr lang="en-US" sz="1400" b="1" dirty="0">
                          <a:solidFill>
                            <a:srgbClr val="002060"/>
                          </a:solidFill>
                          <a:latin typeface="Arial"/>
                          <a:ea typeface="Times New Roman"/>
                        </a:rPr>
                        <a:t>Explanation</a:t>
                      </a:r>
                      <a:endParaRPr lang="en-US" sz="1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400" b="1" dirty="0">
                        <a:solidFill>
                          <a:srgbClr val="002060"/>
                        </a:solidFill>
                        <a:latin typeface="Times New Roman"/>
                        <a:ea typeface="Times New Roman"/>
                      </a:endParaRPr>
                    </a:p>
                    <a:p>
                      <a:pPr algn="ctr" rtl="1">
                        <a:spcAft>
                          <a:spcPts val="0"/>
                        </a:spcAft>
                      </a:pPr>
                      <a:r>
                        <a:rPr lang="en-US" sz="1400" b="1" dirty="0">
                          <a:solidFill>
                            <a:srgbClr val="002060"/>
                          </a:solidFill>
                          <a:latin typeface="Arial"/>
                          <a:ea typeface="Times New Roman"/>
                        </a:rPr>
                        <a:t>Date</a:t>
                      </a:r>
                      <a:endParaRPr lang="en-US" sz="1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 xmlns:a16="http://schemas.microsoft.com/office/drawing/2014/main" val="10000"/>
                  </a:ext>
                </a:extLst>
              </a:tr>
              <a:tr h="231207">
                <a:tc>
                  <a:txBody>
                    <a:bodyPr/>
                    <a:lstStyle/>
                    <a:p>
                      <a:pPr algn="ctr" rtl="1">
                        <a:spcAft>
                          <a:spcPts val="0"/>
                        </a:spcAft>
                      </a:pPr>
                      <a:r>
                        <a:rPr lang="en-US" sz="1400" b="1">
                          <a:latin typeface="Arial"/>
                          <a:ea typeface="Times New Roman"/>
                        </a:rPr>
                        <a:t>10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100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Beginning Inventory</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Jan. 01</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1"/>
                  </a:ext>
                </a:extLst>
              </a:tr>
              <a:tr h="231207">
                <a:tc>
                  <a:txBody>
                    <a:bodyPr/>
                    <a:lstStyle/>
                    <a:p>
                      <a:pPr algn="ctr" rtl="1">
                        <a:spcAft>
                          <a:spcPts val="0"/>
                        </a:spcAft>
                      </a:pPr>
                      <a:r>
                        <a:rPr lang="en-US" sz="1400" b="1">
                          <a:latin typeface="Arial"/>
                          <a:ea typeface="Times New Roman"/>
                        </a:rPr>
                        <a:t>11</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200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Purchases</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April 15</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2"/>
                  </a:ext>
                </a:extLst>
              </a:tr>
              <a:tr h="231207">
                <a:tc>
                  <a:txBody>
                    <a:bodyPr/>
                    <a:lstStyle/>
                    <a:p>
                      <a:pPr algn="ctr" rtl="1">
                        <a:spcAft>
                          <a:spcPts val="0"/>
                        </a:spcAft>
                      </a:pPr>
                      <a:r>
                        <a:rPr lang="en-US" sz="1400" b="1">
                          <a:latin typeface="Arial"/>
                          <a:ea typeface="Times New Roman"/>
                        </a:rPr>
                        <a:t>12</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300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Purchases</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Aug. 24</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3"/>
                  </a:ext>
                </a:extLst>
              </a:tr>
              <a:tr h="231207">
                <a:tc>
                  <a:txBody>
                    <a:bodyPr/>
                    <a:lstStyle/>
                    <a:p>
                      <a:pPr algn="ctr" rtl="1">
                        <a:spcAft>
                          <a:spcPts val="0"/>
                        </a:spcAft>
                      </a:pPr>
                      <a:r>
                        <a:rPr lang="en-US" sz="1400" b="1">
                          <a:latin typeface="Arial"/>
                          <a:ea typeface="Times New Roman"/>
                        </a:rPr>
                        <a:t>13</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400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Purchases</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Nov. 27</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4"/>
                  </a:ext>
                </a:extLst>
              </a:tr>
              <a:tr h="231207">
                <a:tc>
                  <a:txBody>
                    <a:bodyPr/>
                    <a:lstStyle/>
                    <a:p>
                      <a:pPr algn="ctr" rtl="1">
                        <a:spcAft>
                          <a:spcPts val="0"/>
                        </a:spcAft>
                      </a:pP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1,000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gridSpan="2">
                  <a:txBody>
                    <a:bodyPr/>
                    <a:lstStyle/>
                    <a:p>
                      <a:pPr algn="ctr" rtl="1">
                        <a:spcAft>
                          <a:spcPts val="0"/>
                        </a:spcAft>
                      </a:pPr>
                      <a:r>
                        <a:rPr lang="en-US" sz="1400" b="1" dirty="0">
                          <a:latin typeface="Arial"/>
                          <a:ea typeface="Times New Roman"/>
                        </a:rPr>
                        <a:t>Total</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hMerge="1">
                  <a:txBody>
                    <a:bodyPr/>
                    <a:lstStyle/>
                    <a:p>
                      <a:pPr rtl="1"/>
                      <a:endParaRPr lang="ar-BH"/>
                    </a:p>
                  </a:txBody>
                  <a:tcPr/>
                </a:tc>
                <a:extLst>
                  <a:ext uri="{0D108BD9-81ED-4DB2-BD59-A6C34878D82A}">
                    <a16:rowId xmlns="" xmlns:a16="http://schemas.microsoft.com/office/drawing/2014/main" val="10005"/>
                  </a:ext>
                </a:extLst>
              </a:tr>
            </a:tbl>
          </a:graphicData>
        </a:graphic>
      </p:graphicFrame>
      <p:sp>
        <p:nvSpPr>
          <p:cNvPr id="20" name="TextBox 19"/>
          <p:cNvSpPr txBox="1"/>
          <p:nvPr/>
        </p:nvSpPr>
        <p:spPr>
          <a:xfrm>
            <a:off x="150784" y="1965292"/>
            <a:ext cx="4968552" cy="147732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rtl="1"/>
            <a:r>
              <a:rPr lang="en-US" b="1" dirty="0"/>
              <a:t>Abdulla Company uses a </a:t>
            </a:r>
            <a:r>
              <a:rPr lang="en-US" b="1" dirty="0">
                <a:solidFill>
                  <a:srgbClr val="002060"/>
                </a:solidFill>
              </a:rPr>
              <a:t>periodic inventory system</a:t>
            </a:r>
            <a:r>
              <a:rPr lang="en-US" b="1" dirty="0"/>
              <a:t>. Its records show the following information for the year ended Dec 31, 2016, in which </a:t>
            </a:r>
            <a:r>
              <a:rPr lang="en-US" b="1" dirty="0">
                <a:solidFill>
                  <a:srgbClr val="FF0000"/>
                </a:solidFill>
              </a:rPr>
              <a:t>450 units were sold by selling price BD25 each.</a:t>
            </a:r>
          </a:p>
        </p:txBody>
      </p:sp>
      <p:grpSp>
        <p:nvGrpSpPr>
          <p:cNvPr id="21" name="Group 20"/>
          <p:cNvGrpSpPr/>
          <p:nvPr/>
        </p:nvGrpSpPr>
        <p:grpSpPr>
          <a:xfrm>
            <a:off x="0" y="6498164"/>
            <a:ext cx="12192000" cy="384957"/>
            <a:chOff x="0" y="6498164"/>
            <a:chExt cx="12192000" cy="384957"/>
          </a:xfrm>
        </p:grpSpPr>
        <p:cxnSp>
          <p:nvCxnSpPr>
            <p:cNvPr id="22" name="Straight Connector 2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472" y="473068"/>
            <a:ext cx="1782317"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25"/>
                                        </p:tgtEl>
                                        <p:attrNameLst>
                                          <p:attrName>style.visibility</p:attrName>
                                        </p:attrNameLst>
                                      </p:cBhvr>
                                      <p:to>
                                        <p:strVal val="visible"/>
                                      </p:to>
                                    </p:set>
                                    <p:animEffect transition="in" filter="fade">
                                      <p:cBhvr>
                                        <p:cTn id="21" dur="1000"/>
                                        <p:tgtEl>
                                          <p:spTgt spid="26625"/>
                                        </p:tgtEl>
                                      </p:cBhvr>
                                    </p:animEffect>
                                    <p:anim calcmode="lin" valueType="num">
                                      <p:cBhvr>
                                        <p:cTn id="22" dur="1000" fill="hold"/>
                                        <p:tgtEl>
                                          <p:spTgt spid="26625"/>
                                        </p:tgtEl>
                                        <p:attrNameLst>
                                          <p:attrName>ppt_x</p:attrName>
                                        </p:attrNameLst>
                                      </p:cBhvr>
                                      <p:tavLst>
                                        <p:tav tm="0">
                                          <p:val>
                                            <p:strVal val="#ppt_x"/>
                                          </p:val>
                                        </p:tav>
                                        <p:tav tm="100000">
                                          <p:val>
                                            <p:strVal val="#ppt_x"/>
                                          </p:val>
                                        </p:tav>
                                      </p:tavLst>
                                    </p:anim>
                                    <p:anim calcmode="lin" valueType="num">
                                      <p:cBhvr>
                                        <p:cTn id="23"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625" grpId="0" animBg="1"/>
      <p:bldP spid="3" grpId="0" animBg="1"/>
      <p:bldP spid="12" grpId="0" animBg="1"/>
      <p:bldP spid="13" grpId="0" animBg="1"/>
      <p:bldP spid="14"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646" y="532291"/>
            <a:ext cx="6433410" cy="400110"/>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lvl="0"/>
            <a:r>
              <a:rPr lang="en-US" sz="2000" b="1" dirty="0">
                <a:solidFill>
                  <a:srgbClr val="FF6600"/>
                </a:solidFill>
                <a:latin typeface="Arial" panose="020B0604020202020204" pitchFamily="34" charset="0"/>
                <a:cs typeface="Arial" panose="020B0604020202020204" pitchFamily="34" charset="0"/>
              </a:rPr>
              <a:t>3.Cos t of goods sold and cost of ending </a:t>
            </a:r>
            <a:r>
              <a:rPr lang="en-US" sz="2000" b="1" dirty="0" smtClean="0">
                <a:solidFill>
                  <a:srgbClr val="FF6600"/>
                </a:solidFill>
                <a:latin typeface="Arial" panose="020B0604020202020204" pitchFamily="34" charset="0"/>
                <a:cs typeface="Arial" panose="020B0604020202020204" pitchFamily="34" charset="0"/>
              </a:rPr>
              <a:t>Inventory</a:t>
            </a:r>
            <a:endParaRPr lang="en-US" sz="2000" dirty="0">
              <a:solidFill>
                <a:srgbClr val="FF6600"/>
              </a:solidFill>
              <a:latin typeface="Arial" panose="020B0604020202020204" pitchFamily="34" charset="0"/>
              <a:cs typeface="Arial" panose="020B0604020202020204" pitchFamily="34" charset="0"/>
            </a:endParaRPr>
          </a:p>
        </p:txBody>
      </p:sp>
      <p:sp>
        <p:nvSpPr>
          <p:cNvPr id="3" name="TextBox 2"/>
          <p:cNvSpPr txBox="1"/>
          <p:nvPr/>
        </p:nvSpPr>
        <p:spPr>
          <a:xfrm>
            <a:off x="291232" y="1174699"/>
            <a:ext cx="3853940"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1">
            <a:spAutoFit/>
          </a:bodyPr>
          <a:lstStyle/>
          <a:p>
            <a:pPr lvl="0"/>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First In First Out (FIFO</a:t>
            </a:r>
            <a:r>
              <a:rPr lang="en-US" sz="2400" b="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72324360"/>
              </p:ext>
            </p:extLst>
          </p:nvPr>
        </p:nvGraphicFramePr>
        <p:xfrm>
          <a:off x="5369643" y="1757117"/>
          <a:ext cx="6420282" cy="1922576"/>
        </p:xfrm>
        <a:graphic>
          <a:graphicData uri="http://schemas.openxmlformats.org/drawingml/2006/table">
            <a:tbl>
              <a:tblPr/>
              <a:tblGrid>
                <a:gridCol w="1604697">
                  <a:extLst>
                    <a:ext uri="{9D8B030D-6E8A-4147-A177-3AD203B41FA5}">
                      <a16:colId xmlns="" xmlns:a16="http://schemas.microsoft.com/office/drawing/2014/main" val="20000"/>
                    </a:ext>
                  </a:extLst>
                </a:gridCol>
                <a:gridCol w="1604697">
                  <a:extLst>
                    <a:ext uri="{9D8B030D-6E8A-4147-A177-3AD203B41FA5}">
                      <a16:colId xmlns="" xmlns:a16="http://schemas.microsoft.com/office/drawing/2014/main" val="20001"/>
                    </a:ext>
                  </a:extLst>
                </a:gridCol>
                <a:gridCol w="1605444">
                  <a:extLst>
                    <a:ext uri="{9D8B030D-6E8A-4147-A177-3AD203B41FA5}">
                      <a16:colId xmlns="" xmlns:a16="http://schemas.microsoft.com/office/drawing/2014/main" val="20002"/>
                    </a:ext>
                  </a:extLst>
                </a:gridCol>
                <a:gridCol w="1605444">
                  <a:extLst>
                    <a:ext uri="{9D8B030D-6E8A-4147-A177-3AD203B41FA5}">
                      <a16:colId xmlns="" xmlns:a16="http://schemas.microsoft.com/office/drawing/2014/main" val="20003"/>
                    </a:ext>
                  </a:extLst>
                </a:gridCol>
              </a:tblGrid>
              <a:tr h="809088">
                <a:tc>
                  <a:txBody>
                    <a:bodyPr/>
                    <a:lstStyle/>
                    <a:p>
                      <a:pPr algn="ctr" rtl="0">
                        <a:spcAft>
                          <a:spcPts val="0"/>
                        </a:spcAft>
                        <a:tabLst>
                          <a:tab pos="3556000" algn="l"/>
                        </a:tabLs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0">
                        <a:spcAft>
                          <a:spcPts val="0"/>
                        </a:spcAft>
                        <a:tabLst>
                          <a:tab pos="3556000" algn="l"/>
                        </a:tabLst>
                      </a:pPr>
                      <a:r>
                        <a:rPr lang="en-US" sz="1600" b="1" dirty="0">
                          <a:solidFill>
                            <a:srgbClr val="002060"/>
                          </a:solidFill>
                          <a:latin typeface="Arial" panose="020B0604020202020204" pitchFamily="34" charset="0"/>
                          <a:ea typeface="Times New Roman"/>
                          <a:cs typeface="Arial" panose="020B0604020202020204" pitchFamily="34"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0">
                        <a:spcAft>
                          <a:spcPts val="0"/>
                        </a:spcAf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Unit Cost </a:t>
                      </a:r>
                    </a:p>
                    <a:p>
                      <a:pPr algn="ctr" rtl="0">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solidFill>
                          <a:srgbClr val="002060"/>
                        </a:solidFill>
                        <a:latin typeface="Arial" panose="020B0604020202020204" pitchFamily="34" charset="0"/>
                        <a:ea typeface="Times New Roman"/>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ea typeface="Times New Roman"/>
                          <a:cs typeface="Arial" panose="020B0604020202020204" pitchFamily="34" charset="0"/>
                        </a:rPr>
                        <a:t>Total Cost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 xmlns:a16="http://schemas.microsoft.com/office/drawing/2014/main" val="10000"/>
                  </a:ext>
                </a:extLst>
              </a:tr>
              <a:tr h="278372">
                <a:tc>
                  <a:txBody>
                    <a:bodyPr/>
                    <a:lstStyle/>
                    <a:p>
                      <a:pPr algn="ctr" rtl="1">
                        <a:spcAft>
                          <a:spcPts val="0"/>
                        </a:spcAft>
                      </a:pPr>
                      <a:r>
                        <a:rPr lang="en-US" sz="1600" b="1">
                          <a:latin typeface="Arial" panose="020B0604020202020204" pitchFamily="34" charset="0"/>
                          <a:ea typeface="Times New Roman"/>
                          <a:cs typeface="Arial" panose="020B0604020202020204" pitchFamily="34" charset="0"/>
                        </a:rPr>
                        <a:t>Jan. 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a:latin typeface="Arial" panose="020B0604020202020204" pitchFamily="34" charset="0"/>
                          <a:ea typeface="Times New Roman"/>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1"/>
                  </a:ext>
                </a:extLst>
              </a:tr>
              <a:tr h="278372">
                <a:tc>
                  <a:txBody>
                    <a:bodyPr/>
                    <a:lstStyle/>
                    <a:p>
                      <a:pPr algn="ctr" rtl="1">
                        <a:spcAft>
                          <a:spcPts val="0"/>
                        </a:spcAft>
                      </a:pPr>
                      <a:r>
                        <a:rPr lang="en-US" sz="1600" b="1">
                          <a:latin typeface="Arial" panose="020B0604020202020204" pitchFamily="34" charset="0"/>
                          <a:ea typeface="Times New Roman"/>
                          <a:cs typeface="Arial" panose="020B0604020202020204" pitchFamily="34" charset="0"/>
                        </a:rPr>
                        <a:t>April 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a:latin typeface="Arial" panose="020B0604020202020204" pitchFamily="34" charset="0"/>
                          <a:ea typeface="Times New Roman"/>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2"/>
                  </a:ext>
                </a:extLst>
              </a:tr>
              <a:tr h="278372">
                <a:tc>
                  <a:txBody>
                    <a:bodyPr/>
                    <a:lstStyle/>
                    <a:p>
                      <a:pPr algn="ctr" rtl="1">
                        <a:spcAft>
                          <a:spcPts val="0"/>
                        </a:spcAft>
                      </a:pPr>
                      <a:r>
                        <a:rPr lang="en-US" sz="1600" b="1">
                          <a:latin typeface="Arial" panose="020B0604020202020204" pitchFamily="34" charset="0"/>
                          <a:ea typeface="Times New Roman"/>
                          <a:cs typeface="Arial" panose="020B0604020202020204" pitchFamily="34" charset="0"/>
                        </a:rPr>
                        <a:t>Aug. 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150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1,800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3"/>
                  </a:ext>
                </a:extLst>
              </a:tr>
              <a:tr h="278372">
                <a:tc>
                  <a:txBody>
                    <a:bodyPr/>
                    <a:lstStyle/>
                    <a:p>
                      <a:pPr algn="ctr" rtl="0">
                        <a:spcAft>
                          <a:spcPts val="0"/>
                        </a:spcAft>
                        <a:tabLst>
                          <a:tab pos="3556000" algn="l"/>
                        </a:tabLst>
                      </a:pPr>
                      <a:r>
                        <a:rPr lang="en-US" sz="1600" b="1" dirty="0">
                          <a:solidFill>
                            <a:srgbClr val="FF0000"/>
                          </a:solidFill>
                          <a:latin typeface="Arial" panose="020B0604020202020204" pitchFamily="34" charset="0"/>
                          <a:ea typeface="Times New Roman"/>
                          <a:cs typeface="Arial" panose="020B0604020202020204" pitchFamily="34"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450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5,000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FFF00"/>
                    </a:solidFill>
                  </a:tcPr>
                </a:tc>
                <a:extLst>
                  <a:ext uri="{0D108BD9-81ED-4DB2-BD59-A6C34878D82A}">
                    <a16:rowId xmlns=""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68676208"/>
              </p:ext>
            </p:extLst>
          </p:nvPr>
        </p:nvGraphicFramePr>
        <p:xfrm>
          <a:off x="5462650" y="4415068"/>
          <a:ext cx="6381922" cy="1716035"/>
        </p:xfrm>
        <a:graphic>
          <a:graphicData uri="http://schemas.openxmlformats.org/drawingml/2006/table">
            <a:tbl>
              <a:tblPr/>
              <a:tblGrid>
                <a:gridCol w="1595110">
                  <a:extLst>
                    <a:ext uri="{9D8B030D-6E8A-4147-A177-3AD203B41FA5}">
                      <a16:colId xmlns="" xmlns:a16="http://schemas.microsoft.com/office/drawing/2014/main" val="20000"/>
                    </a:ext>
                  </a:extLst>
                </a:gridCol>
                <a:gridCol w="1595110">
                  <a:extLst>
                    <a:ext uri="{9D8B030D-6E8A-4147-A177-3AD203B41FA5}">
                      <a16:colId xmlns="" xmlns:a16="http://schemas.microsoft.com/office/drawing/2014/main" val="20001"/>
                    </a:ext>
                  </a:extLst>
                </a:gridCol>
                <a:gridCol w="1595851">
                  <a:extLst>
                    <a:ext uri="{9D8B030D-6E8A-4147-A177-3AD203B41FA5}">
                      <a16:colId xmlns="" xmlns:a16="http://schemas.microsoft.com/office/drawing/2014/main" val="20002"/>
                    </a:ext>
                  </a:extLst>
                </a:gridCol>
                <a:gridCol w="1595851">
                  <a:extLst>
                    <a:ext uri="{9D8B030D-6E8A-4147-A177-3AD203B41FA5}">
                      <a16:colId xmlns="" xmlns:a16="http://schemas.microsoft.com/office/drawing/2014/main" val="20003"/>
                    </a:ext>
                  </a:extLst>
                </a:gridCol>
              </a:tblGrid>
              <a:tr h="740675">
                <a:tc>
                  <a:txBody>
                    <a:bodyPr/>
                    <a:lstStyle/>
                    <a:p>
                      <a:pPr algn="ctr" rtl="0">
                        <a:spcAft>
                          <a:spcPts val="0"/>
                        </a:spcAft>
                        <a:tabLst>
                          <a:tab pos="3556000" algn="l"/>
                        </a:tabLst>
                      </a:pPr>
                      <a:endParaRPr lang="en-US" sz="1600" b="1" dirty="0">
                        <a:latin typeface="Arial" panose="020B0604020202020204" pitchFamily="34" charset="0"/>
                        <a:ea typeface="Times New Roman"/>
                        <a:cs typeface="Arial" panose="020B0604020202020204" pitchFamily="34" charset="0"/>
                      </a:endParaRPr>
                    </a:p>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0">
                        <a:spcAft>
                          <a:spcPts val="0"/>
                        </a:spcAft>
                      </a:pPr>
                      <a:endParaRPr lang="en-US" sz="1600" b="1" dirty="0">
                        <a:latin typeface="Arial" panose="020B0604020202020204" pitchFamily="34" charset="0"/>
                        <a:ea typeface="Times New Roman"/>
                        <a:cs typeface="Arial" panose="020B0604020202020204" pitchFamily="34" charset="0"/>
                      </a:endParaRPr>
                    </a:p>
                    <a:p>
                      <a:pPr algn="ctr" rtl="0">
                        <a:spcAft>
                          <a:spcPts val="0"/>
                        </a:spcAft>
                      </a:pPr>
                      <a:r>
                        <a:rPr lang="en-US" sz="1600" b="1" dirty="0">
                          <a:latin typeface="Arial" panose="020B0604020202020204" pitchFamily="34" charset="0"/>
                          <a:ea typeface="Times New Roman"/>
                          <a:cs typeface="Arial" panose="020B0604020202020204" pitchFamily="34" charset="0"/>
                        </a:rPr>
                        <a:t>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latin typeface="Arial" panose="020B0604020202020204" pitchFamily="34" charset="0"/>
                        <a:ea typeface="Times New Roman"/>
                        <a:cs typeface="Arial" panose="020B0604020202020204" pitchFamily="34" charset="0"/>
                      </a:endParaRPr>
                    </a:p>
                    <a:p>
                      <a:pPr algn="ctr" rtl="0">
                        <a:spcAft>
                          <a:spcPts val="0"/>
                        </a:spcAft>
                      </a:pPr>
                      <a:r>
                        <a:rPr lang="en-US" sz="1600" b="1" dirty="0">
                          <a:latin typeface="Arial" panose="020B0604020202020204" pitchFamily="34" charset="0"/>
                          <a:ea typeface="Times New Roman"/>
                          <a:cs typeface="Arial" panose="020B0604020202020204" pitchFamily="34" charset="0"/>
                        </a:rPr>
                        <a:t>Unit Cost </a:t>
                      </a:r>
                    </a:p>
                    <a:p>
                      <a:pPr algn="ctr" rtl="0">
                        <a:spcAft>
                          <a:spcPts val="0"/>
                        </a:spcAft>
                      </a:pPr>
                      <a:r>
                        <a:rPr lang="en-US" sz="1600" b="1" dirty="0">
                          <a:latin typeface="Arial" panose="020B0604020202020204" pitchFamily="34" charset="0"/>
                          <a:ea typeface="Times New Roman"/>
                          <a:cs typeface="Arial" panose="020B0604020202020204" pitchFamily="34" charset="0"/>
                        </a:rPr>
                        <a: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b="1" dirty="0">
                        <a:latin typeface="Arial" panose="020B0604020202020204" pitchFamily="34" charset="0"/>
                        <a:ea typeface="Times New Roman"/>
                        <a:cs typeface="Arial" panose="020B0604020202020204" pitchFamily="34" charset="0"/>
                      </a:endParaRPr>
                    </a:p>
                    <a:p>
                      <a:pPr algn="ctr" rtl="1">
                        <a:spcAft>
                          <a:spcPts val="0"/>
                        </a:spcAft>
                      </a:pPr>
                      <a:r>
                        <a:rPr lang="en-US" sz="1600" b="1" dirty="0">
                          <a:latin typeface="Arial" panose="020B0604020202020204" pitchFamily="34" charset="0"/>
                          <a:ea typeface="Times New Roman"/>
                          <a:cs typeface="Arial" panose="020B0604020202020204" pitchFamily="34" charset="0"/>
                        </a:rPr>
                        <a:t>Total Cost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 xmlns:a16="http://schemas.microsoft.com/office/drawing/2014/main" val="10000"/>
                  </a:ext>
                </a:extLst>
              </a:tr>
              <a:tr h="240879">
                <a:tc>
                  <a:txBody>
                    <a:bodyPr/>
                    <a:lstStyle/>
                    <a:p>
                      <a:pPr algn="ctr" rtl="0">
                        <a:spcAft>
                          <a:spcPts val="0"/>
                        </a:spcAft>
                        <a:tabLst>
                          <a:tab pos="3556000" algn="l"/>
                        </a:tabLst>
                      </a:pPr>
                      <a:r>
                        <a:rPr lang="en-US" sz="1600" b="1">
                          <a:latin typeface="Arial" panose="020B0604020202020204" pitchFamily="34" charset="0"/>
                          <a:ea typeface="Times New Roman"/>
                          <a:cs typeface="Arial" panose="020B0604020202020204" pitchFamily="34" charset="0"/>
                        </a:rPr>
                        <a:t>Aug.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150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latin typeface="Arial" panose="020B0604020202020204" pitchFamily="34" charset="0"/>
                          <a:ea typeface="Times New Roman"/>
                          <a:cs typeface="Arial" panose="020B0604020202020204" pitchFamily="34" charset="0"/>
                        </a:rPr>
                        <a:t>1,800</a:t>
                      </a:r>
                      <a:endParaRPr lang="en-US" sz="16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1"/>
                  </a:ext>
                </a:extLst>
              </a:tr>
              <a:tr h="240879">
                <a:tc>
                  <a:txBody>
                    <a:bodyPr/>
                    <a:lstStyle/>
                    <a:p>
                      <a:pPr algn="ctr" rtl="0">
                        <a:spcAft>
                          <a:spcPts val="0"/>
                        </a:spcAft>
                        <a:tabLst>
                          <a:tab pos="3556000" algn="l"/>
                        </a:tabLst>
                      </a:pPr>
                      <a:r>
                        <a:rPr lang="en-US" sz="1600" b="1">
                          <a:latin typeface="Arial" panose="020B0604020202020204" pitchFamily="34" charset="0"/>
                          <a:ea typeface="Times New Roman"/>
                          <a:cs typeface="Arial" panose="020B0604020202020204" pitchFamily="34" charset="0"/>
                        </a:rPr>
                        <a:t>Nov. 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a:latin typeface="Arial" panose="020B0604020202020204" pitchFamily="34" charset="0"/>
                          <a:ea typeface="Times New Roman"/>
                          <a:cs typeface="Arial" panose="020B0604020202020204" pitchFamily="34"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a:latin typeface="Arial" panose="020B0604020202020204" pitchFamily="34" charset="0"/>
                          <a:ea typeface="Times New Roman"/>
                          <a:cs typeface="Arial" panose="020B060402020202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a:latin typeface="Arial" panose="020B0604020202020204" pitchFamily="34" charset="0"/>
                          <a:ea typeface="Times New Roman"/>
                          <a:cs typeface="Arial" panose="020B0604020202020204" pitchFamily="34" charset="0"/>
                        </a:rPr>
                        <a:t>5,200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2"/>
                  </a:ext>
                </a:extLst>
              </a:tr>
              <a:tr h="240879">
                <a:tc>
                  <a:txBody>
                    <a:bodyPr/>
                    <a:lstStyle/>
                    <a:p>
                      <a:pPr algn="ctr" rtl="0">
                        <a:spcAft>
                          <a:spcPts val="0"/>
                        </a:spcAft>
                        <a:tabLst>
                          <a:tab pos="3556000" algn="l"/>
                        </a:tabLst>
                      </a:pPr>
                      <a:endParaRPr lang="en-US" sz="1600" b="1">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endParaRPr lang="en-US" sz="1600" b="1">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endParaRPr lang="en-US" sz="1600" b="1">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endParaRPr lang="en-US" sz="1600" b="1">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10003"/>
                  </a:ext>
                </a:extLst>
              </a:tr>
              <a:tr h="240879">
                <a:tc>
                  <a:txBody>
                    <a:bodyPr/>
                    <a:lstStyle/>
                    <a:p>
                      <a:pPr algn="ctr" rtl="0">
                        <a:spcAft>
                          <a:spcPts val="0"/>
                        </a:spcAft>
                        <a:tabLst>
                          <a:tab pos="3556000" algn="l"/>
                        </a:tabLst>
                      </a:pPr>
                      <a:r>
                        <a:rPr lang="en-US" sz="1600" b="1" dirty="0">
                          <a:solidFill>
                            <a:srgbClr val="FF0000"/>
                          </a:solidFill>
                          <a:latin typeface="Arial" panose="020B0604020202020204" pitchFamily="34" charset="0"/>
                          <a:ea typeface="Times New Roman"/>
                          <a:cs typeface="Arial" panose="020B0604020202020204" pitchFamily="34"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550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tabLst>
                          <a:tab pos="3556000" algn="l"/>
                        </a:tabLst>
                      </a:pPr>
                      <a:r>
                        <a:rPr lang="en-US" sz="1600" b="1" dirty="0" smtClean="0">
                          <a:solidFill>
                            <a:srgbClr val="FF0000"/>
                          </a:solidFill>
                          <a:latin typeface="Arial" panose="020B0604020202020204" pitchFamily="34" charset="0"/>
                          <a:ea typeface="Times New Roman"/>
                          <a:cs typeface="Arial" panose="020B0604020202020204" pitchFamily="34" charset="0"/>
                        </a:rPr>
                        <a:t>7,000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FFF00"/>
                    </a:solidFill>
                  </a:tcPr>
                </a:tc>
                <a:extLst>
                  <a:ext uri="{0D108BD9-81ED-4DB2-BD59-A6C34878D82A}">
                    <a16:rowId xmlns="" xmlns:a16="http://schemas.microsoft.com/office/drawing/2014/main" val="10004"/>
                  </a:ext>
                </a:extLst>
              </a:tr>
            </a:tbl>
          </a:graphicData>
        </a:graphic>
      </p:graphicFrame>
      <p:sp>
        <p:nvSpPr>
          <p:cNvPr id="52228" name="Rectangle 4"/>
          <p:cNvSpPr>
            <a:spLocks noChangeArrowheads="1"/>
          </p:cNvSpPr>
          <p:nvPr/>
        </p:nvSpPr>
        <p:spPr bwMode="auto">
          <a:xfrm>
            <a:off x="5417840" y="3798990"/>
            <a:ext cx="4077666" cy="369332"/>
          </a:xfrm>
          <a:prstGeom prst="rect">
            <a:avLst/>
          </a:prstGeom>
          <a:solidFill>
            <a:srgbClr val="00B0F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556000" algn="l"/>
              </a:tabLst>
            </a:pPr>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value of Ending Inventory is:</a:t>
            </a:r>
            <a:endParaRPr lang="en-US" b="1" dirty="0">
              <a:latin typeface="Arial" panose="020B0604020202020204" pitchFamily="34" charset="0"/>
              <a:cs typeface="Arial" panose="020B0604020202020204" pitchFamily="34" charset="0"/>
            </a:endParaRPr>
          </a:p>
        </p:txBody>
      </p:sp>
      <p:sp>
        <p:nvSpPr>
          <p:cNvPr id="14" name="TextBox 13"/>
          <p:cNvSpPr txBox="1"/>
          <p:nvPr/>
        </p:nvSpPr>
        <p:spPr>
          <a:xfrm>
            <a:off x="5591944" y="1162628"/>
            <a:ext cx="3575890" cy="40011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en-GB" sz="2000" b="1" dirty="0" smtClean="0">
                <a:latin typeface="Arial" panose="020B0604020202020204" pitchFamily="34" charset="0"/>
                <a:cs typeface="Arial" panose="020B0604020202020204" pitchFamily="34" charset="0"/>
              </a:rPr>
              <a:t>3- The </a:t>
            </a:r>
            <a:r>
              <a:rPr lang="en-GB" sz="2000" b="1" dirty="0">
                <a:latin typeface="Arial" panose="020B0604020202020204" pitchFamily="34" charset="0"/>
                <a:cs typeface="Arial" panose="020B0604020202020204" pitchFamily="34" charset="0"/>
              </a:rPr>
              <a:t>value of COGS</a:t>
            </a:r>
            <a:r>
              <a:rPr lang="en-GB"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10" name="Oval 9"/>
          <p:cNvSpPr/>
          <p:nvPr/>
        </p:nvSpPr>
        <p:spPr>
          <a:xfrm>
            <a:off x="9763590" y="254611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3" name="Oval 12"/>
          <p:cNvSpPr/>
          <p:nvPr/>
        </p:nvSpPr>
        <p:spPr>
          <a:xfrm>
            <a:off x="9763590" y="283414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5" name="Oval 14"/>
          <p:cNvSpPr/>
          <p:nvPr/>
        </p:nvSpPr>
        <p:spPr>
          <a:xfrm>
            <a:off x="9763590" y="315458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6" name="Oval 15"/>
          <p:cNvSpPr/>
          <p:nvPr/>
        </p:nvSpPr>
        <p:spPr>
          <a:xfrm>
            <a:off x="9795396" y="510476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7" name="Oval 16"/>
          <p:cNvSpPr/>
          <p:nvPr/>
        </p:nvSpPr>
        <p:spPr>
          <a:xfrm>
            <a:off x="9805406" y="542858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171243877"/>
              </p:ext>
            </p:extLst>
          </p:nvPr>
        </p:nvGraphicFramePr>
        <p:xfrm>
          <a:off x="59490" y="1877899"/>
          <a:ext cx="5165121" cy="2433693"/>
        </p:xfrm>
        <a:graphic>
          <a:graphicData uri="http://schemas.openxmlformats.org/drawingml/2006/table">
            <a:tbl>
              <a:tblPr rtl="1">
                <a:tableStyleId>{08FB837D-C827-4EFA-A057-4D05807E0F7C}</a:tableStyleId>
              </a:tblPr>
              <a:tblGrid>
                <a:gridCol w="1291093">
                  <a:extLst>
                    <a:ext uri="{9D8B030D-6E8A-4147-A177-3AD203B41FA5}">
                      <a16:colId xmlns="" xmlns:a16="http://schemas.microsoft.com/office/drawing/2014/main" val="20000"/>
                    </a:ext>
                  </a:extLst>
                </a:gridCol>
                <a:gridCol w="822218">
                  <a:extLst>
                    <a:ext uri="{9D8B030D-6E8A-4147-A177-3AD203B41FA5}">
                      <a16:colId xmlns="" xmlns:a16="http://schemas.microsoft.com/office/drawing/2014/main" val="20001"/>
                    </a:ext>
                  </a:extLst>
                </a:gridCol>
                <a:gridCol w="2160574">
                  <a:extLst>
                    <a:ext uri="{9D8B030D-6E8A-4147-A177-3AD203B41FA5}">
                      <a16:colId xmlns="" xmlns:a16="http://schemas.microsoft.com/office/drawing/2014/main" val="20002"/>
                    </a:ext>
                  </a:extLst>
                </a:gridCol>
                <a:gridCol w="891236">
                  <a:extLst>
                    <a:ext uri="{9D8B030D-6E8A-4147-A177-3AD203B41FA5}">
                      <a16:colId xmlns="" xmlns:a16="http://schemas.microsoft.com/office/drawing/2014/main" val="20003"/>
                    </a:ext>
                  </a:extLst>
                </a:gridCol>
              </a:tblGrid>
              <a:tr h="884983">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0">
                        <a:spcAft>
                          <a:spcPts val="0"/>
                        </a:spcAft>
                      </a:pPr>
                      <a:r>
                        <a:rPr lang="en-US" sz="1400" b="1" dirty="0">
                          <a:solidFill>
                            <a:srgbClr val="002060"/>
                          </a:solidFill>
                          <a:latin typeface="Arial" panose="020B0604020202020204" pitchFamily="34" charset="0"/>
                          <a:cs typeface="Arial" panose="020B0604020202020204" pitchFamily="34" charset="0"/>
                        </a:rPr>
                        <a:t>Unit Cost (BD)</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400" b="1" dirty="0">
                          <a:solidFill>
                            <a:srgbClr val="002060"/>
                          </a:solidFill>
                          <a:latin typeface="Arial" panose="020B0604020202020204" pitchFamily="34" charset="0"/>
                          <a:cs typeface="Arial" panose="020B0604020202020204" pitchFamily="34" charset="0"/>
                        </a:rPr>
                        <a:t>Units</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400" b="1" dirty="0">
                          <a:solidFill>
                            <a:srgbClr val="002060"/>
                          </a:solidFill>
                          <a:latin typeface="Arial" panose="020B0604020202020204" pitchFamily="34" charset="0"/>
                          <a:cs typeface="Arial" panose="020B0604020202020204" pitchFamily="34" charset="0"/>
                        </a:rPr>
                        <a:t>Explanation</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400" b="1" dirty="0">
                          <a:solidFill>
                            <a:srgbClr val="002060"/>
                          </a:solidFill>
                          <a:latin typeface="Arial" panose="020B0604020202020204" pitchFamily="34" charset="0"/>
                          <a:cs typeface="Arial" panose="020B0604020202020204" pitchFamily="34" charset="0"/>
                        </a:rPr>
                        <a:t>Date</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extLst>
                  <a:ext uri="{0D108BD9-81ED-4DB2-BD59-A6C34878D82A}">
                    <a16:rowId xmlns="" xmlns:a16="http://schemas.microsoft.com/office/drawing/2014/main" val="10000"/>
                  </a:ext>
                </a:extLst>
              </a:tr>
              <a:tr h="309742">
                <a:tc>
                  <a:txBody>
                    <a:bodyPr/>
                    <a:lstStyle/>
                    <a:p>
                      <a:pPr algn="ctr" rtl="1">
                        <a:spcAft>
                          <a:spcPts val="0"/>
                        </a:spcAft>
                      </a:pPr>
                      <a:r>
                        <a:rPr lang="en-US" sz="1400" b="1">
                          <a:latin typeface="Arial" panose="020B0604020202020204" pitchFamily="34" charset="0"/>
                          <a:cs typeface="Arial" panose="020B0604020202020204" pitchFamily="34" charset="0"/>
                        </a:rPr>
                        <a:t>10</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0">
                        <a:spcAft>
                          <a:spcPts val="0"/>
                        </a:spcAft>
                      </a:pPr>
                      <a:r>
                        <a:rPr lang="en-US" sz="1400" b="1">
                          <a:latin typeface="Arial" panose="020B0604020202020204" pitchFamily="34" charset="0"/>
                          <a:cs typeface="Arial" panose="020B0604020202020204" pitchFamily="34" charset="0"/>
                        </a:rPr>
                        <a:t>100</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l" rtl="1">
                        <a:spcAft>
                          <a:spcPts val="0"/>
                        </a:spcAft>
                      </a:pPr>
                      <a:r>
                        <a:rPr lang="en-US" sz="1400" b="1">
                          <a:latin typeface="Arial" panose="020B0604020202020204" pitchFamily="34" charset="0"/>
                          <a:cs typeface="Arial" panose="020B0604020202020204" pitchFamily="34" charset="0"/>
                        </a:rPr>
                        <a:t>Beginning Inventory</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Jan. 01</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1"/>
                  </a:ext>
                </a:extLst>
              </a:tr>
              <a:tr h="309742">
                <a:tc>
                  <a:txBody>
                    <a:bodyPr/>
                    <a:lstStyle/>
                    <a:p>
                      <a:pPr algn="ctr" rtl="1">
                        <a:spcAft>
                          <a:spcPts val="0"/>
                        </a:spcAft>
                      </a:pPr>
                      <a:r>
                        <a:rPr lang="en-US" sz="1400" b="1">
                          <a:latin typeface="Arial" panose="020B0604020202020204" pitchFamily="34" charset="0"/>
                          <a:cs typeface="Arial" panose="020B0604020202020204" pitchFamily="34" charset="0"/>
                        </a:rPr>
                        <a:t>11</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0">
                        <a:spcAft>
                          <a:spcPts val="0"/>
                        </a:spcAft>
                      </a:pPr>
                      <a:r>
                        <a:rPr lang="en-US" sz="1400" b="1" dirty="0">
                          <a:latin typeface="Arial" panose="020B0604020202020204" pitchFamily="34" charset="0"/>
                          <a:cs typeface="Arial" panose="020B0604020202020204" pitchFamily="34" charset="0"/>
                        </a:rPr>
                        <a:t>200</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l" rtl="1">
                        <a:spcAft>
                          <a:spcPts val="0"/>
                        </a:spcAft>
                      </a:pPr>
                      <a:r>
                        <a:rPr lang="en-US" sz="1400" b="1">
                          <a:latin typeface="Arial" panose="020B0604020202020204" pitchFamily="34" charset="0"/>
                          <a:cs typeface="Arial" panose="020B0604020202020204" pitchFamily="34" charset="0"/>
                        </a:rPr>
                        <a:t>Purchases</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April 15</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2"/>
                  </a:ext>
                </a:extLst>
              </a:tr>
              <a:tr h="309742">
                <a:tc>
                  <a:txBody>
                    <a:bodyPr/>
                    <a:lstStyle/>
                    <a:p>
                      <a:pPr algn="ctr" rtl="1">
                        <a:spcAft>
                          <a:spcPts val="0"/>
                        </a:spcAft>
                      </a:pPr>
                      <a:r>
                        <a:rPr lang="en-US" sz="1400" b="1">
                          <a:latin typeface="Arial" panose="020B0604020202020204" pitchFamily="34" charset="0"/>
                          <a:cs typeface="Arial" panose="020B0604020202020204" pitchFamily="34" charset="0"/>
                        </a:rPr>
                        <a:t>12</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0">
                        <a:spcAft>
                          <a:spcPts val="0"/>
                        </a:spcAft>
                      </a:pPr>
                      <a:r>
                        <a:rPr lang="en-US" sz="1400" b="1" dirty="0">
                          <a:latin typeface="Arial" panose="020B0604020202020204" pitchFamily="34" charset="0"/>
                          <a:cs typeface="Arial" panose="020B0604020202020204" pitchFamily="34" charset="0"/>
                        </a:rPr>
                        <a:t>300</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l" rtl="1">
                        <a:spcAft>
                          <a:spcPts val="0"/>
                        </a:spcAft>
                      </a:pPr>
                      <a:r>
                        <a:rPr lang="en-US" sz="1400" b="1">
                          <a:latin typeface="Arial" panose="020B0604020202020204" pitchFamily="34" charset="0"/>
                          <a:cs typeface="Arial" panose="020B0604020202020204" pitchFamily="34" charset="0"/>
                        </a:rPr>
                        <a:t>Purchases</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Aug. 24</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3"/>
                  </a:ext>
                </a:extLst>
              </a:tr>
              <a:tr h="309742">
                <a:tc>
                  <a:txBody>
                    <a:bodyPr/>
                    <a:lstStyle/>
                    <a:p>
                      <a:pPr algn="ctr" rtl="1">
                        <a:spcAft>
                          <a:spcPts val="0"/>
                        </a:spcAft>
                      </a:pPr>
                      <a:r>
                        <a:rPr lang="en-US" sz="1400" b="1">
                          <a:latin typeface="Arial" panose="020B0604020202020204" pitchFamily="34" charset="0"/>
                          <a:cs typeface="Arial" panose="020B0604020202020204" pitchFamily="34" charset="0"/>
                        </a:rPr>
                        <a:t>13</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0">
                        <a:spcAft>
                          <a:spcPts val="0"/>
                        </a:spcAft>
                      </a:pPr>
                      <a:r>
                        <a:rPr lang="en-US" sz="1400" b="1" dirty="0">
                          <a:latin typeface="Arial" panose="020B0604020202020204" pitchFamily="34" charset="0"/>
                          <a:cs typeface="Arial" panose="020B0604020202020204" pitchFamily="34" charset="0"/>
                        </a:rPr>
                        <a:t>400</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l" rtl="1">
                        <a:spcAft>
                          <a:spcPts val="0"/>
                        </a:spcAft>
                      </a:pPr>
                      <a:r>
                        <a:rPr lang="en-US" sz="1400" b="1">
                          <a:latin typeface="Arial" panose="020B0604020202020204" pitchFamily="34" charset="0"/>
                          <a:cs typeface="Arial" panose="020B0604020202020204" pitchFamily="34" charset="0"/>
                        </a:rPr>
                        <a:t>Purchases</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Nov. 27</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 xmlns:a16="http://schemas.microsoft.com/office/drawing/2014/main" val="10004"/>
                  </a:ext>
                </a:extLst>
              </a:tr>
              <a:tr h="309742">
                <a:tc>
                  <a:txBody>
                    <a:bodyPr/>
                    <a:lstStyle/>
                    <a:p>
                      <a:pPr algn="ctr" rtl="1">
                        <a:spcAft>
                          <a:spcPts val="0"/>
                        </a:spcAft>
                      </a:pP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0">
                        <a:spcAft>
                          <a:spcPts val="0"/>
                        </a:spcAft>
                      </a:pPr>
                      <a:r>
                        <a:rPr lang="en-US" sz="1400" b="1">
                          <a:latin typeface="Arial" panose="020B0604020202020204" pitchFamily="34" charset="0"/>
                          <a:cs typeface="Arial" panose="020B0604020202020204" pitchFamily="34" charset="0"/>
                        </a:rPr>
                        <a:t>1,000</a:t>
                      </a:r>
                      <a:endParaRPr lang="en-US" sz="1400" b="1">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gridSpan="2">
                  <a:txBody>
                    <a:bodyPr/>
                    <a:lstStyle/>
                    <a:p>
                      <a:pPr algn="ctr" rtl="1">
                        <a:spcAft>
                          <a:spcPts val="0"/>
                        </a:spcAft>
                      </a:pPr>
                      <a:r>
                        <a:rPr lang="en-US" sz="1400" b="1" dirty="0">
                          <a:latin typeface="Arial" panose="020B0604020202020204" pitchFamily="34" charset="0"/>
                          <a:cs typeface="Arial" panose="020B0604020202020204" pitchFamily="34" charset="0"/>
                        </a:rPr>
                        <a:t>Total</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hMerge="1">
                  <a:txBody>
                    <a:bodyPr/>
                    <a:lstStyle/>
                    <a:p>
                      <a:pPr rtl="1"/>
                      <a:endParaRPr lang="ar-BH"/>
                    </a:p>
                  </a:txBody>
                  <a:tcPr/>
                </a:tc>
                <a:extLst>
                  <a:ext uri="{0D108BD9-81ED-4DB2-BD59-A6C34878D82A}">
                    <a16:rowId xmlns="" xmlns:a16="http://schemas.microsoft.com/office/drawing/2014/main" val="10005"/>
                  </a:ext>
                </a:extLst>
              </a:tr>
            </a:tbl>
          </a:graphicData>
        </a:graphic>
      </p:graphicFrame>
      <p:sp>
        <p:nvSpPr>
          <p:cNvPr id="19" name="Oval 18"/>
          <p:cNvSpPr/>
          <p:nvPr/>
        </p:nvSpPr>
        <p:spPr>
          <a:xfrm>
            <a:off x="2921579" y="27325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4" name="Oval 23"/>
          <p:cNvSpPr/>
          <p:nvPr/>
        </p:nvSpPr>
        <p:spPr>
          <a:xfrm>
            <a:off x="2921579" y="307233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5" name="Oval 24"/>
          <p:cNvSpPr/>
          <p:nvPr/>
        </p:nvSpPr>
        <p:spPr>
          <a:xfrm>
            <a:off x="2921579" y="34120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26" name="Oval 25"/>
          <p:cNvSpPr/>
          <p:nvPr/>
        </p:nvSpPr>
        <p:spPr>
          <a:xfrm>
            <a:off x="2921579" y="375183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33" name="Rectangle 1"/>
          <p:cNvSpPr>
            <a:spLocks noChangeArrowheads="1"/>
          </p:cNvSpPr>
          <p:nvPr/>
        </p:nvSpPr>
        <p:spPr bwMode="auto">
          <a:xfrm>
            <a:off x="291232" y="4581936"/>
            <a:ext cx="4796656" cy="1477328"/>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4. Gross Profit = Sales – COGS</a:t>
            </a:r>
          </a:p>
          <a:p>
            <a:pPr defTabSz="914400" fontAlgn="base">
              <a:spcBef>
                <a:spcPct val="0"/>
              </a:spcBef>
              <a:spcAft>
                <a:spcPct val="0"/>
              </a:spcAft>
              <a:tabLst>
                <a:tab pos="3556000" algn="l"/>
              </a:tabLst>
            </a:pPr>
            <a:endParaRPr lang="en-US" b="1" dirty="0">
              <a:solidFill>
                <a:srgbClr val="002060"/>
              </a:solidFill>
              <a:latin typeface="Arial" pitchFamily="34" charset="0"/>
              <a:cs typeface="Arial" pitchFamily="34" charset="0"/>
            </a:endParaRPr>
          </a:p>
          <a:p>
            <a:pPr defTabSz="914400" eaLnBrk="0" fontAlgn="base" hangingPunct="0">
              <a:lnSpc>
                <a:spcPct val="150000"/>
              </a:lnSpc>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   </a:t>
            </a:r>
            <a:r>
              <a:rPr lang="en-US" b="1" dirty="0">
                <a:solidFill>
                  <a:srgbClr val="002060"/>
                </a:solidFill>
                <a:latin typeface="Arial" pitchFamily="34" charset="0"/>
                <a:ea typeface="Times New Roman" pitchFamily="18" charset="0"/>
                <a:cs typeface="Arial" pitchFamily="34" charset="0"/>
              </a:rPr>
              <a:t>= (450 × 25) – </a:t>
            </a:r>
            <a:r>
              <a:rPr lang="en-US" b="1" dirty="0" smtClean="0">
                <a:solidFill>
                  <a:srgbClr val="002060"/>
                </a:solidFill>
                <a:latin typeface="Arial" pitchFamily="34" charset="0"/>
                <a:ea typeface="Times New Roman" pitchFamily="18" charset="0"/>
                <a:cs typeface="Arial" pitchFamily="34" charset="0"/>
              </a:rPr>
              <a:t>5,000</a:t>
            </a:r>
            <a:endParaRPr lang="en-US" b="1" dirty="0">
              <a:solidFill>
                <a:srgbClr val="002060"/>
              </a:solidFill>
              <a:latin typeface="Arial" pitchFamily="34" charset="0"/>
              <a:ea typeface="Times New Roman" pitchFamily="18" charset="0"/>
              <a:cs typeface="Arial" pitchFamily="34" charset="0"/>
            </a:endParaRPr>
          </a:p>
          <a:p>
            <a:pPr defTabSz="914400" eaLnBrk="0" fontAlgn="base" hangingPunct="0">
              <a:lnSpc>
                <a:spcPct val="150000"/>
              </a:lnSpc>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  </a:t>
            </a:r>
            <a:r>
              <a:rPr lang="en-US" b="1" dirty="0">
                <a:solidFill>
                  <a:srgbClr val="002060"/>
                </a:solidFill>
                <a:latin typeface="Arial" pitchFamily="34" charset="0"/>
                <a:ea typeface="Times New Roman" pitchFamily="18" charset="0"/>
                <a:cs typeface="Arial" pitchFamily="34" charset="0"/>
              </a:rPr>
              <a:t>=     11,250    – </a:t>
            </a:r>
            <a:r>
              <a:rPr lang="en-US" b="1" dirty="0" smtClean="0">
                <a:solidFill>
                  <a:srgbClr val="002060"/>
                </a:solidFill>
                <a:latin typeface="Arial" pitchFamily="34" charset="0"/>
                <a:ea typeface="Times New Roman" pitchFamily="18" charset="0"/>
                <a:cs typeface="Arial" pitchFamily="34" charset="0"/>
              </a:rPr>
              <a:t>5,000   </a:t>
            </a: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BD6,250</a:t>
            </a:r>
            <a:r>
              <a:rPr lang="en-US" b="1" dirty="0" smtClean="0">
                <a:solidFill>
                  <a:srgbClr val="002060"/>
                </a:solidFill>
                <a:latin typeface="Arial" pitchFamily="34" charset="0"/>
                <a:cs typeface="Arial" pitchFamily="34" charset="0"/>
              </a:rPr>
              <a:t> </a:t>
            </a:r>
            <a:endParaRPr lang="en-US" b="1" dirty="0">
              <a:solidFill>
                <a:srgbClr val="002060"/>
              </a:solidFill>
              <a:latin typeface="Arial" pitchFamily="34" charset="0"/>
              <a:cs typeface="Arial" pitchFamily="34" charset="0"/>
            </a:endParaRPr>
          </a:p>
        </p:txBody>
      </p:sp>
      <p:grpSp>
        <p:nvGrpSpPr>
          <p:cNvPr id="27" name="Group 26"/>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327" y="297752"/>
            <a:ext cx="1782317"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2228"/>
                                        </p:tgtEl>
                                        <p:attrNameLst>
                                          <p:attrName>style.visibility</p:attrName>
                                        </p:attrNameLst>
                                      </p:cBhvr>
                                      <p:to>
                                        <p:strVal val="visible"/>
                                      </p:to>
                                    </p:set>
                                    <p:animEffect transition="in" filter="fade">
                                      <p:cBhvr>
                                        <p:cTn id="31" dur="1000"/>
                                        <p:tgtEl>
                                          <p:spTgt spid="52228"/>
                                        </p:tgtEl>
                                      </p:cBhvr>
                                    </p:animEffect>
                                    <p:anim calcmode="lin" valueType="num">
                                      <p:cBhvr>
                                        <p:cTn id="32" dur="1000" fill="hold"/>
                                        <p:tgtEl>
                                          <p:spTgt spid="52228"/>
                                        </p:tgtEl>
                                        <p:attrNameLst>
                                          <p:attrName>ppt_x</p:attrName>
                                        </p:attrNameLst>
                                      </p:cBhvr>
                                      <p:tavLst>
                                        <p:tav tm="0">
                                          <p:val>
                                            <p:strVal val="#ppt_x"/>
                                          </p:val>
                                        </p:tav>
                                        <p:tav tm="100000">
                                          <p:val>
                                            <p:strVal val="#ppt_x"/>
                                          </p:val>
                                        </p:tav>
                                      </p:tavLst>
                                    </p:anim>
                                    <p:anim calcmode="lin" valueType="num">
                                      <p:cBhvr>
                                        <p:cTn id="33" dur="1000" fill="hold"/>
                                        <p:tgtEl>
                                          <p:spTgt spid="522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1000"/>
                                        <p:tgtEl>
                                          <p:spTgt spid="24"/>
                                        </p:tgtEl>
                                      </p:cBhvr>
                                    </p:animEffect>
                                    <p:anim calcmode="lin" valueType="num">
                                      <p:cBhvr>
                                        <p:cTn id="95" dur="1000" fill="hold"/>
                                        <p:tgtEl>
                                          <p:spTgt spid="24"/>
                                        </p:tgtEl>
                                        <p:attrNameLst>
                                          <p:attrName>ppt_x</p:attrName>
                                        </p:attrNameLst>
                                      </p:cBhvr>
                                      <p:tavLst>
                                        <p:tav tm="0">
                                          <p:val>
                                            <p:strVal val="#ppt_x"/>
                                          </p:val>
                                        </p:tav>
                                        <p:tav tm="100000">
                                          <p:val>
                                            <p:strVal val="#ppt_x"/>
                                          </p:val>
                                        </p:tav>
                                      </p:tavLst>
                                    </p:anim>
                                    <p:anim calcmode="lin" valueType="num">
                                      <p:cBhvr>
                                        <p:cTn id="9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1000"/>
                                        <p:tgtEl>
                                          <p:spTgt spid="26"/>
                                        </p:tgtEl>
                                      </p:cBhvr>
                                    </p:animEffect>
                                    <p:anim calcmode="lin" valueType="num">
                                      <p:cBhvr>
                                        <p:cTn id="109" dur="1000" fill="hold"/>
                                        <p:tgtEl>
                                          <p:spTgt spid="26"/>
                                        </p:tgtEl>
                                        <p:attrNameLst>
                                          <p:attrName>ppt_x</p:attrName>
                                        </p:attrNameLst>
                                      </p:cBhvr>
                                      <p:tavLst>
                                        <p:tav tm="0">
                                          <p:val>
                                            <p:strVal val="#ppt_x"/>
                                          </p:val>
                                        </p:tav>
                                        <p:tav tm="100000">
                                          <p:val>
                                            <p:strVal val="#ppt_x"/>
                                          </p:val>
                                        </p:tav>
                                      </p:tavLst>
                                    </p:anim>
                                    <p:anim calcmode="lin" valueType="num">
                                      <p:cBhvr>
                                        <p:cTn id="11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1000"/>
                                        <p:tgtEl>
                                          <p:spTgt spid="33"/>
                                        </p:tgtEl>
                                      </p:cBhvr>
                                    </p:animEffect>
                                    <p:anim calcmode="lin" valueType="num">
                                      <p:cBhvr>
                                        <p:cTn id="116" dur="1000" fill="hold"/>
                                        <p:tgtEl>
                                          <p:spTgt spid="33"/>
                                        </p:tgtEl>
                                        <p:attrNameLst>
                                          <p:attrName>ppt_x</p:attrName>
                                        </p:attrNameLst>
                                      </p:cBhvr>
                                      <p:tavLst>
                                        <p:tav tm="0">
                                          <p:val>
                                            <p:strVal val="#ppt_x"/>
                                          </p:val>
                                        </p:tav>
                                        <p:tav tm="100000">
                                          <p:val>
                                            <p:strVal val="#ppt_x"/>
                                          </p:val>
                                        </p:tav>
                                      </p:tavLst>
                                    </p:anim>
                                    <p:anim calcmode="lin" valueType="num">
                                      <p:cBhvr>
                                        <p:cTn id="11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2228" grpId="0" animBg="1"/>
      <p:bldP spid="14" grpId="0" animBg="1"/>
      <p:bldP spid="10" grpId="0" animBg="1"/>
      <p:bldP spid="13" grpId="0" animBg="1"/>
      <p:bldP spid="15" grpId="0" animBg="1"/>
      <p:bldP spid="16" grpId="0" animBg="1"/>
      <p:bldP spid="17" grpId="0" animBg="1"/>
      <p:bldP spid="19" grpId="0" animBg="1"/>
      <p:bldP spid="24" grpId="0" animBg="1"/>
      <p:bldP spid="25" grpId="0" animBg="1"/>
      <p:bldP spid="26"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72691" y="1175342"/>
            <a:ext cx="8280920" cy="4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800"/>
              </a:spcAft>
              <a:tabLst>
                <a:tab pos="679450" algn="l"/>
              </a:tabLst>
            </a:pPr>
            <a:r>
              <a:rPr lang="en-GB" b="1" dirty="0">
                <a:latin typeface="Arial" panose="020B0604020202020204" pitchFamily="34" charset="0"/>
                <a:ea typeface="Calibri" panose="020F0502020204030204" pitchFamily="34" charset="0"/>
              </a:rPr>
              <a:t>The accounting records of Mariam Electronics show the following data:</a:t>
            </a:r>
            <a:endParaRPr lang="en-US" sz="1600" b="1"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2478464"/>
              </p:ext>
            </p:extLst>
          </p:nvPr>
        </p:nvGraphicFramePr>
        <p:xfrm>
          <a:off x="1199456" y="1727391"/>
          <a:ext cx="6768752" cy="1069848"/>
        </p:xfrm>
        <a:graphic>
          <a:graphicData uri="http://schemas.openxmlformats.org/drawingml/2006/table">
            <a:tbl>
              <a:tblPr firstRow="1" firstCol="1" bandRow="1">
                <a:tableStyleId>{638B1855-1B75-4FBE-930C-398BA8C253C6}</a:tableStyleId>
              </a:tblPr>
              <a:tblGrid>
                <a:gridCol w="3138065"/>
                <a:gridCol w="3630687"/>
              </a:tblGrid>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 Beginning </a:t>
                      </a:r>
                      <a:r>
                        <a:rPr lang="en-GB" sz="1800" b="1" dirty="0">
                          <a:solidFill>
                            <a:schemeClr val="tx1"/>
                          </a:solidFill>
                          <a:effectLst/>
                          <a:latin typeface="Arial" panose="020B0604020202020204" pitchFamily="34" charset="0"/>
                          <a:cs typeface="Arial" panose="020B0604020202020204" pitchFamily="34" charset="0"/>
                        </a:rPr>
                        <a:t>Inventory</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a:solidFill>
                            <a:schemeClr val="tx1"/>
                          </a:solidFill>
                          <a:effectLst/>
                          <a:latin typeface="Arial" panose="020B0604020202020204" pitchFamily="34" charset="0"/>
                          <a:cs typeface="Arial" panose="020B0604020202020204" pitchFamily="34" charset="0"/>
                        </a:rPr>
                        <a:t>4,000 units @ BD30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18:</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Purchases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a:solidFill>
                            <a:schemeClr val="tx1"/>
                          </a:solidFill>
                          <a:effectLst/>
                          <a:latin typeface="Arial" panose="020B0604020202020204" pitchFamily="34" charset="0"/>
                          <a:cs typeface="Arial" panose="020B0604020202020204" pitchFamily="34" charset="0"/>
                        </a:rPr>
                        <a:t>6,000 units @ BD40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Jan.25:</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Sales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3,000 </a:t>
                      </a:r>
                      <a:r>
                        <a:rPr lang="en-GB" sz="1800" b="1" dirty="0">
                          <a:solidFill>
                            <a:schemeClr val="tx1"/>
                          </a:solidFill>
                          <a:effectLst/>
                          <a:latin typeface="Arial" panose="020B0604020202020204" pitchFamily="34" charset="0"/>
                          <a:cs typeface="Arial" panose="020B0604020202020204" pitchFamily="34" charset="0"/>
                        </a:rPr>
                        <a:t>units @ BD60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12" name="Rectangle 11"/>
          <p:cNvSpPr/>
          <p:nvPr/>
        </p:nvSpPr>
        <p:spPr>
          <a:xfrm>
            <a:off x="372691" y="2894741"/>
            <a:ext cx="8856984" cy="2189317"/>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800"/>
              </a:spcAft>
              <a:tabLst>
                <a:tab pos="679450" algn="l"/>
              </a:tabLst>
            </a:pPr>
            <a:r>
              <a:rPr lang="en-GB" b="1" u="sng" dirty="0">
                <a:solidFill>
                  <a:srgbClr val="002060"/>
                </a:solidFill>
                <a:latin typeface="Arial" panose="020B0604020202020204" pitchFamily="34" charset="0"/>
                <a:ea typeface="Calibri" panose="020F0502020204030204" pitchFamily="34" charset="0"/>
              </a:rPr>
              <a:t>Required</a:t>
            </a:r>
            <a:r>
              <a:rPr lang="en-GB" b="1" u="sng" dirty="0" smtClean="0">
                <a:solidFill>
                  <a:srgbClr val="002060"/>
                </a:solidFill>
                <a:latin typeface="Arial" panose="020B0604020202020204" pitchFamily="34" charset="0"/>
                <a:ea typeface="Calibri" panose="020F0502020204030204" pitchFamily="34" charset="0"/>
              </a:rPr>
              <a:t>:</a:t>
            </a:r>
          </a:p>
          <a:p>
            <a:pPr lvl="0"/>
            <a:r>
              <a:rPr lang="en-US" b="1" dirty="0">
                <a:latin typeface="Arial" panose="020B0604020202020204" pitchFamily="34" charset="0"/>
                <a:cs typeface="Arial" panose="020B0604020202020204" pitchFamily="34" charset="0"/>
              </a:rPr>
              <a:t>1. Compute cost of goods available for sales.</a:t>
            </a:r>
          </a:p>
          <a:p>
            <a:pPr lvl="0"/>
            <a:r>
              <a:rPr lang="en-US" b="1" dirty="0">
                <a:latin typeface="Arial" panose="020B0604020202020204" pitchFamily="34" charset="0"/>
                <a:cs typeface="Arial" panose="020B0604020202020204" pitchFamily="34" charset="0"/>
              </a:rPr>
              <a:t>2. Compute the number of units in ending </a:t>
            </a:r>
            <a:r>
              <a:rPr lang="en-US" b="1" dirty="0" smtClean="0">
                <a:latin typeface="Arial" panose="020B0604020202020204" pitchFamily="34" charset="0"/>
                <a:cs typeface="Arial" panose="020B0604020202020204" pitchFamily="34" charset="0"/>
              </a:rPr>
              <a:t>inventory.</a:t>
            </a:r>
            <a:endParaRPr lang="en-US"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30000"/>
              </a:lnSpc>
              <a:tabLst>
                <a:tab pos="679450" algn="l"/>
              </a:tabLst>
            </a:pPr>
            <a:r>
              <a:rPr lang="en-GB" dirty="0" smtClean="0">
                <a:latin typeface="Arial" panose="020B0604020202020204" pitchFamily="34" charset="0"/>
                <a:ea typeface="Calibri" panose="020F0502020204030204" pitchFamily="34" charset="0"/>
              </a:rPr>
              <a:t>3. Compute </a:t>
            </a:r>
            <a:r>
              <a:rPr lang="en-GB" dirty="0">
                <a:latin typeface="Arial" panose="020B0604020202020204" pitchFamily="34" charset="0"/>
                <a:ea typeface="Calibri" panose="020F0502020204030204" pitchFamily="34" charset="0"/>
              </a:rPr>
              <a:t>the </a:t>
            </a:r>
            <a:r>
              <a:rPr lang="en-GB" b="1" dirty="0">
                <a:latin typeface="Arial" panose="020B0604020202020204" pitchFamily="34" charset="0"/>
                <a:ea typeface="Calibri" panose="020F0502020204030204" pitchFamily="34" charset="0"/>
              </a:rPr>
              <a:t>Cost of Ending Inventory</a:t>
            </a:r>
            <a:r>
              <a:rPr lang="en-GB" dirty="0">
                <a:latin typeface="Arial" panose="020B0604020202020204" pitchFamily="34" charset="0"/>
                <a:ea typeface="Calibri" panose="020F0502020204030204" pitchFamily="34" charset="0"/>
              </a:rPr>
              <a:t> and </a:t>
            </a:r>
            <a:r>
              <a:rPr lang="en-GB" b="1" dirty="0">
                <a:latin typeface="Arial" panose="020B0604020202020204" pitchFamily="34" charset="0"/>
                <a:ea typeface="Calibri" panose="020F0502020204030204" pitchFamily="34" charset="0"/>
              </a:rPr>
              <a:t>Cost of goods sold</a:t>
            </a:r>
            <a:r>
              <a:rPr lang="en-GB" dirty="0">
                <a:latin typeface="Arial" panose="020B0604020202020204" pitchFamily="34" charset="0"/>
                <a:ea typeface="Calibri" panose="020F0502020204030204" pitchFamily="34" charset="0"/>
              </a:rPr>
              <a:t> during the period under </a:t>
            </a:r>
            <a:r>
              <a:rPr lang="en-GB" b="1" dirty="0">
                <a:latin typeface="Arial" panose="020B0604020202020204" pitchFamily="34" charset="0"/>
                <a:ea typeface="Calibri" panose="020F0502020204030204" pitchFamily="34" charset="0"/>
              </a:rPr>
              <a:t>a periodic inventory system</a:t>
            </a:r>
            <a:r>
              <a:rPr lang="en-GB" dirty="0">
                <a:latin typeface="Arial" panose="020B0604020202020204" pitchFamily="34" charset="0"/>
                <a:ea typeface="Calibri" panose="020F0502020204030204" pitchFamily="34" charset="0"/>
              </a:rPr>
              <a:t> using </a:t>
            </a:r>
            <a:r>
              <a:rPr lang="en-GB" dirty="0" smtClean="0">
                <a:latin typeface="Arial" panose="020B0604020202020204" pitchFamily="34" charset="0"/>
                <a:ea typeface="Calibri" panose="020F0502020204030204" pitchFamily="34" charset="0"/>
              </a:rPr>
              <a:t>FIFO </a:t>
            </a:r>
            <a:r>
              <a:rPr lang="en-GB" dirty="0">
                <a:latin typeface="Arial" panose="020B0604020202020204" pitchFamily="34" charset="0"/>
                <a:ea typeface="Calibri" panose="020F0502020204030204" pitchFamily="34" charset="0"/>
              </a:rPr>
              <a:t>Method</a:t>
            </a:r>
            <a:r>
              <a:rPr lang="en-GB" dirty="0" smtClean="0">
                <a:latin typeface="Arial" panose="020B0604020202020204" pitchFamily="34" charset="0"/>
                <a:ea typeface="Calibri" panose="020F0502020204030204" pitchFamily="34" charset="0"/>
              </a:rPr>
              <a:t>.</a:t>
            </a:r>
          </a:p>
          <a:p>
            <a:pPr lvl="0" algn="just">
              <a:lnSpc>
                <a:spcPct val="130000"/>
              </a:lnSpc>
              <a:tabLst>
                <a:tab pos="679450" algn="l"/>
              </a:tabLst>
            </a:pPr>
            <a:r>
              <a:rPr lang="en-GB" dirty="0" smtClean="0">
                <a:latin typeface="Arial" panose="020B0604020202020204" pitchFamily="34" charset="0"/>
                <a:ea typeface="Calibri" panose="020F0502020204030204" pitchFamily="34" charset="0"/>
              </a:rPr>
              <a:t>4. Compute </a:t>
            </a:r>
            <a:r>
              <a:rPr lang="en-GB" dirty="0">
                <a:latin typeface="Arial" panose="020B0604020202020204" pitchFamily="34" charset="0"/>
                <a:ea typeface="Calibri" panose="020F0502020204030204" pitchFamily="34" charset="0"/>
              </a:rPr>
              <a:t>the </a:t>
            </a:r>
            <a:r>
              <a:rPr lang="en-GB" b="1" dirty="0">
                <a:latin typeface="Arial" panose="020B0604020202020204" pitchFamily="34" charset="0"/>
                <a:ea typeface="Calibri" panose="020F0502020204030204" pitchFamily="34" charset="0"/>
              </a:rPr>
              <a:t>gross profit</a:t>
            </a:r>
            <a:r>
              <a:rPr lang="en-GB" dirty="0">
                <a:latin typeface="Arial" panose="020B0604020202020204" pitchFamily="34" charset="0"/>
                <a:ea typeface="Calibri" panose="020F0502020204030204" pitchFamily="34" charset="0"/>
              </a:rPr>
              <a:t> under each method.</a:t>
            </a:r>
            <a:endParaRPr lang="en-US" dirty="0">
              <a:effectLst/>
            </a:endParaRPr>
          </a:p>
        </p:txBody>
      </p:sp>
      <p:sp>
        <p:nvSpPr>
          <p:cNvPr id="13" name="TextBox 12"/>
          <p:cNvSpPr txBox="1"/>
          <p:nvPr/>
        </p:nvSpPr>
        <p:spPr>
          <a:xfrm>
            <a:off x="372691" y="488370"/>
            <a:ext cx="2244525"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 (1): </a:t>
            </a:r>
            <a:endParaRPr lang="ar-BH" sz="2800" b="1" u="sng" dirty="0">
              <a:solidFill>
                <a:srgbClr val="C00000"/>
              </a:solidFill>
              <a:latin typeface="Arial" panose="020B0604020202020204" pitchFamily="34" charset="0"/>
              <a:cs typeface="Arial" panose="020B0604020202020204" pitchFamily="34" charset="0"/>
            </a:endParaRPr>
          </a:p>
        </p:txBody>
      </p:sp>
      <p:grpSp>
        <p:nvGrpSpPr>
          <p:cNvPr id="14" name="Group 13"/>
          <p:cNvGrpSpPr/>
          <p:nvPr/>
        </p:nvGrpSpPr>
        <p:grpSpPr>
          <a:xfrm>
            <a:off x="8040215" y="4653136"/>
            <a:ext cx="3960413" cy="1845028"/>
            <a:chOff x="0" y="0"/>
            <a:chExt cx="5942330" cy="7864195"/>
          </a:xfrm>
          <a:scene3d>
            <a:camera prst="orthographicFront">
              <a:rot lat="0" lon="0" rev="0"/>
            </a:camera>
            <a:lightRig rig="balanced" dir="t">
              <a:rot lat="0" lon="0" rev="8700000"/>
            </a:lightRig>
          </a:scene3d>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2330" cy="6019800"/>
            </a:xfrm>
            <a:prstGeom prst="rect">
              <a:avLst/>
            </a:prstGeom>
            <a:ln>
              <a:noFill/>
            </a:ln>
            <a:effectLst>
              <a:outerShdw blurRad="44450" dist="27940" dir="5400000" algn="ctr">
                <a:srgbClr val="000000">
                  <a:alpha val="32000"/>
                </a:srgbClr>
              </a:outerShdw>
            </a:effectLst>
            <a:sp3d>
              <a:bevelT w="190500" h="38100"/>
            </a:sp3d>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0790"/>
              <a:ext cx="5942330" cy="1843405"/>
            </a:xfrm>
            <a:prstGeom prst="rect">
              <a:avLst/>
            </a:prstGeom>
            <a:ln>
              <a:noFill/>
            </a:ln>
            <a:effectLst>
              <a:outerShdw blurRad="44450" dist="27940" dir="5400000" algn="ctr">
                <a:srgbClr val="000000">
                  <a:alpha val="32000"/>
                </a:srgbClr>
              </a:outerShdw>
            </a:effectLst>
            <a:sp3d>
              <a:bevelT w="190500" h="38100"/>
            </a:sp3d>
          </p:spPr>
        </p:pic>
      </p:grpSp>
      <p:grpSp>
        <p:nvGrpSpPr>
          <p:cNvPr id="17" name="Group 16"/>
          <p:cNvGrpSpPr/>
          <p:nvPr/>
        </p:nvGrpSpPr>
        <p:grpSpPr>
          <a:xfrm>
            <a:off x="0" y="6498164"/>
            <a:ext cx="12192000" cy="384957"/>
            <a:chOff x="0" y="6498164"/>
            <a:chExt cx="12192000" cy="384957"/>
          </a:xfrm>
        </p:grpSpPr>
        <p:cxnSp>
          <p:nvCxnSpPr>
            <p:cNvPr id="18" name="Straight Connector 1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456" y="489120"/>
            <a:ext cx="1782317"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29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theme/theme1.xml><?xml version="1.0" encoding="utf-8"?>
<a:theme xmlns:a="http://schemas.openxmlformats.org/drawingml/2006/main" name="Presentation - Cop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 Copy</Template>
  <TotalTime>1746</TotalTime>
  <Words>1701</Words>
  <Application>Microsoft Office PowerPoint</Application>
  <PresentationFormat>Widescreen</PresentationFormat>
  <Paragraphs>436</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 Unicode MS</vt:lpstr>
      <vt:lpstr>Arial</vt:lpstr>
      <vt:lpstr>Arial Black</vt:lpstr>
      <vt:lpstr>Calibri</vt:lpstr>
      <vt:lpstr>Calibri Light</vt:lpstr>
      <vt:lpstr>PT Bold Heading</vt:lpstr>
      <vt:lpstr>Sakkal Majalla</vt:lpstr>
      <vt:lpstr>Times New Roman</vt:lpstr>
      <vt:lpstr>Wingdings</vt:lpstr>
      <vt:lpstr>Presentation -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CASH –  PETTY CASH BOOK</dc:title>
  <dc:creator>User</dc:creator>
  <cp:lastModifiedBy>Amro Hussain Ali Salman</cp:lastModifiedBy>
  <cp:revision>265</cp:revision>
  <dcterms:created xsi:type="dcterms:W3CDTF">2006-09-29T14:52:05Z</dcterms:created>
  <dcterms:modified xsi:type="dcterms:W3CDTF">2021-01-27T08:51:51Z</dcterms:modified>
</cp:coreProperties>
</file>