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7" r:id="rId2"/>
    <p:sldId id="348" r:id="rId3"/>
    <p:sldId id="316" r:id="rId4"/>
    <p:sldId id="317" r:id="rId5"/>
    <p:sldId id="322" r:id="rId6"/>
    <p:sldId id="339" r:id="rId7"/>
    <p:sldId id="323" r:id="rId8"/>
    <p:sldId id="340" r:id="rId9"/>
    <p:sldId id="341" r:id="rId10"/>
    <p:sldId id="325" r:id="rId11"/>
    <p:sldId id="342" r:id="rId12"/>
    <p:sldId id="343" r:id="rId13"/>
    <p:sldId id="344" r:id="rId14"/>
    <p:sldId id="345" r:id="rId15"/>
    <p:sldId id="346" r:id="rId16"/>
    <p:sldId id="304" r:id="rId17"/>
    <p:sldId id="309" r:id="rId18"/>
    <p:sldId id="305" r:id="rId19"/>
    <p:sldId id="310" r:id="rId20"/>
    <p:sldId id="306" r:id="rId21"/>
    <p:sldId id="311" r:id="rId22"/>
    <p:sldId id="307" r:id="rId23"/>
    <p:sldId id="312" r:id="rId24"/>
    <p:sldId id="308" r:id="rId25"/>
    <p:sldId id="313" r:id="rId26"/>
    <p:sldId id="349" r:id="rId27"/>
    <p:sldId id="351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𝐾𝐻𝐴𝑇𝑂𝑂𝑁 ~" initials="𝐾𝐻𝐴𝑇𝑂𝑂𝑁" lastIdx="1" clrIdx="0">
    <p:extLst>
      <p:ext uri="{19B8F6BF-5375-455C-9EA6-DF929625EA0E}">
        <p15:presenceInfo xmlns:p15="http://schemas.microsoft.com/office/powerpoint/2012/main" userId="cd7d9c1bfcbffe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50101"/>
    <a:srgbClr val="E8C33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6705-A94A-452E-BD07-1A2A316124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356F-BE52-447E-98FB-85A7E668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23808"/>
              </p:ext>
            </p:extLst>
          </p:nvPr>
        </p:nvGraphicFramePr>
        <p:xfrm>
          <a:off x="1504406" y="2517007"/>
          <a:ext cx="9183188" cy="35049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0489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7352699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111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n-GB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5)</a:t>
                      </a:r>
                      <a:endParaRPr lang="en-GB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Analyzing and</a:t>
                      </a:r>
                      <a:r>
                        <a:rPr lang="en-GB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Journalizing Transactions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32411" y="381000"/>
            <a:ext cx="8882743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28B289-D4A7-4DB8-A75B-CC5D537365D2}"/>
              </a:ext>
            </a:extLst>
          </p:cNvPr>
          <p:cNvGrpSpPr/>
          <p:nvPr/>
        </p:nvGrpSpPr>
        <p:grpSpPr>
          <a:xfrm>
            <a:off x="0" y="6473043"/>
            <a:ext cx="12192000" cy="384957"/>
            <a:chOff x="0" y="6498164"/>
            <a:chExt cx="12192000" cy="38495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A3F242-9243-4E2D-9892-0F5205F16FF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E54EB8-060A-4E7C-93D7-CE48B6FE3A6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4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6631"/>
              </p:ext>
            </p:extLst>
          </p:nvPr>
        </p:nvGraphicFramePr>
        <p:xfrm>
          <a:off x="324421" y="2717250"/>
          <a:ext cx="9548450" cy="2213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5979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073391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747921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121880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159279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235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19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Amaar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Revenues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services to customer cash.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49427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281646" y="70613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20" y="1529974"/>
            <a:ext cx="954845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19 2020, Abdulla’s Company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provided services to customer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Amaar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BD7,500, received cash BD2,500 and balance on account.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            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8230"/>
          <a:stretch/>
        </p:blipFill>
        <p:spPr bwMode="auto">
          <a:xfrm>
            <a:off x="8560904" y="4794087"/>
            <a:ext cx="3631096" cy="164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184377" y="2007028"/>
            <a:ext cx="1923409" cy="345167"/>
            <a:chOff x="38100" y="819150"/>
            <a:chExt cx="1550445" cy="332105"/>
          </a:xfrm>
        </p:grpSpPr>
        <p:sp>
          <p:nvSpPr>
            <p:cNvPr id="14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32"/>
            <p:cNvSpPr txBox="1"/>
            <p:nvPr/>
          </p:nvSpPr>
          <p:spPr>
            <a:xfrm>
              <a:off x="908460" y="81915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94F6D4-2321-4851-94F9-27E565AC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877" y="815516"/>
            <a:ext cx="1960907" cy="20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966664-E150-4FD5-BAA2-49F2C9BA35D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7B7A06-E729-4BA7-8708-9D641B2AD4A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10D937-96F4-4591-88DB-0FEA1CB3A51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مستدير الزوايا 13"/>
          <p:cNvSpPr/>
          <p:nvPr/>
        </p:nvSpPr>
        <p:spPr>
          <a:xfrm>
            <a:off x="172278" y="499785"/>
            <a:ext cx="199137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7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829" y="2699354"/>
            <a:ext cx="1099595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23 2020, Abdulla’s Company received cash BD4,000 from customer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Amaar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was recorded in the general journal: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70658"/>
              </p:ext>
            </p:extLst>
          </p:nvPr>
        </p:nvGraphicFramePr>
        <p:xfrm>
          <a:off x="164829" y="3573942"/>
          <a:ext cx="10995949" cy="1789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5182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42494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61302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91952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35019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4739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23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Receiving cash from debtors.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657341" y="789102"/>
            <a:ext cx="7506360" cy="1579122"/>
            <a:chOff x="-1774575" y="-24736"/>
            <a:chExt cx="7112799" cy="982057"/>
          </a:xfrm>
        </p:grpSpPr>
        <p:sp>
          <p:nvSpPr>
            <p:cNvPr id="22" name="Rectangle 21"/>
            <p:cNvSpPr/>
            <p:nvPr/>
          </p:nvSpPr>
          <p:spPr>
            <a:xfrm>
              <a:off x="-1774575" y="359173"/>
              <a:ext cx="3099218" cy="4762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Received Cash from Customer = Debtors=Account Receivable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V="1">
              <a:off x="1509709" y="266140"/>
              <a:ext cx="495726" cy="214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04911" y="19435"/>
              <a:ext cx="10382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</a:t>
              </a: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Assets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409950" y="190500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1509709" y="552915"/>
              <a:ext cx="578027" cy="154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270966" y="595371"/>
              <a:ext cx="104775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 </a:t>
              </a: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Assets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3406489" y="771525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882575" y="519171"/>
              <a:ext cx="1452880" cy="41967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 Account Receivable </a:t>
              </a:r>
              <a:r>
                <a:rPr lang="en-US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882575" y="-24736"/>
              <a:ext cx="1455649" cy="41967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Cash </a:t>
              </a:r>
              <a:r>
                <a:rPr lang="en-US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26" y="5190527"/>
            <a:ext cx="3271163" cy="152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5E9AD9-61A9-4024-A837-A058D15B6D6C}"/>
              </a:ext>
            </a:extLst>
          </p:cNvPr>
          <p:cNvSpPr/>
          <p:nvPr/>
        </p:nvSpPr>
        <p:spPr>
          <a:xfrm>
            <a:off x="127840" y="1414916"/>
            <a:ext cx="327070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Receiving from Debtors (Account Receivable):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0C91D0-E982-4399-859F-388D60AD913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5C4DCA-907E-4CB0-87FE-27CC2F8E07EB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CD1FD9-FB31-4DBE-AB41-C854AAE12E3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8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19818"/>
              </p:ext>
            </p:extLst>
          </p:nvPr>
        </p:nvGraphicFramePr>
        <p:xfrm>
          <a:off x="307303" y="3145250"/>
          <a:ext cx="10972433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1621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29998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946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9189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3216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24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Expenses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 salaries</a:t>
                      </a:r>
                      <a:r>
                        <a:rPr lang="en-US" sz="1400" b="1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expenses for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07303" y="2629623"/>
            <a:ext cx="10972432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 March, 24 2020, Abdulla’s Company paid cash BD1,800 for salaries expenses.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219918" y="433403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353" y="4546583"/>
            <a:ext cx="11015382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 March, 26 2020, Abdulla’s Company incurred advertising expenses BD600 on account.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</a:t>
            </a:r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03175"/>
              </p:ext>
            </p:extLst>
          </p:nvPr>
        </p:nvGraphicFramePr>
        <p:xfrm>
          <a:off x="307304" y="5006146"/>
          <a:ext cx="10972433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1621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29998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946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9189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3216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26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Expenses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Payable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 advertising expenses on credit.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802519" y="736397"/>
            <a:ext cx="6964593" cy="1793672"/>
            <a:chOff x="-66995" y="-142269"/>
            <a:chExt cx="4953843" cy="1412396"/>
          </a:xfrm>
        </p:grpSpPr>
        <p:sp>
          <p:nvSpPr>
            <p:cNvPr id="33" name="Rectangle 32"/>
            <p:cNvSpPr/>
            <p:nvPr/>
          </p:nvSpPr>
          <p:spPr>
            <a:xfrm>
              <a:off x="-66995" y="243864"/>
              <a:ext cx="1324933" cy="47620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Incurred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Expenses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74207" y="-116882"/>
              <a:ext cx="104775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Expenses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300163" y="523135"/>
              <a:ext cx="409575" cy="219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1752856" y="566255"/>
              <a:ext cx="247650" cy="142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>
              <a:off x="1730722" y="790575"/>
              <a:ext cx="219076" cy="178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1282656" y="132454"/>
              <a:ext cx="667141" cy="361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051463" y="361836"/>
              <a:ext cx="111252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28825" y="847725"/>
              <a:ext cx="1143000" cy="381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 Credit </a:t>
              </a:r>
              <a:endParaRPr lang="en-GB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620023" y="-142269"/>
              <a:ext cx="1266825" cy="38709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Expenses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620023" y="414691"/>
              <a:ext cx="1266825" cy="38404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Cash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Credit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620023" y="886079"/>
              <a:ext cx="1266825" cy="38404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Liability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224368" y="1033462"/>
              <a:ext cx="3317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3214941" y="609600"/>
              <a:ext cx="3317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>
              <a:off x="3222377" y="51276"/>
              <a:ext cx="333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685DB6-F385-419B-87CB-D1903997FF98}"/>
              </a:ext>
            </a:extLst>
          </p:cNvPr>
          <p:cNvSpPr/>
          <p:nvPr/>
        </p:nvSpPr>
        <p:spPr>
          <a:xfrm>
            <a:off x="264353" y="1431415"/>
            <a:ext cx="307743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Incurred Expenses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6EB0FB-7CC2-4E19-A6ED-505FCDB96302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CA0619-445F-4600-B888-74236209FDC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243A0C-A3AB-48E3-8EF6-139CC91C77C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4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35943"/>
              </p:ext>
            </p:extLst>
          </p:nvPr>
        </p:nvGraphicFramePr>
        <p:xfrm>
          <a:off x="281645" y="3514469"/>
          <a:ext cx="10953736" cy="1628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8790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20064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7995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6992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2989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9068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12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27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Prepaid Insurance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1267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Cash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1267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 cash in advance for insurance.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281645" y="639570"/>
            <a:ext cx="2191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9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645" y="2721664"/>
            <a:ext cx="10953736" cy="6771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27 2020, Abdulla’s Company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paid BD3,500 cash for a two years’ insurance policy on machines.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29" y="5175748"/>
            <a:ext cx="4097755" cy="137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572600" y="943833"/>
            <a:ext cx="7662781" cy="1622936"/>
            <a:chOff x="0" y="0"/>
            <a:chExt cx="5400675" cy="1181653"/>
          </a:xfrm>
        </p:grpSpPr>
        <p:sp>
          <p:nvSpPr>
            <p:cNvPr id="14" name="Rectangle 13"/>
            <p:cNvSpPr/>
            <p:nvPr/>
          </p:nvSpPr>
          <p:spPr>
            <a:xfrm>
              <a:off x="0" y="447675"/>
              <a:ext cx="2143125" cy="3714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Paid in advance for next period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V="1">
              <a:off x="2228232" y="375796"/>
              <a:ext cx="343518" cy="1929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47950" y="123825"/>
              <a:ext cx="10382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3733800" y="309562"/>
              <a:ext cx="238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2228232" y="686300"/>
              <a:ext cx="343518" cy="19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628900" y="771690"/>
              <a:ext cx="104775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676650" y="857250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048124" y="667303"/>
              <a:ext cx="1352551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-Cash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29075" y="0"/>
              <a:ext cx="1371600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Prepaid Expenses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F998755-2062-417D-8CEE-57DBB1AF2C94}"/>
              </a:ext>
            </a:extLst>
          </p:cNvPr>
          <p:cNvSpPr/>
          <p:nvPr/>
        </p:nvSpPr>
        <p:spPr>
          <a:xfrm>
            <a:off x="251902" y="1613735"/>
            <a:ext cx="307743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(Prepaid Expenses)</a:t>
            </a: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195A7C-CD72-4FFB-984C-68603EC1C02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00BD93-1013-476D-A3B6-1E0D9783935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16F9BE-60BA-4FA4-95BE-D647EC6554F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6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32666"/>
              </p:ext>
            </p:extLst>
          </p:nvPr>
        </p:nvGraphicFramePr>
        <p:xfrm>
          <a:off x="177142" y="3764493"/>
          <a:ext cx="11065641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736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79523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66761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300140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43481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0553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2273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28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2273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Unearned Services Revenues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22734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Receive services revenues in advance.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177142" y="63678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10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142" y="2845649"/>
            <a:ext cx="1106564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28 2020, Abdulla’s Company received BD4,100 cash advance for services for next three months. It recorded in the general journal: :            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6" y="5203767"/>
            <a:ext cx="4097755" cy="146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441456" y="1189401"/>
            <a:ext cx="7806808" cy="1400166"/>
            <a:chOff x="3330" y="1202"/>
            <a:chExt cx="5428212" cy="1191504"/>
          </a:xfrm>
        </p:grpSpPr>
        <p:sp>
          <p:nvSpPr>
            <p:cNvPr id="24" name="Rectangle 23"/>
            <p:cNvSpPr/>
            <p:nvPr/>
          </p:nvSpPr>
          <p:spPr>
            <a:xfrm>
              <a:off x="3330" y="439398"/>
              <a:ext cx="2143125" cy="3714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Receiving Revenues in Advance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V="1">
              <a:off x="2161309" y="361815"/>
              <a:ext cx="375614" cy="2539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0696" y="95002"/>
              <a:ext cx="10382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735442" y="258376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2161309" y="665018"/>
              <a:ext cx="375614" cy="131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600696" y="665018"/>
              <a:ext cx="1079942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+Liability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 flipV="1">
              <a:off x="3735442" y="862072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107567" y="678356"/>
              <a:ext cx="1323975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Unearned Revenues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11377" y="1202"/>
              <a:ext cx="1316355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22105C9-56EB-4040-A929-B69D9D39CFBB}"/>
              </a:ext>
            </a:extLst>
          </p:cNvPr>
          <p:cNvSpPr/>
          <p:nvPr/>
        </p:nvSpPr>
        <p:spPr>
          <a:xfrm>
            <a:off x="201141" y="1588446"/>
            <a:ext cx="312979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(Receiving Revenues in Advance)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0B8AB3-5076-4BC6-A53E-3A700BD2A33A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262549-5448-4C99-9B22-6C9F399AB32C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E35BEE-9D91-4E3E-A464-5D2FB60646F4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6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45163"/>
              </p:ext>
            </p:extLst>
          </p:nvPr>
        </p:nvGraphicFramePr>
        <p:xfrm>
          <a:off x="135207" y="3777824"/>
          <a:ext cx="11377386" cy="1482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2945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6045163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9118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336768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81330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52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7230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30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7230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Cash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7230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Withdrew cash for personal use.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177142" y="536090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207" y="2793491"/>
            <a:ext cx="1137738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30 2020, Abdulla’s Company withdrew BD600 cash for personal use (private use). It recorded in the general journal: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45" y="5332156"/>
            <a:ext cx="4097755" cy="12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505296" y="1191223"/>
            <a:ext cx="9007297" cy="1336508"/>
            <a:chOff x="-606147" y="0"/>
            <a:chExt cx="5599152" cy="857250"/>
          </a:xfrm>
        </p:grpSpPr>
        <p:sp>
          <p:nvSpPr>
            <p:cNvPr id="22" name="Rectangle 21"/>
            <p:cNvSpPr/>
            <p:nvPr/>
          </p:nvSpPr>
          <p:spPr>
            <a:xfrm>
              <a:off x="-606147" y="233761"/>
              <a:ext cx="1949195" cy="34055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Withdrew for personal use</a:t>
              </a:r>
              <a:endPara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057966" y="19051"/>
              <a:ext cx="11144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Drawings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96066" y="484632"/>
              <a:ext cx="10763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Cash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400175" y="219075"/>
              <a:ext cx="523875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03415" y="422720"/>
              <a:ext cx="514350" cy="247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3676650" y="0"/>
              <a:ext cx="1316355" cy="39052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Drawings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676650" y="457200"/>
              <a:ext cx="1316355" cy="4000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293606" y="195263"/>
              <a:ext cx="342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293606" y="675519"/>
              <a:ext cx="342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901A93D-87B7-47AC-BC76-2CC7B61A400A}"/>
              </a:ext>
            </a:extLst>
          </p:cNvPr>
          <p:cNvSpPr/>
          <p:nvPr/>
        </p:nvSpPr>
        <p:spPr>
          <a:xfrm>
            <a:off x="177142" y="1627212"/>
            <a:ext cx="2041323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Drawings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A0D394-FE89-49C8-9EB4-62EA4D8476A1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6E917A-F6FD-468D-8F8C-6C9BD452EE9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D7D3209-6F9F-4F2D-AF69-D7AD4F522DB9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2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xample clip art">
            <a:extLst>
              <a:ext uri="{FF2B5EF4-FFF2-40B4-BE49-F238E27FC236}">
                <a16:creationId xmlns:a16="http://schemas.microsoft.com/office/drawing/2014/main" id="{89BDA60E-70A4-4D99-BCFA-E0A95400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157" y="4795282"/>
            <a:ext cx="2586843" cy="162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5C1FC7-0116-4C22-9038-A3652B8C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31" y="2086692"/>
            <a:ext cx="8953607" cy="6916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May 03, Issued receipt #215 for services performed BD 20,000.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8BBBFE-8716-4CF8-A8E0-77325BB25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5677"/>
              </p:ext>
            </p:extLst>
          </p:nvPr>
        </p:nvGraphicFramePr>
        <p:xfrm>
          <a:off x="347730" y="2953192"/>
          <a:ext cx="8203842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A1694E-26B1-4F9B-96B1-2080437499EA}"/>
              </a:ext>
            </a:extLst>
          </p:cNvPr>
          <p:cNvSpPr txBox="1">
            <a:spLocks/>
          </p:cNvSpPr>
          <p:nvPr/>
        </p:nvSpPr>
        <p:spPr>
          <a:xfrm>
            <a:off x="177141" y="4280884"/>
            <a:ext cx="8953607" cy="464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May 06, Purchased equipment for BD 600 by cheque#1247.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952D38-0D2B-4DE8-BE8B-57ADE965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26379"/>
              </p:ext>
            </p:extLst>
          </p:nvPr>
        </p:nvGraphicFramePr>
        <p:xfrm>
          <a:off x="323899" y="5001307"/>
          <a:ext cx="8176156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1" y="1196062"/>
            <a:ext cx="8953607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مستدير الزوايا 13"/>
          <p:cNvSpPr/>
          <p:nvPr/>
        </p:nvSpPr>
        <p:spPr>
          <a:xfrm>
            <a:off x="177142" y="420974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831944" y="1742147"/>
            <a:ext cx="1989859" cy="410515"/>
            <a:chOff x="38100" y="819150"/>
            <a:chExt cx="1604010" cy="351155"/>
          </a:xfrm>
        </p:grpSpPr>
        <p:sp>
          <p:nvSpPr>
            <p:cNvPr id="21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876D4E-21D6-4B62-A5C5-EF26E47E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11" y="576063"/>
            <a:ext cx="2202092" cy="208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EB8C848-42CF-44C8-9756-FC54E0E03F5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025794-A720-4ED1-B088-514CD024896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BEEA393-8ED0-4C1F-81CE-EAC2B694FB3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2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5C1FC7-0116-4C22-9038-A3652B8C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8" y="2026102"/>
            <a:ext cx="8476529" cy="5534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03, Issued receipt #215 for services performed BD 20,000.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8BBBFE-8716-4CF8-A8E0-77325BB25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63088"/>
              </p:ext>
            </p:extLst>
          </p:nvPr>
        </p:nvGraphicFramePr>
        <p:xfrm>
          <a:off x="497483" y="2849380"/>
          <a:ext cx="7500989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Service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A1694E-26B1-4F9B-96B1-2080437499EA}"/>
              </a:ext>
            </a:extLst>
          </p:cNvPr>
          <p:cNvSpPr txBox="1">
            <a:spLocks/>
          </p:cNvSpPr>
          <p:nvPr/>
        </p:nvSpPr>
        <p:spPr>
          <a:xfrm>
            <a:off x="177139" y="4273488"/>
            <a:ext cx="8476529" cy="7074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457200" lvl="0" indent="-4572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06, Purchased equipment for BD 600 by cheque#1247.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952D38-0D2B-4DE8-BE8B-57ADE965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40749"/>
              </p:ext>
            </p:extLst>
          </p:nvPr>
        </p:nvGraphicFramePr>
        <p:xfrm>
          <a:off x="616372" y="5142037"/>
          <a:ext cx="7598057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37" y="1325578"/>
            <a:ext cx="8476529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7137" y="515327"/>
            <a:ext cx="321920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B5A7ED1D-C0A9-4C9D-9DBE-E77E9C39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01" y="4471278"/>
            <a:ext cx="2976277" cy="182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D66F8-2CE6-4C9B-B6F6-F2C64E975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8944000" y="2657044"/>
            <a:ext cx="2976277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D39507-FCF9-43C0-9047-9A70C6B293E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05C28C-133C-4BC6-B888-1F039BCBA162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2E6F1C-A22B-43F1-95EE-6129D0729A8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5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08D445-747F-4E27-A6BC-566631133828}"/>
              </a:ext>
            </a:extLst>
          </p:cNvPr>
          <p:cNvSpPr txBox="1"/>
          <p:nvPr/>
        </p:nvSpPr>
        <p:spPr>
          <a:xfrm>
            <a:off x="400375" y="2198097"/>
            <a:ext cx="758452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1- May 07, Issued check #234 for BD 1,500 to creditor.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B90369-7783-4E49-B42D-830D2E8B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82329"/>
              </p:ext>
            </p:extLst>
          </p:nvPr>
        </p:nvGraphicFramePr>
        <p:xfrm>
          <a:off x="483912" y="2791678"/>
          <a:ext cx="7500989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A4FA21-F03D-466D-A768-7D4539CCC2AC}"/>
              </a:ext>
            </a:extLst>
          </p:cNvPr>
          <p:cNvSpPr txBox="1"/>
          <p:nvPr/>
        </p:nvSpPr>
        <p:spPr>
          <a:xfrm>
            <a:off x="400375" y="4248524"/>
            <a:ext cx="773562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May 09, Received check #1239 for BD 3,200 from Debtors.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12EE74-1772-4B97-A85F-F1D9C1CB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29510"/>
              </p:ext>
            </p:extLst>
          </p:nvPr>
        </p:nvGraphicFramePr>
        <p:xfrm>
          <a:off x="554856" y="4880215"/>
          <a:ext cx="7500989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8520B8C-824C-4B8F-BE04-D268700148DE}"/>
              </a:ext>
            </a:extLst>
          </p:cNvPr>
          <p:cNvSpPr/>
          <p:nvPr/>
        </p:nvSpPr>
        <p:spPr>
          <a:xfrm>
            <a:off x="8338590" y="2759603"/>
            <a:ext cx="3556582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 (A/C PAYABLE 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5701A-CC80-427F-9BA2-616439CD308D}"/>
              </a:ext>
            </a:extLst>
          </p:cNvPr>
          <p:cNvSpPr/>
          <p:nvPr/>
        </p:nvSpPr>
        <p:spPr>
          <a:xfrm>
            <a:off x="8338590" y="4947034"/>
            <a:ext cx="3556582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(A/C RECEIVABLE)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400375" y="1436350"/>
            <a:ext cx="7172402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ستطيل مستدير الزوايا 13"/>
          <p:cNvSpPr/>
          <p:nvPr/>
        </p:nvSpPr>
        <p:spPr>
          <a:xfrm>
            <a:off x="400375" y="578400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20748" y="4061281"/>
            <a:ext cx="1989859" cy="355217"/>
            <a:chOff x="38100" y="819150"/>
            <a:chExt cx="1604010" cy="351155"/>
          </a:xfrm>
        </p:grpSpPr>
        <p:sp>
          <p:nvSpPr>
            <p:cNvPr id="23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FB228F00-BBC3-4651-8B9E-85563A6AE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42" y="663013"/>
            <a:ext cx="2976277" cy="1829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DC315-AFB2-41AC-8AAB-C73465BF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48" y="2970379"/>
            <a:ext cx="2179859" cy="19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47D151C-F0CC-4BFD-9CA3-94C0ED7D290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515E81-5895-4555-A378-1702DAD400B7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3B7940-4830-4B86-A0C2-86C29D7CF75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1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08D445-747F-4E27-A6BC-566631133828}"/>
              </a:ext>
            </a:extLst>
          </p:cNvPr>
          <p:cNvSpPr txBox="1"/>
          <p:nvPr/>
        </p:nvSpPr>
        <p:spPr>
          <a:xfrm>
            <a:off x="213208" y="2233417"/>
            <a:ext cx="7807760" cy="3847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1- May 07,  Issued check #234 for BD 1,500 to creditor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B90369-7783-4E49-B42D-830D2E8B8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08602"/>
              </p:ext>
            </p:extLst>
          </p:nvPr>
        </p:nvGraphicFramePr>
        <p:xfrm>
          <a:off x="265220" y="2834210"/>
          <a:ext cx="7500989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Payable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A4FA21-F03D-466D-A768-7D4539CCC2AC}"/>
              </a:ext>
            </a:extLst>
          </p:cNvPr>
          <p:cNvSpPr txBox="1"/>
          <p:nvPr/>
        </p:nvSpPr>
        <p:spPr>
          <a:xfrm>
            <a:off x="213208" y="4516187"/>
            <a:ext cx="773562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 May 09, Received check #1239 for BD3,200 from Debtors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12EE74-1772-4B97-A85F-F1D9C1CB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29564"/>
              </p:ext>
            </p:extLst>
          </p:nvPr>
        </p:nvGraphicFramePr>
        <p:xfrm>
          <a:off x="249275" y="5107912"/>
          <a:ext cx="7500989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8520B8C-824C-4B8F-BE04-D268700148DE}"/>
              </a:ext>
            </a:extLst>
          </p:cNvPr>
          <p:cNvSpPr/>
          <p:nvPr/>
        </p:nvSpPr>
        <p:spPr>
          <a:xfrm>
            <a:off x="8338590" y="2759603"/>
            <a:ext cx="3556582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 (A/C PAYABLE 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5701A-CC80-427F-9BA2-616439CD308D}"/>
              </a:ext>
            </a:extLst>
          </p:cNvPr>
          <p:cNvSpPr/>
          <p:nvPr/>
        </p:nvSpPr>
        <p:spPr>
          <a:xfrm>
            <a:off x="8233592" y="4947034"/>
            <a:ext cx="3661580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Debtors (A/C RECEIVABLE)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213208" y="1371529"/>
            <a:ext cx="7807760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pic>
        <p:nvPicPr>
          <p:cNvPr id="14" name="Picture 2" descr="Image result for example clip art">
            <a:extLst>
              <a:ext uri="{FF2B5EF4-FFF2-40B4-BE49-F238E27FC236}">
                <a16:creationId xmlns:a16="http://schemas.microsoft.com/office/drawing/2014/main" id="{89BDA60E-70A4-4D99-BCFA-E0A95400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934" y="916588"/>
            <a:ext cx="2137893" cy="120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13"/>
          <p:cNvSpPr/>
          <p:nvPr/>
        </p:nvSpPr>
        <p:spPr>
          <a:xfrm>
            <a:off x="213208" y="547899"/>
            <a:ext cx="321920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98A8D5-3944-4DB7-A741-953CC7D7F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8585587" y="3159713"/>
            <a:ext cx="2423556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825840F-17A2-4006-AFD5-9429BC1A3310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AAF1E9-1A83-47A4-A43F-D190DCBA790A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72E7D8-C1D0-43C9-9061-4C10526F7A44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7CAE1-A2D9-4163-BABB-FFD12F09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00" y1="54537" x2="35400" y2="47778"/>
                        <a14:foregroundMark x1="36600" y1="33796" x2="36100" y2="28611"/>
                        <a14:foregroundMark x1="35200" y1="60833" x2="35200" y2="58241"/>
                        <a14:foregroundMark x1="71400" y1="62778" x2="73700" y2="62870"/>
                        <a14:foregroundMark x1="57600" y1="40000" x2="57600" y2="3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9128" r="20454" b="25080"/>
          <a:stretch/>
        </p:blipFill>
        <p:spPr>
          <a:xfrm>
            <a:off x="9941923" y="4943851"/>
            <a:ext cx="2250077" cy="140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993" y="4694389"/>
            <a:ext cx="9858450" cy="1483651"/>
            <a:chOff x="530850" y="1925275"/>
            <a:chExt cx="8376599" cy="15718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530850" y="1925275"/>
              <a:ext cx="1114720" cy="1571853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600" b="1" kern="1200" dirty="0">
                  <a:solidFill>
                    <a:schemeClr val="tx1"/>
                  </a:solidFill>
                </a:rPr>
                <a:t>2</a:t>
              </a:r>
              <a:r>
                <a:rPr lang="en-US" sz="3600" b="1" kern="1200" dirty="0">
                  <a:solidFill>
                    <a:schemeClr val="tx1"/>
                  </a:solidFill>
                </a:rPr>
                <a:t>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the basic steps in the recording process.</a:t>
              </a:r>
              <a:endParaRPr lang="en-GB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481" y="1826892"/>
            <a:ext cx="5731388" cy="646331"/>
            <a:chOff x="0" y="1065358"/>
            <a:chExt cx="8153400" cy="1148589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343529" y="1065358"/>
              <a:ext cx="7466342" cy="1148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63062" y="2648132"/>
            <a:ext cx="985138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062" y="787534"/>
            <a:ext cx="924760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1EFB7-C516-4439-9EB9-8FB0041B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43" y="407442"/>
            <a:ext cx="164782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5993" y="3572765"/>
            <a:ext cx="9858450" cy="1483651"/>
            <a:chOff x="530850" y="1925275"/>
            <a:chExt cx="8376599" cy="15718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530850" y="1925275"/>
              <a:ext cx="1114720" cy="1571853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1.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Explain the purpose of the general journal.</a:t>
              </a:r>
              <a:endPara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F889C0-52CA-41AA-8EF0-242E25360EB4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876992-8304-43D5-99A2-EFB034DD99D5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1FCA7D-EF43-4722-83F2-D2EC5A4929DC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9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6C80FE-0A4B-4B7F-BC72-A5B4EF7FD036}"/>
              </a:ext>
            </a:extLst>
          </p:cNvPr>
          <p:cNvSpPr txBox="1"/>
          <p:nvPr/>
        </p:nvSpPr>
        <p:spPr>
          <a:xfrm>
            <a:off x="206415" y="2509570"/>
            <a:ext cx="7726971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 11, Issued receipt #78 to Salman for services, BD 100.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CCF067-9246-47D5-9F6D-743FCED6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94188"/>
              </p:ext>
            </p:extLst>
          </p:nvPr>
        </p:nvGraphicFramePr>
        <p:xfrm>
          <a:off x="177141" y="3038472"/>
          <a:ext cx="7723307" cy="1185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EF94C-8D42-4634-9011-5CC2E2EE8197}"/>
              </a:ext>
            </a:extLst>
          </p:cNvPr>
          <p:cNvSpPr txBox="1">
            <a:spLocks/>
          </p:cNvSpPr>
          <p:nvPr/>
        </p:nvSpPr>
        <p:spPr>
          <a:xfrm>
            <a:off x="363986" y="3620231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CD976-FA99-4ABE-9867-99CDA4CEF749}"/>
              </a:ext>
            </a:extLst>
          </p:cNvPr>
          <p:cNvSpPr txBox="1"/>
          <p:nvPr/>
        </p:nvSpPr>
        <p:spPr>
          <a:xfrm>
            <a:off x="177142" y="4591548"/>
            <a:ext cx="7723307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May 13, Received receipt #90 from Salman for buying supplies , BD 100.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5F0359-DC5C-485D-97A8-D0AC1B9A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30136"/>
              </p:ext>
            </p:extLst>
          </p:nvPr>
        </p:nvGraphicFramePr>
        <p:xfrm>
          <a:off x="177142" y="5191867"/>
          <a:ext cx="7723307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2" descr="Image result for example clip art">
            <a:extLst>
              <a:ext uri="{FF2B5EF4-FFF2-40B4-BE49-F238E27FC236}">
                <a16:creationId xmlns:a16="http://schemas.microsoft.com/office/drawing/2014/main" id="{03D4D964-8DB1-4EA3-8422-3C3BF2CE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75" y="807526"/>
            <a:ext cx="2968091" cy="153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17D426-FEA4-4075-A7F1-A7B89FFDACC7}"/>
              </a:ext>
            </a:extLst>
          </p:cNvPr>
          <p:cNvSpPr/>
          <p:nvPr/>
        </p:nvSpPr>
        <p:spPr>
          <a:xfrm>
            <a:off x="8231427" y="3220121"/>
            <a:ext cx="3866764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Receipt- Receive cash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C86001-D5A5-4EC0-A7B1-DAE163B46FEF}"/>
              </a:ext>
            </a:extLst>
          </p:cNvPr>
          <p:cNvSpPr/>
          <p:nvPr/>
        </p:nvSpPr>
        <p:spPr>
          <a:xfrm>
            <a:off x="8231427" y="5626275"/>
            <a:ext cx="3866764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Receipt – Pay cash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6C33F8-9E04-49A6-BCF6-325BDC838DB9}"/>
              </a:ext>
            </a:extLst>
          </p:cNvPr>
          <p:cNvSpPr/>
          <p:nvPr/>
        </p:nvSpPr>
        <p:spPr>
          <a:xfrm>
            <a:off x="8990688" y="2571760"/>
            <a:ext cx="2136732" cy="43500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2" y="1589080"/>
            <a:ext cx="7756244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ستطيل مستدير الزوايا 13"/>
          <p:cNvSpPr/>
          <p:nvPr/>
        </p:nvSpPr>
        <p:spPr>
          <a:xfrm>
            <a:off x="177142" y="666619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230300" y="4724899"/>
            <a:ext cx="1989859" cy="410515"/>
            <a:chOff x="38100" y="819150"/>
            <a:chExt cx="1604010" cy="351155"/>
          </a:xfrm>
        </p:grpSpPr>
        <p:sp>
          <p:nvSpPr>
            <p:cNvPr id="33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A600D7-0331-4AEE-B770-1622445A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00" y="3616824"/>
            <a:ext cx="2179859" cy="19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2A787ED-889C-4074-88A6-B90F3536EF4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6899AA-8101-48DD-9643-B49C3C3CCD5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DA7BE5-B022-4E02-9CDD-45E0B8AB8CB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66C80FE-0A4B-4B7F-BC72-A5B4EF7FD036}"/>
              </a:ext>
            </a:extLst>
          </p:cNvPr>
          <p:cNvSpPr txBox="1"/>
          <p:nvPr/>
        </p:nvSpPr>
        <p:spPr>
          <a:xfrm>
            <a:off x="98763" y="2431283"/>
            <a:ext cx="7735626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11, Issued receipt #78 to Salman for services performed, BD 700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CCF067-9246-47D5-9F6D-743FCED6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33201"/>
              </p:ext>
            </p:extLst>
          </p:nvPr>
        </p:nvGraphicFramePr>
        <p:xfrm>
          <a:off x="132274" y="3037926"/>
          <a:ext cx="7726276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Services 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EF94C-8D42-4634-9011-5CC2E2EE8197}"/>
              </a:ext>
            </a:extLst>
          </p:cNvPr>
          <p:cNvSpPr txBox="1">
            <a:spLocks/>
          </p:cNvSpPr>
          <p:nvPr/>
        </p:nvSpPr>
        <p:spPr>
          <a:xfrm>
            <a:off x="363986" y="3676033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ACD976-FA99-4ABE-9867-99CDA4CEF749}"/>
              </a:ext>
            </a:extLst>
          </p:cNvPr>
          <p:cNvSpPr txBox="1"/>
          <p:nvPr/>
        </p:nvSpPr>
        <p:spPr>
          <a:xfrm>
            <a:off x="98763" y="4610112"/>
            <a:ext cx="803051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13, Received receipt #90 from Salman for buying supplies , BD 300.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5F0359-DC5C-485D-97A8-D0AC1B9A7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94545"/>
              </p:ext>
            </p:extLst>
          </p:nvPr>
        </p:nvGraphicFramePr>
        <p:xfrm>
          <a:off x="98764" y="5198595"/>
          <a:ext cx="7755136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6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3A17D426-FEA4-4075-A7F1-A7B89FFDACC7}"/>
              </a:ext>
            </a:extLst>
          </p:cNvPr>
          <p:cNvSpPr/>
          <p:nvPr/>
        </p:nvSpPr>
        <p:spPr>
          <a:xfrm>
            <a:off x="8082120" y="3166565"/>
            <a:ext cx="3924700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Receipt- Receive cash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C86001-D5A5-4EC0-A7B1-DAE163B46FEF}"/>
              </a:ext>
            </a:extLst>
          </p:cNvPr>
          <p:cNvSpPr/>
          <p:nvPr/>
        </p:nvSpPr>
        <p:spPr>
          <a:xfrm>
            <a:off x="8129278" y="5386714"/>
            <a:ext cx="3924699" cy="4001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Receipt – Pay cash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6C33F8-9E04-49A6-BCF6-325BDC838DB9}"/>
              </a:ext>
            </a:extLst>
          </p:cNvPr>
          <p:cNvSpPr/>
          <p:nvPr/>
        </p:nvSpPr>
        <p:spPr>
          <a:xfrm>
            <a:off x="8883329" y="2402994"/>
            <a:ext cx="2030758" cy="5565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98763" y="1523432"/>
            <a:ext cx="7735626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مستدير الزوايا 13"/>
          <p:cNvSpPr/>
          <p:nvPr/>
        </p:nvSpPr>
        <p:spPr>
          <a:xfrm>
            <a:off x="98763" y="772860"/>
            <a:ext cx="2747467" cy="529883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37374E73-4951-4D8C-A4A5-1396192C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53" y="667025"/>
            <a:ext cx="2170911" cy="127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04D1D-8ADC-44D2-BE6E-9D9BFF0DD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8682062" y="3586574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54F75C0-9206-4AFB-A860-358E4469AC9F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BD38A4-5AFD-4E5D-9AE3-3279F682943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230D80-7700-414F-AE35-945DA3A3F2D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5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  <p:bldP spid="22" grpId="0" animBg="1"/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E0B24F-7E21-455C-B775-6526D83AD880}"/>
              </a:ext>
            </a:extLst>
          </p:cNvPr>
          <p:cNvSpPr txBox="1"/>
          <p:nvPr/>
        </p:nvSpPr>
        <p:spPr>
          <a:xfrm>
            <a:off x="153706" y="2268004"/>
            <a:ext cx="792401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23, Issued invoice/bill #22 to Jasim for services provided BD1,400.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C53D9-A883-403B-BD04-ABF7D21BF422}"/>
              </a:ext>
            </a:extLst>
          </p:cNvPr>
          <p:cNvSpPr txBox="1"/>
          <p:nvPr/>
        </p:nvSpPr>
        <p:spPr>
          <a:xfrm>
            <a:off x="385844" y="4493931"/>
            <a:ext cx="769187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27, Received invoice/bill #54 for buying furniture BD 3,000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95A6BE-EC9E-458A-ABCE-46507EBE6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49707"/>
              </p:ext>
            </p:extLst>
          </p:nvPr>
        </p:nvGraphicFramePr>
        <p:xfrm>
          <a:off x="269774" y="2793179"/>
          <a:ext cx="7691875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E1DB20D-B659-4149-B5D0-BF106393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7180"/>
              </p:ext>
            </p:extLst>
          </p:nvPr>
        </p:nvGraphicFramePr>
        <p:xfrm>
          <a:off x="385844" y="5138670"/>
          <a:ext cx="7500989" cy="11648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303F0E-0828-41BA-9349-20035D2DF141}"/>
              </a:ext>
            </a:extLst>
          </p:cNvPr>
          <p:cNvSpPr/>
          <p:nvPr/>
        </p:nvSpPr>
        <p:spPr>
          <a:xfrm>
            <a:off x="8547954" y="2893284"/>
            <a:ext cx="3302979" cy="64633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Issued/sent an invoice- Receivable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C7801-2399-4EFD-BECE-B85679430C98}"/>
              </a:ext>
            </a:extLst>
          </p:cNvPr>
          <p:cNvSpPr/>
          <p:nvPr/>
        </p:nvSpPr>
        <p:spPr>
          <a:xfrm>
            <a:off x="8587917" y="5714132"/>
            <a:ext cx="3302979" cy="64633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Received invoice/bill- Payable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6106F0-A245-4B58-8344-1F27D9F54918}"/>
              </a:ext>
            </a:extLst>
          </p:cNvPr>
          <p:cNvSpPr/>
          <p:nvPr/>
        </p:nvSpPr>
        <p:spPr>
          <a:xfrm>
            <a:off x="8940581" y="2235167"/>
            <a:ext cx="2363730" cy="4350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Invoice/Bill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2" y="1178029"/>
            <a:ext cx="7900577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3"/>
          <p:cNvSpPr/>
          <p:nvPr/>
        </p:nvSpPr>
        <p:spPr>
          <a:xfrm>
            <a:off x="177142" y="550258"/>
            <a:ext cx="2218328" cy="4743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7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431223" y="4794413"/>
            <a:ext cx="1989859" cy="410515"/>
            <a:chOff x="38100" y="819150"/>
            <a:chExt cx="1604010" cy="351155"/>
          </a:xfrm>
        </p:grpSpPr>
        <p:sp>
          <p:nvSpPr>
            <p:cNvPr id="28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0AE527-872B-4DE4-A2D5-3D999123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23" y="3694019"/>
            <a:ext cx="2179859" cy="194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example clip art">
            <a:extLst>
              <a:ext uri="{FF2B5EF4-FFF2-40B4-BE49-F238E27FC236}">
                <a16:creationId xmlns:a16="http://schemas.microsoft.com/office/drawing/2014/main" id="{452F91D6-6E01-44A3-B662-775FAE92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20" y="689434"/>
            <a:ext cx="2920862" cy="129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103DBDC-9A3F-495D-9CD1-9897AE1EFCB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93D68A-E733-49A6-9AB4-621E8D1EF1B7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145FAA-2F9A-4C04-8D6D-363FB0808B7B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7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22" grpId="0" animBg="1"/>
      <p:bldP spid="26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E0B24F-7E21-455C-B775-6526D83AD880}"/>
              </a:ext>
            </a:extLst>
          </p:cNvPr>
          <p:cNvSpPr txBox="1"/>
          <p:nvPr/>
        </p:nvSpPr>
        <p:spPr>
          <a:xfrm>
            <a:off x="177140" y="2216754"/>
            <a:ext cx="790816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23, Issued invoice/bill #22 to Jasim for services provided BD2,400.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C53D9-A883-403B-BD04-ABF7D21BF422}"/>
              </a:ext>
            </a:extLst>
          </p:cNvPr>
          <p:cNvSpPr txBox="1"/>
          <p:nvPr/>
        </p:nvSpPr>
        <p:spPr>
          <a:xfrm>
            <a:off x="280171" y="4477808"/>
            <a:ext cx="780513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27, Received invoice/bill #54 for buying furniture BD 3,000.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95A6BE-EC9E-458A-ABCE-46507EBE6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94024"/>
              </p:ext>
            </p:extLst>
          </p:nvPr>
        </p:nvGraphicFramePr>
        <p:xfrm>
          <a:off x="213600" y="3057577"/>
          <a:ext cx="7805135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Services 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E1DB20D-B659-4149-B5D0-BF106393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28761"/>
              </p:ext>
            </p:extLst>
          </p:nvPr>
        </p:nvGraphicFramePr>
        <p:xfrm>
          <a:off x="267292" y="5081213"/>
          <a:ext cx="7805134" cy="1178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7303F0E-0828-41BA-9349-20035D2DF141}"/>
              </a:ext>
            </a:extLst>
          </p:cNvPr>
          <p:cNvSpPr/>
          <p:nvPr/>
        </p:nvSpPr>
        <p:spPr>
          <a:xfrm>
            <a:off x="8417888" y="3068448"/>
            <a:ext cx="3495816" cy="70788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Issued/sent an invoice- Receivable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C7801-2399-4EFD-BECE-B85679430C98}"/>
              </a:ext>
            </a:extLst>
          </p:cNvPr>
          <p:cNvSpPr/>
          <p:nvPr/>
        </p:nvSpPr>
        <p:spPr>
          <a:xfrm>
            <a:off x="8417887" y="4966022"/>
            <a:ext cx="3495815" cy="70788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invoice/bill-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Payable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6106F0-A245-4B58-8344-1F27D9F54918}"/>
              </a:ext>
            </a:extLst>
          </p:cNvPr>
          <p:cNvSpPr/>
          <p:nvPr/>
        </p:nvSpPr>
        <p:spPr>
          <a:xfrm>
            <a:off x="9077721" y="2409089"/>
            <a:ext cx="2363730" cy="4350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Invoice/Bill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8D6809-A9AC-4F8F-9976-DB210C4B7F93}"/>
              </a:ext>
            </a:extLst>
          </p:cNvPr>
          <p:cNvSpPr txBox="1">
            <a:spLocks/>
          </p:cNvSpPr>
          <p:nvPr/>
        </p:nvSpPr>
        <p:spPr>
          <a:xfrm>
            <a:off x="177140" y="1461342"/>
            <a:ext cx="7805135" cy="546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 the following transactions in the General Journal.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13"/>
          <p:cNvSpPr/>
          <p:nvPr/>
        </p:nvSpPr>
        <p:spPr>
          <a:xfrm>
            <a:off x="211484" y="590896"/>
            <a:ext cx="3111265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7: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example clip art">
            <a:extLst>
              <a:ext uri="{FF2B5EF4-FFF2-40B4-BE49-F238E27FC236}">
                <a16:creationId xmlns:a16="http://schemas.microsoft.com/office/drawing/2014/main" id="{4905BF02-E5F3-47BE-B09D-D98E32E9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21" y="806486"/>
            <a:ext cx="2037674" cy="121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4BB006-457D-4242-BAEB-6F9F66E09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216193" y="3590697"/>
            <a:ext cx="1899202" cy="128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4A0023A-C6F7-425D-9BE3-05B0B7F282C7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E45CAB-AEAF-46B7-A6E7-82754E1B403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1B7F22-7BA6-4ADB-9968-072DB8CD929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1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22267-D1F7-4DF4-A89B-923715FC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2" t="38058" r="29660" b="24013"/>
          <a:stretch/>
        </p:blipFill>
        <p:spPr>
          <a:xfrm>
            <a:off x="142797" y="1210614"/>
            <a:ext cx="4857033" cy="409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2D2275-123E-41A8-AC39-7B6725755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79524"/>
              </p:ext>
            </p:extLst>
          </p:nvPr>
        </p:nvGraphicFramePr>
        <p:xfrm>
          <a:off x="5718220" y="1157718"/>
          <a:ext cx="5653826" cy="52657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1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6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6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153"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142" y="5399104"/>
            <a:ext cx="4485021" cy="1024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</a:t>
            </a:r>
          </a:p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the necessary journal entries.</a:t>
            </a:r>
          </a:p>
        </p:txBody>
      </p:sp>
      <p:sp>
        <p:nvSpPr>
          <p:cNvPr id="11" name="مستطيل مستدير الزوايا 13"/>
          <p:cNvSpPr/>
          <p:nvPr/>
        </p:nvSpPr>
        <p:spPr>
          <a:xfrm>
            <a:off x="177142" y="499627"/>
            <a:ext cx="196075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8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28834" y="499627"/>
            <a:ext cx="2524259" cy="5330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General Journal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85A2EE-4E7A-41C9-AF3B-7DE59E490E81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94194E-57EB-4D58-8066-1EBC3A4C2D2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3ECE3C-D645-406A-BD38-5D479C0161A0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2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22267-D1F7-4DF4-A89B-923715FC6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2" t="38058" r="29660" b="24013"/>
          <a:stretch/>
        </p:blipFill>
        <p:spPr>
          <a:xfrm>
            <a:off x="142797" y="1210614"/>
            <a:ext cx="4857033" cy="409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2D2275-123E-41A8-AC39-7B6725755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59744"/>
              </p:ext>
            </p:extLst>
          </p:nvPr>
        </p:nvGraphicFramePr>
        <p:xfrm>
          <a:off x="5681281" y="1154214"/>
          <a:ext cx="6329490" cy="52790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3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7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0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Services Revenues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2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29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Cash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2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94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2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06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Account Payable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2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824248" y="4056845"/>
            <a:ext cx="36060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94007" y="5125792"/>
            <a:ext cx="47866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Horizontal Scroll 12"/>
          <p:cNvSpPr/>
          <p:nvPr/>
        </p:nvSpPr>
        <p:spPr>
          <a:xfrm>
            <a:off x="177141" y="5257794"/>
            <a:ext cx="4175918" cy="117543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Any transaction including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 Hired – Ordered - Decided)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Entry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177141" y="510481"/>
            <a:ext cx="287085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8: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475549"/>
            <a:ext cx="2524259" cy="5916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General Journal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B65CED-7701-48ED-BB45-07B6B57E3F5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7C0CA4-340D-4868-8619-6300FD2504D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28AAA7-3E44-441C-A652-21E51070567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0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156972" y="1368591"/>
            <a:ext cx="5561248" cy="4870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Hamad started his business on May 1, 2020. The following selected events and transactions occurred during May.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1: Invested BD35,000 cash and BD5000 on equipment in the business.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3: Purchased building BD64,000 from Salman /Paid cash BD34,000 and balance on credit.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6: Ordered supplies BD2,000 from Ebrahim.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8: Completed services to customer for BD34,800 cash.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9: Incurred advertising expenses BD1,100 on account.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10: Paid the amount due to creditor Salman.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15: Paid salaries BD1,400 for cash.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18: Withdrew cash BD2,300 for private use.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Journalize May transactions.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309653" y="585744"/>
            <a:ext cx="4584320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3-5 (Workbook page 35 )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2D2275-123E-41A8-AC39-7B6725755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85783"/>
              </p:ext>
            </p:extLst>
          </p:nvPr>
        </p:nvGraphicFramePr>
        <p:xfrm>
          <a:off x="6027313" y="1197412"/>
          <a:ext cx="5653826" cy="52657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15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85010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6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6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153">
                <a:tc rowSpan="3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53">
                <a:tc rowSpan="2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1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147774" y="473870"/>
            <a:ext cx="2524259" cy="5330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General Journal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A34A4-348E-4177-9DB3-8E11F6325903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86E9F4-A42D-4EE5-9BE4-CE77E38331EC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0FDF7B-444E-42D8-8A21-4210A95F27D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1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129346" y="459932"/>
            <a:ext cx="5022203" cy="518862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3-5 (Workbook page 35 ) Solution :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9DB921-A03F-4BB9-9AF5-C1130C67D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30997"/>
              </p:ext>
            </p:extLst>
          </p:nvPr>
        </p:nvGraphicFramePr>
        <p:xfrm>
          <a:off x="6220496" y="1106608"/>
          <a:ext cx="5525037" cy="50498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65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9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36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3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36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Capital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277736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3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3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Cash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Account payable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2619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6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entry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3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8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4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Service revenue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73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9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284886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Account payable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  <a:tr h="27773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61083730"/>
                  </a:ext>
                </a:extLst>
              </a:tr>
              <a:tr h="277736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Cash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58344912"/>
                  </a:ext>
                </a:extLst>
              </a:tr>
              <a:tr h="27773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32172942"/>
                  </a:ext>
                </a:extLst>
              </a:tr>
              <a:tr h="277736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Cash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75820166"/>
                  </a:ext>
                </a:extLst>
              </a:tr>
              <a:tr h="277736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18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3095166"/>
                  </a:ext>
                </a:extLst>
              </a:tr>
              <a:tr h="277736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Cash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5759364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156971" y="1106608"/>
            <a:ext cx="5715795" cy="5268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Hamad started his business on May 1, 2020. The following selected events and transactions occurred during May.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1: Invested BD35,000 cash and BD5000 on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equipment in the business.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3: Purchased building BD64,000 from Salman, 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paid cash BD34,000 and balance on credit.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6: Ordered supplies BD2,000 from Ebrahim.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8: Completed services to customer for 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BD34,800 cash.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9: Incurred advertising expenses BD1,100 on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account.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10: Paid the amount due to creditor Salman.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15: Paid salaries BD1,400 for cash.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May 18: Withdrew cash BD2,300 for private use.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Journalize May transactions.</a:t>
            </a:r>
          </a:p>
        </p:txBody>
      </p:sp>
      <p:sp>
        <p:nvSpPr>
          <p:cNvPr id="12" name="Oval 11"/>
          <p:cNvSpPr/>
          <p:nvPr/>
        </p:nvSpPr>
        <p:spPr>
          <a:xfrm>
            <a:off x="7315200" y="442071"/>
            <a:ext cx="2524259" cy="5330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General Journal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8CF698-4500-40DE-ADDE-DEB1D6A410A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5D6F7A-39F2-4F8B-AFD9-895FA9A368B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142FE6-8FFE-4BE4-8186-4244B4211D24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2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824164" y="3293991"/>
            <a:ext cx="2684007" cy="165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67701" y="1834179"/>
            <a:ext cx="7665685" cy="13516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The student achieved the objectives: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purpose of the general journal.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basic steps in the recording process.</a:t>
            </a:r>
            <a:endParaRPr lang="en-GB" sz="1200" dirty="0"/>
          </a:p>
        </p:txBody>
      </p:sp>
      <p:sp>
        <p:nvSpPr>
          <p:cNvPr id="2" name="Rectangular Callout 1"/>
          <p:cNvSpPr/>
          <p:nvPr/>
        </p:nvSpPr>
        <p:spPr>
          <a:xfrm>
            <a:off x="267701" y="3690114"/>
            <a:ext cx="6324804" cy="1768601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BH" sz="24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1" y="656325"/>
            <a:ext cx="3781662" cy="7032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EA4BB5-9E6B-42DA-B98A-40CA527B44E1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BDB87A-0038-43F2-B8E3-AEBD2AB21FC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CFD736-EF24-4FE1-A521-65E5A28A364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022" y="1477503"/>
            <a:ext cx="10911182" cy="4804018"/>
            <a:chOff x="578399" y="1304202"/>
            <a:chExt cx="10911182" cy="5160615"/>
          </a:xfrm>
        </p:grpSpPr>
        <p:pic>
          <p:nvPicPr>
            <p:cNvPr id="6" name="Picture 4" descr="Image result for what clipart">
              <a:extLst>
                <a:ext uri="{FF2B5EF4-FFF2-40B4-BE49-F238E27FC236}">
                  <a16:creationId xmlns:a16="http://schemas.microsoft.com/office/drawing/2014/main" id="{EE387874-67B3-4DF1-AFF3-E6A739F89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583" y="1304202"/>
              <a:ext cx="1468144" cy="120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cheque word clipart">
              <a:extLst>
                <a:ext uri="{FF2B5EF4-FFF2-40B4-BE49-F238E27FC236}">
                  <a16:creationId xmlns:a16="http://schemas.microsoft.com/office/drawing/2014/main" id="{837E07B2-DFC8-4F20-BAFA-B531929D6D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3" t="3756" r="10712" b="7727"/>
            <a:stretch/>
          </p:blipFill>
          <p:spPr bwMode="auto">
            <a:xfrm>
              <a:off x="7254167" y="3527474"/>
              <a:ext cx="2077375" cy="16409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cheque word clipart">
              <a:extLst>
                <a:ext uri="{FF2B5EF4-FFF2-40B4-BE49-F238E27FC236}">
                  <a16:creationId xmlns:a16="http://schemas.microsoft.com/office/drawing/2014/main" id="{D6459F05-1867-4E95-AB51-32C35D61D3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57"/>
            <a:stretch/>
          </p:blipFill>
          <p:spPr bwMode="auto">
            <a:xfrm>
              <a:off x="578399" y="3517442"/>
              <a:ext cx="2189684" cy="16509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Image result for bill payment bill clip art">
              <a:extLst>
                <a:ext uri="{FF2B5EF4-FFF2-40B4-BE49-F238E27FC236}">
                  <a16:creationId xmlns:a16="http://schemas.microsoft.com/office/drawing/2014/main" id="{A780C40C-1AF9-4574-BC99-74DA64788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720" y="3544205"/>
              <a:ext cx="2014861" cy="16509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alistic receipt Clipart Vector Graphics. 213 Realistic receipt ...">
              <a:extLst>
                <a:ext uri="{FF2B5EF4-FFF2-40B4-BE49-F238E27FC236}">
                  <a16:creationId xmlns:a16="http://schemas.microsoft.com/office/drawing/2014/main" id="{3DAAA3B2-9DBA-46B2-A229-C5C33A27F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50" b="7124"/>
            <a:stretch/>
          </p:blipFill>
          <p:spPr bwMode="auto">
            <a:xfrm>
              <a:off x="4397130" y="3438331"/>
              <a:ext cx="1387321" cy="16567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ree Number 1 Cliparts, Download Free Clip Art, Free Clip Art on ...">
              <a:extLst>
                <a:ext uri="{FF2B5EF4-FFF2-40B4-BE49-F238E27FC236}">
                  <a16:creationId xmlns:a16="http://schemas.microsoft.com/office/drawing/2014/main" id="{EA3CB536-A983-41D1-89A4-3E3E834AB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474" y="2447963"/>
              <a:ext cx="712726" cy="712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d, Rounded,with Number 2 Clip Art at Clker.com - vector clip art ...">
              <a:extLst>
                <a:ext uri="{FF2B5EF4-FFF2-40B4-BE49-F238E27FC236}">
                  <a16:creationId xmlns:a16="http://schemas.microsoft.com/office/drawing/2014/main" id="{8E9C14F3-1206-4674-A147-DACCE5267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340" y="2464951"/>
              <a:ext cx="735241" cy="73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d, Rounded,with Number 3 Clip Art at Clker.com - vector clip art ...">
              <a:extLst>
                <a:ext uri="{FF2B5EF4-FFF2-40B4-BE49-F238E27FC236}">
                  <a16:creationId xmlns:a16="http://schemas.microsoft.com/office/drawing/2014/main" id="{56115091-B527-4F00-863C-15E6FF28B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833" y="2505168"/>
              <a:ext cx="737115" cy="73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B9747B-A401-4A26-BD38-F74BBC7C230A}"/>
                </a:ext>
              </a:extLst>
            </p:cNvPr>
            <p:cNvSpPr/>
            <p:nvPr/>
          </p:nvSpPr>
          <p:spPr>
            <a:xfrm>
              <a:off x="843379" y="5313529"/>
              <a:ext cx="1564970" cy="435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Cheque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6CE839-30AB-4672-84EB-D52ACCEAB250}"/>
                </a:ext>
              </a:extLst>
            </p:cNvPr>
            <p:cNvSpPr/>
            <p:nvPr/>
          </p:nvSpPr>
          <p:spPr>
            <a:xfrm>
              <a:off x="4312651" y="5291391"/>
              <a:ext cx="1556277" cy="435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Receipt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5385AA-A102-49D2-83CF-6279A3C417C8}"/>
                </a:ext>
              </a:extLst>
            </p:cNvPr>
            <p:cNvSpPr/>
            <p:nvPr/>
          </p:nvSpPr>
          <p:spPr>
            <a:xfrm>
              <a:off x="8149677" y="5279594"/>
              <a:ext cx="2363730" cy="435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Invoice/Bill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B9747B-A401-4A26-BD38-F74BBC7C230A}"/>
                </a:ext>
              </a:extLst>
            </p:cNvPr>
            <p:cNvSpPr/>
            <p:nvPr/>
          </p:nvSpPr>
          <p:spPr>
            <a:xfrm>
              <a:off x="933406" y="5951691"/>
              <a:ext cx="1384916" cy="51312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6CE839-30AB-4672-84EB-D52ACCEAB250}"/>
                </a:ext>
              </a:extLst>
            </p:cNvPr>
            <p:cNvSpPr/>
            <p:nvPr/>
          </p:nvSpPr>
          <p:spPr>
            <a:xfrm>
              <a:off x="4301609" y="5893653"/>
              <a:ext cx="1556277" cy="43500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5385AA-A102-49D2-83CF-6279A3C417C8}"/>
                </a:ext>
              </a:extLst>
            </p:cNvPr>
            <p:cNvSpPr/>
            <p:nvPr/>
          </p:nvSpPr>
          <p:spPr>
            <a:xfrm>
              <a:off x="6800045" y="5830940"/>
              <a:ext cx="4597758" cy="43500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Purchases or Sales on credit</a:t>
              </a:r>
            </a:p>
          </p:txBody>
        </p:sp>
      </p:grpSp>
      <p:cxnSp>
        <p:nvCxnSpPr>
          <p:cNvPr id="22" name="Straight Arrow Connector 21"/>
          <p:cNvCxnSpPr>
            <a:stCxn id="15" idx="2"/>
            <a:endCxn id="18" idx="0"/>
          </p:cNvCxnSpPr>
          <p:nvPr/>
        </p:nvCxnSpPr>
        <p:spPr>
          <a:xfrm>
            <a:off x="1547487" y="5614734"/>
            <a:ext cx="0" cy="189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9" idx="0"/>
          </p:cNvCxnSpPr>
          <p:nvPr/>
        </p:nvCxnSpPr>
        <p:spPr>
          <a:xfrm flipH="1">
            <a:off x="5001371" y="5594125"/>
            <a:ext cx="11042" cy="155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</p:cNvCxnSpPr>
          <p:nvPr/>
        </p:nvCxnSpPr>
        <p:spPr>
          <a:xfrm>
            <a:off x="9253165" y="5583144"/>
            <a:ext cx="0" cy="227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6219" y="522024"/>
            <a:ext cx="6963079" cy="797718"/>
            <a:chOff x="0" y="1156285"/>
            <a:chExt cx="7279399" cy="1080000"/>
          </a:xfrm>
        </p:grpSpPr>
        <p:sp>
          <p:nvSpPr>
            <p:cNvPr id="31" name="مستطيل مستدير الزوايا 13"/>
            <p:cNvSpPr/>
            <p:nvPr/>
          </p:nvSpPr>
          <p:spPr>
            <a:xfrm>
              <a:off x="1" y="1156285"/>
              <a:ext cx="7279398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32" name="Rectangle 6"/>
            <p:cNvSpPr/>
            <p:nvPr/>
          </p:nvSpPr>
          <p:spPr>
            <a:xfrm>
              <a:off x="0" y="1313036"/>
              <a:ext cx="6809280" cy="62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Identification of Business Documents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8F05E7-C932-4006-ADD2-0C7AC399DDE1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CCD3E9-80CD-47F8-A66E-98DA2C0D8B8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9F4AF4-D2E8-494D-8F34-FCD4EDD51FD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7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6EA57-2FF3-4B5C-BDC2-97A98CC8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137" y="1483121"/>
            <a:ext cx="5627293" cy="66225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general journal?</a:t>
            </a:r>
          </a:p>
          <a:p>
            <a:pPr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general-journal-template.jpg">
            <a:extLst>
              <a:ext uri="{FF2B5EF4-FFF2-40B4-BE49-F238E27FC236}">
                <a16:creationId xmlns:a16="http://schemas.microsoft.com/office/drawing/2014/main" id="{6D8621CA-8E84-4404-A083-E28811DD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02" y="3450354"/>
            <a:ext cx="10187188" cy="255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4223DF-04B0-4D5F-9727-BCF909258EE6}"/>
              </a:ext>
            </a:extLst>
          </p:cNvPr>
          <p:cNvSpPr txBox="1">
            <a:spLocks/>
          </p:cNvSpPr>
          <p:nvPr/>
        </p:nvSpPr>
        <p:spPr>
          <a:xfrm>
            <a:off x="2744576" y="2411552"/>
            <a:ext cx="4596697" cy="7253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5010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journal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85010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5010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306" y="476738"/>
            <a:ext cx="8626844" cy="654170"/>
            <a:chOff x="0" y="1156285"/>
            <a:chExt cx="8153400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0" y="1156285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0" y="1313036"/>
              <a:ext cx="8006523" cy="541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Recording of Business Transactions in the General Journal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39035" y="2516291"/>
            <a:ext cx="1989859" cy="410516"/>
            <a:chOff x="38100" y="819150"/>
            <a:chExt cx="1604010" cy="351155"/>
          </a:xfrm>
        </p:grpSpPr>
        <p:sp>
          <p:nvSpPr>
            <p:cNvPr id="16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7A7D4BC-7081-4CC5-8CAA-B6493A12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600" y="1252873"/>
            <a:ext cx="2200294" cy="215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61CC63-5D4F-4958-8C0B-A2BC4AB2F08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0298C4-7893-4D1B-A04A-17FBC6B3BF8A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6B1DE6-F5A3-4010-B216-8B5D544E0C50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6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7338" y="986992"/>
            <a:ext cx="6583293" cy="1359864"/>
            <a:chOff x="-20153" y="-62579"/>
            <a:chExt cx="4630252" cy="1129379"/>
          </a:xfrm>
        </p:grpSpPr>
        <p:sp>
          <p:nvSpPr>
            <p:cNvPr id="9" name="Rectangle 8"/>
            <p:cNvSpPr/>
            <p:nvPr/>
          </p:nvSpPr>
          <p:spPr>
            <a:xfrm>
              <a:off x="-20153" y="308219"/>
              <a:ext cx="2247900" cy="488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Invested=Deposited=Contributed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V="1">
              <a:off x="2247900" y="348401"/>
              <a:ext cx="251476" cy="175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590800" y="104775"/>
              <a:ext cx="828676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3506893" y="268312"/>
              <a:ext cx="2186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3743324" y="-62579"/>
              <a:ext cx="828675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Assets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2247900" y="583153"/>
              <a:ext cx="251476" cy="178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562225" y="619125"/>
              <a:ext cx="866775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Capital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>
              <a:off x="3506893" y="762000"/>
              <a:ext cx="2173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743324" y="552450"/>
              <a:ext cx="866775" cy="51435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Capital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219918" y="499785"/>
            <a:ext cx="1969490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916" y="2783133"/>
            <a:ext cx="10388915" cy="8826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38200" algn="l"/>
              </a:tabLs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March, 1 2020, Abdulla invested cash for BD50,000 and equipment for BD10,000 in the business.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recorded in the general journal:  </a:t>
            </a:r>
            <a:endParaRPr lang="en-GB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37361"/>
              </p:ext>
            </p:extLst>
          </p:nvPr>
        </p:nvGraphicFramePr>
        <p:xfrm>
          <a:off x="219916" y="3869126"/>
          <a:ext cx="10402377" cy="22369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5294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527110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14808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22211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262954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4739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Abdulla’s Capital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Invested cash and equipment in the business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49427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0308935" y="1606311"/>
            <a:ext cx="1911648" cy="388245"/>
            <a:chOff x="38100" y="814707"/>
            <a:chExt cx="1647466" cy="332105"/>
          </a:xfrm>
        </p:grpSpPr>
        <p:sp>
          <p:nvSpPr>
            <p:cNvPr id="23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32"/>
            <p:cNvSpPr txBox="1"/>
            <p:nvPr/>
          </p:nvSpPr>
          <p:spPr>
            <a:xfrm>
              <a:off x="1005481" y="814707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CF94A1-2391-4BCA-B03A-0EACD09E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605" y="427324"/>
            <a:ext cx="1963710" cy="20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3599F6A-5B7D-413C-9673-68231731DA8B}"/>
              </a:ext>
            </a:extLst>
          </p:cNvPr>
          <p:cNvSpPr/>
          <p:nvPr/>
        </p:nvSpPr>
        <p:spPr>
          <a:xfrm>
            <a:off x="219916" y="1640730"/>
            <a:ext cx="30774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Investment of </a:t>
            </a:r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Aseets</a:t>
            </a:r>
            <a:endParaRPr lang="en-US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B3CC0B-5791-4F2A-B448-5503B023DCB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3584F4-6E11-45CC-9291-4BC1AC899A8F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C41CE4-B01F-4304-9395-09F5AD6D596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مستدير الزوايا 13"/>
          <p:cNvSpPr/>
          <p:nvPr/>
        </p:nvSpPr>
        <p:spPr>
          <a:xfrm>
            <a:off x="219918" y="49978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918" y="3149426"/>
            <a:ext cx="1116883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3 2020, Abdulla’s Company purchased equipment for BD3000 cash.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 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41777"/>
              </p:ext>
            </p:extLst>
          </p:nvPr>
        </p:nvGraphicFramePr>
        <p:xfrm>
          <a:off x="219918" y="4179163"/>
          <a:ext cx="11168838" cy="1789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363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934355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74844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312265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56011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4739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3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Purchased equipment for cash</a:t>
                      </a: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0297514" y="1678412"/>
            <a:ext cx="1894486" cy="399969"/>
            <a:chOff x="38100" y="819150"/>
            <a:chExt cx="1604010" cy="351155"/>
          </a:xfrm>
        </p:grpSpPr>
        <p:sp>
          <p:nvSpPr>
            <p:cNvPr id="25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132"/>
            <p:cNvSpPr txBox="1"/>
            <p:nvPr/>
          </p:nvSpPr>
          <p:spPr>
            <a:xfrm>
              <a:off x="962025" y="83820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F5F3F5-E305-4F2A-AA6E-E61FA751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32" y="495434"/>
            <a:ext cx="2071685" cy="20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9D54A4-4DEC-42D4-AD4A-EE3CB20E2E43}"/>
              </a:ext>
            </a:extLst>
          </p:cNvPr>
          <p:cNvSpPr/>
          <p:nvPr/>
        </p:nvSpPr>
        <p:spPr>
          <a:xfrm>
            <a:off x="185928" y="1279120"/>
            <a:ext cx="3077435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Purchases Assets</a:t>
            </a: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AC37D-17F0-4FC3-B19F-8F4F3A07C3B5}"/>
              </a:ext>
            </a:extLst>
          </p:cNvPr>
          <p:cNvGrpSpPr/>
          <p:nvPr/>
        </p:nvGrpSpPr>
        <p:grpSpPr>
          <a:xfrm>
            <a:off x="3411560" y="915885"/>
            <a:ext cx="6348914" cy="2049566"/>
            <a:chOff x="3538338" y="888645"/>
            <a:chExt cx="6348914" cy="204956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51B9640-D5F7-4819-BFAC-9BCD85CB7288}"/>
                </a:ext>
              </a:extLst>
            </p:cNvPr>
            <p:cNvCxnSpPr>
              <a:cxnSpLocks/>
            </p:cNvCxnSpPr>
            <p:nvPr/>
          </p:nvCxnSpPr>
          <p:spPr>
            <a:xfrm>
              <a:off x="6151951" y="2082052"/>
              <a:ext cx="344546" cy="358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FEF86B0-184F-4709-9CAE-C931CBB8E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7264" y="1979727"/>
              <a:ext cx="353488" cy="2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F3C846D-7EBF-4228-89FE-A1054EC0DB6E}"/>
                </a:ext>
              </a:extLst>
            </p:cNvPr>
            <p:cNvGrpSpPr/>
            <p:nvPr/>
          </p:nvGrpSpPr>
          <p:grpSpPr>
            <a:xfrm>
              <a:off x="3538338" y="888645"/>
              <a:ext cx="6348914" cy="2049566"/>
              <a:chOff x="-124142" y="11088"/>
              <a:chExt cx="5467093" cy="13364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1540209-E016-4B62-9B9D-05A338C2F65F}"/>
                  </a:ext>
                </a:extLst>
              </p:cNvPr>
              <p:cNvSpPr/>
              <p:nvPr/>
            </p:nvSpPr>
            <p:spPr>
              <a:xfrm>
                <a:off x="-124142" y="390524"/>
                <a:ext cx="1790065" cy="46513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Purchased (Bought) Assets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EE7325A-E25A-4D24-A3CD-6EBB20214744}"/>
                  </a:ext>
                </a:extLst>
              </p:cNvPr>
              <p:cNvSpPr/>
              <p:nvPr/>
            </p:nvSpPr>
            <p:spPr>
              <a:xfrm>
                <a:off x="2481305" y="11088"/>
                <a:ext cx="1000125" cy="36195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Assets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2E53E97-DA0F-4D8A-AFA2-718152FAC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6269" y="562811"/>
                <a:ext cx="294913" cy="1730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AE5BC8C-5D36-4983-9C7C-DF0F04BCE0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0323" y="221506"/>
                <a:ext cx="636113" cy="3096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F16BAB3-F06D-4C58-A367-7DC4DC8CBC93}"/>
                  </a:ext>
                </a:extLst>
              </p:cNvPr>
              <p:cNvSpPr/>
              <p:nvPr/>
            </p:nvSpPr>
            <p:spPr>
              <a:xfrm>
                <a:off x="2486025" y="569423"/>
                <a:ext cx="999993" cy="36195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Cash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34247A4-5729-4902-900D-ED8E1A1919D8}"/>
                  </a:ext>
                </a:extLst>
              </p:cNvPr>
              <p:cNvSpPr/>
              <p:nvPr/>
            </p:nvSpPr>
            <p:spPr>
              <a:xfrm>
                <a:off x="2481305" y="983792"/>
                <a:ext cx="999993" cy="363698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Credit 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ounded Rectangle 40">
                <a:extLst>
                  <a:ext uri="{FF2B5EF4-FFF2-40B4-BE49-F238E27FC236}">
                    <a16:creationId xmlns:a16="http://schemas.microsoft.com/office/drawing/2014/main" id="{6F266582-7906-4E7D-A7B0-4C2674DE7457}"/>
                  </a:ext>
                </a:extLst>
              </p:cNvPr>
              <p:cNvSpPr/>
              <p:nvPr/>
            </p:nvSpPr>
            <p:spPr>
              <a:xfrm>
                <a:off x="4167839" y="58446"/>
                <a:ext cx="1175112" cy="314325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Assets </a:t>
                </a:r>
                <a:r>
                  <a:rPr lang="en-US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Debit </a:t>
                </a: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ounded Rectangle 41">
                <a:extLst>
                  <a:ext uri="{FF2B5EF4-FFF2-40B4-BE49-F238E27FC236}">
                    <a16:creationId xmlns:a16="http://schemas.microsoft.com/office/drawing/2014/main" id="{72602385-87CE-4155-81DB-B95040EEB429}"/>
                  </a:ext>
                </a:extLst>
              </p:cNvPr>
              <p:cNvSpPr/>
              <p:nvPr/>
            </p:nvSpPr>
            <p:spPr>
              <a:xfrm>
                <a:off x="4153305" y="567326"/>
                <a:ext cx="1175112" cy="314325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Cash</a:t>
                </a:r>
                <a:r>
                  <a:rPr lang="en-US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Credit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ounded Rectangle 42">
                <a:extLst>
                  <a:ext uri="{FF2B5EF4-FFF2-40B4-BE49-F238E27FC236}">
                    <a16:creationId xmlns:a16="http://schemas.microsoft.com/office/drawing/2014/main" id="{2DB2DE5F-1B91-46B1-890D-6488537294F0}"/>
                  </a:ext>
                </a:extLst>
              </p:cNvPr>
              <p:cNvSpPr/>
              <p:nvPr/>
            </p:nvSpPr>
            <p:spPr>
              <a:xfrm>
                <a:off x="4161307" y="991840"/>
                <a:ext cx="1173220" cy="314325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Liability </a:t>
                </a:r>
                <a:r>
                  <a:rPr lang="en-US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Credit 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0CF4D69E-8511-4CC8-8F94-EDD68C26B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152" y="192063"/>
                <a:ext cx="4486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6C6D3FA-02BF-4F38-96EC-EF4AEF3CB2DE}"/>
                </a:ext>
              </a:extLst>
            </p:cNvPr>
            <p:cNvCxnSpPr>
              <a:cxnSpLocks/>
            </p:cNvCxnSpPr>
            <p:nvPr/>
          </p:nvCxnSpPr>
          <p:spPr>
            <a:xfrm>
              <a:off x="7814572" y="2687161"/>
              <a:ext cx="5210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7D578FA-AF0E-4571-8203-E4099D0A7A7F}"/>
                </a:ext>
              </a:extLst>
            </p:cNvPr>
            <p:cNvCxnSpPr>
              <a:cxnSpLocks/>
            </p:cNvCxnSpPr>
            <p:nvPr/>
          </p:nvCxnSpPr>
          <p:spPr>
            <a:xfrm>
              <a:off x="7814572" y="2008484"/>
              <a:ext cx="521045" cy="0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F8B045-5FE9-4E22-AA42-6A3D2E432039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8C6C1B-3F7C-485D-8307-D9D28583DE77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4FBBEE-514E-4C54-B0CC-15A71A4E7E97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6"/>
              </p:ext>
            </p:extLst>
          </p:nvPr>
        </p:nvGraphicFramePr>
        <p:xfrm>
          <a:off x="219917" y="1859309"/>
          <a:ext cx="10870448" cy="15490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6177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775810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1472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77206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19783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842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84259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6 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84259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Account Payable (Ahmed)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84259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Purchased supplies on credit </a:t>
                      </a:r>
                      <a:endParaRPr lang="en-GB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9915" y="1119915"/>
            <a:ext cx="1087044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March, 6 2020, Abdulla’s Company purchased supplies BD2,000 on credit from Ahmed Est.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219918" y="433403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916" y="3572068"/>
            <a:ext cx="1087044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March, 8 2020, Abdulla’s Company purchased machine for BD12,000 from Fahad Est. paid cash BD7,000 and balance on account.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41546"/>
              </p:ext>
            </p:extLst>
          </p:nvPr>
        </p:nvGraphicFramePr>
        <p:xfrm>
          <a:off x="219916" y="4371707"/>
          <a:ext cx="10870448" cy="194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6177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775811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1472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77206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19782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867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8670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8 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86700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86700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Account Payable (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Fahad Est)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  <a:tr h="386700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Purchased machine for cash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balance on credit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49427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8B3A573-DC1B-4D3C-92B3-CD1307B9F0A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9E0E0D-4940-4119-B49B-C97D8A1E2A8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568528-570D-4432-8FFB-B265E49CF27C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8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مستدير الزوايا 13"/>
          <p:cNvSpPr/>
          <p:nvPr/>
        </p:nvSpPr>
        <p:spPr>
          <a:xfrm>
            <a:off x="219918" y="49978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918" y="1242917"/>
            <a:ext cx="3077435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Payment to Creditor:</a:t>
            </a: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918" y="2823690"/>
            <a:ext cx="967032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March, 11 2020, Abdulla’s Company paid cash BD2,000 to creditor Fahad Est.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60731"/>
              </p:ext>
            </p:extLst>
          </p:nvPr>
        </p:nvGraphicFramePr>
        <p:xfrm>
          <a:off x="219917" y="3874433"/>
          <a:ext cx="9670323" cy="1789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4435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138146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757467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136200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17407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4739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11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Fahad Est)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cash to creditor.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422487" y="810540"/>
            <a:ext cx="8416914" cy="1752904"/>
            <a:chOff x="-334563" y="8795"/>
            <a:chExt cx="5829937" cy="1165514"/>
          </a:xfrm>
        </p:grpSpPr>
        <p:sp>
          <p:nvSpPr>
            <p:cNvPr id="24" name="Rectangle 23"/>
            <p:cNvSpPr/>
            <p:nvPr/>
          </p:nvSpPr>
          <p:spPr>
            <a:xfrm>
              <a:off x="-334563" y="455867"/>
              <a:ext cx="2205644" cy="3714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Paid=Issued Check to Creditor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V="1">
              <a:off x="1944658" y="368081"/>
              <a:ext cx="455851" cy="230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562224" y="8795"/>
              <a:ext cx="1038225" cy="46672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Liability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3648076" y="242157"/>
              <a:ext cx="257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1952927" y="641604"/>
              <a:ext cx="490538" cy="191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557462" y="682979"/>
              <a:ext cx="1023937" cy="47243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629025" y="876300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993160" y="701869"/>
              <a:ext cx="1494718" cy="47244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Cash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Credit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999232" y="35706"/>
              <a:ext cx="1496142" cy="47423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Account Payable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04129" y="3837770"/>
            <a:ext cx="1893888" cy="404022"/>
            <a:chOff x="1348" y="785368"/>
            <a:chExt cx="1650664" cy="345601"/>
          </a:xfrm>
        </p:grpSpPr>
        <p:sp>
          <p:nvSpPr>
            <p:cNvPr id="33" name="Text Box 131"/>
            <p:cNvSpPr txBox="1"/>
            <p:nvPr/>
          </p:nvSpPr>
          <p:spPr>
            <a:xfrm>
              <a:off x="1348" y="785368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32"/>
            <p:cNvSpPr txBox="1"/>
            <p:nvPr/>
          </p:nvSpPr>
          <p:spPr>
            <a:xfrm>
              <a:off x="971927" y="798864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072D2E-A07C-4343-A71B-883800E9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10" y="2651596"/>
            <a:ext cx="1960907" cy="20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D52F399-0E25-4F15-8431-B1DB2EE6F60A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2C0225-B6FD-41ED-823F-FB2E6B4DF72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00AFF1-801D-4066-B189-48855728B8D0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87905"/>
              </p:ext>
            </p:extLst>
          </p:nvPr>
        </p:nvGraphicFramePr>
        <p:xfrm>
          <a:off x="253793" y="2903795"/>
          <a:ext cx="10870448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6177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775810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1472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77206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19783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14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Revenues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services to customer cash.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4831" y="2260333"/>
            <a:ext cx="1084799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March, 14 2020, Abdulla’s Company performed services to customer for BD15,000   cash.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165092" y="564717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831" y="4320256"/>
            <a:ext cx="1082553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March, 16 2020, Abdulla’s Company provided services to customer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BD9,000 on account.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recorded in the general journal: </a:t>
            </a:r>
            <a:endParaRPr lang="en-GB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73458" y="548855"/>
            <a:ext cx="7774791" cy="1638302"/>
            <a:chOff x="-293528" y="0"/>
            <a:chExt cx="6168756" cy="1304926"/>
          </a:xfrm>
        </p:grpSpPr>
        <p:sp>
          <p:nvSpPr>
            <p:cNvPr id="16" name="Rectangle 15"/>
            <p:cNvSpPr/>
            <p:nvPr/>
          </p:nvSpPr>
          <p:spPr>
            <a:xfrm>
              <a:off x="-293528" y="511937"/>
              <a:ext cx="2441731" cy="7609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Performed=Provided=Completed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Earned=Rendered (Services)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190750" y="476250"/>
              <a:ext cx="323850" cy="295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190750" y="781050"/>
              <a:ext cx="66294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524125" y="123825"/>
              <a:ext cx="314325" cy="352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857500" y="0"/>
              <a:ext cx="1097280" cy="3657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76550" y="482918"/>
              <a:ext cx="1123950" cy="3429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 Credit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67026" y="897934"/>
              <a:ext cx="1097281" cy="40699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Revenues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514600" y="533400"/>
              <a:ext cx="35242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4060884" y="623887"/>
              <a:ext cx="2381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391025" y="28575"/>
              <a:ext cx="1484202" cy="3238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Cash </a:t>
              </a:r>
              <a:r>
                <a:rPr lang="en-U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91025" y="442393"/>
              <a:ext cx="1484202" cy="4286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+Account Receivable </a:t>
              </a:r>
              <a:r>
                <a:rPr lang="en-U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1026" y="938701"/>
              <a:ext cx="1484202" cy="3238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Revenues </a:t>
              </a:r>
              <a:r>
                <a:rPr lang="en-U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65092" y="1441125"/>
            <a:ext cx="307743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Performing Services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25154"/>
              </p:ext>
            </p:extLst>
          </p:nvPr>
        </p:nvGraphicFramePr>
        <p:xfrm>
          <a:off x="264831" y="5006146"/>
          <a:ext cx="10883416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1683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795132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432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1479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00802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16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Basem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Revenues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services to customer cash.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86A067-BB5D-42BF-B752-6360A23AE9CB}"/>
              </a:ext>
            </a:extLst>
          </p:cNvPr>
          <p:cNvCxnSpPr>
            <a:cxnSpLocks/>
          </p:cNvCxnSpPr>
          <p:nvPr/>
        </p:nvCxnSpPr>
        <p:spPr>
          <a:xfrm>
            <a:off x="8844124" y="807991"/>
            <a:ext cx="30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182D06-35BE-4777-93E4-0379248223A1}"/>
              </a:ext>
            </a:extLst>
          </p:cNvPr>
          <p:cNvCxnSpPr>
            <a:cxnSpLocks/>
          </p:cNvCxnSpPr>
          <p:nvPr/>
        </p:nvCxnSpPr>
        <p:spPr>
          <a:xfrm>
            <a:off x="8870751" y="1989481"/>
            <a:ext cx="30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D5B68-4F0B-408A-98B6-1DEC7C25E6C1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8C170B-CCE7-41D8-84F2-64A990EC9DA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DE2E2A-3679-4AE0-AA59-AFFCFA2E3D1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6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0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1864</TotalTime>
  <Words>2636</Words>
  <Application>Microsoft Office PowerPoint</Application>
  <PresentationFormat>Widescreen</PresentationFormat>
  <Paragraphs>761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Comic Sans MS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osama amro</cp:lastModifiedBy>
  <cp:revision>283</cp:revision>
  <dcterms:created xsi:type="dcterms:W3CDTF">2020-03-04T10:47:58Z</dcterms:created>
  <dcterms:modified xsi:type="dcterms:W3CDTF">2021-01-22T03:07:00Z</dcterms:modified>
</cp:coreProperties>
</file>