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6" r:id="rId2"/>
    <p:sldId id="307" r:id="rId3"/>
    <p:sldId id="321" r:id="rId4"/>
    <p:sldId id="322" r:id="rId5"/>
    <p:sldId id="323" r:id="rId6"/>
    <p:sldId id="268" r:id="rId7"/>
    <p:sldId id="310" r:id="rId8"/>
    <p:sldId id="315" r:id="rId9"/>
    <p:sldId id="324" r:id="rId10"/>
    <p:sldId id="326" r:id="rId11"/>
    <p:sldId id="327" r:id="rId12"/>
    <p:sldId id="325" r:id="rId13"/>
    <p:sldId id="329" r:id="rId14"/>
    <p:sldId id="328" r:id="rId15"/>
    <p:sldId id="330" r:id="rId16"/>
    <p:sldId id="331"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B3FF"/>
    <a:srgbClr val="BA81FF"/>
    <a:srgbClr val="7E15FF"/>
    <a:srgbClr val="CC0066"/>
    <a:srgbClr val="66CCFF"/>
    <a:srgbClr val="CCCCFF"/>
    <a:srgbClr val="FF6600"/>
    <a:srgbClr val="66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00" autoAdjust="0"/>
    <p:restoredTop sz="94660"/>
  </p:normalViewPr>
  <p:slideViewPr>
    <p:cSldViewPr snapToGrid="0">
      <p:cViewPr varScale="1">
        <p:scale>
          <a:sx n="74" d="100"/>
          <a:sy n="74" d="100"/>
        </p:scale>
        <p:origin x="27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1F1A2-4145-4E97-BE75-3CBC135A9D68}" type="datetimeFigureOut">
              <a:rPr lang="en-US" smtClean="0"/>
              <a:t>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16318-C96C-4CD0-A9C1-C97A6BA9F57E}" type="slidenum">
              <a:rPr lang="en-US" smtClean="0"/>
              <a:t>‹#›</a:t>
            </a:fld>
            <a:endParaRPr lang="en-US"/>
          </a:p>
        </p:txBody>
      </p:sp>
    </p:spTree>
    <p:extLst>
      <p:ext uri="{BB962C8B-B14F-4D97-AF65-F5344CB8AC3E}">
        <p14:creationId xmlns:p14="http://schemas.microsoft.com/office/powerpoint/2010/main" val="8524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41525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272149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407427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2827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42564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3055848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212638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119509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284978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226895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75445C-8FC8-44FC-8B21-5E25EB59DD46}" type="datetimeFigureOut">
              <a:rPr lang="en-GB" smtClean="0"/>
              <a:pPr/>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66848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5445C-8FC8-44FC-8B21-5E25EB59DD46}" type="datetimeFigureOut">
              <a:rPr lang="en-GB" smtClean="0"/>
              <a:pPr/>
              <a:t>20/01/2021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E48A7-7483-41D6-8254-8C0167DAA85F}" type="slidenum">
              <a:rPr lang="en-GB" smtClean="0"/>
              <a:pPr/>
              <a:t>‹#›</a:t>
            </a:fld>
            <a:endParaRPr lang="en-GB"/>
          </a:p>
        </p:txBody>
      </p:sp>
    </p:spTree>
    <p:extLst>
      <p:ext uri="{BB962C8B-B14F-4D97-AF65-F5344CB8AC3E}">
        <p14:creationId xmlns:p14="http://schemas.microsoft.com/office/powerpoint/2010/main" val="201171706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descr="Image result for bahrain emblem">
            <a:extLst>
              <a:ext uri="{FF2B5EF4-FFF2-40B4-BE49-F238E27FC236}">
                <a16:creationId xmlns="" xmlns:a16="http://schemas.microsoft.com/office/drawing/2014/main" id="{A7B754D7-1CC4-4B0B-B38E-C52E4ED20633}"/>
              </a:ext>
            </a:extLst>
          </p:cNvPr>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9" name="Picture 8"/>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345475" y="633751"/>
            <a:ext cx="9059091" cy="1224136"/>
          </a:xfrm>
          <a:prstGeom prst="rect">
            <a:avLst/>
          </a:prstGeom>
          <a:ln>
            <a:noFill/>
          </a:ln>
          <a:effectLst>
            <a:outerShdw blurRad="292100" dist="139700" dir="2700000" algn="tl" rotWithShape="0">
              <a:srgbClr val="333333">
                <a:alpha val="65000"/>
              </a:srgbClr>
            </a:outerShdw>
          </a:effectLst>
        </p:spPr>
      </p:pic>
      <p:graphicFrame>
        <p:nvGraphicFramePr>
          <p:cNvPr id="14" name="Table 8">
            <a:extLst>
              <a:ext uri="{FF2B5EF4-FFF2-40B4-BE49-F238E27FC236}">
                <a16:creationId xmlns="" xmlns:a16="http://schemas.microsoft.com/office/drawing/2014/main" id="{C257F836-2B8D-4385-833E-440ED69B98AF}"/>
              </a:ext>
            </a:extLst>
          </p:cNvPr>
          <p:cNvGraphicFramePr>
            <a:graphicFrameLocks noGrp="1"/>
          </p:cNvGraphicFramePr>
          <p:nvPr>
            <p:extLst>
              <p:ext uri="{D42A27DB-BD31-4B8C-83A1-F6EECF244321}">
                <p14:modId xmlns:p14="http://schemas.microsoft.com/office/powerpoint/2010/main" val="796852028"/>
              </p:ext>
            </p:extLst>
          </p:nvPr>
        </p:nvGraphicFramePr>
        <p:xfrm>
          <a:off x="1345475" y="2266084"/>
          <a:ext cx="9183189" cy="3885647"/>
        </p:xfrm>
        <a:graphic>
          <a:graphicData uri="http://schemas.openxmlformats.org/drawingml/2006/table">
            <a:tbl>
              <a:tblPr firstRow="1" bandRow="1">
                <a:tableStyleId>{22838BEF-8BB2-4498-84A7-C5851F593DF1}</a:tableStyleId>
              </a:tblPr>
              <a:tblGrid>
                <a:gridCol w="2158369">
                  <a:extLst>
                    <a:ext uri="{9D8B030D-6E8A-4147-A177-3AD203B41FA5}">
                      <a16:colId xmlns="" xmlns:a16="http://schemas.microsoft.com/office/drawing/2014/main" val="1153488245"/>
                    </a:ext>
                  </a:extLst>
                </a:gridCol>
                <a:gridCol w="7024820">
                  <a:extLst>
                    <a:ext uri="{9D8B030D-6E8A-4147-A177-3AD203B41FA5}">
                      <a16:colId xmlns="" xmlns:a16="http://schemas.microsoft.com/office/drawing/2014/main" val="2424581035"/>
                    </a:ext>
                  </a:extLst>
                </a:gridCol>
              </a:tblGrid>
              <a:tr h="989666">
                <a:tc gridSpan="2">
                  <a:txBody>
                    <a:bodyPr/>
                    <a:lstStyle/>
                    <a:p>
                      <a:pPr algn="ctr"/>
                      <a:r>
                        <a:rPr lang="en-US" sz="2400" dirty="0">
                          <a:latin typeface="Arial" panose="020B0604020202020204" pitchFamily="34" charset="0"/>
                          <a:cs typeface="Arial" panose="020B0604020202020204" pitchFamily="34" charset="0"/>
                        </a:rPr>
                        <a:t>Commercial Subjects Group </a:t>
                      </a:r>
                    </a:p>
                    <a:p>
                      <a:pPr algn="ctr"/>
                      <a:r>
                        <a:rPr lang="en-US" sz="2400" dirty="0">
                          <a:latin typeface="Arial" panose="020B0604020202020204" pitchFamily="34" charset="0"/>
                          <a:cs typeface="Arial" panose="020B0604020202020204" pitchFamily="34" charset="0"/>
                        </a:rPr>
                        <a:t>Level 3</a:t>
                      </a:r>
                      <a:endParaRPr lang="en-GB" sz="2400"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hMerge="1">
                  <a:txBody>
                    <a:bodyPr/>
                    <a:lstStyle/>
                    <a:p>
                      <a:endParaRPr lang="en-GB" dirty="0"/>
                    </a:p>
                  </a:txBody>
                  <a:tcPr/>
                </a:tc>
                <a:extLst>
                  <a:ext uri="{0D108BD9-81ED-4DB2-BD59-A6C34878D82A}">
                    <a16:rowId xmlns="" xmlns:a16="http://schemas.microsoft.com/office/drawing/2014/main" val="3128585072"/>
                  </a:ext>
                </a:extLst>
              </a:tr>
              <a:tr h="755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Subject</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a:solidFill>
                            <a:srgbClr val="002060"/>
                          </a:solidFill>
                          <a:latin typeface="Arial" panose="020B0604020202020204" pitchFamily="34" charset="0"/>
                          <a:cs typeface="Arial" panose="020B0604020202020204" pitchFamily="34" charset="0"/>
                        </a:rPr>
                        <a:t>Accounting (</a:t>
                      </a:r>
                      <a:r>
                        <a:rPr lang="ar-BH" sz="2400" b="1" dirty="0">
                          <a:solidFill>
                            <a:srgbClr val="002060"/>
                          </a:solidFill>
                          <a:latin typeface="Arial" panose="020B0604020202020204" pitchFamily="34" charset="0"/>
                          <a:cs typeface="Arial" panose="020B0604020202020204" pitchFamily="34" charset="0"/>
                        </a:rPr>
                        <a:t>2</a:t>
                      </a:r>
                      <a:r>
                        <a:rPr lang="en-US" sz="2400" b="1" dirty="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 </a:t>
                      </a:r>
                      <a:r>
                        <a:rPr lang="en-US" sz="2400" b="1" smtClean="0">
                          <a:solidFill>
                            <a:srgbClr val="002060"/>
                          </a:solidFill>
                          <a:latin typeface="Arial" panose="020B0604020202020204" pitchFamily="34" charset="0"/>
                          <a:cs typeface="Arial" panose="020B0604020202020204" pitchFamily="34" charset="0"/>
                        </a:rPr>
                        <a:t>– </a:t>
                      </a:r>
                      <a:r>
                        <a:rPr lang="ar-BH" sz="2400" b="1" smtClean="0">
                          <a:solidFill>
                            <a:srgbClr val="002060"/>
                          </a:solidFill>
                          <a:latin typeface="Arial" panose="020B0604020202020204" pitchFamily="34" charset="0"/>
                          <a:cs typeface="Arial" panose="020B0604020202020204" pitchFamily="34" charset="0"/>
                        </a:rPr>
                        <a:t> </a:t>
                      </a:r>
                      <a:endParaRPr lang="ar-BH" sz="2400" b="1" dirty="0" smtClean="0">
                        <a:solidFill>
                          <a:srgbClr val="002060"/>
                        </a:solidFill>
                        <a:latin typeface="Arial" panose="020B0604020202020204" pitchFamily="34" charset="0"/>
                        <a:cs typeface="Arial" panose="020B0604020202020204" pitchFamily="34" charset="0"/>
                      </a:endParaRPr>
                    </a:p>
                    <a:p>
                      <a:pPr algn="ctr"/>
                      <a:r>
                        <a:rPr lang="ar-BH" sz="2400" b="1" dirty="0" smtClean="0">
                          <a:solidFill>
                            <a:srgbClr val="002060"/>
                          </a:solidFill>
                          <a:latin typeface="Arial" panose="020B0604020202020204" pitchFamily="34" charset="0"/>
                          <a:cs typeface="Arial" panose="020B0604020202020204" pitchFamily="34" charset="0"/>
                        </a:rPr>
                        <a:t>محا 212 - 804</a:t>
                      </a:r>
                      <a:endParaRPr lang="en-GB" sz="2400" b="1" dirty="0">
                        <a:solidFill>
                          <a:srgbClr val="002060"/>
                        </a:solidFill>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 xmlns:a16="http://schemas.microsoft.com/office/drawing/2014/main" val="4090189103"/>
                  </a:ext>
                </a:extLst>
              </a:tr>
              <a:tr h="672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Chapter</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a:latin typeface="Arial" panose="020B0604020202020204" pitchFamily="34" charset="0"/>
                          <a:cs typeface="Arial" panose="020B0604020202020204" pitchFamily="34" charset="0"/>
                        </a:rPr>
                        <a:t>Chapter </a:t>
                      </a:r>
                      <a:r>
                        <a:rPr lang="en-GB" sz="2400" b="1" dirty="0">
                          <a:latin typeface="Arial" panose="020B0604020202020204" pitchFamily="34" charset="0"/>
                          <a:cs typeface="Arial" panose="020B0604020202020204" pitchFamily="34" charset="0"/>
                        </a:rPr>
                        <a:t>3</a:t>
                      </a:r>
                    </a:p>
                  </a:txBody>
                  <a:tcPr anchor="ctr">
                    <a:cell3D prstMaterial="dkEdge">
                      <a:bevel prst="relaxedInset"/>
                      <a:lightRig rig="flood" dir="t"/>
                    </a:cell3D>
                  </a:tcPr>
                </a:tc>
                <a:extLst>
                  <a:ext uri="{0D108BD9-81ED-4DB2-BD59-A6C34878D82A}">
                    <a16:rowId xmlns="" xmlns:a16="http://schemas.microsoft.com/office/drawing/2014/main" val="4244890864"/>
                  </a:ext>
                </a:extLst>
              </a:tr>
              <a:tr h="14009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Title</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GB" sz="2400" b="1" dirty="0">
                          <a:solidFill>
                            <a:srgbClr val="FF0000"/>
                          </a:solidFill>
                          <a:latin typeface="Arial" panose="020B0604020202020204" pitchFamily="34" charset="0"/>
                          <a:cs typeface="Arial" panose="020B0604020202020204" pitchFamily="34" charset="0"/>
                        </a:rPr>
                        <a:t>Accounting For Receivable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baseline="0" dirty="0">
                          <a:solidFill>
                            <a:schemeClr val="tx1"/>
                          </a:solidFill>
                          <a:effectLst>
                            <a:outerShdw blurRad="38100" dist="38100" dir="2700000" algn="tl">
                              <a:srgbClr val="000000">
                                <a:alpha val="43137"/>
                              </a:srgbClr>
                            </a:outerShdw>
                          </a:effectLst>
                          <a:latin typeface="Times New Roman" panose="02020603050405020304" pitchFamily="18" charset="0"/>
                        </a:rPr>
                        <a:t>Direct write - off method</a:t>
                      </a:r>
                      <a:endParaRPr lang="en-US" sz="2400" dirty="0">
                        <a:solidFill>
                          <a:schemeClr val="tx1"/>
                        </a:solidFill>
                        <a:effectLst>
                          <a:outerShdw blurRad="38100" dist="38100" dir="2700000" algn="tl">
                            <a:srgbClr val="000000">
                              <a:alpha val="43137"/>
                            </a:srgbClr>
                          </a:outerShdw>
                        </a:effectLst>
                      </a:endParaRPr>
                    </a:p>
                  </a:txBody>
                  <a:tcPr anchor="ctr">
                    <a:cell3D prstMaterial="dkEdge">
                      <a:bevel prst="relaxedInset"/>
                      <a:lightRig rig="flood" dir="t"/>
                    </a:cell3D>
                  </a:tcPr>
                </a:tc>
                <a:extLst>
                  <a:ext uri="{0D108BD9-81ED-4DB2-BD59-A6C34878D82A}">
                    <a16:rowId xmlns="" xmlns:a16="http://schemas.microsoft.com/office/drawing/2014/main" val="4216000624"/>
                  </a:ext>
                </a:extLst>
              </a:tr>
            </a:tbl>
          </a:graphicData>
        </a:graphic>
      </p:graphicFrame>
      <p:grpSp>
        <p:nvGrpSpPr>
          <p:cNvPr id="8" name="Group 7"/>
          <p:cNvGrpSpPr/>
          <p:nvPr/>
        </p:nvGrpSpPr>
        <p:grpSpPr>
          <a:xfrm>
            <a:off x="0" y="6498164"/>
            <a:ext cx="12192000" cy="384957"/>
            <a:chOff x="0" y="6498164"/>
            <a:chExt cx="12192000" cy="384957"/>
          </a:xfrm>
        </p:grpSpPr>
        <p:cxnSp>
          <p:nvCxnSpPr>
            <p:cNvPr id="10" name="Straight Connector 9"/>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38151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036405808"/>
              </p:ext>
            </p:extLst>
          </p:nvPr>
        </p:nvGraphicFramePr>
        <p:xfrm>
          <a:off x="1879421" y="3732054"/>
          <a:ext cx="7347221" cy="1243395"/>
        </p:xfrm>
        <a:graphic>
          <a:graphicData uri="http://schemas.openxmlformats.org/drawingml/2006/table">
            <a:tbl>
              <a:tblPr firstRow="1" bandRow="1">
                <a:tableStyleId>{93296810-A885-4BE3-A3E7-6D5BEEA58F35}</a:tableStyleId>
              </a:tblPr>
              <a:tblGrid>
                <a:gridCol w="877525">
                  <a:extLst>
                    <a:ext uri="{9D8B030D-6E8A-4147-A177-3AD203B41FA5}">
                      <a16:colId xmlns="" xmlns:a16="http://schemas.microsoft.com/office/drawing/2014/main" val="4246217529"/>
                    </a:ext>
                  </a:extLst>
                </a:gridCol>
                <a:gridCol w="3968796">
                  <a:extLst>
                    <a:ext uri="{9D8B030D-6E8A-4147-A177-3AD203B41FA5}">
                      <a16:colId xmlns="" xmlns:a16="http://schemas.microsoft.com/office/drawing/2014/main" val="3843611162"/>
                    </a:ext>
                  </a:extLst>
                </a:gridCol>
                <a:gridCol w="470263">
                  <a:extLst>
                    <a:ext uri="{9D8B030D-6E8A-4147-A177-3AD203B41FA5}">
                      <a16:colId xmlns="" xmlns:a16="http://schemas.microsoft.com/office/drawing/2014/main" val="4046168385"/>
                    </a:ext>
                  </a:extLst>
                </a:gridCol>
                <a:gridCol w="1018902">
                  <a:extLst>
                    <a:ext uri="{9D8B030D-6E8A-4147-A177-3AD203B41FA5}">
                      <a16:colId xmlns="" xmlns:a16="http://schemas.microsoft.com/office/drawing/2014/main" val="175595679"/>
                    </a:ext>
                  </a:extLst>
                </a:gridCol>
                <a:gridCol w="1011735">
                  <a:extLst>
                    <a:ext uri="{9D8B030D-6E8A-4147-A177-3AD203B41FA5}">
                      <a16:colId xmlns="" xmlns:a16="http://schemas.microsoft.com/office/drawing/2014/main" val="2056075315"/>
                    </a:ext>
                  </a:extLst>
                </a:gridCol>
              </a:tblGrid>
              <a:tr h="414465">
                <a:tc>
                  <a:txBody>
                    <a:bodyPr/>
                    <a:lstStyle/>
                    <a:p>
                      <a:pPr algn="ctr"/>
                      <a:r>
                        <a:rPr lang="en-US" sz="1600" b="1" dirty="0">
                          <a:solidFill>
                            <a:srgbClr val="002060"/>
                          </a:solidFill>
                          <a:latin typeface="Arial" panose="020B0604020202020204" pitchFamily="34" charset="0"/>
                          <a:cs typeface="Arial" panose="020B0604020202020204" pitchFamily="34" charset="0"/>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Account Title and Explanation</a:t>
                      </a:r>
                      <a:endParaRPr lang="en-US" sz="16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dirty="0">
                          <a:solidFill>
                            <a:srgbClr val="002060"/>
                          </a:solidFill>
                          <a:latin typeface="Arial" panose="020B0604020202020204" pitchFamily="34" charset="0"/>
                          <a:cs typeface="Arial" panose="020B0604020202020204" pitchFamily="34" charset="0"/>
                        </a:rPr>
                        <a:t>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Debit</a:t>
                      </a:r>
                      <a:endParaRPr lang="en-US" sz="16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dirty="0">
                          <a:solidFill>
                            <a:srgbClr val="002060"/>
                          </a:solidFill>
                          <a:latin typeface="Arial" panose="020B0604020202020204" pitchFamily="34" charset="0"/>
                          <a:cs typeface="Arial" panose="020B0604020202020204" pitchFamily="34" charset="0"/>
                        </a:rPr>
                        <a:t>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2930803277"/>
                  </a:ext>
                </a:extLst>
              </a:tr>
              <a:tr h="414465">
                <a:tc>
                  <a:txBody>
                    <a:bodyPr/>
                    <a:lstStyle/>
                    <a:p>
                      <a:pPr algn="ctr"/>
                      <a:r>
                        <a:rPr lang="en-GB" sz="1600" b="1" dirty="0">
                          <a:latin typeface="Arial" panose="020B0604020202020204" pitchFamily="34" charset="0"/>
                          <a:cs typeface="Arial" panose="020B0604020202020204" pitchFamily="34" charset="0"/>
                        </a:rPr>
                        <a:t>Jan 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348105868"/>
                  </a:ext>
                </a:extLst>
              </a:tr>
              <a:tr h="414465">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460969316"/>
                  </a:ext>
                </a:extLst>
              </a:tr>
            </a:tbl>
          </a:graphicData>
        </a:graphic>
      </p:graphicFrame>
      <p:grpSp>
        <p:nvGrpSpPr>
          <p:cNvPr id="10" name="Group 9"/>
          <p:cNvGrpSpPr/>
          <p:nvPr/>
        </p:nvGrpSpPr>
        <p:grpSpPr>
          <a:xfrm>
            <a:off x="297805" y="492985"/>
            <a:ext cx="5705430" cy="638574"/>
            <a:chOff x="167751" y="1109201"/>
            <a:chExt cx="8153400" cy="1080000"/>
          </a:xfrm>
        </p:grpSpPr>
        <p:sp>
          <p:nvSpPr>
            <p:cNvPr id="11" name="مستطيل مستدير الزوايا 13"/>
            <p:cNvSpPr/>
            <p:nvPr/>
          </p:nvSpPr>
          <p:spPr>
            <a:xfrm>
              <a:off x="167751" y="110920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Rectangle 6"/>
            <p:cNvSpPr/>
            <p:nvPr/>
          </p:nvSpPr>
          <p:spPr>
            <a:xfrm>
              <a:off x="1262378" y="1145763"/>
              <a:ext cx="6923403" cy="780800"/>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Exercise (3-1): Solution</a:t>
              </a:r>
            </a:p>
          </p:txBody>
        </p:sp>
        <p:grpSp>
          <p:nvGrpSpPr>
            <p:cNvPr id="13" name="Shape 631"/>
            <p:cNvGrpSpPr/>
            <p:nvPr/>
          </p:nvGrpSpPr>
          <p:grpSpPr>
            <a:xfrm>
              <a:off x="460278" y="1121179"/>
              <a:ext cx="783227" cy="707887"/>
              <a:chOff x="5961125" y="1623900"/>
              <a:chExt cx="427450" cy="448175"/>
            </a:xfrm>
          </p:grpSpPr>
          <p:sp>
            <p:nvSpPr>
              <p:cNvPr id="1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2" name="Rectangle 21"/>
          <p:cNvSpPr/>
          <p:nvPr/>
        </p:nvSpPr>
        <p:spPr>
          <a:xfrm>
            <a:off x="3028628" y="3076027"/>
            <a:ext cx="3442161" cy="4508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marL="685800" algn="ctr">
              <a:lnSpc>
                <a:spcPct val="130000"/>
              </a:lnSpc>
              <a:spcAft>
                <a:spcPts val="800"/>
              </a:spcAft>
              <a:tabLst>
                <a:tab pos="838200" algn="l"/>
              </a:tabLst>
            </a:pPr>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GENERAL JOURNAL</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0">
            <a:extLst>
              <a:ext uri="{FF2B5EF4-FFF2-40B4-BE49-F238E27FC236}">
                <a16:creationId xmlns="" xmlns:a16="http://schemas.microsoft.com/office/drawing/2014/main" id="{3B1C11F8-5C65-449D-8941-4B17289AF43B}"/>
              </a:ext>
            </a:extLst>
          </p:cNvPr>
          <p:cNvPicPr>
            <a:picLocks noChangeAspect="1"/>
          </p:cNvPicPr>
          <p:nvPr/>
        </p:nvPicPr>
        <p:blipFill rotWithShape="1">
          <a:blip r:embed="rId2"/>
          <a:srcRect b="60444"/>
          <a:stretch/>
        </p:blipFill>
        <p:spPr>
          <a:xfrm>
            <a:off x="0" y="1345554"/>
            <a:ext cx="10286058" cy="1778451"/>
          </a:xfrm>
          <a:prstGeom prst="rect">
            <a:avLst/>
          </a:prstGeom>
        </p:spPr>
      </p:pic>
      <p:sp>
        <p:nvSpPr>
          <p:cNvPr id="2" name="Rectangle: Rounded Corners 1">
            <a:extLst>
              <a:ext uri="{FF2B5EF4-FFF2-40B4-BE49-F238E27FC236}">
                <a16:creationId xmlns="" xmlns:a16="http://schemas.microsoft.com/office/drawing/2014/main" id="{06A8F342-E83F-41F1-B798-7C0FB09A9CA0}"/>
              </a:ext>
            </a:extLst>
          </p:cNvPr>
          <p:cNvSpPr/>
          <p:nvPr/>
        </p:nvSpPr>
        <p:spPr>
          <a:xfrm>
            <a:off x="297805" y="2650435"/>
            <a:ext cx="2405638" cy="47226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peech Bubble: Rectangle with Corners Rounded 2">
            <a:extLst>
              <a:ext uri="{FF2B5EF4-FFF2-40B4-BE49-F238E27FC236}">
                <a16:creationId xmlns="" xmlns:a16="http://schemas.microsoft.com/office/drawing/2014/main" id="{87298B1C-5230-42E9-BF5A-600B494E1960}"/>
              </a:ext>
            </a:extLst>
          </p:cNvPr>
          <p:cNvSpPr/>
          <p:nvPr/>
        </p:nvSpPr>
        <p:spPr>
          <a:xfrm>
            <a:off x="297805" y="3429001"/>
            <a:ext cx="1345465" cy="1236190"/>
          </a:xfrm>
          <a:prstGeom prst="wedgeRoundRectCallout">
            <a:avLst>
              <a:gd name="adj1" fmla="val 11944"/>
              <a:gd name="adj2" fmla="val -66720"/>
              <a:gd name="adj3" fmla="val 16667"/>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rPr>
              <a:t>Will NOT  Collect </a:t>
            </a:r>
          </a:p>
        </p:txBody>
      </p:sp>
      <p:sp>
        <p:nvSpPr>
          <p:cNvPr id="4" name="Rectangle: Rounded Corners 3">
            <a:extLst>
              <a:ext uri="{FF2B5EF4-FFF2-40B4-BE49-F238E27FC236}">
                <a16:creationId xmlns="" xmlns:a16="http://schemas.microsoft.com/office/drawing/2014/main" id="{F80DCDF2-1B10-488C-B907-DDDE954FA2C9}"/>
              </a:ext>
            </a:extLst>
          </p:cNvPr>
          <p:cNvSpPr/>
          <p:nvPr/>
        </p:nvSpPr>
        <p:spPr>
          <a:xfrm>
            <a:off x="7089548" y="2630559"/>
            <a:ext cx="1630382" cy="472260"/>
          </a:xfrm>
          <a:prstGeom prst="roundRect">
            <a:avLst/>
          </a:prstGeom>
          <a:noFill/>
          <a:ln w="571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FEA8B0EE-018D-4AD5-8DE8-7277D677E728}"/>
              </a:ext>
            </a:extLst>
          </p:cNvPr>
          <p:cNvSpPr txBox="1"/>
          <p:nvPr/>
        </p:nvSpPr>
        <p:spPr>
          <a:xfrm>
            <a:off x="2822713" y="4163255"/>
            <a:ext cx="382987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Bad Dets Expenses </a:t>
            </a:r>
          </a:p>
        </p:txBody>
      </p:sp>
      <p:sp>
        <p:nvSpPr>
          <p:cNvPr id="27" name="TextBox 26">
            <a:extLst>
              <a:ext uri="{FF2B5EF4-FFF2-40B4-BE49-F238E27FC236}">
                <a16:creationId xmlns="" xmlns:a16="http://schemas.microsoft.com/office/drawing/2014/main" id="{7C735C4E-2901-4943-B348-9908206AEC2C}"/>
              </a:ext>
            </a:extLst>
          </p:cNvPr>
          <p:cNvSpPr txBox="1"/>
          <p:nvPr/>
        </p:nvSpPr>
        <p:spPr>
          <a:xfrm>
            <a:off x="3790122" y="4583135"/>
            <a:ext cx="382987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Account Receivable- (</a:t>
            </a:r>
            <a:r>
              <a:rPr lang="en-US" sz="2000" b="1" dirty="0">
                <a:solidFill>
                  <a:srgbClr val="FF0000"/>
                </a:solidFill>
                <a:effectLst>
                  <a:outerShdw blurRad="38100" dist="38100" dir="2700000" algn="tl">
                    <a:srgbClr val="000000">
                      <a:alpha val="43137"/>
                    </a:srgbClr>
                  </a:outerShdw>
                </a:effectLst>
              </a:rPr>
              <a:t>XXX</a:t>
            </a:r>
            <a:r>
              <a:rPr lang="en-US" sz="2000" b="1" dirty="0">
                <a:effectLst>
                  <a:outerShdw blurRad="38100" dist="38100" dir="2700000" algn="tl">
                    <a:srgbClr val="000000">
                      <a:alpha val="43137"/>
                    </a:srgbClr>
                  </a:outerShdw>
                </a:effectLst>
              </a:rPr>
              <a:t>)</a:t>
            </a:r>
          </a:p>
        </p:txBody>
      </p:sp>
      <p:sp>
        <p:nvSpPr>
          <p:cNvPr id="28" name="TextBox 27">
            <a:extLst>
              <a:ext uri="{FF2B5EF4-FFF2-40B4-BE49-F238E27FC236}">
                <a16:creationId xmlns="" xmlns:a16="http://schemas.microsoft.com/office/drawing/2014/main" id="{13463E03-1164-420E-9D7A-1A8BE1A95BF0}"/>
              </a:ext>
            </a:extLst>
          </p:cNvPr>
          <p:cNvSpPr txBox="1"/>
          <p:nvPr/>
        </p:nvSpPr>
        <p:spPr>
          <a:xfrm>
            <a:off x="7262191" y="4163255"/>
            <a:ext cx="83488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4,500</a:t>
            </a:r>
            <a:endParaRPr lang="en-US" b="1" dirty="0">
              <a:effectLst>
                <a:outerShdw blurRad="38100" dist="38100" dir="2700000" algn="tl">
                  <a:srgbClr val="000000">
                    <a:alpha val="43137"/>
                  </a:srgbClr>
                </a:outerShdw>
              </a:effectLst>
            </a:endParaRPr>
          </a:p>
        </p:txBody>
      </p:sp>
      <p:sp>
        <p:nvSpPr>
          <p:cNvPr id="30" name="TextBox 29">
            <a:extLst>
              <a:ext uri="{FF2B5EF4-FFF2-40B4-BE49-F238E27FC236}">
                <a16:creationId xmlns="" xmlns:a16="http://schemas.microsoft.com/office/drawing/2014/main" id="{E5F2E86C-FAE1-49C2-9DF1-6F975DFDE7DD}"/>
              </a:ext>
            </a:extLst>
          </p:cNvPr>
          <p:cNvSpPr txBox="1"/>
          <p:nvPr/>
        </p:nvSpPr>
        <p:spPr>
          <a:xfrm>
            <a:off x="8289234" y="4563365"/>
            <a:ext cx="83488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4,500</a:t>
            </a:r>
            <a:endParaRPr lang="en-US" b="1" dirty="0">
              <a:effectLst>
                <a:outerShdw blurRad="38100" dist="38100" dir="2700000" algn="tl">
                  <a:srgbClr val="000000">
                    <a:alpha val="43137"/>
                  </a:srgbClr>
                </a:outerShdw>
              </a:effectLst>
            </a:endParaRPr>
          </a:p>
        </p:txBody>
      </p:sp>
      <p:sp>
        <p:nvSpPr>
          <p:cNvPr id="8" name="Title 1">
            <a:extLst>
              <a:ext uri="{FF2B5EF4-FFF2-40B4-BE49-F238E27FC236}">
                <a16:creationId xmlns="" xmlns:a16="http://schemas.microsoft.com/office/drawing/2014/main" id="{593072C7-07A4-4FCD-8AFF-59218E10456A}"/>
              </a:ext>
            </a:extLst>
          </p:cNvPr>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9" name="Group 28"/>
          <p:cNvGrpSpPr/>
          <p:nvPr/>
        </p:nvGrpSpPr>
        <p:grpSpPr>
          <a:xfrm>
            <a:off x="0" y="6498164"/>
            <a:ext cx="12192000" cy="384957"/>
            <a:chOff x="0" y="6498164"/>
            <a:chExt cx="12192000" cy="384957"/>
          </a:xfrm>
        </p:grpSpPr>
        <p:cxnSp>
          <p:nvCxnSpPr>
            <p:cNvPr id="31" name="Straight Connector 30"/>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ectangle 3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3902" y="39387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5417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animBg="1"/>
      <p:bldP spid="3" grpId="0" animBg="1"/>
      <p:bldP spid="4" grpId="0" animBg="1"/>
      <p:bldP spid="25" grpId="0"/>
      <p:bldP spid="27" grpId="0"/>
      <p:bldP spid="28"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478265"/>
            <a:ext cx="12192000" cy="338554"/>
            <a:chOff x="0" y="6501793"/>
            <a:chExt cx="12192000" cy="338554"/>
          </a:xfrm>
        </p:grpSpPr>
        <p:cxnSp>
          <p:nvCxnSpPr>
            <p:cNvPr id="6" name="Straight Connector 5"/>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a:t>وزارة التربية والتعليم – 2020م</a:t>
              </a:r>
              <a:endParaRPr lang="en-US" sz="1600" dirty="0"/>
            </a:p>
          </p:txBody>
        </p:sp>
      </p:grpSp>
      <p:pic>
        <p:nvPicPr>
          <p:cNvPr id="24" name="Picture 23">
            <a:extLst>
              <a:ext uri="{FF2B5EF4-FFF2-40B4-BE49-F238E27FC236}">
                <a16:creationId xmlns="" xmlns:a16="http://schemas.microsoft.com/office/drawing/2014/main" id="{5B9F8267-7231-43AB-961B-C1051A937667}"/>
              </a:ext>
            </a:extLst>
          </p:cNvPr>
          <p:cNvPicPr>
            <a:picLocks noChangeAspect="1"/>
          </p:cNvPicPr>
          <p:nvPr/>
        </p:nvPicPr>
        <p:blipFill>
          <a:blip r:embed="rId2"/>
          <a:stretch>
            <a:fillRect/>
          </a:stretch>
        </p:blipFill>
        <p:spPr>
          <a:xfrm>
            <a:off x="0" y="1001624"/>
            <a:ext cx="10256762" cy="3137581"/>
          </a:xfrm>
          <a:prstGeom prst="rect">
            <a:avLst/>
          </a:prstGeom>
        </p:spPr>
      </p:pic>
      <p:graphicFrame>
        <p:nvGraphicFramePr>
          <p:cNvPr id="45" name="Table 44">
            <a:extLst>
              <a:ext uri="{FF2B5EF4-FFF2-40B4-BE49-F238E27FC236}">
                <a16:creationId xmlns="" xmlns:a16="http://schemas.microsoft.com/office/drawing/2014/main" id="{2EBAB67E-17C4-4C04-9518-2D97CD1EA979}"/>
              </a:ext>
            </a:extLst>
          </p:cNvPr>
          <p:cNvGraphicFramePr>
            <a:graphicFrameLocks noGrp="1"/>
          </p:cNvGraphicFramePr>
          <p:nvPr>
            <p:extLst>
              <p:ext uri="{D42A27DB-BD31-4B8C-83A1-F6EECF244321}">
                <p14:modId xmlns:p14="http://schemas.microsoft.com/office/powerpoint/2010/main" val="291815311"/>
              </p:ext>
            </p:extLst>
          </p:nvPr>
        </p:nvGraphicFramePr>
        <p:xfrm>
          <a:off x="4649687" y="3985981"/>
          <a:ext cx="7132951" cy="2453778"/>
        </p:xfrm>
        <a:graphic>
          <a:graphicData uri="http://schemas.openxmlformats.org/drawingml/2006/table">
            <a:tbl>
              <a:tblPr firstRow="1" bandRow="1">
                <a:tableStyleId>{93296810-A885-4BE3-A3E7-6D5BEEA58F35}</a:tableStyleId>
              </a:tblPr>
              <a:tblGrid>
                <a:gridCol w="851933">
                  <a:extLst>
                    <a:ext uri="{9D8B030D-6E8A-4147-A177-3AD203B41FA5}">
                      <a16:colId xmlns="" xmlns:a16="http://schemas.microsoft.com/office/drawing/2014/main" val="4246217529"/>
                    </a:ext>
                  </a:extLst>
                </a:gridCol>
                <a:gridCol w="3657088">
                  <a:extLst>
                    <a:ext uri="{9D8B030D-6E8A-4147-A177-3AD203B41FA5}">
                      <a16:colId xmlns="" xmlns:a16="http://schemas.microsoft.com/office/drawing/2014/main" val="3843611162"/>
                    </a:ext>
                  </a:extLst>
                </a:gridCol>
                <a:gridCol w="652512">
                  <a:extLst>
                    <a:ext uri="{9D8B030D-6E8A-4147-A177-3AD203B41FA5}">
                      <a16:colId xmlns="" xmlns:a16="http://schemas.microsoft.com/office/drawing/2014/main" val="4046168385"/>
                    </a:ext>
                  </a:extLst>
                </a:gridCol>
                <a:gridCol w="989188">
                  <a:extLst>
                    <a:ext uri="{9D8B030D-6E8A-4147-A177-3AD203B41FA5}">
                      <a16:colId xmlns="" xmlns:a16="http://schemas.microsoft.com/office/drawing/2014/main" val="175595679"/>
                    </a:ext>
                  </a:extLst>
                </a:gridCol>
                <a:gridCol w="982230">
                  <a:extLst>
                    <a:ext uri="{9D8B030D-6E8A-4147-A177-3AD203B41FA5}">
                      <a16:colId xmlns="" xmlns:a16="http://schemas.microsoft.com/office/drawing/2014/main" val="2056075315"/>
                    </a:ext>
                  </a:extLst>
                </a:gridCol>
              </a:tblGrid>
              <a:tr h="350566">
                <a:tc>
                  <a:txBody>
                    <a:bodyPr/>
                    <a:lstStyle/>
                    <a:p>
                      <a:pPr algn="ctr"/>
                      <a:r>
                        <a:rPr lang="en-US" sz="1600" b="1" dirty="0">
                          <a:solidFill>
                            <a:srgbClr val="002060"/>
                          </a:solidFill>
                          <a:latin typeface="Arial" panose="020B0604020202020204" pitchFamily="34" charset="0"/>
                          <a:cs typeface="Arial" panose="020B0604020202020204" pitchFamily="34" charset="0"/>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Account Title and Explanation</a:t>
                      </a:r>
                      <a:endParaRPr lang="en-US" sz="16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dirty="0">
                          <a:solidFill>
                            <a:srgbClr val="002060"/>
                          </a:solidFill>
                          <a:latin typeface="Arial" panose="020B0604020202020204" pitchFamily="34" charset="0"/>
                          <a:cs typeface="Arial" panose="020B0604020202020204" pitchFamily="34" charset="0"/>
                        </a:rPr>
                        <a:t>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Debit</a:t>
                      </a:r>
                      <a:endParaRPr lang="en-US" sz="16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dirty="0">
                          <a:solidFill>
                            <a:srgbClr val="002060"/>
                          </a:solidFill>
                          <a:latin typeface="Arial" panose="020B0604020202020204" pitchFamily="34" charset="0"/>
                          <a:cs typeface="Arial" panose="020B0604020202020204" pitchFamily="34" charset="0"/>
                        </a:rPr>
                        <a:t>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2930803277"/>
                  </a:ext>
                </a:extLst>
              </a:tr>
              <a:tr h="296906">
                <a:tc>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Oct 15</a:t>
                      </a: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348105868"/>
                  </a:ext>
                </a:extLst>
              </a:tr>
              <a:tr h="323898">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460969316"/>
                  </a:ext>
                </a:extLst>
              </a:tr>
              <a:tr h="350566">
                <a:tc>
                  <a:txBody>
                    <a:bodyPr/>
                    <a:lstStyle/>
                    <a:p>
                      <a:pPr algn="ctr"/>
                      <a:r>
                        <a:rPr lang="en-US" sz="1600" b="1" dirty="0">
                          <a:latin typeface="Arial" panose="020B0604020202020204" pitchFamily="34" charset="0"/>
                          <a:cs typeface="Arial" panose="020B0604020202020204" pitchFamily="34" charset="0"/>
                        </a:rPr>
                        <a:t>Nov 23</a:t>
                      </a: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702950383"/>
                  </a:ext>
                </a:extLst>
              </a:tr>
              <a:tr h="323898">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1845302460"/>
                  </a:ext>
                </a:extLst>
              </a:tr>
              <a:tr h="350566">
                <a:tc>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Nov 23</a:t>
                      </a: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434651718"/>
                  </a:ext>
                </a:extLst>
              </a:tr>
              <a:tr h="296906">
                <a:tc>
                  <a:txBody>
                    <a:bodyPr/>
                    <a:lstStyle/>
                    <a:p>
                      <a:pPr algn="ctr"/>
                      <a:endParaRPr lang="en-GB" sz="14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4172447609"/>
                  </a:ext>
                </a:extLst>
              </a:tr>
            </a:tbl>
          </a:graphicData>
        </a:graphic>
      </p:graphicFrame>
      <p:grpSp>
        <p:nvGrpSpPr>
          <p:cNvPr id="20" name="Group 19">
            <a:extLst>
              <a:ext uri="{FF2B5EF4-FFF2-40B4-BE49-F238E27FC236}">
                <a16:creationId xmlns="" xmlns:a16="http://schemas.microsoft.com/office/drawing/2014/main" id="{51583186-AEC6-40E5-B3CE-C78B2F76B1DF}"/>
              </a:ext>
            </a:extLst>
          </p:cNvPr>
          <p:cNvGrpSpPr/>
          <p:nvPr/>
        </p:nvGrpSpPr>
        <p:grpSpPr>
          <a:xfrm>
            <a:off x="134935" y="344443"/>
            <a:ext cx="6467527" cy="638574"/>
            <a:chOff x="167751" y="1109201"/>
            <a:chExt cx="8153400" cy="1080000"/>
          </a:xfrm>
        </p:grpSpPr>
        <p:sp>
          <p:nvSpPr>
            <p:cNvPr id="21" name="مستطيل مستدير الزوايا 13">
              <a:extLst>
                <a:ext uri="{FF2B5EF4-FFF2-40B4-BE49-F238E27FC236}">
                  <a16:creationId xmlns="" xmlns:a16="http://schemas.microsoft.com/office/drawing/2014/main" id="{22B01AA3-9D36-42EC-8745-3B3B5F9A68EE}"/>
                </a:ext>
              </a:extLst>
            </p:cNvPr>
            <p:cNvSpPr/>
            <p:nvPr/>
          </p:nvSpPr>
          <p:spPr>
            <a:xfrm>
              <a:off x="167751" y="110920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2" name="Rectangle 6">
              <a:extLst>
                <a:ext uri="{FF2B5EF4-FFF2-40B4-BE49-F238E27FC236}">
                  <a16:creationId xmlns="" xmlns:a16="http://schemas.microsoft.com/office/drawing/2014/main" id="{E686E69E-0DD3-4034-973C-ACACD99EFEFA}"/>
                </a:ext>
              </a:extLst>
            </p:cNvPr>
            <p:cNvSpPr/>
            <p:nvPr/>
          </p:nvSpPr>
          <p:spPr>
            <a:xfrm>
              <a:off x="1262378" y="1145763"/>
              <a:ext cx="6923403" cy="780800"/>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Exercise (3-2): work book P:47</a:t>
              </a:r>
            </a:p>
          </p:txBody>
        </p:sp>
        <p:grpSp>
          <p:nvGrpSpPr>
            <p:cNvPr id="25" name="Shape 631">
              <a:extLst>
                <a:ext uri="{FF2B5EF4-FFF2-40B4-BE49-F238E27FC236}">
                  <a16:creationId xmlns="" xmlns:a16="http://schemas.microsoft.com/office/drawing/2014/main" id="{DB6DF0D1-C8AF-4AF1-BC82-AEA5B476A077}"/>
                </a:ext>
              </a:extLst>
            </p:cNvPr>
            <p:cNvGrpSpPr/>
            <p:nvPr/>
          </p:nvGrpSpPr>
          <p:grpSpPr>
            <a:xfrm>
              <a:off x="460278" y="1121179"/>
              <a:ext cx="783227" cy="707887"/>
              <a:chOff x="5961125" y="1623900"/>
              <a:chExt cx="427450" cy="448175"/>
            </a:xfrm>
          </p:grpSpPr>
          <p:sp>
            <p:nvSpPr>
              <p:cNvPr id="27" name="Shape 632">
                <a:extLst>
                  <a:ext uri="{FF2B5EF4-FFF2-40B4-BE49-F238E27FC236}">
                    <a16:creationId xmlns="" xmlns:a16="http://schemas.microsoft.com/office/drawing/2014/main" id="{C59F04E5-B2F0-4864-BBDD-F611207223D2}"/>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633">
                <a:extLst>
                  <a:ext uri="{FF2B5EF4-FFF2-40B4-BE49-F238E27FC236}">
                    <a16:creationId xmlns="" xmlns:a16="http://schemas.microsoft.com/office/drawing/2014/main" id="{33B3E694-A999-4949-8856-2E88FD5A7EE5}"/>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634">
                <a:extLst>
                  <a:ext uri="{FF2B5EF4-FFF2-40B4-BE49-F238E27FC236}">
                    <a16:creationId xmlns="" xmlns:a16="http://schemas.microsoft.com/office/drawing/2014/main" id="{A6F1643A-0CE7-4F9D-85F5-3AFE21165B0E}"/>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635">
                <a:extLst>
                  <a:ext uri="{FF2B5EF4-FFF2-40B4-BE49-F238E27FC236}">
                    <a16:creationId xmlns="" xmlns:a16="http://schemas.microsoft.com/office/drawing/2014/main" id="{3FB6FFC2-B3C3-4293-AFD1-EED5736AE267}"/>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6">
                <a:extLst>
                  <a:ext uri="{FF2B5EF4-FFF2-40B4-BE49-F238E27FC236}">
                    <a16:creationId xmlns="" xmlns:a16="http://schemas.microsoft.com/office/drawing/2014/main" id="{00E60DA0-BDE1-469D-878B-125FFA14BED3}"/>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3" name="Shape 637">
                <a:extLst>
                  <a:ext uri="{FF2B5EF4-FFF2-40B4-BE49-F238E27FC236}">
                    <a16:creationId xmlns="" xmlns:a16="http://schemas.microsoft.com/office/drawing/2014/main" id="{0B3DA295-CBAD-4338-88C8-11355C2BB269}"/>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4" name="Shape 638">
                <a:extLst>
                  <a:ext uri="{FF2B5EF4-FFF2-40B4-BE49-F238E27FC236}">
                    <a16:creationId xmlns="" xmlns:a16="http://schemas.microsoft.com/office/drawing/2014/main" id="{DACADD89-8F04-46DF-B015-E5B63412F9FC}"/>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Rounded Corners 1">
            <a:extLst>
              <a:ext uri="{FF2B5EF4-FFF2-40B4-BE49-F238E27FC236}">
                <a16:creationId xmlns="" xmlns:a16="http://schemas.microsoft.com/office/drawing/2014/main" id="{44E17BEC-AEAF-416A-A58F-0B5E74C84E90}"/>
              </a:ext>
            </a:extLst>
          </p:cNvPr>
          <p:cNvSpPr/>
          <p:nvPr/>
        </p:nvSpPr>
        <p:spPr>
          <a:xfrm>
            <a:off x="8697724" y="426874"/>
            <a:ext cx="1239520" cy="52926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rPr>
              <a:t>5 Mins</a:t>
            </a:r>
          </a:p>
        </p:txBody>
      </p:sp>
      <p:sp>
        <p:nvSpPr>
          <p:cNvPr id="3" name="Rectangle 2">
            <a:extLst>
              <a:ext uri="{FF2B5EF4-FFF2-40B4-BE49-F238E27FC236}">
                <a16:creationId xmlns="" xmlns:a16="http://schemas.microsoft.com/office/drawing/2014/main" id="{831EE8D7-7B99-4257-A637-7BE29B50BE1F}"/>
              </a:ext>
            </a:extLst>
          </p:cNvPr>
          <p:cNvSpPr/>
          <p:nvPr/>
        </p:nvSpPr>
        <p:spPr>
          <a:xfrm>
            <a:off x="6602462" y="3495277"/>
            <a:ext cx="3442161" cy="4508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marL="685800" algn="ctr">
              <a:lnSpc>
                <a:spcPct val="130000"/>
              </a:lnSpc>
              <a:spcAft>
                <a:spcPts val="800"/>
              </a:spcAft>
              <a:tabLst>
                <a:tab pos="838200" algn="l"/>
              </a:tabLst>
            </a:pPr>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GENERAL JOURNAL</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2D853609-9904-4A4D-8246-FFAF50800975}"/>
              </a:ext>
            </a:extLst>
          </p:cNvPr>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502" y="322109"/>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2827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2A463579-1857-4669-9D49-869BBFC4B1BA}"/>
              </a:ext>
            </a:extLst>
          </p:cNvPr>
          <p:cNvPicPr>
            <a:picLocks noChangeAspect="1"/>
          </p:cNvPicPr>
          <p:nvPr/>
        </p:nvPicPr>
        <p:blipFill>
          <a:blip r:embed="rId2"/>
          <a:stretch>
            <a:fillRect/>
          </a:stretch>
        </p:blipFill>
        <p:spPr>
          <a:xfrm>
            <a:off x="130134" y="929117"/>
            <a:ext cx="7559011" cy="2499434"/>
          </a:xfrm>
          <a:prstGeom prst="rect">
            <a:avLst/>
          </a:prstGeom>
        </p:spPr>
      </p:pic>
      <p:graphicFrame>
        <p:nvGraphicFramePr>
          <p:cNvPr id="7" name="Table 6">
            <a:extLst>
              <a:ext uri="{FF2B5EF4-FFF2-40B4-BE49-F238E27FC236}">
                <a16:creationId xmlns="" xmlns:a16="http://schemas.microsoft.com/office/drawing/2014/main" id="{6972FD03-D343-4EBB-95E1-5AFBDD7561DB}"/>
              </a:ext>
            </a:extLst>
          </p:cNvPr>
          <p:cNvGraphicFramePr>
            <a:graphicFrameLocks noGrp="1"/>
          </p:cNvGraphicFramePr>
          <p:nvPr>
            <p:extLst>
              <p:ext uri="{D42A27DB-BD31-4B8C-83A1-F6EECF244321}">
                <p14:modId xmlns:p14="http://schemas.microsoft.com/office/powerpoint/2010/main" val="1975599822"/>
              </p:ext>
            </p:extLst>
          </p:nvPr>
        </p:nvGraphicFramePr>
        <p:xfrm>
          <a:off x="3665978" y="2862350"/>
          <a:ext cx="8395887" cy="3371368"/>
        </p:xfrm>
        <a:graphic>
          <a:graphicData uri="http://schemas.openxmlformats.org/drawingml/2006/table">
            <a:tbl>
              <a:tblPr firstRow="1" bandRow="1">
                <a:tableStyleId>{93296810-A885-4BE3-A3E7-6D5BEEA58F35}</a:tableStyleId>
              </a:tblPr>
              <a:tblGrid>
                <a:gridCol w="1002774">
                  <a:extLst>
                    <a:ext uri="{9D8B030D-6E8A-4147-A177-3AD203B41FA5}">
                      <a16:colId xmlns="" xmlns:a16="http://schemas.microsoft.com/office/drawing/2014/main" val="4246217529"/>
                    </a:ext>
                  </a:extLst>
                </a:gridCol>
                <a:gridCol w="4535260">
                  <a:extLst>
                    <a:ext uri="{9D8B030D-6E8A-4147-A177-3AD203B41FA5}">
                      <a16:colId xmlns="" xmlns:a16="http://schemas.microsoft.com/office/drawing/2014/main" val="3843611162"/>
                    </a:ext>
                  </a:extLst>
                </a:gridCol>
                <a:gridCol w="537383">
                  <a:extLst>
                    <a:ext uri="{9D8B030D-6E8A-4147-A177-3AD203B41FA5}">
                      <a16:colId xmlns="" xmlns:a16="http://schemas.microsoft.com/office/drawing/2014/main" val="4046168385"/>
                    </a:ext>
                  </a:extLst>
                </a:gridCol>
                <a:gridCol w="1164330">
                  <a:extLst>
                    <a:ext uri="{9D8B030D-6E8A-4147-A177-3AD203B41FA5}">
                      <a16:colId xmlns="" xmlns:a16="http://schemas.microsoft.com/office/drawing/2014/main" val="175595679"/>
                    </a:ext>
                  </a:extLst>
                </a:gridCol>
                <a:gridCol w="1156140">
                  <a:extLst>
                    <a:ext uri="{9D8B030D-6E8A-4147-A177-3AD203B41FA5}">
                      <a16:colId xmlns="" xmlns:a16="http://schemas.microsoft.com/office/drawing/2014/main" val="2056075315"/>
                    </a:ext>
                  </a:extLst>
                </a:gridCol>
              </a:tblGrid>
              <a:tr h="481624">
                <a:tc>
                  <a:txBody>
                    <a:bodyPr/>
                    <a:lstStyle/>
                    <a:p>
                      <a:pPr algn="ctr"/>
                      <a:r>
                        <a:rPr lang="en-US" sz="1600" b="1" dirty="0">
                          <a:solidFill>
                            <a:srgbClr val="002060"/>
                          </a:solidFill>
                          <a:latin typeface="Arial" panose="020B0604020202020204" pitchFamily="34" charset="0"/>
                          <a:cs typeface="Arial" panose="020B0604020202020204" pitchFamily="34" charset="0"/>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Account Title and Explanation</a:t>
                      </a:r>
                      <a:endParaRPr lang="en-US" sz="16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dirty="0">
                          <a:solidFill>
                            <a:srgbClr val="002060"/>
                          </a:solidFill>
                          <a:latin typeface="Arial" panose="020B0604020202020204" pitchFamily="34" charset="0"/>
                          <a:cs typeface="Arial" panose="020B0604020202020204" pitchFamily="34" charset="0"/>
                        </a:rPr>
                        <a:t>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Debit</a:t>
                      </a:r>
                      <a:endParaRPr lang="en-US" sz="16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dirty="0">
                          <a:solidFill>
                            <a:srgbClr val="002060"/>
                          </a:solidFill>
                          <a:latin typeface="Arial" panose="020B0604020202020204" pitchFamily="34" charset="0"/>
                          <a:cs typeface="Arial" panose="020B0604020202020204" pitchFamily="34" charset="0"/>
                        </a:rPr>
                        <a:t>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2930803277"/>
                  </a:ext>
                </a:extLst>
              </a:tr>
              <a:tr h="481624">
                <a:tc>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Oct 15</a:t>
                      </a: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348105868"/>
                  </a:ext>
                </a:extLst>
              </a:tr>
              <a:tr h="481624">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460969316"/>
                  </a:ext>
                </a:extLst>
              </a:tr>
              <a:tr h="481624">
                <a:tc>
                  <a:txBody>
                    <a:bodyPr/>
                    <a:lstStyle/>
                    <a:p>
                      <a:pPr algn="ctr"/>
                      <a:r>
                        <a:rPr lang="en-US" sz="1600" b="1" dirty="0">
                          <a:latin typeface="Arial" panose="020B0604020202020204" pitchFamily="34" charset="0"/>
                          <a:cs typeface="Arial" panose="020B0604020202020204" pitchFamily="34" charset="0"/>
                        </a:rPr>
                        <a:t>Nov 23</a:t>
                      </a: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702950383"/>
                  </a:ext>
                </a:extLst>
              </a:tr>
              <a:tr h="481624">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1845302460"/>
                  </a:ext>
                </a:extLst>
              </a:tr>
              <a:tr h="481624">
                <a:tc>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Nov 23</a:t>
                      </a: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434651718"/>
                  </a:ext>
                </a:extLst>
              </a:tr>
              <a:tr h="481624">
                <a:tc>
                  <a:txBody>
                    <a:bodyPr/>
                    <a:lstStyle/>
                    <a:p>
                      <a:pPr algn="ctr"/>
                      <a:endParaRPr lang="en-GB" sz="14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4172447609"/>
                  </a:ext>
                </a:extLst>
              </a:tr>
            </a:tbl>
          </a:graphicData>
        </a:graphic>
      </p:graphicFrame>
      <p:sp>
        <p:nvSpPr>
          <p:cNvPr id="8" name="Rectangle 7">
            <a:extLst>
              <a:ext uri="{FF2B5EF4-FFF2-40B4-BE49-F238E27FC236}">
                <a16:creationId xmlns="" xmlns:a16="http://schemas.microsoft.com/office/drawing/2014/main" id="{F4E3BB92-2F14-4B6B-A052-D1136EE20577}"/>
              </a:ext>
            </a:extLst>
          </p:cNvPr>
          <p:cNvSpPr/>
          <p:nvPr/>
        </p:nvSpPr>
        <p:spPr>
          <a:xfrm>
            <a:off x="5747657" y="1126671"/>
            <a:ext cx="1110343"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peech Bubble: Rectangle with Corners Rounded 23">
            <a:extLst>
              <a:ext uri="{FF2B5EF4-FFF2-40B4-BE49-F238E27FC236}">
                <a16:creationId xmlns="" xmlns:a16="http://schemas.microsoft.com/office/drawing/2014/main" id="{6669CAF2-9466-4581-9A37-F826A9A8D112}"/>
              </a:ext>
            </a:extLst>
          </p:cNvPr>
          <p:cNvSpPr/>
          <p:nvPr/>
        </p:nvSpPr>
        <p:spPr>
          <a:xfrm>
            <a:off x="717993" y="4212214"/>
            <a:ext cx="2703311" cy="517093"/>
          </a:xfrm>
          <a:prstGeom prst="wedgeRoundRectCallout">
            <a:avLst>
              <a:gd name="adj1" fmla="val 19479"/>
              <a:gd name="adj2" fmla="val -429897"/>
              <a:gd name="adj3" fmla="val 16667"/>
            </a:avLst>
          </a:prstGeom>
          <a:solidFill>
            <a:srgbClr val="66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rPr>
              <a:t>Will NOT  Collect </a:t>
            </a:r>
          </a:p>
        </p:txBody>
      </p:sp>
      <p:sp>
        <p:nvSpPr>
          <p:cNvPr id="9" name="Rectangle 8">
            <a:extLst>
              <a:ext uri="{FF2B5EF4-FFF2-40B4-BE49-F238E27FC236}">
                <a16:creationId xmlns="" xmlns:a16="http://schemas.microsoft.com/office/drawing/2014/main" id="{A333927A-DEC4-4686-8686-76A617E08EB1}"/>
              </a:ext>
            </a:extLst>
          </p:cNvPr>
          <p:cNvSpPr/>
          <p:nvPr/>
        </p:nvSpPr>
        <p:spPr>
          <a:xfrm>
            <a:off x="2367643" y="1828467"/>
            <a:ext cx="898072" cy="3952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Rectangle with Corners Rounded 25">
            <a:extLst>
              <a:ext uri="{FF2B5EF4-FFF2-40B4-BE49-F238E27FC236}">
                <a16:creationId xmlns="" xmlns:a16="http://schemas.microsoft.com/office/drawing/2014/main" id="{BA5D30F2-A71C-48B6-8A33-DE49EBA6530A}"/>
              </a:ext>
            </a:extLst>
          </p:cNvPr>
          <p:cNvSpPr/>
          <p:nvPr/>
        </p:nvSpPr>
        <p:spPr>
          <a:xfrm>
            <a:off x="7483928" y="1149192"/>
            <a:ext cx="3102429" cy="517093"/>
          </a:xfrm>
          <a:prstGeom prst="wedgeRoundRectCallout">
            <a:avLst>
              <a:gd name="adj1" fmla="val -68390"/>
              <a:gd name="adj2" fmla="val 26011"/>
              <a:gd name="adj3" fmla="val 16667"/>
            </a:avLst>
          </a:prstGeom>
          <a:solidFill>
            <a:srgbClr val="66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Total Account Receivable </a:t>
            </a:r>
          </a:p>
        </p:txBody>
      </p:sp>
      <p:cxnSp>
        <p:nvCxnSpPr>
          <p:cNvPr id="27" name="Straight Connector 26">
            <a:extLst>
              <a:ext uri="{FF2B5EF4-FFF2-40B4-BE49-F238E27FC236}">
                <a16:creationId xmlns="" xmlns:a16="http://schemas.microsoft.com/office/drawing/2014/main" id="{4264FAF0-8EC4-4273-BAAB-BAB8D6CB2E6F}"/>
              </a:ext>
            </a:extLst>
          </p:cNvPr>
          <p:cNvCxnSpPr/>
          <p:nvPr/>
        </p:nvCxnSpPr>
        <p:spPr>
          <a:xfrm>
            <a:off x="4000500" y="2481945"/>
            <a:ext cx="26615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ABB2CB20-6A0F-4D77-A6EC-F39AAA8F63B6}"/>
              </a:ext>
            </a:extLst>
          </p:cNvPr>
          <p:cNvCxnSpPr>
            <a:cxnSpLocks/>
          </p:cNvCxnSpPr>
          <p:nvPr/>
        </p:nvCxnSpPr>
        <p:spPr>
          <a:xfrm>
            <a:off x="855747" y="2813363"/>
            <a:ext cx="121390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ABCD05F8-11D1-40F2-8FB1-77BF43E55443}"/>
              </a:ext>
            </a:extLst>
          </p:cNvPr>
          <p:cNvSpPr txBox="1"/>
          <p:nvPr/>
        </p:nvSpPr>
        <p:spPr>
          <a:xfrm>
            <a:off x="4747118" y="3410723"/>
            <a:ext cx="382987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Bad Dets Expenses </a:t>
            </a:r>
          </a:p>
        </p:txBody>
      </p:sp>
      <p:sp>
        <p:nvSpPr>
          <p:cNvPr id="33" name="TextBox 32">
            <a:extLst>
              <a:ext uri="{FF2B5EF4-FFF2-40B4-BE49-F238E27FC236}">
                <a16:creationId xmlns="" xmlns:a16="http://schemas.microsoft.com/office/drawing/2014/main" id="{132D8D58-30AC-4358-A5EC-C023FEF2DF6A}"/>
              </a:ext>
            </a:extLst>
          </p:cNvPr>
          <p:cNvSpPr txBox="1"/>
          <p:nvPr/>
        </p:nvSpPr>
        <p:spPr>
          <a:xfrm>
            <a:off x="5714527" y="3830603"/>
            <a:ext cx="382987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Account Receivable- (</a:t>
            </a:r>
            <a:r>
              <a:rPr lang="en-US" sz="2000" b="1" dirty="0">
                <a:solidFill>
                  <a:srgbClr val="FF0000"/>
                </a:solidFill>
                <a:effectLst>
                  <a:outerShdw blurRad="38100" dist="38100" dir="2700000" algn="tl">
                    <a:srgbClr val="000000">
                      <a:alpha val="43137"/>
                    </a:srgbClr>
                  </a:outerShdw>
                </a:effectLst>
              </a:rPr>
              <a:t>Noor</a:t>
            </a:r>
            <a:r>
              <a:rPr lang="en-US" sz="2000" b="1" dirty="0">
                <a:effectLst>
                  <a:outerShdw blurRad="38100" dist="38100" dir="2700000" algn="tl">
                    <a:srgbClr val="000000">
                      <a:alpha val="43137"/>
                    </a:srgbClr>
                  </a:outerShdw>
                </a:effectLst>
              </a:rPr>
              <a:t>)</a:t>
            </a:r>
          </a:p>
        </p:txBody>
      </p:sp>
      <p:sp>
        <p:nvSpPr>
          <p:cNvPr id="34" name="TextBox 33">
            <a:extLst>
              <a:ext uri="{FF2B5EF4-FFF2-40B4-BE49-F238E27FC236}">
                <a16:creationId xmlns="" xmlns:a16="http://schemas.microsoft.com/office/drawing/2014/main" id="{6D1E968A-5A02-4147-8F87-23DAE156A4A3}"/>
              </a:ext>
            </a:extLst>
          </p:cNvPr>
          <p:cNvSpPr txBox="1"/>
          <p:nvPr/>
        </p:nvSpPr>
        <p:spPr>
          <a:xfrm>
            <a:off x="9872170" y="3371988"/>
            <a:ext cx="83488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1,600</a:t>
            </a:r>
            <a:endParaRPr lang="en-US" b="1" dirty="0">
              <a:effectLst>
                <a:outerShdw blurRad="38100" dist="38100" dir="2700000" algn="tl">
                  <a:srgbClr val="000000">
                    <a:alpha val="43137"/>
                  </a:srgbClr>
                </a:outerShdw>
              </a:effectLst>
            </a:endParaRPr>
          </a:p>
        </p:txBody>
      </p:sp>
      <p:sp>
        <p:nvSpPr>
          <p:cNvPr id="35" name="TextBox 34">
            <a:extLst>
              <a:ext uri="{FF2B5EF4-FFF2-40B4-BE49-F238E27FC236}">
                <a16:creationId xmlns="" xmlns:a16="http://schemas.microsoft.com/office/drawing/2014/main" id="{F382698B-1E2B-478C-9890-C5DA099C19AB}"/>
              </a:ext>
            </a:extLst>
          </p:cNvPr>
          <p:cNvSpPr txBox="1"/>
          <p:nvPr/>
        </p:nvSpPr>
        <p:spPr>
          <a:xfrm>
            <a:off x="10899213" y="3772098"/>
            <a:ext cx="83488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1,600</a:t>
            </a:r>
            <a:endParaRPr lang="en-US" b="1" dirty="0">
              <a:effectLst>
                <a:outerShdw blurRad="38100" dist="38100" dir="2700000" algn="tl">
                  <a:srgbClr val="000000">
                    <a:alpha val="43137"/>
                  </a:srgbClr>
                </a:outerShdw>
              </a:effectLst>
            </a:endParaRPr>
          </a:p>
        </p:txBody>
      </p:sp>
      <p:sp>
        <p:nvSpPr>
          <p:cNvPr id="36" name="TextBox 35">
            <a:extLst>
              <a:ext uri="{FF2B5EF4-FFF2-40B4-BE49-F238E27FC236}">
                <a16:creationId xmlns="" xmlns:a16="http://schemas.microsoft.com/office/drawing/2014/main" id="{9A2C4CDB-2B6F-4E0E-A9F8-7C6E6CAE15EA}"/>
              </a:ext>
            </a:extLst>
          </p:cNvPr>
          <p:cNvSpPr txBox="1"/>
          <p:nvPr/>
        </p:nvSpPr>
        <p:spPr>
          <a:xfrm>
            <a:off x="4747118" y="4396804"/>
            <a:ext cx="382987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Account Receivable- (</a:t>
            </a:r>
            <a:r>
              <a:rPr lang="en-US" sz="2000" b="1" dirty="0">
                <a:solidFill>
                  <a:srgbClr val="FF0000"/>
                </a:solidFill>
                <a:effectLst>
                  <a:outerShdw blurRad="38100" dist="38100" dir="2700000" algn="tl">
                    <a:srgbClr val="000000">
                      <a:alpha val="43137"/>
                    </a:srgbClr>
                  </a:outerShdw>
                </a:effectLst>
              </a:rPr>
              <a:t>Noor</a:t>
            </a:r>
            <a:r>
              <a:rPr lang="en-US" sz="2000" b="1" dirty="0">
                <a:effectLst>
                  <a:outerShdw blurRad="38100" dist="38100" dir="2700000" algn="tl">
                    <a:srgbClr val="000000">
                      <a:alpha val="43137"/>
                    </a:srgbClr>
                  </a:outerShdw>
                </a:effectLst>
              </a:rPr>
              <a:t>)</a:t>
            </a:r>
          </a:p>
        </p:txBody>
      </p:sp>
      <p:sp>
        <p:nvSpPr>
          <p:cNvPr id="37" name="TextBox 36">
            <a:extLst>
              <a:ext uri="{FF2B5EF4-FFF2-40B4-BE49-F238E27FC236}">
                <a16:creationId xmlns="" xmlns:a16="http://schemas.microsoft.com/office/drawing/2014/main" id="{F134C722-1A6D-4396-8200-0ED8D466B00D}"/>
              </a:ext>
            </a:extLst>
          </p:cNvPr>
          <p:cNvSpPr txBox="1"/>
          <p:nvPr/>
        </p:nvSpPr>
        <p:spPr>
          <a:xfrm>
            <a:off x="5714527" y="4816684"/>
            <a:ext cx="382987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Bad Dets Expenses </a:t>
            </a:r>
          </a:p>
        </p:txBody>
      </p:sp>
      <p:sp>
        <p:nvSpPr>
          <p:cNvPr id="38" name="TextBox 37">
            <a:extLst>
              <a:ext uri="{FF2B5EF4-FFF2-40B4-BE49-F238E27FC236}">
                <a16:creationId xmlns="" xmlns:a16="http://schemas.microsoft.com/office/drawing/2014/main" id="{0DB42344-6458-4E69-A3E2-1BAD015DB0F8}"/>
              </a:ext>
            </a:extLst>
          </p:cNvPr>
          <p:cNvSpPr txBox="1"/>
          <p:nvPr/>
        </p:nvSpPr>
        <p:spPr>
          <a:xfrm>
            <a:off x="9872170" y="4358069"/>
            <a:ext cx="83488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1,600</a:t>
            </a:r>
            <a:endParaRPr lang="en-US" b="1" dirty="0">
              <a:effectLst>
                <a:outerShdw blurRad="38100" dist="38100" dir="2700000" algn="tl">
                  <a:srgbClr val="000000">
                    <a:alpha val="43137"/>
                  </a:srgbClr>
                </a:outerShdw>
              </a:effectLst>
            </a:endParaRPr>
          </a:p>
        </p:txBody>
      </p:sp>
      <p:sp>
        <p:nvSpPr>
          <p:cNvPr id="39" name="TextBox 38">
            <a:extLst>
              <a:ext uri="{FF2B5EF4-FFF2-40B4-BE49-F238E27FC236}">
                <a16:creationId xmlns="" xmlns:a16="http://schemas.microsoft.com/office/drawing/2014/main" id="{2134CCC9-14F7-42B9-AE3D-350707E4D235}"/>
              </a:ext>
            </a:extLst>
          </p:cNvPr>
          <p:cNvSpPr txBox="1"/>
          <p:nvPr/>
        </p:nvSpPr>
        <p:spPr>
          <a:xfrm>
            <a:off x="10899213" y="4758179"/>
            <a:ext cx="83488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1,600</a:t>
            </a:r>
            <a:endParaRPr lang="en-US" b="1" dirty="0">
              <a:effectLst>
                <a:outerShdw blurRad="38100" dist="38100" dir="2700000" algn="tl">
                  <a:srgbClr val="000000">
                    <a:alpha val="43137"/>
                  </a:srgbClr>
                </a:outerShdw>
              </a:effectLst>
            </a:endParaRPr>
          </a:p>
        </p:txBody>
      </p:sp>
      <p:sp>
        <p:nvSpPr>
          <p:cNvPr id="40" name="TextBox 39">
            <a:extLst>
              <a:ext uri="{FF2B5EF4-FFF2-40B4-BE49-F238E27FC236}">
                <a16:creationId xmlns="" xmlns:a16="http://schemas.microsoft.com/office/drawing/2014/main" id="{74E0A55F-D3FC-42E7-AA92-B54D79E834D9}"/>
              </a:ext>
            </a:extLst>
          </p:cNvPr>
          <p:cNvSpPr txBox="1"/>
          <p:nvPr/>
        </p:nvSpPr>
        <p:spPr>
          <a:xfrm>
            <a:off x="4747118" y="5382885"/>
            <a:ext cx="382987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Cash </a:t>
            </a:r>
          </a:p>
        </p:txBody>
      </p:sp>
      <p:sp>
        <p:nvSpPr>
          <p:cNvPr id="41" name="TextBox 40">
            <a:extLst>
              <a:ext uri="{FF2B5EF4-FFF2-40B4-BE49-F238E27FC236}">
                <a16:creationId xmlns="" xmlns:a16="http://schemas.microsoft.com/office/drawing/2014/main" id="{1976B70A-1D81-4C3A-9AE4-3089E14CB3CF}"/>
              </a:ext>
            </a:extLst>
          </p:cNvPr>
          <p:cNvSpPr txBox="1"/>
          <p:nvPr/>
        </p:nvSpPr>
        <p:spPr>
          <a:xfrm>
            <a:off x="5714527" y="5802765"/>
            <a:ext cx="382987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Account Receivable </a:t>
            </a:r>
          </a:p>
        </p:txBody>
      </p:sp>
      <p:sp>
        <p:nvSpPr>
          <p:cNvPr id="42" name="TextBox 41">
            <a:extLst>
              <a:ext uri="{FF2B5EF4-FFF2-40B4-BE49-F238E27FC236}">
                <a16:creationId xmlns="" xmlns:a16="http://schemas.microsoft.com/office/drawing/2014/main" id="{ECE485CA-FA49-45CD-B54F-2704EA58FAA9}"/>
              </a:ext>
            </a:extLst>
          </p:cNvPr>
          <p:cNvSpPr txBox="1"/>
          <p:nvPr/>
        </p:nvSpPr>
        <p:spPr>
          <a:xfrm>
            <a:off x="9872170" y="5344150"/>
            <a:ext cx="83488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1,600</a:t>
            </a:r>
            <a:endParaRPr lang="en-US" b="1" dirty="0">
              <a:effectLst>
                <a:outerShdw blurRad="38100" dist="38100" dir="2700000" algn="tl">
                  <a:srgbClr val="000000">
                    <a:alpha val="43137"/>
                  </a:srgbClr>
                </a:outerShdw>
              </a:effectLst>
            </a:endParaRPr>
          </a:p>
        </p:txBody>
      </p:sp>
      <p:sp>
        <p:nvSpPr>
          <p:cNvPr id="43" name="TextBox 42">
            <a:extLst>
              <a:ext uri="{FF2B5EF4-FFF2-40B4-BE49-F238E27FC236}">
                <a16:creationId xmlns="" xmlns:a16="http://schemas.microsoft.com/office/drawing/2014/main" id="{40571A3A-4A20-4E51-AC2A-03B33E28C2CC}"/>
              </a:ext>
            </a:extLst>
          </p:cNvPr>
          <p:cNvSpPr txBox="1"/>
          <p:nvPr/>
        </p:nvSpPr>
        <p:spPr>
          <a:xfrm>
            <a:off x="10899213" y="5744260"/>
            <a:ext cx="83488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1,600</a:t>
            </a:r>
            <a:endParaRPr lang="en-US" b="1" dirty="0">
              <a:effectLst>
                <a:outerShdw blurRad="38100" dist="38100" dir="2700000" algn="tl">
                  <a:srgbClr val="000000">
                    <a:alpha val="43137"/>
                  </a:srgbClr>
                </a:outerShdw>
              </a:effectLst>
            </a:endParaRPr>
          </a:p>
        </p:txBody>
      </p:sp>
      <p:grpSp>
        <p:nvGrpSpPr>
          <p:cNvPr id="44" name="Group 43">
            <a:extLst>
              <a:ext uri="{FF2B5EF4-FFF2-40B4-BE49-F238E27FC236}">
                <a16:creationId xmlns="" xmlns:a16="http://schemas.microsoft.com/office/drawing/2014/main" id="{E826AEBB-8992-452D-88A7-5B50B25A971A}"/>
              </a:ext>
            </a:extLst>
          </p:cNvPr>
          <p:cNvGrpSpPr/>
          <p:nvPr/>
        </p:nvGrpSpPr>
        <p:grpSpPr>
          <a:xfrm>
            <a:off x="331303" y="285728"/>
            <a:ext cx="5569411" cy="580394"/>
            <a:chOff x="167751" y="1109201"/>
            <a:chExt cx="8153400" cy="1080000"/>
          </a:xfrm>
        </p:grpSpPr>
        <p:sp>
          <p:nvSpPr>
            <p:cNvPr id="45" name="مستطيل مستدير الزوايا 13">
              <a:extLst>
                <a:ext uri="{FF2B5EF4-FFF2-40B4-BE49-F238E27FC236}">
                  <a16:creationId xmlns="" xmlns:a16="http://schemas.microsoft.com/office/drawing/2014/main" id="{75D08491-AB7C-407A-981E-F8F26D45AD04}"/>
                </a:ext>
              </a:extLst>
            </p:cNvPr>
            <p:cNvSpPr/>
            <p:nvPr/>
          </p:nvSpPr>
          <p:spPr>
            <a:xfrm>
              <a:off x="167751" y="110920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6" name="Rectangle 6">
              <a:extLst>
                <a:ext uri="{FF2B5EF4-FFF2-40B4-BE49-F238E27FC236}">
                  <a16:creationId xmlns="" xmlns:a16="http://schemas.microsoft.com/office/drawing/2014/main" id="{FE904731-2B13-4076-999B-55850C5C55C0}"/>
                </a:ext>
              </a:extLst>
            </p:cNvPr>
            <p:cNvSpPr/>
            <p:nvPr/>
          </p:nvSpPr>
          <p:spPr>
            <a:xfrm>
              <a:off x="1262378" y="1145762"/>
              <a:ext cx="6923403" cy="859068"/>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Exercise (3-2): Solution</a:t>
              </a:r>
            </a:p>
          </p:txBody>
        </p:sp>
        <p:grpSp>
          <p:nvGrpSpPr>
            <p:cNvPr id="47" name="Shape 631">
              <a:extLst>
                <a:ext uri="{FF2B5EF4-FFF2-40B4-BE49-F238E27FC236}">
                  <a16:creationId xmlns="" xmlns:a16="http://schemas.microsoft.com/office/drawing/2014/main" id="{FCF57ABD-5186-4C7C-A992-0518D5463836}"/>
                </a:ext>
              </a:extLst>
            </p:cNvPr>
            <p:cNvGrpSpPr/>
            <p:nvPr/>
          </p:nvGrpSpPr>
          <p:grpSpPr>
            <a:xfrm>
              <a:off x="460278" y="1121179"/>
              <a:ext cx="783227" cy="707887"/>
              <a:chOff x="5961125" y="1623900"/>
              <a:chExt cx="427450" cy="448175"/>
            </a:xfrm>
          </p:grpSpPr>
          <p:sp>
            <p:nvSpPr>
              <p:cNvPr id="48" name="Shape 632">
                <a:extLst>
                  <a:ext uri="{FF2B5EF4-FFF2-40B4-BE49-F238E27FC236}">
                    <a16:creationId xmlns="" xmlns:a16="http://schemas.microsoft.com/office/drawing/2014/main" id="{71EF4CBC-E97F-461F-B483-B751C0327463}"/>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9" name="Shape 633">
                <a:extLst>
                  <a:ext uri="{FF2B5EF4-FFF2-40B4-BE49-F238E27FC236}">
                    <a16:creationId xmlns="" xmlns:a16="http://schemas.microsoft.com/office/drawing/2014/main" id="{A723A31A-85A2-4D3D-B70C-28B6F23C5021}"/>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0" name="Shape 634">
                <a:extLst>
                  <a:ext uri="{FF2B5EF4-FFF2-40B4-BE49-F238E27FC236}">
                    <a16:creationId xmlns="" xmlns:a16="http://schemas.microsoft.com/office/drawing/2014/main" id="{4A3B46F7-AE3A-4B94-BA23-6C4C2AAD85CE}"/>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1" name="Shape 635">
                <a:extLst>
                  <a:ext uri="{FF2B5EF4-FFF2-40B4-BE49-F238E27FC236}">
                    <a16:creationId xmlns="" xmlns:a16="http://schemas.microsoft.com/office/drawing/2014/main" id="{85DDF2A5-EE94-486E-BF25-DB17AB07E81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2" name="Shape 636">
                <a:extLst>
                  <a:ext uri="{FF2B5EF4-FFF2-40B4-BE49-F238E27FC236}">
                    <a16:creationId xmlns="" xmlns:a16="http://schemas.microsoft.com/office/drawing/2014/main" id="{76ED140E-0606-4A0B-B34D-17A06C06AC1F}"/>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3" name="Shape 637">
                <a:extLst>
                  <a:ext uri="{FF2B5EF4-FFF2-40B4-BE49-F238E27FC236}">
                    <a16:creationId xmlns="" xmlns:a16="http://schemas.microsoft.com/office/drawing/2014/main" id="{9696219E-ECF7-4377-90CB-12EA7A6D0617}"/>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4" name="Shape 638">
                <a:extLst>
                  <a:ext uri="{FF2B5EF4-FFF2-40B4-BE49-F238E27FC236}">
                    <a16:creationId xmlns="" xmlns:a16="http://schemas.microsoft.com/office/drawing/2014/main" id="{6E2DC37B-8F94-4A18-A8EA-F064E99761BC}"/>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a:extLst>
              <a:ext uri="{FF2B5EF4-FFF2-40B4-BE49-F238E27FC236}">
                <a16:creationId xmlns="" xmlns:a16="http://schemas.microsoft.com/office/drawing/2014/main" id="{8BC4D293-A6D7-440D-9D31-422F2CCDE241}"/>
              </a:ext>
            </a:extLst>
          </p:cNvPr>
          <p:cNvSpPr/>
          <p:nvPr/>
        </p:nvSpPr>
        <p:spPr>
          <a:xfrm>
            <a:off x="6481609" y="2294013"/>
            <a:ext cx="3442161" cy="4508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marL="685800" algn="ctr">
              <a:lnSpc>
                <a:spcPct val="130000"/>
              </a:lnSpc>
              <a:spcAft>
                <a:spcPts val="800"/>
              </a:spcAft>
              <a:tabLst>
                <a:tab pos="838200" algn="l"/>
              </a:tabLst>
            </a:pPr>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GENERAL JOURNAL</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5" name="Group 54"/>
          <p:cNvGrpSpPr/>
          <p:nvPr/>
        </p:nvGrpSpPr>
        <p:grpSpPr>
          <a:xfrm>
            <a:off x="0" y="6498164"/>
            <a:ext cx="12192000" cy="384957"/>
            <a:chOff x="0" y="6498164"/>
            <a:chExt cx="12192000" cy="384957"/>
          </a:xfrm>
        </p:grpSpPr>
        <p:cxnSp>
          <p:nvCxnSpPr>
            <p:cNvPr id="56" name="Straight Connector 55"/>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3564" y="380039"/>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109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1000"/>
                                        <p:tgtEl>
                                          <p:spTgt spid="44"/>
                                        </p:tgtEl>
                                      </p:cBhvr>
                                    </p:animEffect>
                                    <p:anim calcmode="lin" valueType="num">
                                      <p:cBhvr>
                                        <p:cTn id="80" dur="1000" fill="hold"/>
                                        <p:tgtEl>
                                          <p:spTgt spid="44"/>
                                        </p:tgtEl>
                                        <p:attrNameLst>
                                          <p:attrName>ppt_x</p:attrName>
                                        </p:attrNameLst>
                                      </p:cBhvr>
                                      <p:tavLst>
                                        <p:tav tm="0">
                                          <p:val>
                                            <p:strVal val="#ppt_x"/>
                                          </p:val>
                                        </p:tav>
                                        <p:tav tm="100000">
                                          <p:val>
                                            <p:strVal val="#ppt_x"/>
                                          </p:val>
                                        </p:tav>
                                      </p:tavLst>
                                    </p:anim>
                                    <p:anim calcmode="lin" valueType="num">
                                      <p:cBhvr>
                                        <p:cTn id="8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1000"/>
                                        <p:tgtEl>
                                          <p:spTgt spid="4"/>
                                        </p:tgtEl>
                                      </p:cBhvr>
                                    </p:animEffect>
                                    <p:anim calcmode="lin" valueType="num">
                                      <p:cBhvr>
                                        <p:cTn id="87" dur="1000" fill="hold"/>
                                        <p:tgtEl>
                                          <p:spTgt spid="4"/>
                                        </p:tgtEl>
                                        <p:attrNameLst>
                                          <p:attrName>ppt_x</p:attrName>
                                        </p:attrNameLst>
                                      </p:cBhvr>
                                      <p:tavLst>
                                        <p:tav tm="0">
                                          <p:val>
                                            <p:strVal val="#ppt_x"/>
                                          </p:val>
                                        </p:tav>
                                        <p:tav tm="100000">
                                          <p:val>
                                            <p:strVal val="#ppt_x"/>
                                          </p:val>
                                        </p:tav>
                                      </p:tavLst>
                                    </p:anim>
                                    <p:anim calcmode="lin" valueType="num">
                                      <p:cBhvr>
                                        <p:cTn id="8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P spid="9" grpId="0" animBg="1"/>
      <p:bldP spid="26" grpId="0" animBg="1"/>
      <p:bldP spid="32" grpId="0"/>
      <p:bldP spid="33" grpId="0"/>
      <p:bldP spid="34" grpId="0"/>
      <p:bldP spid="35" grpId="0"/>
      <p:bldP spid="36" grpId="0"/>
      <p:bldP spid="37" grpId="0"/>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EA9916B-BC2A-4C49-BF08-1FDFC522E93A}"/>
              </a:ext>
            </a:extLst>
          </p:cNvPr>
          <p:cNvPicPr>
            <a:picLocks noChangeAspect="1"/>
          </p:cNvPicPr>
          <p:nvPr/>
        </p:nvPicPr>
        <p:blipFill>
          <a:blip r:embed="rId2"/>
          <a:stretch>
            <a:fillRect/>
          </a:stretch>
        </p:blipFill>
        <p:spPr>
          <a:xfrm>
            <a:off x="0" y="1096972"/>
            <a:ext cx="7716327" cy="2581635"/>
          </a:xfrm>
          <a:prstGeom prst="rect">
            <a:avLst/>
          </a:prstGeom>
        </p:spPr>
      </p:pic>
      <p:graphicFrame>
        <p:nvGraphicFramePr>
          <p:cNvPr id="26" name="Table 25">
            <a:extLst>
              <a:ext uri="{FF2B5EF4-FFF2-40B4-BE49-F238E27FC236}">
                <a16:creationId xmlns="" xmlns:a16="http://schemas.microsoft.com/office/drawing/2014/main" id="{1FFEF48E-E2D0-469B-853D-D146E19A029C}"/>
              </a:ext>
            </a:extLst>
          </p:cNvPr>
          <p:cNvGraphicFramePr>
            <a:graphicFrameLocks noGrp="1"/>
          </p:cNvGraphicFramePr>
          <p:nvPr>
            <p:extLst>
              <p:ext uri="{D42A27DB-BD31-4B8C-83A1-F6EECF244321}">
                <p14:modId xmlns:p14="http://schemas.microsoft.com/office/powerpoint/2010/main" val="4067774769"/>
              </p:ext>
            </p:extLst>
          </p:nvPr>
        </p:nvGraphicFramePr>
        <p:xfrm>
          <a:off x="4151009" y="2953692"/>
          <a:ext cx="7130636" cy="3240886"/>
        </p:xfrm>
        <a:graphic>
          <a:graphicData uri="http://schemas.openxmlformats.org/drawingml/2006/table">
            <a:tbl>
              <a:tblPr firstRow="1" bandRow="1">
                <a:tableStyleId>{93296810-A885-4BE3-A3E7-6D5BEEA58F35}</a:tableStyleId>
              </a:tblPr>
              <a:tblGrid>
                <a:gridCol w="851657">
                  <a:extLst>
                    <a:ext uri="{9D8B030D-6E8A-4147-A177-3AD203B41FA5}">
                      <a16:colId xmlns="" xmlns:a16="http://schemas.microsoft.com/office/drawing/2014/main" val="4246217529"/>
                    </a:ext>
                  </a:extLst>
                </a:gridCol>
                <a:gridCol w="3704012">
                  <a:extLst>
                    <a:ext uri="{9D8B030D-6E8A-4147-A177-3AD203B41FA5}">
                      <a16:colId xmlns="" xmlns:a16="http://schemas.microsoft.com/office/drawing/2014/main" val="3843611162"/>
                    </a:ext>
                  </a:extLst>
                </a:gridCol>
                <a:gridCol w="604190">
                  <a:extLst>
                    <a:ext uri="{9D8B030D-6E8A-4147-A177-3AD203B41FA5}">
                      <a16:colId xmlns="" xmlns:a16="http://schemas.microsoft.com/office/drawing/2014/main" val="4046168385"/>
                    </a:ext>
                  </a:extLst>
                </a:gridCol>
                <a:gridCol w="988866">
                  <a:extLst>
                    <a:ext uri="{9D8B030D-6E8A-4147-A177-3AD203B41FA5}">
                      <a16:colId xmlns="" xmlns:a16="http://schemas.microsoft.com/office/drawing/2014/main" val="175595679"/>
                    </a:ext>
                  </a:extLst>
                </a:gridCol>
                <a:gridCol w="981911">
                  <a:extLst>
                    <a:ext uri="{9D8B030D-6E8A-4147-A177-3AD203B41FA5}">
                      <a16:colId xmlns="" xmlns:a16="http://schemas.microsoft.com/office/drawing/2014/main" val="2056075315"/>
                    </a:ext>
                  </a:extLst>
                </a:gridCol>
              </a:tblGrid>
              <a:tr h="705214">
                <a:tc>
                  <a:txBody>
                    <a:bodyPr/>
                    <a:lstStyle/>
                    <a:p>
                      <a:pPr algn="ctr"/>
                      <a:r>
                        <a:rPr lang="en-US" sz="1600" b="1" dirty="0">
                          <a:solidFill>
                            <a:srgbClr val="002060"/>
                          </a:solidFill>
                          <a:latin typeface="Arial" panose="020B0604020202020204" pitchFamily="34" charset="0"/>
                          <a:cs typeface="Arial" panose="020B0604020202020204" pitchFamily="34" charset="0"/>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Account Title and Explanation</a:t>
                      </a:r>
                      <a:endParaRPr lang="en-US" sz="16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dirty="0">
                          <a:solidFill>
                            <a:srgbClr val="002060"/>
                          </a:solidFill>
                          <a:latin typeface="Arial" panose="020B0604020202020204" pitchFamily="34" charset="0"/>
                          <a:cs typeface="Arial" panose="020B0604020202020204" pitchFamily="34" charset="0"/>
                        </a:rPr>
                        <a:t>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Debit</a:t>
                      </a:r>
                      <a:endParaRPr lang="en-US" sz="16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dirty="0">
                          <a:solidFill>
                            <a:srgbClr val="002060"/>
                          </a:solidFill>
                          <a:latin typeface="Arial" panose="020B0604020202020204" pitchFamily="34" charset="0"/>
                          <a:cs typeface="Arial" panose="020B0604020202020204" pitchFamily="34" charset="0"/>
                        </a:rPr>
                        <a:t>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2930803277"/>
                  </a:ext>
                </a:extLst>
              </a:tr>
              <a:tr h="411219">
                <a:tc>
                  <a:txBody>
                    <a:bodyPr/>
                    <a:lstStyle/>
                    <a:p>
                      <a:pPr algn="ctr"/>
                      <a:r>
                        <a:rPr lang="en-GB" sz="1600" b="1" dirty="0">
                          <a:latin typeface="Arial" panose="020B0604020202020204" pitchFamily="34" charset="0"/>
                          <a:cs typeface="Arial" panose="020B0604020202020204" pitchFamily="34" charset="0"/>
                        </a:rPr>
                        <a:t>Apr 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348105868"/>
                  </a:ext>
                </a:extLst>
              </a:tr>
              <a:tr h="445398">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460969316"/>
                  </a:ext>
                </a:extLst>
              </a:tr>
              <a:tr h="411219">
                <a:tc>
                  <a:txBody>
                    <a:bodyPr/>
                    <a:lstStyle/>
                    <a:p>
                      <a:pPr algn="ctr"/>
                      <a:r>
                        <a:rPr lang="en-GB" sz="1600" b="1" dirty="0">
                          <a:latin typeface="Arial" panose="020B0604020202020204" pitchFamily="34" charset="0"/>
                          <a:cs typeface="Arial" panose="020B0604020202020204" pitchFamily="34" charset="0"/>
                        </a:rPr>
                        <a:t>Jul 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702950383"/>
                  </a:ext>
                </a:extLst>
              </a:tr>
              <a:tr h="445398">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1845302460"/>
                  </a:ext>
                </a:extLst>
              </a:tr>
              <a:tr h="411219">
                <a:tc>
                  <a:txBody>
                    <a:bodyPr/>
                    <a:lstStyle/>
                    <a:p>
                      <a:pPr algn="ctr"/>
                      <a:r>
                        <a:rPr lang="en-GB" sz="1600" b="1" dirty="0">
                          <a:latin typeface="Arial" panose="020B0604020202020204" pitchFamily="34" charset="0"/>
                          <a:cs typeface="Arial" panose="020B0604020202020204" pitchFamily="34" charset="0"/>
                        </a:rPr>
                        <a:t>Jul 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434651718"/>
                  </a:ext>
                </a:extLst>
              </a:tr>
              <a:tr h="411219">
                <a:tc>
                  <a:txBody>
                    <a:bodyPr/>
                    <a:lstStyle/>
                    <a:p>
                      <a:pPr algn="ctr"/>
                      <a:endParaRPr lang="en-GB" sz="14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4172447609"/>
                  </a:ext>
                </a:extLst>
              </a:tr>
            </a:tbl>
          </a:graphicData>
        </a:graphic>
      </p:graphicFrame>
      <p:grpSp>
        <p:nvGrpSpPr>
          <p:cNvPr id="27" name="Group 26">
            <a:extLst>
              <a:ext uri="{FF2B5EF4-FFF2-40B4-BE49-F238E27FC236}">
                <a16:creationId xmlns="" xmlns:a16="http://schemas.microsoft.com/office/drawing/2014/main" id="{29B9155F-D676-4412-B86D-9828339FE43D}"/>
              </a:ext>
            </a:extLst>
          </p:cNvPr>
          <p:cNvGrpSpPr/>
          <p:nvPr/>
        </p:nvGrpSpPr>
        <p:grpSpPr>
          <a:xfrm>
            <a:off x="108430" y="344135"/>
            <a:ext cx="6467527" cy="638574"/>
            <a:chOff x="167751" y="1109201"/>
            <a:chExt cx="8153400" cy="1080000"/>
          </a:xfrm>
        </p:grpSpPr>
        <p:sp>
          <p:nvSpPr>
            <p:cNvPr id="28" name="مستطيل مستدير الزوايا 13">
              <a:extLst>
                <a:ext uri="{FF2B5EF4-FFF2-40B4-BE49-F238E27FC236}">
                  <a16:creationId xmlns="" xmlns:a16="http://schemas.microsoft.com/office/drawing/2014/main" id="{7E6B2872-F898-4214-AD9B-8B713D7B5DAA}"/>
                </a:ext>
              </a:extLst>
            </p:cNvPr>
            <p:cNvSpPr/>
            <p:nvPr/>
          </p:nvSpPr>
          <p:spPr>
            <a:xfrm>
              <a:off x="167751" y="110920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Rectangle 6">
              <a:extLst>
                <a:ext uri="{FF2B5EF4-FFF2-40B4-BE49-F238E27FC236}">
                  <a16:creationId xmlns="" xmlns:a16="http://schemas.microsoft.com/office/drawing/2014/main" id="{BB978B7D-960F-4157-AA76-9723308AAFE6}"/>
                </a:ext>
              </a:extLst>
            </p:cNvPr>
            <p:cNvSpPr/>
            <p:nvPr/>
          </p:nvSpPr>
          <p:spPr>
            <a:xfrm>
              <a:off x="1262378" y="1145763"/>
              <a:ext cx="6923403" cy="780800"/>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Exercise (3-3): work book P:48</a:t>
              </a:r>
            </a:p>
          </p:txBody>
        </p:sp>
        <p:grpSp>
          <p:nvGrpSpPr>
            <p:cNvPr id="30" name="Shape 631">
              <a:extLst>
                <a:ext uri="{FF2B5EF4-FFF2-40B4-BE49-F238E27FC236}">
                  <a16:creationId xmlns="" xmlns:a16="http://schemas.microsoft.com/office/drawing/2014/main" id="{5E0F62D4-EA32-4B2E-AC63-903A06B4A2C0}"/>
                </a:ext>
              </a:extLst>
            </p:cNvPr>
            <p:cNvGrpSpPr/>
            <p:nvPr/>
          </p:nvGrpSpPr>
          <p:grpSpPr>
            <a:xfrm>
              <a:off x="460278" y="1121179"/>
              <a:ext cx="783227" cy="707887"/>
              <a:chOff x="5961125" y="1623900"/>
              <a:chExt cx="427450" cy="448175"/>
            </a:xfrm>
          </p:grpSpPr>
          <p:sp>
            <p:nvSpPr>
              <p:cNvPr id="31" name="Shape 632">
                <a:extLst>
                  <a:ext uri="{FF2B5EF4-FFF2-40B4-BE49-F238E27FC236}">
                    <a16:creationId xmlns="" xmlns:a16="http://schemas.microsoft.com/office/drawing/2014/main" id="{BFFA6969-702F-44EB-A64B-9FA06A391E09}"/>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3">
                <a:extLst>
                  <a:ext uri="{FF2B5EF4-FFF2-40B4-BE49-F238E27FC236}">
                    <a16:creationId xmlns="" xmlns:a16="http://schemas.microsoft.com/office/drawing/2014/main" id="{7622A0CD-904B-4FEA-91A8-8A51E4874688}"/>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4">
                <a:extLst>
                  <a:ext uri="{FF2B5EF4-FFF2-40B4-BE49-F238E27FC236}">
                    <a16:creationId xmlns="" xmlns:a16="http://schemas.microsoft.com/office/drawing/2014/main" id="{6C802607-628C-4D7D-92D6-9FFF02429FBB}"/>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5">
                <a:extLst>
                  <a:ext uri="{FF2B5EF4-FFF2-40B4-BE49-F238E27FC236}">
                    <a16:creationId xmlns="" xmlns:a16="http://schemas.microsoft.com/office/drawing/2014/main" id="{C5FA7810-AFA9-4857-B904-F2A1F2BBFBB0}"/>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6">
                <a:extLst>
                  <a:ext uri="{FF2B5EF4-FFF2-40B4-BE49-F238E27FC236}">
                    <a16:creationId xmlns="" xmlns:a16="http://schemas.microsoft.com/office/drawing/2014/main" id="{6814CE54-5580-46A4-9033-B94F1A77AC19}"/>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7">
                <a:extLst>
                  <a:ext uri="{FF2B5EF4-FFF2-40B4-BE49-F238E27FC236}">
                    <a16:creationId xmlns="" xmlns:a16="http://schemas.microsoft.com/office/drawing/2014/main" id="{1D9A7C29-3769-44D4-A073-017A2DA03F4B}"/>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638">
                <a:extLst>
                  <a:ext uri="{FF2B5EF4-FFF2-40B4-BE49-F238E27FC236}">
                    <a16:creationId xmlns="" xmlns:a16="http://schemas.microsoft.com/office/drawing/2014/main" id="{2E98A3A4-373C-438D-9432-64D52140158B}"/>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Rounded Corners 1">
            <a:extLst>
              <a:ext uri="{FF2B5EF4-FFF2-40B4-BE49-F238E27FC236}">
                <a16:creationId xmlns="" xmlns:a16="http://schemas.microsoft.com/office/drawing/2014/main" id="{5F3BD0A5-3FC9-4099-9B05-8C858F791FE9}"/>
              </a:ext>
            </a:extLst>
          </p:cNvPr>
          <p:cNvSpPr/>
          <p:nvPr/>
        </p:nvSpPr>
        <p:spPr>
          <a:xfrm>
            <a:off x="8272448" y="453440"/>
            <a:ext cx="1239520" cy="52926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rPr>
              <a:t>5 Mins</a:t>
            </a:r>
          </a:p>
        </p:txBody>
      </p:sp>
      <p:sp>
        <p:nvSpPr>
          <p:cNvPr id="4" name="Rectangle 3">
            <a:extLst>
              <a:ext uri="{FF2B5EF4-FFF2-40B4-BE49-F238E27FC236}">
                <a16:creationId xmlns="" xmlns:a16="http://schemas.microsoft.com/office/drawing/2014/main" id="{6E12ADAE-A7DF-491F-8521-8FE10CD84794}"/>
              </a:ext>
            </a:extLst>
          </p:cNvPr>
          <p:cNvSpPr/>
          <p:nvPr/>
        </p:nvSpPr>
        <p:spPr>
          <a:xfrm>
            <a:off x="5822718" y="2493348"/>
            <a:ext cx="3442161" cy="4508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marL="685800" algn="ctr">
              <a:lnSpc>
                <a:spcPct val="130000"/>
              </a:lnSpc>
              <a:spcAft>
                <a:spcPts val="800"/>
              </a:spcAft>
              <a:tabLst>
                <a:tab pos="838200" algn="l"/>
              </a:tabLst>
            </a:pPr>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GENERAL JOURNAL</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B2560830-BC65-4B9E-945F-66E7E5EF6F10}"/>
              </a:ext>
            </a:extLst>
          </p:cNvPr>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1" name="Group 20"/>
          <p:cNvGrpSpPr/>
          <p:nvPr/>
        </p:nvGrpSpPr>
        <p:grpSpPr>
          <a:xfrm>
            <a:off x="0" y="6498164"/>
            <a:ext cx="12192000" cy="384957"/>
            <a:chOff x="0" y="6498164"/>
            <a:chExt cx="12192000" cy="384957"/>
          </a:xfrm>
        </p:grpSpPr>
        <p:cxnSp>
          <p:nvCxnSpPr>
            <p:cNvPr id="22" name="Straight Connector 21"/>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5367" y="39350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306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EA9916B-BC2A-4C49-BF08-1FDFC522E93A}"/>
              </a:ext>
            </a:extLst>
          </p:cNvPr>
          <p:cNvPicPr>
            <a:picLocks noChangeAspect="1"/>
          </p:cNvPicPr>
          <p:nvPr/>
        </p:nvPicPr>
        <p:blipFill>
          <a:blip r:embed="rId2"/>
          <a:stretch>
            <a:fillRect/>
          </a:stretch>
        </p:blipFill>
        <p:spPr>
          <a:xfrm>
            <a:off x="0" y="1096972"/>
            <a:ext cx="7716327" cy="2581635"/>
          </a:xfrm>
          <a:prstGeom prst="rect">
            <a:avLst/>
          </a:prstGeom>
        </p:spPr>
      </p:pic>
      <p:graphicFrame>
        <p:nvGraphicFramePr>
          <p:cNvPr id="26" name="Table 25">
            <a:extLst>
              <a:ext uri="{FF2B5EF4-FFF2-40B4-BE49-F238E27FC236}">
                <a16:creationId xmlns="" xmlns:a16="http://schemas.microsoft.com/office/drawing/2014/main" id="{1FFEF48E-E2D0-469B-853D-D146E19A029C}"/>
              </a:ext>
            </a:extLst>
          </p:cNvPr>
          <p:cNvGraphicFramePr>
            <a:graphicFrameLocks noGrp="1"/>
          </p:cNvGraphicFramePr>
          <p:nvPr>
            <p:extLst>
              <p:ext uri="{D42A27DB-BD31-4B8C-83A1-F6EECF244321}">
                <p14:modId xmlns:p14="http://schemas.microsoft.com/office/powerpoint/2010/main" val="3049386001"/>
              </p:ext>
            </p:extLst>
          </p:nvPr>
        </p:nvGraphicFramePr>
        <p:xfrm>
          <a:off x="4151009" y="2953692"/>
          <a:ext cx="7130636" cy="3240886"/>
        </p:xfrm>
        <a:graphic>
          <a:graphicData uri="http://schemas.openxmlformats.org/drawingml/2006/table">
            <a:tbl>
              <a:tblPr firstRow="1" bandRow="1">
                <a:tableStyleId>{93296810-A885-4BE3-A3E7-6D5BEEA58F35}</a:tableStyleId>
              </a:tblPr>
              <a:tblGrid>
                <a:gridCol w="851657">
                  <a:extLst>
                    <a:ext uri="{9D8B030D-6E8A-4147-A177-3AD203B41FA5}">
                      <a16:colId xmlns="" xmlns:a16="http://schemas.microsoft.com/office/drawing/2014/main" val="4246217529"/>
                    </a:ext>
                  </a:extLst>
                </a:gridCol>
                <a:gridCol w="3851801">
                  <a:extLst>
                    <a:ext uri="{9D8B030D-6E8A-4147-A177-3AD203B41FA5}">
                      <a16:colId xmlns="" xmlns:a16="http://schemas.microsoft.com/office/drawing/2014/main" val="3843611162"/>
                    </a:ext>
                  </a:extLst>
                </a:gridCol>
                <a:gridCol w="541324">
                  <a:extLst>
                    <a:ext uri="{9D8B030D-6E8A-4147-A177-3AD203B41FA5}">
                      <a16:colId xmlns="" xmlns:a16="http://schemas.microsoft.com/office/drawing/2014/main" val="4046168385"/>
                    </a:ext>
                  </a:extLst>
                </a:gridCol>
                <a:gridCol w="903943">
                  <a:extLst>
                    <a:ext uri="{9D8B030D-6E8A-4147-A177-3AD203B41FA5}">
                      <a16:colId xmlns="" xmlns:a16="http://schemas.microsoft.com/office/drawing/2014/main" val="175595679"/>
                    </a:ext>
                  </a:extLst>
                </a:gridCol>
                <a:gridCol w="981911">
                  <a:extLst>
                    <a:ext uri="{9D8B030D-6E8A-4147-A177-3AD203B41FA5}">
                      <a16:colId xmlns="" xmlns:a16="http://schemas.microsoft.com/office/drawing/2014/main" val="2056075315"/>
                    </a:ext>
                  </a:extLst>
                </a:gridCol>
              </a:tblGrid>
              <a:tr h="705214">
                <a:tc>
                  <a:txBody>
                    <a:bodyPr/>
                    <a:lstStyle/>
                    <a:p>
                      <a:pPr algn="ctr"/>
                      <a:r>
                        <a:rPr lang="en-US" sz="1600" b="1" dirty="0">
                          <a:solidFill>
                            <a:srgbClr val="002060"/>
                          </a:solidFill>
                          <a:latin typeface="Arial" panose="020B0604020202020204" pitchFamily="34" charset="0"/>
                          <a:cs typeface="Arial" panose="020B0604020202020204" pitchFamily="34" charset="0"/>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Account Title and Explanation</a:t>
                      </a:r>
                      <a:endParaRPr lang="en-US" sz="16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rgbClr val="002060"/>
                          </a:solidFill>
                          <a:latin typeface="Arial" panose="020B0604020202020204" pitchFamily="34" charset="0"/>
                          <a:cs typeface="Arial" panose="020B0604020202020204" pitchFamily="34" charset="0"/>
                        </a:rPr>
                        <a:t>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Debit</a:t>
                      </a:r>
                      <a:endParaRPr lang="en-US" sz="16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rgbClr val="002060"/>
                          </a:solidFill>
                          <a:latin typeface="Arial" panose="020B0604020202020204" pitchFamily="34" charset="0"/>
                          <a:cs typeface="Arial" panose="020B0604020202020204" pitchFamily="34" charset="0"/>
                        </a:rPr>
                        <a:t>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30803277"/>
                  </a:ext>
                </a:extLst>
              </a:tr>
              <a:tr h="411219">
                <a:tc>
                  <a:txBody>
                    <a:bodyPr/>
                    <a:lstStyle/>
                    <a:p>
                      <a:pPr algn="ctr"/>
                      <a:r>
                        <a:rPr lang="en-GB" sz="1600" b="1" dirty="0">
                          <a:latin typeface="Arial" panose="020B0604020202020204" pitchFamily="34" charset="0"/>
                          <a:cs typeface="Arial" panose="020B0604020202020204" pitchFamily="34" charset="0"/>
                        </a:rPr>
                        <a:t>Apr 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 xmlns:a16="http://schemas.microsoft.com/office/drawing/2014/main" val="2348105868"/>
                  </a:ext>
                </a:extLst>
              </a:tr>
              <a:tr h="445398">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 xmlns:a16="http://schemas.microsoft.com/office/drawing/2014/main" val="2460969316"/>
                  </a:ext>
                </a:extLst>
              </a:tr>
              <a:tr h="411219">
                <a:tc>
                  <a:txBody>
                    <a:bodyPr/>
                    <a:lstStyle/>
                    <a:p>
                      <a:pPr algn="ctr"/>
                      <a:r>
                        <a:rPr lang="en-GB" sz="1600" b="1" dirty="0">
                          <a:latin typeface="Arial" panose="020B0604020202020204" pitchFamily="34" charset="0"/>
                          <a:cs typeface="Arial" panose="020B0604020202020204" pitchFamily="34" charset="0"/>
                        </a:rPr>
                        <a:t>Jul 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 xmlns:a16="http://schemas.microsoft.com/office/drawing/2014/main" val="2702950383"/>
                  </a:ext>
                </a:extLst>
              </a:tr>
              <a:tr h="445398">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 xmlns:a16="http://schemas.microsoft.com/office/drawing/2014/main" val="1845302460"/>
                  </a:ext>
                </a:extLst>
              </a:tr>
              <a:tr h="411219">
                <a:tc>
                  <a:txBody>
                    <a:bodyPr/>
                    <a:lstStyle/>
                    <a:p>
                      <a:pPr algn="ctr"/>
                      <a:r>
                        <a:rPr lang="en-GB" sz="1600" b="1" dirty="0">
                          <a:latin typeface="Arial" panose="020B0604020202020204" pitchFamily="34" charset="0"/>
                          <a:cs typeface="Arial" panose="020B0604020202020204" pitchFamily="34" charset="0"/>
                        </a:rPr>
                        <a:t>Jul 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 xmlns:a16="http://schemas.microsoft.com/office/drawing/2014/main" val="2434651718"/>
                  </a:ext>
                </a:extLst>
              </a:tr>
              <a:tr h="411219">
                <a:tc>
                  <a:txBody>
                    <a:bodyPr/>
                    <a:lstStyle/>
                    <a:p>
                      <a:pPr algn="ctr"/>
                      <a:endParaRPr lang="en-GB" sz="14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 xmlns:a16="http://schemas.microsoft.com/office/drawing/2014/main" val="4172447609"/>
                  </a:ext>
                </a:extLst>
              </a:tr>
            </a:tbl>
          </a:graphicData>
        </a:graphic>
      </p:graphicFrame>
      <p:sp>
        <p:nvSpPr>
          <p:cNvPr id="4" name="Rectangle: Rounded Corners 3">
            <a:extLst>
              <a:ext uri="{FF2B5EF4-FFF2-40B4-BE49-F238E27FC236}">
                <a16:creationId xmlns="" xmlns:a16="http://schemas.microsoft.com/office/drawing/2014/main" id="{A35B6DB6-C23B-455C-9201-4F31E0DCD414}"/>
              </a:ext>
            </a:extLst>
          </p:cNvPr>
          <p:cNvSpPr/>
          <p:nvPr/>
        </p:nvSpPr>
        <p:spPr>
          <a:xfrm>
            <a:off x="108430" y="1895062"/>
            <a:ext cx="3575674" cy="29863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peech Bubble: Rectangle with Corners Rounded 37">
            <a:extLst>
              <a:ext uri="{FF2B5EF4-FFF2-40B4-BE49-F238E27FC236}">
                <a16:creationId xmlns="" xmlns:a16="http://schemas.microsoft.com/office/drawing/2014/main" id="{04AA3B20-666A-41C8-A74B-6C874AA9BA59}"/>
              </a:ext>
            </a:extLst>
          </p:cNvPr>
          <p:cNvSpPr/>
          <p:nvPr/>
        </p:nvSpPr>
        <p:spPr>
          <a:xfrm>
            <a:off x="6038754" y="343560"/>
            <a:ext cx="3873254" cy="1187866"/>
          </a:xfrm>
          <a:prstGeom prst="wedgeRoundRectCallout">
            <a:avLst>
              <a:gd name="adj1" fmla="val -157531"/>
              <a:gd name="adj2" fmla="val 83236"/>
              <a:gd name="adj3" fmla="val 16667"/>
            </a:avLst>
          </a:prstGeom>
          <a:solidFill>
            <a:srgbClr val="66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rPr>
              <a:t>Total Account Receivable will not be used in preparing the General Journal under Direct Write off</a:t>
            </a:r>
          </a:p>
        </p:txBody>
      </p:sp>
      <p:sp>
        <p:nvSpPr>
          <p:cNvPr id="6" name="Rectangle 5">
            <a:extLst>
              <a:ext uri="{FF2B5EF4-FFF2-40B4-BE49-F238E27FC236}">
                <a16:creationId xmlns="" xmlns:a16="http://schemas.microsoft.com/office/drawing/2014/main" id="{9B4F0D10-506A-46AF-A61C-00E1210FE3C2}"/>
              </a:ext>
            </a:extLst>
          </p:cNvPr>
          <p:cNvSpPr/>
          <p:nvPr/>
        </p:nvSpPr>
        <p:spPr>
          <a:xfrm>
            <a:off x="1804708" y="2278176"/>
            <a:ext cx="3827465" cy="2693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3047CA59-4908-4342-BF14-E81CAC1718F1}"/>
              </a:ext>
            </a:extLst>
          </p:cNvPr>
          <p:cNvSpPr/>
          <p:nvPr/>
        </p:nvSpPr>
        <p:spPr>
          <a:xfrm>
            <a:off x="1546290" y="2627243"/>
            <a:ext cx="3827465" cy="2693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 xmlns:a16="http://schemas.microsoft.com/office/drawing/2014/main" id="{C5770447-AC68-4F8E-AECD-9952B27A1348}"/>
              </a:ext>
            </a:extLst>
          </p:cNvPr>
          <p:cNvGrpSpPr/>
          <p:nvPr/>
        </p:nvGrpSpPr>
        <p:grpSpPr>
          <a:xfrm>
            <a:off x="331303" y="285728"/>
            <a:ext cx="5569411" cy="580394"/>
            <a:chOff x="167751" y="1109201"/>
            <a:chExt cx="8153400" cy="1080000"/>
          </a:xfrm>
        </p:grpSpPr>
        <p:sp>
          <p:nvSpPr>
            <p:cNvPr id="41" name="مستطيل مستدير الزوايا 13">
              <a:extLst>
                <a:ext uri="{FF2B5EF4-FFF2-40B4-BE49-F238E27FC236}">
                  <a16:creationId xmlns="" xmlns:a16="http://schemas.microsoft.com/office/drawing/2014/main" id="{6A8EC9AA-5207-40A9-BCA4-794D77C320C1}"/>
                </a:ext>
              </a:extLst>
            </p:cNvPr>
            <p:cNvSpPr/>
            <p:nvPr/>
          </p:nvSpPr>
          <p:spPr>
            <a:xfrm>
              <a:off x="167751" y="110920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2" name="Rectangle 6">
              <a:extLst>
                <a:ext uri="{FF2B5EF4-FFF2-40B4-BE49-F238E27FC236}">
                  <a16:creationId xmlns="" xmlns:a16="http://schemas.microsoft.com/office/drawing/2014/main" id="{A4794E77-9B1B-4247-B719-B9842D57BDED}"/>
                </a:ext>
              </a:extLst>
            </p:cNvPr>
            <p:cNvSpPr/>
            <p:nvPr/>
          </p:nvSpPr>
          <p:spPr>
            <a:xfrm>
              <a:off x="1262378" y="1145762"/>
              <a:ext cx="6923403" cy="859068"/>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Exercise (3-3): Solution</a:t>
              </a:r>
            </a:p>
          </p:txBody>
        </p:sp>
        <p:grpSp>
          <p:nvGrpSpPr>
            <p:cNvPr id="43" name="Shape 631">
              <a:extLst>
                <a:ext uri="{FF2B5EF4-FFF2-40B4-BE49-F238E27FC236}">
                  <a16:creationId xmlns="" xmlns:a16="http://schemas.microsoft.com/office/drawing/2014/main" id="{F8F7376F-90C9-4EEF-8A23-963013A87793}"/>
                </a:ext>
              </a:extLst>
            </p:cNvPr>
            <p:cNvGrpSpPr/>
            <p:nvPr/>
          </p:nvGrpSpPr>
          <p:grpSpPr>
            <a:xfrm>
              <a:off x="460278" y="1121179"/>
              <a:ext cx="783227" cy="707887"/>
              <a:chOff x="5961125" y="1623900"/>
              <a:chExt cx="427450" cy="448175"/>
            </a:xfrm>
          </p:grpSpPr>
          <p:sp>
            <p:nvSpPr>
              <p:cNvPr id="44" name="Shape 632">
                <a:extLst>
                  <a:ext uri="{FF2B5EF4-FFF2-40B4-BE49-F238E27FC236}">
                    <a16:creationId xmlns="" xmlns:a16="http://schemas.microsoft.com/office/drawing/2014/main" id="{08996B18-089A-4D75-81F0-2A2F6BE29065}"/>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5" name="Shape 633">
                <a:extLst>
                  <a:ext uri="{FF2B5EF4-FFF2-40B4-BE49-F238E27FC236}">
                    <a16:creationId xmlns="" xmlns:a16="http://schemas.microsoft.com/office/drawing/2014/main" id="{75F69FEE-162D-43A1-A39C-1C486AD9144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6" name="Shape 634">
                <a:extLst>
                  <a:ext uri="{FF2B5EF4-FFF2-40B4-BE49-F238E27FC236}">
                    <a16:creationId xmlns="" xmlns:a16="http://schemas.microsoft.com/office/drawing/2014/main" id="{5DAA68BD-50F2-4100-BAF9-52AB4D014213}"/>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7" name="Shape 635">
                <a:extLst>
                  <a:ext uri="{FF2B5EF4-FFF2-40B4-BE49-F238E27FC236}">
                    <a16:creationId xmlns="" xmlns:a16="http://schemas.microsoft.com/office/drawing/2014/main" id="{02C0FF9A-2B2B-44C9-B4B7-99494B8EE3DE}"/>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8" name="Shape 636">
                <a:extLst>
                  <a:ext uri="{FF2B5EF4-FFF2-40B4-BE49-F238E27FC236}">
                    <a16:creationId xmlns="" xmlns:a16="http://schemas.microsoft.com/office/drawing/2014/main" id="{E4576383-5C7E-4BBB-AD18-A9670A53FC80}"/>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9" name="Shape 637">
                <a:extLst>
                  <a:ext uri="{FF2B5EF4-FFF2-40B4-BE49-F238E27FC236}">
                    <a16:creationId xmlns="" xmlns:a16="http://schemas.microsoft.com/office/drawing/2014/main" id="{C1FED5B9-0FDE-443C-9FBA-74A67B077E81}"/>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0" name="Shape 638">
                <a:extLst>
                  <a:ext uri="{FF2B5EF4-FFF2-40B4-BE49-F238E27FC236}">
                    <a16:creationId xmlns="" xmlns:a16="http://schemas.microsoft.com/office/drawing/2014/main" id="{440A699D-6B7B-4198-A7E3-3840EA355506}"/>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63" name="TextBox 62">
            <a:extLst>
              <a:ext uri="{FF2B5EF4-FFF2-40B4-BE49-F238E27FC236}">
                <a16:creationId xmlns="" xmlns:a16="http://schemas.microsoft.com/office/drawing/2014/main" id="{93EBD9FD-A420-4A54-939C-49FA18076CCF}"/>
              </a:ext>
            </a:extLst>
          </p:cNvPr>
          <p:cNvSpPr txBox="1"/>
          <p:nvPr/>
        </p:nvSpPr>
        <p:spPr>
          <a:xfrm>
            <a:off x="4985662" y="3679376"/>
            <a:ext cx="382987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Bad Dets Expenses </a:t>
            </a:r>
          </a:p>
        </p:txBody>
      </p:sp>
      <p:sp>
        <p:nvSpPr>
          <p:cNvPr id="64" name="TextBox 63">
            <a:extLst>
              <a:ext uri="{FF2B5EF4-FFF2-40B4-BE49-F238E27FC236}">
                <a16:creationId xmlns="" xmlns:a16="http://schemas.microsoft.com/office/drawing/2014/main" id="{E512F5BD-7BB7-4BF4-96FE-9D30D07C5864}"/>
              </a:ext>
            </a:extLst>
          </p:cNvPr>
          <p:cNvSpPr txBox="1"/>
          <p:nvPr/>
        </p:nvSpPr>
        <p:spPr>
          <a:xfrm>
            <a:off x="5778485" y="4053824"/>
            <a:ext cx="382987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Account Receivable- (</a:t>
            </a:r>
            <a:r>
              <a:rPr lang="en-US" sz="2000" b="1" dirty="0">
                <a:solidFill>
                  <a:srgbClr val="FF0000"/>
                </a:solidFill>
                <a:effectLst>
                  <a:outerShdw blurRad="38100" dist="38100" dir="2700000" algn="tl">
                    <a:srgbClr val="000000">
                      <a:alpha val="43137"/>
                    </a:srgbClr>
                  </a:outerShdw>
                </a:effectLst>
              </a:rPr>
              <a:t>Bader</a:t>
            </a:r>
            <a:r>
              <a:rPr lang="en-US" sz="2000" b="1" dirty="0">
                <a:effectLst>
                  <a:outerShdw blurRad="38100" dist="38100" dir="2700000" algn="tl">
                    <a:srgbClr val="000000">
                      <a:alpha val="43137"/>
                    </a:srgbClr>
                  </a:outerShdw>
                </a:effectLst>
              </a:rPr>
              <a:t>)</a:t>
            </a:r>
          </a:p>
        </p:txBody>
      </p:sp>
      <p:sp>
        <p:nvSpPr>
          <p:cNvPr id="65" name="TextBox 64">
            <a:extLst>
              <a:ext uri="{FF2B5EF4-FFF2-40B4-BE49-F238E27FC236}">
                <a16:creationId xmlns="" xmlns:a16="http://schemas.microsoft.com/office/drawing/2014/main" id="{D19B1D69-EF88-482F-B5EA-9C1B8C6B5FDF}"/>
              </a:ext>
            </a:extLst>
          </p:cNvPr>
          <p:cNvSpPr txBox="1"/>
          <p:nvPr/>
        </p:nvSpPr>
        <p:spPr>
          <a:xfrm>
            <a:off x="9395346" y="3678607"/>
            <a:ext cx="83488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1,100</a:t>
            </a:r>
            <a:endParaRPr lang="en-US" b="1" dirty="0">
              <a:effectLst>
                <a:outerShdw blurRad="38100" dist="38100" dir="2700000" algn="tl">
                  <a:srgbClr val="000000">
                    <a:alpha val="43137"/>
                  </a:srgbClr>
                </a:outerShdw>
              </a:effectLst>
            </a:endParaRPr>
          </a:p>
        </p:txBody>
      </p:sp>
      <p:sp>
        <p:nvSpPr>
          <p:cNvPr id="66" name="TextBox 65">
            <a:extLst>
              <a:ext uri="{FF2B5EF4-FFF2-40B4-BE49-F238E27FC236}">
                <a16:creationId xmlns="" xmlns:a16="http://schemas.microsoft.com/office/drawing/2014/main" id="{4305709D-3BE6-4824-8D53-63E5377127C1}"/>
              </a:ext>
            </a:extLst>
          </p:cNvPr>
          <p:cNvSpPr txBox="1"/>
          <p:nvPr/>
        </p:nvSpPr>
        <p:spPr>
          <a:xfrm>
            <a:off x="10427978" y="4035114"/>
            <a:ext cx="83488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1,100</a:t>
            </a:r>
            <a:endParaRPr lang="en-US" b="1" dirty="0">
              <a:effectLst>
                <a:outerShdw blurRad="38100" dist="38100" dir="2700000" algn="tl">
                  <a:srgbClr val="000000">
                    <a:alpha val="43137"/>
                  </a:srgbClr>
                </a:outerShdw>
              </a:effectLst>
            </a:endParaRPr>
          </a:p>
        </p:txBody>
      </p:sp>
      <p:sp>
        <p:nvSpPr>
          <p:cNvPr id="67" name="TextBox 66">
            <a:extLst>
              <a:ext uri="{FF2B5EF4-FFF2-40B4-BE49-F238E27FC236}">
                <a16:creationId xmlns="" xmlns:a16="http://schemas.microsoft.com/office/drawing/2014/main" id="{3F4C3C99-94AD-48CE-B64B-6F0A6055F8D1}"/>
              </a:ext>
            </a:extLst>
          </p:cNvPr>
          <p:cNvSpPr txBox="1"/>
          <p:nvPr/>
        </p:nvSpPr>
        <p:spPr>
          <a:xfrm>
            <a:off x="4985662" y="4582332"/>
            <a:ext cx="382987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Account Receivable- (</a:t>
            </a:r>
            <a:r>
              <a:rPr lang="en-US" sz="2000" b="1" dirty="0">
                <a:solidFill>
                  <a:srgbClr val="FF0000"/>
                </a:solidFill>
                <a:effectLst>
                  <a:outerShdw blurRad="38100" dist="38100" dir="2700000" algn="tl">
                    <a:srgbClr val="000000">
                      <a:alpha val="43137"/>
                    </a:srgbClr>
                  </a:outerShdw>
                </a:effectLst>
              </a:rPr>
              <a:t>Bader</a:t>
            </a:r>
            <a:r>
              <a:rPr lang="en-US" sz="2000" b="1" dirty="0">
                <a:effectLst>
                  <a:outerShdw blurRad="38100" dist="38100" dir="2700000" algn="tl">
                    <a:srgbClr val="000000">
                      <a:alpha val="43137"/>
                    </a:srgbClr>
                  </a:outerShdw>
                </a:effectLst>
              </a:rPr>
              <a:t>)</a:t>
            </a:r>
          </a:p>
        </p:txBody>
      </p:sp>
      <p:sp>
        <p:nvSpPr>
          <p:cNvPr id="68" name="TextBox 67">
            <a:extLst>
              <a:ext uri="{FF2B5EF4-FFF2-40B4-BE49-F238E27FC236}">
                <a16:creationId xmlns="" xmlns:a16="http://schemas.microsoft.com/office/drawing/2014/main" id="{AC9C2036-A356-4B00-A55A-7B341ACFC928}"/>
              </a:ext>
            </a:extLst>
          </p:cNvPr>
          <p:cNvSpPr txBox="1"/>
          <p:nvPr/>
        </p:nvSpPr>
        <p:spPr>
          <a:xfrm>
            <a:off x="5785654" y="5002212"/>
            <a:ext cx="382987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Bad Dets Expenses </a:t>
            </a:r>
          </a:p>
        </p:txBody>
      </p:sp>
      <p:sp>
        <p:nvSpPr>
          <p:cNvPr id="69" name="TextBox 68">
            <a:extLst>
              <a:ext uri="{FF2B5EF4-FFF2-40B4-BE49-F238E27FC236}">
                <a16:creationId xmlns="" xmlns:a16="http://schemas.microsoft.com/office/drawing/2014/main" id="{03B52E5C-8759-4F42-A104-0379B4DA2DBA}"/>
              </a:ext>
            </a:extLst>
          </p:cNvPr>
          <p:cNvSpPr txBox="1"/>
          <p:nvPr/>
        </p:nvSpPr>
        <p:spPr>
          <a:xfrm>
            <a:off x="9431788" y="4528018"/>
            <a:ext cx="83488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350</a:t>
            </a:r>
            <a:endParaRPr lang="en-US" b="1" dirty="0">
              <a:effectLst>
                <a:outerShdw blurRad="38100" dist="38100" dir="2700000" algn="tl">
                  <a:srgbClr val="000000">
                    <a:alpha val="43137"/>
                  </a:srgbClr>
                </a:outerShdw>
              </a:effectLst>
            </a:endParaRPr>
          </a:p>
        </p:txBody>
      </p:sp>
      <p:sp>
        <p:nvSpPr>
          <p:cNvPr id="70" name="TextBox 69">
            <a:extLst>
              <a:ext uri="{FF2B5EF4-FFF2-40B4-BE49-F238E27FC236}">
                <a16:creationId xmlns="" xmlns:a16="http://schemas.microsoft.com/office/drawing/2014/main" id="{03707C6E-E2B1-47D9-B2DA-E1F285BC4C83}"/>
              </a:ext>
            </a:extLst>
          </p:cNvPr>
          <p:cNvSpPr txBox="1"/>
          <p:nvPr/>
        </p:nvSpPr>
        <p:spPr>
          <a:xfrm>
            <a:off x="10446758" y="4914791"/>
            <a:ext cx="83488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350</a:t>
            </a:r>
            <a:endParaRPr lang="en-US" b="1" dirty="0">
              <a:effectLst>
                <a:outerShdw blurRad="38100" dist="38100" dir="2700000" algn="tl">
                  <a:srgbClr val="000000">
                    <a:alpha val="43137"/>
                  </a:srgbClr>
                </a:outerShdw>
              </a:effectLst>
            </a:endParaRPr>
          </a:p>
        </p:txBody>
      </p:sp>
      <p:sp>
        <p:nvSpPr>
          <p:cNvPr id="71" name="TextBox 70">
            <a:extLst>
              <a:ext uri="{FF2B5EF4-FFF2-40B4-BE49-F238E27FC236}">
                <a16:creationId xmlns="" xmlns:a16="http://schemas.microsoft.com/office/drawing/2014/main" id="{BF5DBB27-2535-4629-9036-E1777210634A}"/>
              </a:ext>
            </a:extLst>
          </p:cNvPr>
          <p:cNvSpPr txBox="1"/>
          <p:nvPr/>
        </p:nvSpPr>
        <p:spPr>
          <a:xfrm>
            <a:off x="4985662" y="5408410"/>
            <a:ext cx="382987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Cash </a:t>
            </a:r>
          </a:p>
        </p:txBody>
      </p:sp>
      <p:sp>
        <p:nvSpPr>
          <p:cNvPr id="72" name="TextBox 71">
            <a:extLst>
              <a:ext uri="{FF2B5EF4-FFF2-40B4-BE49-F238E27FC236}">
                <a16:creationId xmlns="" xmlns:a16="http://schemas.microsoft.com/office/drawing/2014/main" id="{17E367C8-07DA-4989-8686-72614D1DC370}"/>
              </a:ext>
            </a:extLst>
          </p:cNvPr>
          <p:cNvSpPr txBox="1"/>
          <p:nvPr/>
        </p:nvSpPr>
        <p:spPr>
          <a:xfrm>
            <a:off x="5749328" y="5791153"/>
            <a:ext cx="382987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Account Receivable- (</a:t>
            </a:r>
            <a:r>
              <a:rPr lang="en-US" sz="2000" b="1" dirty="0">
                <a:solidFill>
                  <a:srgbClr val="FF0000"/>
                </a:solidFill>
                <a:effectLst>
                  <a:outerShdw blurRad="38100" dist="38100" dir="2700000" algn="tl">
                    <a:srgbClr val="000000">
                      <a:alpha val="43137"/>
                    </a:srgbClr>
                  </a:outerShdw>
                </a:effectLst>
              </a:rPr>
              <a:t>Bader</a:t>
            </a:r>
            <a:r>
              <a:rPr lang="en-US" sz="2000" b="1" dirty="0">
                <a:effectLst>
                  <a:outerShdw blurRad="38100" dist="38100" dir="2700000" algn="tl">
                    <a:srgbClr val="000000">
                      <a:alpha val="43137"/>
                    </a:srgbClr>
                  </a:outerShdw>
                </a:effectLst>
              </a:rPr>
              <a:t>) </a:t>
            </a:r>
          </a:p>
        </p:txBody>
      </p:sp>
      <p:sp>
        <p:nvSpPr>
          <p:cNvPr id="73" name="TextBox 72">
            <a:extLst>
              <a:ext uri="{FF2B5EF4-FFF2-40B4-BE49-F238E27FC236}">
                <a16:creationId xmlns="" xmlns:a16="http://schemas.microsoft.com/office/drawing/2014/main" id="{78F36EAA-5C49-4C7D-A2AF-50E4EA5D7383}"/>
              </a:ext>
            </a:extLst>
          </p:cNvPr>
          <p:cNvSpPr txBox="1"/>
          <p:nvPr/>
        </p:nvSpPr>
        <p:spPr>
          <a:xfrm>
            <a:off x="9447473" y="5396683"/>
            <a:ext cx="83488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350</a:t>
            </a:r>
            <a:endParaRPr lang="en-US" b="1" dirty="0">
              <a:effectLst>
                <a:outerShdw blurRad="38100" dist="38100" dir="2700000" algn="tl">
                  <a:srgbClr val="000000">
                    <a:alpha val="43137"/>
                  </a:srgbClr>
                </a:outerShdw>
              </a:effectLst>
            </a:endParaRPr>
          </a:p>
        </p:txBody>
      </p:sp>
      <p:sp>
        <p:nvSpPr>
          <p:cNvPr id="74" name="TextBox 73">
            <a:extLst>
              <a:ext uri="{FF2B5EF4-FFF2-40B4-BE49-F238E27FC236}">
                <a16:creationId xmlns="" xmlns:a16="http://schemas.microsoft.com/office/drawing/2014/main" id="{1EC4771A-A290-4462-AC26-0A002E683627}"/>
              </a:ext>
            </a:extLst>
          </p:cNvPr>
          <p:cNvSpPr txBox="1"/>
          <p:nvPr/>
        </p:nvSpPr>
        <p:spPr>
          <a:xfrm>
            <a:off x="10446758" y="5772003"/>
            <a:ext cx="83488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350</a:t>
            </a:r>
            <a:endParaRPr lang="en-US" b="1" dirty="0">
              <a:effectLst>
                <a:outerShdw blurRad="38100" dist="38100" dir="2700000" algn="tl">
                  <a:srgbClr val="000000">
                    <a:alpha val="43137"/>
                  </a:srgbClr>
                </a:outerShdw>
              </a:effectLst>
            </a:endParaRPr>
          </a:p>
        </p:txBody>
      </p:sp>
      <p:sp>
        <p:nvSpPr>
          <p:cNvPr id="2" name="Rectangle 1">
            <a:extLst>
              <a:ext uri="{FF2B5EF4-FFF2-40B4-BE49-F238E27FC236}">
                <a16:creationId xmlns="" xmlns:a16="http://schemas.microsoft.com/office/drawing/2014/main" id="{A720146F-1B98-4C94-9690-9664D85AEC4F}"/>
              </a:ext>
            </a:extLst>
          </p:cNvPr>
          <p:cNvSpPr/>
          <p:nvPr/>
        </p:nvSpPr>
        <p:spPr>
          <a:xfrm>
            <a:off x="5751923" y="2425642"/>
            <a:ext cx="3442161" cy="4508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marL="685800" algn="ctr">
              <a:lnSpc>
                <a:spcPct val="130000"/>
              </a:lnSpc>
              <a:spcAft>
                <a:spcPts val="800"/>
              </a:spcAft>
              <a:tabLst>
                <a:tab pos="838200" algn="l"/>
              </a:tabLst>
            </a:pPr>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GENERAL JOURNAL</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2AC0B296-6851-4E12-9C95-232ED156D201}"/>
              </a:ext>
            </a:extLst>
          </p:cNvPr>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36" name="Group 35"/>
          <p:cNvGrpSpPr/>
          <p:nvPr/>
        </p:nvGrpSpPr>
        <p:grpSpPr>
          <a:xfrm>
            <a:off x="0" y="6498164"/>
            <a:ext cx="12192000" cy="384957"/>
            <a:chOff x="0" y="6498164"/>
            <a:chExt cx="12192000" cy="384957"/>
          </a:xfrm>
        </p:grpSpPr>
        <p:cxnSp>
          <p:nvCxnSpPr>
            <p:cNvPr id="37" name="Straight Connector 3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675" y="355478"/>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797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8" grpId="0" animBg="1"/>
      <p:bldP spid="6" grpId="0" animBg="1"/>
      <p:bldP spid="8" grpId="0" animBg="1"/>
      <p:bldP spid="63" grpId="0"/>
      <p:bldP spid="64" grpId="0"/>
      <p:bldP spid="65" grpId="0"/>
      <p:bldP spid="66" grpId="0"/>
      <p:bldP spid="67" grpId="0"/>
      <p:bldP spid="68" grpId="0"/>
      <p:bldP spid="69" grpId="0"/>
      <p:bldP spid="70" grpId="0"/>
      <p:bldP spid="71" grpId="0"/>
      <p:bldP spid="72" grpId="0"/>
      <p:bldP spid="73" grpId="0"/>
      <p:bldP spid="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29B9155F-D676-4412-B86D-9828339FE43D}"/>
              </a:ext>
            </a:extLst>
          </p:cNvPr>
          <p:cNvGrpSpPr/>
          <p:nvPr/>
        </p:nvGrpSpPr>
        <p:grpSpPr>
          <a:xfrm>
            <a:off x="108430" y="344135"/>
            <a:ext cx="6467527" cy="638574"/>
            <a:chOff x="167751" y="1109201"/>
            <a:chExt cx="8153400" cy="1080000"/>
          </a:xfrm>
        </p:grpSpPr>
        <p:sp>
          <p:nvSpPr>
            <p:cNvPr id="28" name="مستطيل مستدير الزوايا 13">
              <a:extLst>
                <a:ext uri="{FF2B5EF4-FFF2-40B4-BE49-F238E27FC236}">
                  <a16:creationId xmlns="" xmlns:a16="http://schemas.microsoft.com/office/drawing/2014/main" id="{7E6B2872-F898-4214-AD9B-8B713D7B5DAA}"/>
                </a:ext>
              </a:extLst>
            </p:cNvPr>
            <p:cNvSpPr/>
            <p:nvPr/>
          </p:nvSpPr>
          <p:spPr>
            <a:xfrm>
              <a:off x="167751" y="110920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Rectangle 6">
              <a:extLst>
                <a:ext uri="{FF2B5EF4-FFF2-40B4-BE49-F238E27FC236}">
                  <a16:creationId xmlns="" xmlns:a16="http://schemas.microsoft.com/office/drawing/2014/main" id="{BB978B7D-960F-4157-AA76-9723308AAFE6}"/>
                </a:ext>
              </a:extLst>
            </p:cNvPr>
            <p:cNvSpPr/>
            <p:nvPr/>
          </p:nvSpPr>
          <p:spPr>
            <a:xfrm>
              <a:off x="1262378" y="1145763"/>
              <a:ext cx="6923403" cy="780800"/>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Exercise (3-5): work book P:48</a:t>
              </a:r>
            </a:p>
          </p:txBody>
        </p:sp>
        <p:grpSp>
          <p:nvGrpSpPr>
            <p:cNvPr id="30" name="Shape 631">
              <a:extLst>
                <a:ext uri="{FF2B5EF4-FFF2-40B4-BE49-F238E27FC236}">
                  <a16:creationId xmlns="" xmlns:a16="http://schemas.microsoft.com/office/drawing/2014/main" id="{5E0F62D4-EA32-4B2E-AC63-903A06B4A2C0}"/>
                </a:ext>
              </a:extLst>
            </p:cNvPr>
            <p:cNvGrpSpPr/>
            <p:nvPr/>
          </p:nvGrpSpPr>
          <p:grpSpPr>
            <a:xfrm>
              <a:off x="460278" y="1121179"/>
              <a:ext cx="783227" cy="707887"/>
              <a:chOff x="5961125" y="1623900"/>
              <a:chExt cx="427450" cy="448175"/>
            </a:xfrm>
          </p:grpSpPr>
          <p:sp>
            <p:nvSpPr>
              <p:cNvPr id="31" name="Shape 632">
                <a:extLst>
                  <a:ext uri="{FF2B5EF4-FFF2-40B4-BE49-F238E27FC236}">
                    <a16:creationId xmlns="" xmlns:a16="http://schemas.microsoft.com/office/drawing/2014/main" id="{BFFA6969-702F-44EB-A64B-9FA06A391E09}"/>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3">
                <a:extLst>
                  <a:ext uri="{FF2B5EF4-FFF2-40B4-BE49-F238E27FC236}">
                    <a16:creationId xmlns="" xmlns:a16="http://schemas.microsoft.com/office/drawing/2014/main" id="{7622A0CD-904B-4FEA-91A8-8A51E4874688}"/>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4">
                <a:extLst>
                  <a:ext uri="{FF2B5EF4-FFF2-40B4-BE49-F238E27FC236}">
                    <a16:creationId xmlns="" xmlns:a16="http://schemas.microsoft.com/office/drawing/2014/main" id="{6C802607-628C-4D7D-92D6-9FFF02429FBB}"/>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5">
                <a:extLst>
                  <a:ext uri="{FF2B5EF4-FFF2-40B4-BE49-F238E27FC236}">
                    <a16:creationId xmlns="" xmlns:a16="http://schemas.microsoft.com/office/drawing/2014/main" id="{C5FA7810-AFA9-4857-B904-F2A1F2BBFBB0}"/>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6">
                <a:extLst>
                  <a:ext uri="{FF2B5EF4-FFF2-40B4-BE49-F238E27FC236}">
                    <a16:creationId xmlns="" xmlns:a16="http://schemas.microsoft.com/office/drawing/2014/main" id="{6814CE54-5580-46A4-9033-B94F1A77AC19}"/>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7">
                <a:extLst>
                  <a:ext uri="{FF2B5EF4-FFF2-40B4-BE49-F238E27FC236}">
                    <a16:creationId xmlns="" xmlns:a16="http://schemas.microsoft.com/office/drawing/2014/main" id="{1D9A7C29-3769-44D4-A073-017A2DA03F4B}"/>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638">
                <a:extLst>
                  <a:ext uri="{FF2B5EF4-FFF2-40B4-BE49-F238E27FC236}">
                    <a16:creationId xmlns="" xmlns:a16="http://schemas.microsoft.com/office/drawing/2014/main" id="{2E98A3A4-373C-438D-9432-64D52140158B}"/>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aphicFrame>
        <p:nvGraphicFramePr>
          <p:cNvPr id="5" name="Table 4">
            <a:extLst>
              <a:ext uri="{FF2B5EF4-FFF2-40B4-BE49-F238E27FC236}">
                <a16:creationId xmlns="" xmlns:a16="http://schemas.microsoft.com/office/drawing/2014/main" id="{FC68FE86-E5E1-418F-A114-E53E5B2016FB}"/>
              </a:ext>
            </a:extLst>
          </p:cNvPr>
          <p:cNvGraphicFramePr>
            <a:graphicFrameLocks noGrp="1"/>
          </p:cNvGraphicFramePr>
          <p:nvPr>
            <p:extLst>
              <p:ext uri="{D42A27DB-BD31-4B8C-83A1-F6EECF244321}">
                <p14:modId xmlns:p14="http://schemas.microsoft.com/office/powerpoint/2010/main" val="1543542010"/>
              </p:ext>
            </p:extLst>
          </p:nvPr>
        </p:nvGraphicFramePr>
        <p:xfrm>
          <a:off x="3870188" y="4761067"/>
          <a:ext cx="7347221" cy="1243395"/>
        </p:xfrm>
        <a:graphic>
          <a:graphicData uri="http://schemas.openxmlformats.org/drawingml/2006/table">
            <a:tbl>
              <a:tblPr firstRow="1" bandRow="1">
                <a:tableStyleId>{93296810-A885-4BE3-A3E7-6D5BEEA58F35}</a:tableStyleId>
              </a:tblPr>
              <a:tblGrid>
                <a:gridCol w="877525">
                  <a:extLst>
                    <a:ext uri="{9D8B030D-6E8A-4147-A177-3AD203B41FA5}">
                      <a16:colId xmlns="" xmlns:a16="http://schemas.microsoft.com/office/drawing/2014/main" val="4246217529"/>
                    </a:ext>
                  </a:extLst>
                </a:gridCol>
                <a:gridCol w="3968796">
                  <a:extLst>
                    <a:ext uri="{9D8B030D-6E8A-4147-A177-3AD203B41FA5}">
                      <a16:colId xmlns="" xmlns:a16="http://schemas.microsoft.com/office/drawing/2014/main" val="3843611162"/>
                    </a:ext>
                  </a:extLst>
                </a:gridCol>
                <a:gridCol w="470263">
                  <a:extLst>
                    <a:ext uri="{9D8B030D-6E8A-4147-A177-3AD203B41FA5}">
                      <a16:colId xmlns="" xmlns:a16="http://schemas.microsoft.com/office/drawing/2014/main" val="4046168385"/>
                    </a:ext>
                  </a:extLst>
                </a:gridCol>
                <a:gridCol w="1018902">
                  <a:extLst>
                    <a:ext uri="{9D8B030D-6E8A-4147-A177-3AD203B41FA5}">
                      <a16:colId xmlns="" xmlns:a16="http://schemas.microsoft.com/office/drawing/2014/main" val="175595679"/>
                    </a:ext>
                  </a:extLst>
                </a:gridCol>
                <a:gridCol w="1011735">
                  <a:extLst>
                    <a:ext uri="{9D8B030D-6E8A-4147-A177-3AD203B41FA5}">
                      <a16:colId xmlns="" xmlns:a16="http://schemas.microsoft.com/office/drawing/2014/main" val="2056075315"/>
                    </a:ext>
                  </a:extLst>
                </a:gridCol>
              </a:tblGrid>
              <a:tr h="414465">
                <a:tc>
                  <a:txBody>
                    <a:bodyPr/>
                    <a:lstStyle/>
                    <a:p>
                      <a:pPr algn="ctr"/>
                      <a:r>
                        <a:rPr lang="en-US" sz="1600" b="1" dirty="0">
                          <a:solidFill>
                            <a:srgbClr val="002060"/>
                          </a:solidFill>
                          <a:latin typeface="Arial" panose="020B0604020202020204" pitchFamily="34" charset="0"/>
                          <a:cs typeface="Arial" panose="020B0604020202020204" pitchFamily="34" charset="0"/>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Account Title and Explanation</a:t>
                      </a:r>
                      <a:endParaRPr lang="en-US" sz="16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dirty="0">
                          <a:solidFill>
                            <a:srgbClr val="002060"/>
                          </a:solidFill>
                          <a:latin typeface="Arial" panose="020B0604020202020204" pitchFamily="34" charset="0"/>
                          <a:cs typeface="Arial" panose="020B0604020202020204" pitchFamily="34" charset="0"/>
                        </a:rPr>
                        <a:t>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Debit</a:t>
                      </a:r>
                      <a:endParaRPr lang="en-US" sz="16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dirty="0">
                          <a:solidFill>
                            <a:srgbClr val="002060"/>
                          </a:solidFill>
                          <a:latin typeface="Arial" panose="020B0604020202020204" pitchFamily="34" charset="0"/>
                          <a:cs typeface="Arial" panose="020B0604020202020204" pitchFamily="34" charset="0"/>
                        </a:rPr>
                        <a:t>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2930803277"/>
                  </a:ext>
                </a:extLst>
              </a:tr>
              <a:tr h="414465">
                <a:tc>
                  <a:txBody>
                    <a:bodyPr/>
                    <a:lstStyle/>
                    <a:p>
                      <a:pPr algn="ctr"/>
                      <a:r>
                        <a:rPr lang="en-GB" sz="1600" b="1" dirty="0">
                          <a:latin typeface="Arial" panose="020B0604020202020204" pitchFamily="34" charset="0"/>
                          <a:cs typeface="Arial" panose="020B0604020202020204" pitchFamily="34" charset="0"/>
                        </a:rPr>
                        <a:t>April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348105868"/>
                  </a:ext>
                </a:extLst>
              </a:tr>
              <a:tr h="414465">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460969316"/>
                  </a:ext>
                </a:extLst>
              </a:tr>
            </a:tbl>
          </a:graphicData>
        </a:graphic>
      </p:graphicFrame>
      <p:sp>
        <p:nvSpPr>
          <p:cNvPr id="6" name="Rectangle: Rounded Corners 5">
            <a:extLst>
              <a:ext uri="{FF2B5EF4-FFF2-40B4-BE49-F238E27FC236}">
                <a16:creationId xmlns="" xmlns:a16="http://schemas.microsoft.com/office/drawing/2014/main" id="{18A67127-0BBD-4A17-8FA8-C779E33D75B0}"/>
              </a:ext>
            </a:extLst>
          </p:cNvPr>
          <p:cNvSpPr/>
          <p:nvPr/>
        </p:nvSpPr>
        <p:spPr>
          <a:xfrm>
            <a:off x="7861631" y="421011"/>
            <a:ext cx="1239520" cy="52926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rPr>
              <a:t>3 Mins</a:t>
            </a:r>
          </a:p>
        </p:txBody>
      </p:sp>
      <p:sp>
        <p:nvSpPr>
          <p:cNvPr id="2" name="Rectangle 1">
            <a:extLst>
              <a:ext uri="{FF2B5EF4-FFF2-40B4-BE49-F238E27FC236}">
                <a16:creationId xmlns="" xmlns:a16="http://schemas.microsoft.com/office/drawing/2014/main" id="{DA3396D1-9118-452A-AB1C-59E62D4E572E}"/>
              </a:ext>
            </a:extLst>
          </p:cNvPr>
          <p:cNvSpPr/>
          <p:nvPr/>
        </p:nvSpPr>
        <p:spPr>
          <a:xfrm>
            <a:off x="5658990" y="4135860"/>
            <a:ext cx="3442161" cy="4508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marL="685800" algn="ctr">
              <a:lnSpc>
                <a:spcPct val="130000"/>
              </a:lnSpc>
              <a:spcAft>
                <a:spcPts val="800"/>
              </a:spcAft>
              <a:tabLst>
                <a:tab pos="838200" algn="l"/>
              </a:tabLst>
            </a:pPr>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GENERAL JOURNAL</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7" name="Group 6"/>
          <p:cNvGrpSpPr/>
          <p:nvPr/>
        </p:nvGrpSpPr>
        <p:grpSpPr>
          <a:xfrm>
            <a:off x="108430" y="1096972"/>
            <a:ext cx="8135485" cy="3029373"/>
            <a:chOff x="108430" y="1096972"/>
            <a:chExt cx="8135485" cy="3029373"/>
          </a:xfrm>
        </p:grpSpPr>
        <p:pic>
          <p:nvPicPr>
            <p:cNvPr id="4" name="Picture 3">
              <a:extLst>
                <a:ext uri="{FF2B5EF4-FFF2-40B4-BE49-F238E27FC236}">
                  <a16:creationId xmlns="" xmlns:a16="http://schemas.microsoft.com/office/drawing/2014/main" id="{515B4A72-1EFA-4A5D-8756-9779DEDD44FC}"/>
                </a:ext>
              </a:extLst>
            </p:cNvPr>
            <p:cNvPicPr>
              <a:picLocks noChangeAspect="1"/>
            </p:cNvPicPr>
            <p:nvPr/>
          </p:nvPicPr>
          <p:blipFill>
            <a:blip r:embed="rId2"/>
            <a:stretch>
              <a:fillRect/>
            </a:stretch>
          </p:blipFill>
          <p:spPr>
            <a:xfrm>
              <a:off x="108430" y="1096972"/>
              <a:ext cx="8135485" cy="3029373"/>
            </a:xfrm>
            <a:prstGeom prst="rect">
              <a:avLst/>
            </a:prstGeom>
          </p:spPr>
        </p:pic>
        <p:sp>
          <p:nvSpPr>
            <p:cNvPr id="3" name="Rectangle 2"/>
            <p:cNvSpPr/>
            <p:nvPr/>
          </p:nvSpPr>
          <p:spPr>
            <a:xfrm>
              <a:off x="355514" y="3733550"/>
              <a:ext cx="4179278" cy="29256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8" name="Title 1">
            <a:extLst>
              <a:ext uri="{FF2B5EF4-FFF2-40B4-BE49-F238E27FC236}">
                <a16:creationId xmlns="" xmlns:a16="http://schemas.microsoft.com/office/drawing/2014/main" id="{FF5E0C92-6DB3-4A50-8AA8-63190C10B00F}"/>
              </a:ext>
            </a:extLst>
          </p:cNvPr>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3" name="Group 22"/>
          <p:cNvGrpSpPr/>
          <p:nvPr/>
        </p:nvGrpSpPr>
        <p:grpSpPr>
          <a:xfrm>
            <a:off x="0" y="6498164"/>
            <a:ext cx="12192000" cy="384957"/>
            <a:chOff x="0" y="6498164"/>
            <a:chExt cx="12192000" cy="384957"/>
          </a:xfrm>
        </p:grpSpPr>
        <p:cxnSp>
          <p:nvCxnSpPr>
            <p:cNvPr id="24" name="Straight Connector 2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3902" y="39387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613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15B4A72-1EFA-4A5D-8756-9779DEDD44FC}"/>
              </a:ext>
            </a:extLst>
          </p:cNvPr>
          <p:cNvPicPr>
            <a:picLocks noChangeAspect="1"/>
          </p:cNvPicPr>
          <p:nvPr/>
        </p:nvPicPr>
        <p:blipFill>
          <a:blip r:embed="rId2"/>
          <a:stretch>
            <a:fillRect/>
          </a:stretch>
        </p:blipFill>
        <p:spPr>
          <a:xfrm>
            <a:off x="108430" y="1096972"/>
            <a:ext cx="8135485" cy="3029373"/>
          </a:xfrm>
          <a:prstGeom prst="rect">
            <a:avLst/>
          </a:prstGeom>
        </p:spPr>
      </p:pic>
      <p:graphicFrame>
        <p:nvGraphicFramePr>
          <p:cNvPr id="5" name="Table 4">
            <a:extLst>
              <a:ext uri="{FF2B5EF4-FFF2-40B4-BE49-F238E27FC236}">
                <a16:creationId xmlns="" xmlns:a16="http://schemas.microsoft.com/office/drawing/2014/main" id="{FC68FE86-E5E1-418F-A114-E53E5B2016FB}"/>
              </a:ext>
            </a:extLst>
          </p:cNvPr>
          <p:cNvGraphicFramePr>
            <a:graphicFrameLocks noGrp="1"/>
          </p:cNvGraphicFramePr>
          <p:nvPr>
            <p:extLst>
              <p:ext uri="{D42A27DB-BD31-4B8C-83A1-F6EECF244321}">
                <p14:modId xmlns:p14="http://schemas.microsoft.com/office/powerpoint/2010/main" val="3516875565"/>
              </p:ext>
            </p:extLst>
          </p:nvPr>
        </p:nvGraphicFramePr>
        <p:xfrm>
          <a:off x="1533526" y="4240608"/>
          <a:ext cx="9867899" cy="1676850"/>
        </p:xfrm>
        <a:graphic>
          <a:graphicData uri="http://schemas.openxmlformats.org/drawingml/2006/table">
            <a:tbl>
              <a:tblPr firstRow="1" bandRow="1">
                <a:tableStyleId>{93296810-A885-4BE3-A3E7-6D5BEEA58F35}</a:tableStyleId>
              </a:tblPr>
              <a:tblGrid>
                <a:gridCol w="1178585">
                  <a:extLst>
                    <a:ext uri="{9D8B030D-6E8A-4147-A177-3AD203B41FA5}">
                      <a16:colId xmlns="" xmlns:a16="http://schemas.microsoft.com/office/drawing/2014/main" val="4246217529"/>
                    </a:ext>
                  </a:extLst>
                </a:gridCol>
                <a:gridCol w="5330407">
                  <a:extLst>
                    <a:ext uri="{9D8B030D-6E8A-4147-A177-3AD203B41FA5}">
                      <a16:colId xmlns="" xmlns:a16="http://schemas.microsoft.com/office/drawing/2014/main" val="3843611162"/>
                    </a:ext>
                  </a:extLst>
                </a:gridCol>
                <a:gridCol w="631600">
                  <a:extLst>
                    <a:ext uri="{9D8B030D-6E8A-4147-A177-3AD203B41FA5}">
                      <a16:colId xmlns="" xmlns:a16="http://schemas.microsoft.com/office/drawing/2014/main" val="4046168385"/>
                    </a:ext>
                  </a:extLst>
                </a:gridCol>
                <a:gridCol w="1368466">
                  <a:extLst>
                    <a:ext uri="{9D8B030D-6E8A-4147-A177-3AD203B41FA5}">
                      <a16:colId xmlns="" xmlns:a16="http://schemas.microsoft.com/office/drawing/2014/main" val="175595679"/>
                    </a:ext>
                  </a:extLst>
                </a:gridCol>
                <a:gridCol w="1358841">
                  <a:extLst>
                    <a:ext uri="{9D8B030D-6E8A-4147-A177-3AD203B41FA5}">
                      <a16:colId xmlns="" xmlns:a16="http://schemas.microsoft.com/office/drawing/2014/main" val="2056075315"/>
                    </a:ext>
                  </a:extLst>
                </a:gridCol>
              </a:tblGrid>
              <a:tr h="558950">
                <a:tc>
                  <a:txBody>
                    <a:bodyPr/>
                    <a:lstStyle/>
                    <a:p>
                      <a:pPr algn="ctr"/>
                      <a:r>
                        <a:rPr lang="en-US" sz="1600" b="1" dirty="0">
                          <a:solidFill>
                            <a:srgbClr val="002060"/>
                          </a:solidFill>
                          <a:latin typeface="Arial" panose="020B0604020202020204" pitchFamily="34" charset="0"/>
                          <a:cs typeface="Arial" panose="020B0604020202020204" pitchFamily="34" charset="0"/>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Account Title and Explanation</a:t>
                      </a:r>
                      <a:endParaRPr lang="en-US" sz="16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dirty="0">
                          <a:solidFill>
                            <a:srgbClr val="002060"/>
                          </a:solidFill>
                          <a:latin typeface="Arial" panose="020B0604020202020204" pitchFamily="34" charset="0"/>
                          <a:cs typeface="Arial" panose="020B0604020202020204" pitchFamily="34" charset="0"/>
                        </a:rPr>
                        <a:t>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Debit</a:t>
                      </a:r>
                      <a:endParaRPr lang="en-US" sz="16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dirty="0">
                          <a:solidFill>
                            <a:srgbClr val="002060"/>
                          </a:solidFill>
                          <a:latin typeface="Arial" panose="020B0604020202020204" pitchFamily="34" charset="0"/>
                          <a:cs typeface="Arial" panose="020B0604020202020204" pitchFamily="34" charset="0"/>
                        </a:rPr>
                        <a:t>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2930803277"/>
                  </a:ext>
                </a:extLst>
              </a:tr>
              <a:tr h="558950">
                <a:tc>
                  <a:txBody>
                    <a:bodyPr/>
                    <a:lstStyle/>
                    <a:p>
                      <a:pPr algn="ctr"/>
                      <a:r>
                        <a:rPr lang="en-GB" sz="1600" b="1" dirty="0">
                          <a:latin typeface="Arial" panose="020B0604020202020204" pitchFamily="34" charset="0"/>
                          <a:cs typeface="Arial" panose="020B0604020202020204" pitchFamily="34" charset="0"/>
                        </a:rPr>
                        <a:t>April</a:t>
                      </a:r>
                      <a:r>
                        <a:rPr lang="en-GB" sz="1600" b="1" baseline="0" dirty="0">
                          <a:latin typeface="Arial" panose="020B0604020202020204" pitchFamily="34" charset="0"/>
                          <a:cs typeface="Arial" panose="020B0604020202020204" pitchFamily="34" charset="0"/>
                        </a:rPr>
                        <a:t> 1</a:t>
                      </a: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348105868"/>
                  </a:ext>
                </a:extLst>
              </a:tr>
              <a:tr h="558950">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460969316"/>
                  </a:ext>
                </a:extLst>
              </a:tr>
            </a:tbl>
          </a:graphicData>
        </a:graphic>
      </p:graphicFrame>
      <p:grpSp>
        <p:nvGrpSpPr>
          <p:cNvPr id="19" name="Group 18">
            <a:extLst>
              <a:ext uri="{FF2B5EF4-FFF2-40B4-BE49-F238E27FC236}">
                <a16:creationId xmlns="" xmlns:a16="http://schemas.microsoft.com/office/drawing/2014/main" id="{225C819F-09F1-4F23-9BB0-A281C26942D6}"/>
              </a:ext>
            </a:extLst>
          </p:cNvPr>
          <p:cNvGrpSpPr/>
          <p:nvPr/>
        </p:nvGrpSpPr>
        <p:grpSpPr>
          <a:xfrm>
            <a:off x="331303" y="285728"/>
            <a:ext cx="5569411" cy="580394"/>
            <a:chOff x="167751" y="1109201"/>
            <a:chExt cx="8153400" cy="1080000"/>
          </a:xfrm>
        </p:grpSpPr>
        <p:sp>
          <p:nvSpPr>
            <p:cNvPr id="20" name="مستطيل مستدير الزوايا 13">
              <a:extLst>
                <a:ext uri="{FF2B5EF4-FFF2-40B4-BE49-F238E27FC236}">
                  <a16:creationId xmlns="" xmlns:a16="http://schemas.microsoft.com/office/drawing/2014/main" id="{9C476DB5-A879-4ACD-AA1F-893511409F7A}"/>
                </a:ext>
              </a:extLst>
            </p:cNvPr>
            <p:cNvSpPr/>
            <p:nvPr/>
          </p:nvSpPr>
          <p:spPr>
            <a:xfrm>
              <a:off x="167751" y="110920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1" name="Rectangle 6">
              <a:extLst>
                <a:ext uri="{FF2B5EF4-FFF2-40B4-BE49-F238E27FC236}">
                  <a16:creationId xmlns="" xmlns:a16="http://schemas.microsoft.com/office/drawing/2014/main" id="{49AE4A0A-5127-4157-AD00-D79B14580E67}"/>
                </a:ext>
              </a:extLst>
            </p:cNvPr>
            <p:cNvSpPr/>
            <p:nvPr/>
          </p:nvSpPr>
          <p:spPr>
            <a:xfrm>
              <a:off x="1262378" y="1145762"/>
              <a:ext cx="6923403" cy="859068"/>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Exercise (3-4): Solution</a:t>
              </a:r>
            </a:p>
          </p:txBody>
        </p:sp>
        <p:grpSp>
          <p:nvGrpSpPr>
            <p:cNvPr id="22" name="Shape 631">
              <a:extLst>
                <a:ext uri="{FF2B5EF4-FFF2-40B4-BE49-F238E27FC236}">
                  <a16:creationId xmlns="" xmlns:a16="http://schemas.microsoft.com/office/drawing/2014/main" id="{3849FC05-63B2-4200-BED2-FC9704C1978E}"/>
                </a:ext>
              </a:extLst>
            </p:cNvPr>
            <p:cNvGrpSpPr/>
            <p:nvPr/>
          </p:nvGrpSpPr>
          <p:grpSpPr>
            <a:xfrm>
              <a:off x="460278" y="1121179"/>
              <a:ext cx="783227" cy="707887"/>
              <a:chOff x="5961125" y="1623900"/>
              <a:chExt cx="427450" cy="448175"/>
            </a:xfrm>
          </p:grpSpPr>
          <p:sp>
            <p:nvSpPr>
              <p:cNvPr id="23" name="Shape 632">
                <a:extLst>
                  <a:ext uri="{FF2B5EF4-FFF2-40B4-BE49-F238E27FC236}">
                    <a16:creationId xmlns="" xmlns:a16="http://schemas.microsoft.com/office/drawing/2014/main" id="{965EAF8B-5713-4EDB-8C18-B8CD72AA5B32}"/>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633">
                <a:extLst>
                  <a:ext uri="{FF2B5EF4-FFF2-40B4-BE49-F238E27FC236}">
                    <a16:creationId xmlns="" xmlns:a16="http://schemas.microsoft.com/office/drawing/2014/main" id="{6A5FF9AD-ACFB-41C7-8800-814649BAAEA0}"/>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634">
                <a:extLst>
                  <a:ext uri="{FF2B5EF4-FFF2-40B4-BE49-F238E27FC236}">
                    <a16:creationId xmlns="" xmlns:a16="http://schemas.microsoft.com/office/drawing/2014/main" id="{36DF2567-BBC3-4776-94FC-950B671FA661}"/>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635">
                <a:extLst>
                  <a:ext uri="{FF2B5EF4-FFF2-40B4-BE49-F238E27FC236}">
                    <a16:creationId xmlns="" xmlns:a16="http://schemas.microsoft.com/office/drawing/2014/main" id="{DC57C8DE-D197-471D-ABD9-0FC25955DFB8}"/>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8" name="Shape 636">
                <a:extLst>
                  <a:ext uri="{FF2B5EF4-FFF2-40B4-BE49-F238E27FC236}">
                    <a16:creationId xmlns="" xmlns:a16="http://schemas.microsoft.com/office/drawing/2014/main" id="{F8263CD2-2044-4B5E-94F0-ED4D5ACB1A13}"/>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9" name="Shape 637">
                <a:extLst>
                  <a:ext uri="{FF2B5EF4-FFF2-40B4-BE49-F238E27FC236}">
                    <a16:creationId xmlns="" xmlns:a16="http://schemas.microsoft.com/office/drawing/2014/main" id="{C8E7A288-8AE9-4BFB-A791-63EC001CAC6B}"/>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0" name="Shape 638">
                <a:extLst>
                  <a:ext uri="{FF2B5EF4-FFF2-40B4-BE49-F238E27FC236}">
                    <a16:creationId xmlns="" xmlns:a16="http://schemas.microsoft.com/office/drawing/2014/main" id="{B760D344-0A10-48D0-AA01-BEB85E60026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7" name="Group 6">
            <a:extLst>
              <a:ext uri="{FF2B5EF4-FFF2-40B4-BE49-F238E27FC236}">
                <a16:creationId xmlns="" xmlns:a16="http://schemas.microsoft.com/office/drawing/2014/main" id="{5A7330D6-5110-4CE1-8A0F-353C6931C9B9}"/>
              </a:ext>
            </a:extLst>
          </p:cNvPr>
          <p:cNvGrpSpPr/>
          <p:nvPr/>
        </p:nvGrpSpPr>
        <p:grpSpPr>
          <a:xfrm>
            <a:off x="2823942" y="4832541"/>
            <a:ext cx="8251975" cy="1024971"/>
            <a:chOff x="2823942" y="4832541"/>
            <a:chExt cx="8251975" cy="1024971"/>
          </a:xfrm>
        </p:grpSpPr>
        <p:sp>
          <p:nvSpPr>
            <p:cNvPr id="41" name="TextBox 40">
              <a:extLst>
                <a:ext uri="{FF2B5EF4-FFF2-40B4-BE49-F238E27FC236}">
                  <a16:creationId xmlns="" xmlns:a16="http://schemas.microsoft.com/office/drawing/2014/main" id="{808C4895-6A05-4C63-A817-B70278BA5968}"/>
                </a:ext>
              </a:extLst>
            </p:cNvPr>
            <p:cNvSpPr txBox="1"/>
            <p:nvPr/>
          </p:nvSpPr>
          <p:spPr>
            <a:xfrm>
              <a:off x="2823942" y="4832541"/>
              <a:ext cx="382987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Bad Dets Expenses </a:t>
              </a:r>
            </a:p>
          </p:txBody>
        </p:sp>
        <p:sp>
          <p:nvSpPr>
            <p:cNvPr id="42" name="TextBox 41">
              <a:extLst>
                <a:ext uri="{FF2B5EF4-FFF2-40B4-BE49-F238E27FC236}">
                  <a16:creationId xmlns="" xmlns:a16="http://schemas.microsoft.com/office/drawing/2014/main" id="{1CEDD21B-EA51-44F3-849F-F0D415BE6697}"/>
                </a:ext>
              </a:extLst>
            </p:cNvPr>
            <p:cNvSpPr txBox="1"/>
            <p:nvPr/>
          </p:nvSpPr>
          <p:spPr>
            <a:xfrm>
              <a:off x="3799232" y="5322051"/>
              <a:ext cx="382987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Account Receivable- (</a:t>
              </a:r>
              <a:r>
                <a:rPr lang="en-US" sz="2000" b="1" dirty="0">
                  <a:solidFill>
                    <a:srgbClr val="FF0000"/>
                  </a:solidFill>
                  <a:effectLst>
                    <a:outerShdw blurRad="38100" dist="38100" dir="2700000" algn="tl">
                      <a:srgbClr val="000000">
                        <a:alpha val="43137"/>
                      </a:srgbClr>
                    </a:outerShdw>
                  </a:effectLst>
                </a:rPr>
                <a:t>Jehad</a:t>
              </a:r>
              <a:r>
                <a:rPr lang="en-US" sz="2000" b="1" dirty="0">
                  <a:effectLst>
                    <a:outerShdw blurRad="38100" dist="38100" dir="2700000" algn="tl">
                      <a:srgbClr val="000000">
                        <a:alpha val="43137"/>
                      </a:srgbClr>
                    </a:outerShdw>
                  </a:effectLst>
                </a:rPr>
                <a:t>)</a:t>
              </a:r>
            </a:p>
          </p:txBody>
        </p:sp>
        <p:sp>
          <p:nvSpPr>
            <p:cNvPr id="43" name="TextBox 42">
              <a:extLst>
                <a:ext uri="{FF2B5EF4-FFF2-40B4-BE49-F238E27FC236}">
                  <a16:creationId xmlns="" xmlns:a16="http://schemas.microsoft.com/office/drawing/2014/main" id="{30124826-670D-408D-AEBA-09E1BB2278DE}"/>
                </a:ext>
              </a:extLst>
            </p:cNvPr>
            <p:cNvSpPr txBox="1"/>
            <p:nvPr/>
          </p:nvSpPr>
          <p:spPr>
            <a:xfrm>
              <a:off x="8950614" y="4847276"/>
              <a:ext cx="83488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2,500</a:t>
              </a:r>
              <a:endParaRPr lang="en-US" b="1" dirty="0">
                <a:effectLst>
                  <a:outerShdw blurRad="38100" dist="38100" dir="2700000" algn="tl">
                    <a:srgbClr val="000000">
                      <a:alpha val="43137"/>
                    </a:srgbClr>
                  </a:outerShdw>
                </a:effectLst>
              </a:endParaRPr>
            </a:p>
          </p:txBody>
        </p:sp>
        <p:sp>
          <p:nvSpPr>
            <p:cNvPr id="44" name="TextBox 43">
              <a:extLst>
                <a:ext uri="{FF2B5EF4-FFF2-40B4-BE49-F238E27FC236}">
                  <a16:creationId xmlns="" xmlns:a16="http://schemas.microsoft.com/office/drawing/2014/main" id="{63F92928-BEB3-489C-AFAE-3F6F1CD219AF}"/>
                </a:ext>
              </a:extLst>
            </p:cNvPr>
            <p:cNvSpPr txBox="1"/>
            <p:nvPr/>
          </p:nvSpPr>
          <p:spPr>
            <a:xfrm>
              <a:off x="10241030" y="5457402"/>
              <a:ext cx="83488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2,500</a:t>
              </a:r>
              <a:endParaRPr lang="en-US" b="1" dirty="0">
                <a:effectLst>
                  <a:outerShdw blurRad="38100" dist="38100" dir="2700000" algn="tl">
                    <a:srgbClr val="000000">
                      <a:alpha val="43137"/>
                    </a:srgbClr>
                  </a:outerShdw>
                </a:effectLst>
              </a:endParaRPr>
            </a:p>
          </p:txBody>
        </p:sp>
      </p:grpSp>
      <p:sp>
        <p:nvSpPr>
          <p:cNvPr id="45" name="Rectangle: Rounded Corners 44">
            <a:extLst>
              <a:ext uri="{FF2B5EF4-FFF2-40B4-BE49-F238E27FC236}">
                <a16:creationId xmlns="" xmlns:a16="http://schemas.microsoft.com/office/drawing/2014/main" id="{A381DDA2-14D3-4EEC-8A50-27264A14E9FD}"/>
              </a:ext>
            </a:extLst>
          </p:cNvPr>
          <p:cNvSpPr/>
          <p:nvPr/>
        </p:nvSpPr>
        <p:spPr>
          <a:xfrm>
            <a:off x="331302" y="2027582"/>
            <a:ext cx="2686217" cy="29154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 xmlns:a16="http://schemas.microsoft.com/office/drawing/2014/main" id="{E9001886-84A2-409C-90D7-5C56E500114A}"/>
              </a:ext>
            </a:extLst>
          </p:cNvPr>
          <p:cNvSpPr/>
          <p:nvPr/>
        </p:nvSpPr>
        <p:spPr>
          <a:xfrm>
            <a:off x="331302" y="2708470"/>
            <a:ext cx="3326298" cy="28721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peech Bubble: Rectangle with Corners Rounded 46">
            <a:extLst>
              <a:ext uri="{FF2B5EF4-FFF2-40B4-BE49-F238E27FC236}">
                <a16:creationId xmlns="" xmlns:a16="http://schemas.microsoft.com/office/drawing/2014/main" id="{89C5CC0C-D5C7-4CD4-B06C-D7C15FDA1273}"/>
              </a:ext>
            </a:extLst>
          </p:cNvPr>
          <p:cNvSpPr/>
          <p:nvPr/>
        </p:nvSpPr>
        <p:spPr>
          <a:xfrm>
            <a:off x="7987444" y="2146491"/>
            <a:ext cx="3873254" cy="1187866"/>
          </a:xfrm>
          <a:prstGeom prst="wedgeRoundRectCallout">
            <a:avLst>
              <a:gd name="adj1" fmla="val -159584"/>
              <a:gd name="adj2" fmla="val 9605"/>
              <a:gd name="adj3" fmla="val 16667"/>
            </a:avLst>
          </a:prstGeom>
          <a:solidFill>
            <a:srgbClr val="66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rPr>
              <a:t>Total Account Receivable will not be used in preparing the General Journal under Direct Write off</a:t>
            </a:r>
          </a:p>
        </p:txBody>
      </p:sp>
      <p:sp>
        <p:nvSpPr>
          <p:cNvPr id="2" name="Rectangle 1">
            <a:extLst>
              <a:ext uri="{FF2B5EF4-FFF2-40B4-BE49-F238E27FC236}">
                <a16:creationId xmlns="" xmlns:a16="http://schemas.microsoft.com/office/drawing/2014/main" id="{B8E3D548-42E9-4866-BBBE-E222E4E9E6A3}"/>
              </a:ext>
            </a:extLst>
          </p:cNvPr>
          <p:cNvSpPr/>
          <p:nvPr/>
        </p:nvSpPr>
        <p:spPr>
          <a:xfrm>
            <a:off x="5214353" y="3685031"/>
            <a:ext cx="3442161" cy="4508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marL="685800" algn="ctr">
              <a:lnSpc>
                <a:spcPct val="130000"/>
              </a:lnSpc>
              <a:spcAft>
                <a:spcPts val="800"/>
              </a:spcAft>
              <a:tabLst>
                <a:tab pos="838200" algn="l"/>
              </a:tabLst>
            </a:pPr>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GENERAL JOURNAL</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31302" y="3788229"/>
            <a:ext cx="4985281" cy="24819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itle 1">
            <a:extLst>
              <a:ext uri="{FF2B5EF4-FFF2-40B4-BE49-F238E27FC236}">
                <a16:creationId xmlns="" xmlns:a16="http://schemas.microsoft.com/office/drawing/2014/main" id="{D3828639-8DDA-4AAA-9984-153F1CC882CF}"/>
              </a:ext>
            </a:extLst>
          </p:cNvPr>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9" name="Group 28"/>
          <p:cNvGrpSpPr/>
          <p:nvPr/>
        </p:nvGrpSpPr>
        <p:grpSpPr>
          <a:xfrm>
            <a:off x="0" y="6498164"/>
            <a:ext cx="12192000" cy="384957"/>
            <a:chOff x="0" y="6498164"/>
            <a:chExt cx="12192000" cy="384957"/>
          </a:xfrm>
        </p:grpSpPr>
        <p:cxnSp>
          <p:nvCxnSpPr>
            <p:cNvPr id="30" name="Straight Connector 29"/>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3902" y="39387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763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0262" y="1618640"/>
            <a:ext cx="9097808" cy="255454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en-US" sz="2000" b="1" dirty="0">
                <a:latin typeface="Arial" panose="020B0604020202020204" pitchFamily="34" charset="0"/>
                <a:cs typeface="Arial" panose="020B0604020202020204" pitchFamily="34" charset="0"/>
              </a:rPr>
              <a:t>1- Distinguish between the methods and bases companies use to value account receivable.</a:t>
            </a:r>
          </a:p>
          <a:p>
            <a:pPr lvl="0"/>
            <a:endParaRPr lang="en-GB" sz="2000" b="1" dirty="0">
              <a:latin typeface="Arial" panose="020B0604020202020204" pitchFamily="34" charset="0"/>
              <a:cs typeface="Arial" panose="020B0604020202020204" pitchFamily="34" charset="0"/>
            </a:endParaRPr>
          </a:p>
          <a:p>
            <a:pPr lvl="0"/>
            <a:r>
              <a:rPr lang="en-US" sz="2000" b="1" dirty="0">
                <a:latin typeface="Arial" panose="020B0604020202020204" pitchFamily="34" charset="0"/>
                <a:cs typeface="Arial" panose="020B0604020202020204" pitchFamily="34" charset="0"/>
              </a:rPr>
              <a:t>2- Explain how companies prepare journal entry to recovering bad debts under Direct Write off  Method.</a:t>
            </a:r>
          </a:p>
          <a:p>
            <a:endParaRPr lang="en-US"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3- Applying </a:t>
            </a:r>
            <a:r>
              <a:rPr lang="en-US" sz="2000" b="1" dirty="0">
                <a:latin typeface="Arial" panose="020B0604020202020204" pitchFamily="34" charset="0"/>
                <a:cs typeface="Arial" panose="020B0604020202020204" pitchFamily="34" charset="0"/>
              </a:rPr>
              <a:t>exercise on recovering bad debts under Direct Write off Method</a:t>
            </a:r>
            <a:endParaRPr lang="en-GB" sz="2000" b="1" dirty="0">
              <a:latin typeface="Arial" panose="020B0604020202020204" pitchFamily="34" charset="0"/>
              <a:cs typeface="Arial" panose="020B0604020202020204" pitchFamily="34" charset="0"/>
            </a:endParaRPr>
          </a:p>
        </p:txBody>
      </p:sp>
      <p:sp>
        <p:nvSpPr>
          <p:cNvPr id="5" name="مستطيل مستدير الزوايا 13"/>
          <p:cNvSpPr/>
          <p:nvPr/>
        </p:nvSpPr>
        <p:spPr>
          <a:xfrm>
            <a:off x="470262" y="419040"/>
            <a:ext cx="4683629" cy="90537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Rectangle 6"/>
          <p:cNvSpPr/>
          <p:nvPr/>
        </p:nvSpPr>
        <p:spPr>
          <a:xfrm>
            <a:off x="794317" y="447799"/>
            <a:ext cx="4143442" cy="707886"/>
          </a:xfrm>
          <a:prstGeom prst="rect">
            <a:avLst/>
          </a:prstGeom>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End of Lesson</a:t>
            </a:r>
          </a:p>
        </p:txBody>
      </p:sp>
      <p:sp>
        <p:nvSpPr>
          <p:cNvPr id="8" name="Rectangular Callout 7"/>
          <p:cNvSpPr/>
          <p:nvPr/>
        </p:nvSpPr>
        <p:spPr>
          <a:xfrm>
            <a:off x="470262" y="4650045"/>
            <a:ext cx="6034589" cy="1630316"/>
          </a:xfrm>
          <a:prstGeom prst="wedgeRectCallout">
            <a:avLst>
              <a:gd name="adj1" fmla="val 85697"/>
              <a:gd name="adj2" fmla="val -1623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r"/>
            <a:r>
              <a:rPr lang="ar-BH" sz="2000" b="1" u="sng" dirty="0">
                <a:solidFill>
                  <a:srgbClr val="FF0000"/>
                </a:solidFill>
                <a:latin typeface="Arial" panose="020B0604020202020204" pitchFamily="34" charset="0"/>
                <a:cs typeface="Arial" panose="020B0604020202020204" pitchFamily="34" charset="0"/>
              </a:rPr>
              <a:t>لمزيد من المعلومات:</a:t>
            </a:r>
            <a:endParaRPr lang="en-US" sz="2000" b="1" dirty="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pPr algn="r"/>
            <a:r>
              <a:rPr lang="en-US" sz="2000" b="1" dirty="0">
                <a:solidFill>
                  <a:srgbClr val="FF0000"/>
                </a:solidFill>
                <a:latin typeface="Arial" panose="020B0604020202020204" pitchFamily="34" charset="0"/>
                <a:cs typeface="Arial" panose="020B0604020202020204" pitchFamily="34" charset="0"/>
              </a:rPr>
              <a:t>www.Edunet.com</a:t>
            </a:r>
            <a:r>
              <a:rPr lang="ar-BH" sz="2000" b="1" dirty="0">
                <a:solidFill>
                  <a:schemeClr val="tx1"/>
                </a:solidFill>
                <a:latin typeface="Arial" panose="020B0604020202020204" pitchFamily="34" charset="0"/>
                <a:cs typeface="Arial" panose="020B0604020202020204" pitchFamily="34" charset="0"/>
              </a:rPr>
              <a:t>1- زيارة البوابة التعليمية </a:t>
            </a:r>
            <a:endParaRPr lang="en-US" sz="2000" b="1" dirty="0">
              <a:solidFill>
                <a:schemeClr val="tx1"/>
              </a:solidFill>
              <a:latin typeface="Arial" panose="020B0604020202020204" pitchFamily="34" charset="0"/>
              <a:cs typeface="Arial" panose="020B0604020202020204" pitchFamily="34" charset="0"/>
            </a:endParaRPr>
          </a:p>
          <a:p>
            <a:pPr algn="r"/>
            <a:r>
              <a:rPr lang="ar-BH" sz="2000" b="1" dirty="0">
                <a:solidFill>
                  <a:schemeClr val="tx1"/>
                </a:solidFill>
                <a:latin typeface="Arial" panose="020B0604020202020204" pitchFamily="34" charset="0"/>
                <a:cs typeface="Arial" panose="020B0604020202020204" pitchFamily="34" charset="0"/>
              </a:rPr>
              <a:t>2- حل أسئلة وأنشطة الكتاب المدرسي.</a:t>
            </a:r>
            <a:endParaRPr lang="en-US" sz="2000" b="1" dirty="0">
              <a:solidFill>
                <a:schemeClr val="tx1"/>
              </a:solidFill>
              <a:latin typeface="Arial" panose="020B0604020202020204" pitchFamily="34" charset="0"/>
              <a:cs typeface="Arial" panose="020B0604020202020204" pitchFamily="34" charset="0"/>
            </a:endParaRPr>
          </a:p>
          <a:p>
            <a:pPr algn="ctr"/>
            <a:endParaRPr lang="en-GB" sz="1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 xmlns:a16="http://schemas.microsoft.com/office/drawing/2014/main" id="{DD41B4E8-A5E3-4108-8CE7-CD9102958ABF}"/>
              </a:ext>
            </a:extLst>
          </p:cNvPr>
          <p:cNvPicPr>
            <a:picLocks noChangeAspect="1"/>
          </p:cNvPicPr>
          <p:nvPr/>
        </p:nvPicPr>
        <p:blipFill rotWithShape="1">
          <a:blip r:embed="rId2"/>
          <a:srcRect l="71278" t="8769" r="3248" b="83713"/>
          <a:stretch/>
        </p:blipFill>
        <p:spPr>
          <a:xfrm>
            <a:off x="8831438" y="4693577"/>
            <a:ext cx="2257085" cy="1167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 xmlns:a16="http://schemas.microsoft.com/office/drawing/2014/main" id="{BFDDE273-161A-45FA-A1E2-5315768C7293}"/>
              </a:ext>
            </a:extLst>
          </p:cNvPr>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5" name="Group 14"/>
          <p:cNvGrpSpPr/>
          <p:nvPr/>
        </p:nvGrpSpPr>
        <p:grpSpPr>
          <a:xfrm>
            <a:off x="0" y="6498164"/>
            <a:ext cx="12192000" cy="384957"/>
            <a:chOff x="0" y="6498164"/>
            <a:chExt cx="12192000" cy="384957"/>
          </a:xfrm>
        </p:grpSpPr>
        <p:cxnSp>
          <p:nvCxnSpPr>
            <p:cNvPr id="16" name="Straight Connector 15"/>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3902" y="39387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81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902" y="393872"/>
            <a:ext cx="1646183" cy="1268068"/>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682484" y="2535359"/>
            <a:ext cx="9515110" cy="2206458"/>
            <a:chOff x="544763" y="1917205"/>
            <a:chExt cx="8215687" cy="3016975"/>
          </a:xfrm>
          <a:scene3d>
            <a:camera prst="orthographicFront">
              <a:rot lat="0" lon="0" rev="0"/>
            </a:camera>
            <a:lightRig rig="glow" dir="t">
              <a:rot lat="0" lon="0" rev="4800000"/>
            </a:lightRig>
          </a:scene3d>
        </p:grpSpPr>
        <p:sp>
          <p:nvSpPr>
            <p:cNvPr id="6" name="Freeform 5"/>
            <p:cNvSpPr/>
            <p:nvPr/>
          </p:nvSpPr>
          <p:spPr>
            <a:xfrm>
              <a:off x="544763" y="1917205"/>
              <a:ext cx="1114720" cy="1592457"/>
            </a:xfrm>
            <a:custGeom>
              <a:avLst/>
              <a:gdLst>
                <a:gd name="connsiteX0" fmla="*/ 0 w 1592456"/>
                <a:gd name="connsiteY0" fmla="*/ 0 h 1114719"/>
                <a:gd name="connsiteX1" fmla="*/ 1035097 w 1592456"/>
                <a:gd name="connsiteY1" fmla="*/ 0 h 1114719"/>
                <a:gd name="connsiteX2" fmla="*/ 1592456 w 1592456"/>
                <a:gd name="connsiteY2" fmla="*/ 557360 h 1114719"/>
                <a:gd name="connsiteX3" fmla="*/ 1035097 w 1592456"/>
                <a:gd name="connsiteY3" fmla="*/ 1114719 h 1114719"/>
                <a:gd name="connsiteX4" fmla="*/ 0 w 1592456"/>
                <a:gd name="connsiteY4" fmla="*/ 1114719 h 1114719"/>
                <a:gd name="connsiteX5" fmla="*/ 557360 w 1592456"/>
                <a:gd name="connsiteY5" fmla="*/ 557360 h 1114719"/>
                <a:gd name="connsiteX6" fmla="*/ 0 w 1592456"/>
                <a:gd name="connsiteY6" fmla="*/ 0 h 111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456" h="1114719">
                  <a:moveTo>
                    <a:pt x="1592455" y="0"/>
                  </a:moveTo>
                  <a:lnTo>
                    <a:pt x="1592455" y="724568"/>
                  </a:lnTo>
                  <a:lnTo>
                    <a:pt x="796227" y="1114719"/>
                  </a:lnTo>
                  <a:lnTo>
                    <a:pt x="1" y="724568"/>
                  </a:lnTo>
                  <a:lnTo>
                    <a:pt x="1" y="0"/>
                  </a:lnTo>
                  <a:lnTo>
                    <a:pt x="796227" y="390152"/>
                  </a:lnTo>
                  <a:lnTo>
                    <a:pt x="1592455" y="0"/>
                  </a:lnTo>
                  <a:close/>
                </a:path>
              </a:pathLst>
            </a:custGeom>
            <a:ln>
              <a:noFill/>
            </a:ln>
            <a:effectLst>
              <a:outerShdw blurRad="190500" dist="228600" dir="2700000" algn="ctr">
                <a:srgbClr val="000000">
                  <a:alpha val="30000"/>
                </a:srgbClr>
              </a:outerShdw>
            </a:effectLst>
            <a:sp3d prstMaterial="matte">
              <a:bevelT w="127000" h="63500"/>
            </a:sp3d>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0956" tIns="578316" rIns="20955" bIns="578314" numCol="1" spcCol="1270" anchor="ctr" anchorCtr="0">
              <a:noAutofit/>
            </a:bodyPr>
            <a:lstStyle/>
            <a:p>
              <a:pPr algn="ctr" defTabSz="1466850">
                <a:lnSpc>
                  <a:spcPct val="90000"/>
                </a:lnSpc>
                <a:spcBef>
                  <a:spcPct val="0"/>
                </a:spcBef>
                <a:spcAft>
                  <a:spcPct val="35000"/>
                </a:spcAft>
              </a:pPr>
              <a:r>
                <a:rPr lang="en-US" b="1"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endParaRPr lang="ar-BH" dirty="0">
                <a:latin typeface="Arial" panose="020B0604020202020204" pitchFamily="34" charset="0"/>
                <a:cs typeface="Arial" panose="020B0604020202020204" pitchFamily="34" charset="0"/>
              </a:endParaRPr>
            </a:p>
          </p:txBody>
        </p:sp>
        <p:sp>
          <p:nvSpPr>
            <p:cNvPr id="7" name="Freeform 6"/>
            <p:cNvSpPr/>
            <p:nvPr/>
          </p:nvSpPr>
          <p:spPr>
            <a:xfrm>
              <a:off x="1645570" y="1934348"/>
              <a:ext cx="7114880" cy="1035096"/>
            </a:xfrm>
            <a:custGeom>
              <a:avLst/>
              <a:gdLst>
                <a:gd name="connsiteX0" fmla="*/ 172519 w 1035096"/>
                <a:gd name="connsiteY0" fmla="*/ 0 h 7114880"/>
                <a:gd name="connsiteX1" fmla="*/ 862577 w 1035096"/>
                <a:gd name="connsiteY1" fmla="*/ 0 h 7114880"/>
                <a:gd name="connsiteX2" fmla="*/ 1035096 w 1035096"/>
                <a:gd name="connsiteY2" fmla="*/ 172519 h 7114880"/>
                <a:gd name="connsiteX3" fmla="*/ 1035096 w 1035096"/>
                <a:gd name="connsiteY3" fmla="*/ 7114880 h 7114880"/>
                <a:gd name="connsiteX4" fmla="*/ 1035096 w 1035096"/>
                <a:gd name="connsiteY4" fmla="*/ 7114880 h 7114880"/>
                <a:gd name="connsiteX5" fmla="*/ 0 w 1035096"/>
                <a:gd name="connsiteY5" fmla="*/ 7114880 h 7114880"/>
                <a:gd name="connsiteX6" fmla="*/ 0 w 1035096"/>
                <a:gd name="connsiteY6" fmla="*/ 7114880 h 7114880"/>
                <a:gd name="connsiteX7" fmla="*/ 0 w 1035096"/>
                <a:gd name="connsiteY7" fmla="*/ 172519 h 7114880"/>
                <a:gd name="connsiteX8" fmla="*/ 172519 w 1035096"/>
                <a:gd name="connsiteY8" fmla="*/ 0 h 71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096" h="7114880">
                  <a:moveTo>
                    <a:pt x="1035096" y="1185836"/>
                  </a:moveTo>
                  <a:lnTo>
                    <a:pt x="1035096" y="5929044"/>
                  </a:lnTo>
                  <a:cubicBezTo>
                    <a:pt x="1035096" y="6583964"/>
                    <a:pt x="1023859" y="7114877"/>
                    <a:pt x="1009997" y="7114877"/>
                  </a:cubicBezTo>
                  <a:lnTo>
                    <a:pt x="0" y="7114877"/>
                  </a:lnTo>
                  <a:lnTo>
                    <a:pt x="0" y="7114877"/>
                  </a:lnTo>
                  <a:lnTo>
                    <a:pt x="0" y="3"/>
                  </a:lnTo>
                  <a:lnTo>
                    <a:pt x="0" y="3"/>
                  </a:lnTo>
                  <a:lnTo>
                    <a:pt x="1009997" y="3"/>
                  </a:lnTo>
                  <a:cubicBezTo>
                    <a:pt x="1023859" y="3"/>
                    <a:pt x="1035096" y="530916"/>
                    <a:pt x="1035096" y="1185836"/>
                  </a:cubicBezTo>
                  <a:close/>
                </a:path>
              </a:pathLst>
            </a:custGeom>
            <a:solidFill>
              <a:srgbClr val="FFC000">
                <a:alpha val="90000"/>
              </a:srgbClr>
            </a:solidFill>
            <a:ln>
              <a:noFill/>
            </a:ln>
            <a:effectLst>
              <a:outerShdw blurRad="190500" dist="228600" dir="2700000" algn="ctr">
                <a:srgbClr val="000000">
                  <a:alpha val="30000"/>
                </a:srgbClr>
              </a:outerShdw>
            </a:effectLst>
            <a:sp3d prstMaterial="matte">
              <a:bevelT w="127000" h="63500"/>
            </a:sp3d>
          </p:spPr>
          <p:style>
            <a:lnRef idx="1">
              <a:schemeClr val="accent4">
                <a:hueOff val="-3015570"/>
                <a:satOff val="21052"/>
                <a:lumOff val="225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353" tIns="63863" rIns="63863" bIns="63865" numCol="1" spcCol="1270" anchor="ctr" anchorCtr="0">
              <a:noAutofit/>
            </a:bodyPr>
            <a:lstStyle/>
            <a:p>
              <a:pPr lvl="0"/>
              <a:r>
                <a:rPr lang="en-US" b="1" dirty="0">
                  <a:latin typeface="Arial" panose="020B0604020202020204" pitchFamily="34" charset="0"/>
                  <a:cs typeface="Arial" panose="020B0604020202020204" pitchFamily="34" charset="0"/>
                </a:rPr>
                <a:t>Distinguish between the methods and bases companies use to value account receivable.</a:t>
              </a:r>
              <a:endParaRPr lang="en-GB" b="1" dirty="0">
                <a:latin typeface="Arial" panose="020B0604020202020204" pitchFamily="34" charset="0"/>
                <a:cs typeface="Arial" panose="020B0604020202020204" pitchFamily="34" charset="0"/>
              </a:endParaRPr>
            </a:p>
          </p:txBody>
        </p:sp>
        <p:sp>
          <p:nvSpPr>
            <p:cNvPr id="8" name="Freeform 7"/>
            <p:cNvSpPr/>
            <p:nvPr/>
          </p:nvSpPr>
          <p:spPr>
            <a:xfrm>
              <a:off x="544763" y="3341723"/>
              <a:ext cx="1114720" cy="1592457"/>
            </a:xfrm>
            <a:custGeom>
              <a:avLst/>
              <a:gdLst>
                <a:gd name="connsiteX0" fmla="*/ 0 w 1592456"/>
                <a:gd name="connsiteY0" fmla="*/ 0 h 1114719"/>
                <a:gd name="connsiteX1" fmla="*/ 1035097 w 1592456"/>
                <a:gd name="connsiteY1" fmla="*/ 0 h 1114719"/>
                <a:gd name="connsiteX2" fmla="*/ 1592456 w 1592456"/>
                <a:gd name="connsiteY2" fmla="*/ 557360 h 1114719"/>
                <a:gd name="connsiteX3" fmla="*/ 1035097 w 1592456"/>
                <a:gd name="connsiteY3" fmla="*/ 1114719 h 1114719"/>
                <a:gd name="connsiteX4" fmla="*/ 0 w 1592456"/>
                <a:gd name="connsiteY4" fmla="*/ 1114719 h 1114719"/>
                <a:gd name="connsiteX5" fmla="*/ 557360 w 1592456"/>
                <a:gd name="connsiteY5" fmla="*/ 557360 h 1114719"/>
                <a:gd name="connsiteX6" fmla="*/ 0 w 1592456"/>
                <a:gd name="connsiteY6" fmla="*/ 0 h 111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456" h="1114719">
                  <a:moveTo>
                    <a:pt x="1592455" y="0"/>
                  </a:moveTo>
                  <a:lnTo>
                    <a:pt x="1592455" y="724568"/>
                  </a:lnTo>
                  <a:lnTo>
                    <a:pt x="796227" y="1114719"/>
                  </a:lnTo>
                  <a:lnTo>
                    <a:pt x="1" y="724568"/>
                  </a:lnTo>
                  <a:lnTo>
                    <a:pt x="1" y="0"/>
                  </a:lnTo>
                  <a:lnTo>
                    <a:pt x="796227" y="390152"/>
                  </a:lnTo>
                  <a:lnTo>
                    <a:pt x="1592455" y="0"/>
                  </a:lnTo>
                  <a:close/>
                </a:path>
              </a:pathLst>
            </a:custGeom>
            <a:ln>
              <a:noFill/>
            </a:ln>
            <a:effectLst>
              <a:outerShdw blurRad="190500" dist="228600" dir="2700000" algn="ctr">
                <a:srgbClr val="000000">
                  <a:alpha val="30000"/>
                </a:srgbClr>
              </a:outerShdw>
            </a:effectLst>
            <a:sp3d prstMaterial="matte">
              <a:bevelT w="127000" h="63500"/>
            </a:sp3d>
          </p:spPr>
          <p:style>
            <a:lnRef idx="1">
              <a:schemeClr val="accent4">
                <a:hueOff val="-6031141"/>
                <a:satOff val="42105"/>
                <a:lumOff val="4509"/>
                <a:alphaOff val="0"/>
              </a:schemeClr>
            </a:lnRef>
            <a:fillRef idx="3">
              <a:schemeClr val="accent4">
                <a:hueOff val="-6031141"/>
                <a:satOff val="42105"/>
                <a:lumOff val="4509"/>
                <a:alphaOff val="0"/>
              </a:schemeClr>
            </a:fillRef>
            <a:effectRef idx="2">
              <a:schemeClr val="accent4">
                <a:hueOff val="-6031141"/>
                <a:satOff val="42105"/>
                <a:lumOff val="4509"/>
                <a:alphaOff val="0"/>
              </a:schemeClr>
            </a:effectRef>
            <a:fontRef idx="minor">
              <a:schemeClr val="lt1"/>
            </a:fontRef>
          </p:style>
          <p:txBody>
            <a:bodyPr spcFirstLastPara="0" vert="horz" wrap="square" lIns="20956" tIns="578316" rIns="20955" bIns="578314" numCol="1" spcCol="1270" anchor="ctr" anchorCtr="0">
              <a:noAutofit/>
            </a:bodyPr>
            <a:lstStyle/>
            <a:p>
              <a:pPr algn="ctr" defTabSz="1466850">
                <a:lnSpc>
                  <a:spcPct val="90000"/>
                </a:lnSpc>
                <a:spcBef>
                  <a:spcPct val="0"/>
                </a:spcBef>
                <a:spcAft>
                  <a:spcPct val="35000"/>
                </a:spcAft>
              </a:pPr>
              <a:r>
                <a:rPr lang="en-US" b="1"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endParaRPr lang="ar-BH" dirty="0">
                <a:latin typeface="Arial" panose="020B0604020202020204" pitchFamily="34" charset="0"/>
                <a:cs typeface="Arial" panose="020B0604020202020204" pitchFamily="34" charset="0"/>
              </a:endParaRPr>
            </a:p>
          </p:txBody>
        </p:sp>
        <p:sp>
          <p:nvSpPr>
            <p:cNvPr id="9" name="Freeform 8"/>
            <p:cNvSpPr/>
            <p:nvPr/>
          </p:nvSpPr>
          <p:spPr>
            <a:xfrm>
              <a:off x="1631656" y="3341722"/>
              <a:ext cx="7128794" cy="1035095"/>
            </a:xfrm>
            <a:custGeom>
              <a:avLst/>
              <a:gdLst>
                <a:gd name="connsiteX0" fmla="*/ 172519 w 1035096"/>
                <a:gd name="connsiteY0" fmla="*/ 0 h 7114880"/>
                <a:gd name="connsiteX1" fmla="*/ 862577 w 1035096"/>
                <a:gd name="connsiteY1" fmla="*/ 0 h 7114880"/>
                <a:gd name="connsiteX2" fmla="*/ 1035096 w 1035096"/>
                <a:gd name="connsiteY2" fmla="*/ 172519 h 7114880"/>
                <a:gd name="connsiteX3" fmla="*/ 1035096 w 1035096"/>
                <a:gd name="connsiteY3" fmla="*/ 7114880 h 7114880"/>
                <a:gd name="connsiteX4" fmla="*/ 1035096 w 1035096"/>
                <a:gd name="connsiteY4" fmla="*/ 7114880 h 7114880"/>
                <a:gd name="connsiteX5" fmla="*/ 0 w 1035096"/>
                <a:gd name="connsiteY5" fmla="*/ 7114880 h 7114880"/>
                <a:gd name="connsiteX6" fmla="*/ 0 w 1035096"/>
                <a:gd name="connsiteY6" fmla="*/ 7114880 h 7114880"/>
                <a:gd name="connsiteX7" fmla="*/ 0 w 1035096"/>
                <a:gd name="connsiteY7" fmla="*/ 172519 h 7114880"/>
                <a:gd name="connsiteX8" fmla="*/ 172519 w 1035096"/>
                <a:gd name="connsiteY8" fmla="*/ 0 h 71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096" h="7114880">
                  <a:moveTo>
                    <a:pt x="1035096" y="1185836"/>
                  </a:moveTo>
                  <a:lnTo>
                    <a:pt x="1035096" y="5929044"/>
                  </a:lnTo>
                  <a:cubicBezTo>
                    <a:pt x="1035096" y="6583964"/>
                    <a:pt x="1023859" y="7114877"/>
                    <a:pt x="1009997" y="7114877"/>
                  </a:cubicBezTo>
                  <a:lnTo>
                    <a:pt x="0" y="7114877"/>
                  </a:lnTo>
                  <a:lnTo>
                    <a:pt x="0" y="7114877"/>
                  </a:lnTo>
                  <a:lnTo>
                    <a:pt x="0" y="3"/>
                  </a:lnTo>
                  <a:lnTo>
                    <a:pt x="0" y="3"/>
                  </a:lnTo>
                  <a:lnTo>
                    <a:pt x="1009997" y="3"/>
                  </a:lnTo>
                  <a:cubicBezTo>
                    <a:pt x="1023859" y="3"/>
                    <a:pt x="1035096" y="530916"/>
                    <a:pt x="1035096" y="1185836"/>
                  </a:cubicBezTo>
                  <a:close/>
                </a:path>
              </a:pathLst>
            </a:custGeom>
            <a:solidFill>
              <a:srgbClr val="FF00FF">
                <a:alpha val="89804"/>
              </a:srgbClr>
            </a:solidFill>
            <a:ln>
              <a:noFill/>
            </a:ln>
            <a:effectLst>
              <a:outerShdw blurRad="190500" dist="228600" dir="2700000" algn="ctr">
                <a:srgbClr val="000000">
                  <a:alpha val="30000"/>
                </a:srgbClr>
              </a:outerShdw>
            </a:effectLst>
            <a:sp3d prstMaterial="matte">
              <a:bevelT w="127000" h="63500"/>
            </a:sp3d>
          </p:spPr>
          <p:style>
            <a:lnRef idx="1">
              <a:schemeClr val="accent4">
                <a:hueOff val="-6031141"/>
                <a:satOff val="42105"/>
                <a:lumOff val="450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353" tIns="63863" rIns="63863" bIns="63865" numCol="1" spcCol="1270" anchor="ctr" anchorCtr="0">
              <a:noAutofit/>
            </a:bodyPr>
            <a:lstStyle/>
            <a:p>
              <a:pPr lvl="0"/>
              <a:r>
                <a:rPr lang="en-US" b="1" dirty="0">
                  <a:latin typeface="Arial" panose="020B0604020202020204" pitchFamily="34" charset="0"/>
                  <a:cs typeface="Arial" panose="020B0604020202020204" pitchFamily="34" charset="0"/>
                </a:rPr>
                <a:t>Explain how companies prepare journal entry to recovering bad debts under Direct Write off  Method</a:t>
              </a:r>
              <a:endParaRPr lang="en-GB" b="1" dirty="0">
                <a:latin typeface="Arial" panose="020B0604020202020204" pitchFamily="34" charset="0"/>
                <a:cs typeface="Arial" panose="020B0604020202020204" pitchFamily="34" charset="0"/>
              </a:endParaRPr>
            </a:p>
          </p:txBody>
        </p:sp>
      </p:grpSp>
      <p:grpSp>
        <p:nvGrpSpPr>
          <p:cNvPr id="3" name="Group 2"/>
          <p:cNvGrpSpPr/>
          <p:nvPr/>
        </p:nvGrpSpPr>
        <p:grpSpPr>
          <a:xfrm>
            <a:off x="682484" y="4595699"/>
            <a:ext cx="9544215" cy="1334838"/>
            <a:chOff x="1417012" y="4779076"/>
            <a:chExt cx="8622339" cy="1577858"/>
          </a:xfrm>
          <a:scene3d>
            <a:camera prst="orthographicFront">
              <a:rot lat="0" lon="0" rev="0"/>
            </a:camera>
            <a:lightRig rig="glow" dir="t">
              <a:rot lat="0" lon="0" rev="4800000"/>
            </a:lightRig>
          </a:scene3d>
        </p:grpSpPr>
        <p:sp>
          <p:nvSpPr>
            <p:cNvPr id="10" name="Freeform 9"/>
            <p:cNvSpPr/>
            <p:nvPr/>
          </p:nvSpPr>
          <p:spPr>
            <a:xfrm>
              <a:off x="2597510" y="4779076"/>
              <a:ext cx="7441841" cy="1025607"/>
            </a:xfrm>
            <a:custGeom>
              <a:avLst/>
              <a:gdLst>
                <a:gd name="connsiteX0" fmla="*/ 172519 w 1035096"/>
                <a:gd name="connsiteY0" fmla="*/ 0 h 7114880"/>
                <a:gd name="connsiteX1" fmla="*/ 862577 w 1035096"/>
                <a:gd name="connsiteY1" fmla="*/ 0 h 7114880"/>
                <a:gd name="connsiteX2" fmla="*/ 1035096 w 1035096"/>
                <a:gd name="connsiteY2" fmla="*/ 172519 h 7114880"/>
                <a:gd name="connsiteX3" fmla="*/ 1035096 w 1035096"/>
                <a:gd name="connsiteY3" fmla="*/ 7114880 h 7114880"/>
                <a:gd name="connsiteX4" fmla="*/ 1035096 w 1035096"/>
                <a:gd name="connsiteY4" fmla="*/ 7114880 h 7114880"/>
                <a:gd name="connsiteX5" fmla="*/ 0 w 1035096"/>
                <a:gd name="connsiteY5" fmla="*/ 7114880 h 7114880"/>
                <a:gd name="connsiteX6" fmla="*/ 0 w 1035096"/>
                <a:gd name="connsiteY6" fmla="*/ 7114880 h 7114880"/>
                <a:gd name="connsiteX7" fmla="*/ 0 w 1035096"/>
                <a:gd name="connsiteY7" fmla="*/ 172519 h 7114880"/>
                <a:gd name="connsiteX8" fmla="*/ 172519 w 1035096"/>
                <a:gd name="connsiteY8" fmla="*/ 0 h 71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096" h="7114880">
                  <a:moveTo>
                    <a:pt x="1035096" y="1185836"/>
                  </a:moveTo>
                  <a:lnTo>
                    <a:pt x="1035096" y="5929044"/>
                  </a:lnTo>
                  <a:cubicBezTo>
                    <a:pt x="1035096" y="6583964"/>
                    <a:pt x="1023859" y="7114877"/>
                    <a:pt x="1009997" y="7114877"/>
                  </a:cubicBezTo>
                  <a:lnTo>
                    <a:pt x="0" y="7114877"/>
                  </a:lnTo>
                  <a:lnTo>
                    <a:pt x="0" y="7114877"/>
                  </a:lnTo>
                  <a:lnTo>
                    <a:pt x="0" y="3"/>
                  </a:lnTo>
                  <a:lnTo>
                    <a:pt x="0" y="3"/>
                  </a:lnTo>
                  <a:lnTo>
                    <a:pt x="1009997" y="3"/>
                  </a:lnTo>
                  <a:cubicBezTo>
                    <a:pt x="1023859" y="3"/>
                    <a:pt x="1035096" y="530916"/>
                    <a:pt x="1035096" y="1185836"/>
                  </a:cubicBezTo>
                  <a:close/>
                </a:path>
              </a:pathLst>
            </a:custGeom>
            <a:solidFill>
              <a:schemeClr val="accent6">
                <a:lumMod val="60000"/>
                <a:lumOff val="40000"/>
              </a:schemeClr>
            </a:solidFill>
            <a:ln>
              <a:noFill/>
            </a:ln>
            <a:effectLst>
              <a:outerShdw blurRad="190500" dist="228600" dir="2700000" algn="ctr">
                <a:srgbClr val="000000">
                  <a:alpha val="30000"/>
                </a:srgbClr>
              </a:outerShdw>
            </a:effectLst>
            <a:sp3d prstMaterial="matte">
              <a:bevelT w="127000" h="63500"/>
            </a:sp3d>
          </p:spPr>
          <p:style>
            <a:lnRef idx="2">
              <a:schemeClr val="accent6"/>
            </a:lnRef>
            <a:fillRef idx="1">
              <a:schemeClr val="lt1"/>
            </a:fillRef>
            <a:effectRef idx="0">
              <a:schemeClr val="accent6"/>
            </a:effectRef>
            <a:fontRef idx="minor">
              <a:schemeClr val="dk1"/>
            </a:fontRef>
          </p:style>
          <p:txBody>
            <a:bodyPr spcFirstLastPara="0" vert="horz" wrap="square" lIns="149353" tIns="63863" rIns="63863" bIns="63865" numCol="1" spcCol="1270" anchor="ctr" anchorCtr="0">
              <a:noAutofit/>
            </a:bodyPr>
            <a:lstStyle/>
            <a:p>
              <a:r>
                <a:rPr lang="en-GB" b="1" dirty="0">
                  <a:latin typeface="Arial" panose="020B0604020202020204" pitchFamily="34" charset="0"/>
                  <a:cs typeface="Arial" panose="020B0604020202020204" pitchFamily="34" charset="0"/>
                </a:rPr>
                <a:t>Applying </a:t>
              </a:r>
              <a:r>
                <a:rPr lang="en-US" sz="1800" b="1" dirty="0">
                  <a:latin typeface="Arial" panose="020B0604020202020204" pitchFamily="34" charset="0"/>
                  <a:cs typeface="Arial" panose="020B0604020202020204" pitchFamily="34" charset="0"/>
                </a:rPr>
                <a:t>exercise </a:t>
              </a:r>
              <a:r>
                <a:rPr lang="en-US" b="1" dirty="0">
                  <a:latin typeface="Arial" panose="020B0604020202020204" pitchFamily="34" charset="0"/>
                  <a:cs typeface="Arial" panose="020B0604020202020204" pitchFamily="34" charset="0"/>
                </a:rPr>
                <a:t>on recovering bad debts under Direct Write off Method</a:t>
              </a:r>
              <a:endParaRPr lang="en-GB" sz="1800" b="1" dirty="0">
                <a:latin typeface="Arial" panose="020B0604020202020204" pitchFamily="34" charset="0"/>
                <a:cs typeface="Arial" panose="020B0604020202020204" pitchFamily="34" charset="0"/>
              </a:endParaRPr>
            </a:p>
          </p:txBody>
        </p:sp>
        <p:sp>
          <p:nvSpPr>
            <p:cNvPr id="11" name="Freeform 10"/>
            <p:cNvSpPr/>
            <p:nvPr/>
          </p:nvSpPr>
          <p:spPr>
            <a:xfrm>
              <a:off x="1417012" y="4779076"/>
              <a:ext cx="1165946" cy="1577858"/>
            </a:xfrm>
            <a:custGeom>
              <a:avLst/>
              <a:gdLst>
                <a:gd name="connsiteX0" fmla="*/ 0 w 1592456"/>
                <a:gd name="connsiteY0" fmla="*/ 0 h 1114719"/>
                <a:gd name="connsiteX1" fmla="*/ 1035097 w 1592456"/>
                <a:gd name="connsiteY1" fmla="*/ 0 h 1114719"/>
                <a:gd name="connsiteX2" fmla="*/ 1592456 w 1592456"/>
                <a:gd name="connsiteY2" fmla="*/ 557360 h 1114719"/>
                <a:gd name="connsiteX3" fmla="*/ 1035097 w 1592456"/>
                <a:gd name="connsiteY3" fmla="*/ 1114719 h 1114719"/>
                <a:gd name="connsiteX4" fmla="*/ 0 w 1592456"/>
                <a:gd name="connsiteY4" fmla="*/ 1114719 h 1114719"/>
                <a:gd name="connsiteX5" fmla="*/ 557360 w 1592456"/>
                <a:gd name="connsiteY5" fmla="*/ 557360 h 1114719"/>
                <a:gd name="connsiteX6" fmla="*/ 0 w 1592456"/>
                <a:gd name="connsiteY6" fmla="*/ 0 h 111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456" h="1114719">
                  <a:moveTo>
                    <a:pt x="1592455" y="0"/>
                  </a:moveTo>
                  <a:lnTo>
                    <a:pt x="1592455" y="724568"/>
                  </a:lnTo>
                  <a:lnTo>
                    <a:pt x="796227" y="1114719"/>
                  </a:lnTo>
                  <a:lnTo>
                    <a:pt x="1" y="724568"/>
                  </a:lnTo>
                  <a:lnTo>
                    <a:pt x="1" y="0"/>
                  </a:lnTo>
                  <a:lnTo>
                    <a:pt x="796227" y="390152"/>
                  </a:lnTo>
                  <a:lnTo>
                    <a:pt x="1592455" y="0"/>
                  </a:lnTo>
                  <a:close/>
                </a:path>
              </a:pathLst>
            </a:custGeom>
            <a:ln>
              <a:noFill/>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20956" tIns="578316" rIns="20955" bIns="578314" numCol="1" spcCol="1270" anchor="ctr" anchorCtr="0">
              <a:noAutofit/>
            </a:bodyPr>
            <a:lstStyle/>
            <a:p>
              <a:pPr algn="ctr" defTabSz="1466850">
                <a:lnSpc>
                  <a:spcPct val="90000"/>
                </a:lnSpc>
                <a:spcBef>
                  <a:spcPct val="0"/>
                </a:spcBef>
                <a:spcAft>
                  <a:spcPct val="35000"/>
                </a:spcAft>
              </a:pPr>
              <a:r>
                <a:rPr lang="en-US" sz="2000" dirty="0">
                  <a:latin typeface="Arial" panose="020B0604020202020204" pitchFamily="34" charset="0"/>
                  <a:cs typeface="Arial" panose="020B0604020202020204" pitchFamily="34" charset="0"/>
                </a:rPr>
                <a:t>3</a:t>
              </a:r>
              <a:r>
                <a:rPr lang="en-US" sz="3300" dirty="0"/>
                <a:t>.</a:t>
              </a:r>
              <a:endParaRPr lang="ar-BH" sz="3300" dirty="0"/>
            </a:p>
          </p:txBody>
        </p:sp>
      </p:grpSp>
      <p:sp>
        <p:nvSpPr>
          <p:cNvPr id="12"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0" name="Group 19"/>
          <p:cNvGrpSpPr/>
          <p:nvPr/>
        </p:nvGrpSpPr>
        <p:grpSpPr>
          <a:xfrm>
            <a:off x="260763" y="504165"/>
            <a:ext cx="6964285" cy="867225"/>
            <a:chOff x="272538" y="1012529"/>
            <a:chExt cx="6964285" cy="1080000"/>
          </a:xfrm>
        </p:grpSpPr>
        <p:sp>
          <p:nvSpPr>
            <p:cNvPr id="21" name="مستطيل مستدير الزوايا 13"/>
            <p:cNvSpPr/>
            <p:nvPr/>
          </p:nvSpPr>
          <p:spPr>
            <a:xfrm>
              <a:off x="272538" y="1012529"/>
              <a:ext cx="6964285"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2" name="Rectangle 6"/>
            <p:cNvSpPr/>
            <p:nvPr/>
          </p:nvSpPr>
          <p:spPr>
            <a:xfrm>
              <a:off x="1422132" y="1161055"/>
              <a:ext cx="5248424" cy="804909"/>
            </a:xfrm>
            <a:prstGeom prst="rect">
              <a:avLst/>
            </a:prstGeom>
          </p:spPr>
          <p:txBody>
            <a:bodyPr wrap="none">
              <a:spAutoFit/>
            </a:bodyPr>
            <a:lstStyle/>
            <a:p>
              <a:pPr algn="ctr"/>
              <a:r>
                <a:rPr lang="en-US" sz="3600" b="1" dirty="0">
                  <a:ln w="9525">
                    <a:noFill/>
                    <a:prstDash val="solid"/>
                  </a:ln>
                  <a:solidFill>
                    <a:srgbClr val="FFFF00"/>
                  </a:solidFill>
                  <a:latin typeface="Arial Black" panose="020B0A04020102020204" pitchFamily="34" charset="0"/>
                  <a:cs typeface="PT Bold Heading" panose="02010400000000000000" pitchFamily="2" charset="-78"/>
                </a:rPr>
                <a:t>Learning Objectives</a:t>
              </a:r>
            </a:p>
          </p:txBody>
        </p:sp>
        <p:grpSp>
          <p:nvGrpSpPr>
            <p:cNvPr id="23" name="Shape 631"/>
            <p:cNvGrpSpPr/>
            <p:nvPr/>
          </p:nvGrpSpPr>
          <p:grpSpPr>
            <a:xfrm>
              <a:off x="460278" y="1121179"/>
              <a:ext cx="783227" cy="707887"/>
              <a:chOff x="5961125" y="1623900"/>
              <a:chExt cx="427450" cy="448175"/>
            </a:xfrm>
          </p:grpSpPr>
          <p:sp>
            <p:nvSpPr>
              <p:cNvPr id="2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31" name="Title 1"/>
          <p:cNvSpPr txBox="1">
            <a:spLocks/>
          </p:cNvSpPr>
          <p:nvPr/>
        </p:nvSpPr>
        <p:spPr>
          <a:xfrm>
            <a:off x="260763" y="1599194"/>
            <a:ext cx="8316417" cy="71528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lvl="0" algn="l" eaLnBrk="0" fontAlgn="base" hangingPunct="0">
              <a:spcBef>
                <a:spcPts val="600"/>
              </a:spcBef>
              <a:spcAft>
                <a:spcPct val="0"/>
              </a:spcAft>
              <a:buClrTx/>
            </a:pPr>
            <a:r>
              <a:rPr lang="en-US" sz="2400" b="1" dirty="0">
                <a:solidFill>
                  <a:schemeClr val="tx1"/>
                </a:solidFill>
                <a:latin typeface="Arial" panose="020B0604020202020204" pitchFamily="34" charset="0"/>
                <a:ea typeface="Calibri" pitchFamily="34" charset="0"/>
                <a:cs typeface="Arial" panose="020B0604020202020204" pitchFamily="34" charset="0"/>
              </a:rPr>
              <a:t>By the end of this lesson, the student should be able to:</a:t>
            </a:r>
          </a:p>
        </p:txBody>
      </p:sp>
      <p:grpSp>
        <p:nvGrpSpPr>
          <p:cNvPr id="32" name="Group 31"/>
          <p:cNvGrpSpPr/>
          <p:nvPr/>
        </p:nvGrpSpPr>
        <p:grpSpPr>
          <a:xfrm>
            <a:off x="0" y="6498164"/>
            <a:ext cx="12192000" cy="384957"/>
            <a:chOff x="0" y="6498164"/>
            <a:chExt cx="12192000" cy="384957"/>
          </a:xfrm>
        </p:grpSpPr>
        <p:cxnSp>
          <p:nvCxnSpPr>
            <p:cNvPr id="33" name="Straight Connector 3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64087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0" name="Group 19"/>
          <p:cNvGrpSpPr/>
          <p:nvPr/>
        </p:nvGrpSpPr>
        <p:grpSpPr>
          <a:xfrm>
            <a:off x="260763" y="504165"/>
            <a:ext cx="8153400" cy="867225"/>
            <a:chOff x="272538" y="1012529"/>
            <a:chExt cx="8153400" cy="1080000"/>
          </a:xfrm>
        </p:grpSpPr>
        <p:sp>
          <p:nvSpPr>
            <p:cNvPr id="21"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2" name="Rectangle 6"/>
            <p:cNvSpPr/>
            <p:nvPr/>
          </p:nvSpPr>
          <p:spPr>
            <a:xfrm>
              <a:off x="2443934" y="1101428"/>
              <a:ext cx="3780458" cy="881567"/>
            </a:xfrm>
            <a:prstGeom prst="rect">
              <a:avLst/>
            </a:prstGeom>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Introduction </a:t>
              </a:r>
            </a:p>
          </p:txBody>
        </p:sp>
        <p:grpSp>
          <p:nvGrpSpPr>
            <p:cNvPr id="23" name="Shape 631"/>
            <p:cNvGrpSpPr/>
            <p:nvPr/>
          </p:nvGrpSpPr>
          <p:grpSpPr>
            <a:xfrm>
              <a:off x="460278" y="1121179"/>
              <a:ext cx="783227" cy="707887"/>
              <a:chOff x="5961125" y="1623900"/>
              <a:chExt cx="427450" cy="448175"/>
            </a:xfrm>
          </p:grpSpPr>
          <p:sp>
            <p:nvSpPr>
              <p:cNvPr id="2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3" name="Flowchart: Alternate Process 12">
            <a:extLst>
              <a:ext uri="{FF2B5EF4-FFF2-40B4-BE49-F238E27FC236}">
                <a16:creationId xmlns="" xmlns:a16="http://schemas.microsoft.com/office/drawing/2014/main" id="{4BAED7A9-DE98-4FDE-8FB8-DCC38263CB37}"/>
              </a:ext>
            </a:extLst>
          </p:cNvPr>
          <p:cNvSpPr/>
          <p:nvPr/>
        </p:nvSpPr>
        <p:spPr>
          <a:xfrm>
            <a:off x="793804" y="1526567"/>
            <a:ext cx="1963148" cy="2114892"/>
          </a:xfrm>
          <a:prstGeom prst="flowChartAlternateProcess">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0" u="none" strike="noStrike" baseline="0" dirty="0">
                <a:solidFill>
                  <a:schemeClr val="tx1"/>
                </a:solidFill>
                <a:latin typeface="Times New Roman" panose="02020603050405020304" pitchFamily="18" charset="0"/>
              </a:rPr>
              <a:t>How Should the  companies reports receivables in the financial statements </a:t>
            </a:r>
            <a:endParaRPr lang="en-US" b="1" dirty="0">
              <a:solidFill>
                <a:schemeClr val="tx1"/>
              </a:solidFill>
            </a:endParaRPr>
          </a:p>
        </p:txBody>
      </p:sp>
      <p:sp>
        <p:nvSpPr>
          <p:cNvPr id="15" name="Arrow: Right 14">
            <a:extLst>
              <a:ext uri="{FF2B5EF4-FFF2-40B4-BE49-F238E27FC236}">
                <a16:creationId xmlns="" xmlns:a16="http://schemas.microsoft.com/office/drawing/2014/main" id="{325FFE28-50CF-4D9F-A9CE-32083197F2F4}"/>
              </a:ext>
            </a:extLst>
          </p:cNvPr>
          <p:cNvSpPr/>
          <p:nvPr/>
        </p:nvSpPr>
        <p:spPr>
          <a:xfrm>
            <a:off x="2889251" y="1899620"/>
            <a:ext cx="3522566" cy="1159525"/>
          </a:xfrm>
          <a:prstGeom prst="rightArrow">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0" u="none" strike="noStrike" baseline="0" dirty="0">
                <a:solidFill>
                  <a:schemeClr val="tx1"/>
                </a:solidFill>
                <a:latin typeface="Times New Roman" panose="02020603050405020304" pitchFamily="18" charset="0"/>
              </a:rPr>
              <a:t>Report account receivable on the balance sheet as an</a:t>
            </a:r>
            <a:endParaRPr lang="en-US" b="1" dirty="0">
              <a:solidFill>
                <a:schemeClr val="tx1"/>
              </a:solidFill>
            </a:endParaRPr>
          </a:p>
        </p:txBody>
      </p:sp>
      <p:sp>
        <p:nvSpPr>
          <p:cNvPr id="17" name="Flowchart: Connector 16">
            <a:extLst>
              <a:ext uri="{FF2B5EF4-FFF2-40B4-BE49-F238E27FC236}">
                <a16:creationId xmlns="" xmlns:a16="http://schemas.microsoft.com/office/drawing/2014/main" id="{119D12EE-7B01-432D-9256-7F1B5061A3F1}"/>
              </a:ext>
            </a:extLst>
          </p:cNvPr>
          <p:cNvSpPr/>
          <p:nvPr/>
        </p:nvSpPr>
        <p:spPr>
          <a:xfrm>
            <a:off x="6907576" y="1636880"/>
            <a:ext cx="1751682" cy="1625778"/>
          </a:xfrm>
          <a:prstGeom prst="flowChartConnector">
            <a:avLst/>
          </a:prstGeom>
          <a:solidFill>
            <a:srgbClr val="66F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u="none" strike="noStrike" baseline="0" dirty="0">
                <a:solidFill>
                  <a:srgbClr val="FF0000"/>
                </a:solidFill>
                <a:latin typeface="Times New Roman" panose="02020603050405020304" pitchFamily="18" charset="0"/>
              </a:rPr>
              <a:t>Asset </a:t>
            </a:r>
            <a:endParaRPr lang="en-US" sz="3600" b="1" dirty="0">
              <a:solidFill>
                <a:srgbClr val="FF0000"/>
              </a:solidFill>
            </a:endParaRPr>
          </a:p>
        </p:txBody>
      </p:sp>
      <p:sp>
        <p:nvSpPr>
          <p:cNvPr id="34" name="TextBox 33">
            <a:extLst>
              <a:ext uri="{FF2B5EF4-FFF2-40B4-BE49-F238E27FC236}">
                <a16:creationId xmlns="" xmlns:a16="http://schemas.microsoft.com/office/drawing/2014/main" id="{CB3E4BD2-C8E8-4521-9C36-FA26477A4429}"/>
              </a:ext>
            </a:extLst>
          </p:cNvPr>
          <p:cNvSpPr txBox="1"/>
          <p:nvPr/>
        </p:nvSpPr>
        <p:spPr>
          <a:xfrm>
            <a:off x="3496046" y="3929527"/>
            <a:ext cx="7588602" cy="707886"/>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000" b="1" i="0" u="none" strike="noStrike" baseline="0" dirty="0">
                <a:latin typeface="Times New Roman" panose="02020603050405020304" pitchFamily="18" charset="0"/>
              </a:rPr>
              <a:t>Determining the amount to report is sometimes difficult because some receivables will become uncollectible</a:t>
            </a:r>
            <a:endParaRPr lang="en-US" sz="2000" b="1" dirty="0"/>
          </a:p>
        </p:txBody>
      </p:sp>
      <p:sp>
        <p:nvSpPr>
          <p:cNvPr id="19" name="Flowchart: Alternate Process 18">
            <a:extLst>
              <a:ext uri="{FF2B5EF4-FFF2-40B4-BE49-F238E27FC236}">
                <a16:creationId xmlns="" xmlns:a16="http://schemas.microsoft.com/office/drawing/2014/main" id="{D880FB1E-5358-4A44-AB30-BB6837242551}"/>
              </a:ext>
            </a:extLst>
          </p:cNvPr>
          <p:cNvSpPr/>
          <p:nvPr/>
        </p:nvSpPr>
        <p:spPr>
          <a:xfrm>
            <a:off x="844270" y="3961345"/>
            <a:ext cx="2418712" cy="676068"/>
          </a:xfrm>
          <a:prstGeom prst="flowChartAlternateProcess">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But the difficulty is in  </a:t>
            </a:r>
          </a:p>
        </p:txBody>
      </p:sp>
      <p:sp>
        <p:nvSpPr>
          <p:cNvPr id="36" name="TextBox 35">
            <a:extLst>
              <a:ext uri="{FF2B5EF4-FFF2-40B4-BE49-F238E27FC236}">
                <a16:creationId xmlns="" xmlns:a16="http://schemas.microsoft.com/office/drawing/2014/main" id="{8AE222F1-2DA9-4D1F-87A1-109FE6DB48A7}"/>
              </a:ext>
            </a:extLst>
          </p:cNvPr>
          <p:cNvSpPr txBox="1"/>
          <p:nvPr/>
        </p:nvSpPr>
        <p:spPr>
          <a:xfrm>
            <a:off x="3496046" y="4962101"/>
            <a:ext cx="7724777" cy="738664"/>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1800" b="1" i="0" u="none" strike="noStrike" baseline="0" dirty="0">
                <a:latin typeface="Times New Roman" panose="02020603050405020304" pitchFamily="18" charset="0"/>
              </a:rPr>
              <a:t>Companies record these uncollectible amount as:</a:t>
            </a:r>
          </a:p>
          <a:p>
            <a:pPr algn="ctr"/>
            <a:r>
              <a:rPr lang="en-US" sz="2400" b="1" i="0" strike="noStrike" baseline="0" dirty="0">
                <a:solidFill>
                  <a:srgbClr val="002060"/>
                </a:solidFill>
                <a:latin typeface="Times New Roman" panose="02020603050405020304" pitchFamily="18" charset="0"/>
              </a:rPr>
              <a:t>Bad Debts Expense (or uncollectible account receivable).</a:t>
            </a:r>
            <a:endParaRPr lang="en-US" sz="2400" b="1" dirty="0">
              <a:solidFill>
                <a:srgbClr val="002060"/>
              </a:solidFill>
            </a:endParaRPr>
          </a:p>
        </p:txBody>
      </p:sp>
      <p:sp>
        <p:nvSpPr>
          <p:cNvPr id="38" name="Flowchart: Alternate Process 37">
            <a:extLst>
              <a:ext uri="{FF2B5EF4-FFF2-40B4-BE49-F238E27FC236}">
                <a16:creationId xmlns="" xmlns:a16="http://schemas.microsoft.com/office/drawing/2014/main" id="{F2D97F2B-BA89-480A-A24C-8A7DB1232F15}"/>
              </a:ext>
            </a:extLst>
          </p:cNvPr>
          <p:cNvSpPr/>
          <p:nvPr/>
        </p:nvSpPr>
        <p:spPr>
          <a:xfrm>
            <a:off x="772046" y="4993399"/>
            <a:ext cx="2418712" cy="676068"/>
          </a:xfrm>
          <a:prstGeom prst="flowChartAlternateProcess">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 case of</a:t>
            </a:r>
          </a:p>
          <a:p>
            <a:pPr algn="ctr"/>
            <a:r>
              <a:rPr lang="en-US" b="1" dirty="0"/>
              <a:t> uncollectible amount </a:t>
            </a:r>
          </a:p>
        </p:txBody>
      </p:sp>
      <p:pic>
        <p:nvPicPr>
          <p:cNvPr id="2" name="Picture 1">
            <a:extLst>
              <a:ext uri="{FF2B5EF4-FFF2-40B4-BE49-F238E27FC236}">
                <a16:creationId xmlns="" xmlns:a16="http://schemas.microsoft.com/office/drawing/2014/main" id="{CA7C9DEC-B137-40BB-A321-1603A31F8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902" y="1982350"/>
            <a:ext cx="1628341" cy="1336218"/>
          </a:xfrm>
          <a:prstGeom prst="rect">
            <a:avLst/>
          </a:prstGeom>
          <a:ln>
            <a:noFill/>
          </a:ln>
          <a:effectLst>
            <a:outerShdw blurRad="292100" dist="139700" dir="2700000" algn="tl" rotWithShape="0">
              <a:srgbClr val="333333">
                <a:alpha val="65000"/>
              </a:srgbClr>
            </a:outerShdw>
          </a:effectLst>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3902" y="393872"/>
            <a:ext cx="1646183" cy="1268068"/>
          </a:xfrm>
          <a:prstGeom prst="rect">
            <a:avLst/>
          </a:prstGeom>
          <a:ln>
            <a:noFill/>
          </a:ln>
          <a:effectLst>
            <a:outerShdw blurRad="292100" dist="139700" dir="2700000" algn="tl" rotWithShape="0">
              <a:srgbClr val="333333">
                <a:alpha val="65000"/>
              </a:srgbClr>
            </a:outerShdw>
          </a:effectLst>
        </p:spPr>
      </p:pic>
      <p:grpSp>
        <p:nvGrpSpPr>
          <p:cNvPr id="32" name="Group 31"/>
          <p:cNvGrpSpPr/>
          <p:nvPr/>
        </p:nvGrpSpPr>
        <p:grpSpPr>
          <a:xfrm>
            <a:off x="0" y="6498164"/>
            <a:ext cx="12192000" cy="384957"/>
            <a:chOff x="0" y="6498164"/>
            <a:chExt cx="12192000" cy="384957"/>
          </a:xfrm>
        </p:grpSpPr>
        <p:cxnSp>
          <p:nvCxnSpPr>
            <p:cNvPr id="33" name="Straight Connector 3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85434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34" grpId="0" animBg="1"/>
      <p:bldP spid="19" grpId="0" animBg="1"/>
      <p:bldP spid="36"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0" name="Group 19"/>
          <p:cNvGrpSpPr/>
          <p:nvPr/>
        </p:nvGrpSpPr>
        <p:grpSpPr>
          <a:xfrm>
            <a:off x="245689" y="466327"/>
            <a:ext cx="8256750" cy="867225"/>
            <a:chOff x="257464" y="965407"/>
            <a:chExt cx="8256750" cy="1080000"/>
          </a:xfrm>
        </p:grpSpPr>
        <p:sp>
          <p:nvSpPr>
            <p:cNvPr id="21" name="مستطيل مستدير الزوايا 13"/>
            <p:cNvSpPr/>
            <p:nvPr/>
          </p:nvSpPr>
          <p:spPr>
            <a:xfrm>
              <a:off x="257464" y="965407"/>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2" name="Rectangle 6"/>
            <p:cNvSpPr/>
            <p:nvPr/>
          </p:nvSpPr>
          <p:spPr>
            <a:xfrm>
              <a:off x="1295955" y="1223551"/>
              <a:ext cx="7218259" cy="574935"/>
            </a:xfrm>
            <a:prstGeom prst="rect">
              <a:avLst/>
            </a:prstGeom>
          </p:spPr>
          <p:txBody>
            <a:bodyPr wrap="non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Type of recording uncollectible accounts </a:t>
              </a:r>
            </a:p>
          </p:txBody>
        </p:sp>
        <p:grpSp>
          <p:nvGrpSpPr>
            <p:cNvPr id="23" name="Shape 631"/>
            <p:cNvGrpSpPr/>
            <p:nvPr/>
          </p:nvGrpSpPr>
          <p:grpSpPr>
            <a:xfrm>
              <a:off x="460278" y="1121179"/>
              <a:ext cx="783227" cy="707887"/>
              <a:chOff x="5961125" y="1623900"/>
              <a:chExt cx="427450" cy="448175"/>
            </a:xfrm>
          </p:grpSpPr>
          <p:sp>
            <p:nvSpPr>
              <p:cNvPr id="2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9" name="TextBox 18">
            <a:extLst>
              <a:ext uri="{FF2B5EF4-FFF2-40B4-BE49-F238E27FC236}">
                <a16:creationId xmlns="" xmlns:a16="http://schemas.microsoft.com/office/drawing/2014/main" id="{EE9DCCF1-E92A-4D50-A237-3B51C1EE004E}"/>
              </a:ext>
            </a:extLst>
          </p:cNvPr>
          <p:cNvSpPr txBox="1"/>
          <p:nvPr/>
        </p:nvSpPr>
        <p:spPr>
          <a:xfrm>
            <a:off x="871357" y="1813762"/>
            <a:ext cx="9290144" cy="523220"/>
          </a:xfrm>
          <a:prstGeom prst="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2800" b="0" i="0" u="none" strike="noStrike" baseline="0" dirty="0">
                <a:latin typeface="Times New Roman" panose="02020603050405020304" pitchFamily="18" charset="0"/>
              </a:rPr>
              <a:t>Two methods are used in accounting for uncollectible accounts:</a:t>
            </a:r>
          </a:p>
        </p:txBody>
      </p:sp>
      <p:grpSp>
        <p:nvGrpSpPr>
          <p:cNvPr id="2" name="Group 1">
            <a:extLst>
              <a:ext uri="{FF2B5EF4-FFF2-40B4-BE49-F238E27FC236}">
                <a16:creationId xmlns="" xmlns:a16="http://schemas.microsoft.com/office/drawing/2014/main" id="{ED67D0FC-0164-47FE-802F-4B3BE01D305B}"/>
              </a:ext>
            </a:extLst>
          </p:cNvPr>
          <p:cNvGrpSpPr/>
          <p:nvPr/>
        </p:nvGrpSpPr>
        <p:grpSpPr>
          <a:xfrm>
            <a:off x="871357" y="2737134"/>
            <a:ext cx="9711496" cy="1518223"/>
            <a:chOff x="467468" y="2823066"/>
            <a:chExt cx="9711496" cy="1518223"/>
          </a:xfrm>
        </p:grpSpPr>
        <p:sp>
          <p:nvSpPr>
            <p:cNvPr id="3" name="Freeform: Shape 2">
              <a:extLst>
                <a:ext uri="{FF2B5EF4-FFF2-40B4-BE49-F238E27FC236}">
                  <a16:creationId xmlns="" xmlns:a16="http://schemas.microsoft.com/office/drawing/2014/main" id="{DDE30EDD-126C-41BA-9C07-CC64220190BE}"/>
                </a:ext>
              </a:extLst>
            </p:cNvPr>
            <p:cNvSpPr/>
            <p:nvPr/>
          </p:nvSpPr>
          <p:spPr>
            <a:xfrm>
              <a:off x="4352066" y="2823066"/>
              <a:ext cx="5826898" cy="1518223"/>
            </a:xfrm>
            <a:custGeom>
              <a:avLst/>
              <a:gdLst>
                <a:gd name="connsiteX0" fmla="*/ 0 w 5826898"/>
                <a:gd name="connsiteY0" fmla="*/ 189778 h 1518223"/>
                <a:gd name="connsiteX1" fmla="*/ 5067787 w 5826898"/>
                <a:gd name="connsiteY1" fmla="*/ 189778 h 1518223"/>
                <a:gd name="connsiteX2" fmla="*/ 5067787 w 5826898"/>
                <a:gd name="connsiteY2" fmla="*/ 0 h 1518223"/>
                <a:gd name="connsiteX3" fmla="*/ 5826898 w 5826898"/>
                <a:gd name="connsiteY3" fmla="*/ 759112 h 1518223"/>
                <a:gd name="connsiteX4" fmla="*/ 5067787 w 5826898"/>
                <a:gd name="connsiteY4" fmla="*/ 1518223 h 1518223"/>
                <a:gd name="connsiteX5" fmla="*/ 5067787 w 5826898"/>
                <a:gd name="connsiteY5" fmla="*/ 1328445 h 1518223"/>
                <a:gd name="connsiteX6" fmla="*/ 0 w 5826898"/>
                <a:gd name="connsiteY6" fmla="*/ 1328445 h 1518223"/>
                <a:gd name="connsiteX7" fmla="*/ 0 w 5826898"/>
                <a:gd name="connsiteY7" fmla="*/ 189778 h 151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6898" h="1518223">
                  <a:moveTo>
                    <a:pt x="0" y="189778"/>
                  </a:moveTo>
                  <a:lnTo>
                    <a:pt x="5067787" y="189778"/>
                  </a:lnTo>
                  <a:lnTo>
                    <a:pt x="5067787" y="0"/>
                  </a:lnTo>
                  <a:lnTo>
                    <a:pt x="5826898" y="759112"/>
                  </a:lnTo>
                  <a:lnTo>
                    <a:pt x="5067787" y="1518223"/>
                  </a:lnTo>
                  <a:lnTo>
                    <a:pt x="5067787" y="1328445"/>
                  </a:lnTo>
                  <a:lnTo>
                    <a:pt x="0" y="1328445"/>
                  </a:lnTo>
                  <a:lnTo>
                    <a:pt x="0" y="189778"/>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065" tIns="201843" rIns="581399" bIns="201843"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when a company determines a particular account to be uncollectible directly write off the account </a:t>
              </a:r>
            </a:p>
            <a:p>
              <a:pPr marL="171450" lvl="1" indent="-171450" algn="l" defTabSz="844550">
                <a:lnSpc>
                  <a:spcPct val="90000"/>
                </a:lnSpc>
                <a:spcBef>
                  <a:spcPct val="0"/>
                </a:spcBef>
                <a:spcAft>
                  <a:spcPct val="15000"/>
                </a:spcAft>
                <a:buChar char="•"/>
              </a:pPr>
              <a:r>
                <a:rPr lang="en-US" sz="1900" b="1" kern="1200" dirty="0"/>
                <a:t>it’s charges the loss to Bad Debts Expense</a:t>
              </a:r>
            </a:p>
          </p:txBody>
        </p:sp>
        <p:sp>
          <p:nvSpPr>
            <p:cNvPr id="6" name="Freeform: Shape 5">
              <a:extLst>
                <a:ext uri="{FF2B5EF4-FFF2-40B4-BE49-F238E27FC236}">
                  <a16:creationId xmlns="" xmlns:a16="http://schemas.microsoft.com/office/drawing/2014/main" id="{5D2DE2DD-5826-43BD-B33B-7779B3378697}"/>
                </a:ext>
              </a:extLst>
            </p:cNvPr>
            <p:cNvSpPr/>
            <p:nvPr/>
          </p:nvSpPr>
          <p:spPr>
            <a:xfrm>
              <a:off x="467468" y="2823066"/>
              <a:ext cx="3884598" cy="1518223"/>
            </a:xfrm>
            <a:custGeom>
              <a:avLst/>
              <a:gdLst>
                <a:gd name="connsiteX0" fmla="*/ 0 w 3884598"/>
                <a:gd name="connsiteY0" fmla="*/ 253042 h 1518223"/>
                <a:gd name="connsiteX1" fmla="*/ 253042 w 3884598"/>
                <a:gd name="connsiteY1" fmla="*/ 0 h 1518223"/>
                <a:gd name="connsiteX2" fmla="*/ 3631556 w 3884598"/>
                <a:gd name="connsiteY2" fmla="*/ 0 h 1518223"/>
                <a:gd name="connsiteX3" fmla="*/ 3884598 w 3884598"/>
                <a:gd name="connsiteY3" fmla="*/ 253042 h 1518223"/>
                <a:gd name="connsiteX4" fmla="*/ 3884598 w 3884598"/>
                <a:gd name="connsiteY4" fmla="*/ 1265181 h 1518223"/>
                <a:gd name="connsiteX5" fmla="*/ 3631556 w 3884598"/>
                <a:gd name="connsiteY5" fmla="*/ 1518223 h 1518223"/>
                <a:gd name="connsiteX6" fmla="*/ 253042 w 3884598"/>
                <a:gd name="connsiteY6" fmla="*/ 1518223 h 1518223"/>
                <a:gd name="connsiteX7" fmla="*/ 0 w 3884598"/>
                <a:gd name="connsiteY7" fmla="*/ 1265181 h 1518223"/>
                <a:gd name="connsiteX8" fmla="*/ 0 w 3884598"/>
                <a:gd name="connsiteY8" fmla="*/ 253042 h 151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4598" h="1518223">
                  <a:moveTo>
                    <a:pt x="0" y="253042"/>
                  </a:moveTo>
                  <a:cubicBezTo>
                    <a:pt x="0" y="113291"/>
                    <a:pt x="113291" y="0"/>
                    <a:pt x="253042" y="0"/>
                  </a:cubicBezTo>
                  <a:lnTo>
                    <a:pt x="3631556" y="0"/>
                  </a:lnTo>
                  <a:cubicBezTo>
                    <a:pt x="3771307" y="0"/>
                    <a:pt x="3884598" y="113291"/>
                    <a:pt x="3884598" y="253042"/>
                  </a:cubicBezTo>
                  <a:lnTo>
                    <a:pt x="3884598" y="1265181"/>
                  </a:lnTo>
                  <a:cubicBezTo>
                    <a:pt x="3884598" y="1404932"/>
                    <a:pt x="3771307" y="1518223"/>
                    <a:pt x="3631556" y="1518223"/>
                  </a:cubicBezTo>
                  <a:lnTo>
                    <a:pt x="253042" y="1518223"/>
                  </a:lnTo>
                  <a:cubicBezTo>
                    <a:pt x="113291" y="1518223"/>
                    <a:pt x="0" y="1404932"/>
                    <a:pt x="0" y="1265181"/>
                  </a:cubicBezTo>
                  <a:lnTo>
                    <a:pt x="0" y="253042"/>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37944" tIns="156029" rIns="237944" bIns="156029" numCol="1" spcCol="1270" anchor="ctr" anchorCtr="0">
              <a:noAutofit/>
            </a:bodyPr>
            <a:lstStyle/>
            <a:p>
              <a:pPr marL="0" lvl="0" indent="0" algn="ctr" defTabSz="1911350">
                <a:lnSpc>
                  <a:spcPct val="90000"/>
                </a:lnSpc>
                <a:spcBef>
                  <a:spcPct val="0"/>
                </a:spcBef>
                <a:spcAft>
                  <a:spcPct val="35000"/>
                </a:spcAft>
                <a:buNone/>
              </a:pPr>
              <a:r>
                <a:rPr lang="en-US" sz="4300" b="1" i="0" u="none" strike="noStrike" kern="1200" baseline="0" dirty="0">
                  <a:solidFill>
                    <a:srgbClr val="002060"/>
                  </a:solidFill>
                  <a:latin typeface="Times New Roman" panose="02020603050405020304" pitchFamily="18" charset="0"/>
                </a:rPr>
                <a:t>1- Direct write - off method</a:t>
              </a:r>
              <a:endParaRPr lang="en-US" sz="4300" b="1" kern="1200" dirty="0">
                <a:solidFill>
                  <a:srgbClr val="002060"/>
                </a:solidFill>
              </a:endParaRPr>
            </a:p>
          </p:txBody>
        </p:sp>
      </p:grpSp>
      <p:sp>
        <p:nvSpPr>
          <p:cNvPr id="4" name="Freeform: Shape 3">
            <a:extLst>
              <a:ext uri="{FF2B5EF4-FFF2-40B4-BE49-F238E27FC236}">
                <a16:creationId xmlns="" xmlns:a16="http://schemas.microsoft.com/office/drawing/2014/main" id="{96D47273-0061-44F9-B540-C5BC2FDAC063}"/>
              </a:ext>
            </a:extLst>
          </p:cNvPr>
          <p:cNvSpPr/>
          <p:nvPr/>
        </p:nvSpPr>
        <p:spPr>
          <a:xfrm>
            <a:off x="4755955" y="4407179"/>
            <a:ext cx="5826898" cy="1518223"/>
          </a:xfrm>
          <a:custGeom>
            <a:avLst/>
            <a:gdLst>
              <a:gd name="connsiteX0" fmla="*/ 0 w 5826898"/>
              <a:gd name="connsiteY0" fmla="*/ 189778 h 1518223"/>
              <a:gd name="connsiteX1" fmla="*/ 5067787 w 5826898"/>
              <a:gd name="connsiteY1" fmla="*/ 189778 h 1518223"/>
              <a:gd name="connsiteX2" fmla="*/ 5067787 w 5826898"/>
              <a:gd name="connsiteY2" fmla="*/ 0 h 1518223"/>
              <a:gd name="connsiteX3" fmla="*/ 5826898 w 5826898"/>
              <a:gd name="connsiteY3" fmla="*/ 759112 h 1518223"/>
              <a:gd name="connsiteX4" fmla="*/ 5067787 w 5826898"/>
              <a:gd name="connsiteY4" fmla="*/ 1518223 h 1518223"/>
              <a:gd name="connsiteX5" fmla="*/ 5067787 w 5826898"/>
              <a:gd name="connsiteY5" fmla="*/ 1328445 h 1518223"/>
              <a:gd name="connsiteX6" fmla="*/ 0 w 5826898"/>
              <a:gd name="connsiteY6" fmla="*/ 1328445 h 1518223"/>
              <a:gd name="connsiteX7" fmla="*/ 0 w 5826898"/>
              <a:gd name="connsiteY7" fmla="*/ 189778 h 151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6898" h="1518223">
                <a:moveTo>
                  <a:pt x="0" y="189778"/>
                </a:moveTo>
                <a:lnTo>
                  <a:pt x="5067787" y="189778"/>
                </a:lnTo>
                <a:lnTo>
                  <a:pt x="5067787" y="0"/>
                </a:lnTo>
                <a:lnTo>
                  <a:pt x="5826898" y="759112"/>
                </a:lnTo>
                <a:lnTo>
                  <a:pt x="5067787" y="1518223"/>
                </a:lnTo>
                <a:lnTo>
                  <a:pt x="5067787" y="1328445"/>
                </a:lnTo>
                <a:lnTo>
                  <a:pt x="0" y="1328445"/>
                </a:lnTo>
                <a:lnTo>
                  <a:pt x="0" y="189778"/>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12065" tIns="201843" rIns="581399" bIns="201843"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It’s involves estimating uncollectible accounts at the end of each period</a:t>
            </a:r>
          </a:p>
        </p:txBody>
      </p:sp>
      <p:sp>
        <p:nvSpPr>
          <p:cNvPr id="5" name="Freeform: Shape 4">
            <a:extLst>
              <a:ext uri="{FF2B5EF4-FFF2-40B4-BE49-F238E27FC236}">
                <a16:creationId xmlns="" xmlns:a16="http://schemas.microsoft.com/office/drawing/2014/main" id="{6BDF9762-3221-462D-BFD0-19DCB049DB5E}"/>
              </a:ext>
            </a:extLst>
          </p:cNvPr>
          <p:cNvSpPr/>
          <p:nvPr/>
        </p:nvSpPr>
        <p:spPr>
          <a:xfrm>
            <a:off x="871357" y="4407179"/>
            <a:ext cx="3884598" cy="1518223"/>
          </a:xfrm>
          <a:custGeom>
            <a:avLst/>
            <a:gdLst>
              <a:gd name="connsiteX0" fmla="*/ 0 w 3884598"/>
              <a:gd name="connsiteY0" fmla="*/ 253042 h 1518223"/>
              <a:gd name="connsiteX1" fmla="*/ 253042 w 3884598"/>
              <a:gd name="connsiteY1" fmla="*/ 0 h 1518223"/>
              <a:gd name="connsiteX2" fmla="*/ 3631556 w 3884598"/>
              <a:gd name="connsiteY2" fmla="*/ 0 h 1518223"/>
              <a:gd name="connsiteX3" fmla="*/ 3884598 w 3884598"/>
              <a:gd name="connsiteY3" fmla="*/ 253042 h 1518223"/>
              <a:gd name="connsiteX4" fmla="*/ 3884598 w 3884598"/>
              <a:gd name="connsiteY4" fmla="*/ 1265181 h 1518223"/>
              <a:gd name="connsiteX5" fmla="*/ 3631556 w 3884598"/>
              <a:gd name="connsiteY5" fmla="*/ 1518223 h 1518223"/>
              <a:gd name="connsiteX6" fmla="*/ 253042 w 3884598"/>
              <a:gd name="connsiteY6" fmla="*/ 1518223 h 1518223"/>
              <a:gd name="connsiteX7" fmla="*/ 0 w 3884598"/>
              <a:gd name="connsiteY7" fmla="*/ 1265181 h 1518223"/>
              <a:gd name="connsiteX8" fmla="*/ 0 w 3884598"/>
              <a:gd name="connsiteY8" fmla="*/ 253042 h 151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4598" h="1518223">
                <a:moveTo>
                  <a:pt x="0" y="253042"/>
                </a:moveTo>
                <a:cubicBezTo>
                  <a:pt x="0" y="113291"/>
                  <a:pt x="113291" y="0"/>
                  <a:pt x="253042" y="0"/>
                </a:cubicBezTo>
                <a:lnTo>
                  <a:pt x="3631556" y="0"/>
                </a:lnTo>
                <a:cubicBezTo>
                  <a:pt x="3771307" y="0"/>
                  <a:pt x="3884598" y="113291"/>
                  <a:pt x="3884598" y="253042"/>
                </a:cubicBezTo>
                <a:lnTo>
                  <a:pt x="3884598" y="1265181"/>
                </a:lnTo>
                <a:cubicBezTo>
                  <a:pt x="3884598" y="1404932"/>
                  <a:pt x="3771307" y="1518223"/>
                  <a:pt x="3631556" y="1518223"/>
                </a:cubicBezTo>
                <a:lnTo>
                  <a:pt x="253042" y="1518223"/>
                </a:lnTo>
                <a:cubicBezTo>
                  <a:pt x="113291" y="1518223"/>
                  <a:pt x="0" y="1404932"/>
                  <a:pt x="0" y="1265181"/>
                </a:cubicBezTo>
                <a:lnTo>
                  <a:pt x="0" y="253042"/>
                </a:lnTo>
                <a:close/>
              </a:path>
            </a:pathLst>
          </a:cu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rgbClr r="0" g="0" b="0"/>
          </a:fillRef>
          <a:effectRef idx="0">
            <a:schemeClr val="accent4">
              <a:hueOff val="10395692"/>
              <a:satOff val="-47968"/>
              <a:lumOff val="1765"/>
              <a:alphaOff val="0"/>
            </a:schemeClr>
          </a:effectRef>
          <a:fontRef idx="minor">
            <a:schemeClr val="lt1"/>
          </a:fontRef>
        </p:style>
        <p:txBody>
          <a:bodyPr spcFirstLastPara="0" vert="horz" wrap="square" lIns="237944" tIns="156029" rIns="237944" bIns="156029" numCol="1" spcCol="1270" anchor="ctr" anchorCtr="0">
            <a:noAutofit/>
          </a:bodyPr>
          <a:lstStyle/>
          <a:p>
            <a:pPr marL="0" lvl="0" indent="0" algn="ctr" defTabSz="1911350">
              <a:lnSpc>
                <a:spcPct val="90000"/>
              </a:lnSpc>
              <a:spcBef>
                <a:spcPct val="0"/>
              </a:spcBef>
              <a:spcAft>
                <a:spcPct val="35000"/>
              </a:spcAft>
              <a:buNone/>
            </a:pPr>
            <a:r>
              <a:rPr lang="en-US" sz="4300" b="1" i="0" u="none" strike="noStrike" kern="1200" baseline="0" dirty="0">
                <a:solidFill>
                  <a:srgbClr val="002060"/>
                </a:solidFill>
                <a:effectLst>
                  <a:outerShdw blurRad="38100" dist="38100" dir="2700000" algn="tl">
                    <a:srgbClr val="000000">
                      <a:alpha val="43137"/>
                    </a:srgbClr>
                  </a:outerShdw>
                </a:effectLst>
                <a:latin typeface="Times New Roman" panose="02020603050405020304" pitchFamily="18" charset="0"/>
              </a:rPr>
              <a:t>2- Allowance method.</a:t>
            </a:r>
            <a:endParaRPr lang="en-US" sz="4300" b="1" kern="1200" dirty="0">
              <a:solidFill>
                <a:srgbClr val="002060"/>
              </a:solidFill>
              <a:effectLst>
                <a:outerShdw blurRad="38100" dist="38100" dir="2700000" algn="tl">
                  <a:srgbClr val="000000">
                    <a:alpha val="43137"/>
                  </a:srgbClr>
                </a:outerShdw>
              </a:effectLst>
            </a:endParaRPr>
          </a:p>
        </p:txBody>
      </p:sp>
      <p:grpSp>
        <p:nvGrpSpPr>
          <p:cNvPr id="31" name="Group 30"/>
          <p:cNvGrpSpPr/>
          <p:nvPr/>
        </p:nvGrpSpPr>
        <p:grpSpPr>
          <a:xfrm>
            <a:off x="0" y="6498164"/>
            <a:ext cx="12192000" cy="384957"/>
            <a:chOff x="0" y="6498164"/>
            <a:chExt cx="12192000" cy="384957"/>
          </a:xfrm>
        </p:grpSpPr>
        <p:cxnSp>
          <p:nvCxnSpPr>
            <p:cNvPr id="32" name="Straight Connector 31"/>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ctangle 3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902" y="39387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150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0" name="Group 19"/>
          <p:cNvGrpSpPr/>
          <p:nvPr/>
        </p:nvGrpSpPr>
        <p:grpSpPr>
          <a:xfrm>
            <a:off x="787950" y="771944"/>
            <a:ext cx="8256750" cy="867225"/>
            <a:chOff x="257464" y="965407"/>
            <a:chExt cx="8256750" cy="1080000"/>
          </a:xfrm>
        </p:grpSpPr>
        <p:sp>
          <p:nvSpPr>
            <p:cNvPr id="21" name="مستطيل مستدير الزوايا 13"/>
            <p:cNvSpPr/>
            <p:nvPr/>
          </p:nvSpPr>
          <p:spPr>
            <a:xfrm>
              <a:off x="257464" y="965407"/>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2" name="Rectangle 6"/>
            <p:cNvSpPr/>
            <p:nvPr/>
          </p:nvSpPr>
          <p:spPr>
            <a:xfrm>
              <a:off x="1295955" y="1223551"/>
              <a:ext cx="7218259" cy="574935"/>
            </a:xfrm>
            <a:prstGeom prst="rect">
              <a:avLst/>
            </a:prstGeom>
          </p:spPr>
          <p:txBody>
            <a:bodyPr wrap="non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Type of recording uncollectible accounts </a:t>
              </a:r>
            </a:p>
          </p:txBody>
        </p:sp>
        <p:grpSp>
          <p:nvGrpSpPr>
            <p:cNvPr id="23" name="Shape 631"/>
            <p:cNvGrpSpPr/>
            <p:nvPr/>
          </p:nvGrpSpPr>
          <p:grpSpPr>
            <a:xfrm>
              <a:off x="460278" y="1121179"/>
              <a:ext cx="783227" cy="707887"/>
              <a:chOff x="5961125" y="1623900"/>
              <a:chExt cx="427450" cy="448175"/>
            </a:xfrm>
          </p:grpSpPr>
          <p:sp>
            <p:nvSpPr>
              <p:cNvPr id="2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17" name="Group 16">
            <a:extLst>
              <a:ext uri="{FF2B5EF4-FFF2-40B4-BE49-F238E27FC236}">
                <a16:creationId xmlns="" xmlns:a16="http://schemas.microsoft.com/office/drawing/2014/main" id="{5CD604D3-6A3D-4EE2-8548-EB35968F21F3}"/>
              </a:ext>
            </a:extLst>
          </p:cNvPr>
          <p:cNvGrpSpPr/>
          <p:nvPr/>
        </p:nvGrpSpPr>
        <p:grpSpPr>
          <a:xfrm>
            <a:off x="1284180" y="2683140"/>
            <a:ext cx="9083987" cy="1994877"/>
            <a:chOff x="0" y="389"/>
            <a:chExt cx="3884598" cy="1518223"/>
          </a:xfrm>
          <a:scene3d>
            <a:camera prst="orthographicFront">
              <a:rot lat="0" lon="0" rev="0"/>
            </a:camera>
            <a:lightRig rig="contrasting" dir="t">
              <a:rot lat="0" lon="0" rev="1500000"/>
            </a:lightRig>
          </a:scene3d>
        </p:grpSpPr>
        <p:sp>
          <p:nvSpPr>
            <p:cNvPr id="18" name="Rectangle: Rounded Corners 17">
              <a:extLst>
                <a:ext uri="{FF2B5EF4-FFF2-40B4-BE49-F238E27FC236}">
                  <a16:creationId xmlns="" xmlns:a16="http://schemas.microsoft.com/office/drawing/2014/main" id="{585644CE-0297-46E1-BA0B-BEE45B161DA2}"/>
                </a:ext>
              </a:extLst>
            </p:cNvPr>
            <p:cNvSpPr/>
            <p:nvPr/>
          </p:nvSpPr>
          <p:spPr>
            <a:xfrm>
              <a:off x="0" y="389"/>
              <a:ext cx="3884598" cy="1518223"/>
            </a:xfrm>
            <a:prstGeom prst="roundRect">
              <a:avLst/>
            </a:prstGeom>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1" name="Rectangle: Rounded Corners 4">
              <a:extLst>
                <a:ext uri="{FF2B5EF4-FFF2-40B4-BE49-F238E27FC236}">
                  <a16:creationId xmlns="" xmlns:a16="http://schemas.microsoft.com/office/drawing/2014/main" id="{B08CA745-30D9-4D18-8192-289703999827}"/>
                </a:ext>
              </a:extLst>
            </p:cNvPr>
            <p:cNvSpPr txBox="1"/>
            <p:nvPr/>
          </p:nvSpPr>
          <p:spPr>
            <a:xfrm>
              <a:off x="74114" y="74503"/>
              <a:ext cx="3736370" cy="1369995"/>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b="1" i="0" u="none" strike="noStrike" kern="1200" baseline="0" dirty="0">
                  <a:solidFill>
                    <a:srgbClr val="FF0000"/>
                  </a:solidFill>
                  <a:latin typeface="Times New Roman" panose="02020603050405020304" pitchFamily="18" charset="0"/>
                </a:rPr>
                <a:t>1- Direct Write - Off Method</a:t>
              </a:r>
              <a:endParaRPr lang="en-US" sz="4300" b="1" kern="1200" dirty="0">
                <a:solidFill>
                  <a:srgbClr val="FF0000"/>
                </a:solidFill>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902" y="39387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40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600776" y="391486"/>
            <a:ext cx="9484128" cy="825316"/>
            <a:chOff x="272538" y="1012529"/>
            <a:chExt cx="11233093" cy="1118604"/>
          </a:xfrm>
        </p:grpSpPr>
        <p:sp>
          <p:nvSpPr>
            <p:cNvPr id="13" name="مستطيل مستدير الزوايا 13"/>
            <p:cNvSpPr/>
            <p:nvPr/>
          </p:nvSpPr>
          <p:spPr>
            <a:xfrm>
              <a:off x="272538" y="1012529"/>
              <a:ext cx="11197935"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6"/>
            <p:cNvSpPr/>
            <p:nvPr/>
          </p:nvSpPr>
          <p:spPr>
            <a:xfrm>
              <a:off x="1420300" y="1255119"/>
              <a:ext cx="10085331" cy="876014"/>
            </a:xfrm>
            <a:prstGeom prst="rect">
              <a:avLst/>
            </a:prstGeom>
          </p:spPr>
          <p:txBody>
            <a:bodyPr wrap="square">
              <a:spAutoFit/>
            </a:bodyPr>
            <a:lstStyle/>
            <a:p>
              <a:pPr lvl="0"/>
              <a:r>
                <a:rPr lang="en-US" b="1" dirty="0">
                  <a:solidFill>
                    <a:srgbClr val="FFFF00"/>
                  </a:solidFill>
                  <a:latin typeface="Arial" panose="020B0604020202020204" pitchFamily="34" charset="0"/>
                  <a:cs typeface="Arial" panose="020B0604020202020204" pitchFamily="34" charset="0"/>
                </a:rPr>
                <a:t>1- DIRECT WRITE-OFF METHOD FOR UNCOLLECTIBLE ACCOUTS.                                                                                                      </a:t>
              </a:r>
              <a:endParaRPr lang="en-GB" b="1" dirty="0">
                <a:solidFill>
                  <a:srgbClr val="FFFF00"/>
                </a:solidFill>
                <a:latin typeface="Arial" panose="020B0604020202020204" pitchFamily="34" charset="0"/>
                <a:cs typeface="Arial" panose="020B0604020202020204" pitchFamily="34" charset="0"/>
              </a:endParaRPr>
            </a:p>
          </p:txBody>
        </p:sp>
        <p:grpSp>
          <p:nvGrpSpPr>
            <p:cNvPr id="15" name="Shape 631"/>
            <p:cNvGrpSpPr/>
            <p:nvPr/>
          </p:nvGrpSpPr>
          <p:grpSpPr>
            <a:xfrm>
              <a:off x="460278" y="1121179"/>
              <a:ext cx="783227" cy="707887"/>
              <a:chOff x="5961125" y="1623900"/>
              <a:chExt cx="427450" cy="448175"/>
            </a:xfrm>
          </p:grpSpPr>
          <p:sp>
            <p:nvSpPr>
              <p:cNvPr id="16"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33" name="Rectangle 32"/>
          <p:cNvSpPr/>
          <p:nvPr/>
        </p:nvSpPr>
        <p:spPr>
          <a:xfrm>
            <a:off x="671301" y="1353623"/>
            <a:ext cx="10312136" cy="89255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a:spAutoFit/>
          </a:bodyPr>
          <a:lstStyle/>
          <a:p>
            <a:pPr marL="361950">
              <a:lnSpc>
                <a:spcPct val="130000"/>
              </a:lnSpc>
              <a:spcAft>
                <a:spcPts val="0"/>
              </a:spcAft>
              <a:tabLst>
                <a:tab pos="2085975" algn="l"/>
              </a:tabLst>
            </a:pP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Under the </a:t>
            </a: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direct write-off method</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when a company determines a particular account to be uncollectible, it charges the loss to Bad Debts Expense.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4" name="Rectangle 33"/>
          <p:cNvSpPr/>
          <p:nvPr/>
        </p:nvSpPr>
        <p:spPr>
          <a:xfrm>
            <a:off x="759285" y="2496058"/>
            <a:ext cx="10312136" cy="2492990"/>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30000"/>
              </a:lnSpc>
              <a:spcAft>
                <a:spcPts val="0"/>
              </a:spcAft>
            </a:pPr>
            <a:r>
              <a:rPr lang="en-US" sz="2000" b="1" u="sng" dirty="0">
                <a:solidFill>
                  <a:srgbClr val="FF0000"/>
                </a:solidFill>
                <a:latin typeface="Arial" panose="020B0604020202020204" pitchFamily="34" charset="0"/>
                <a:ea typeface="Calibri" panose="020F0502020204030204" pitchFamily="34" charset="0"/>
                <a:cs typeface="Arial" panose="020B0604020202020204" pitchFamily="34" charset="0"/>
              </a:rPr>
              <a:t>Illustration 1:</a:t>
            </a:r>
            <a:endParaRPr lang="en-GB" sz="20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On Jan 1 2020 , Ahmed Company has BD 5,200 balance of account receivable and decided to write off as uncollectible Salma’s BD500 balance. On Jan 15 2020, Salma won money and paid BD300 from her balance which wrote off on Jan 1 2020. </a:t>
            </a:r>
          </a:p>
          <a:p>
            <a:pPr>
              <a:lnSpc>
                <a:spcPct val="130000"/>
              </a:lnSpc>
              <a:spcAft>
                <a:spcPts val="0"/>
              </a:spcAft>
            </a:pPr>
            <a:r>
              <a:rPr lang="en-US" sz="2000" b="1" u="sng" dirty="0">
                <a:solidFill>
                  <a:srgbClr val="C00000"/>
                </a:solidFill>
                <a:effectLst/>
                <a:latin typeface="Arial" panose="020B0604020202020204" pitchFamily="34" charset="0"/>
                <a:ea typeface="Calibri" panose="020F0502020204030204" pitchFamily="34" charset="0"/>
                <a:cs typeface="Arial" panose="020B0604020202020204" pitchFamily="34" charset="0"/>
              </a:rPr>
              <a:t>Required:</a:t>
            </a:r>
          </a:p>
          <a:p>
            <a:pPr>
              <a:lnSpc>
                <a:spcPct val="130000"/>
              </a:lnSpc>
              <a:spcAft>
                <a:spcPts val="0"/>
              </a:spcAft>
            </a:pP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1- Prepare the necessary journal entries.</a:t>
            </a:r>
          </a:p>
        </p:txBody>
      </p:sp>
      <p:pic>
        <p:nvPicPr>
          <p:cNvPr id="2" name="Picture 1">
            <a:extLst>
              <a:ext uri="{FF2B5EF4-FFF2-40B4-BE49-F238E27FC236}">
                <a16:creationId xmlns="" xmlns:a16="http://schemas.microsoft.com/office/drawing/2014/main" id="{A3C200A8-BCB3-4A75-B666-6A42C7808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904" y="4691105"/>
            <a:ext cx="1895721" cy="171923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 xmlns:a16="http://schemas.microsoft.com/office/drawing/2014/main" id="{E4C0FC5C-2DCF-4047-99A6-F024C0053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63" y="5269971"/>
            <a:ext cx="1488524" cy="1221484"/>
          </a:xfrm>
          <a:prstGeom prst="rect">
            <a:avLst/>
          </a:prstGeom>
          <a:ln>
            <a:noFill/>
          </a:ln>
          <a:effectLst>
            <a:outerShdw blurRad="292100" dist="139700" dir="2700000" algn="tl" rotWithShape="0">
              <a:srgbClr val="333333">
                <a:alpha val="65000"/>
              </a:srgbClr>
            </a:outerShdw>
          </a:effectLst>
        </p:spPr>
      </p:pic>
      <p:grpSp>
        <p:nvGrpSpPr>
          <p:cNvPr id="23" name="Group 22"/>
          <p:cNvGrpSpPr/>
          <p:nvPr/>
        </p:nvGrpSpPr>
        <p:grpSpPr>
          <a:xfrm>
            <a:off x="0" y="6498164"/>
            <a:ext cx="12192000" cy="384957"/>
            <a:chOff x="0" y="6498164"/>
            <a:chExt cx="12192000" cy="384957"/>
          </a:xfrm>
        </p:grpSpPr>
        <p:cxnSp>
          <p:nvCxnSpPr>
            <p:cNvPr id="24" name="Straight Connector 2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7928" y="17044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81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43E7A7A8-A949-4A49-9894-03052A649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5210" y="4887073"/>
            <a:ext cx="1679636" cy="1523262"/>
          </a:xfrm>
          <a:prstGeom prst="rect">
            <a:avLst/>
          </a:prstGeom>
          <a:ln>
            <a:noFill/>
          </a:ln>
          <a:effectLst>
            <a:outerShdw blurRad="292100" dist="139700" dir="2700000" algn="tl" rotWithShape="0">
              <a:srgbClr val="333333">
                <a:alpha val="65000"/>
              </a:srgbClr>
            </a:outerShdw>
          </a:effectLst>
        </p:spPr>
      </p:pic>
      <p:sp>
        <p:nvSpPr>
          <p:cNvPr id="10"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130134" y="365828"/>
            <a:ext cx="9454444" cy="517093"/>
            <a:chOff x="272538" y="1012529"/>
            <a:chExt cx="11197935" cy="1080000"/>
          </a:xfrm>
        </p:grpSpPr>
        <p:sp>
          <p:nvSpPr>
            <p:cNvPr id="13" name="مستطيل مستدير الزوايا 13"/>
            <p:cNvSpPr/>
            <p:nvPr/>
          </p:nvSpPr>
          <p:spPr>
            <a:xfrm>
              <a:off x="272538" y="1012529"/>
              <a:ext cx="11197935"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6"/>
            <p:cNvSpPr/>
            <p:nvPr/>
          </p:nvSpPr>
          <p:spPr>
            <a:xfrm>
              <a:off x="1338665" y="1118705"/>
              <a:ext cx="9919418" cy="771387"/>
            </a:xfrm>
            <a:prstGeom prst="rect">
              <a:avLst/>
            </a:prstGeom>
          </p:spPr>
          <p:txBody>
            <a:bodyPr wrap="square">
              <a:spAutoFit/>
            </a:bodyPr>
            <a:lstStyle/>
            <a:p>
              <a:pPr lvl="0"/>
              <a:r>
                <a:rPr lang="en-US" b="1" dirty="0">
                  <a:solidFill>
                    <a:srgbClr val="FFFF00"/>
                  </a:solidFill>
                  <a:latin typeface="Arial" panose="020B0604020202020204" pitchFamily="34" charset="0"/>
                  <a:cs typeface="Arial" panose="020B0604020202020204" pitchFamily="34" charset="0"/>
                </a:rPr>
                <a:t>1- DIRECT WRITE-OFF METHOD FOR UNCOLLECTIBLE ACCOUTS.                                                                                                      </a:t>
              </a:r>
              <a:endParaRPr lang="en-GB" b="1" dirty="0">
                <a:solidFill>
                  <a:srgbClr val="FFFF00"/>
                </a:solidFill>
                <a:latin typeface="Arial" panose="020B0604020202020204" pitchFamily="34" charset="0"/>
                <a:cs typeface="Arial" panose="020B0604020202020204" pitchFamily="34" charset="0"/>
              </a:endParaRPr>
            </a:p>
          </p:txBody>
        </p:sp>
        <p:grpSp>
          <p:nvGrpSpPr>
            <p:cNvPr id="15" name="Shape 631"/>
            <p:cNvGrpSpPr/>
            <p:nvPr/>
          </p:nvGrpSpPr>
          <p:grpSpPr>
            <a:xfrm>
              <a:off x="460278" y="1121179"/>
              <a:ext cx="783227" cy="707887"/>
              <a:chOff x="5961125" y="1623900"/>
              <a:chExt cx="427450" cy="448175"/>
            </a:xfrm>
          </p:grpSpPr>
          <p:sp>
            <p:nvSpPr>
              <p:cNvPr id="16"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34" name="Rectangle 33"/>
          <p:cNvSpPr/>
          <p:nvPr/>
        </p:nvSpPr>
        <p:spPr>
          <a:xfrm>
            <a:off x="130134" y="1022968"/>
            <a:ext cx="11574186" cy="2252924"/>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30000"/>
              </a:lnSpc>
              <a:spcAft>
                <a:spcPts val="0"/>
              </a:spcAft>
            </a:pP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Illustration 1:</a:t>
            </a:r>
            <a:endParaRPr lang="en-GB"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On Jan 1 2020 , Ahmed Company has BD 5,200 balance of account receivable and decided to write off as uncollectible Salma’s BD500 balance. On Jan 15 2020, Salma won money and paid BD300 from her balance which wrote off on Jan 1 2020. </a:t>
            </a:r>
          </a:p>
          <a:p>
            <a:pPr>
              <a:lnSpc>
                <a:spcPct val="130000"/>
              </a:lnSpc>
              <a:spcAft>
                <a:spcPts val="0"/>
              </a:spcAft>
            </a:pPr>
            <a:r>
              <a:rPr lang="en-US" b="1" u="sng" dirty="0">
                <a:solidFill>
                  <a:srgbClr val="C00000"/>
                </a:solidFill>
                <a:effectLst/>
                <a:latin typeface="Arial" panose="020B0604020202020204" pitchFamily="34" charset="0"/>
                <a:ea typeface="Calibri" panose="020F0502020204030204" pitchFamily="34" charset="0"/>
                <a:cs typeface="Arial" panose="020B0604020202020204" pitchFamily="34" charset="0"/>
              </a:rPr>
              <a:t>Required:</a:t>
            </a:r>
          </a:p>
          <a:p>
            <a:pPr>
              <a:lnSpc>
                <a:spcPct val="130000"/>
              </a:lnSpc>
              <a:spcAft>
                <a:spcPts val="0"/>
              </a:spcAft>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1- Prepare the necessary journal entries.</a:t>
            </a:r>
          </a:p>
        </p:txBody>
      </p:sp>
      <p:graphicFrame>
        <p:nvGraphicFramePr>
          <p:cNvPr id="2" name="Table 1"/>
          <p:cNvGraphicFramePr>
            <a:graphicFrameLocks noGrp="1"/>
          </p:cNvGraphicFramePr>
          <p:nvPr>
            <p:extLst>
              <p:ext uri="{D42A27DB-BD31-4B8C-83A1-F6EECF244321}">
                <p14:modId xmlns:p14="http://schemas.microsoft.com/office/powerpoint/2010/main" val="2383685810"/>
              </p:ext>
            </p:extLst>
          </p:nvPr>
        </p:nvGraphicFramePr>
        <p:xfrm>
          <a:off x="288643" y="3856818"/>
          <a:ext cx="9930507" cy="2496312"/>
        </p:xfrm>
        <a:graphic>
          <a:graphicData uri="http://schemas.openxmlformats.org/drawingml/2006/table">
            <a:tbl>
              <a:tblPr firstRow="1" firstCol="1" bandRow="1">
                <a:tableStyleId>{E8B1032C-EA38-4F05-BA0D-38AFFFC7BED3}</a:tableStyleId>
              </a:tblPr>
              <a:tblGrid>
                <a:gridCol w="1400676">
                  <a:extLst>
                    <a:ext uri="{9D8B030D-6E8A-4147-A177-3AD203B41FA5}">
                      <a16:colId xmlns="" xmlns:a16="http://schemas.microsoft.com/office/drawing/2014/main" val="3451626446"/>
                    </a:ext>
                  </a:extLst>
                </a:gridCol>
                <a:gridCol w="6009986">
                  <a:extLst>
                    <a:ext uri="{9D8B030D-6E8A-4147-A177-3AD203B41FA5}">
                      <a16:colId xmlns="" xmlns:a16="http://schemas.microsoft.com/office/drawing/2014/main" val="2008050785"/>
                    </a:ext>
                  </a:extLst>
                </a:gridCol>
                <a:gridCol w="1245923">
                  <a:extLst>
                    <a:ext uri="{9D8B030D-6E8A-4147-A177-3AD203B41FA5}">
                      <a16:colId xmlns="" xmlns:a16="http://schemas.microsoft.com/office/drawing/2014/main" val="1841664388"/>
                    </a:ext>
                  </a:extLst>
                </a:gridCol>
                <a:gridCol w="1273922">
                  <a:extLst>
                    <a:ext uri="{9D8B030D-6E8A-4147-A177-3AD203B41FA5}">
                      <a16:colId xmlns="" xmlns:a16="http://schemas.microsoft.com/office/drawing/2014/main" val="2315028176"/>
                    </a:ext>
                  </a:extLst>
                </a:gridCol>
              </a:tblGrid>
              <a:tr h="287655">
                <a:tc>
                  <a:txBody>
                    <a:bodyPr/>
                    <a:lstStyle/>
                    <a:p>
                      <a:pPr algn="ctr">
                        <a:lnSpc>
                          <a:spcPct val="130000"/>
                        </a:lnSpc>
                        <a:spcAft>
                          <a:spcPts val="0"/>
                        </a:spcAft>
                      </a:pPr>
                      <a:r>
                        <a:rPr lang="en-US" sz="1800" b="1" dirty="0">
                          <a:effectLst/>
                          <a:latin typeface="Arial" panose="020B0604020202020204" pitchFamily="34" charset="0"/>
                          <a:cs typeface="Arial" panose="020B0604020202020204" pitchFamily="34" charset="0"/>
                        </a:rPr>
                        <a:t>Date</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lumMod val="75000"/>
                      </a:schemeClr>
                    </a:solidFill>
                  </a:tcPr>
                </a:tc>
                <a:tc>
                  <a:txBody>
                    <a:bodyPr/>
                    <a:lstStyle/>
                    <a:p>
                      <a:pPr algn="ctr">
                        <a:lnSpc>
                          <a:spcPct val="130000"/>
                        </a:lnSpc>
                        <a:spcAft>
                          <a:spcPts val="0"/>
                        </a:spcAft>
                      </a:pPr>
                      <a:r>
                        <a:rPr lang="en-US" sz="1800" b="1" dirty="0">
                          <a:effectLst/>
                          <a:latin typeface="Arial" panose="020B0604020202020204" pitchFamily="34" charset="0"/>
                          <a:cs typeface="Arial" panose="020B0604020202020204" pitchFamily="34" charset="0"/>
                        </a:rPr>
                        <a:t>Explanation</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lumMod val="75000"/>
                      </a:schemeClr>
                    </a:solidFill>
                  </a:tcPr>
                </a:tc>
                <a:tc>
                  <a:txBody>
                    <a:bodyPr/>
                    <a:lstStyle/>
                    <a:p>
                      <a:pPr algn="ctr">
                        <a:lnSpc>
                          <a:spcPct val="130000"/>
                        </a:lnSpc>
                        <a:spcAft>
                          <a:spcPts val="0"/>
                        </a:spcAft>
                      </a:pPr>
                      <a:r>
                        <a:rPr lang="en-US" sz="1800" b="1" dirty="0">
                          <a:effectLst/>
                          <a:latin typeface="Arial" panose="020B0604020202020204" pitchFamily="34" charset="0"/>
                          <a:cs typeface="Arial" panose="020B0604020202020204" pitchFamily="34" charset="0"/>
                        </a:rPr>
                        <a:t>Debit</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lumMod val="75000"/>
                      </a:schemeClr>
                    </a:solidFill>
                  </a:tcPr>
                </a:tc>
                <a:tc>
                  <a:txBody>
                    <a:bodyPr/>
                    <a:lstStyle/>
                    <a:p>
                      <a:pPr algn="ctr">
                        <a:lnSpc>
                          <a:spcPct val="130000"/>
                        </a:lnSpc>
                        <a:spcAft>
                          <a:spcPts val="0"/>
                        </a:spcAft>
                      </a:pPr>
                      <a:r>
                        <a:rPr lang="en-US" sz="1800" b="1" dirty="0">
                          <a:effectLst/>
                          <a:latin typeface="Arial" panose="020B0604020202020204" pitchFamily="34" charset="0"/>
                          <a:cs typeface="Arial" panose="020B0604020202020204" pitchFamily="34" charset="0"/>
                        </a:rPr>
                        <a:t>Credit</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6">
                        <a:lumMod val="75000"/>
                      </a:schemeClr>
                    </a:solidFill>
                  </a:tcPr>
                </a:tc>
                <a:extLst>
                  <a:ext uri="{0D108BD9-81ED-4DB2-BD59-A6C34878D82A}">
                    <a16:rowId xmlns="" xmlns:a16="http://schemas.microsoft.com/office/drawing/2014/main" val="1557342497"/>
                  </a:ext>
                </a:extLst>
              </a:tr>
              <a:tr h="274955">
                <a:tc rowSpan="2">
                  <a:txBody>
                    <a:bodyPr/>
                    <a:lstStyle/>
                    <a:p>
                      <a:pPr algn="ctr">
                        <a:lnSpc>
                          <a:spcPct val="130000"/>
                        </a:lnSpc>
                        <a:spcAft>
                          <a:spcPts val="0"/>
                        </a:spcAft>
                      </a:pPr>
                      <a:r>
                        <a:rPr lang="en-US" sz="1800" b="1" dirty="0">
                          <a:effectLst/>
                          <a:latin typeface="Arial" panose="020B0604020202020204" pitchFamily="34" charset="0"/>
                          <a:cs typeface="Arial" panose="020B0604020202020204" pitchFamily="34" charset="0"/>
                        </a:rPr>
                        <a:t>Jan 1</a:t>
                      </a:r>
                      <a:endParaRPr lang="en-GB" sz="1800" b="1" dirty="0">
                        <a:effectLst/>
                        <a:latin typeface="Arial" panose="020B0604020202020204" pitchFamily="34" charset="0"/>
                        <a:cs typeface="Arial" panose="020B0604020202020204" pitchFamily="34" charset="0"/>
                      </a:endParaRPr>
                    </a:p>
                    <a:p>
                      <a:pPr algn="ctr">
                        <a:lnSpc>
                          <a:spcPct val="130000"/>
                        </a:lnSpc>
                        <a:spcAft>
                          <a:spcPts val="0"/>
                        </a:spcAft>
                      </a:pPr>
                      <a:r>
                        <a:rPr lang="en-US" sz="1800" b="1" dirty="0">
                          <a:effectLst/>
                          <a:latin typeface="Arial" panose="020B0604020202020204" pitchFamily="34" charset="0"/>
                          <a:cs typeface="Arial" panose="020B0604020202020204" pitchFamily="34" charset="0"/>
                        </a:rPr>
                        <a:t>2020</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Bad Debts Expense</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r>
                        <a:rPr lang="en-US" sz="1800" b="1">
                          <a:effectLst/>
                          <a:latin typeface="Arial" panose="020B0604020202020204" pitchFamily="34" charset="0"/>
                          <a:cs typeface="Arial" panose="020B0604020202020204" pitchFamily="34" charset="0"/>
                        </a:rPr>
                        <a:t>500</a:t>
                      </a:r>
                      <a:endParaRPr lang="en-GB" sz="18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r>
                        <a:rPr lang="en-US" sz="1800" b="1">
                          <a:effectLst/>
                          <a:latin typeface="Arial" panose="020B0604020202020204" pitchFamily="34" charset="0"/>
                          <a:cs typeface="Arial" panose="020B0604020202020204" pitchFamily="34" charset="0"/>
                        </a:rPr>
                        <a:t> </a:t>
                      </a:r>
                      <a:endParaRPr lang="en-GB" sz="18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3168993120"/>
                  </a:ext>
                </a:extLst>
              </a:tr>
              <a:tr h="274955">
                <a:tc vMerge="1">
                  <a:txBody>
                    <a:bodyPr/>
                    <a:lstStyle/>
                    <a:p>
                      <a:endParaRPr lang="en-GB"/>
                    </a:p>
                  </a:txBody>
                  <a:tcPr/>
                </a:tc>
                <a:tc>
                  <a:txBody>
                    <a:bodyPr/>
                    <a:lstStyle/>
                    <a:p>
                      <a:pPr>
                        <a:lnSpc>
                          <a:spcPct val="130000"/>
                        </a:lnSpc>
                        <a:spcAft>
                          <a:spcPts val="0"/>
                        </a:spcAft>
                      </a:pPr>
                      <a:r>
                        <a:rPr lang="en-US" sz="1800" b="1">
                          <a:effectLst/>
                          <a:latin typeface="Arial" panose="020B0604020202020204" pitchFamily="34" charset="0"/>
                          <a:cs typeface="Arial" panose="020B0604020202020204" pitchFamily="34" charset="0"/>
                        </a:rPr>
                        <a:t>                Account Receivable</a:t>
                      </a:r>
                      <a:endParaRPr lang="en-GB" sz="18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r>
                        <a:rPr lang="en-US" sz="1800" b="1">
                          <a:effectLst/>
                          <a:latin typeface="Arial" panose="020B0604020202020204" pitchFamily="34" charset="0"/>
                          <a:cs typeface="Arial" panose="020B0604020202020204" pitchFamily="34" charset="0"/>
                        </a:rPr>
                        <a:t> </a:t>
                      </a:r>
                      <a:endParaRPr lang="en-GB" sz="18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r>
                        <a:rPr lang="en-US" sz="1800" b="1">
                          <a:effectLst/>
                          <a:latin typeface="Arial" panose="020B0604020202020204" pitchFamily="34" charset="0"/>
                          <a:cs typeface="Arial" panose="020B0604020202020204" pitchFamily="34" charset="0"/>
                        </a:rPr>
                        <a:t>500</a:t>
                      </a:r>
                      <a:endParaRPr lang="en-GB" sz="18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013199383"/>
                  </a:ext>
                </a:extLst>
              </a:tr>
              <a:tr h="274955">
                <a:tc rowSpan="2">
                  <a:txBody>
                    <a:bodyPr/>
                    <a:lstStyle/>
                    <a:p>
                      <a:pPr algn="ctr">
                        <a:lnSpc>
                          <a:spcPct val="130000"/>
                        </a:lnSpc>
                        <a:spcAft>
                          <a:spcPts val="0"/>
                        </a:spcAft>
                      </a:pPr>
                      <a:r>
                        <a:rPr lang="en-US" sz="1800" b="1" dirty="0">
                          <a:effectLst/>
                          <a:latin typeface="Arial" panose="020B0604020202020204" pitchFamily="34" charset="0"/>
                          <a:cs typeface="Arial" panose="020B0604020202020204" pitchFamily="34" charset="0"/>
                        </a:rPr>
                        <a:t>Jan 15</a:t>
                      </a:r>
                      <a:endParaRPr lang="en-GB" sz="1800" b="1" dirty="0">
                        <a:effectLst/>
                        <a:latin typeface="Arial" panose="020B0604020202020204" pitchFamily="34" charset="0"/>
                        <a:cs typeface="Arial" panose="020B0604020202020204" pitchFamily="34" charset="0"/>
                      </a:endParaRPr>
                    </a:p>
                    <a:p>
                      <a:pPr algn="ctr">
                        <a:lnSpc>
                          <a:spcPct val="130000"/>
                        </a:lnSpc>
                        <a:spcAft>
                          <a:spcPts val="0"/>
                        </a:spcAft>
                      </a:pPr>
                      <a:r>
                        <a:rPr lang="en-US" sz="1800" b="1" dirty="0">
                          <a:effectLst/>
                          <a:latin typeface="Arial" panose="020B0604020202020204" pitchFamily="34" charset="0"/>
                          <a:cs typeface="Arial" panose="020B0604020202020204" pitchFamily="34" charset="0"/>
                        </a:rPr>
                        <a:t>2020</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r>
                        <a:rPr lang="en-US" sz="1800" b="1">
                          <a:effectLst/>
                          <a:latin typeface="Arial" panose="020B0604020202020204" pitchFamily="34" charset="0"/>
                          <a:cs typeface="Arial" panose="020B0604020202020204" pitchFamily="34" charset="0"/>
                        </a:rPr>
                        <a:t>Account Receivable</a:t>
                      </a:r>
                      <a:endParaRPr lang="en-GB" sz="18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r>
                        <a:rPr lang="en-US" sz="1800" b="1">
                          <a:effectLst/>
                          <a:latin typeface="Arial" panose="020B0604020202020204" pitchFamily="34" charset="0"/>
                          <a:cs typeface="Arial" panose="020B0604020202020204" pitchFamily="34" charset="0"/>
                        </a:rPr>
                        <a:t>300</a:t>
                      </a:r>
                      <a:endParaRPr lang="en-GB" sz="18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r>
                        <a:rPr lang="en-US" sz="1800" b="1">
                          <a:effectLst/>
                          <a:latin typeface="Arial" panose="020B0604020202020204" pitchFamily="34" charset="0"/>
                          <a:cs typeface="Arial" panose="020B0604020202020204" pitchFamily="34" charset="0"/>
                        </a:rPr>
                        <a:t> </a:t>
                      </a:r>
                      <a:endParaRPr lang="en-GB" sz="18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440526913"/>
                  </a:ext>
                </a:extLst>
              </a:tr>
              <a:tr h="274955">
                <a:tc vMerge="1">
                  <a:txBody>
                    <a:bodyPr/>
                    <a:lstStyle/>
                    <a:p>
                      <a:endParaRPr lang="en-GB"/>
                    </a:p>
                  </a:txBody>
                  <a:tcPr/>
                </a:tc>
                <a:tc>
                  <a:txBody>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               Bad Debts Expense (Recovery) </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r>
                        <a:rPr lang="en-US" sz="1800" b="1">
                          <a:effectLst/>
                          <a:latin typeface="Arial" panose="020B0604020202020204" pitchFamily="34" charset="0"/>
                          <a:cs typeface="Arial" panose="020B0604020202020204" pitchFamily="34" charset="0"/>
                        </a:rPr>
                        <a:t> </a:t>
                      </a:r>
                      <a:endParaRPr lang="en-GB" sz="18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r>
                        <a:rPr lang="en-US" sz="1800" b="1">
                          <a:effectLst/>
                          <a:latin typeface="Arial" panose="020B0604020202020204" pitchFamily="34" charset="0"/>
                          <a:cs typeface="Arial" panose="020B0604020202020204" pitchFamily="34" charset="0"/>
                        </a:rPr>
                        <a:t>300</a:t>
                      </a:r>
                      <a:endParaRPr lang="en-GB" sz="18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3719439110"/>
                  </a:ext>
                </a:extLst>
              </a:tr>
              <a:tr h="274955">
                <a:tc rowSpan="2">
                  <a:txBody>
                    <a:bodyPr/>
                    <a:lstStyle/>
                    <a:p>
                      <a:pPr algn="ctr">
                        <a:lnSpc>
                          <a:spcPct val="130000"/>
                        </a:lnSpc>
                        <a:spcAft>
                          <a:spcPts val="0"/>
                        </a:spcAft>
                      </a:pPr>
                      <a:r>
                        <a:rPr lang="en-US" sz="1800" b="1" dirty="0">
                          <a:effectLst/>
                          <a:latin typeface="Arial" panose="020B0604020202020204" pitchFamily="34" charset="0"/>
                          <a:cs typeface="Arial" panose="020B0604020202020204" pitchFamily="34" charset="0"/>
                        </a:rPr>
                        <a:t>Jan 15</a:t>
                      </a:r>
                      <a:endParaRPr lang="en-GB" sz="1800" b="1" dirty="0">
                        <a:effectLst/>
                        <a:latin typeface="Arial" panose="020B0604020202020204" pitchFamily="34" charset="0"/>
                        <a:cs typeface="Arial" panose="020B0604020202020204" pitchFamily="34" charset="0"/>
                      </a:endParaRPr>
                    </a:p>
                    <a:p>
                      <a:pPr algn="ctr">
                        <a:lnSpc>
                          <a:spcPct val="130000"/>
                        </a:lnSpc>
                        <a:spcAft>
                          <a:spcPts val="0"/>
                        </a:spcAft>
                      </a:pPr>
                      <a:r>
                        <a:rPr lang="en-US" sz="1800" b="1" dirty="0">
                          <a:effectLst/>
                          <a:latin typeface="Arial" panose="020B0604020202020204" pitchFamily="34" charset="0"/>
                          <a:cs typeface="Arial" panose="020B0604020202020204" pitchFamily="34" charset="0"/>
                        </a:rPr>
                        <a:t>2020</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Cash</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r>
                        <a:rPr lang="en-US" sz="1800" b="1" dirty="0">
                          <a:effectLst/>
                          <a:latin typeface="Arial" panose="020B0604020202020204" pitchFamily="34" charset="0"/>
                          <a:cs typeface="Arial" panose="020B0604020202020204" pitchFamily="34" charset="0"/>
                        </a:rPr>
                        <a:t>300</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r>
                        <a:rPr lang="en-US" sz="1800" b="1" dirty="0">
                          <a:effectLst/>
                          <a:latin typeface="Arial" panose="020B0604020202020204" pitchFamily="34" charset="0"/>
                          <a:cs typeface="Arial" panose="020B0604020202020204" pitchFamily="34" charset="0"/>
                        </a:rPr>
                        <a:t> </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3944898368"/>
                  </a:ext>
                </a:extLst>
              </a:tr>
              <a:tr h="274955">
                <a:tc vMerge="1">
                  <a:txBody>
                    <a:bodyPr/>
                    <a:lstStyle/>
                    <a:p>
                      <a:endParaRPr lang="en-GB"/>
                    </a:p>
                  </a:txBody>
                  <a:tcPr/>
                </a:tc>
                <a:tc>
                  <a:txBody>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                Account Receivable</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r>
                        <a:rPr lang="en-US" sz="1800" b="1">
                          <a:effectLst/>
                          <a:latin typeface="Arial" panose="020B0604020202020204" pitchFamily="34" charset="0"/>
                          <a:cs typeface="Arial" panose="020B0604020202020204" pitchFamily="34" charset="0"/>
                        </a:rPr>
                        <a:t> </a:t>
                      </a:r>
                      <a:endParaRPr lang="en-GB" sz="18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r>
                        <a:rPr lang="en-US" sz="1800" b="1" dirty="0">
                          <a:effectLst/>
                          <a:latin typeface="Arial" panose="020B0604020202020204" pitchFamily="34" charset="0"/>
                          <a:cs typeface="Arial" panose="020B0604020202020204" pitchFamily="34" charset="0"/>
                        </a:rPr>
                        <a:t>300</a:t>
                      </a: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986934664"/>
                  </a:ext>
                </a:extLst>
              </a:tr>
            </a:tbl>
          </a:graphicData>
        </a:graphic>
      </p:graphicFrame>
      <p:sp>
        <p:nvSpPr>
          <p:cNvPr id="3" name="Rectangle: Rounded Corners 2">
            <a:extLst>
              <a:ext uri="{FF2B5EF4-FFF2-40B4-BE49-F238E27FC236}">
                <a16:creationId xmlns="" xmlns:a16="http://schemas.microsoft.com/office/drawing/2014/main" id="{074BCEF1-FCCE-433B-96A1-70BB286B24CC}"/>
              </a:ext>
            </a:extLst>
          </p:cNvPr>
          <p:cNvSpPr/>
          <p:nvPr/>
        </p:nvSpPr>
        <p:spPr>
          <a:xfrm>
            <a:off x="4320208" y="1440726"/>
            <a:ext cx="4275152" cy="3357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 xmlns:a16="http://schemas.microsoft.com/office/drawing/2014/main" id="{F4842E2D-3DA6-487F-BAAB-A7027CD0955B}"/>
              </a:ext>
            </a:extLst>
          </p:cNvPr>
          <p:cNvSpPr/>
          <p:nvPr/>
        </p:nvSpPr>
        <p:spPr>
          <a:xfrm>
            <a:off x="130135" y="1802297"/>
            <a:ext cx="4190074" cy="3843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 xmlns:a16="http://schemas.microsoft.com/office/drawing/2014/main" id="{B24B8E57-9DF3-4996-9F3D-7FAEF7BBE2D9}"/>
              </a:ext>
            </a:extLst>
          </p:cNvPr>
          <p:cNvSpPr/>
          <p:nvPr/>
        </p:nvSpPr>
        <p:spPr>
          <a:xfrm>
            <a:off x="6811618" y="1846449"/>
            <a:ext cx="4147930" cy="3843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E84E5B00-1CE8-4518-976C-2A0D416D50DC}"/>
              </a:ext>
            </a:extLst>
          </p:cNvPr>
          <p:cNvSpPr/>
          <p:nvPr/>
        </p:nvSpPr>
        <p:spPr>
          <a:xfrm>
            <a:off x="7447722" y="4722195"/>
            <a:ext cx="2716696" cy="17191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7DDB0C26-C7CD-4EF3-962B-393611EE9744}"/>
              </a:ext>
            </a:extLst>
          </p:cNvPr>
          <p:cNvSpPr/>
          <p:nvPr/>
        </p:nvSpPr>
        <p:spPr>
          <a:xfrm>
            <a:off x="288643" y="4844371"/>
            <a:ext cx="1358348" cy="14747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Oval 25">
            <a:extLst>
              <a:ext uri="{FF2B5EF4-FFF2-40B4-BE49-F238E27FC236}">
                <a16:creationId xmlns="" xmlns:a16="http://schemas.microsoft.com/office/drawing/2014/main" id="{D362E622-15CC-4E8F-A146-F2328DF78840}"/>
              </a:ext>
            </a:extLst>
          </p:cNvPr>
          <p:cNvSpPr/>
          <p:nvPr/>
        </p:nvSpPr>
        <p:spPr>
          <a:xfrm>
            <a:off x="10445210" y="3166281"/>
            <a:ext cx="1469286" cy="1235274"/>
          </a:xfrm>
          <a:prstGeom prst="wedgeEllipseCallout">
            <a:avLst>
              <a:gd name="adj1" fmla="val -74707"/>
              <a:gd name="adj2" fmla="val 114427"/>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rPr>
              <a:t>SAME </a:t>
            </a:r>
          </a:p>
          <a:p>
            <a:pPr algn="ctr"/>
            <a:r>
              <a:rPr lang="en-US" sz="2000" b="1" dirty="0">
                <a:solidFill>
                  <a:schemeClr val="tx1"/>
                </a:solidFill>
                <a:effectLst>
                  <a:outerShdw blurRad="38100" dist="38100" dir="2700000" algn="tl">
                    <a:srgbClr val="000000">
                      <a:alpha val="43137"/>
                    </a:srgbClr>
                  </a:outerShdw>
                </a:effectLst>
              </a:rPr>
              <a:t>Amount </a:t>
            </a:r>
          </a:p>
        </p:txBody>
      </p:sp>
      <p:sp>
        <p:nvSpPr>
          <p:cNvPr id="27" name="Speech Bubble: Rectangle with Corners Rounded 26">
            <a:extLst>
              <a:ext uri="{FF2B5EF4-FFF2-40B4-BE49-F238E27FC236}">
                <a16:creationId xmlns="" xmlns:a16="http://schemas.microsoft.com/office/drawing/2014/main" id="{8713225B-66C1-4C29-854B-02B37960E95E}"/>
              </a:ext>
            </a:extLst>
          </p:cNvPr>
          <p:cNvSpPr/>
          <p:nvPr/>
        </p:nvSpPr>
        <p:spPr>
          <a:xfrm>
            <a:off x="420567" y="3454897"/>
            <a:ext cx="3256673" cy="361960"/>
          </a:xfrm>
          <a:prstGeom prst="wedgeRoundRectCallout">
            <a:avLst>
              <a:gd name="adj1" fmla="val -15185"/>
              <a:gd name="adj2" fmla="val 485450"/>
              <a:gd name="adj3" fmla="val 16667"/>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rPr>
              <a:t>SAME DATE </a:t>
            </a:r>
          </a:p>
        </p:txBody>
      </p:sp>
      <p:sp>
        <p:nvSpPr>
          <p:cNvPr id="28" name="Rectangle: Rounded Corners 3">
            <a:extLst>
              <a:ext uri="{FF2B5EF4-FFF2-40B4-BE49-F238E27FC236}">
                <a16:creationId xmlns="" xmlns:a16="http://schemas.microsoft.com/office/drawing/2014/main" id="{F4842E2D-3DA6-487F-BAAB-A7027CD0955B}"/>
              </a:ext>
            </a:extLst>
          </p:cNvPr>
          <p:cNvSpPr/>
          <p:nvPr/>
        </p:nvSpPr>
        <p:spPr>
          <a:xfrm>
            <a:off x="9080492" y="1366440"/>
            <a:ext cx="2519326" cy="3843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0" y="6498164"/>
            <a:ext cx="12192000" cy="384957"/>
            <a:chOff x="0" y="6498164"/>
            <a:chExt cx="12192000" cy="384957"/>
          </a:xfrm>
        </p:grpSpPr>
        <p:cxnSp>
          <p:nvCxnSpPr>
            <p:cNvPr id="30" name="Straight Connector 29"/>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570" y="15196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883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1"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9340" y="321287"/>
            <a:ext cx="2189060" cy="595271"/>
            <a:chOff x="303018" y="945102"/>
            <a:chExt cx="8950012" cy="1167179"/>
          </a:xfrm>
        </p:grpSpPr>
        <p:sp>
          <p:nvSpPr>
            <p:cNvPr id="6" name="مستطيل مستدير الزوايا 13"/>
            <p:cNvSpPr/>
            <p:nvPr/>
          </p:nvSpPr>
          <p:spPr>
            <a:xfrm>
              <a:off x="303018" y="103228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FF00"/>
                </a:solidFill>
              </a:endParaRPr>
            </a:p>
          </p:txBody>
        </p:sp>
        <p:sp>
          <p:nvSpPr>
            <p:cNvPr id="7" name="Rectangle 6"/>
            <p:cNvSpPr/>
            <p:nvPr/>
          </p:nvSpPr>
          <p:spPr>
            <a:xfrm>
              <a:off x="1511203" y="945102"/>
              <a:ext cx="7741827" cy="1024397"/>
            </a:xfrm>
            <a:prstGeom prst="rect">
              <a:avLst/>
            </a:prstGeom>
          </p:spPr>
          <p:txBody>
            <a:bodyPr wrap="square">
              <a:spAutoFit/>
            </a:bodyPr>
            <a:lstStyle/>
            <a:p>
              <a:pPr>
                <a:lnSpc>
                  <a:spcPct val="130000"/>
                </a:lnSpc>
                <a:spcAft>
                  <a:spcPts val="0"/>
                </a:spcAft>
              </a:pP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Summary</a:t>
              </a:r>
              <a:endParaRPr lang="en-US" sz="2400" b="1" dirty="0">
                <a:solidFill>
                  <a:srgbClr val="FFFF00"/>
                </a:solidFill>
                <a:latin typeface="Arial" panose="020B0604020202020204" pitchFamily="34" charset="0"/>
                <a:cs typeface="Arial" panose="020B0604020202020204" pitchFamily="34" charset="0"/>
              </a:endParaRPr>
            </a:p>
          </p:txBody>
        </p:sp>
        <p:grpSp>
          <p:nvGrpSpPr>
            <p:cNvPr id="8" name="Shape 631"/>
            <p:cNvGrpSpPr/>
            <p:nvPr/>
          </p:nvGrpSpPr>
          <p:grpSpPr>
            <a:xfrm>
              <a:off x="460278" y="1121179"/>
              <a:ext cx="783227" cy="707887"/>
              <a:chOff x="5961125" y="1623900"/>
              <a:chExt cx="427450" cy="448175"/>
            </a:xfrm>
          </p:grpSpPr>
          <p:sp>
            <p:nvSpPr>
              <p:cNvPr id="9"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7" name="TextBox 26">
            <a:extLst>
              <a:ext uri="{FF2B5EF4-FFF2-40B4-BE49-F238E27FC236}">
                <a16:creationId xmlns="" xmlns:a16="http://schemas.microsoft.com/office/drawing/2014/main" id="{09160E99-0F51-4917-B792-CBB8C255892B}"/>
              </a:ext>
            </a:extLst>
          </p:cNvPr>
          <p:cNvSpPr txBox="1"/>
          <p:nvPr/>
        </p:nvSpPr>
        <p:spPr>
          <a:xfrm>
            <a:off x="249340" y="2724344"/>
            <a:ext cx="8150077"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b="1" dirty="0">
                <a:latin typeface="Arial" panose="020B0604020202020204" pitchFamily="34" charset="0"/>
                <a:ea typeface="Calibri" panose="020F0502020204030204" pitchFamily="34" charset="0"/>
                <a:cs typeface="Arial" panose="020B0604020202020204" pitchFamily="34" charset="0"/>
              </a:rPr>
              <a:t>2. When the company </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recovered</a:t>
            </a:r>
            <a:r>
              <a:rPr lang="en-US" b="1" dirty="0">
                <a:latin typeface="Arial" panose="020B0604020202020204" pitchFamily="34" charset="0"/>
                <a:ea typeface="Calibri" panose="020F0502020204030204" pitchFamily="34" charset="0"/>
                <a:cs typeface="Arial" panose="020B0604020202020204" pitchFamily="34" charset="0"/>
              </a:rPr>
              <a:t> the customer account which wrote off.</a:t>
            </a:r>
            <a:endParaRPr lang="en-US" sz="1800" b="1" dirty="0">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 xmlns:a16="http://schemas.microsoft.com/office/drawing/2014/main" id="{F42C000B-00BF-4FF8-A5B0-26D91387471A}"/>
              </a:ext>
            </a:extLst>
          </p:cNvPr>
          <p:cNvSpPr/>
          <p:nvPr/>
        </p:nvSpPr>
        <p:spPr>
          <a:xfrm>
            <a:off x="231233" y="1631859"/>
            <a:ext cx="5639480" cy="8453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DR. Bad Debt Expenses </a:t>
            </a:r>
          </a:p>
          <a:p>
            <a:r>
              <a:rPr lang="en-US" b="1" dirty="0">
                <a:latin typeface="Arial" panose="020B0604020202020204" pitchFamily="34" charset="0"/>
                <a:cs typeface="Arial" panose="020B0604020202020204" pitchFamily="34" charset="0"/>
              </a:rPr>
              <a:t>        CR. Account Receivable (</a:t>
            </a:r>
            <a:r>
              <a:rPr lang="en-US" b="1" dirty="0">
                <a:solidFill>
                  <a:srgbClr val="FF0000"/>
                </a:solidFill>
                <a:latin typeface="Arial" panose="020B0604020202020204" pitchFamily="34" charset="0"/>
                <a:cs typeface="Arial" panose="020B0604020202020204" pitchFamily="34" charset="0"/>
              </a:rPr>
              <a:t>customer Name</a:t>
            </a:r>
            <a:r>
              <a:rPr lang="en-US" b="1" dirty="0">
                <a:latin typeface="Arial" panose="020B0604020202020204" pitchFamily="34" charset="0"/>
                <a:cs typeface="Arial" panose="020B0604020202020204" pitchFamily="34" charset="0"/>
              </a:rPr>
              <a:t>)</a:t>
            </a:r>
            <a:endParaRPr lang="en-US" dirty="0"/>
          </a:p>
          <a:p>
            <a:pPr algn="ctr"/>
            <a:endParaRPr lang="en-US" dirty="0"/>
          </a:p>
        </p:txBody>
      </p:sp>
      <p:sp>
        <p:nvSpPr>
          <p:cNvPr id="35" name="TextBox 34">
            <a:extLst>
              <a:ext uri="{FF2B5EF4-FFF2-40B4-BE49-F238E27FC236}">
                <a16:creationId xmlns="" xmlns:a16="http://schemas.microsoft.com/office/drawing/2014/main" id="{BE4977AC-1DDE-48F2-90C4-F4EB91CAA553}"/>
              </a:ext>
            </a:extLst>
          </p:cNvPr>
          <p:cNvSpPr txBox="1"/>
          <p:nvPr/>
        </p:nvSpPr>
        <p:spPr>
          <a:xfrm>
            <a:off x="112882" y="1158740"/>
            <a:ext cx="9402179"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b="1" dirty="0">
                <a:latin typeface="Arial" panose="020B0604020202020204" pitchFamily="34" charset="0"/>
                <a:ea typeface="Calibri" panose="020F0502020204030204" pitchFamily="34" charset="0"/>
                <a:cs typeface="Arial" panose="020B0604020202020204" pitchFamily="34" charset="0"/>
              </a:rPr>
              <a:t>1. When </a:t>
            </a:r>
            <a:r>
              <a:rPr lang="en-GB" b="1" dirty="0">
                <a:latin typeface="Arial" panose="020B0604020202020204" pitchFamily="34" charset="0"/>
                <a:ea typeface="Calibri" panose="020F0502020204030204" pitchFamily="34" charset="0"/>
                <a:cs typeface="Arial" panose="020B0604020202020204" pitchFamily="34" charset="0"/>
              </a:rPr>
              <a:t>the company decided to </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write off </a:t>
            </a:r>
            <a:r>
              <a:rPr lang="en-US" b="1" dirty="0">
                <a:latin typeface="Arial" panose="020B0604020202020204" pitchFamily="34" charset="0"/>
                <a:ea typeface="Calibri" panose="020F0502020204030204" pitchFamily="34" charset="0"/>
                <a:cs typeface="Arial" panose="020B0604020202020204" pitchFamily="34" charset="0"/>
              </a:rPr>
              <a:t>the customer account to be uncollectible. </a:t>
            </a:r>
            <a:endParaRPr lang="en-US" sz="1800" b="1" dirty="0">
              <a:latin typeface="Arial" panose="020B0604020202020204" pitchFamily="34" charset="0"/>
              <a:ea typeface="Calibri" panose="020F0502020204030204" pitchFamily="34" charset="0"/>
              <a:cs typeface="Arial" panose="020B0604020202020204" pitchFamily="34" charset="0"/>
            </a:endParaRPr>
          </a:p>
        </p:txBody>
      </p:sp>
      <p:sp>
        <p:nvSpPr>
          <p:cNvPr id="37" name="Rectangle 36">
            <a:extLst>
              <a:ext uri="{FF2B5EF4-FFF2-40B4-BE49-F238E27FC236}">
                <a16:creationId xmlns="" xmlns:a16="http://schemas.microsoft.com/office/drawing/2014/main" id="{A133937D-13A5-4810-A0BA-9945D6B14795}"/>
              </a:ext>
            </a:extLst>
          </p:cNvPr>
          <p:cNvSpPr/>
          <p:nvPr/>
        </p:nvSpPr>
        <p:spPr>
          <a:xfrm>
            <a:off x="3946623" y="3429000"/>
            <a:ext cx="5568438" cy="8453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DR. Account Receivable (</a:t>
            </a:r>
            <a:r>
              <a:rPr lang="en-US" b="1" dirty="0">
                <a:solidFill>
                  <a:srgbClr val="FF0000"/>
                </a:solidFill>
                <a:latin typeface="Arial" panose="020B0604020202020204" pitchFamily="34" charset="0"/>
                <a:cs typeface="Arial" panose="020B0604020202020204" pitchFamily="34" charset="0"/>
              </a:rPr>
              <a:t>customer Name</a:t>
            </a:r>
            <a:r>
              <a:rPr lang="en-US" b="1"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                    CR. Bad Debt Expenses </a:t>
            </a:r>
            <a:endParaRPr lang="en-US" dirty="0"/>
          </a:p>
          <a:p>
            <a:pPr algn="ctr"/>
            <a:endParaRPr lang="en-US" dirty="0"/>
          </a:p>
        </p:txBody>
      </p:sp>
      <p:sp>
        <p:nvSpPr>
          <p:cNvPr id="43" name="Rectangle 42">
            <a:extLst>
              <a:ext uri="{FF2B5EF4-FFF2-40B4-BE49-F238E27FC236}">
                <a16:creationId xmlns="" xmlns:a16="http://schemas.microsoft.com/office/drawing/2014/main" id="{39BBE014-CD12-457F-AA05-04D9C4343193}"/>
              </a:ext>
            </a:extLst>
          </p:cNvPr>
          <p:cNvSpPr/>
          <p:nvPr/>
        </p:nvSpPr>
        <p:spPr>
          <a:xfrm>
            <a:off x="3933370" y="4681124"/>
            <a:ext cx="5492017" cy="8453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DR. Cash</a:t>
            </a:r>
          </a:p>
          <a:p>
            <a:r>
              <a:rPr lang="en-US" b="1" dirty="0">
                <a:latin typeface="Arial" panose="020B0604020202020204" pitchFamily="34" charset="0"/>
                <a:cs typeface="Arial" panose="020B0604020202020204" pitchFamily="34" charset="0"/>
              </a:rPr>
              <a:t>        CR. Account Receivable</a:t>
            </a:r>
            <a:endParaRPr lang="en-US" dirty="0"/>
          </a:p>
          <a:p>
            <a:pPr algn="ctr"/>
            <a:endParaRPr lang="en-US" dirty="0"/>
          </a:p>
        </p:txBody>
      </p:sp>
      <p:sp>
        <p:nvSpPr>
          <p:cNvPr id="3" name="Arrow: Pentagon 2">
            <a:extLst>
              <a:ext uri="{FF2B5EF4-FFF2-40B4-BE49-F238E27FC236}">
                <a16:creationId xmlns="" xmlns:a16="http://schemas.microsoft.com/office/drawing/2014/main" id="{E7C8710A-4F5C-4CE2-93ED-DF513661D177}"/>
              </a:ext>
            </a:extLst>
          </p:cNvPr>
          <p:cNvSpPr/>
          <p:nvPr/>
        </p:nvSpPr>
        <p:spPr>
          <a:xfrm>
            <a:off x="662608" y="3617843"/>
            <a:ext cx="3005152" cy="2076200"/>
          </a:xfrm>
          <a:prstGeom prst="homePlat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Both entries in </a:t>
            </a:r>
          </a:p>
          <a:p>
            <a:pPr algn="ctr"/>
            <a:r>
              <a:rPr lang="en-US" sz="2400" b="1" dirty="0">
                <a:solidFill>
                  <a:schemeClr val="tx1"/>
                </a:solidFill>
                <a:effectLst>
                  <a:outerShdw blurRad="38100" dist="38100" dir="2700000" algn="tl">
                    <a:srgbClr val="000000">
                      <a:alpha val="43137"/>
                    </a:srgbClr>
                  </a:outerShdw>
                </a:effectLst>
              </a:rPr>
              <a:t>the same Date</a:t>
            </a:r>
          </a:p>
          <a:p>
            <a:pPr algn="ctr"/>
            <a:r>
              <a:rPr lang="en-US" sz="2400" b="1" dirty="0">
                <a:solidFill>
                  <a:schemeClr val="tx1"/>
                </a:solidFill>
                <a:effectLst>
                  <a:outerShdw blurRad="38100" dist="38100" dir="2700000" algn="tl">
                    <a:srgbClr val="000000">
                      <a:alpha val="43137"/>
                    </a:srgbClr>
                  </a:outerShdw>
                </a:effectLst>
              </a:rPr>
              <a:t> &amp; </a:t>
            </a:r>
          </a:p>
          <a:p>
            <a:pPr algn="ctr"/>
            <a:r>
              <a:rPr lang="en-US" sz="2400" b="1" dirty="0">
                <a:solidFill>
                  <a:schemeClr val="tx1"/>
                </a:solidFill>
                <a:effectLst>
                  <a:outerShdw blurRad="38100" dist="38100" dir="2700000" algn="tl">
                    <a:srgbClr val="000000">
                      <a:alpha val="43137"/>
                    </a:srgbClr>
                  </a:outerShdw>
                </a:effectLst>
              </a:rPr>
              <a:t>same Amount </a:t>
            </a:r>
          </a:p>
        </p:txBody>
      </p:sp>
      <p:pic>
        <p:nvPicPr>
          <p:cNvPr id="4" name="Picture 3">
            <a:extLst>
              <a:ext uri="{FF2B5EF4-FFF2-40B4-BE49-F238E27FC236}">
                <a16:creationId xmlns="" xmlns:a16="http://schemas.microsoft.com/office/drawing/2014/main" id="{B6A3188F-2D49-411D-84F5-E7B562E0D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9621" y="2541738"/>
            <a:ext cx="1679636" cy="1523262"/>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 xmlns:a16="http://schemas.microsoft.com/office/drawing/2014/main" id="{02186B1B-0228-4F08-8EBD-11A9EAB2F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782" y="4828609"/>
            <a:ext cx="1628341" cy="1336218"/>
          </a:xfrm>
          <a:prstGeom prst="rect">
            <a:avLst/>
          </a:prstGeom>
          <a:ln>
            <a:noFill/>
          </a:ln>
          <a:effectLst>
            <a:outerShdw blurRad="292100" dist="139700" dir="2700000" algn="tl" rotWithShape="0">
              <a:srgbClr val="333333">
                <a:alpha val="65000"/>
              </a:srgbClr>
            </a:outerShdw>
          </a:effectLst>
        </p:spPr>
      </p:pic>
      <p:sp>
        <p:nvSpPr>
          <p:cNvPr id="2" name="Speech Bubble: Rectangle with Corners Rounded 1">
            <a:extLst>
              <a:ext uri="{FF2B5EF4-FFF2-40B4-BE49-F238E27FC236}">
                <a16:creationId xmlns="" xmlns:a16="http://schemas.microsoft.com/office/drawing/2014/main" id="{BA21FCDC-02D4-4F5F-9A48-71FDEE19DEFA}"/>
              </a:ext>
            </a:extLst>
          </p:cNvPr>
          <p:cNvSpPr/>
          <p:nvPr/>
        </p:nvSpPr>
        <p:spPr>
          <a:xfrm>
            <a:off x="4446999" y="321287"/>
            <a:ext cx="5185660" cy="887345"/>
          </a:xfrm>
          <a:prstGeom prst="wedgeRoundRectCallout">
            <a:avLst>
              <a:gd name="adj1" fmla="val -60045"/>
              <a:gd name="adj2" fmla="val 70726"/>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u="sng" dirty="0">
                <a:solidFill>
                  <a:srgbClr val="FF0000"/>
                </a:solidFill>
              </a:rPr>
              <a:t>Keywords: </a:t>
            </a:r>
          </a:p>
          <a:p>
            <a:pPr algn="ctr"/>
            <a:r>
              <a:rPr lang="en-US" b="1" dirty="0"/>
              <a:t>Wrote off/Uncollected/Uncollectable/</a:t>
            </a:r>
          </a:p>
          <a:p>
            <a:pPr algn="ctr"/>
            <a:r>
              <a:rPr lang="en-US" b="1" dirty="0"/>
              <a:t>Cannot Pay/Could not pay/Bankrupt</a:t>
            </a:r>
          </a:p>
        </p:txBody>
      </p:sp>
      <p:sp>
        <p:nvSpPr>
          <p:cNvPr id="21" name="Title 1">
            <a:extLst>
              <a:ext uri="{FF2B5EF4-FFF2-40B4-BE49-F238E27FC236}">
                <a16:creationId xmlns="" xmlns:a16="http://schemas.microsoft.com/office/drawing/2014/main" id="{D92E1B98-1E07-4A7E-86CB-8429F3C9E56B}"/>
              </a:ext>
            </a:extLst>
          </p:cNvPr>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6" name="Group 25"/>
          <p:cNvGrpSpPr/>
          <p:nvPr/>
        </p:nvGrpSpPr>
        <p:grpSpPr>
          <a:xfrm>
            <a:off x="0" y="6498164"/>
            <a:ext cx="12192000" cy="384957"/>
            <a:chOff x="0" y="6498164"/>
            <a:chExt cx="12192000" cy="384957"/>
          </a:xfrm>
        </p:grpSpPr>
        <p:cxnSp>
          <p:nvCxnSpPr>
            <p:cNvPr id="28" name="Straight Connector 27"/>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3902" y="39387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023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8" grpId="0" animBg="1"/>
      <p:bldP spid="35" grpId="0"/>
      <p:bldP spid="37" grpId="0" animBg="1"/>
      <p:bldP spid="43" grpId="0" animBg="1"/>
      <p:bldP spid="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12192000" cy="219958"/>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Accounting for Receivable                                                                                                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0" y="359662"/>
            <a:ext cx="9454444" cy="517093"/>
            <a:chOff x="272538" y="1012529"/>
            <a:chExt cx="11197935" cy="1080000"/>
          </a:xfrm>
        </p:grpSpPr>
        <p:sp>
          <p:nvSpPr>
            <p:cNvPr id="13" name="مستطيل مستدير الزوايا 13"/>
            <p:cNvSpPr/>
            <p:nvPr/>
          </p:nvSpPr>
          <p:spPr>
            <a:xfrm>
              <a:off x="272538" y="1012529"/>
              <a:ext cx="11197935"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6"/>
            <p:cNvSpPr/>
            <p:nvPr/>
          </p:nvSpPr>
          <p:spPr>
            <a:xfrm>
              <a:off x="1338665" y="1118705"/>
              <a:ext cx="9919418" cy="771387"/>
            </a:xfrm>
            <a:prstGeom prst="rect">
              <a:avLst/>
            </a:prstGeom>
          </p:spPr>
          <p:txBody>
            <a:bodyPr wrap="square">
              <a:spAutoFit/>
            </a:bodyPr>
            <a:lstStyle/>
            <a:p>
              <a:pPr lvl="0"/>
              <a:r>
                <a:rPr lang="en-US" b="1" dirty="0">
                  <a:solidFill>
                    <a:srgbClr val="FFFF00"/>
                  </a:solidFill>
                  <a:latin typeface="Arial" panose="020B0604020202020204" pitchFamily="34" charset="0"/>
                  <a:cs typeface="Arial" panose="020B0604020202020204" pitchFamily="34" charset="0"/>
                </a:rPr>
                <a:t>1- DIRECT WRITE-OFF METHOD FOR UNCOLLECTIBLE ACCOUTS.                                                                                                      </a:t>
              </a:r>
              <a:endParaRPr lang="en-GB" b="1" dirty="0">
                <a:solidFill>
                  <a:srgbClr val="FFFF00"/>
                </a:solidFill>
                <a:latin typeface="Arial" panose="020B0604020202020204" pitchFamily="34" charset="0"/>
                <a:cs typeface="Arial" panose="020B0604020202020204" pitchFamily="34" charset="0"/>
              </a:endParaRPr>
            </a:p>
          </p:txBody>
        </p:sp>
        <p:grpSp>
          <p:nvGrpSpPr>
            <p:cNvPr id="15" name="Shape 631"/>
            <p:cNvGrpSpPr/>
            <p:nvPr/>
          </p:nvGrpSpPr>
          <p:grpSpPr>
            <a:xfrm>
              <a:off x="460278" y="1121179"/>
              <a:ext cx="783227" cy="707887"/>
              <a:chOff x="5961125" y="1623900"/>
              <a:chExt cx="427450" cy="448175"/>
            </a:xfrm>
          </p:grpSpPr>
          <p:sp>
            <p:nvSpPr>
              <p:cNvPr id="16"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aphicFrame>
        <p:nvGraphicFramePr>
          <p:cNvPr id="2" name="Table 1">
            <a:extLst>
              <a:ext uri="{FF2B5EF4-FFF2-40B4-BE49-F238E27FC236}">
                <a16:creationId xmlns="" xmlns:a16="http://schemas.microsoft.com/office/drawing/2014/main" id="{4B1A0041-A5D1-4948-BA74-F5758FE4007A}"/>
              </a:ext>
            </a:extLst>
          </p:cNvPr>
          <p:cNvGraphicFramePr>
            <a:graphicFrameLocks noGrp="1"/>
          </p:cNvGraphicFramePr>
          <p:nvPr>
            <p:extLst>
              <p:ext uri="{D42A27DB-BD31-4B8C-83A1-F6EECF244321}">
                <p14:modId xmlns:p14="http://schemas.microsoft.com/office/powerpoint/2010/main" val="1848359601"/>
              </p:ext>
            </p:extLst>
          </p:nvPr>
        </p:nvGraphicFramePr>
        <p:xfrm>
          <a:off x="1020417" y="5022663"/>
          <a:ext cx="9369288" cy="1444487"/>
        </p:xfrm>
        <a:graphic>
          <a:graphicData uri="http://schemas.openxmlformats.org/drawingml/2006/table">
            <a:tbl>
              <a:tblPr firstRow="1" bandRow="1">
                <a:tableStyleId>{93296810-A885-4BE3-A3E7-6D5BEEA58F35}</a:tableStyleId>
              </a:tblPr>
              <a:tblGrid>
                <a:gridCol w="1119033">
                  <a:extLst>
                    <a:ext uri="{9D8B030D-6E8A-4147-A177-3AD203B41FA5}">
                      <a16:colId xmlns="" xmlns:a16="http://schemas.microsoft.com/office/drawing/2014/main" val="4246217529"/>
                    </a:ext>
                  </a:extLst>
                </a:gridCol>
                <a:gridCol w="4725477">
                  <a:extLst>
                    <a:ext uri="{9D8B030D-6E8A-4147-A177-3AD203B41FA5}">
                      <a16:colId xmlns="" xmlns:a16="http://schemas.microsoft.com/office/drawing/2014/main" val="3843611162"/>
                    </a:ext>
                  </a:extLst>
                </a:gridCol>
                <a:gridCol w="935279">
                  <a:extLst>
                    <a:ext uri="{9D8B030D-6E8A-4147-A177-3AD203B41FA5}">
                      <a16:colId xmlns="" xmlns:a16="http://schemas.microsoft.com/office/drawing/2014/main" val="4046168385"/>
                    </a:ext>
                  </a:extLst>
                </a:gridCol>
                <a:gridCol w="1299320">
                  <a:extLst>
                    <a:ext uri="{9D8B030D-6E8A-4147-A177-3AD203B41FA5}">
                      <a16:colId xmlns="" xmlns:a16="http://schemas.microsoft.com/office/drawing/2014/main" val="175595679"/>
                    </a:ext>
                  </a:extLst>
                </a:gridCol>
                <a:gridCol w="1290179">
                  <a:extLst>
                    <a:ext uri="{9D8B030D-6E8A-4147-A177-3AD203B41FA5}">
                      <a16:colId xmlns="" xmlns:a16="http://schemas.microsoft.com/office/drawing/2014/main" val="2056075315"/>
                    </a:ext>
                  </a:extLst>
                </a:gridCol>
              </a:tblGrid>
              <a:tr h="427494">
                <a:tc>
                  <a:txBody>
                    <a:bodyPr/>
                    <a:lstStyle/>
                    <a:p>
                      <a:pPr algn="ctr"/>
                      <a:r>
                        <a:rPr lang="en-US" sz="1600" b="1" dirty="0">
                          <a:solidFill>
                            <a:srgbClr val="002060"/>
                          </a:solidFill>
                          <a:latin typeface="Arial" panose="020B0604020202020204" pitchFamily="34" charset="0"/>
                          <a:cs typeface="Arial" panose="020B0604020202020204" pitchFamily="34" charset="0"/>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Account Title and Explanation</a:t>
                      </a:r>
                      <a:endParaRPr lang="en-US" sz="16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dirty="0">
                          <a:solidFill>
                            <a:srgbClr val="002060"/>
                          </a:solidFill>
                          <a:latin typeface="Arial" panose="020B0604020202020204" pitchFamily="34" charset="0"/>
                          <a:cs typeface="Arial" panose="020B0604020202020204" pitchFamily="34" charset="0"/>
                        </a:rPr>
                        <a:t>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Debit</a:t>
                      </a:r>
                      <a:endParaRPr lang="en-US" sz="16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1600" b="1" dirty="0">
                          <a:solidFill>
                            <a:srgbClr val="002060"/>
                          </a:solidFill>
                          <a:latin typeface="Arial" panose="020B0604020202020204" pitchFamily="34" charset="0"/>
                          <a:cs typeface="Arial" panose="020B0604020202020204" pitchFamily="34" charset="0"/>
                        </a:rPr>
                        <a:t>Credit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 xmlns:a16="http://schemas.microsoft.com/office/drawing/2014/main" val="2930803277"/>
                  </a:ext>
                </a:extLst>
              </a:tr>
              <a:tr h="589499">
                <a:tc>
                  <a:txBody>
                    <a:bodyPr/>
                    <a:lstStyle/>
                    <a:p>
                      <a:pPr algn="ctr"/>
                      <a:r>
                        <a:rPr lang="en-GB" sz="1600" b="1" dirty="0">
                          <a:latin typeface="Arial" panose="020B0604020202020204" pitchFamily="34" charset="0"/>
                          <a:cs typeface="Arial" panose="020B0604020202020204" pitchFamily="34" charset="0"/>
                        </a:rPr>
                        <a:t>Jan 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348105868"/>
                  </a:ext>
                </a:extLst>
              </a:tr>
              <a:tr h="427494">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accent4">
                        <a:lumMod val="60000"/>
                        <a:lumOff val="40000"/>
                      </a:schemeClr>
                    </a:solidFill>
                  </a:tcPr>
                </a:tc>
                <a:extLst>
                  <a:ext uri="{0D108BD9-81ED-4DB2-BD59-A6C34878D82A}">
                    <a16:rowId xmlns="" xmlns:a16="http://schemas.microsoft.com/office/drawing/2014/main" val="2460969316"/>
                  </a:ext>
                </a:extLst>
              </a:tr>
            </a:tbl>
          </a:graphicData>
        </a:graphic>
      </p:graphicFrame>
      <p:grpSp>
        <p:nvGrpSpPr>
          <p:cNvPr id="23" name="Group 22">
            <a:extLst>
              <a:ext uri="{FF2B5EF4-FFF2-40B4-BE49-F238E27FC236}">
                <a16:creationId xmlns="" xmlns:a16="http://schemas.microsoft.com/office/drawing/2014/main" id="{C9B44867-19B7-477E-9D6C-3BA4E1E76656}"/>
              </a:ext>
            </a:extLst>
          </p:cNvPr>
          <p:cNvGrpSpPr/>
          <p:nvPr/>
        </p:nvGrpSpPr>
        <p:grpSpPr>
          <a:xfrm>
            <a:off x="51815" y="931709"/>
            <a:ext cx="6467527" cy="852615"/>
            <a:chOff x="167751" y="1109201"/>
            <a:chExt cx="8153400" cy="1442001"/>
          </a:xfrm>
        </p:grpSpPr>
        <p:sp>
          <p:nvSpPr>
            <p:cNvPr id="24" name="مستطيل مستدير الزوايا 13">
              <a:extLst>
                <a:ext uri="{FF2B5EF4-FFF2-40B4-BE49-F238E27FC236}">
                  <a16:creationId xmlns="" xmlns:a16="http://schemas.microsoft.com/office/drawing/2014/main" id="{0B546CD2-0E2B-4DE8-BB3F-9330AFA8A1AA}"/>
                </a:ext>
              </a:extLst>
            </p:cNvPr>
            <p:cNvSpPr/>
            <p:nvPr/>
          </p:nvSpPr>
          <p:spPr>
            <a:xfrm>
              <a:off x="167751" y="110920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AD643AC9-8D50-4029-9B31-B6BCD9CF454A}"/>
                </a:ext>
              </a:extLst>
            </p:cNvPr>
            <p:cNvSpPr/>
            <p:nvPr/>
          </p:nvSpPr>
          <p:spPr>
            <a:xfrm>
              <a:off x="1262378" y="1145763"/>
              <a:ext cx="6923403" cy="1405439"/>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Exercise (3-1): work book P:47</a:t>
              </a:r>
            </a:p>
          </p:txBody>
        </p:sp>
        <p:grpSp>
          <p:nvGrpSpPr>
            <p:cNvPr id="26" name="Shape 631">
              <a:extLst>
                <a:ext uri="{FF2B5EF4-FFF2-40B4-BE49-F238E27FC236}">
                  <a16:creationId xmlns="" xmlns:a16="http://schemas.microsoft.com/office/drawing/2014/main" id="{7E213F92-2172-4BD4-A884-2A79CF871666}"/>
                </a:ext>
              </a:extLst>
            </p:cNvPr>
            <p:cNvGrpSpPr/>
            <p:nvPr/>
          </p:nvGrpSpPr>
          <p:grpSpPr>
            <a:xfrm>
              <a:off x="460278" y="1121179"/>
              <a:ext cx="783227" cy="707887"/>
              <a:chOff x="5961125" y="1623900"/>
              <a:chExt cx="427450" cy="448175"/>
            </a:xfrm>
          </p:grpSpPr>
          <p:sp>
            <p:nvSpPr>
              <p:cNvPr id="27" name="Shape 632">
                <a:extLst>
                  <a:ext uri="{FF2B5EF4-FFF2-40B4-BE49-F238E27FC236}">
                    <a16:creationId xmlns="" xmlns:a16="http://schemas.microsoft.com/office/drawing/2014/main" id="{76F880F7-BF5B-4D59-B8E6-889379D4C3A4}"/>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633">
                <a:extLst>
                  <a:ext uri="{FF2B5EF4-FFF2-40B4-BE49-F238E27FC236}">
                    <a16:creationId xmlns="" xmlns:a16="http://schemas.microsoft.com/office/drawing/2014/main" id="{0628D8B9-60F9-40C2-A706-C5FF84A77F48}"/>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634">
                <a:extLst>
                  <a:ext uri="{FF2B5EF4-FFF2-40B4-BE49-F238E27FC236}">
                    <a16:creationId xmlns="" xmlns:a16="http://schemas.microsoft.com/office/drawing/2014/main" id="{9AE81E03-21C9-4225-B8D4-2691AF396CF4}"/>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635">
                <a:extLst>
                  <a:ext uri="{FF2B5EF4-FFF2-40B4-BE49-F238E27FC236}">
                    <a16:creationId xmlns="" xmlns:a16="http://schemas.microsoft.com/office/drawing/2014/main" id="{7921DB35-BFED-42D1-8F82-F39E59BD8450}"/>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6">
                <a:extLst>
                  <a:ext uri="{FF2B5EF4-FFF2-40B4-BE49-F238E27FC236}">
                    <a16:creationId xmlns="" xmlns:a16="http://schemas.microsoft.com/office/drawing/2014/main" id="{511704B0-22C4-4097-BC35-51BC96741F41}"/>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7">
                <a:extLst>
                  <a:ext uri="{FF2B5EF4-FFF2-40B4-BE49-F238E27FC236}">
                    <a16:creationId xmlns="" xmlns:a16="http://schemas.microsoft.com/office/drawing/2014/main" id="{A580826D-9D21-41E3-B500-0370296E7C1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8">
                <a:extLst>
                  <a:ext uri="{FF2B5EF4-FFF2-40B4-BE49-F238E27FC236}">
                    <a16:creationId xmlns="" xmlns:a16="http://schemas.microsoft.com/office/drawing/2014/main" id="{5840032F-5795-45E3-9C8E-84D6E089FDE8}"/>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3" name="Rectangle: Rounded Corners 2">
            <a:extLst>
              <a:ext uri="{FF2B5EF4-FFF2-40B4-BE49-F238E27FC236}">
                <a16:creationId xmlns="" xmlns:a16="http://schemas.microsoft.com/office/drawing/2014/main" id="{558D7449-A45B-4DAD-A761-F5246C85E1FD}"/>
              </a:ext>
            </a:extLst>
          </p:cNvPr>
          <p:cNvSpPr/>
          <p:nvPr/>
        </p:nvSpPr>
        <p:spPr>
          <a:xfrm>
            <a:off x="10498109" y="2747114"/>
            <a:ext cx="1239520" cy="52926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rPr>
              <a:t>3 Mins</a:t>
            </a:r>
          </a:p>
        </p:txBody>
      </p:sp>
      <p:sp>
        <p:nvSpPr>
          <p:cNvPr id="4" name="Rectangle 3">
            <a:extLst>
              <a:ext uri="{FF2B5EF4-FFF2-40B4-BE49-F238E27FC236}">
                <a16:creationId xmlns="" xmlns:a16="http://schemas.microsoft.com/office/drawing/2014/main" id="{0FE06D91-C2A1-4137-A98D-DE859F243AFA}"/>
              </a:ext>
            </a:extLst>
          </p:cNvPr>
          <p:cNvSpPr/>
          <p:nvPr/>
        </p:nvSpPr>
        <p:spPr>
          <a:xfrm>
            <a:off x="3666035" y="4493838"/>
            <a:ext cx="3442161" cy="4508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marL="685800" algn="ctr">
              <a:lnSpc>
                <a:spcPct val="130000"/>
              </a:lnSpc>
              <a:spcAft>
                <a:spcPts val="800"/>
              </a:spcAft>
              <a:tabLst>
                <a:tab pos="838200" algn="l"/>
              </a:tabLst>
            </a:pPr>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GENERAL JOURNAL</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7" name="Group 6"/>
          <p:cNvGrpSpPr/>
          <p:nvPr/>
        </p:nvGrpSpPr>
        <p:grpSpPr>
          <a:xfrm>
            <a:off x="0" y="1564977"/>
            <a:ext cx="10498109" cy="2893545"/>
            <a:chOff x="0" y="1564977"/>
            <a:chExt cx="10498109" cy="2893545"/>
          </a:xfrm>
        </p:grpSpPr>
        <p:pic>
          <p:nvPicPr>
            <p:cNvPr id="9" name="Picture 8">
              <a:extLst>
                <a:ext uri="{FF2B5EF4-FFF2-40B4-BE49-F238E27FC236}">
                  <a16:creationId xmlns="" xmlns:a16="http://schemas.microsoft.com/office/drawing/2014/main" id="{E5603C0C-5C97-432F-AA1D-861071518E6B}"/>
                </a:ext>
              </a:extLst>
            </p:cNvPr>
            <p:cNvPicPr>
              <a:picLocks noChangeAspect="1"/>
            </p:cNvPicPr>
            <p:nvPr/>
          </p:nvPicPr>
          <p:blipFill rotWithShape="1">
            <a:blip r:embed="rId2"/>
            <a:srcRect b="44844"/>
            <a:stretch/>
          </p:blipFill>
          <p:spPr>
            <a:xfrm>
              <a:off x="0" y="1564977"/>
              <a:ext cx="10498109" cy="2893545"/>
            </a:xfrm>
            <a:prstGeom prst="rect">
              <a:avLst/>
            </a:prstGeom>
          </p:spPr>
        </p:pic>
        <p:sp>
          <p:nvSpPr>
            <p:cNvPr id="34" name="Rectangle 33"/>
            <p:cNvSpPr/>
            <p:nvPr/>
          </p:nvSpPr>
          <p:spPr>
            <a:xfrm>
              <a:off x="4727221" y="3966265"/>
              <a:ext cx="1684741" cy="429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For bad debts</a:t>
              </a:r>
            </a:p>
          </p:txBody>
        </p:sp>
      </p:grpSp>
      <p:grpSp>
        <p:nvGrpSpPr>
          <p:cNvPr id="35" name="Group 34"/>
          <p:cNvGrpSpPr/>
          <p:nvPr/>
        </p:nvGrpSpPr>
        <p:grpSpPr>
          <a:xfrm>
            <a:off x="0" y="6498164"/>
            <a:ext cx="12192000" cy="384957"/>
            <a:chOff x="0" y="6498164"/>
            <a:chExt cx="12192000" cy="384957"/>
          </a:xfrm>
        </p:grpSpPr>
        <p:cxnSp>
          <p:nvCxnSpPr>
            <p:cNvPr id="36" name="Straight Connector 35"/>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4578" y="355935"/>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44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1959</TotalTime>
  <Words>1134</Words>
  <Application>Microsoft Office PowerPoint</Application>
  <PresentationFormat>Widescreen</PresentationFormat>
  <Paragraphs>287</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Calibri</vt:lpstr>
      <vt:lpstr>Calibri Light</vt:lpstr>
      <vt:lpstr>PT Bold Heading</vt:lpstr>
      <vt:lpstr>Sakkal Majalla</vt:lpstr>
      <vt:lpstr>Times New Roman</vt:lpstr>
      <vt:lpstr>Presentation2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Post to the ledger account</dc:title>
  <dc:creator>HP</dc:creator>
  <cp:lastModifiedBy>Amro Hussain Ali Salman</cp:lastModifiedBy>
  <cp:revision>306</cp:revision>
  <dcterms:created xsi:type="dcterms:W3CDTF">2020-03-02T15:41:51Z</dcterms:created>
  <dcterms:modified xsi:type="dcterms:W3CDTF">2021-01-20T10:13:34Z</dcterms:modified>
</cp:coreProperties>
</file>