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332" r:id="rId5"/>
    <p:sldId id="333" r:id="rId6"/>
    <p:sldId id="336" r:id="rId7"/>
    <p:sldId id="298" r:id="rId8"/>
    <p:sldId id="299" r:id="rId9"/>
    <p:sldId id="337" r:id="rId10"/>
    <p:sldId id="344" r:id="rId11"/>
    <p:sldId id="345" r:id="rId12"/>
    <p:sldId id="346" r:id="rId13"/>
    <p:sldId id="347" r:id="rId14"/>
    <p:sldId id="338" r:id="rId15"/>
    <p:sldId id="348" r:id="rId16"/>
    <p:sldId id="349" r:id="rId17"/>
    <p:sldId id="350" r:id="rId18"/>
    <p:sldId id="351" r:id="rId19"/>
    <p:sldId id="3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18753-8A42-4B23-9E12-41D77084988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87A2-627E-4037-B053-47B07FDDB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4FD0-EE4A-4C48-BD1D-3C85686BE9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6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9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5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5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1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0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5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8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2" descr="Image result for bahrain emblem">
            <a:extLst>
              <a:ext uri="{FF2B5EF4-FFF2-40B4-BE49-F238E27FC236}">
                <a16:creationId xmlns="" xmlns:a16="http://schemas.microsoft.com/office/drawing/2014/main" id="{A7B754D7-1CC4-4B0B-B38E-C52E4ED206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754981" y="620688"/>
            <a:ext cx="8185853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Table 8">
            <a:extLst>
              <a:ext uri="{FF2B5EF4-FFF2-40B4-BE49-F238E27FC236}">
                <a16:creationId xmlns="" xmlns:a16="http://schemas.microsoft.com/office/drawing/2014/main" id="{C257F836-2B8D-4385-833E-440ED69B9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06325"/>
              </p:ext>
            </p:extLst>
          </p:nvPr>
        </p:nvGraphicFramePr>
        <p:xfrm>
          <a:off x="1754980" y="2266084"/>
          <a:ext cx="8831453" cy="369683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0378">
                  <a:extLst>
                    <a:ext uri="{9D8B030D-6E8A-4147-A177-3AD203B41FA5}">
                      <a16:colId xmlns="" xmlns:a16="http://schemas.microsoft.com/office/drawing/2014/main" val="1153488245"/>
                    </a:ext>
                  </a:extLst>
                </a:gridCol>
                <a:gridCol w="7071075">
                  <a:extLst>
                    <a:ext uri="{9D8B030D-6E8A-4147-A177-3AD203B41FA5}">
                      <a16:colId xmlns="" xmlns:a16="http://schemas.microsoft.com/office/drawing/2014/main" val="2424581035"/>
                    </a:ext>
                  </a:extLst>
                </a:gridCol>
              </a:tblGrid>
              <a:tr h="115320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8585072"/>
                  </a:ext>
                </a:extLst>
              </a:tr>
              <a:tr h="880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Accounting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BH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محا </a:t>
                      </a:r>
                      <a:r>
                        <a:rPr lang="ar-BH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ar-SA" sz="2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090189103"/>
                  </a:ext>
                </a:extLst>
              </a:tr>
              <a:tr h="7830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244890864"/>
                  </a:ext>
                </a:extLst>
              </a:tr>
              <a:tr h="8802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Closing Process of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Temporary Accounts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 services Business</a:t>
                      </a:r>
                      <a:endParaRPr 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216000624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4119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8E6C56-E76B-43EF-84C4-29E49ED612AD}"/>
              </a:ext>
            </a:extLst>
          </p:cNvPr>
          <p:cNvSpPr txBox="1"/>
          <p:nvPr/>
        </p:nvSpPr>
        <p:spPr>
          <a:xfrm>
            <a:off x="120202" y="408156"/>
            <a:ext cx="3043110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(1): Solution</a:t>
            </a:r>
            <a:endParaRPr lang="en-GB" sz="2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8696325"/>
            <a:ext cx="11239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50865"/>
              </p:ext>
            </p:extLst>
          </p:nvPr>
        </p:nvGraphicFramePr>
        <p:xfrm>
          <a:off x="120202" y="5503599"/>
          <a:ext cx="5919356" cy="94441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60936"/>
                <a:gridCol w="2263029"/>
                <a:gridCol w="437647"/>
                <a:gridCol w="811007"/>
                <a:gridCol w="726549"/>
                <a:gridCol w="920188"/>
              </a:tblGrid>
              <a:tr h="24032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09525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7409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120,500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17409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Drawings 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119,850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81808" y="5195822"/>
            <a:ext cx="1476686" cy="3077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Hanadi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Capital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570524"/>
            <a:ext cx="4001036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Hanadi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Company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3-      Post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Closing Trail Balance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 30, 2020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77179"/>
              </p:ext>
            </p:extLst>
          </p:nvPr>
        </p:nvGraphicFramePr>
        <p:xfrm>
          <a:off x="6296023" y="2481526"/>
          <a:ext cx="5694207" cy="360270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283717"/>
                <a:gridCol w="1274580"/>
                <a:gridCol w="1135910"/>
              </a:tblGrid>
              <a:tr h="735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7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35,750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7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 Receivable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45,400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7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7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7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 Payable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7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Capital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119,850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9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152,350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152,350</a:t>
                      </a:r>
                      <a:r>
                        <a:rPr lang="en-US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1152265" y="962024"/>
            <a:ext cx="299219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Hanadi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Cleaning Services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Adjusted Trial Balance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November 30, 2020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51649"/>
              </p:ext>
            </p:extLst>
          </p:nvPr>
        </p:nvGraphicFramePr>
        <p:xfrm>
          <a:off x="120202" y="1867436"/>
          <a:ext cx="5560453" cy="3169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3511865"/>
                <a:gridCol w="1024294"/>
                <a:gridCol w="1024294"/>
              </a:tblGrid>
              <a:tr h="432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35,750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 Receivable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45,400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 Payable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Capital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103,000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,Drawings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Revenue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Wages Expense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 Expense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164,950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164,950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5950039" y="5349710"/>
            <a:ext cx="5048519" cy="973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9" name="Straight Arrow Connector 2048"/>
          <p:cNvCxnSpPr/>
          <p:nvPr/>
        </p:nvCxnSpPr>
        <p:spPr>
          <a:xfrm>
            <a:off x="5589431" y="3689913"/>
            <a:ext cx="334851" cy="2079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439208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8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495" y="897686"/>
            <a:ext cx="10139967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The following is the adjusted trail balance, which prepared at June 30,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2020 for Khalid Trading Company: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8E6C56-E76B-43EF-84C4-29E49ED612AD}"/>
              </a:ext>
            </a:extLst>
          </p:cNvPr>
          <p:cNvSpPr txBox="1"/>
          <p:nvPr/>
        </p:nvSpPr>
        <p:spPr>
          <a:xfrm>
            <a:off x="124496" y="411097"/>
            <a:ext cx="184537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(1):</a:t>
            </a:r>
            <a:endParaRPr lang="en-GB" sz="2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2129" y="1236240"/>
            <a:ext cx="3327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Khalid Trading Company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Adjusted Trial Balance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June 30, 2020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07112"/>
              </p:ext>
            </p:extLst>
          </p:nvPr>
        </p:nvGraphicFramePr>
        <p:xfrm>
          <a:off x="546481" y="2067237"/>
          <a:ext cx="4819715" cy="43513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3051279"/>
                <a:gridCol w="908260"/>
                <a:gridCol w="860176"/>
              </a:tblGrid>
              <a:tr h="620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4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4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 Receivable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5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4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5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Unearned Revenue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4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5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Khalid Drawings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4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5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Salaries Expense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5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Expense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4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 Expense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4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703276" y="2534377"/>
            <a:ext cx="1261884" cy="41620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Required:</a:t>
            </a:r>
            <a:endParaRPr lang="en-US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5611" y="3048473"/>
            <a:ext cx="6096000" cy="9787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Prepare the necessary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closing entries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at June 30, 2020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these entries to the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ledger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Prepare a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post-closing trial balance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at June 30, 2020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 descr="depreciation-calculator3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96"/>
          <a:stretch>
            <a:fillRect/>
          </a:stretch>
        </p:blipFill>
        <p:spPr bwMode="auto">
          <a:xfrm>
            <a:off x="8358389" y="4437579"/>
            <a:ext cx="2807595" cy="2001983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9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496" y="897686"/>
            <a:ext cx="4666446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The following is the adjusted trail balance, which prepared at June 30, 2020 for Khalid Trading Company: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8E6C56-E76B-43EF-84C4-29E49ED612AD}"/>
              </a:ext>
            </a:extLst>
          </p:cNvPr>
          <p:cNvSpPr txBox="1"/>
          <p:nvPr/>
        </p:nvSpPr>
        <p:spPr>
          <a:xfrm>
            <a:off x="124495" y="411097"/>
            <a:ext cx="285052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(1): Solution</a:t>
            </a:r>
            <a:endParaRPr lang="en-GB" sz="2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943" y="1460099"/>
            <a:ext cx="33270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Khalid Trading Company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Adjusted Trial Balance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June 30, 2020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90125"/>
              </p:ext>
            </p:extLst>
          </p:nvPr>
        </p:nvGraphicFramePr>
        <p:xfrm>
          <a:off x="141667" y="2238183"/>
          <a:ext cx="4678130" cy="36345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2961644"/>
                <a:gridCol w="881579"/>
                <a:gridCol w="834907"/>
              </a:tblGrid>
              <a:tr h="2823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70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70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 Receivable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62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70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62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Unearned Revenue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70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62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Khalid Drawings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70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62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Salaries Expense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3,850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62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Expense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70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 Expense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70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41,950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41,950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41667" y="5798524"/>
            <a:ext cx="1261884" cy="4162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en-US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Required:</a:t>
            </a:r>
            <a:endParaRPr lang="en-US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094085"/>
            <a:ext cx="6096000" cy="37907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Prepare the necessary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closing entries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at June 30, 2020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04459"/>
              </p:ext>
            </p:extLst>
          </p:nvPr>
        </p:nvGraphicFramePr>
        <p:xfrm>
          <a:off x="5019440" y="1143685"/>
          <a:ext cx="5860629" cy="49378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8516"/>
                <a:gridCol w="2658264"/>
                <a:gridCol w="450771"/>
                <a:gridCol w="901539"/>
                <a:gridCol w="901539"/>
              </a:tblGrid>
              <a:tr h="696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0577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30, 2020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0577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05773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30, 2020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7950 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0577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Salaries Expense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0577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Expense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0577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 Expense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513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30, 2020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                   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0577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Income Summary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0577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30, 2020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0577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Drawings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748726" y="660772"/>
            <a:ext cx="2569934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1- CLOSING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ENTRIES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222324" y="4491294"/>
            <a:ext cx="1210614" cy="3290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Loss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10074791" y="2171995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9110528" y="2758593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9129452" y="4346702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6" idx="2"/>
            <a:endCxn id="17" idx="7"/>
          </p:cNvCxnSpPr>
          <p:nvPr/>
        </p:nvCxnSpPr>
        <p:spPr>
          <a:xfrm flipH="1">
            <a:off x="9722390" y="2481088"/>
            <a:ext cx="352401" cy="368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4"/>
          </p:cNvCxnSpPr>
          <p:nvPr/>
        </p:nvCxnSpPr>
        <p:spPr>
          <a:xfrm>
            <a:off x="9468949" y="3376779"/>
            <a:ext cx="1" cy="968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inus 22"/>
          <p:cNvSpPr/>
          <p:nvPr/>
        </p:nvSpPr>
        <p:spPr>
          <a:xfrm flipV="1">
            <a:off x="9827879" y="2683391"/>
            <a:ext cx="358421" cy="370617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 23"/>
          <p:cNvSpPr/>
          <p:nvPr/>
        </p:nvSpPr>
        <p:spPr>
          <a:xfrm>
            <a:off x="9540179" y="3665756"/>
            <a:ext cx="268268" cy="259202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480" y="311746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87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4119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9396" y="989292"/>
            <a:ext cx="2569934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1-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CLOSING ENTRIES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4512072" y="2583046"/>
            <a:ext cx="716841" cy="5214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3795231" y="2967444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3795230" y="4528207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20" idx="7"/>
          </p:cNvCxnSpPr>
          <p:nvPr/>
        </p:nvCxnSpPr>
        <p:spPr>
          <a:xfrm flipH="1">
            <a:off x="4407093" y="2827401"/>
            <a:ext cx="431327" cy="230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53650" y="3585630"/>
            <a:ext cx="1" cy="942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inus 22"/>
          <p:cNvSpPr/>
          <p:nvPr/>
        </p:nvSpPr>
        <p:spPr>
          <a:xfrm flipV="1">
            <a:off x="4479999" y="3042515"/>
            <a:ext cx="358421" cy="370617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 23"/>
          <p:cNvSpPr/>
          <p:nvPr/>
        </p:nvSpPr>
        <p:spPr>
          <a:xfrm>
            <a:off x="4222931" y="3855417"/>
            <a:ext cx="268268" cy="259202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23646"/>
              </p:ext>
            </p:extLst>
          </p:nvPr>
        </p:nvGraphicFramePr>
        <p:xfrm>
          <a:off x="5707712" y="1263367"/>
          <a:ext cx="5825223" cy="113457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74631"/>
                <a:gridCol w="2050317"/>
                <a:gridCol w="423316"/>
                <a:gridCol w="784451"/>
                <a:gridCol w="821521"/>
                <a:gridCol w="870987"/>
              </a:tblGrid>
              <a:tr h="32747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5721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81376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98041"/>
              </p:ext>
            </p:extLst>
          </p:nvPr>
        </p:nvGraphicFramePr>
        <p:xfrm>
          <a:off x="5846434" y="2697784"/>
          <a:ext cx="6004358" cy="108189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927748"/>
                <a:gridCol w="2107294"/>
                <a:gridCol w="439249"/>
                <a:gridCol w="813977"/>
                <a:gridCol w="852442"/>
                <a:gridCol w="863648"/>
              </a:tblGrid>
              <a:tr h="39952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5241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3,850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7125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3,850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1354"/>
              </p:ext>
            </p:extLst>
          </p:nvPr>
        </p:nvGraphicFramePr>
        <p:xfrm>
          <a:off x="5942943" y="4134811"/>
          <a:ext cx="5894970" cy="100087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59331"/>
                <a:gridCol w="2120418"/>
                <a:gridCol w="431247"/>
                <a:gridCol w="799148"/>
                <a:gridCol w="836912"/>
                <a:gridCol w="847914"/>
              </a:tblGrid>
              <a:tr h="42990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63779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1,720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7194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962911" y="856381"/>
            <a:ext cx="1151276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Revenues</a:t>
            </a:r>
            <a:endParaRPr lang="en-US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16307" y="2357006"/>
            <a:ext cx="1871025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Salaries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Expense</a:t>
            </a:r>
            <a:endParaRPr lang="en-US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50722" y="3796257"/>
            <a:ext cx="1539204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Expense</a:t>
            </a:r>
            <a:endParaRPr lang="en-US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43797" y="449626"/>
            <a:ext cx="2416046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2- Posting to Ledger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88E6C56-E76B-43EF-84C4-29E49ED612AD}"/>
              </a:ext>
            </a:extLst>
          </p:cNvPr>
          <p:cNvSpPr txBox="1"/>
          <p:nvPr/>
        </p:nvSpPr>
        <p:spPr>
          <a:xfrm>
            <a:off x="124495" y="411097"/>
            <a:ext cx="285052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(1): Solution</a:t>
            </a:r>
            <a:endParaRPr lang="en-GB" sz="2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21094"/>
              </p:ext>
            </p:extLst>
          </p:nvPr>
        </p:nvGraphicFramePr>
        <p:xfrm>
          <a:off x="321747" y="1797700"/>
          <a:ext cx="5100117" cy="4650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5431"/>
                <a:gridCol w="2313310"/>
                <a:gridCol w="392276"/>
                <a:gridCol w="784550"/>
                <a:gridCol w="7845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30, 2020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30, 2020</a:t>
                      </a: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7950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Salaries Expense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3,850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Expense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 Expense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3578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30, 2020</a:t>
                      </a: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                   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Income Summary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30, 2020</a:t>
                      </a: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Drawings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2266499" y="4752243"/>
            <a:ext cx="1210614" cy="3290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Loss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06453" y="5195370"/>
            <a:ext cx="1827744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Expense</a:t>
            </a:r>
            <a:endParaRPr lang="en-US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206875"/>
              </p:ext>
            </p:extLst>
          </p:nvPr>
        </p:nvGraphicFramePr>
        <p:xfrm>
          <a:off x="5734050" y="5493078"/>
          <a:ext cx="5894970" cy="100087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59331"/>
                <a:gridCol w="2120418"/>
                <a:gridCol w="431247"/>
                <a:gridCol w="799148"/>
                <a:gridCol w="836912"/>
                <a:gridCol w="847914"/>
              </a:tblGrid>
              <a:tr h="42990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63779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2,380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7194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2,380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52" y="183705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3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8" grpId="0"/>
      <p:bldP spid="29" grpId="0"/>
      <p:bldP spid="30" grpId="0"/>
      <p:bldP spid="32" grpId="0" animBg="1"/>
      <p:bldP spid="27" grpId="0" animBg="1"/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4119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560622"/>
            <a:ext cx="12192000" cy="276999"/>
            <a:chOff x="0" y="6560622"/>
            <a:chExt cx="12192000" cy="276999"/>
          </a:xfrm>
        </p:grpSpPr>
        <p:sp>
          <p:nvSpPr>
            <p:cNvPr id="6" name="TextBox 5"/>
            <p:cNvSpPr txBox="1"/>
            <p:nvPr/>
          </p:nvSpPr>
          <p:spPr>
            <a:xfrm>
              <a:off x="5224611" y="6560622"/>
              <a:ext cx="685800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685800" rtl="1">
                <a:defRPr/>
              </a:pPr>
              <a:r>
                <a:rPr lang="ar-BH" sz="12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وزارة التربية والتعليم – 2020م</a:t>
              </a:r>
              <a:endParaRPr lang="en-US" sz="12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560622"/>
              <a:ext cx="1219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8696325"/>
            <a:ext cx="11239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9396" y="989292"/>
            <a:ext cx="2569934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1-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CLOSING ENTRIES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4512072" y="2583046"/>
            <a:ext cx="716841" cy="5214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3795231" y="2967444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3795230" y="4528207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20" idx="7"/>
          </p:cNvCxnSpPr>
          <p:nvPr/>
        </p:nvCxnSpPr>
        <p:spPr>
          <a:xfrm flipH="1">
            <a:off x="4407093" y="2827401"/>
            <a:ext cx="431327" cy="230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153650" y="3585630"/>
            <a:ext cx="1" cy="942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inus 22"/>
          <p:cNvSpPr/>
          <p:nvPr/>
        </p:nvSpPr>
        <p:spPr>
          <a:xfrm flipV="1">
            <a:off x="4479999" y="3042515"/>
            <a:ext cx="358421" cy="370617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 23"/>
          <p:cNvSpPr/>
          <p:nvPr/>
        </p:nvSpPr>
        <p:spPr>
          <a:xfrm>
            <a:off x="4222931" y="3855417"/>
            <a:ext cx="268268" cy="259202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51907" y="618933"/>
            <a:ext cx="2416046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2- Posting to Ledger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88E6C56-E76B-43EF-84C4-29E49ED612AD}"/>
              </a:ext>
            </a:extLst>
          </p:cNvPr>
          <p:cNvSpPr txBox="1"/>
          <p:nvPr/>
        </p:nvSpPr>
        <p:spPr>
          <a:xfrm>
            <a:off x="124495" y="411097"/>
            <a:ext cx="285052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(1): Solution</a:t>
            </a:r>
            <a:endParaRPr lang="en-GB" sz="2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557342"/>
              </p:ext>
            </p:extLst>
          </p:nvPr>
        </p:nvGraphicFramePr>
        <p:xfrm>
          <a:off x="243827" y="1507757"/>
          <a:ext cx="5100117" cy="49385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5431"/>
                <a:gridCol w="2313310"/>
                <a:gridCol w="392276"/>
                <a:gridCol w="784550"/>
                <a:gridCol w="784550"/>
              </a:tblGrid>
              <a:tr h="714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30, 2020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30, 2020</a:t>
                      </a: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7950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Salaries Expense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3,850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Expense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 Expense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3578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30, 2020</a:t>
                      </a: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                   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Income Summary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30, 2020</a:t>
                      </a:r>
                      <a:endParaRPr lang="en-US" sz="14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1594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Drawings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2584616" y="4744124"/>
            <a:ext cx="1210614" cy="3290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Loss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313219"/>
              </p:ext>
            </p:extLst>
          </p:nvPr>
        </p:nvGraphicFramePr>
        <p:xfrm>
          <a:off x="5924283" y="1735723"/>
          <a:ext cx="6158328" cy="136882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158458"/>
                <a:gridCol w="1987588"/>
                <a:gridCol w="455315"/>
                <a:gridCol w="843748"/>
                <a:gridCol w="831548"/>
                <a:gridCol w="881671"/>
              </a:tblGrid>
              <a:tr h="32672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2672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1,200 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2672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15975"/>
              </p:ext>
            </p:extLst>
          </p:nvPr>
        </p:nvGraphicFramePr>
        <p:xfrm>
          <a:off x="5950039" y="3574023"/>
          <a:ext cx="6132573" cy="135321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056068"/>
                <a:gridCol w="2076822"/>
                <a:gridCol w="453411"/>
                <a:gridCol w="840219"/>
                <a:gridCol w="752720"/>
                <a:gridCol w="953333"/>
              </a:tblGrid>
              <a:tr h="42114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717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8244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30,600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8244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Drawings 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7310936" y="1065186"/>
            <a:ext cx="2108269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Income Summary</a:t>
            </a:r>
            <a:endParaRPr lang="en-US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64823" y="3147205"/>
            <a:ext cx="1787669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Khalid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Capital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30172" y="5004033"/>
            <a:ext cx="2056973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Khalid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Drawings</a:t>
            </a:r>
            <a:endParaRPr lang="en-US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73205"/>
              </p:ext>
            </p:extLst>
          </p:nvPr>
        </p:nvGraphicFramePr>
        <p:xfrm>
          <a:off x="5969574" y="5400888"/>
          <a:ext cx="5971370" cy="108533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933502"/>
                <a:gridCol w="2117035"/>
                <a:gridCol w="441492"/>
                <a:gridCol w="818133"/>
                <a:gridCol w="738222"/>
                <a:gridCol w="922986"/>
              </a:tblGrid>
              <a:tr h="41212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80512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92701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66661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95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32" grpId="0" animBg="1"/>
      <p:bldP spid="27" grpId="0" animBg="1"/>
      <p:bldP spid="41" grpId="0" animBg="1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25759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495" y="780366"/>
            <a:ext cx="4705082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The following is the adjusted trail balance, which prepared at June 30,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2020 for Khalid Trading Company: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154" y="1316079"/>
            <a:ext cx="3206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Khalid Trading Company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Adjusted Trial Balance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June 30, 2020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84711"/>
              </p:ext>
            </p:extLst>
          </p:nvPr>
        </p:nvGraphicFramePr>
        <p:xfrm>
          <a:off x="98738" y="2078191"/>
          <a:ext cx="4898266" cy="2987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3101008"/>
                <a:gridCol w="923063"/>
                <a:gridCol w="874195"/>
              </a:tblGrid>
              <a:tr h="420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4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1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1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 Receivable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0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1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0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Unearned Revenue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1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0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Khalid Drawings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1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6,750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0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Salaries Expense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3,850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07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Rent Expense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1,720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1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 Expense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2,380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13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41,950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41,950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2" name="Picture 11" descr="depreciation-calculator3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96"/>
          <a:stretch>
            <a:fillRect/>
          </a:stretch>
        </p:blipFill>
        <p:spPr bwMode="auto">
          <a:xfrm>
            <a:off x="4675032" y="417288"/>
            <a:ext cx="2182968" cy="1249376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92809"/>
              </p:ext>
            </p:extLst>
          </p:nvPr>
        </p:nvGraphicFramePr>
        <p:xfrm>
          <a:off x="-4294" y="5439183"/>
          <a:ext cx="5228904" cy="1062497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900450"/>
                <a:gridCol w="1770791"/>
                <a:gridCol w="386598"/>
                <a:gridCol w="716408"/>
                <a:gridCol w="641802"/>
                <a:gridCol w="812855"/>
              </a:tblGrid>
              <a:tr h="330669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8829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31,800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2176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30,600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21766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Drawings 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89367" y="5027529"/>
            <a:ext cx="1787669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Khalid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Capital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269802"/>
            <a:ext cx="400103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Hanadi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Company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3-      Post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Closing Trail Balance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November 30, 2020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92175"/>
              </p:ext>
            </p:extLst>
          </p:nvPr>
        </p:nvGraphicFramePr>
        <p:xfrm>
          <a:off x="6368601" y="2281069"/>
          <a:ext cx="5389810" cy="37848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3412197"/>
                <a:gridCol w="1015693"/>
                <a:gridCol w="961920"/>
              </a:tblGrid>
              <a:tr h="841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0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20,400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0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 Receivable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0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0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0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Unearned Revenue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0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29,800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0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112" marR="64112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8E6C56-E76B-43EF-84C4-29E49ED612AD}"/>
              </a:ext>
            </a:extLst>
          </p:cNvPr>
          <p:cNvSpPr txBox="1"/>
          <p:nvPr/>
        </p:nvSpPr>
        <p:spPr>
          <a:xfrm>
            <a:off x="124495" y="367763"/>
            <a:ext cx="285052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 (1): Solution</a:t>
            </a:r>
            <a:endParaRPr lang="en-GB" sz="2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224611" y="5396861"/>
            <a:ext cx="5634425" cy="102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98" y="367763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6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911" y="454744"/>
            <a:ext cx="6374224" cy="905370"/>
            <a:chOff x="195942" y="625507"/>
            <a:chExt cx="6374224" cy="905370"/>
          </a:xfrm>
        </p:grpSpPr>
        <p:sp>
          <p:nvSpPr>
            <p:cNvPr id="5" name="مستطيل مستدير الزوايا 13"/>
            <p:cNvSpPr/>
            <p:nvPr/>
          </p:nvSpPr>
          <p:spPr>
            <a:xfrm>
              <a:off x="195942" y="625507"/>
              <a:ext cx="6374224" cy="90537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41071" y="662806"/>
              <a:ext cx="41434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smtClean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End of Lesson</a:t>
              </a:r>
              <a:endParaRPr lang="en-US" sz="4000" b="1" dirty="0">
                <a:ln w="9525">
                  <a:noFill/>
                  <a:prstDash val="solid"/>
                </a:ln>
                <a:solidFill>
                  <a:srgbClr val="FFFF00"/>
                </a:solidFill>
                <a:latin typeface="Arial Black" panose="020B0A04020102020204" pitchFamily="34" charset="0"/>
                <a:cs typeface="PT Bold Heading" panose="02010400000000000000" pitchFamily="2" charset="-78"/>
              </a:endParaRPr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535577" y="4549019"/>
            <a:ext cx="6034589" cy="1630316"/>
          </a:xfrm>
          <a:prstGeom prst="wedgeRectCallout">
            <a:avLst>
              <a:gd name="adj1" fmla="val 85697"/>
              <a:gd name="adj2" fmla="val -1623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لمزيد من المعلومات: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زيارة البوابة التعليمية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حل أسئلة وأنشطة الكتاب المدرسي.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9144000" y="4699092"/>
            <a:ext cx="2257085" cy="121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763" y="1740150"/>
            <a:ext cx="10297518" cy="241872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should be achieved the objectives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prepare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closing entries for temporary accounts.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posting the closing entries to ledger.</a:t>
            </a:r>
          </a:p>
          <a:p>
            <a:pPr lvl="0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prepare closing trail balance.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4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82386" y="665236"/>
            <a:ext cx="8153400" cy="872365"/>
            <a:chOff x="272538" y="1012529"/>
            <a:chExt cx="8153400" cy="1080000"/>
          </a:xfrm>
        </p:grpSpPr>
        <p:sp>
          <p:nvSpPr>
            <p:cNvPr id="3" name="مستطيل مستدير الزوايا 13"/>
            <p:cNvSpPr/>
            <p:nvPr/>
          </p:nvSpPr>
          <p:spPr>
            <a:xfrm>
              <a:off x="272538" y="1012529"/>
              <a:ext cx="8153400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" name="Rectangle 6"/>
            <p:cNvSpPr/>
            <p:nvPr/>
          </p:nvSpPr>
          <p:spPr>
            <a:xfrm>
              <a:off x="1431245" y="1101428"/>
              <a:ext cx="58058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  <p:grpSp>
          <p:nvGrpSpPr>
            <p:cNvPr id="5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7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sp>
        <p:nvSpPr>
          <p:cNvPr id="19" name="Title 1"/>
          <p:cNvSpPr txBox="1">
            <a:spLocks/>
          </p:cNvSpPr>
          <p:nvPr/>
        </p:nvSpPr>
        <p:spPr>
          <a:xfrm>
            <a:off x="327552" y="1973329"/>
            <a:ext cx="8316417" cy="7152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rtl="1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By the end of this lesson, the student should be able to: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Process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552" y="3124339"/>
            <a:ext cx="10297518" cy="192717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 prepare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closing entries for temporary accounts.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 posting the closing entries to ledger.</a:t>
            </a:r>
          </a:p>
          <a:p>
            <a:pPr lvl="0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 prepare closing trail balance.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2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3360053" y="2639990"/>
            <a:ext cx="1115695" cy="43434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Revenues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4733558" y="3636305"/>
            <a:ext cx="467995" cy="1381760"/>
          </a:xfrm>
          <a:prstGeom prst="rect">
            <a:avLst/>
          </a:prstGeom>
          <a:solidFill>
            <a:srgbClr val="E5DFEC"/>
          </a:solidFill>
          <a:ln w="317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rot="0" vert="vert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Withdrawals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2647583" y="3708695"/>
            <a:ext cx="401320" cy="1256030"/>
          </a:xfrm>
          <a:prstGeom prst="rect">
            <a:avLst/>
          </a:prstGeom>
          <a:solidFill>
            <a:srgbClr val="F2F2F2"/>
          </a:solidFill>
          <a:ln w="317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Expenses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39"/>
          <p:cNvSpPr>
            <a:spLocks noChangeArrowheads="1"/>
          </p:cNvSpPr>
          <p:nvPr/>
        </p:nvSpPr>
        <p:spPr bwMode="auto">
          <a:xfrm>
            <a:off x="6389638" y="3076870"/>
            <a:ext cx="1567180" cy="1727200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DBE5F1"/>
          </a:solidFill>
          <a:ln w="317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Permanent Accounts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6757303" y="2544740"/>
            <a:ext cx="833755" cy="43434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Assets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5904498" y="3581060"/>
            <a:ext cx="401320" cy="1256030"/>
          </a:xfrm>
          <a:prstGeom prst="rect">
            <a:avLst/>
          </a:prstGeom>
          <a:solidFill>
            <a:srgbClr val="F2DBDB"/>
          </a:solidFill>
          <a:ln w="317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Liabilities  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38"/>
          <p:cNvSpPr txBox="1">
            <a:spLocks noChangeArrowheads="1"/>
          </p:cNvSpPr>
          <p:nvPr/>
        </p:nvSpPr>
        <p:spPr bwMode="auto">
          <a:xfrm>
            <a:off x="8015238" y="3412150"/>
            <a:ext cx="448945" cy="1737360"/>
          </a:xfrm>
          <a:prstGeom prst="rect">
            <a:avLst/>
          </a:prstGeom>
          <a:solidFill>
            <a:srgbClr val="EAF1DD"/>
          </a:solidFill>
          <a:ln w="317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rot="0" vert="vert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Owner's Capital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AutoShape 44"/>
          <p:cNvSpPr>
            <a:spLocks noChangeArrowheads="1"/>
          </p:cNvSpPr>
          <p:nvPr/>
        </p:nvSpPr>
        <p:spPr bwMode="auto">
          <a:xfrm>
            <a:off x="2362468" y="5456215"/>
            <a:ext cx="6402070" cy="723900"/>
          </a:xfrm>
          <a:prstGeom prst="flowChartPunchedTap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closing process applies only to temporary account </a:t>
            </a:r>
            <a:r>
              <a:rPr lang="en-GB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accounts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>
            <a:off x="3097798" y="3188630"/>
            <a:ext cx="1567180" cy="1767840"/>
          </a:xfrm>
          <a:custGeom>
            <a:avLst/>
            <a:gdLst>
              <a:gd name="G0" fmla="+- 6480 0 0"/>
              <a:gd name="G1" fmla="+- 8640 0 0"/>
              <a:gd name="G2" fmla="+- 6171 0 0"/>
              <a:gd name="G3" fmla="+- 21600 0 6480"/>
              <a:gd name="G4" fmla="+- 21600 0 8640"/>
              <a:gd name="G5" fmla="*/ G0 21600 G3"/>
              <a:gd name="G6" fmla="*/ G1 21600 G3"/>
              <a:gd name="G7" fmla="*/ G2 G3 21600"/>
              <a:gd name="G8" fmla="*/ 10800 21600 G3"/>
              <a:gd name="G9" fmla="*/ G4 21600 G3"/>
              <a:gd name="G10" fmla="+- 21600 0 G7"/>
              <a:gd name="G11" fmla="+- G5 0 G8"/>
              <a:gd name="G12" fmla="+- G6 0 G8"/>
              <a:gd name="G13" fmla="*/ G12 G7 G11"/>
              <a:gd name="G14" fmla="+- 21600 0 G13"/>
              <a:gd name="G15" fmla="+- G0 0 10800"/>
              <a:gd name="G16" fmla="+- G1 0 10800"/>
              <a:gd name="G17" fmla="*/ G2 G16 G15"/>
              <a:gd name="T0" fmla="*/ 10800 w 21600"/>
              <a:gd name="T1" fmla="*/ 0 h 21600"/>
              <a:gd name="T2" fmla="*/ 0 w 21600"/>
              <a:gd name="T3" fmla="*/ 15429 h 21600"/>
              <a:gd name="T4" fmla="*/ 10800 w 21600"/>
              <a:gd name="T5" fmla="*/ 18514 h 21600"/>
              <a:gd name="T6" fmla="*/ 21600 w 21600"/>
              <a:gd name="T7" fmla="*/ 154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3 w 21600"/>
              <a:gd name="T13" fmla="*/ G6 h 21600"/>
              <a:gd name="T14" fmla="*/ G14 w 21600"/>
              <a:gd name="T15" fmla="*/ G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FDE9D9"/>
          </a:solidFill>
          <a:ln w="317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Temporary Accounts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>
            <a:off x="2458670" y="1504292"/>
            <a:ext cx="5781040" cy="885825"/>
          </a:xfrm>
          <a:prstGeom prst="flowChartPunchedTap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42900" lvl="0" indent="-342900" algn="ctr" rtl="0">
              <a:spcAft>
                <a:spcPts val="0"/>
              </a:spcAft>
              <a:buFont typeface="+mj-lt"/>
              <a:buAutoNum type="alphaUcPeriod"/>
            </a:pPr>
            <a:r>
              <a:rPr lang="en-GB" sz="2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Closing Process for Service Business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390918" y="-285911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390918" y="-24019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Process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048" y="2028643"/>
            <a:ext cx="953770" cy="175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1402" y="3484532"/>
            <a:ext cx="1001395" cy="210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4" name="Group 33"/>
          <p:cNvGrpSpPr/>
          <p:nvPr/>
        </p:nvGrpSpPr>
        <p:grpSpPr>
          <a:xfrm>
            <a:off x="81512" y="544760"/>
            <a:ext cx="9772085" cy="872365"/>
            <a:chOff x="257453" y="1005623"/>
            <a:chExt cx="8784041" cy="1080000"/>
          </a:xfrm>
        </p:grpSpPr>
        <p:sp>
          <p:nvSpPr>
            <p:cNvPr id="35" name="مستطيل مستدير الزوايا 13"/>
            <p:cNvSpPr/>
            <p:nvPr/>
          </p:nvSpPr>
          <p:spPr>
            <a:xfrm>
              <a:off x="257453" y="1005623"/>
              <a:ext cx="8323762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6" name="Rectangle 6"/>
            <p:cNvSpPr/>
            <p:nvPr/>
          </p:nvSpPr>
          <p:spPr>
            <a:xfrm>
              <a:off x="1117441" y="1195615"/>
              <a:ext cx="7924053" cy="6577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ct val="130000"/>
                </a:lnSpc>
                <a:tabLst>
                  <a:tab pos="457200" algn="l"/>
                </a:tabLst>
              </a:pPr>
              <a:r>
                <a:rPr lang="en-US" sz="2400" b="1" dirty="0">
                  <a:solidFill>
                    <a:srgbClr val="FFFF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Difference between permanent and temporary accounts.</a:t>
              </a:r>
              <a:endParaRPr 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38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9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3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pic>
        <p:nvPicPr>
          <p:cNvPr id="45" name="Picture 4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481" y="2130728"/>
            <a:ext cx="2979294" cy="2944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" name="Group 32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215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886" y="1771319"/>
            <a:ext cx="956012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Revenues:  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(Revenues are credit when close it should be debit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 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364153"/>
              </p:ext>
            </p:extLst>
          </p:nvPr>
        </p:nvGraphicFramePr>
        <p:xfrm>
          <a:off x="433886" y="2400729"/>
          <a:ext cx="9607640" cy="14192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90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693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71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09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307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Revenues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3079"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GB" sz="2000" b="0" u="non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GB" sz="2000" b="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3887" y="4202478"/>
            <a:ext cx="960764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Expenses: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(Expenses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debit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close it should be 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en-GB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endParaRPr lang="en-GB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263617"/>
              </p:ext>
            </p:extLst>
          </p:nvPr>
        </p:nvGraphicFramePr>
        <p:xfrm>
          <a:off x="433886" y="4912024"/>
          <a:ext cx="9663151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1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98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35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87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114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</a:t>
                      </a:r>
                      <a:r>
                        <a:rPr lang="en-GB" sz="2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Expenses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88E6C56-E76B-43EF-84C4-29E49ED612AD}"/>
              </a:ext>
            </a:extLst>
          </p:cNvPr>
          <p:cNvSpPr txBox="1"/>
          <p:nvPr/>
        </p:nvSpPr>
        <p:spPr>
          <a:xfrm>
            <a:off x="433886" y="1124816"/>
            <a:ext cx="3850731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Steps of closing </a:t>
            </a:r>
            <a:r>
              <a:rPr lang="en-GB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entries: </a:t>
            </a:r>
            <a:endParaRPr lang="en-GB" sz="2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07917" y="454271"/>
            <a:ext cx="9142145" cy="556447"/>
            <a:chOff x="272538" y="1012529"/>
            <a:chExt cx="8873907" cy="1080000"/>
          </a:xfrm>
        </p:grpSpPr>
        <p:sp>
          <p:nvSpPr>
            <p:cNvPr id="14" name="مستطيل مستدير الزوايا 13"/>
            <p:cNvSpPr/>
            <p:nvPr/>
          </p:nvSpPr>
          <p:spPr>
            <a:xfrm>
              <a:off x="272538" y="1012529"/>
              <a:ext cx="8448873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15" name="Rectangle 6"/>
            <p:cNvSpPr/>
            <p:nvPr/>
          </p:nvSpPr>
          <p:spPr>
            <a:xfrm>
              <a:off x="1427378" y="1165374"/>
              <a:ext cx="7719067" cy="776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1"/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 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 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Prepare closing entries for temporary accounts.</a:t>
              </a:r>
            </a:p>
          </p:txBody>
        </p:sp>
        <p:grpSp>
          <p:nvGrpSpPr>
            <p:cNvPr id="16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17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  <p:sp>
            <p:nvSpPr>
              <p:cNvPr id="18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  <p:sp>
            <p:nvSpPr>
              <p:cNvPr id="19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  <p:sp>
            <p:nvSpPr>
              <p:cNvPr id="20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  <p:sp>
            <p:nvSpPr>
              <p:cNvPr id="21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  <p:sp>
            <p:nvSpPr>
              <p:cNvPr id="22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  <p:sp>
            <p:nvSpPr>
              <p:cNvPr id="23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1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-1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A8CA06-AE0C-4459-80B6-E2FFF8DF588E}"/>
              </a:ext>
            </a:extLst>
          </p:cNvPr>
          <p:cNvSpPr/>
          <p:nvPr/>
        </p:nvSpPr>
        <p:spPr>
          <a:xfrm>
            <a:off x="228124" y="1870837"/>
            <a:ext cx="555449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3.Closing Net Income: </a:t>
            </a:r>
          </a:p>
          <a:p>
            <a:pPr lvl="0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First find Total Revenue – Total Expenses)</a:t>
            </a:r>
          </a:p>
          <a:p>
            <a:pPr lvl="0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Total Revenue &gt; Total Expenses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 Income)</a:t>
            </a:r>
            <a:endParaRPr lang="en-GB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39275482-2040-47A6-B049-F4F1753D1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934341"/>
              </p:ext>
            </p:extLst>
          </p:nvPr>
        </p:nvGraphicFramePr>
        <p:xfrm>
          <a:off x="228124" y="3068869"/>
          <a:ext cx="5543939" cy="11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96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16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96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29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2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0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GB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091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Capital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9C945A-9C96-4FEC-AEC3-81AF5651F093}"/>
              </a:ext>
            </a:extLst>
          </p:cNvPr>
          <p:cNvSpPr txBox="1"/>
          <p:nvPr/>
        </p:nvSpPr>
        <p:spPr>
          <a:xfrm>
            <a:off x="228124" y="4540453"/>
            <a:ext cx="279552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Closing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</a:t>
            </a:r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Rectangle 6">
            <a:extLst>
              <a:ext uri="{FF2B5EF4-FFF2-40B4-BE49-F238E27FC236}">
                <a16:creationId xmlns="" xmlns:a16="http://schemas.microsoft.com/office/drawing/2014/main" id="{811B0A9C-2F20-4B92-B4DF-3D77E945A204}"/>
              </a:ext>
            </a:extLst>
          </p:cNvPr>
          <p:cNvSpPr/>
          <p:nvPr/>
        </p:nvSpPr>
        <p:spPr>
          <a:xfrm>
            <a:off x="8749881" y="5024432"/>
            <a:ext cx="2343194" cy="951054"/>
          </a:xfrm>
          <a:prstGeom prst="wedgeRectCallout">
            <a:avLst>
              <a:gd name="adj1" fmla="val -60993"/>
              <a:gd name="adj2" fmla="val 8116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</a:t>
            </a:r>
            <a:r>
              <a:rPr lang="en-US" dirty="0" smtClean="0">
                <a:solidFill>
                  <a:schemeClr val="tx1"/>
                </a:solidFill>
              </a:rPr>
              <a:t>should be </a:t>
            </a:r>
            <a:r>
              <a:rPr lang="en-US" dirty="0">
                <a:solidFill>
                  <a:schemeClr val="tx1"/>
                </a:solidFill>
              </a:rPr>
              <a:t>take the amount of drawing from the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ECD67422-4829-45DE-AE17-7E4729789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99315"/>
              </p:ext>
            </p:extLst>
          </p:nvPr>
        </p:nvGraphicFramePr>
        <p:xfrm>
          <a:off x="228124" y="5156232"/>
          <a:ext cx="7600277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7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66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65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500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114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608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Drawing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39275482-2040-47A6-B049-F4F1753D1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44413"/>
              </p:ext>
            </p:extLst>
          </p:nvPr>
        </p:nvGraphicFramePr>
        <p:xfrm>
          <a:off x="6413679" y="3043195"/>
          <a:ext cx="5490765" cy="11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12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0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27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63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52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CR.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09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091"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GB" sz="20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9A8CA06-AE0C-4459-80B6-E2FFF8DF588E}"/>
              </a:ext>
            </a:extLst>
          </p:cNvPr>
          <p:cNvSpPr/>
          <p:nvPr/>
        </p:nvSpPr>
        <p:spPr>
          <a:xfrm>
            <a:off x="6314199" y="1844139"/>
            <a:ext cx="5590245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3.Close Income summary: </a:t>
            </a:r>
            <a:endParaRPr lang="en-GB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First find Total Revenue – Total Expenses)</a:t>
            </a:r>
          </a:p>
          <a:p>
            <a:pPr lvl="0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Total Revenue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Expenses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(Net Loss)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88E6C56-E76B-43EF-84C4-29E49ED612AD}"/>
              </a:ext>
            </a:extLst>
          </p:cNvPr>
          <p:cNvSpPr txBox="1"/>
          <p:nvPr/>
        </p:nvSpPr>
        <p:spPr>
          <a:xfrm>
            <a:off x="228124" y="1256055"/>
            <a:ext cx="386666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Steps of closing entries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2397" y="514582"/>
            <a:ext cx="9142145" cy="556447"/>
            <a:chOff x="272538" y="1012529"/>
            <a:chExt cx="8873907" cy="1080000"/>
          </a:xfrm>
        </p:grpSpPr>
        <p:sp>
          <p:nvSpPr>
            <p:cNvPr id="19" name="مستطيل مستدير الزوايا 13"/>
            <p:cNvSpPr/>
            <p:nvPr/>
          </p:nvSpPr>
          <p:spPr>
            <a:xfrm>
              <a:off x="272538" y="1012529"/>
              <a:ext cx="8448873" cy="1080000"/>
            </a:xfrm>
            <a:prstGeom prst="roundRect">
              <a:avLst>
                <a:gd name="adj" fmla="val 10356"/>
              </a:avLst>
            </a:prstGeom>
            <a:solidFill>
              <a:srgbClr val="3F537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20" name="Rectangle 6"/>
            <p:cNvSpPr/>
            <p:nvPr/>
          </p:nvSpPr>
          <p:spPr>
            <a:xfrm>
              <a:off x="1427378" y="1165374"/>
              <a:ext cx="7719067" cy="776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rtl="1"/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Objective </a:t>
              </a:r>
              <a:r>
                <a:rPr lang="en-US" sz="2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 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Prepare closing entries for temporary accounts.</a:t>
              </a:r>
            </a:p>
          </p:txBody>
        </p:sp>
        <p:grpSp>
          <p:nvGrpSpPr>
            <p:cNvPr id="21" name="Shape 631"/>
            <p:cNvGrpSpPr/>
            <p:nvPr/>
          </p:nvGrpSpPr>
          <p:grpSpPr>
            <a:xfrm>
              <a:off x="460278" y="1121179"/>
              <a:ext cx="783227" cy="707887"/>
              <a:chOff x="5961125" y="1623900"/>
              <a:chExt cx="427450" cy="448175"/>
            </a:xfrm>
          </p:grpSpPr>
          <p:sp>
            <p:nvSpPr>
              <p:cNvPr id="22" name="Shape 632"/>
              <p:cNvSpPr/>
              <p:nvPr/>
            </p:nvSpPr>
            <p:spPr>
              <a:xfrm>
                <a:off x="5961125" y="1678700"/>
                <a:ext cx="376925" cy="376925"/>
              </a:xfrm>
              <a:custGeom>
                <a:avLst/>
                <a:gdLst/>
                <a:ahLst/>
                <a:cxnLst/>
                <a:rect l="0" t="0" r="0" b="0"/>
                <a:pathLst>
                  <a:path w="15077" h="15077" fill="none" extrusionOk="0">
                    <a:moveTo>
                      <a:pt x="11813" y="1340"/>
                    </a:moveTo>
                    <a:lnTo>
                      <a:pt x="11813" y="1340"/>
                    </a:lnTo>
                    <a:lnTo>
                      <a:pt x="11350" y="1024"/>
                    </a:lnTo>
                    <a:lnTo>
                      <a:pt x="10863" y="780"/>
                    </a:lnTo>
                    <a:lnTo>
                      <a:pt x="10351" y="537"/>
                    </a:lnTo>
                    <a:lnTo>
                      <a:pt x="9816" y="342"/>
                    </a:lnTo>
                    <a:lnTo>
                      <a:pt x="9280" y="196"/>
                    </a:lnTo>
                    <a:lnTo>
                      <a:pt x="8720" y="98"/>
                    </a:lnTo>
                    <a:lnTo>
                      <a:pt x="8135" y="25"/>
                    </a:lnTo>
                    <a:lnTo>
                      <a:pt x="7551" y="1"/>
                    </a:lnTo>
                    <a:lnTo>
                      <a:pt x="7551" y="1"/>
                    </a:lnTo>
                    <a:lnTo>
                      <a:pt x="7161" y="1"/>
                    </a:lnTo>
                    <a:lnTo>
                      <a:pt x="6771" y="50"/>
                    </a:lnTo>
                    <a:lnTo>
                      <a:pt x="6406" y="98"/>
                    </a:lnTo>
                    <a:lnTo>
                      <a:pt x="6041" y="147"/>
                    </a:lnTo>
                    <a:lnTo>
                      <a:pt x="5675" y="244"/>
                    </a:lnTo>
                    <a:lnTo>
                      <a:pt x="5310" y="342"/>
                    </a:lnTo>
                    <a:lnTo>
                      <a:pt x="4969" y="464"/>
                    </a:lnTo>
                    <a:lnTo>
                      <a:pt x="4628" y="585"/>
                    </a:lnTo>
                    <a:lnTo>
                      <a:pt x="4287" y="731"/>
                    </a:lnTo>
                    <a:lnTo>
                      <a:pt x="3970" y="902"/>
                    </a:lnTo>
                    <a:lnTo>
                      <a:pt x="3654" y="1097"/>
                    </a:lnTo>
                    <a:lnTo>
                      <a:pt x="3337" y="1292"/>
                    </a:lnTo>
                    <a:lnTo>
                      <a:pt x="3045" y="1486"/>
                    </a:lnTo>
                    <a:lnTo>
                      <a:pt x="2753" y="1730"/>
                    </a:lnTo>
                    <a:lnTo>
                      <a:pt x="2485" y="1949"/>
                    </a:lnTo>
                    <a:lnTo>
                      <a:pt x="2217" y="2217"/>
                    </a:lnTo>
                    <a:lnTo>
                      <a:pt x="1973" y="2461"/>
                    </a:lnTo>
                    <a:lnTo>
                      <a:pt x="1730" y="2753"/>
                    </a:lnTo>
                    <a:lnTo>
                      <a:pt x="1510" y="3021"/>
                    </a:lnTo>
                    <a:lnTo>
                      <a:pt x="1291" y="3313"/>
                    </a:lnTo>
                    <a:lnTo>
                      <a:pt x="1096" y="3630"/>
                    </a:lnTo>
                    <a:lnTo>
                      <a:pt x="926" y="3946"/>
                    </a:lnTo>
                    <a:lnTo>
                      <a:pt x="755" y="4263"/>
                    </a:lnTo>
                    <a:lnTo>
                      <a:pt x="609" y="4604"/>
                    </a:lnTo>
                    <a:lnTo>
                      <a:pt x="463" y="4945"/>
                    </a:lnTo>
                    <a:lnTo>
                      <a:pt x="341" y="5286"/>
                    </a:lnTo>
                    <a:lnTo>
                      <a:pt x="244" y="5651"/>
                    </a:lnTo>
                    <a:lnTo>
                      <a:pt x="171" y="6016"/>
                    </a:lnTo>
                    <a:lnTo>
                      <a:pt x="98" y="6382"/>
                    </a:lnTo>
                    <a:lnTo>
                      <a:pt x="49" y="6771"/>
                    </a:lnTo>
                    <a:lnTo>
                      <a:pt x="25" y="7137"/>
                    </a:lnTo>
                    <a:lnTo>
                      <a:pt x="0" y="7526"/>
                    </a:lnTo>
                    <a:lnTo>
                      <a:pt x="0" y="7526"/>
                    </a:lnTo>
                    <a:lnTo>
                      <a:pt x="25" y="7916"/>
                    </a:lnTo>
                    <a:lnTo>
                      <a:pt x="49" y="8306"/>
                    </a:lnTo>
                    <a:lnTo>
                      <a:pt x="98" y="8671"/>
                    </a:lnTo>
                    <a:lnTo>
                      <a:pt x="171" y="9061"/>
                    </a:lnTo>
                    <a:lnTo>
                      <a:pt x="244" y="9426"/>
                    </a:lnTo>
                    <a:lnTo>
                      <a:pt x="341" y="9767"/>
                    </a:lnTo>
                    <a:lnTo>
                      <a:pt x="463" y="10132"/>
                    </a:lnTo>
                    <a:lnTo>
                      <a:pt x="609" y="10473"/>
                    </a:lnTo>
                    <a:lnTo>
                      <a:pt x="755" y="10790"/>
                    </a:lnTo>
                    <a:lnTo>
                      <a:pt x="926" y="11131"/>
                    </a:lnTo>
                    <a:lnTo>
                      <a:pt x="1096" y="11448"/>
                    </a:lnTo>
                    <a:lnTo>
                      <a:pt x="1291" y="11740"/>
                    </a:lnTo>
                    <a:lnTo>
                      <a:pt x="1510" y="12032"/>
                    </a:lnTo>
                    <a:lnTo>
                      <a:pt x="1730" y="12324"/>
                    </a:lnTo>
                    <a:lnTo>
                      <a:pt x="1973" y="12592"/>
                    </a:lnTo>
                    <a:lnTo>
                      <a:pt x="2217" y="12860"/>
                    </a:lnTo>
                    <a:lnTo>
                      <a:pt x="2485" y="13104"/>
                    </a:lnTo>
                    <a:lnTo>
                      <a:pt x="2753" y="13347"/>
                    </a:lnTo>
                    <a:lnTo>
                      <a:pt x="3045" y="13567"/>
                    </a:lnTo>
                    <a:lnTo>
                      <a:pt x="3337" y="13786"/>
                    </a:lnTo>
                    <a:lnTo>
                      <a:pt x="3654" y="13981"/>
                    </a:lnTo>
                    <a:lnTo>
                      <a:pt x="3970" y="14151"/>
                    </a:lnTo>
                    <a:lnTo>
                      <a:pt x="4287" y="14322"/>
                    </a:lnTo>
                    <a:lnTo>
                      <a:pt x="4628" y="14468"/>
                    </a:lnTo>
                    <a:lnTo>
                      <a:pt x="4969" y="14614"/>
                    </a:lnTo>
                    <a:lnTo>
                      <a:pt x="5310" y="14736"/>
                    </a:lnTo>
                    <a:lnTo>
                      <a:pt x="5675" y="14833"/>
                    </a:lnTo>
                    <a:lnTo>
                      <a:pt x="6041" y="14906"/>
                    </a:lnTo>
                    <a:lnTo>
                      <a:pt x="6406" y="14979"/>
                    </a:lnTo>
                    <a:lnTo>
                      <a:pt x="6771" y="15028"/>
                    </a:lnTo>
                    <a:lnTo>
                      <a:pt x="7161" y="15052"/>
                    </a:lnTo>
                    <a:lnTo>
                      <a:pt x="7551" y="15077"/>
                    </a:lnTo>
                    <a:lnTo>
                      <a:pt x="7551" y="15077"/>
                    </a:lnTo>
                    <a:lnTo>
                      <a:pt x="7940" y="15052"/>
                    </a:lnTo>
                    <a:lnTo>
                      <a:pt x="8306" y="15028"/>
                    </a:lnTo>
                    <a:lnTo>
                      <a:pt x="8695" y="14979"/>
                    </a:lnTo>
                    <a:lnTo>
                      <a:pt x="9061" y="14906"/>
                    </a:lnTo>
                    <a:lnTo>
                      <a:pt x="9426" y="14833"/>
                    </a:lnTo>
                    <a:lnTo>
                      <a:pt x="9791" y="14736"/>
                    </a:lnTo>
                    <a:lnTo>
                      <a:pt x="10132" y="14614"/>
                    </a:lnTo>
                    <a:lnTo>
                      <a:pt x="10473" y="14468"/>
                    </a:lnTo>
                    <a:lnTo>
                      <a:pt x="10814" y="14322"/>
                    </a:lnTo>
                    <a:lnTo>
                      <a:pt x="11131" y="14151"/>
                    </a:lnTo>
                    <a:lnTo>
                      <a:pt x="11447" y="13981"/>
                    </a:lnTo>
                    <a:lnTo>
                      <a:pt x="11764" y="13786"/>
                    </a:lnTo>
                    <a:lnTo>
                      <a:pt x="12056" y="13567"/>
                    </a:lnTo>
                    <a:lnTo>
                      <a:pt x="12348" y="13347"/>
                    </a:lnTo>
                    <a:lnTo>
                      <a:pt x="12616" y="13104"/>
                    </a:lnTo>
                    <a:lnTo>
                      <a:pt x="12884" y="12860"/>
                    </a:lnTo>
                    <a:lnTo>
                      <a:pt x="13128" y="12592"/>
                    </a:lnTo>
                    <a:lnTo>
                      <a:pt x="13371" y="12324"/>
                    </a:lnTo>
                    <a:lnTo>
                      <a:pt x="13591" y="12032"/>
                    </a:lnTo>
                    <a:lnTo>
                      <a:pt x="13785" y="11740"/>
                    </a:lnTo>
                    <a:lnTo>
                      <a:pt x="13980" y="11448"/>
                    </a:lnTo>
                    <a:lnTo>
                      <a:pt x="14175" y="11131"/>
                    </a:lnTo>
                    <a:lnTo>
                      <a:pt x="14346" y="10790"/>
                    </a:lnTo>
                    <a:lnTo>
                      <a:pt x="14492" y="10473"/>
                    </a:lnTo>
                    <a:lnTo>
                      <a:pt x="14613" y="10132"/>
                    </a:lnTo>
                    <a:lnTo>
                      <a:pt x="14735" y="9767"/>
                    </a:lnTo>
                    <a:lnTo>
                      <a:pt x="14857" y="9426"/>
                    </a:lnTo>
                    <a:lnTo>
                      <a:pt x="14930" y="9061"/>
                    </a:lnTo>
                    <a:lnTo>
                      <a:pt x="15003" y="8671"/>
                    </a:lnTo>
                    <a:lnTo>
                      <a:pt x="15052" y="8306"/>
                    </a:lnTo>
                    <a:lnTo>
                      <a:pt x="15076" y="7916"/>
                    </a:lnTo>
                    <a:lnTo>
                      <a:pt x="15076" y="7526"/>
                    </a:lnTo>
                    <a:lnTo>
                      <a:pt x="15076" y="7526"/>
                    </a:lnTo>
                    <a:lnTo>
                      <a:pt x="15052" y="6918"/>
                    </a:lnTo>
                    <a:lnTo>
                      <a:pt x="14979" y="6309"/>
                    </a:lnTo>
                    <a:lnTo>
                      <a:pt x="14857" y="5724"/>
                    </a:lnTo>
                    <a:lnTo>
                      <a:pt x="14687" y="5164"/>
                    </a:lnTo>
                    <a:lnTo>
                      <a:pt x="14492" y="4604"/>
                    </a:lnTo>
                    <a:lnTo>
                      <a:pt x="14248" y="4068"/>
                    </a:lnTo>
                    <a:lnTo>
                      <a:pt x="13956" y="3581"/>
                    </a:lnTo>
                    <a:lnTo>
                      <a:pt x="13615" y="30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  <p:sp>
            <p:nvSpPr>
              <p:cNvPr id="23" name="Shape 633"/>
              <p:cNvSpPr/>
              <p:nvPr/>
            </p:nvSpPr>
            <p:spPr>
              <a:xfrm>
                <a:off x="6009825" y="1727425"/>
                <a:ext cx="279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1180" h="11180" fill="none" extrusionOk="0">
                    <a:moveTo>
                      <a:pt x="10181" y="2387"/>
                    </a:moveTo>
                    <a:lnTo>
                      <a:pt x="10181" y="2387"/>
                    </a:lnTo>
                    <a:lnTo>
                      <a:pt x="10400" y="2728"/>
                    </a:lnTo>
                    <a:lnTo>
                      <a:pt x="10595" y="3093"/>
                    </a:lnTo>
                    <a:lnTo>
                      <a:pt x="10766" y="3483"/>
                    </a:lnTo>
                    <a:lnTo>
                      <a:pt x="10912" y="3873"/>
                    </a:lnTo>
                    <a:lnTo>
                      <a:pt x="11034" y="4287"/>
                    </a:lnTo>
                    <a:lnTo>
                      <a:pt x="11107" y="4701"/>
                    </a:lnTo>
                    <a:lnTo>
                      <a:pt x="11180" y="5139"/>
                    </a:lnTo>
                    <a:lnTo>
                      <a:pt x="11180" y="5577"/>
                    </a:lnTo>
                    <a:lnTo>
                      <a:pt x="11180" y="5577"/>
                    </a:lnTo>
                    <a:lnTo>
                      <a:pt x="11155" y="6162"/>
                    </a:lnTo>
                    <a:lnTo>
                      <a:pt x="11082" y="6722"/>
                    </a:lnTo>
                    <a:lnTo>
                      <a:pt x="10936" y="7234"/>
                    </a:lnTo>
                    <a:lnTo>
                      <a:pt x="10741" y="7769"/>
                    </a:lnTo>
                    <a:lnTo>
                      <a:pt x="10522" y="8257"/>
                    </a:lnTo>
                    <a:lnTo>
                      <a:pt x="10230" y="8695"/>
                    </a:lnTo>
                    <a:lnTo>
                      <a:pt x="9913" y="9133"/>
                    </a:lnTo>
                    <a:lnTo>
                      <a:pt x="9548" y="9523"/>
                    </a:lnTo>
                    <a:lnTo>
                      <a:pt x="9158" y="9888"/>
                    </a:lnTo>
                    <a:lnTo>
                      <a:pt x="8720" y="10205"/>
                    </a:lnTo>
                    <a:lnTo>
                      <a:pt x="8257" y="10497"/>
                    </a:lnTo>
                    <a:lnTo>
                      <a:pt x="7770" y="10741"/>
                    </a:lnTo>
                    <a:lnTo>
                      <a:pt x="7259" y="10911"/>
                    </a:lnTo>
                    <a:lnTo>
                      <a:pt x="6723" y="11057"/>
                    </a:lnTo>
                    <a:lnTo>
                      <a:pt x="6163" y="11155"/>
                    </a:lnTo>
                    <a:lnTo>
                      <a:pt x="5603" y="11179"/>
                    </a:lnTo>
                    <a:lnTo>
                      <a:pt x="5603" y="11179"/>
                    </a:lnTo>
                    <a:lnTo>
                      <a:pt x="5018" y="11155"/>
                    </a:lnTo>
                    <a:lnTo>
                      <a:pt x="4482" y="11057"/>
                    </a:lnTo>
                    <a:lnTo>
                      <a:pt x="3946" y="10911"/>
                    </a:lnTo>
                    <a:lnTo>
                      <a:pt x="3435" y="10741"/>
                    </a:lnTo>
                    <a:lnTo>
                      <a:pt x="2948" y="10497"/>
                    </a:lnTo>
                    <a:lnTo>
                      <a:pt x="2485" y="10205"/>
                    </a:lnTo>
                    <a:lnTo>
                      <a:pt x="2047" y="9888"/>
                    </a:lnTo>
                    <a:lnTo>
                      <a:pt x="1657" y="9523"/>
                    </a:lnTo>
                    <a:lnTo>
                      <a:pt x="1292" y="9133"/>
                    </a:lnTo>
                    <a:lnTo>
                      <a:pt x="975" y="8695"/>
                    </a:lnTo>
                    <a:lnTo>
                      <a:pt x="683" y="8257"/>
                    </a:lnTo>
                    <a:lnTo>
                      <a:pt x="464" y="7769"/>
                    </a:lnTo>
                    <a:lnTo>
                      <a:pt x="269" y="7234"/>
                    </a:lnTo>
                    <a:lnTo>
                      <a:pt x="123" y="6722"/>
                    </a:lnTo>
                    <a:lnTo>
                      <a:pt x="50" y="6162"/>
                    </a:lnTo>
                    <a:lnTo>
                      <a:pt x="1" y="5577"/>
                    </a:lnTo>
                    <a:lnTo>
                      <a:pt x="1" y="5577"/>
                    </a:lnTo>
                    <a:lnTo>
                      <a:pt x="50" y="5017"/>
                    </a:lnTo>
                    <a:lnTo>
                      <a:pt x="123" y="4457"/>
                    </a:lnTo>
                    <a:lnTo>
                      <a:pt x="269" y="3921"/>
                    </a:lnTo>
                    <a:lnTo>
                      <a:pt x="464" y="3410"/>
                    </a:lnTo>
                    <a:lnTo>
                      <a:pt x="683" y="2923"/>
                    </a:lnTo>
                    <a:lnTo>
                      <a:pt x="975" y="2460"/>
                    </a:lnTo>
                    <a:lnTo>
                      <a:pt x="1292" y="2046"/>
                    </a:lnTo>
                    <a:lnTo>
                      <a:pt x="1657" y="1632"/>
                    </a:lnTo>
                    <a:lnTo>
                      <a:pt x="2047" y="1267"/>
                    </a:lnTo>
                    <a:lnTo>
                      <a:pt x="2485" y="950"/>
                    </a:lnTo>
                    <a:lnTo>
                      <a:pt x="2948" y="682"/>
                    </a:lnTo>
                    <a:lnTo>
                      <a:pt x="3435" y="439"/>
                    </a:lnTo>
                    <a:lnTo>
                      <a:pt x="3946" y="244"/>
                    </a:lnTo>
                    <a:lnTo>
                      <a:pt x="4482" y="122"/>
                    </a:lnTo>
                    <a:lnTo>
                      <a:pt x="5018" y="25"/>
                    </a:lnTo>
                    <a:lnTo>
                      <a:pt x="5603" y="0"/>
                    </a:lnTo>
                    <a:lnTo>
                      <a:pt x="5603" y="0"/>
                    </a:lnTo>
                    <a:lnTo>
                      <a:pt x="6041" y="25"/>
                    </a:lnTo>
                    <a:lnTo>
                      <a:pt x="6479" y="73"/>
                    </a:lnTo>
                    <a:lnTo>
                      <a:pt x="6893" y="146"/>
                    </a:lnTo>
                    <a:lnTo>
                      <a:pt x="7307" y="268"/>
                    </a:lnTo>
                    <a:lnTo>
                      <a:pt x="7697" y="414"/>
                    </a:lnTo>
                    <a:lnTo>
                      <a:pt x="8087" y="585"/>
                    </a:lnTo>
                    <a:lnTo>
                      <a:pt x="8452" y="780"/>
                    </a:lnTo>
                    <a:lnTo>
                      <a:pt x="8793" y="999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  <p:sp>
            <p:nvSpPr>
              <p:cNvPr id="24" name="Shape 634"/>
              <p:cNvSpPr/>
              <p:nvPr/>
            </p:nvSpPr>
            <p:spPr>
              <a:xfrm>
                <a:off x="6107250" y="1824850"/>
                <a:ext cx="84650" cy="84650"/>
              </a:xfrm>
              <a:custGeom>
                <a:avLst/>
                <a:gdLst/>
                <a:ahLst/>
                <a:cxnLst/>
                <a:rect l="0" t="0" r="0" b="0"/>
                <a:pathLst>
                  <a:path w="3386" h="3386" fill="none" extrusionOk="0">
                    <a:moveTo>
                      <a:pt x="3362" y="1388"/>
                    </a:moveTo>
                    <a:lnTo>
                      <a:pt x="3362" y="1388"/>
                    </a:lnTo>
                    <a:lnTo>
                      <a:pt x="3386" y="1680"/>
                    </a:lnTo>
                    <a:lnTo>
                      <a:pt x="3386" y="1680"/>
                    </a:lnTo>
                    <a:lnTo>
                      <a:pt x="3386" y="1851"/>
                    </a:lnTo>
                    <a:lnTo>
                      <a:pt x="3362" y="2021"/>
                    </a:lnTo>
                    <a:lnTo>
                      <a:pt x="3313" y="2192"/>
                    </a:lnTo>
                    <a:lnTo>
                      <a:pt x="3264" y="2338"/>
                    </a:lnTo>
                    <a:lnTo>
                      <a:pt x="3191" y="2484"/>
                    </a:lnTo>
                    <a:lnTo>
                      <a:pt x="3118" y="2630"/>
                    </a:lnTo>
                    <a:lnTo>
                      <a:pt x="3021" y="2776"/>
                    </a:lnTo>
                    <a:lnTo>
                      <a:pt x="2899" y="2898"/>
                    </a:lnTo>
                    <a:lnTo>
                      <a:pt x="2777" y="2996"/>
                    </a:lnTo>
                    <a:lnTo>
                      <a:pt x="2655" y="3093"/>
                    </a:lnTo>
                    <a:lnTo>
                      <a:pt x="2509" y="3191"/>
                    </a:lnTo>
                    <a:lnTo>
                      <a:pt x="2363" y="3239"/>
                    </a:lnTo>
                    <a:lnTo>
                      <a:pt x="2217" y="3312"/>
                    </a:lnTo>
                    <a:lnTo>
                      <a:pt x="2046" y="3337"/>
                    </a:lnTo>
                    <a:lnTo>
                      <a:pt x="1876" y="3385"/>
                    </a:lnTo>
                    <a:lnTo>
                      <a:pt x="1706" y="3385"/>
                    </a:lnTo>
                    <a:lnTo>
                      <a:pt x="1706" y="3385"/>
                    </a:lnTo>
                    <a:lnTo>
                      <a:pt x="1535" y="3385"/>
                    </a:lnTo>
                    <a:lnTo>
                      <a:pt x="1365" y="3337"/>
                    </a:lnTo>
                    <a:lnTo>
                      <a:pt x="1194" y="3312"/>
                    </a:lnTo>
                    <a:lnTo>
                      <a:pt x="1048" y="3239"/>
                    </a:lnTo>
                    <a:lnTo>
                      <a:pt x="902" y="3191"/>
                    </a:lnTo>
                    <a:lnTo>
                      <a:pt x="756" y="3093"/>
                    </a:lnTo>
                    <a:lnTo>
                      <a:pt x="634" y="2996"/>
                    </a:lnTo>
                    <a:lnTo>
                      <a:pt x="512" y="2898"/>
                    </a:lnTo>
                    <a:lnTo>
                      <a:pt x="390" y="2776"/>
                    </a:lnTo>
                    <a:lnTo>
                      <a:pt x="293" y="2630"/>
                    </a:lnTo>
                    <a:lnTo>
                      <a:pt x="220" y="2484"/>
                    </a:lnTo>
                    <a:lnTo>
                      <a:pt x="147" y="2338"/>
                    </a:lnTo>
                    <a:lnTo>
                      <a:pt x="74" y="2192"/>
                    </a:lnTo>
                    <a:lnTo>
                      <a:pt x="49" y="2021"/>
                    </a:lnTo>
                    <a:lnTo>
                      <a:pt x="25" y="1851"/>
                    </a:lnTo>
                    <a:lnTo>
                      <a:pt x="1" y="1680"/>
                    </a:lnTo>
                    <a:lnTo>
                      <a:pt x="1" y="1680"/>
                    </a:lnTo>
                    <a:lnTo>
                      <a:pt x="25" y="1510"/>
                    </a:lnTo>
                    <a:lnTo>
                      <a:pt x="49" y="1340"/>
                    </a:lnTo>
                    <a:lnTo>
                      <a:pt x="74" y="1193"/>
                    </a:lnTo>
                    <a:lnTo>
                      <a:pt x="147" y="1023"/>
                    </a:lnTo>
                    <a:lnTo>
                      <a:pt x="220" y="877"/>
                    </a:lnTo>
                    <a:lnTo>
                      <a:pt x="293" y="731"/>
                    </a:lnTo>
                    <a:lnTo>
                      <a:pt x="390" y="609"/>
                    </a:lnTo>
                    <a:lnTo>
                      <a:pt x="512" y="487"/>
                    </a:lnTo>
                    <a:lnTo>
                      <a:pt x="634" y="390"/>
                    </a:lnTo>
                    <a:lnTo>
                      <a:pt x="756" y="292"/>
                    </a:lnTo>
                    <a:lnTo>
                      <a:pt x="902" y="195"/>
                    </a:lnTo>
                    <a:lnTo>
                      <a:pt x="1048" y="122"/>
                    </a:lnTo>
                    <a:lnTo>
                      <a:pt x="1194" y="73"/>
                    </a:lnTo>
                    <a:lnTo>
                      <a:pt x="1365" y="24"/>
                    </a:lnTo>
                    <a:lnTo>
                      <a:pt x="1535" y="0"/>
                    </a:lnTo>
                    <a:lnTo>
                      <a:pt x="1706" y="0"/>
                    </a:lnTo>
                    <a:lnTo>
                      <a:pt x="1706" y="0"/>
                    </a:lnTo>
                    <a:lnTo>
                      <a:pt x="1998" y="2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  <p:sp>
            <p:nvSpPr>
              <p:cNvPr id="25" name="Shape 635"/>
              <p:cNvSpPr/>
              <p:nvPr/>
            </p:nvSpPr>
            <p:spPr>
              <a:xfrm>
                <a:off x="6058550" y="1776125"/>
                <a:ext cx="182075" cy="182075"/>
              </a:xfrm>
              <a:custGeom>
                <a:avLst/>
                <a:gdLst/>
                <a:ahLst/>
                <a:cxnLst/>
                <a:rect l="0" t="0" r="0" b="0"/>
                <a:pathLst>
                  <a:path w="7283" h="7283" fill="none" extrusionOk="0">
                    <a:moveTo>
                      <a:pt x="5431" y="463"/>
                    </a:moveTo>
                    <a:lnTo>
                      <a:pt x="5431" y="463"/>
                    </a:lnTo>
                    <a:lnTo>
                      <a:pt x="5042" y="269"/>
                    </a:lnTo>
                    <a:lnTo>
                      <a:pt x="4823" y="195"/>
                    </a:lnTo>
                    <a:lnTo>
                      <a:pt x="4603" y="122"/>
                    </a:lnTo>
                    <a:lnTo>
                      <a:pt x="4360" y="74"/>
                    </a:lnTo>
                    <a:lnTo>
                      <a:pt x="4141" y="25"/>
                    </a:lnTo>
                    <a:lnTo>
                      <a:pt x="3897" y="1"/>
                    </a:lnTo>
                    <a:lnTo>
                      <a:pt x="3654" y="1"/>
                    </a:lnTo>
                    <a:lnTo>
                      <a:pt x="3654" y="1"/>
                    </a:lnTo>
                    <a:lnTo>
                      <a:pt x="3288" y="25"/>
                    </a:lnTo>
                    <a:lnTo>
                      <a:pt x="2923" y="74"/>
                    </a:lnTo>
                    <a:lnTo>
                      <a:pt x="2558" y="147"/>
                    </a:lnTo>
                    <a:lnTo>
                      <a:pt x="2241" y="293"/>
                    </a:lnTo>
                    <a:lnTo>
                      <a:pt x="1924" y="439"/>
                    </a:lnTo>
                    <a:lnTo>
                      <a:pt x="1608" y="609"/>
                    </a:lnTo>
                    <a:lnTo>
                      <a:pt x="1340" y="829"/>
                    </a:lnTo>
                    <a:lnTo>
                      <a:pt x="1072" y="1072"/>
                    </a:lnTo>
                    <a:lnTo>
                      <a:pt x="828" y="1316"/>
                    </a:lnTo>
                    <a:lnTo>
                      <a:pt x="633" y="1608"/>
                    </a:lnTo>
                    <a:lnTo>
                      <a:pt x="439" y="1900"/>
                    </a:lnTo>
                    <a:lnTo>
                      <a:pt x="293" y="2217"/>
                    </a:lnTo>
                    <a:lnTo>
                      <a:pt x="171" y="2558"/>
                    </a:lnTo>
                    <a:lnTo>
                      <a:pt x="73" y="2899"/>
                    </a:lnTo>
                    <a:lnTo>
                      <a:pt x="25" y="3264"/>
                    </a:lnTo>
                    <a:lnTo>
                      <a:pt x="0" y="3629"/>
                    </a:lnTo>
                    <a:lnTo>
                      <a:pt x="0" y="3629"/>
                    </a:lnTo>
                    <a:lnTo>
                      <a:pt x="25" y="4019"/>
                    </a:lnTo>
                    <a:lnTo>
                      <a:pt x="73" y="4360"/>
                    </a:lnTo>
                    <a:lnTo>
                      <a:pt x="171" y="4725"/>
                    </a:lnTo>
                    <a:lnTo>
                      <a:pt x="293" y="5066"/>
                    </a:lnTo>
                    <a:lnTo>
                      <a:pt x="439" y="5383"/>
                    </a:lnTo>
                    <a:lnTo>
                      <a:pt x="633" y="5675"/>
                    </a:lnTo>
                    <a:lnTo>
                      <a:pt x="828" y="5943"/>
                    </a:lnTo>
                    <a:lnTo>
                      <a:pt x="1072" y="6211"/>
                    </a:lnTo>
                    <a:lnTo>
                      <a:pt x="1340" y="6455"/>
                    </a:lnTo>
                    <a:lnTo>
                      <a:pt x="1608" y="6650"/>
                    </a:lnTo>
                    <a:lnTo>
                      <a:pt x="1924" y="6844"/>
                    </a:lnTo>
                    <a:lnTo>
                      <a:pt x="2241" y="6990"/>
                    </a:lnTo>
                    <a:lnTo>
                      <a:pt x="2558" y="7112"/>
                    </a:lnTo>
                    <a:lnTo>
                      <a:pt x="2923" y="7210"/>
                    </a:lnTo>
                    <a:lnTo>
                      <a:pt x="3288" y="7258"/>
                    </a:lnTo>
                    <a:lnTo>
                      <a:pt x="3654" y="7283"/>
                    </a:lnTo>
                    <a:lnTo>
                      <a:pt x="3654" y="7283"/>
                    </a:lnTo>
                    <a:lnTo>
                      <a:pt x="4019" y="7258"/>
                    </a:lnTo>
                    <a:lnTo>
                      <a:pt x="4384" y="7210"/>
                    </a:lnTo>
                    <a:lnTo>
                      <a:pt x="4725" y="7112"/>
                    </a:lnTo>
                    <a:lnTo>
                      <a:pt x="5066" y="6990"/>
                    </a:lnTo>
                    <a:lnTo>
                      <a:pt x="5383" y="6844"/>
                    </a:lnTo>
                    <a:lnTo>
                      <a:pt x="5675" y="6650"/>
                    </a:lnTo>
                    <a:lnTo>
                      <a:pt x="5967" y="6455"/>
                    </a:lnTo>
                    <a:lnTo>
                      <a:pt x="6235" y="6211"/>
                    </a:lnTo>
                    <a:lnTo>
                      <a:pt x="6454" y="5943"/>
                    </a:lnTo>
                    <a:lnTo>
                      <a:pt x="6674" y="5675"/>
                    </a:lnTo>
                    <a:lnTo>
                      <a:pt x="6844" y="5383"/>
                    </a:lnTo>
                    <a:lnTo>
                      <a:pt x="7014" y="5066"/>
                    </a:lnTo>
                    <a:lnTo>
                      <a:pt x="7136" y="4725"/>
                    </a:lnTo>
                    <a:lnTo>
                      <a:pt x="7209" y="4360"/>
                    </a:lnTo>
                    <a:lnTo>
                      <a:pt x="7282" y="4019"/>
                    </a:lnTo>
                    <a:lnTo>
                      <a:pt x="7282" y="3629"/>
                    </a:lnTo>
                    <a:lnTo>
                      <a:pt x="7282" y="3629"/>
                    </a:lnTo>
                    <a:lnTo>
                      <a:pt x="7282" y="3386"/>
                    </a:lnTo>
                    <a:lnTo>
                      <a:pt x="7258" y="3167"/>
                    </a:lnTo>
                    <a:lnTo>
                      <a:pt x="7234" y="2923"/>
                    </a:lnTo>
                    <a:lnTo>
                      <a:pt x="7161" y="2704"/>
                    </a:lnTo>
                    <a:lnTo>
                      <a:pt x="7112" y="2485"/>
                    </a:lnTo>
                    <a:lnTo>
                      <a:pt x="7014" y="2266"/>
                    </a:lnTo>
                    <a:lnTo>
                      <a:pt x="6820" y="1852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  <p:sp>
            <p:nvSpPr>
              <p:cNvPr id="26" name="Shape 636"/>
              <p:cNvSpPr/>
              <p:nvPr/>
            </p:nvSpPr>
            <p:spPr>
              <a:xfrm>
                <a:off x="5971475" y="2001400"/>
                <a:ext cx="749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97" h="2827" fill="none" extrusionOk="0">
                    <a:moveTo>
                      <a:pt x="1462" y="1"/>
                    </a:moveTo>
                    <a:lnTo>
                      <a:pt x="293" y="1170"/>
                    </a:lnTo>
                    <a:lnTo>
                      <a:pt x="293" y="1170"/>
                    </a:lnTo>
                    <a:lnTo>
                      <a:pt x="171" y="1316"/>
                    </a:lnTo>
                    <a:lnTo>
                      <a:pt x="74" y="1487"/>
                    </a:lnTo>
                    <a:lnTo>
                      <a:pt x="25" y="1657"/>
                    </a:lnTo>
                    <a:lnTo>
                      <a:pt x="1" y="1852"/>
                    </a:lnTo>
                    <a:lnTo>
                      <a:pt x="25" y="2047"/>
                    </a:lnTo>
                    <a:lnTo>
                      <a:pt x="74" y="2217"/>
                    </a:lnTo>
                    <a:lnTo>
                      <a:pt x="171" y="2388"/>
                    </a:lnTo>
                    <a:lnTo>
                      <a:pt x="293" y="2534"/>
                    </a:lnTo>
                    <a:lnTo>
                      <a:pt x="293" y="2534"/>
                    </a:lnTo>
                    <a:lnTo>
                      <a:pt x="439" y="2656"/>
                    </a:lnTo>
                    <a:lnTo>
                      <a:pt x="609" y="2753"/>
                    </a:lnTo>
                    <a:lnTo>
                      <a:pt x="804" y="2802"/>
                    </a:lnTo>
                    <a:lnTo>
                      <a:pt x="975" y="2826"/>
                    </a:lnTo>
                    <a:lnTo>
                      <a:pt x="975" y="2826"/>
                    </a:lnTo>
                    <a:lnTo>
                      <a:pt x="1170" y="2802"/>
                    </a:lnTo>
                    <a:lnTo>
                      <a:pt x="1340" y="2753"/>
                    </a:lnTo>
                    <a:lnTo>
                      <a:pt x="1511" y="2656"/>
                    </a:lnTo>
                    <a:lnTo>
                      <a:pt x="1681" y="2534"/>
                    </a:lnTo>
                    <a:lnTo>
                      <a:pt x="2850" y="1365"/>
                    </a:lnTo>
                    <a:lnTo>
                      <a:pt x="2850" y="1365"/>
                    </a:lnTo>
                    <a:lnTo>
                      <a:pt x="2996" y="1194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  <p:sp>
            <p:nvSpPr>
              <p:cNvPr id="27" name="Shape 637"/>
              <p:cNvSpPr/>
              <p:nvPr/>
            </p:nvSpPr>
            <p:spPr>
              <a:xfrm>
                <a:off x="6253375" y="2001400"/>
                <a:ext cx="74325" cy="70675"/>
              </a:xfrm>
              <a:custGeom>
                <a:avLst/>
                <a:gdLst/>
                <a:ahLst/>
                <a:cxnLst/>
                <a:rect l="0" t="0" r="0" b="0"/>
                <a:pathLst>
                  <a:path w="2973" h="2827" fill="none" extrusionOk="0">
                    <a:moveTo>
                      <a:pt x="1" y="1194"/>
                    </a:moveTo>
                    <a:lnTo>
                      <a:pt x="1" y="1194"/>
                    </a:lnTo>
                    <a:lnTo>
                      <a:pt x="123" y="1365"/>
                    </a:lnTo>
                    <a:lnTo>
                      <a:pt x="1316" y="2534"/>
                    </a:lnTo>
                    <a:lnTo>
                      <a:pt x="1316" y="2534"/>
                    </a:lnTo>
                    <a:lnTo>
                      <a:pt x="1462" y="2656"/>
                    </a:lnTo>
                    <a:lnTo>
                      <a:pt x="1633" y="2753"/>
                    </a:lnTo>
                    <a:lnTo>
                      <a:pt x="1827" y="2802"/>
                    </a:lnTo>
                    <a:lnTo>
                      <a:pt x="1998" y="2826"/>
                    </a:lnTo>
                    <a:lnTo>
                      <a:pt x="1998" y="2826"/>
                    </a:lnTo>
                    <a:lnTo>
                      <a:pt x="2193" y="2802"/>
                    </a:lnTo>
                    <a:lnTo>
                      <a:pt x="2363" y="2753"/>
                    </a:lnTo>
                    <a:lnTo>
                      <a:pt x="2534" y="2656"/>
                    </a:lnTo>
                    <a:lnTo>
                      <a:pt x="2704" y="2534"/>
                    </a:lnTo>
                    <a:lnTo>
                      <a:pt x="2704" y="2534"/>
                    </a:lnTo>
                    <a:lnTo>
                      <a:pt x="2826" y="2388"/>
                    </a:lnTo>
                    <a:lnTo>
                      <a:pt x="2923" y="2217"/>
                    </a:lnTo>
                    <a:lnTo>
                      <a:pt x="2972" y="2047"/>
                    </a:lnTo>
                    <a:lnTo>
                      <a:pt x="2972" y="1852"/>
                    </a:lnTo>
                    <a:lnTo>
                      <a:pt x="2972" y="1657"/>
                    </a:lnTo>
                    <a:lnTo>
                      <a:pt x="2923" y="1487"/>
                    </a:lnTo>
                    <a:lnTo>
                      <a:pt x="2826" y="1316"/>
                    </a:lnTo>
                    <a:lnTo>
                      <a:pt x="2704" y="1170"/>
                    </a:lnTo>
                    <a:lnTo>
                      <a:pt x="1535" y="1"/>
                    </a:lnTo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  <p:sp>
            <p:nvSpPr>
              <p:cNvPr id="28" name="Shape 638"/>
              <p:cNvSpPr/>
              <p:nvPr/>
            </p:nvSpPr>
            <p:spPr>
              <a:xfrm>
                <a:off x="6137700" y="1623900"/>
                <a:ext cx="250875" cy="255150"/>
              </a:xfrm>
              <a:custGeom>
                <a:avLst/>
                <a:gdLst/>
                <a:ahLst/>
                <a:cxnLst/>
                <a:rect l="0" t="0" r="0" b="0"/>
                <a:pathLst>
                  <a:path w="10035" h="10206" fill="none" extrusionOk="0">
                    <a:moveTo>
                      <a:pt x="9718" y="2412"/>
                    </a:moveTo>
                    <a:lnTo>
                      <a:pt x="8671" y="2217"/>
                    </a:lnTo>
                    <a:lnTo>
                      <a:pt x="9694" y="1194"/>
                    </a:lnTo>
                    <a:lnTo>
                      <a:pt x="9694" y="1194"/>
                    </a:lnTo>
                    <a:lnTo>
                      <a:pt x="9767" y="1121"/>
                    </a:lnTo>
                    <a:lnTo>
                      <a:pt x="9815" y="1024"/>
                    </a:lnTo>
                    <a:lnTo>
                      <a:pt x="9840" y="951"/>
                    </a:lnTo>
                    <a:lnTo>
                      <a:pt x="9840" y="853"/>
                    </a:lnTo>
                    <a:lnTo>
                      <a:pt x="9840" y="756"/>
                    </a:lnTo>
                    <a:lnTo>
                      <a:pt x="9815" y="658"/>
                    </a:lnTo>
                    <a:lnTo>
                      <a:pt x="9767" y="585"/>
                    </a:lnTo>
                    <a:lnTo>
                      <a:pt x="9694" y="512"/>
                    </a:lnTo>
                    <a:lnTo>
                      <a:pt x="9694" y="512"/>
                    </a:lnTo>
                    <a:lnTo>
                      <a:pt x="9621" y="439"/>
                    </a:lnTo>
                    <a:lnTo>
                      <a:pt x="9548" y="391"/>
                    </a:lnTo>
                    <a:lnTo>
                      <a:pt x="9450" y="366"/>
                    </a:lnTo>
                    <a:lnTo>
                      <a:pt x="9353" y="366"/>
                    </a:lnTo>
                    <a:lnTo>
                      <a:pt x="9255" y="366"/>
                    </a:lnTo>
                    <a:lnTo>
                      <a:pt x="9182" y="391"/>
                    </a:lnTo>
                    <a:lnTo>
                      <a:pt x="9085" y="439"/>
                    </a:lnTo>
                    <a:lnTo>
                      <a:pt x="9012" y="512"/>
                    </a:lnTo>
                    <a:lnTo>
                      <a:pt x="7867" y="1657"/>
                    </a:lnTo>
                    <a:lnTo>
                      <a:pt x="7867" y="1657"/>
                    </a:lnTo>
                    <a:lnTo>
                      <a:pt x="7818" y="1487"/>
                    </a:lnTo>
                    <a:lnTo>
                      <a:pt x="7599" y="317"/>
                    </a:lnTo>
                    <a:lnTo>
                      <a:pt x="7599" y="317"/>
                    </a:lnTo>
                    <a:lnTo>
                      <a:pt x="7575" y="196"/>
                    </a:lnTo>
                    <a:lnTo>
                      <a:pt x="7526" y="98"/>
                    </a:lnTo>
                    <a:lnTo>
                      <a:pt x="7477" y="50"/>
                    </a:lnTo>
                    <a:lnTo>
                      <a:pt x="7404" y="1"/>
                    </a:lnTo>
                    <a:lnTo>
                      <a:pt x="7331" y="1"/>
                    </a:lnTo>
                    <a:lnTo>
                      <a:pt x="7234" y="25"/>
                    </a:lnTo>
                    <a:lnTo>
                      <a:pt x="7161" y="74"/>
                    </a:lnTo>
                    <a:lnTo>
                      <a:pt x="7063" y="147"/>
                    </a:lnTo>
                    <a:lnTo>
                      <a:pt x="5432" y="1754"/>
                    </a:lnTo>
                    <a:lnTo>
                      <a:pt x="5432" y="1754"/>
                    </a:lnTo>
                    <a:lnTo>
                      <a:pt x="5358" y="1852"/>
                    </a:lnTo>
                    <a:lnTo>
                      <a:pt x="5285" y="1974"/>
                    </a:lnTo>
                    <a:lnTo>
                      <a:pt x="5212" y="2120"/>
                    </a:lnTo>
                    <a:lnTo>
                      <a:pt x="5164" y="2242"/>
                    </a:lnTo>
                    <a:lnTo>
                      <a:pt x="5139" y="2388"/>
                    </a:lnTo>
                    <a:lnTo>
                      <a:pt x="5115" y="2534"/>
                    </a:lnTo>
                    <a:lnTo>
                      <a:pt x="5115" y="2680"/>
                    </a:lnTo>
                    <a:lnTo>
                      <a:pt x="5115" y="2802"/>
                    </a:lnTo>
                    <a:lnTo>
                      <a:pt x="5334" y="3971"/>
                    </a:lnTo>
                    <a:lnTo>
                      <a:pt x="5334" y="3971"/>
                    </a:lnTo>
                    <a:lnTo>
                      <a:pt x="5383" y="4141"/>
                    </a:lnTo>
                    <a:lnTo>
                      <a:pt x="147" y="9378"/>
                    </a:lnTo>
                    <a:lnTo>
                      <a:pt x="147" y="9378"/>
                    </a:lnTo>
                    <a:lnTo>
                      <a:pt x="73" y="9451"/>
                    </a:lnTo>
                    <a:lnTo>
                      <a:pt x="25" y="9548"/>
                    </a:lnTo>
                    <a:lnTo>
                      <a:pt x="0" y="9645"/>
                    </a:lnTo>
                    <a:lnTo>
                      <a:pt x="0" y="9718"/>
                    </a:lnTo>
                    <a:lnTo>
                      <a:pt x="0" y="9816"/>
                    </a:lnTo>
                    <a:lnTo>
                      <a:pt x="25" y="9913"/>
                    </a:lnTo>
                    <a:lnTo>
                      <a:pt x="73" y="9986"/>
                    </a:lnTo>
                    <a:lnTo>
                      <a:pt x="147" y="10059"/>
                    </a:lnTo>
                    <a:lnTo>
                      <a:pt x="147" y="10059"/>
                    </a:lnTo>
                    <a:lnTo>
                      <a:pt x="220" y="10133"/>
                    </a:lnTo>
                    <a:lnTo>
                      <a:pt x="293" y="10181"/>
                    </a:lnTo>
                    <a:lnTo>
                      <a:pt x="390" y="10206"/>
                    </a:lnTo>
                    <a:lnTo>
                      <a:pt x="488" y="10206"/>
                    </a:lnTo>
                    <a:lnTo>
                      <a:pt x="488" y="10206"/>
                    </a:lnTo>
                    <a:lnTo>
                      <a:pt x="585" y="10206"/>
                    </a:lnTo>
                    <a:lnTo>
                      <a:pt x="658" y="10181"/>
                    </a:lnTo>
                    <a:lnTo>
                      <a:pt x="755" y="10133"/>
                    </a:lnTo>
                    <a:lnTo>
                      <a:pt x="828" y="10059"/>
                    </a:lnTo>
                    <a:lnTo>
                      <a:pt x="6187" y="4726"/>
                    </a:lnTo>
                    <a:lnTo>
                      <a:pt x="7234" y="4896"/>
                    </a:lnTo>
                    <a:lnTo>
                      <a:pt x="7234" y="4896"/>
                    </a:lnTo>
                    <a:lnTo>
                      <a:pt x="7356" y="4921"/>
                    </a:lnTo>
                    <a:lnTo>
                      <a:pt x="7502" y="4921"/>
                    </a:lnTo>
                    <a:lnTo>
                      <a:pt x="7624" y="4896"/>
                    </a:lnTo>
                    <a:lnTo>
                      <a:pt x="7770" y="4848"/>
                    </a:lnTo>
                    <a:lnTo>
                      <a:pt x="7916" y="4799"/>
                    </a:lnTo>
                    <a:lnTo>
                      <a:pt x="8038" y="4750"/>
                    </a:lnTo>
                    <a:lnTo>
                      <a:pt x="8159" y="4677"/>
                    </a:lnTo>
                    <a:lnTo>
                      <a:pt x="8257" y="4580"/>
                    </a:lnTo>
                    <a:lnTo>
                      <a:pt x="9889" y="2948"/>
                    </a:lnTo>
                    <a:lnTo>
                      <a:pt x="9889" y="2948"/>
                    </a:lnTo>
                    <a:lnTo>
                      <a:pt x="9962" y="2875"/>
                    </a:lnTo>
                    <a:lnTo>
                      <a:pt x="10010" y="2777"/>
                    </a:lnTo>
                    <a:lnTo>
                      <a:pt x="10035" y="2704"/>
                    </a:lnTo>
                    <a:lnTo>
                      <a:pt x="10010" y="2607"/>
                    </a:lnTo>
                    <a:lnTo>
                      <a:pt x="9986" y="2558"/>
                    </a:lnTo>
                    <a:lnTo>
                      <a:pt x="9913" y="2485"/>
                    </a:lnTo>
                    <a:lnTo>
                      <a:pt x="9815" y="2436"/>
                    </a:lnTo>
                    <a:lnTo>
                      <a:pt x="9718" y="2412"/>
                    </a:lnTo>
                    <a:lnTo>
                      <a:pt x="9718" y="2412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FF98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buNone/>
                </a:pPr>
                <a:endParaRPr sz="20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4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4119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852" y="837913"/>
            <a:ext cx="8761328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The adjusted trial balance for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Hanadi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Cleaning Services shows the following account balances on November 30, 2020: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8E6C56-E76B-43EF-84C4-29E49ED612AD}"/>
              </a:ext>
            </a:extLst>
          </p:cNvPr>
          <p:cNvSpPr txBox="1"/>
          <p:nvPr/>
        </p:nvSpPr>
        <p:spPr>
          <a:xfrm>
            <a:off x="150852" y="402733"/>
            <a:ext cx="184537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(1):</a:t>
            </a:r>
            <a:endParaRPr lang="en-GB" sz="2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9664" y="1518516"/>
            <a:ext cx="299219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Hanadi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Cleaning Services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Adjusted Trial Balance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November 30, 2020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353520"/>
              </p:ext>
            </p:extLst>
          </p:nvPr>
        </p:nvGraphicFramePr>
        <p:xfrm>
          <a:off x="2483021" y="2424711"/>
          <a:ext cx="5560453" cy="3169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3511865"/>
                <a:gridCol w="1024294"/>
                <a:gridCol w="1024294"/>
              </a:tblGrid>
              <a:tr h="432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35,750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 Receivable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45,400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 Payable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Capital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,Drawings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Revenue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Wages Expense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9,350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 Expense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164,950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164,950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47730" y="5168563"/>
            <a:ext cx="1249251" cy="3385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Required:</a:t>
            </a:r>
            <a:r>
              <a:rPr kumimoji="0" lang="en-GB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8696325"/>
            <a:ext cx="11239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39168" y="5662780"/>
            <a:ext cx="707224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1- Prepare the necessary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closing entries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on November 30, 2020.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2- Post these entries to the ledger.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3- Prepare a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post-closing trial balance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on November 30, 2020.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2" name="Picture 21" descr="depreciation-calculator3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96"/>
          <a:stretch>
            <a:fillRect/>
          </a:stretch>
        </p:blipFill>
        <p:spPr bwMode="auto">
          <a:xfrm>
            <a:off x="9118242" y="4167571"/>
            <a:ext cx="2807595" cy="2001983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590" y="489120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53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2" grpId="0" animBg="1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4119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8E6C56-E76B-43EF-84C4-29E49ED612AD}"/>
              </a:ext>
            </a:extLst>
          </p:cNvPr>
          <p:cNvSpPr txBox="1"/>
          <p:nvPr/>
        </p:nvSpPr>
        <p:spPr>
          <a:xfrm>
            <a:off x="150851" y="402733"/>
            <a:ext cx="3043110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(1): Solution</a:t>
            </a:r>
            <a:endParaRPr lang="en-GB" sz="2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6802" y="973850"/>
            <a:ext cx="299219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Hanadi</a:t>
            </a:r>
            <a:r>
              <a:rPr lang="en-US" sz="1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Cleaning Services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Adjusted Trial Balance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</a:rPr>
              <a:t>November 30, 2020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00949"/>
              </p:ext>
            </p:extLst>
          </p:nvPr>
        </p:nvGraphicFramePr>
        <p:xfrm>
          <a:off x="150851" y="1944242"/>
          <a:ext cx="4768879" cy="3169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3011923"/>
                <a:gridCol w="878478"/>
                <a:gridCol w="878478"/>
              </a:tblGrid>
              <a:tr h="432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 Title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35,750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 Receivable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45,400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50,300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20,900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Accounts Payable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Capital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,Drawings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Revenue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Wages Expense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 Expense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164,950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164,950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47730" y="5168563"/>
            <a:ext cx="12492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Required:</a:t>
            </a:r>
            <a:r>
              <a:rPr kumimoji="0" lang="en-GB" sz="1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8696325"/>
            <a:ext cx="11239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0851" y="5524282"/>
            <a:ext cx="49234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1- Prepare the necessary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closing entries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on November 30, 2020.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55925"/>
              </p:ext>
            </p:extLst>
          </p:nvPr>
        </p:nvGraphicFramePr>
        <p:xfrm>
          <a:off x="5256328" y="1516896"/>
          <a:ext cx="6649710" cy="49812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05733"/>
                <a:gridCol w="3186667"/>
                <a:gridCol w="511462"/>
                <a:gridCol w="1022924"/>
                <a:gridCol w="1022924"/>
              </a:tblGrid>
              <a:tr h="867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46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Revenue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11950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Wages Expense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 Expense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63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Capital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17,500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Capital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,Drawings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296216" y="702192"/>
            <a:ext cx="2569934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1-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CLOSING ENTRIES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11048116" y="2729698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9999687" y="3109119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10069205" y="4562018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591022" y="3052873"/>
            <a:ext cx="431327" cy="230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348500" y="3700787"/>
            <a:ext cx="0" cy="69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inus 22"/>
          <p:cNvSpPr/>
          <p:nvPr/>
        </p:nvSpPr>
        <p:spPr>
          <a:xfrm flipV="1">
            <a:off x="10729412" y="3172568"/>
            <a:ext cx="358421" cy="370617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 23"/>
          <p:cNvSpPr/>
          <p:nvPr/>
        </p:nvSpPr>
        <p:spPr>
          <a:xfrm>
            <a:off x="10427626" y="3959608"/>
            <a:ext cx="268268" cy="259202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43302" y="4706610"/>
            <a:ext cx="1210614" cy="3290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Income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277097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7" grpId="0"/>
      <p:bldP spid="18" grpId="0" animBg="1"/>
      <p:bldP spid="3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4119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8E6C56-E76B-43EF-84C4-29E49ED612AD}"/>
              </a:ext>
            </a:extLst>
          </p:cNvPr>
          <p:cNvSpPr txBox="1"/>
          <p:nvPr/>
        </p:nvSpPr>
        <p:spPr>
          <a:xfrm>
            <a:off x="150851" y="402733"/>
            <a:ext cx="3043110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(1): Solution</a:t>
            </a:r>
            <a:endParaRPr lang="en-GB" sz="2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8696325"/>
            <a:ext cx="11239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08752"/>
              </p:ext>
            </p:extLst>
          </p:nvPr>
        </p:nvGraphicFramePr>
        <p:xfrm>
          <a:off x="86852" y="1358624"/>
          <a:ext cx="5927976" cy="49812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7428"/>
                <a:gridCol w="2840798"/>
                <a:gridCol w="455950"/>
                <a:gridCol w="911900"/>
                <a:gridCol w="911900"/>
              </a:tblGrid>
              <a:tr h="867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46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Revenue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11950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Wages Expense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 Expense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63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Capital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17,500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Capital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,Drawings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79396" y="989292"/>
            <a:ext cx="2569934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1-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CLOSING ENTRIES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5270972" y="2708957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4328559" y="3198590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4440384" y="4551799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20" idx="7"/>
          </p:cNvCxnSpPr>
          <p:nvPr/>
        </p:nvCxnSpPr>
        <p:spPr>
          <a:xfrm flipH="1">
            <a:off x="4940421" y="3058547"/>
            <a:ext cx="431327" cy="230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1532" y="3798411"/>
            <a:ext cx="0" cy="69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inus 22"/>
          <p:cNvSpPr/>
          <p:nvPr/>
        </p:nvSpPr>
        <p:spPr>
          <a:xfrm flipV="1">
            <a:off x="5061274" y="3289121"/>
            <a:ext cx="358421" cy="370617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 23"/>
          <p:cNvSpPr/>
          <p:nvPr/>
        </p:nvSpPr>
        <p:spPr>
          <a:xfrm>
            <a:off x="4789493" y="3991426"/>
            <a:ext cx="268268" cy="259202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409271"/>
              </p:ext>
            </p:extLst>
          </p:nvPr>
        </p:nvGraphicFramePr>
        <p:xfrm>
          <a:off x="6257388" y="1785285"/>
          <a:ext cx="5825223" cy="113457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74631"/>
                <a:gridCol w="2050317"/>
                <a:gridCol w="423316"/>
                <a:gridCol w="784451"/>
                <a:gridCol w="821521"/>
                <a:gridCol w="870987"/>
              </a:tblGrid>
              <a:tr h="32747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5721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81376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82917"/>
              </p:ext>
            </p:extLst>
          </p:nvPr>
        </p:nvGraphicFramePr>
        <p:xfrm>
          <a:off x="6187641" y="3518383"/>
          <a:ext cx="6004358" cy="108189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927748"/>
                <a:gridCol w="2107294"/>
                <a:gridCol w="439249"/>
                <a:gridCol w="813977"/>
                <a:gridCol w="852442"/>
                <a:gridCol w="863648"/>
              </a:tblGrid>
              <a:tr h="39952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15241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9,350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7125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9,350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40265"/>
              </p:ext>
            </p:extLst>
          </p:nvPr>
        </p:nvGraphicFramePr>
        <p:xfrm>
          <a:off x="6187641" y="5344733"/>
          <a:ext cx="5894970" cy="100087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59331"/>
                <a:gridCol w="2120418"/>
                <a:gridCol w="431247"/>
                <a:gridCol w="799148"/>
                <a:gridCol w="836912"/>
                <a:gridCol w="847914"/>
              </a:tblGrid>
              <a:tr h="42990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63779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2,600 </a:t>
                      </a:r>
                      <a:endParaRPr lang="en-US" sz="14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2,600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07194">
                <a:tc>
                  <a:txBody>
                    <a:bodyPr/>
                    <a:lstStyle/>
                    <a:p>
                      <a:pPr algn="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2,600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512469" y="1330062"/>
            <a:ext cx="2052165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Services Revenues</a:t>
            </a:r>
            <a:endParaRPr lang="en-US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0173" y="3058547"/>
            <a:ext cx="1736757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Wages Expense</a:t>
            </a:r>
            <a:endParaRPr lang="en-US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47378" y="4860892"/>
            <a:ext cx="2212465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Advertising Expense</a:t>
            </a:r>
            <a:endParaRPr lang="en-US" sz="1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43797" y="695854"/>
            <a:ext cx="2416046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2- Posting to Ledger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249330" y="4675031"/>
            <a:ext cx="1210614" cy="3290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Income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227" y="380611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2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8" grpId="0"/>
      <p:bldP spid="29" grpId="0"/>
      <p:bldP spid="30" grpId="0"/>
      <p:bldP spid="32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4119"/>
            <a:ext cx="12192000" cy="3246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                                                                                  Closing Entries for Temporary Accounts                                                                                      Acc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10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ar-BH" sz="10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88E6C56-E76B-43EF-84C4-29E49ED612AD}"/>
              </a:ext>
            </a:extLst>
          </p:cNvPr>
          <p:cNvSpPr txBox="1"/>
          <p:nvPr/>
        </p:nvSpPr>
        <p:spPr>
          <a:xfrm>
            <a:off x="150851" y="402733"/>
            <a:ext cx="3043110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 (1): Solution</a:t>
            </a:r>
            <a:endParaRPr lang="en-GB" sz="20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8696325"/>
            <a:ext cx="112395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149808"/>
              </p:ext>
            </p:extLst>
          </p:nvPr>
        </p:nvGraphicFramePr>
        <p:xfrm>
          <a:off x="106286" y="1500792"/>
          <a:ext cx="5927976" cy="49812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7428"/>
                <a:gridCol w="2840798"/>
                <a:gridCol w="455950"/>
                <a:gridCol w="911900"/>
                <a:gridCol w="911900"/>
              </a:tblGrid>
              <a:tr h="867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Explanation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46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Revenue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11950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Wages Expense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9,350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 Expense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2,600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63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17,500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Capital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17,500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 30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6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Capital</a:t>
                      </a:r>
                      <a:endParaRPr lang="en-US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465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6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Hanadi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,Drawings</a:t>
                      </a: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79396" y="989292"/>
            <a:ext cx="2569934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1-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CLOSING ENTRIES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5210551" y="2677998"/>
            <a:ext cx="716841" cy="648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4328559" y="3198590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C6EFD65-D6DF-40A2-8E57-90134EAA37E9}"/>
              </a:ext>
            </a:extLst>
          </p:cNvPr>
          <p:cNvSpPr/>
          <p:nvPr/>
        </p:nvSpPr>
        <p:spPr>
          <a:xfrm>
            <a:off x="4440384" y="4551799"/>
            <a:ext cx="716841" cy="618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20" idx="7"/>
          </p:cNvCxnSpPr>
          <p:nvPr/>
        </p:nvCxnSpPr>
        <p:spPr>
          <a:xfrm flipH="1">
            <a:off x="4940421" y="3058547"/>
            <a:ext cx="431327" cy="230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1532" y="3798411"/>
            <a:ext cx="0" cy="69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inus 22"/>
          <p:cNvSpPr/>
          <p:nvPr/>
        </p:nvSpPr>
        <p:spPr>
          <a:xfrm flipV="1">
            <a:off x="5061274" y="3289121"/>
            <a:ext cx="358421" cy="370617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 23"/>
          <p:cNvSpPr/>
          <p:nvPr/>
        </p:nvSpPr>
        <p:spPr>
          <a:xfrm>
            <a:off x="4789493" y="3991426"/>
            <a:ext cx="268268" cy="259202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10936" y="544796"/>
            <a:ext cx="2416046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2- Posting to Ledger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24846"/>
              </p:ext>
            </p:extLst>
          </p:nvPr>
        </p:nvGraphicFramePr>
        <p:xfrm>
          <a:off x="6194739" y="1585449"/>
          <a:ext cx="5887872" cy="136882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107582"/>
                <a:gridCol w="1900299"/>
                <a:gridCol w="435319"/>
                <a:gridCol w="806693"/>
                <a:gridCol w="795029"/>
                <a:gridCol w="842950"/>
              </a:tblGrid>
              <a:tr h="32672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8866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2672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Expenses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2672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12110"/>
              </p:ext>
            </p:extLst>
          </p:nvPr>
        </p:nvGraphicFramePr>
        <p:xfrm>
          <a:off x="6186152" y="3574023"/>
          <a:ext cx="5896459" cy="135321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57993"/>
                <a:gridCol w="2254275"/>
                <a:gridCol w="435954"/>
                <a:gridCol w="807870"/>
                <a:gridCol w="723739"/>
                <a:gridCol w="916628"/>
              </a:tblGrid>
              <a:tr h="42114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67178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8244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Income Summary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120,500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8244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Drawings 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119,850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613511"/>
              </p:ext>
            </p:extLst>
          </p:nvPr>
        </p:nvGraphicFramePr>
        <p:xfrm>
          <a:off x="6111241" y="5373365"/>
          <a:ext cx="5971370" cy="108533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67623"/>
                <a:gridCol w="2282914"/>
                <a:gridCol w="441492"/>
                <a:gridCol w="818133"/>
                <a:gridCol w="738222"/>
                <a:gridCol w="922986"/>
              </a:tblGrid>
              <a:tr h="41212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endParaRPr lang="en-US" sz="12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8051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Balance 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29270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Nov. 30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310936" y="1065186"/>
            <a:ext cx="2108269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Income Summary</a:t>
            </a:r>
            <a:endParaRPr lang="en-US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39175" y="3112946"/>
            <a:ext cx="1851789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Hanadi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Capital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8112" y="5004033"/>
            <a:ext cx="2121093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Hanadi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Drawings</a:t>
            </a:r>
            <a:endParaRPr lang="en-US" sz="1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49330" y="4675031"/>
            <a:ext cx="1210614" cy="3290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Income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6498164"/>
            <a:ext cx="12192000" cy="384957"/>
            <a:chOff x="0" y="6498164"/>
            <a:chExt cx="12192000" cy="384957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21" y="342222"/>
            <a:ext cx="1646183" cy="1268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81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2" grpId="0" animBg="1"/>
      <p:bldP spid="9" grpId="0"/>
      <p:bldP spid="12" grpId="0"/>
      <p:bldP spid="14" grpId="0"/>
      <p:bldP spid="8" grpId="0" animBg="1"/>
    </p:bldLst>
  </p:timing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D0ECC278EF474BA7CF514D012F2332" ma:contentTypeVersion="4" ma:contentTypeDescription="Create a new document." ma:contentTypeScope="" ma:versionID="86bff76c2f6298263ec5506cd4d26210">
  <xsd:schema xmlns:xsd="http://www.w3.org/2001/XMLSchema" xmlns:xs="http://www.w3.org/2001/XMLSchema" xmlns:p="http://schemas.microsoft.com/office/2006/metadata/properties" xmlns:ns2="5781d985-d61c-4d45-bcd6-cbed1bbc6d09" xmlns:ns3="eaf68234-7bb1-4e31-b7eb-faab1db653a8" targetNamespace="http://schemas.microsoft.com/office/2006/metadata/properties" ma:root="true" ma:fieldsID="5174c8c2983b045286d3bdf2b969cc76" ns2:_="" ns3:_="">
    <xsd:import namespace="5781d985-d61c-4d45-bcd6-cbed1bbc6d09"/>
    <xsd:import namespace="eaf68234-7bb1-4e31-b7eb-faab1db653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1d985-d61c-4d45-bcd6-cbed1bbc6d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68234-7bb1-4e31-b7eb-faab1db653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88EC3-28EE-40F2-B7B5-47383ABE82BE}">
  <ds:schemaRefs>
    <ds:schemaRef ds:uri="eaf68234-7bb1-4e31-b7eb-faab1db653a8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5781d985-d61c-4d45-bcd6-cbed1bbc6d0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DBCD7C-180E-4851-B4B7-3E395DBB5D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EC7358-587D-4B28-AC3C-B9F4F9200B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1d985-d61c-4d45-bcd6-cbed1bbc6d09"/>
    <ds:schemaRef ds:uri="eaf68234-7bb1-4e31-b7eb-faab1db653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972</TotalTime>
  <Words>1802</Words>
  <Application>Microsoft Office PowerPoint</Application>
  <PresentationFormat>Widescreen</PresentationFormat>
  <Paragraphs>1131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PT Bold Heading</vt:lpstr>
      <vt:lpstr>Sakkal Majalla</vt:lpstr>
      <vt:lpstr>Times New Roman</vt:lpstr>
      <vt:lpstr>Wingdings</vt:lpstr>
      <vt:lpstr>Presentation2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Amro Hussain Ali Salman</cp:lastModifiedBy>
  <cp:revision>150</cp:revision>
  <dcterms:created xsi:type="dcterms:W3CDTF">2020-03-04T10:47:58Z</dcterms:created>
  <dcterms:modified xsi:type="dcterms:W3CDTF">2021-01-27T08:47:00Z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0x0101004AD0ECC278EF474BA7CF514D012F2332</vt:lpwstr>
  </property>
</Properties>
</file>