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332" r:id="rId5"/>
    <p:sldId id="333" r:id="rId6"/>
    <p:sldId id="335" r:id="rId7"/>
    <p:sldId id="336" r:id="rId8"/>
    <p:sldId id="343" r:id="rId9"/>
    <p:sldId id="345" r:id="rId10"/>
    <p:sldId id="346" r:id="rId11"/>
    <p:sldId id="338" r:id="rId12"/>
    <p:sldId id="347" r:id="rId13"/>
    <p:sldId id="348" r:id="rId14"/>
    <p:sldId id="349" r:id="rId15"/>
    <p:sldId id="351" r:id="rId16"/>
    <p:sldId id="352" r:id="rId17"/>
    <p:sldId id="33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18753-8A42-4B23-9E12-41D77084988F}" type="datetimeFigureOut">
              <a:rPr lang="en-US" smtClean="0"/>
              <a:t>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F87A2-627E-4037-B053-47B07FDDB5D9}" type="slidenum">
              <a:rPr lang="en-US" smtClean="0"/>
              <a:t>‹#›</a:t>
            </a:fld>
            <a:endParaRPr lang="en-US"/>
          </a:p>
        </p:txBody>
      </p:sp>
    </p:spTree>
    <p:extLst>
      <p:ext uri="{BB962C8B-B14F-4D97-AF65-F5344CB8AC3E}">
        <p14:creationId xmlns:p14="http://schemas.microsoft.com/office/powerpoint/2010/main" val="3267636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04FD0-EE4A-4C48-BD1D-3C85686BE93E}" type="slidenum">
              <a:rPr lang="en-GB" smtClean="0"/>
              <a:t>1</a:t>
            </a:fld>
            <a:endParaRPr lang="en-GB"/>
          </a:p>
        </p:txBody>
      </p:sp>
    </p:spTree>
    <p:extLst>
      <p:ext uri="{BB962C8B-B14F-4D97-AF65-F5344CB8AC3E}">
        <p14:creationId xmlns:p14="http://schemas.microsoft.com/office/powerpoint/2010/main" val="134526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26852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60969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70495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13923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81935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5961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2771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0840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5661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03049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86065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3656582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descr="Image result for bahrain emblem">
            <a:extLst>
              <a:ext uri="{FF2B5EF4-FFF2-40B4-BE49-F238E27FC236}">
                <a16:creationId xmlns:a16="http://schemas.microsoft.com/office/drawing/2014/main" xmlns="" id="{A7B754D7-1CC4-4B0B-B38E-C52E4ED20633}"/>
              </a:ext>
            </a:extLst>
          </p:cNvPr>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9" name="Picture 8"/>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754981" y="620688"/>
            <a:ext cx="8185853" cy="1224136"/>
          </a:xfrm>
          <a:prstGeom prst="rect">
            <a:avLst/>
          </a:prstGeom>
          <a:ln>
            <a:noFill/>
          </a:ln>
          <a:effectLst>
            <a:outerShdw blurRad="292100" dist="139700" dir="2700000" algn="tl" rotWithShape="0">
              <a:srgbClr val="333333">
                <a:alpha val="65000"/>
              </a:srgbClr>
            </a:outerShdw>
          </a:effectLst>
        </p:spPr>
      </p:pic>
      <p:graphicFrame>
        <p:nvGraphicFramePr>
          <p:cNvPr id="13" name="Table 8">
            <a:extLst>
              <a:ext uri="{FF2B5EF4-FFF2-40B4-BE49-F238E27FC236}">
                <a16:creationId xmlns:a16="http://schemas.microsoft.com/office/drawing/2014/main" xmlns="" id="{C257F836-2B8D-4385-833E-440ED69B98AF}"/>
              </a:ext>
            </a:extLst>
          </p:cNvPr>
          <p:cNvGraphicFramePr>
            <a:graphicFrameLocks noGrp="1"/>
          </p:cNvGraphicFramePr>
          <p:nvPr>
            <p:extLst>
              <p:ext uri="{D42A27DB-BD31-4B8C-83A1-F6EECF244321}">
                <p14:modId xmlns:p14="http://schemas.microsoft.com/office/powerpoint/2010/main" val="2323824493"/>
              </p:ext>
            </p:extLst>
          </p:nvPr>
        </p:nvGraphicFramePr>
        <p:xfrm>
          <a:off x="1754980" y="2266084"/>
          <a:ext cx="8831453" cy="3696833"/>
        </p:xfrm>
        <a:graphic>
          <a:graphicData uri="http://schemas.openxmlformats.org/drawingml/2006/table">
            <a:tbl>
              <a:tblPr firstRow="1" bandRow="1">
                <a:tableStyleId>{22838BEF-8BB2-4498-84A7-C5851F593DF1}</a:tableStyleId>
              </a:tblPr>
              <a:tblGrid>
                <a:gridCol w="1760378">
                  <a:extLst>
                    <a:ext uri="{9D8B030D-6E8A-4147-A177-3AD203B41FA5}">
                      <a16:colId xmlns:a16="http://schemas.microsoft.com/office/drawing/2014/main" xmlns="" val="1153488245"/>
                    </a:ext>
                  </a:extLst>
                </a:gridCol>
                <a:gridCol w="7071075">
                  <a:extLst>
                    <a:ext uri="{9D8B030D-6E8A-4147-A177-3AD203B41FA5}">
                      <a16:colId xmlns:a16="http://schemas.microsoft.com/office/drawing/2014/main" xmlns="" val="2424581035"/>
                    </a:ext>
                  </a:extLst>
                </a:gridCol>
              </a:tblGrid>
              <a:tr h="1153207">
                <a:tc gridSpan="2">
                  <a:txBody>
                    <a:bodyPr/>
                    <a:lstStyle/>
                    <a:p>
                      <a:pPr algn="ctr"/>
                      <a:r>
                        <a:rPr lang="en-US" sz="2400" dirty="0">
                          <a:latin typeface="Arial" panose="020B0604020202020204" pitchFamily="34" charset="0"/>
                          <a:cs typeface="Arial" panose="020B0604020202020204" pitchFamily="34" charset="0"/>
                        </a:rPr>
                        <a:t>Commercial Subjects Group </a:t>
                      </a:r>
                    </a:p>
                    <a:p>
                      <a:pPr algn="ctr"/>
                      <a:r>
                        <a:rPr lang="en-US" sz="2400" dirty="0">
                          <a:latin typeface="Arial" panose="020B0604020202020204" pitchFamily="34" charset="0"/>
                          <a:cs typeface="Arial" panose="020B0604020202020204" pitchFamily="34" charset="0"/>
                        </a:rPr>
                        <a:t>Level </a:t>
                      </a:r>
                      <a:r>
                        <a:rPr lang="en-US" sz="2400" dirty="0" smtClean="0">
                          <a:latin typeface="Arial" panose="020B0604020202020204" pitchFamily="34" charset="0"/>
                          <a:cs typeface="Arial" panose="020B0604020202020204" pitchFamily="34" charset="0"/>
                        </a:rPr>
                        <a:t>3</a:t>
                      </a:r>
                      <a:endParaRPr lang="en-GB" sz="2400"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hMerge="1">
                  <a:txBody>
                    <a:bodyPr/>
                    <a:lstStyle/>
                    <a:p>
                      <a:endParaRPr lang="en-GB" dirty="0"/>
                    </a:p>
                  </a:txBody>
                  <a:tcPr/>
                </a:tc>
                <a:extLst>
                  <a:ext uri="{0D108BD9-81ED-4DB2-BD59-A6C34878D82A}">
                    <a16:rowId xmlns:a16="http://schemas.microsoft.com/office/drawing/2014/main" xmlns="" val="3128585072"/>
                  </a:ext>
                </a:extLst>
              </a:tr>
              <a:tr h="8802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Subject</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a:solidFill>
                            <a:srgbClr val="002060"/>
                          </a:solidFill>
                          <a:latin typeface="Arial" panose="020B0604020202020204" pitchFamily="34" charset="0"/>
                          <a:cs typeface="Arial" panose="020B0604020202020204" pitchFamily="34" charset="0"/>
                        </a:rPr>
                        <a:t>Accounting </a:t>
                      </a:r>
                      <a:r>
                        <a:rPr lang="en-US" sz="2400" b="1" dirty="0" smtClean="0">
                          <a:solidFill>
                            <a:srgbClr val="002060"/>
                          </a:solidFill>
                          <a:latin typeface="Arial" panose="020B0604020202020204" pitchFamily="34" charset="0"/>
                          <a:cs typeface="Arial" panose="020B0604020202020204" pitchFamily="34" charset="0"/>
                        </a:rPr>
                        <a:t>(3)  </a:t>
                      </a:r>
                      <a:r>
                        <a:rPr lang="en-US" sz="2400" b="1" dirty="0">
                          <a:solidFill>
                            <a:srgbClr val="002060"/>
                          </a:solidFill>
                          <a:latin typeface="Arial" panose="020B0604020202020204" pitchFamily="34" charset="0"/>
                          <a:cs typeface="Arial" panose="020B0604020202020204" pitchFamily="34" charset="0"/>
                        </a:rPr>
                        <a:t>– </a:t>
                      </a:r>
                      <a:r>
                        <a:rPr lang="ar-BH" sz="2400" b="1" dirty="0">
                          <a:solidFill>
                            <a:srgbClr val="002060"/>
                          </a:solidFill>
                          <a:latin typeface="Arial" panose="020B0604020202020204" pitchFamily="34" charset="0"/>
                          <a:cs typeface="Arial" panose="020B0604020202020204" pitchFamily="34" charset="0"/>
                        </a:rPr>
                        <a:t>محا </a:t>
                      </a:r>
                      <a:r>
                        <a:rPr lang="ar-BH" sz="2400" b="1" dirty="0" smtClean="0">
                          <a:solidFill>
                            <a:srgbClr val="002060"/>
                          </a:solidFill>
                          <a:latin typeface="Arial" panose="020B0604020202020204" pitchFamily="34" charset="0"/>
                          <a:cs typeface="Arial" panose="020B0604020202020204" pitchFamily="34" charset="0"/>
                        </a:rPr>
                        <a:t>21</a:t>
                      </a:r>
                      <a:r>
                        <a:rPr lang="ar-SA" sz="2400" b="1" dirty="0" smtClean="0">
                          <a:solidFill>
                            <a:srgbClr val="002060"/>
                          </a:solidFill>
                          <a:latin typeface="Arial" panose="020B0604020202020204" pitchFamily="34" charset="0"/>
                          <a:cs typeface="Arial" panose="020B0604020202020204" pitchFamily="34" charset="0"/>
                        </a:rPr>
                        <a:t>3</a:t>
                      </a:r>
                      <a:endParaRPr lang="en-GB" sz="2400" b="1" dirty="0">
                        <a:solidFill>
                          <a:srgbClr val="002060"/>
                        </a:solidFill>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a16="http://schemas.microsoft.com/office/drawing/2014/main" xmlns="" val="4090189103"/>
                  </a:ext>
                </a:extLst>
              </a:tr>
              <a:tr h="783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panose="020B0604020202020204" pitchFamily="34" charset="0"/>
                          <a:cs typeface="Arial" panose="020B0604020202020204" pitchFamily="34" charset="0"/>
                        </a:rPr>
                        <a:t>Unit</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smtClean="0">
                          <a:latin typeface="Arial" panose="020B0604020202020204" pitchFamily="34" charset="0"/>
                          <a:cs typeface="Arial" panose="020B0604020202020204" pitchFamily="34" charset="0"/>
                        </a:rPr>
                        <a:t>Unit</a:t>
                      </a:r>
                      <a:r>
                        <a:rPr lang="en-US" sz="2400" b="1" baseline="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4</a:t>
                      </a:r>
                      <a:endParaRPr lang="en-GB" sz="2400" b="1" dirty="0" smtClean="0">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a16="http://schemas.microsoft.com/office/drawing/2014/main" xmlns="" val="4244890864"/>
                  </a:ext>
                </a:extLst>
              </a:tr>
              <a:tr h="880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Title</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smtClean="0">
                          <a:solidFill>
                            <a:srgbClr val="FF0000"/>
                          </a:solidFill>
                        </a:rPr>
                        <a:t>Cash and Internal Control – </a:t>
                      </a:r>
                    </a:p>
                    <a:p>
                      <a:pPr algn="ctr"/>
                      <a:r>
                        <a:rPr lang="en-US" sz="2400" b="1" dirty="0" smtClean="0">
                          <a:solidFill>
                            <a:srgbClr val="FF0000"/>
                          </a:solidFill>
                        </a:rPr>
                        <a:t>Petty Cash System of Control</a:t>
                      </a:r>
                      <a:endParaRPr lang="en-US" sz="2400" b="1" dirty="0">
                        <a:solidFill>
                          <a:srgbClr val="002060"/>
                        </a:solidFill>
                        <a:effectLst>
                          <a:outerShdw blurRad="38100" dist="38100" dir="2700000" algn="tl">
                            <a:srgbClr val="000000">
                              <a:alpha val="43137"/>
                            </a:srgbClr>
                          </a:outerShdw>
                        </a:effectLst>
                      </a:endParaRPr>
                    </a:p>
                  </a:txBody>
                  <a:tcPr anchor="ctr">
                    <a:cell3D prstMaterial="dkEdge">
                      <a:bevel prst="relaxedInset"/>
                      <a:lightRig rig="flood" dir="t"/>
                    </a:cell3D>
                  </a:tcPr>
                </a:tc>
                <a:extLst>
                  <a:ext uri="{0D108BD9-81ED-4DB2-BD59-A6C34878D82A}">
                    <a16:rowId xmlns:a16="http://schemas.microsoft.com/office/drawing/2014/main" xmlns="" val="4216000624"/>
                  </a:ext>
                </a:extLst>
              </a:tr>
            </a:tbl>
          </a:graphicData>
        </a:graphic>
      </p:graphicFrame>
      <p:grpSp>
        <p:nvGrpSpPr>
          <p:cNvPr id="10" name="Group 9"/>
          <p:cNvGrpSpPr/>
          <p:nvPr/>
        </p:nvGrpSpPr>
        <p:grpSpPr>
          <a:xfrm>
            <a:off x="0" y="6498164"/>
            <a:ext cx="12192000" cy="384957"/>
            <a:chOff x="0" y="6498164"/>
            <a:chExt cx="12192000" cy="384957"/>
          </a:xfrm>
        </p:grpSpPr>
        <p:cxnSp>
          <p:nvCxnSpPr>
            <p:cNvPr id="11" name="Straight Connector 10"/>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44814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141668" y="405771"/>
            <a:ext cx="3116687" cy="36933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spcAft>
                <a:spcPts val="800"/>
              </a:spcAft>
            </a:pPr>
            <a:r>
              <a:rPr lang="en-US" b="1" u="sng" dirty="0" smtClean="0">
                <a:solidFill>
                  <a:srgbClr val="C00000"/>
                </a:solidFill>
                <a:latin typeface="Arial" panose="020B0604020202020204" pitchFamily="34" charset="0"/>
                <a:ea typeface="Calibri" panose="020F0502020204030204" pitchFamily="34" charset="0"/>
              </a:rPr>
              <a:t>Example (2): (Cash Over) </a:t>
            </a:r>
            <a:endParaRPr lang="en-US" sz="1600" dirty="0">
              <a:solidFill>
                <a:srgbClr val="C0000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7703229" y="1323990"/>
            <a:ext cx="2628282" cy="369332"/>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GENERAL JOURNAL</a:t>
            </a:r>
            <a:endParaRPr lang="en-US" b="1" dirty="0">
              <a:solidFill>
                <a:schemeClr val="tx1"/>
              </a:solidFill>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699406244"/>
              </p:ext>
            </p:extLst>
          </p:nvPr>
        </p:nvGraphicFramePr>
        <p:xfrm>
          <a:off x="6403026" y="1857361"/>
          <a:ext cx="5638049" cy="4499353"/>
        </p:xfrm>
        <a:graphic>
          <a:graphicData uri="http://schemas.openxmlformats.org/drawingml/2006/table">
            <a:tbl>
              <a:tblPr>
                <a:tableStyleId>{5940675A-B579-460E-94D1-54222C63F5DA}</a:tableStyleId>
              </a:tblPr>
              <a:tblGrid>
                <a:gridCol w="930382"/>
                <a:gridCol w="3021347"/>
                <a:gridCol w="823677"/>
                <a:gridCol w="862643"/>
              </a:tblGrid>
              <a:tr h="497863">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Date</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Explanation</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Debit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Credit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r>
              <a:tr h="282335">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2335">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94535">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2335">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2335">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2335">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2335">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2335">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2335">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2335">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94535">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94535">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94535">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2335">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bl>
          </a:graphicData>
        </a:graphic>
      </p:graphicFrame>
      <p:sp>
        <p:nvSpPr>
          <p:cNvPr id="5" name="Rectangle 4"/>
          <p:cNvSpPr/>
          <p:nvPr/>
        </p:nvSpPr>
        <p:spPr>
          <a:xfrm>
            <a:off x="141668" y="860333"/>
            <a:ext cx="5765442" cy="1345048"/>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spcAft>
                <a:spcPts val="1000"/>
              </a:spcAft>
            </a:pPr>
            <a:r>
              <a:rPr lang="en-US" sz="1400" b="1" dirty="0">
                <a:latin typeface="Arial" panose="020B0604020202020204" pitchFamily="34" charset="0"/>
                <a:ea typeface="Times New Roman" panose="02020603050405020304" pitchFamily="18" charset="0"/>
                <a:cs typeface="Arial" panose="020B0604020202020204" pitchFamily="34" charset="0"/>
              </a:rPr>
              <a:t>Rashid Company uses an </a:t>
            </a:r>
            <a:r>
              <a:rPr lang="en-US" sz="1400" b="1" dirty="0" err="1">
                <a:latin typeface="Arial" panose="020B0604020202020204" pitchFamily="34" charset="0"/>
                <a:ea typeface="Times New Roman" panose="02020603050405020304" pitchFamily="18" charset="0"/>
                <a:cs typeface="Arial" panose="020B0604020202020204" pitchFamily="34" charset="0"/>
              </a:rPr>
              <a:t>imprest</a:t>
            </a:r>
            <a:r>
              <a:rPr lang="en-US" sz="1400" b="1" dirty="0">
                <a:latin typeface="Arial" panose="020B0604020202020204" pitchFamily="34" charset="0"/>
                <a:ea typeface="Times New Roman" panose="02020603050405020304" pitchFamily="18" charset="0"/>
                <a:cs typeface="Arial" panose="020B0604020202020204" pitchFamily="34" charset="0"/>
              </a:rPr>
              <a:t> petty system. The fund was </a:t>
            </a:r>
            <a:r>
              <a:rPr lang="en-US"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established</a:t>
            </a:r>
            <a:r>
              <a:rPr lang="en-US" sz="1400" b="1" dirty="0">
                <a:latin typeface="Arial" panose="020B0604020202020204" pitchFamily="34" charset="0"/>
                <a:ea typeface="Times New Roman" panose="02020603050405020304" pitchFamily="18" charset="0"/>
                <a:cs typeface="Arial" panose="020B0604020202020204" pitchFamily="34" charset="0"/>
              </a:rPr>
              <a:t> on May 1 2020 with a balance for BD100. During May, the following petty cash receipts were found in the petty cash box.</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67983266"/>
              </p:ext>
            </p:extLst>
          </p:nvPr>
        </p:nvGraphicFramePr>
        <p:xfrm>
          <a:off x="141668" y="2299523"/>
          <a:ext cx="5808370" cy="2367280"/>
        </p:xfrm>
        <a:graphic>
          <a:graphicData uri="http://schemas.openxmlformats.org/drawingml/2006/table">
            <a:tbl>
              <a:tblPr firstRow="1" firstCol="1" bandRow="1">
                <a:tableStyleId>{5DA37D80-6434-44D0-A028-1B22A696006F}</a:tableStyleId>
              </a:tblPr>
              <a:tblGrid>
                <a:gridCol w="935426"/>
                <a:gridCol w="981573"/>
                <a:gridCol w="2773226"/>
                <a:gridCol w="1118145"/>
              </a:tblGrid>
              <a:tr h="367030">
                <a:tc>
                  <a:txBody>
                    <a:bodyPr/>
                    <a:lstStyle/>
                    <a:p>
                      <a:pPr algn="ctr">
                        <a:lnSpc>
                          <a:spcPct val="150000"/>
                        </a:lnSpc>
                        <a:spcAft>
                          <a:spcPts val="1000"/>
                        </a:spcAft>
                      </a:pPr>
                      <a:r>
                        <a:rPr lang="en-US" sz="1400" b="1" u="sng" dirty="0">
                          <a:effectLst/>
                          <a:latin typeface="Arial" panose="020B0604020202020204" pitchFamily="34" charset="0"/>
                          <a:cs typeface="Arial" panose="020B0604020202020204" pitchFamily="34" charset="0"/>
                        </a:rPr>
                        <a:t>Date</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 Receipt</a:t>
                      </a:r>
                      <a:r>
                        <a:rPr lang="en-US" sz="1400" b="1" u="sng">
                          <a:effectLst/>
                          <a:latin typeface="Arial" panose="020B0604020202020204" pitchFamily="34" charset="0"/>
                          <a:cs typeface="Arial" panose="020B0604020202020204" pitchFamily="34" charset="0"/>
                        </a:rPr>
                        <a:t> No</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nSpc>
                          <a:spcPct val="150000"/>
                        </a:lnSpc>
                        <a:spcAft>
                          <a:spcPts val="1000"/>
                        </a:spcAft>
                      </a:pPr>
                      <a:r>
                        <a:rPr lang="en-US" sz="1400" b="1" dirty="0">
                          <a:effectLst/>
                          <a:latin typeface="Arial" panose="020B0604020202020204" pitchFamily="34" charset="0"/>
                          <a:cs typeface="Arial" panose="020B0604020202020204" pitchFamily="34" charset="0"/>
                        </a:rPr>
                        <a:t>           </a:t>
                      </a:r>
                      <a:r>
                        <a:rPr lang="en-US" sz="1400" b="1" u="sng" dirty="0">
                          <a:effectLst/>
                          <a:latin typeface="Arial" panose="020B0604020202020204" pitchFamily="34" charset="0"/>
                          <a:cs typeface="Arial" panose="020B0604020202020204" pitchFamily="34" charset="0"/>
                        </a:rPr>
                        <a:t>Item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u="sng">
                          <a:effectLst/>
                          <a:latin typeface="Arial" panose="020B0604020202020204" pitchFamily="34" charset="0"/>
                          <a:cs typeface="Arial" panose="020B0604020202020204" pitchFamily="34" charset="0"/>
                        </a:rPr>
                        <a:t>Amount</a:t>
                      </a:r>
                      <a:endParaRPr lang="en-US" sz="1200" b="1">
                        <a:effectLst/>
                        <a:latin typeface="Arial" panose="020B0604020202020204" pitchFamily="34" charset="0"/>
                        <a:cs typeface="Arial" panose="020B0604020202020204" pitchFamily="34" charset="0"/>
                      </a:endParaRPr>
                    </a:p>
                    <a:p>
                      <a:pPr algn="ctr">
                        <a:lnSpc>
                          <a:spcPct val="150000"/>
                        </a:lnSpc>
                        <a:spcAft>
                          <a:spcPts val="1000"/>
                        </a:spcAft>
                      </a:pPr>
                      <a:r>
                        <a:rPr lang="en-US" sz="1400" b="1">
                          <a:effectLst/>
                          <a:latin typeface="Arial" panose="020B0604020202020204" pitchFamily="34" charset="0"/>
                          <a:cs typeface="Arial" panose="020B0604020202020204" pitchFamily="34" charset="0"/>
                        </a:rPr>
                        <a:t>BD</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r>
              <a:tr h="306070">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May 3</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1</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nSpc>
                          <a:spcPct val="150000"/>
                        </a:lnSpc>
                        <a:spcAft>
                          <a:spcPts val="1000"/>
                        </a:spcAft>
                      </a:pPr>
                      <a:r>
                        <a:rPr lang="en-US" sz="1400" b="1" dirty="0">
                          <a:effectLst/>
                          <a:latin typeface="Arial" panose="020B0604020202020204" pitchFamily="34" charset="0"/>
                          <a:cs typeface="Arial" panose="020B0604020202020204" pitchFamily="34" charset="0"/>
                        </a:rPr>
                        <a:t>Postage Stamps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25</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r>
              <a:tr h="299085">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May 7</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2</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nSpc>
                          <a:spcPct val="150000"/>
                        </a:lnSpc>
                        <a:spcAft>
                          <a:spcPts val="1000"/>
                        </a:spcAft>
                      </a:pPr>
                      <a:r>
                        <a:rPr lang="en-US" sz="1400" b="1">
                          <a:effectLst/>
                          <a:latin typeface="Arial" panose="020B0604020202020204" pitchFamily="34" charset="0"/>
                          <a:cs typeface="Arial" panose="020B0604020202020204" pitchFamily="34" charset="0"/>
                        </a:rPr>
                        <a:t>Travel Expenses</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24</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r>
              <a:tr h="299085">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May 10</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3</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nSpc>
                          <a:spcPct val="150000"/>
                        </a:lnSpc>
                        <a:spcAft>
                          <a:spcPts val="1000"/>
                        </a:spcAft>
                      </a:pPr>
                      <a:r>
                        <a:rPr lang="en-US" sz="1400" b="1">
                          <a:effectLst/>
                          <a:latin typeface="Arial" panose="020B0604020202020204" pitchFamily="34" charset="0"/>
                          <a:cs typeface="Arial" panose="020B0604020202020204" pitchFamily="34" charset="0"/>
                        </a:rPr>
                        <a:t>Miscellaneous Expenses</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8</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r>
              <a:tr h="299085">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May 12</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4</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nSpc>
                          <a:spcPct val="150000"/>
                        </a:lnSpc>
                        <a:spcAft>
                          <a:spcPts val="1000"/>
                        </a:spcAft>
                      </a:pPr>
                      <a:r>
                        <a:rPr lang="en-US" sz="1400" b="1">
                          <a:effectLst/>
                          <a:latin typeface="Arial" panose="020B0604020202020204" pitchFamily="34" charset="0"/>
                          <a:cs typeface="Arial" panose="020B0604020202020204" pitchFamily="34" charset="0"/>
                        </a:rPr>
                        <a:t>Travel Expenses</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16</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r>
              <a:tr h="239395">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May 14</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5</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nSpc>
                          <a:spcPct val="150000"/>
                        </a:lnSpc>
                        <a:spcAft>
                          <a:spcPts val="1000"/>
                        </a:spcAft>
                      </a:pPr>
                      <a:r>
                        <a:rPr lang="en-US" sz="1400" b="1">
                          <a:effectLst/>
                          <a:latin typeface="Arial" panose="020B0604020202020204" pitchFamily="34" charset="0"/>
                          <a:cs typeface="Arial" panose="020B0604020202020204" pitchFamily="34" charset="0"/>
                        </a:rPr>
                        <a:t>Miscellaneous Expenses</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dirty="0">
                          <a:effectLst/>
                          <a:latin typeface="Arial" panose="020B0604020202020204" pitchFamily="34" charset="0"/>
                          <a:cs typeface="Arial" panose="020B0604020202020204" pitchFamily="34" charset="0"/>
                        </a:rPr>
                        <a:t>12</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r>
            </a:tbl>
          </a:graphicData>
        </a:graphic>
      </p:graphicFrame>
      <p:sp>
        <p:nvSpPr>
          <p:cNvPr id="8" name="Rectangle 7"/>
          <p:cNvSpPr/>
          <p:nvPr/>
        </p:nvSpPr>
        <p:spPr>
          <a:xfrm>
            <a:off x="141668" y="4599429"/>
            <a:ext cx="5447763" cy="1061829"/>
          </a:xfrm>
          <a:prstGeom prst="rect">
            <a:avLst/>
          </a:prstGeom>
        </p:spPr>
        <p:txBody>
          <a:bodyPr wrap="square">
            <a:spAutoFit/>
          </a:bodyPr>
          <a:lstStyle/>
          <a:p>
            <a:pPr>
              <a:lnSpc>
                <a:spcPct val="150000"/>
              </a:lnSpc>
              <a:spcAft>
                <a:spcPts val="0"/>
              </a:spcAft>
            </a:pPr>
            <a:r>
              <a:rPr lang="en-US" sz="1400" b="1" dirty="0">
                <a:latin typeface="Arial" panose="020B0604020202020204" pitchFamily="34" charset="0"/>
                <a:ea typeface="Times New Roman" panose="02020603050405020304" pitchFamily="18" charset="0"/>
                <a:cs typeface="Arial" panose="020B0604020202020204" pitchFamily="34" charset="0"/>
              </a:rPr>
              <a:t>The fund </a:t>
            </a:r>
            <a:r>
              <a:rPr lang="en-US"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was replenished on May 15</a:t>
            </a:r>
            <a:r>
              <a:rPr lang="en-US" sz="1400" b="1" dirty="0">
                <a:latin typeface="Arial" panose="020B0604020202020204" pitchFamily="34" charset="0"/>
                <a:ea typeface="Times New Roman" panose="02020603050405020304" pitchFamily="18" charset="0"/>
                <a:cs typeface="Arial" panose="020B0604020202020204" pitchFamily="34" charset="0"/>
              </a:rPr>
              <a:t>, when the fund contained BD17 in cash. On May 20, the amount in the fund was </a:t>
            </a:r>
            <a:r>
              <a:rPr lang="en-US"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decreased</a:t>
            </a:r>
            <a:r>
              <a:rPr lang="en-US" sz="1400" b="1" dirty="0">
                <a:latin typeface="Arial" panose="020B0604020202020204" pitchFamily="34" charset="0"/>
                <a:ea typeface="Times New Roman" panose="02020603050405020304" pitchFamily="18" charset="0"/>
                <a:cs typeface="Arial" panose="020B0604020202020204" pitchFamily="34" charset="0"/>
              </a:rPr>
              <a:t> to BD90.</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ectangle 12"/>
          <p:cNvSpPr/>
          <p:nvPr/>
        </p:nvSpPr>
        <p:spPr>
          <a:xfrm>
            <a:off x="141668" y="5498792"/>
            <a:ext cx="5192332" cy="10618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50000"/>
              </a:lnSpc>
              <a:spcAft>
                <a:spcPts val="0"/>
              </a:spcAft>
            </a:pPr>
            <a:r>
              <a:rPr lang="en-US" sz="1400" b="1" u="sng" dirty="0">
                <a:solidFill>
                  <a:srgbClr val="C00000"/>
                </a:solidFill>
                <a:latin typeface="Arial" panose="020B0604020202020204" pitchFamily="34" charset="0"/>
                <a:ea typeface="Times New Roman" panose="02020603050405020304" pitchFamily="18" charset="0"/>
                <a:cs typeface="Arial" panose="020B0604020202020204" pitchFamily="34" charset="0"/>
              </a:rPr>
              <a:t>Required:</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0"/>
              </a:spcAft>
            </a:pPr>
            <a:r>
              <a:rPr lang="en-US" sz="1400" b="1" dirty="0">
                <a:solidFill>
                  <a:srgbClr val="002060"/>
                </a:solidFill>
                <a:latin typeface="Arial" panose="020B0604020202020204" pitchFamily="34" charset="0"/>
                <a:ea typeface="Times New Roman" panose="02020603050405020304" pitchFamily="18" charset="0"/>
                <a:cs typeface="Arial" panose="020B0604020202020204" pitchFamily="34" charset="0"/>
              </a:rPr>
              <a:t>Journalize the entries in May that pertain to the operation of the petty cash fund.</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4" name="Group 13"/>
          <p:cNvGrpSpPr/>
          <p:nvPr/>
        </p:nvGrpSpPr>
        <p:grpSpPr>
          <a:xfrm>
            <a:off x="0" y="6498164"/>
            <a:ext cx="12192000" cy="384957"/>
            <a:chOff x="0" y="6498164"/>
            <a:chExt cx="12192000" cy="384957"/>
          </a:xfrm>
        </p:grpSpPr>
        <p:cxnSp>
          <p:nvCxnSpPr>
            <p:cNvPr id="15" name="Straight Connector 14"/>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1447" y="390901"/>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0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5" grpId="0" animBg="1"/>
      <p:bldP spid="8"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141668" y="405771"/>
            <a:ext cx="3116687" cy="36933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spcAft>
                <a:spcPts val="800"/>
              </a:spcAft>
            </a:pPr>
            <a:r>
              <a:rPr lang="en-US" b="1" u="sng" dirty="0" smtClean="0">
                <a:solidFill>
                  <a:srgbClr val="C00000"/>
                </a:solidFill>
                <a:latin typeface="Arial" panose="020B0604020202020204" pitchFamily="34" charset="0"/>
                <a:ea typeface="Calibri" panose="020F0502020204030204" pitchFamily="34" charset="0"/>
              </a:rPr>
              <a:t>Example (2): (Cash Over) </a:t>
            </a:r>
            <a:endParaRPr lang="en-US" sz="1600" dirty="0">
              <a:solidFill>
                <a:srgbClr val="C0000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7507391" y="1131815"/>
            <a:ext cx="2628282" cy="369332"/>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GENERAL JOURNAL</a:t>
            </a:r>
            <a:endParaRPr lang="en-US" b="1" dirty="0">
              <a:solidFill>
                <a:schemeClr val="tx1"/>
              </a:solidFill>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490250063"/>
              </p:ext>
            </p:extLst>
          </p:nvPr>
        </p:nvGraphicFramePr>
        <p:xfrm>
          <a:off x="6158328" y="1628270"/>
          <a:ext cx="5911404" cy="4869894"/>
        </p:xfrm>
        <a:graphic>
          <a:graphicData uri="http://schemas.openxmlformats.org/drawingml/2006/table">
            <a:tbl>
              <a:tblPr>
                <a:tableStyleId>{5940675A-B579-460E-94D1-54222C63F5DA}</a:tableStyleId>
              </a:tblPr>
              <a:tblGrid>
                <a:gridCol w="975491"/>
                <a:gridCol w="3167833"/>
                <a:gridCol w="863612"/>
                <a:gridCol w="904468"/>
              </a:tblGrid>
              <a:tr h="578093">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Date</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Explanation</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Debit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Credit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r>
              <a:tr h="327833">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May 1</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spcAft>
                          <a:spcPts val="1000"/>
                        </a:spcAft>
                      </a:pPr>
                      <a:r>
                        <a:rPr lang="en-US" sz="1600" b="1" dirty="0">
                          <a:effectLst/>
                          <a:latin typeface="Arial" panose="020B0604020202020204" pitchFamily="34" charset="0"/>
                          <a:cs typeface="Arial" panose="020B0604020202020204" pitchFamily="34" charset="0"/>
                        </a:rPr>
                        <a:t>Petty Cash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100</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7833">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spcAft>
                          <a:spcPts val="1000"/>
                        </a:spcAft>
                      </a:pPr>
                      <a:r>
                        <a:rPr lang="en-US" sz="1600" b="1" dirty="0">
                          <a:effectLst/>
                          <a:latin typeface="Arial" panose="020B0604020202020204" pitchFamily="34" charset="0"/>
                          <a:cs typeface="Arial" panose="020B0604020202020204" pitchFamily="34" charset="0"/>
                        </a:rPr>
                        <a:t>               Cash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100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497459">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l">
                        <a:spcAft>
                          <a:spcPts val="0"/>
                        </a:spcAft>
                      </a:pPr>
                      <a:r>
                        <a:rPr lang="en-US" sz="1600" b="1" kern="1200" dirty="0" smtClean="0">
                          <a:solidFill>
                            <a:srgbClr val="FFFF00"/>
                          </a:solidFill>
                          <a:effectLst/>
                          <a:latin typeface="Arial" panose="020B0604020202020204" pitchFamily="34" charset="0"/>
                          <a:ea typeface="+mn-ea"/>
                          <a:cs typeface="Arial" panose="020B0604020202020204" pitchFamily="34" charset="0"/>
                        </a:rPr>
                        <a:t>To establish the Petty Cash fund.</a:t>
                      </a:r>
                      <a:endParaRPr lang="en-US" sz="1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r>
              <a:tr h="327833">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May 15</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effectLst/>
                          <a:latin typeface="Arial" panose="020B0604020202020204" pitchFamily="34" charset="0"/>
                          <a:cs typeface="Arial" panose="020B0604020202020204" pitchFamily="34" charset="0"/>
                        </a:rPr>
                        <a:t>Postage Expenses</a:t>
                      </a:r>
                      <a:endParaRPr lang="en-US" sz="14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25</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7833">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effectLst/>
                          <a:latin typeface="Arial" panose="020B0604020202020204" pitchFamily="34" charset="0"/>
                          <a:cs typeface="Arial" panose="020B0604020202020204" pitchFamily="34" charset="0"/>
                        </a:rPr>
                        <a:t>Travel Expenses (24+16)</a:t>
                      </a:r>
                      <a:endParaRPr lang="en-US" sz="14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40</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7833">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Miscellaneous Expenses</a:t>
                      </a:r>
                      <a:endParaRPr lang="en-US" sz="12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20</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7833">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rgbClr val="FF0000"/>
                          </a:solidFill>
                          <a:effectLst/>
                          <a:latin typeface="Arial" panose="020B0604020202020204" pitchFamily="34" charset="0"/>
                          <a:cs typeface="Arial" panose="020B0604020202020204" pitchFamily="34" charset="0"/>
                        </a:rPr>
                        <a:t> </a:t>
                      </a:r>
                      <a:r>
                        <a:rPr lang="en-US" sz="1600" b="1" dirty="0" smtClean="0">
                          <a:solidFill>
                            <a:srgbClr val="FF0000"/>
                          </a:solidFill>
                          <a:effectLst/>
                          <a:latin typeface="Arial" panose="020B0604020202020204" pitchFamily="34" charset="0"/>
                          <a:cs typeface="Arial" panose="020B0604020202020204" pitchFamily="34" charset="0"/>
                        </a:rPr>
                        <a:t>           </a:t>
                      </a:r>
                      <a:r>
                        <a:rPr lang="en-US" sz="1600" kern="1200" dirty="0" smtClean="0">
                          <a:solidFill>
                            <a:srgbClr val="FF0000"/>
                          </a:solidFill>
                          <a:effectLst/>
                          <a:latin typeface="+mn-lt"/>
                          <a:ea typeface="+mn-ea"/>
                          <a:cs typeface="+mn-cs"/>
                        </a:rPr>
                        <a:t> </a:t>
                      </a:r>
                      <a:r>
                        <a:rPr lang="en-US" sz="1600" b="1" kern="1200" dirty="0" smtClean="0">
                          <a:solidFill>
                            <a:schemeClr val="tx1"/>
                          </a:solidFill>
                          <a:effectLst/>
                          <a:latin typeface="Arial" panose="020B0604020202020204" pitchFamily="34" charset="0"/>
                          <a:ea typeface="+mn-ea"/>
                          <a:cs typeface="Arial" panose="020B0604020202020204" pitchFamily="34" charset="0"/>
                        </a:rPr>
                        <a:t>Cash</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rgbClr val="FF0000"/>
                          </a:solidFill>
                          <a:effectLst/>
                          <a:latin typeface="Arial" panose="020B0604020202020204" pitchFamily="34" charset="0"/>
                          <a:cs typeface="Arial" panose="020B0604020202020204" pitchFamily="34" charset="0"/>
                        </a:rPr>
                        <a:t> </a:t>
                      </a:r>
                      <a:endParaRPr lang="en-US" sz="16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rgbClr val="FF0000"/>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83</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7833">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rgbClr val="FF0000"/>
                          </a:solidFill>
                          <a:effectLst/>
                          <a:latin typeface="Arial" panose="020B0604020202020204" pitchFamily="34" charset="0"/>
                          <a:cs typeface="Arial" panose="020B0604020202020204" pitchFamily="34" charset="0"/>
                        </a:rPr>
                        <a:t> </a:t>
                      </a:r>
                      <a:r>
                        <a:rPr lang="en-US" sz="1600" b="1" dirty="0" smtClean="0">
                          <a:solidFill>
                            <a:srgbClr val="FF0000"/>
                          </a:solidFill>
                          <a:effectLst/>
                          <a:latin typeface="Arial" panose="020B0604020202020204" pitchFamily="34" charset="0"/>
                          <a:cs typeface="Arial" panose="020B0604020202020204" pitchFamily="34" charset="0"/>
                        </a:rPr>
                        <a:t>           </a:t>
                      </a:r>
                      <a:r>
                        <a:rPr lang="en-US" sz="1600" kern="1200" dirty="0" smtClean="0">
                          <a:solidFill>
                            <a:srgbClr val="FF0000"/>
                          </a:solidFill>
                          <a:effectLst/>
                          <a:latin typeface="+mn-lt"/>
                          <a:ea typeface="+mn-ea"/>
                          <a:cs typeface="+mn-cs"/>
                        </a:rPr>
                        <a:t> </a:t>
                      </a:r>
                      <a:r>
                        <a:rPr lang="en-US" sz="1600" b="1" kern="1200" dirty="0" smtClean="0">
                          <a:solidFill>
                            <a:srgbClr val="FF0000"/>
                          </a:solidFill>
                          <a:effectLst/>
                          <a:latin typeface="Arial" panose="020B0604020202020204" pitchFamily="34" charset="0"/>
                          <a:ea typeface="+mn-ea"/>
                          <a:cs typeface="Arial" panose="020B0604020202020204" pitchFamily="34" charset="0"/>
                        </a:rPr>
                        <a:t>Cash </a:t>
                      </a:r>
                      <a:r>
                        <a:rPr lang="en-US" sz="1600" b="1" u="sng" kern="1200" dirty="0" smtClean="0">
                          <a:solidFill>
                            <a:srgbClr val="FF0000"/>
                          </a:solidFill>
                          <a:effectLst/>
                          <a:latin typeface="Arial" panose="020B0604020202020204" pitchFamily="34" charset="0"/>
                          <a:ea typeface="+mn-ea"/>
                          <a:cs typeface="Arial" panose="020B0604020202020204" pitchFamily="34" charset="0"/>
                        </a:rPr>
                        <a:t>over </a:t>
                      </a:r>
                      <a:r>
                        <a:rPr lang="en-US" sz="1600" b="1" kern="1200" dirty="0" smtClean="0">
                          <a:solidFill>
                            <a:srgbClr val="FF0000"/>
                          </a:solidFill>
                          <a:effectLst/>
                          <a:latin typeface="Arial" panose="020B0604020202020204" pitchFamily="34" charset="0"/>
                          <a:ea typeface="+mn-ea"/>
                          <a:cs typeface="Arial" panose="020B0604020202020204" pitchFamily="34" charset="0"/>
                        </a:rPr>
                        <a:t>and short</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rgbClr val="FF0000"/>
                          </a:solidFill>
                          <a:effectLst/>
                          <a:latin typeface="Arial" panose="020B0604020202020204" pitchFamily="34" charset="0"/>
                          <a:cs typeface="Arial" panose="020B0604020202020204" pitchFamily="34" charset="0"/>
                        </a:rPr>
                        <a:t> </a:t>
                      </a:r>
                      <a:endParaRPr lang="en-US" sz="16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rgbClr val="FF0000"/>
                          </a:solidFill>
                          <a:effectLst/>
                          <a:latin typeface="Arial" panose="020B0604020202020204" pitchFamily="34" charset="0"/>
                          <a:cs typeface="Arial" panose="020B0604020202020204" pitchFamily="34" charset="0"/>
                        </a:rPr>
                        <a:t> </a:t>
                      </a:r>
                      <a:r>
                        <a:rPr lang="en-US" sz="1600" b="1" dirty="0" smtClean="0">
                          <a:solidFill>
                            <a:srgbClr val="FF0000"/>
                          </a:solidFill>
                          <a:effectLst/>
                          <a:latin typeface="Arial" panose="020B0604020202020204" pitchFamily="34" charset="0"/>
                          <a:cs typeface="Arial" panose="020B0604020202020204" pitchFamily="34" charset="0"/>
                        </a:rPr>
                        <a:t>2</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7833">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kern="1200" dirty="0" smtClean="0">
                          <a:solidFill>
                            <a:srgbClr val="FFFF00"/>
                          </a:solidFill>
                          <a:effectLst/>
                          <a:latin typeface="Arial" panose="020B0604020202020204" pitchFamily="34" charset="0"/>
                          <a:ea typeface="+mn-ea"/>
                          <a:cs typeface="Arial" panose="020B0604020202020204" pitchFamily="34" charset="0"/>
                        </a:rPr>
                        <a:t>Replenishment of petty cash fund</a:t>
                      </a:r>
                      <a:endParaRPr lang="en-US" sz="1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r>
              <a:tr h="327833">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May</a:t>
                      </a:r>
                      <a:r>
                        <a:rPr lang="en-US" sz="1600" b="1" baseline="0" dirty="0" smtClean="0">
                          <a:solidFill>
                            <a:schemeClr val="tx1"/>
                          </a:solidFill>
                          <a:effectLst/>
                          <a:latin typeface="Arial" panose="020B0604020202020204" pitchFamily="34" charset="0"/>
                          <a:cs typeface="Arial" panose="020B0604020202020204" pitchFamily="34" charset="0"/>
                        </a:rPr>
                        <a:t> 20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spcAft>
                          <a:spcPts val="100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Cash (100 – 90)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10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4199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spcAft>
                          <a:spcPts val="100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                Petty Cash</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10</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41999">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kern="1200" dirty="0" smtClean="0">
                          <a:solidFill>
                            <a:srgbClr val="FFFF00"/>
                          </a:solidFill>
                          <a:effectLst/>
                          <a:latin typeface="Arial" panose="020B0604020202020204" pitchFamily="34" charset="0"/>
                          <a:ea typeface="+mn-ea"/>
                          <a:cs typeface="Arial" panose="020B0604020202020204" pitchFamily="34" charset="0"/>
                        </a:rPr>
                        <a:t>Decreasing a petty cash fund</a:t>
                      </a:r>
                      <a:endParaRPr lang="en-US" sz="1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r>
            </a:tbl>
          </a:graphicData>
        </a:graphic>
      </p:graphicFrame>
      <p:sp>
        <p:nvSpPr>
          <p:cNvPr id="5" name="Rectangle 4"/>
          <p:cNvSpPr/>
          <p:nvPr/>
        </p:nvSpPr>
        <p:spPr>
          <a:xfrm>
            <a:off x="141668" y="828623"/>
            <a:ext cx="5765442" cy="1345048"/>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spcAft>
                <a:spcPts val="1000"/>
              </a:spcAft>
            </a:pPr>
            <a:r>
              <a:rPr lang="en-US" sz="1400" b="1" dirty="0">
                <a:latin typeface="Arial" panose="020B0604020202020204" pitchFamily="34" charset="0"/>
                <a:ea typeface="Times New Roman" panose="02020603050405020304" pitchFamily="18" charset="0"/>
                <a:cs typeface="Arial" panose="020B0604020202020204" pitchFamily="34" charset="0"/>
              </a:rPr>
              <a:t>Rashid Company uses an </a:t>
            </a:r>
            <a:r>
              <a:rPr lang="en-US" sz="1400" b="1" dirty="0" err="1">
                <a:latin typeface="Arial" panose="020B0604020202020204" pitchFamily="34" charset="0"/>
                <a:ea typeface="Times New Roman" panose="02020603050405020304" pitchFamily="18" charset="0"/>
                <a:cs typeface="Arial" panose="020B0604020202020204" pitchFamily="34" charset="0"/>
              </a:rPr>
              <a:t>imprest</a:t>
            </a:r>
            <a:r>
              <a:rPr lang="en-US" sz="1400" b="1" dirty="0">
                <a:latin typeface="Arial" panose="020B0604020202020204" pitchFamily="34" charset="0"/>
                <a:ea typeface="Times New Roman" panose="02020603050405020304" pitchFamily="18" charset="0"/>
                <a:cs typeface="Arial" panose="020B0604020202020204" pitchFamily="34" charset="0"/>
              </a:rPr>
              <a:t> petty system. The fund was established on May 1 2020 with a balance for BD100. During May, the following petty cash receipts were found in the petty cash box.</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07885171"/>
              </p:ext>
            </p:extLst>
          </p:nvPr>
        </p:nvGraphicFramePr>
        <p:xfrm>
          <a:off x="141668" y="2186038"/>
          <a:ext cx="5808370" cy="2367280"/>
        </p:xfrm>
        <a:graphic>
          <a:graphicData uri="http://schemas.openxmlformats.org/drawingml/2006/table">
            <a:tbl>
              <a:tblPr firstRow="1" firstCol="1" bandRow="1">
                <a:tableStyleId>{5DA37D80-6434-44D0-A028-1B22A696006F}</a:tableStyleId>
              </a:tblPr>
              <a:tblGrid>
                <a:gridCol w="935426"/>
                <a:gridCol w="981573"/>
                <a:gridCol w="2773226"/>
                <a:gridCol w="1118145"/>
              </a:tblGrid>
              <a:tr h="367030">
                <a:tc>
                  <a:txBody>
                    <a:bodyPr/>
                    <a:lstStyle/>
                    <a:p>
                      <a:pPr algn="ctr">
                        <a:lnSpc>
                          <a:spcPct val="150000"/>
                        </a:lnSpc>
                        <a:spcAft>
                          <a:spcPts val="1000"/>
                        </a:spcAft>
                      </a:pPr>
                      <a:r>
                        <a:rPr lang="en-US" sz="1400" b="1" u="sng" dirty="0">
                          <a:effectLst/>
                          <a:latin typeface="Arial" panose="020B0604020202020204" pitchFamily="34" charset="0"/>
                          <a:cs typeface="Arial" panose="020B0604020202020204" pitchFamily="34" charset="0"/>
                        </a:rPr>
                        <a:t>Date</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 Receipt</a:t>
                      </a:r>
                      <a:r>
                        <a:rPr lang="en-US" sz="1400" b="1" u="sng">
                          <a:effectLst/>
                          <a:latin typeface="Arial" panose="020B0604020202020204" pitchFamily="34" charset="0"/>
                          <a:cs typeface="Arial" panose="020B0604020202020204" pitchFamily="34" charset="0"/>
                        </a:rPr>
                        <a:t> No</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nSpc>
                          <a:spcPct val="150000"/>
                        </a:lnSpc>
                        <a:spcAft>
                          <a:spcPts val="1000"/>
                        </a:spcAft>
                      </a:pPr>
                      <a:r>
                        <a:rPr lang="en-US" sz="1400" b="1" dirty="0">
                          <a:effectLst/>
                          <a:latin typeface="Arial" panose="020B0604020202020204" pitchFamily="34" charset="0"/>
                          <a:cs typeface="Arial" panose="020B0604020202020204" pitchFamily="34" charset="0"/>
                        </a:rPr>
                        <a:t>           </a:t>
                      </a:r>
                      <a:r>
                        <a:rPr lang="en-US" sz="1400" b="1" u="sng" dirty="0">
                          <a:effectLst/>
                          <a:latin typeface="Arial" panose="020B0604020202020204" pitchFamily="34" charset="0"/>
                          <a:cs typeface="Arial" panose="020B0604020202020204" pitchFamily="34" charset="0"/>
                        </a:rPr>
                        <a:t>Item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u="sng">
                          <a:effectLst/>
                          <a:latin typeface="Arial" panose="020B0604020202020204" pitchFamily="34" charset="0"/>
                          <a:cs typeface="Arial" panose="020B0604020202020204" pitchFamily="34" charset="0"/>
                        </a:rPr>
                        <a:t>Amount</a:t>
                      </a:r>
                      <a:endParaRPr lang="en-US" sz="1200" b="1">
                        <a:effectLst/>
                        <a:latin typeface="Arial" panose="020B0604020202020204" pitchFamily="34" charset="0"/>
                        <a:cs typeface="Arial" panose="020B0604020202020204" pitchFamily="34" charset="0"/>
                      </a:endParaRPr>
                    </a:p>
                    <a:p>
                      <a:pPr algn="ctr">
                        <a:lnSpc>
                          <a:spcPct val="150000"/>
                        </a:lnSpc>
                        <a:spcAft>
                          <a:spcPts val="1000"/>
                        </a:spcAft>
                      </a:pPr>
                      <a:r>
                        <a:rPr lang="en-US" sz="1400" b="1">
                          <a:effectLst/>
                          <a:latin typeface="Arial" panose="020B0604020202020204" pitchFamily="34" charset="0"/>
                          <a:cs typeface="Arial" panose="020B0604020202020204" pitchFamily="34" charset="0"/>
                        </a:rPr>
                        <a:t>BD</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r>
              <a:tr h="306070">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May 3</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1</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nSpc>
                          <a:spcPct val="150000"/>
                        </a:lnSpc>
                        <a:spcAft>
                          <a:spcPts val="1000"/>
                        </a:spcAft>
                      </a:pPr>
                      <a:r>
                        <a:rPr lang="en-US" sz="1400" b="1" dirty="0">
                          <a:effectLst/>
                          <a:latin typeface="Arial" panose="020B0604020202020204" pitchFamily="34" charset="0"/>
                          <a:cs typeface="Arial" panose="020B0604020202020204" pitchFamily="34" charset="0"/>
                        </a:rPr>
                        <a:t>Postage Stamps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25</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r>
              <a:tr h="299085">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May 7</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2</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nSpc>
                          <a:spcPct val="150000"/>
                        </a:lnSpc>
                        <a:spcAft>
                          <a:spcPts val="1000"/>
                        </a:spcAft>
                      </a:pPr>
                      <a:r>
                        <a:rPr lang="en-US" sz="1400" b="1" dirty="0">
                          <a:effectLst/>
                          <a:latin typeface="Arial" panose="020B0604020202020204" pitchFamily="34" charset="0"/>
                          <a:cs typeface="Arial" panose="020B0604020202020204" pitchFamily="34" charset="0"/>
                        </a:rPr>
                        <a:t>Travel Expenses</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24</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r>
              <a:tr h="299085">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May 10</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3</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nSpc>
                          <a:spcPct val="150000"/>
                        </a:lnSpc>
                        <a:spcAft>
                          <a:spcPts val="1000"/>
                        </a:spcAft>
                      </a:pPr>
                      <a:r>
                        <a:rPr lang="en-US" sz="1400" b="1">
                          <a:effectLst/>
                          <a:latin typeface="Arial" panose="020B0604020202020204" pitchFamily="34" charset="0"/>
                          <a:cs typeface="Arial" panose="020B0604020202020204" pitchFamily="34" charset="0"/>
                        </a:rPr>
                        <a:t>Miscellaneous Expenses</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8</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r>
              <a:tr h="299085">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May 12</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4</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nSpc>
                          <a:spcPct val="150000"/>
                        </a:lnSpc>
                        <a:spcAft>
                          <a:spcPts val="1000"/>
                        </a:spcAft>
                      </a:pPr>
                      <a:r>
                        <a:rPr lang="en-US" sz="1400" b="1">
                          <a:effectLst/>
                          <a:latin typeface="Arial" panose="020B0604020202020204" pitchFamily="34" charset="0"/>
                          <a:cs typeface="Arial" panose="020B0604020202020204" pitchFamily="34" charset="0"/>
                        </a:rPr>
                        <a:t>Travel Expenses</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16</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r>
              <a:tr h="239395">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May 14</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a:effectLst/>
                          <a:latin typeface="Arial" panose="020B0604020202020204" pitchFamily="34" charset="0"/>
                          <a:cs typeface="Arial" panose="020B0604020202020204" pitchFamily="34" charset="0"/>
                        </a:rPr>
                        <a:t>5</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nSpc>
                          <a:spcPct val="150000"/>
                        </a:lnSpc>
                        <a:spcAft>
                          <a:spcPts val="1000"/>
                        </a:spcAft>
                      </a:pPr>
                      <a:r>
                        <a:rPr lang="en-US" sz="1400" b="1" dirty="0">
                          <a:effectLst/>
                          <a:latin typeface="Arial" panose="020B0604020202020204" pitchFamily="34" charset="0"/>
                          <a:cs typeface="Arial" panose="020B0604020202020204" pitchFamily="34" charset="0"/>
                        </a:rPr>
                        <a:t>Miscellaneous Expenses</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c>
                  <a:txBody>
                    <a:bodyPr/>
                    <a:lstStyle/>
                    <a:p>
                      <a:pPr algn="ctr">
                        <a:lnSpc>
                          <a:spcPct val="150000"/>
                        </a:lnSpc>
                        <a:spcAft>
                          <a:spcPts val="1000"/>
                        </a:spcAft>
                      </a:pPr>
                      <a:r>
                        <a:rPr lang="en-US" sz="1400" b="1" dirty="0">
                          <a:effectLst/>
                          <a:latin typeface="Arial" panose="020B0604020202020204" pitchFamily="34" charset="0"/>
                          <a:cs typeface="Arial" panose="020B0604020202020204" pitchFamily="34" charset="0"/>
                        </a:rPr>
                        <a:t>12</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tcPr>
                </a:tc>
              </a:tr>
            </a:tbl>
          </a:graphicData>
        </a:graphic>
      </p:graphicFrame>
      <p:sp>
        <p:nvSpPr>
          <p:cNvPr id="8" name="Rectangle 7"/>
          <p:cNvSpPr/>
          <p:nvPr/>
        </p:nvSpPr>
        <p:spPr>
          <a:xfrm>
            <a:off x="141668" y="4536630"/>
            <a:ext cx="5447763" cy="1061829"/>
          </a:xfrm>
          <a:prstGeom prst="rect">
            <a:avLst/>
          </a:prstGeom>
        </p:spPr>
        <p:txBody>
          <a:bodyPr wrap="square">
            <a:spAutoFit/>
          </a:bodyPr>
          <a:lstStyle/>
          <a:p>
            <a:pPr>
              <a:lnSpc>
                <a:spcPct val="150000"/>
              </a:lnSpc>
              <a:spcAft>
                <a:spcPts val="0"/>
              </a:spcAft>
            </a:pPr>
            <a:r>
              <a:rPr lang="en-US" sz="1400" b="1" dirty="0">
                <a:latin typeface="Arial" panose="020B0604020202020204" pitchFamily="34" charset="0"/>
                <a:ea typeface="Times New Roman" panose="02020603050405020304" pitchFamily="18" charset="0"/>
                <a:cs typeface="Arial" panose="020B0604020202020204" pitchFamily="34" charset="0"/>
              </a:rPr>
              <a:t>The fund was replenished on May 15, when the fund contained BD17 in cash. On May 20, the amount in the fund was decreased to BD90.</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ectangle 12"/>
          <p:cNvSpPr/>
          <p:nvPr/>
        </p:nvSpPr>
        <p:spPr>
          <a:xfrm>
            <a:off x="141668" y="5498792"/>
            <a:ext cx="5192332" cy="10618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50000"/>
              </a:lnSpc>
              <a:spcAft>
                <a:spcPts val="0"/>
              </a:spcAft>
            </a:pPr>
            <a:r>
              <a:rPr lang="en-US" sz="1400" b="1" u="sng" dirty="0">
                <a:solidFill>
                  <a:srgbClr val="C00000"/>
                </a:solidFill>
                <a:latin typeface="Arial" panose="020B0604020202020204" pitchFamily="34" charset="0"/>
                <a:ea typeface="Times New Roman" panose="02020603050405020304" pitchFamily="18" charset="0"/>
                <a:cs typeface="Arial" panose="020B0604020202020204" pitchFamily="34" charset="0"/>
              </a:rPr>
              <a:t>Required:</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0"/>
              </a:spcAft>
            </a:pPr>
            <a:r>
              <a:rPr lang="en-US" sz="1400" b="1" dirty="0">
                <a:solidFill>
                  <a:srgbClr val="002060"/>
                </a:solidFill>
                <a:latin typeface="Arial" panose="020B0604020202020204" pitchFamily="34" charset="0"/>
                <a:ea typeface="Times New Roman" panose="02020603050405020304" pitchFamily="18" charset="0"/>
                <a:cs typeface="Arial" panose="020B0604020202020204" pitchFamily="34" charset="0"/>
              </a:rPr>
              <a:t>Journalize the entries in May that pertain to the operation of the petty cash fund.</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4" name="Group 13"/>
          <p:cNvGrpSpPr/>
          <p:nvPr/>
        </p:nvGrpSpPr>
        <p:grpSpPr>
          <a:xfrm>
            <a:off x="0" y="6498164"/>
            <a:ext cx="12192000" cy="384957"/>
            <a:chOff x="0" y="6498164"/>
            <a:chExt cx="12192000" cy="384957"/>
          </a:xfrm>
        </p:grpSpPr>
        <p:cxnSp>
          <p:nvCxnSpPr>
            <p:cNvPr id="15" name="Straight Connector 14"/>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817" y="324618"/>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283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5" grpId="0" animBg="1"/>
      <p:bldP spid="8"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79040" y="1169959"/>
            <a:ext cx="5593725" cy="258532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spcAft>
                <a:spcPts val="800"/>
              </a:spcAft>
            </a:pPr>
            <a:r>
              <a:rPr lang="en-US" b="1" dirty="0" smtClean="0">
                <a:latin typeface="Arial" panose="020B0604020202020204" pitchFamily="34" charset="0"/>
                <a:ea typeface="Calibri" panose="020F0502020204030204" pitchFamily="34" charset="0"/>
              </a:rPr>
              <a:t>Abdulla </a:t>
            </a:r>
            <a:r>
              <a:rPr lang="en-US" b="1" dirty="0">
                <a:latin typeface="Arial" panose="020B0604020202020204" pitchFamily="34" charset="0"/>
                <a:ea typeface="Calibri" panose="020F0502020204030204" pitchFamily="34" charset="0"/>
              </a:rPr>
              <a:t>Company </a:t>
            </a:r>
            <a:r>
              <a:rPr lang="en-US" b="1" dirty="0">
                <a:solidFill>
                  <a:srgbClr val="FF0000"/>
                </a:solidFill>
                <a:latin typeface="Arial" panose="020B0604020202020204" pitchFamily="34" charset="0"/>
                <a:ea typeface="Calibri" panose="020F0502020204030204" pitchFamily="34" charset="0"/>
              </a:rPr>
              <a:t>establishes</a:t>
            </a:r>
            <a:r>
              <a:rPr lang="en-US" b="1" dirty="0">
                <a:latin typeface="Arial" panose="020B0604020202020204" pitchFamily="34" charset="0"/>
                <a:ea typeface="Calibri" panose="020F0502020204030204" pitchFamily="34" charset="0"/>
              </a:rPr>
              <a:t> a </a:t>
            </a:r>
            <a:r>
              <a:rPr lang="en-US" b="1" dirty="0" smtClean="0">
                <a:latin typeface="Arial" panose="020B0604020202020204" pitchFamily="34" charset="0"/>
                <a:ea typeface="Calibri" panose="020F0502020204030204" pitchFamily="34" charset="0"/>
              </a:rPr>
              <a:t>BD120 </a:t>
            </a:r>
            <a:r>
              <a:rPr lang="en-US" b="1" dirty="0">
                <a:latin typeface="Arial" panose="020B0604020202020204" pitchFamily="34" charset="0"/>
                <a:ea typeface="Calibri" panose="020F0502020204030204" pitchFamily="34" charset="0"/>
              </a:rPr>
              <a:t>petty cash fund on </a:t>
            </a:r>
            <a:r>
              <a:rPr lang="en-US" b="1" dirty="0" smtClean="0">
                <a:latin typeface="Arial" panose="020B0604020202020204" pitchFamily="34" charset="0"/>
                <a:ea typeface="Calibri" panose="020F0502020204030204" pitchFamily="34" charset="0"/>
              </a:rPr>
              <a:t>April 1, </a:t>
            </a:r>
            <a:r>
              <a:rPr lang="en-US" b="1" dirty="0">
                <a:latin typeface="Arial" panose="020B0604020202020204" pitchFamily="34" charset="0"/>
                <a:ea typeface="Calibri" panose="020F0502020204030204" pitchFamily="34" charset="0"/>
              </a:rPr>
              <a:t>2020. </a:t>
            </a:r>
            <a:r>
              <a:rPr lang="en-US" b="1" dirty="0">
                <a:solidFill>
                  <a:srgbClr val="FF0000"/>
                </a:solidFill>
                <a:latin typeface="Arial" panose="020B0604020202020204" pitchFamily="34" charset="0"/>
                <a:ea typeface="Calibri" panose="020F0502020204030204" pitchFamily="34" charset="0"/>
              </a:rPr>
              <a:t>The fund shows </a:t>
            </a:r>
            <a:r>
              <a:rPr lang="en-US" b="1" dirty="0" smtClean="0">
                <a:solidFill>
                  <a:srgbClr val="FF0000"/>
                </a:solidFill>
                <a:latin typeface="Arial" panose="020B0604020202020204" pitchFamily="34" charset="0"/>
                <a:ea typeface="Calibri" panose="020F0502020204030204" pitchFamily="34" charset="0"/>
              </a:rPr>
              <a:t>BD14 </a:t>
            </a:r>
            <a:r>
              <a:rPr lang="en-US" b="1" dirty="0">
                <a:latin typeface="Arial" panose="020B0604020202020204" pitchFamily="34" charset="0"/>
                <a:ea typeface="Calibri" panose="020F0502020204030204" pitchFamily="34" charset="0"/>
              </a:rPr>
              <a:t>in cash along with receipts for the following </a:t>
            </a:r>
            <a:r>
              <a:rPr lang="en-US" b="1" dirty="0" smtClean="0">
                <a:latin typeface="Arial" panose="020B0604020202020204" pitchFamily="34" charset="0"/>
                <a:ea typeface="Calibri" panose="020F0502020204030204" pitchFamily="34" charset="0"/>
              </a:rPr>
              <a:t>expenditures: transportation expenses BD32, stationery </a:t>
            </a:r>
            <a:r>
              <a:rPr lang="en-US" b="1" dirty="0">
                <a:latin typeface="Arial" panose="020B0604020202020204" pitchFamily="34" charset="0"/>
                <a:ea typeface="Calibri" panose="020F0502020204030204" pitchFamily="34" charset="0"/>
              </a:rPr>
              <a:t>expenses </a:t>
            </a:r>
            <a:r>
              <a:rPr lang="en-US" b="1" dirty="0" smtClean="0">
                <a:latin typeface="Arial" panose="020B0604020202020204" pitchFamily="34" charset="0"/>
                <a:ea typeface="Calibri" panose="020F0502020204030204" pitchFamily="34" charset="0"/>
              </a:rPr>
              <a:t>BD28 </a:t>
            </a:r>
            <a:r>
              <a:rPr lang="en-US" b="1" dirty="0">
                <a:latin typeface="Arial" panose="020B0604020202020204" pitchFamily="34" charset="0"/>
                <a:ea typeface="Calibri" panose="020F0502020204030204" pitchFamily="34" charset="0"/>
              </a:rPr>
              <a:t>and </a:t>
            </a:r>
            <a:r>
              <a:rPr lang="en-US" b="1" dirty="0" smtClean="0">
                <a:latin typeface="Arial" panose="020B0604020202020204" pitchFamily="34" charset="0"/>
                <a:ea typeface="Calibri" panose="020F0502020204030204" pitchFamily="34" charset="0"/>
              </a:rPr>
              <a:t>miscellaneous </a:t>
            </a:r>
            <a:r>
              <a:rPr lang="en-US" b="1" dirty="0">
                <a:latin typeface="Arial" panose="020B0604020202020204" pitchFamily="34" charset="0"/>
                <a:ea typeface="Calibri" panose="020F0502020204030204" pitchFamily="34" charset="0"/>
              </a:rPr>
              <a:t>expenses </a:t>
            </a:r>
            <a:r>
              <a:rPr lang="en-US" b="1" dirty="0" smtClean="0">
                <a:latin typeface="Arial" panose="020B0604020202020204" pitchFamily="34" charset="0"/>
                <a:ea typeface="Calibri" panose="020F0502020204030204" pitchFamily="34" charset="0"/>
              </a:rPr>
              <a:t>BD49. </a:t>
            </a:r>
            <a:r>
              <a:rPr lang="en-US" b="1" dirty="0">
                <a:latin typeface="Arial" panose="020B0604020202020204" pitchFamily="34" charset="0"/>
                <a:ea typeface="Calibri" panose="020F0502020204030204" pitchFamily="34" charset="0"/>
              </a:rPr>
              <a:t>On April </a:t>
            </a:r>
            <a:r>
              <a:rPr lang="en-US" b="1" dirty="0" smtClean="0">
                <a:latin typeface="Arial" panose="020B0604020202020204" pitchFamily="34" charset="0"/>
                <a:ea typeface="Calibri" panose="020F0502020204030204" pitchFamily="34" charset="0"/>
              </a:rPr>
              <a:t>30, </a:t>
            </a:r>
            <a:r>
              <a:rPr lang="en-US" b="1" dirty="0">
                <a:latin typeface="Arial" panose="020B0604020202020204" pitchFamily="34" charset="0"/>
                <a:ea typeface="Calibri" panose="020F0502020204030204" pitchFamily="34" charset="0"/>
              </a:rPr>
              <a:t>2020, received cash from the chief cashier to </a:t>
            </a:r>
            <a:r>
              <a:rPr lang="en-US" b="1" dirty="0">
                <a:solidFill>
                  <a:srgbClr val="FF0000"/>
                </a:solidFill>
                <a:latin typeface="Arial" panose="020B0604020202020204" pitchFamily="34" charset="0"/>
                <a:ea typeface="Calibri" panose="020F0502020204030204" pitchFamily="34" charset="0"/>
              </a:rPr>
              <a:t>reimburse (replenish) </a:t>
            </a:r>
            <a:r>
              <a:rPr lang="en-US" b="1" dirty="0">
                <a:latin typeface="Arial" panose="020B0604020202020204" pitchFamily="34" charset="0"/>
                <a:ea typeface="Calibri" panose="020F0502020204030204" pitchFamily="34" charset="0"/>
              </a:rPr>
              <a:t>the fund. On </a:t>
            </a:r>
            <a:r>
              <a:rPr lang="en-US" b="1" dirty="0" smtClean="0">
                <a:latin typeface="Arial" panose="020B0604020202020204" pitchFamily="34" charset="0"/>
                <a:ea typeface="Calibri" panose="020F0502020204030204" pitchFamily="34" charset="0"/>
              </a:rPr>
              <a:t>May </a:t>
            </a:r>
            <a:r>
              <a:rPr lang="en-US" b="1" dirty="0">
                <a:latin typeface="Arial" panose="020B0604020202020204" pitchFamily="34" charset="0"/>
                <a:ea typeface="Calibri" panose="020F0502020204030204" pitchFamily="34" charset="0"/>
              </a:rPr>
              <a:t>1, 2020, the petty cashier </a:t>
            </a:r>
            <a:r>
              <a:rPr lang="en-US" b="1" dirty="0">
                <a:solidFill>
                  <a:srgbClr val="FF0000"/>
                </a:solidFill>
                <a:latin typeface="Arial" panose="020B0604020202020204" pitchFamily="34" charset="0"/>
                <a:ea typeface="Calibri" panose="020F0502020204030204" pitchFamily="34" charset="0"/>
              </a:rPr>
              <a:t>increased</a:t>
            </a:r>
            <a:r>
              <a:rPr lang="en-US" b="1" dirty="0">
                <a:latin typeface="Arial" panose="020B0604020202020204" pitchFamily="34" charset="0"/>
                <a:ea typeface="Calibri" panose="020F0502020204030204" pitchFamily="34" charset="0"/>
              </a:rPr>
              <a:t> the petty cash fund to </a:t>
            </a:r>
            <a:r>
              <a:rPr lang="en-US" b="1" dirty="0" smtClean="0">
                <a:latin typeface="Arial" panose="020B0604020202020204" pitchFamily="34" charset="0"/>
                <a:ea typeface="Calibri" panose="020F0502020204030204" pitchFamily="34" charset="0"/>
              </a:rPr>
              <a:t>BD150.</a:t>
            </a:r>
            <a:endParaRPr lang="en-US" sz="1600" b="1"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04798" y="4032281"/>
            <a:ext cx="5400541" cy="116442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50000"/>
              </a:lnSpc>
              <a:spcAft>
                <a:spcPts val="800"/>
              </a:spcAft>
            </a:pPr>
            <a:r>
              <a:rPr lang="en-US" b="1" u="sng" dirty="0">
                <a:solidFill>
                  <a:srgbClr val="C00000"/>
                </a:solidFill>
                <a:latin typeface="Arial" panose="020B0604020202020204" pitchFamily="34" charset="0"/>
                <a:ea typeface="Calibri" panose="020F0502020204030204" pitchFamily="34" charset="0"/>
              </a:rPr>
              <a:t>Required:</a:t>
            </a:r>
            <a:endParaRPr lang="en-US" sz="1600" b="1" dirty="0">
              <a:solidFill>
                <a:srgbClr val="C00000"/>
              </a:solidFill>
              <a:latin typeface="Times New Roman" panose="02020603050405020304" pitchFamily="18" charset="0"/>
              <a:ea typeface="Times New Roman" panose="02020603050405020304" pitchFamily="18" charset="0"/>
            </a:endParaRPr>
          </a:p>
          <a:p>
            <a:pPr algn="just">
              <a:spcAft>
                <a:spcPts val="0"/>
              </a:spcAft>
            </a:pPr>
            <a:r>
              <a:rPr lang="en-US" b="1" dirty="0">
                <a:solidFill>
                  <a:srgbClr val="002060"/>
                </a:solidFill>
                <a:latin typeface="Arial" panose="020B0604020202020204" pitchFamily="34" charset="0"/>
                <a:ea typeface="Calibri" panose="020F0502020204030204" pitchFamily="34" charset="0"/>
              </a:rPr>
              <a:t>Prepare the necessary journal entries for the petty cash transactions. </a:t>
            </a:r>
            <a:endParaRPr lang="en-US" sz="1600" b="1" dirty="0">
              <a:solidFill>
                <a:srgbClr val="002060"/>
              </a:solidFill>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94599985"/>
              </p:ext>
            </p:extLst>
          </p:nvPr>
        </p:nvGraphicFramePr>
        <p:xfrm>
          <a:off x="6091708" y="1857363"/>
          <a:ext cx="5859217" cy="4543431"/>
        </p:xfrm>
        <a:graphic>
          <a:graphicData uri="http://schemas.openxmlformats.org/drawingml/2006/table">
            <a:tbl>
              <a:tblPr>
                <a:tableStyleId>{5940675A-B579-460E-94D1-54222C63F5DA}</a:tableStyleId>
              </a:tblPr>
              <a:tblGrid>
                <a:gridCol w="966879"/>
                <a:gridCol w="3139867"/>
                <a:gridCol w="855988"/>
                <a:gridCol w="896483"/>
              </a:tblGrid>
              <a:tr h="502741">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Date</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Explanation</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Debit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Credit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r>
              <a:tr h="285101">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5101">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97420">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5101">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5101">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5101">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5101">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5101">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5101">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5101">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97420">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97420">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97420">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5101">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bl>
          </a:graphicData>
        </a:graphic>
      </p:graphicFrame>
      <p:sp>
        <p:nvSpPr>
          <p:cNvPr id="6" name="Rectangle 5"/>
          <p:cNvSpPr/>
          <p:nvPr/>
        </p:nvSpPr>
        <p:spPr>
          <a:xfrm>
            <a:off x="7329742" y="1279008"/>
            <a:ext cx="2628282" cy="369332"/>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GENERAL JOURNAL</a:t>
            </a:r>
            <a:endParaRPr lang="en-US" b="1" dirty="0">
              <a:solidFill>
                <a:schemeClr val="tx1"/>
              </a:solidFill>
              <a:latin typeface="Arial" panose="020B0604020202020204" pitchFamily="34" charset="0"/>
              <a:cs typeface="Arial" panose="020B0604020202020204" pitchFamily="34" charset="0"/>
            </a:endParaRPr>
          </a:p>
        </p:txBody>
      </p:sp>
      <p:pic>
        <p:nvPicPr>
          <p:cNvPr id="11" name="Picture 10" descr="Female pharmacist standing at the cashier in pharmacy, only the torso to be seen Stock Photo - 10016567"/>
          <p:cNvPicPr/>
          <p:nvPr/>
        </p:nvPicPr>
        <p:blipFill>
          <a:blip r:embed="rId2" cstate="print"/>
          <a:stretch>
            <a:fillRect/>
          </a:stretch>
        </p:blipFill>
        <p:spPr bwMode="auto">
          <a:xfrm>
            <a:off x="2666586" y="5174442"/>
            <a:ext cx="3064510" cy="1323975"/>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141668" y="562622"/>
            <a:ext cx="3116687" cy="36933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spcAft>
                <a:spcPts val="800"/>
              </a:spcAft>
            </a:pPr>
            <a:r>
              <a:rPr lang="en-US" b="1" u="sng" dirty="0" smtClean="0">
                <a:solidFill>
                  <a:srgbClr val="C00000"/>
                </a:solidFill>
                <a:latin typeface="Arial" panose="020B0604020202020204" pitchFamily="34" charset="0"/>
                <a:ea typeface="Calibri" panose="020F0502020204030204" pitchFamily="34" charset="0"/>
              </a:rPr>
              <a:t>Activity (2): (Cash Over) </a:t>
            </a:r>
            <a:endParaRPr lang="en-US" sz="1600" dirty="0">
              <a:solidFill>
                <a:srgbClr val="C00000"/>
              </a:solidFill>
              <a:effectLst/>
              <a:latin typeface="Times New Roman" panose="02020603050405020304" pitchFamily="18" charset="0"/>
              <a:ea typeface="Times New Roman" panose="02020603050405020304" pitchFamily="18" charset="0"/>
            </a:endParaRPr>
          </a:p>
        </p:txBody>
      </p:sp>
      <p:grpSp>
        <p:nvGrpSpPr>
          <p:cNvPr id="13" name="Group 12"/>
          <p:cNvGrpSpPr/>
          <p:nvPr/>
        </p:nvGrpSpPr>
        <p:grpSpPr>
          <a:xfrm>
            <a:off x="0" y="6498164"/>
            <a:ext cx="12192000" cy="384957"/>
            <a:chOff x="0" y="6498164"/>
            <a:chExt cx="12192000" cy="384957"/>
          </a:xfrm>
        </p:grpSpPr>
        <p:cxnSp>
          <p:nvCxnSpPr>
            <p:cNvPr id="14" name="Straight Connector 1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2500" y="358012"/>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552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79040" y="1169959"/>
            <a:ext cx="5593725" cy="258532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spcAft>
                <a:spcPts val="800"/>
              </a:spcAft>
            </a:pPr>
            <a:r>
              <a:rPr lang="en-US" b="1" dirty="0" smtClean="0">
                <a:latin typeface="Arial" panose="020B0604020202020204" pitchFamily="34" charset="0"/>
                <a:ea typeface="Calibri" panose="020F0502020204030204" pitchFamily="34" charset="0"/>
              </a:rPr>
              <a:t>Abdulla </a:t>
            </a:r>
            <a:r>
              <a:rPr lang="en-US" b="1" dirty="0">
                <a:latin typeface="Arial" panose="020B0604020202020204" pitchFamily="34" charset="0"/>
                <a:ea typeface="Calibri" panose="020F0502020204030204" pitchFamily="34" charset="0"/>
              </a:rPr>
              <a:t>Company </a:t>
            </a:r>
            <a:r>
              <a:rPr lang="en-US" b="1" dirty="0">
                <a:solidFill>
                  <a:srgbClr val="FF0000"/>
                </a:solidFill>
                <a:latin typeface="Arial" panose="020B0604020202020204" pitchFamily="34" charset="0"/>
                <a:ea typeface="Calibri" panose="020F0502020204030204" pitchFamily="34" charset="0"/>
              </a:rPr>
              <a:t>establishes a </a:t>
            </a:r>
            <a:r>
              <a:rPr lang="en-US" b="1" dirty="0" smtClean="0">
                <a:solidFill>
                  <a:srgbClr val="FF0000"/>
                </a:solidFill>
                <a:latin typeface="Arial" panose="020B0604020202020204" pitchFamily="34" charset="0"/>
                <a:ea typeface="Calibri" panose="020F0502020204030204" pitchFamily="34" charset="0"/>
              </a:rPr>
              <a:t>BD120 </a:t>
            </a:r>
            <a:r>
              <a:rPr lang="en-US" b="1" dirty="0">
                <a:latin typeface="Arial" panose="020B0604020202020204" pitchFamily="34" charset="0"/>
                <a:ea typeface="Calibri" panose="020F0502020204030204" pitchFamily="34" charset="0"/>
              </a:rPr>
              <a:t>petty cash fund on </a:t>
            </a:r>
            <a:r>
              <a:rPr lang="en-US" b="1" dirty="0" smtClean="0">
                <a:latin typeface="Arial" panose="020B0604020202020204" pitchFamily="34" charset="0"/>
                <a:ea typeface="Calibri" panose="020F0502020204030204" pitchFamily="34" charset="0"/>
              </a:rPr>
              <a:t>April 1, </a:t>
            </a:r>
            <a:r>
              <a:rPr lang="en-US" b="1" dirty="0">
                <a:latin typeface="Arial" panose="020B0604020202020204" pitchFamily="34" charset="0"/>
                <a:ea typeface="Calibri" panose="020F0502020204030204" pitchFamily="34" charset="0"/>
              </a:rPr>
              <a:t>2020. The </a:t>
            </a:r>
            <a:r>
              <a:rPr lang="en-US" b="1" dirty="0">
                <a:solidFill>
                  <a:srgbClr val="FF0000"/>
                </a:solidFill>
                <a:latin typeface="Arial" panose="020B0604020202020204" pitchFamily="34" charset="0"/>
                <a:ea typeface="Calibri" panose="020F0502020204030204" pitchFamily="34" charset="0"/>
              </a:rPr>
              <a:t>fund shows </a:t>
            </a:r>
            <a:r>
              <a:rPr lang="en-US" b="1" dirty="0" smtClean="0">
                <a:solidFill>
                  <a:srgbClr val="FF0000"/>
                </a:solidFill>
                <a:latin typeface="Arial" panose="020B0604020202020204" pitchFamily="34" charset="0"/>
                <a:ea typeface="Calibri" panose="020F0502020204030204" pitchFamily="34" charset="0"/>
              </a:rPr>
              <a:t>BD14 </a:t>
            </a:r>
            <a:r>
              <a:rPr lang="en-US" b="1" dirty="0">
                <a:latin typeface="Arial" panose="020B0604020202020204" pitchFamily="34" charset="0"/>
                <a:ea typeface="Calibri" panose="020F0502020204030204" pitchFamily="34" charset="0"/>
              </a:rPr>
              <a:t>in cash along with receipts for the following </a:t>
            </a:r>
            <a:r>
              <a:rPr lang="en-US" b="1" dirty="0" smtClean="0">
                <a:latin typeface="Arial" panose="020B0604020202020204" pitchFamily="34" charset="0"/>
                <a:ea typeface="Calibri" panose="020F0502020204030204" pitchFamily="34" charset="0"/>
              </a:rPr>
              <a:t>expenditures: transportation expenses BD32, stationery </a:t>
            </a:r>
            <a:r>
              <a:rPr lang="en-US" b="1" dirty="0">
                <a:latin typeface="Arial" panose="020B0604020202020204" pitchFamily="34" charset="0"/>
                <a:ea typeface="Calibri" panose="020F0502020204030204" pitchFamily="34" charset="0"/>
              </a:rPr>
              <a:t>expenses </a:t>
            </a:r>
            <a:r>
              <a:rPr lang="en-US" b="1" dirty="0" smtClean="0">
                <a:latin typeface="Arial" panose="020B0604020202020204" pitchFamily="34" charset="0"/>
                <a:ea typeface="Calibri" panose="020F0502020204030204" pitchFamily="34" charset="0"/>
              </a:rPr>
              <a:t>BD28 </a:t>
            </a:r>
            <a:r>
              <a:rPr lang="en-US" b="1" dirty="0">
                <a:latin typeface="Arial" panose="020B0604020202020204" pitchFamily="34" charset="0"/>
                <a:ea typeface="Calibri" panose="020F0502020204030204" pitchFamily="34" charset="0"/>
              </a:rPr>
              <a:t>and </a:t>
            </a:r>
            <a:r>
              <a:rPr lang="en-US" b="1" dirty="0" smtClean="0">
                <a:latin typeface="Arial" panose="020B0604020202020204" pitchFamily="34" charset="0"/>
                <a:ea typeface="Calibri" panose="020F0502020204030204" pitchFamily="34" charset="0"/>
              </a:rPr>
              <a:t>miscellaneous </a:t>
            </a:r>
            <a:r>
              <a:rPr lang="en-US" b="1" dirty="0">
                <a:latin typeface="Arial" panose="020B0604020202020204" pitchFamily="34" charset="0"/>
                <a:ea typeface="Calibri" panose="020F0502020204030204" pitchFamily="34" charset="0"/>
              </a:rPr>
              <a:t>expenses </a:t>
            </a:r>
            <a:r>
              <a:rPr lang="en-US" b="1" dirty="0" smtClean="0">
                <a:latin typeface="Arial" panose="020B0604020202020204" pitchFamily="34" charset="0"/>
                <a:ea typeface="Calibri" panose="020F0502020204030204" pitchFamily="34" charset="0"/>
              </a:rPr>
              <a:t>BD49. </a:t>
            </a:r>
            <a:r>
              <a:rPr lang="en-US" b="1" dirty="0">
                <a:latin typeface="Arial" panose="020B0604020202020204" pitchFamily="34" charset="0"/>
                <a:ea typeface="Calibri" panose="020F0502020204030204" pitchFamily="34" charset="0"/>
              </a:rPr>
              <a:t>On April </a:t>
            </a:r>
            <a:r>
              <a:rPr lang="en-US" b="1" dirty="0" smtClean="0">
                <a:latin typeface="Arial" panose="020B0604020202020204" pitchFamily="34" charset="0"/>
                <a:ea typeface="Calibri" panose="020F0502020204030204" pitchFamily="34" charset="0"/>
              </a:rPr>
              <a:t>30, </a:t>
            </a:r>
            <a:r>
              <a:rPr lang="en-US" b="1" dirty="0">
                <a:latin typeface="Arial" panose="020B0604020202020204" pitchFamily="34" charset="0"/>
                <a:ea typeface="Calibri" panose="020F0502020204030204" pitchFamily="34" charset="0"/>
              </a:rPr>
              <a:t>2020, received cash from the chief cashier </a:t>
            </a:r>
            <a:r>
              <a:rPr lang="en-US" b="1" dirty="0">
                <a:solidFill>
                  <a:srgbClr val="FF0000"/>
                </a:solidFill>
                <a:latin typeface="Arial" panose="020B0604020202020204" pitchFamily="34" charset="0"/>
                <a:ea typeface="Calibri" panose="020F0502020204030204" pitchFamily="34" charset="0"/>
              </a:rPr>
              <a:t>to reimburse (replenish) </a:t>
            </a:r>
            <a:r>
              <a:rPr lang="en-US" b="1" dirty="0">
                <a:latin typeface="Arial" panose="020B0604020202020204" pitchFamily="34" charset="0"/>
                <a:ea typeface="Calibri" panose="020F0502020204030204" pitchFamily="34" charset="0"/>
              </a:rPr>
              <a:t>the fund. On </a:t>
            </a:r>
            <a:r>
              <a:rPr lang="en-US" b="1" dirty="0" smtClean="0">
                <a:latin typeface="Arial" panose="020B0604020202020204" pitchFamily="34" charset="0"/>
                <a:ea typeface="Calibri" panose="020F0502020204030204" pitchFamily="34" charset="0"/>
              </a:rPr>
              <a:t>May </a:t>
            </a:r>
            <a:r>
              <a:rPr lang="en-US" b="1" dirty="0">
                <a:latin typeface="Arial" panose="020B0604020202020204" pitchFamily="34" charset="0"/>
                <a:ea typeface="Calibri" panose="020F0502020204030204" pitchFamily="34" charset="0"/>
              </a:rPr>
              <a:t>1, 2020, the petty cashier </a:t>
            </a:r>
            <a:r>
              <a:rPr lang="en-US" b="1" dirty="0">
                <a:solidFill>
                  <a:srgbClr val="FF0000"/>
                </a:solidFill>
                <a:latin typeface="Arial" panose="020B0604020202020204" pitchFamily="34" charset="0"/>
                <a:ea typeface="Calibri" panose="020F0502020204030204" pitchFamily="34" charset="0"/>
              </a:rPr>
              <a:t>increased </a:t>
            </a:r>
            <a:r>
              <a:rPr lang="en-US" b="1" dirty="0">
                <a:latin typeface="Arial" panose="020B0604020202020204" pitchFamily="34" charset="0"/>
                <a:ea typeface="Calibri" panose="020F0502020204030204" pitchFamily="34" charset="0"/>
              </a:rPr>
              <a:t>the petty cash fund to </a:t>
            </a:r>
            <a:r>
              <a:rPr lang="en-US" b="1" dirty="0" smtClean="0">
                <a:latin typeface="Arial" panose="020B0604020202020204" pitchFamily="34" charset="0"/>
                <a:ea typeface="Calibri" panose="020F0502020204030204" pitchFamily="34" charset="0"/>
              </a:rPr>
              <a:t>BD150.</a:t>
            </a:r>
            <a:endParaRPr lang="en-US" sz="1600" b="1"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04798" y="4032281"/>
            <a:ext cx="5400541" cy="116442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50000"/>
              </a:lnSpc>
              <a:spcAft>
                <a:spcPts val="800"/>
              </a:spcAft>
            </a:pPr>
            <a:r>
              <a:rPr lang="en-US" b="1" u="sng" dirty="0">
                <a:solidFill>
                  <a:srgbClr val="C00000"/>
                </a:solidFill>
                <a:latin typeface="Arial" panose="020B0604020202020204" pitchFamily="34" charset="0"/>
                <a:ea typeface="Calibri" panose="020F0502020204030204" pitchFamily="34" charset="0"/>
              </a:rPr>
              <a:t>Required:</a:t>
            </a:r>
            <a:endParaRPr lang="en-US" sz="1600" b="1" dirty="0">
              <a:solidFill>
                <a:srgbClr val="C00000"/>
              </a:solidFill>
              <a:latin typeface="Times New Roman" panose="02020603050405020304" pitchFamily="18" charset="0"/>
              <a:ea typeface="Times New Roman" panose="02020603050405020304" pitchFamily="18" charset="0"/>
            </a:endParaRPr>
          </a:p>
          <a:p>
            <a:pPr algn="just">
              <a:spcAft>
                <a:spcPts val="0"/>
              </a:spcAft>
            </a:pPr>
            <a:r>
              <a:rPr lang="en-US" b="1" dirty="0">
                <a:solidFill>
                  <a:srgbClr val="002060"/>
                </a:solidFill>
                <a:latin typeface="Arial" panose="020B0604020202020204" pitchFamily="34" charset="0"/>
                <a:ea typeface="Calibri" panose="020F0502020204030204" pitchFamily="34" charset="0"/>
              </a:rPr>
              <a:t>Prepare the necessary journal entries for the petty cash transactions. </a:t>
            </a:r>
            <a:endParaRPr lang="en-US" sz="1600" b="1" dirty="0">
              <a:solidFill>
                <a:srgbClr val="00206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7327088" y="1169959"/>
            <a:ext cx="2628282" cy="369332"/>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GENERAL JOURNAL</a:t>
            </a:r>
            <a:endParaRPr lang="en-US" b="1" dirty="0">
              <a:solidFill>
                <a:schemeClr val="tx1"/>
              </a:solidFill>
              <a:latin typeface="Arial" panose="020B0604020202020204" pitchFamily="34" charset="0"/>
              <a:cs typeface="Arial" panose="020B0604020202020204" pitchFamily="34" charset="0"/>
            </a:endParaRPr>
          </a:p>
        </p:txBody>
      </p:sp>
      <p:pic>
        <p:nvPicPr>
          <p:cNvPr id="11" name="Picture 10" descr="Female pharmacist standing at the cashier in pharmacy, only the torso to be seen Stock Photo - 10016567"/>
          <p:cNvPicPr/>
          <p:nvPr/>
        </p:nvPicPr>
        <p:blipFill>
          <a:blip r:embed="rId2" cstate="print"/>
          <a:stretch>
            <a:fillRect/>
          </a:stretch>
        </p:blipFill>
        <p:spPr bwMode="auto">
          <a:xfrm>
            <a:off x="2666586" y="5174442"/>
            <a:ext cx="3064510" cy="1323975"/>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279040" y="562622"/>
            <a:ext cx="3116687" cy="36933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spcAft>
                <a:spcPts val="800"/>
              </a:spcAft>
            </a:pPr>
            <a:r>
              <a:rPr lang="en-US" b="1" u="sng" dirty="0" smtClean="0">
                <a:solidFill>
                  <a:srgbClr val="C00000"/>
                </a:solidFill>
                <a:latin typeface="Arial" panose="020B0604020202020204" pitchFamily="34" charset="0"/>
                <a:ea typeface="Calibri" panose="020F0502020204030204" pitchFamily="34" charset="0"/>
              </a:rPr>
              <a:t>Activity (2): (Cash Over) </a:t>
            </a:r>
            <a:endParaRPr lang="en-US" sz="1600" dirty="0">
              <a:solidFill>
                <a:srgbClr val="C00000"/>
              </a:solidFill>
              <a:effectLst/>
              <a:latin typeface="Times New Roman" panose="02020603050405020304" pitchFamily="18" charset="0"/>
              <a:ea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385203792"/>
              </p:ext>
            </p:extLst>
          </p:nvPr>
        </p:nvGraphicFramePr>
        <p:xfrm>
          <a:off x="6171207" y="1597334"/>
          <a:ext cx="5911404" cy="4869894"/>
        </p:xfrm>
        <a:graphic>
          <a:graphicData uri="http://schemas.openxmlformats.org/drawingml/2006/table">
            <a:tbl>
              <a:tblPr>
                <a:tableStyleId>{5940675A-B579-460E-94D1-54222C63F5DA}</a:tableStyleId>
              </a:tblPr>
              <a:tblGrid>
                <a:gridCol w="975491"/>
                <a:gridCol w="3167833"/>
                <a:gridCol w="863612"/>
                <a:gridCol w="904468"/>
              </a:tblGrid>
              <a:tr h="578093">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Date</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Explanation</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Debit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Credit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r>
              <a:tr h="327833">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April 1</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spcAft>
                          <a:spcPts val="1000"/>
                        </a:spcAft>
                      </a:pPr>
                      <a:r>
                        <a:rPr lang="en-US" sz="1600" b="1" dirty="0">
                          <a:effectLst/>
                          <a:latin typeface="Arial" panose="020B0604020202020204" pitchFamily="34" charset="0"/>
                          <a:cs typeface="Arial" panose="020B0604020202020204" pitchFamily="34" charset="0"/>
                        </a:rPr>
                        <a:t>Petty Cash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120</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7833">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spcAft>
                          <a:spcPts val="1000"/>
                        </a:spcAft>
                      </a:pPr>
                      <a:r>
                        <a:rPr lang="en-US" sz="1600" b="1" dirty="0">
                          <a:effectLst/>
                          <a:latin typeface="Arial" panose="020B0604020202020204" pitchFamily="34" charset="0"/>
                          <a:cs typeface="Arial" panose="020B0604020202020204" pitchFamily="34" charset="0"/>
                        </a:rPr>
                        <a:t>               Cash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120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497459">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l">
                        <a:spcAft>
                          <a:spcPts val="0"/>
                        </a:spcAft>
                      </a:pPr>
                      <a:r>
                        <a:rPr lang="en-US" sz="1600" b="1" kern="1200" dirty="0" smtClean="0">
                          <a:solidFill>
                            <a:srgbClr val="FFFF00"/>
                          </a:solidFill>
                          <a:effectLst/>
                          <a:latin typeface="Arial" panose="020B0604020202020204" pitchFamily="34" charset="0"/>
                          <a:ea typeface="+mn-ea"/>
                          <a:cs typeface="Arial" panose="020B0604020202020204" pitchFamily="34" charset="0"/>
                        </a:rPr>
                        <a:t>To establish the Petty Cash fund.</a:t>
                      </a:r>
                      <a:endParaRPr lang="en-US" sz="1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r>
              <a:tr h="327833">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April 30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latin typeface="Arial" panose="020B0604020202020204" pitchFamily="34" charset="0"/>
                          <a:ea typeface="Calibri" panose="020F0502020204030204" pitchFamily="34" charset="0"/>
                        </a:rPr>
                        <a:t>Transportation Expenses </a:t>
                      </a:r>
                      <a:endParaRPr lang="en-US" sz="14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32</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7833">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ea typeface="Calibri" panose="020F0502020204030204" pitchFamily="34" charset="0"/>
                        </a:rPr>
                        <a:t>Stationery Expenses </a:t>
                      </a:r>
                      <a:endParaRPr lang="en-US" sz="14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28</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7833">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Miscellaneous Expenses</a:t>
                      </a:r>
                      <a:endParaRPr lang="en-US" sz="12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49</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7833">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rgbClr val="FF0000"/>
                          </a:solidFill>
                          <a:effectLst/>
                          <a:latin typeface="Arial" panose="020B0604020202020204" pitchFamily="34" charset="0"/>
                          <a:cs typeface="Arial" panose="020B0604020202020204" pitchFamily="34" charset="0"/>
                        </a:rPr>
                        <a:t> </a:t>
                      </a:r>
                      <a:r>
                        <a:rPr lang="en-US" sz="1600" b="1" dirty="0" smtClean="0">
                          <a:solidFill>
                            <a:srgbClr val="FF0000"/>
                          </a:solidFill>
                          <a:effectLst/>
                          <a:latin typeface="Arial" panose="020B0604020202020204" pitchFamily="34" charset="0"/>
                          <a:cs typeface="Arial" panose="020B0604020202020204" pitchFamily="34" charset="0"/>
                        </a:rPr>
                        <a:t>           </a:t>
                      </a:r>
                      <a:r>
                        <a:rPr lang="en-US" sz="1600" kern="1200" dirty="0" smtClean="0">
                          <a:solidFill>
                            <a:srgbClr val="FF0000"/>
                          </a:solidFill>
                          <a:effectLst/>
                          <a:latin typeface="+mn-lt"/>
                          <a:ea typeface="+mn-ea"/>
                          <a:cs typeface="+mn-cs"/>
                        </a:rPr>
                        <a:t> </a:t>
                      </a:r>
                      <a:r>
                        <a:rPr lang="en-US" sz="1600" b="1" kern="1200" dirty="0" smtClean="0">
                          <a:solidFill>
                            <a:schemeClr val="tx1"/>
                          </a:solidFill>
                          <a:effectLst/>
                          <a:latin typeface="Arial" panose="020B0604020202020204" pitchFamily="34" charset="0"/>
                          <a:ea typeface="+mn-ea"/>
                          <a:cs typeface="Arial" panose="020B0604020202020204" pitchFamily="34" charset="0"/>
                        </a:rPr>
                        <a:t>Cash (120 – 14)</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rgbClr val="FF0000"/>
                          </a:solidFill>
                          <a:effectLst/>
                          <a:latin typeface="Arial" panose="020B0604020202020204" pitchFamily="34" charset="0"/>
                          <a:cs typeface="Arial" panose="020B0604020202020204" pitchFamily="34" charset="0"/>
                        </a:rPr>
                        <a:t> </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106</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7833">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rgbClr val="FF0000"/>
                          </a:solidFill>
                          <a:effectLst/>
                          <a:latin typeface="Arial" panose="020B0604020202020204" pitchFamily="34" charset="0"/>
                          <a:cs typeface="Arial" panose="020B0604020202020204" pitchFamily="34" charset="0"/>
                        </a:rPr>
                        <a:t> </a:t>
                      </a:r>
                      <a:r>
                        <a:rPr lang="en-US" sz="1600" b="1" dirty="0" smtClean="0">
                          <a:solidFill>
                            <a:srgbClr val="FF0000"/>
                          </a:solidFill>
                          <a:effectLst/>
                          <a:latin typeface="Arial" panose="020B0604020202020204" pitchFamily="34" charset="0"/>
                          <a:cs typeface="Arial" panose="020B0604020202020204" pitchFamily="34" charset="0"/>
                        </a:rPr>
                        <a:t>           </a:t>
                      </a:r>
                      <a:r>
                        <a:rPr lang="en-US" sz="1600" kern="1200" dirty="0" smtClean="0">
                          <a:solidFill>
                            <a:srgbClr val="FF0000"/>
                          </a:solidFill>
                          <a:effectLst/>
                          <a:latin typeface="+mn-lt"/>
                          <a:ea typeface="+mn-ea"/>
                          <a:cs typeface="+mn-cs"/>
                        </a:rPr>
                        <a:t> </a:t>
                      </a:r>
                      <a:r>
                        <a:rPr lang="en-US" sz="1600" b="1" kern="1200" dirty="0" smtClean="0">
                          <a:solidFill>
                            <a:srgbClr val="FF0000"/>
                          </a:solidFill>
                          <a:effectLst/>
                          <a:latin typeface="Arial" panose="020B0604020202020204" pitchFamily="34" charset="0"/>
                          <a:ea typeface="+mn-ea"/>
                          <a:cs typeface="Arial" panose="020B0604020202020204" pitchFamily="34" charset="0"/>
                        </a:rPr>
                        <a:t>Cash </a:t>
                      </a:r>
                      <a:r>
                        <a:rPr lang="en-US" sz="1600" b="1" u="sng" kern="1200" dirty="0" smtClean="0">
                          <a:solidFill>
                            <a:srgbClr val="FF0000"/>
                          </a:solidFill>
                          <a:effectLst/>
                          <a:latin typeface="Arial" panose="020B0604020202020204" pitchFamily="34" charset="0"/>
                          <a:ea typeface="+mn-ea"/>
                          <a:cs typeface="Arial" panose="020B0604020202020204" pitchFamily="34" charset="0"/>
                        </a:rPr>
                        <a:t>over </a:t>
                      </a:r>
                      <a:r>
                        <a:rPr lang="en-US" sz="1600" b="1" kern="1200" dirty="0" smtClean="0">
                          <a:solidFill>
                            <a:srgbClr val="FF0000"/>
                          </a:solidFill>
                          <a:effectLst/>
                          <a:latin typeface="Arial" panose="020B0604020202020204" pitchFamily="34" charset="0"/>
                          <a:ea typeface="+mn-ea"/>
                          <a:cs typeface="Arial" panose="020B0604020202020204" pitchFamily="34" charset="0"/>
                        </a:rPr>
                        <a:t>and short</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rgbClr val="FF0000"/>
                          </a:solidFill>
                          <a:effectLst/>
                          <a:latin typeface="Arial" panose="020B0604020202020204" pitchFamily="34" charset="0"/>
                          <a:cs typeface="Arial" panose="020B0604020202020204" pitchFamily="34" charset="0"/>
                        </a:rPr>
                        <a:t> </a:t>
                      </a:r>
                      <a:endParaRPr lang="en-US" sz="16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rgbClr val="FF0000"/>
                          </a:solidFill>
                          <a:effectLst/>
                          <a:latin typeface="Arial" panose="020B0604020202020204" pitchFamily="34" charset="0"/>
                          <a:cs typeface="Arial" panose="020B0604020202020204" pitchFamily="34" charset="0"/>
                        </a:rPr>
                        <a:t> </a:t>
                      </a:r>
                      <a:r>
                        <a:rPr lang="en-US" sz="1600" b="1" dirty="0" smtClean="0">
                          <a:solidFill>
                            <a:srgbClr val="FF0000"/>
                          </a:solidFill>
                          <a:effectLst/>
                          <a:latin typeface="Arial" panose="020B0604020202020204" pitchFamily="34" charset="0"/>
                          <a:cs typeface="Arial" panose="020B0604020202020204" pitchFamily="34" charset="0"/>
                        </a:rPr>
                        <a:t>3</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7833">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kern="1200" dirty="0" smtClean="0">
                          <a:solidFill>
                            <a:srgbClr val="FFFF00"/>
                          </a:solidFill>
                          <a:effectLst/>
                          <a:latin typeface="Arial" panose="020B0604020202020204" pitchFamily="34" charset="0"/>
                          <a:ea typeface="+mn-ea"/>
                          <a:cs typeface="Arial" panose="020B0604020202020204" pitchFamily="34" charset="0"/>
                        </a:rPr>
                        <a:t>Replenishment of petty cash fund</a:t>
                      </a:r>
                      <a:endParaRPr lang="en-US" sz="1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r>
              <a:tr h="327833">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May</a:t>
                      </a:r>
                      <a:r>
                        <a:rPr lang="en-US" sz="1600" b="1" baseline="0" dirty="0" smtClean="0">
                          <a:solidFill>
                            <a:schemeClr val="tx1"/>
                          </a:solidFill>
                          <a:effectLst/>
                          <a:latin typeface="Arial" panose="020B0604020202020204" pitchFamily="34" charset="0"/>
                          <a:cs typeface="Arial" panose="020B0604020202020204" pitchFamily="34" charset="0"/>
                        </a:rPr>
                        <a:t> 1</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spcAft>
                          <a:spcPts val="1000"/>
                        </a:spcAft>
                      </a:pPr>
                      <a:r>
                        <a:rPr lang="en-US" sz="1600" b="1" dirty="0" smtClean="0">
                          <a:effectLst/>
                          <a:latin typeface="Arial" panose="020B0604020202020204" pitchFamily="34" charset="0"/>
                          <a:ea typeface="Times New Roman" panose="02020603050405020304" pitchFamily="18" charset="0"/>
                          <a:cs typeface="Arial" panose="020B0604020202020204" pitchFamily="34" charset="0"/>
                        </a:rPr>
                        <a:t>Petty Cash </a:t>
                      </a:r>
                      <a:r>
                        <a:rPr lang="en-US" sz="16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(150-120)</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30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4199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spcAft>
                          <a:spcPts val="1000"/>
                        </a:spcAft>
                      </a:pPr>
                      <a:r>
                        <a:rPr lang="en-US" sz="1600" b="1"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600" b="1" dirty="0" smtClean="0">
                          <a:effectLst/>
                          <a:latin typeface="Arial" panose="020B0604020202020204" pitchFamily="34" charset="0"/>
                          <a:ea typeface="Times New Roman" panose="02020603050405020304" pitchFamily="18" charset="0"/>
                          <a:cs typeface="Arial" panose="020B0604020202020204" pitchFamily="34" charset="0"/>
                        </a:rPr>
                        <a:t>Cash</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30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41999">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kern="1200" dirty="0" smtClean="0">
                          <a:solidFill>
                            <a:srgbClr val="FFFF00"/>
                          </a:solidFill>
                          <a:effectLst/>
                          <a:latin typeface="Arial" panose="020B0604020202020204" pitchFamily="34" charset="0"/>
                          <a:ea typeface="+mn-ea"/>
                          <a:cs typeface="Arial" panose="020B0604020202020204" pitchFamily="34" charset="0"/>
                        </a:rPr>
                        <a:t>Decreasing a petty cash fund</a:t>
                      </a:r>
                      <a:endParaRPr lang="en-US" sz="1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r>
            </a:tbl>
          </a:graphicData>
        </a:graphic>
      </p:graphicFrame>
      <p:grpSp>
        <p:nvGrpSpPr>
          <p:cNvPr id="14" name="Group 13"/>
          <p:cNvGrpSpPr/>
          <p:nvPr/>
        </p:nvGrpSpPr>
        <p:grpSpPr>
          <a:xfrm>
            <a:off x="0" y="6498164"/>
            <a:ext cx="12192000" cy="384957"/>
            <a:chOff x="0" y="6498164"/>
            <a:chExt cx="12192000" cy="384957"/>
          </a:xfrm>
        </p:grpSpPr>
        <p:cxnSp>
          <p:nvCxnSpPr>
            <p:cNvPr id="15" name="Straight Connector 14"/>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3863" y="358012"/>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297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637" y="696092"/>
            <a:ext cx="6374224" cy="905370"/>
            <a:chOff x="195942" y="625507"/>
            <a:chExt cx="6374224" cy="905370"/>
          </a:xfrm>
        </p:grpSpPr>
        <p:sp>
          <p:nvSpPr>
            <p:cNvPr id="5" name="مستطيل مستدير الزوايا 13"/>
            <p:cNvSpPr/>
            <p:nvPr/>
          </p:nvSpPr>
          <p:spPr>
            <a:xfrm>
              <a:off x="195942" y="625507"/>
              <a:ext cx="6374224" cy="90537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7" name="Rectangle 6"/>
            <p:cNvSpPr/>
            <p:nvPr/>
          </p:nvSpPr>
          <p:spPr>
            <a:xfrm>
              <a:off x="841071" y="662806"/>
              <a:ext cx="4143442" cy="707886"/>
            </a:xfrm>
            <a:prstGeom prst="rect">
              <a:avLst/>
            </a:prstGeom>
          </p:spPr>
          <p:txBody>
            <a:bodyPr wrap="none">
              <a:spAutoFit/>
            </a:bodyPr>
            <a:lstStyle/>
            <a:p>
              <a:pPr algn="ctr"/>
              <a:r>
                <a:rPr lang="en-US" sz="4000" b="1" dirty="0" smtClean="0">
                  <a:ln w="9525">
                    <a:noFill/>
                    <a:prstDash val="solid"/>
                  </a:ln>
                  <a:solidFill>
                    <a:srgbClr val="FFFF00"/>
                  </a:solidFill>
                  <a:latin typeface="Arial Black" panose="020B0A04020102020204" pitchFamily="34" charset="0"/>
                  <a:cs typeface="PT Bold Heading" panose="02010400000000000000" pitchFamily="2" charset="-78"/>
                </a:rPr>
                <a:t>End of Lesson</a:t>
              </a:r>
              <a:endParaRPr lang="en-US" sz="40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sp>
        <p:nvSpPr>
          <p:cNvPr id="8" name="Rectangular Callout 7"/>
          <p:cNvSpPr/>
          <p:nvPr/>
        </p:nvSpPr>
        <p:spPr>
          <a:xfrm>
            <a:off x="334852" y="4587656"/>
            <a:ext cx="6187010" cy="1630316"/>
          </a:xfrm>
          <a:prstGeom prst="wedgeRectCallout">
            <a:avLst>
              <a:gd name="adj1" fmla="val 85697"/>
              <a:gd name="adj2" fmla="val -1623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r"/>
            <a:r>
              <a:rPr lang="ar-BH" sz="2000" b="1" u="sng" dirty="0">
                <a:solidFill>
                  <a:srgbClr val="FF0000"/>
                </a:solidFill>
                <a:latin typeface="Arial" panose="020B0604020202020204" pitchFamily="34" charset="0"/>
                <a:cs typeface="Arial" panose="020B0604020202020204" pitchFamily="34" charset="0"/>
              </a:rPr>
              <a:t>لمزيد من المعلومات:</a:t>
            </a:r>
            <a:endParaRPr lang="en-US" sz="2000" b="1" dirty="0">
              <a:solidFill>
                <a:srgbClr val="FF0000"/>
              </a:solidFill>
              <a:latin typeface="Arial" panose="020B0604020202020204" pitchFamily="34" charset="0"/>
              <a:cs typeface="Arial" panose="020B0604020202020204" pitchFamily="34" charset="0"/>
            </a:endParaRPr>
          </a:p>
          <a:p>
            <a:endParaRPr lang="en-US" sz="2000" b="1" dirty="0">
              <a:solidFill>
                <a:srgbClr val="FF0000"/>
              </a:solidFill>
              <a:latin typeface="Arial" panose="020B0604020202020204" pitchFamily="34" charset="0"/>
              <a:cs typeface="Arial" panose="020B0604020202020204" pitchFamily="34" charset="0"/>
            </a:endParaRPr>
          </a:p>
          <a:p>
            <a:pPr algn="r"/>
            <a:r>
              <a:rPr lang="en-US" sz="2000" b="1" dirty="0">
                <a:solidFill>
                  <a:srgbClr val="FF0000"/>
                </a:solidFill>
                <a:latin typeface="Arial" panose="020B0604020202020204" pitchFamily="34" charset="0"/>
                <a:cs typeface="Arial" panose="020B0604020202020204" pitchFamily="34" charset="0"/>
              </a:rPr>
              <a:t>www.Edunet.com</a:t>
            </a:r>
            <a:r>
              <a:rPr lang="ar-BH" sz="2000" b="1" dirty="0">
                <a:solidFill>
                  <a:schemeClr val="tx1"/>
                </a:solidFill>
                <a:latin typeface="Arial" panose="020B0604020202020204" pitchFamily="34" charset="0"/>
                <a:cs typeface="Arial" panose="020B0604020202020204" pitchFamily="34" charset="0"/>
              </a:rPr>
              <a:t>1- زيارة البوابة التعليمية </a:t>
            </a:r>
            <a:endParaRPr lang="en-US" sz="2000" b="1" dirty="0">
              <a:solidFill>
                <a:schemeClr val="tx1"/>
              </a:solidFill>
              <a:latin typeface="Arial" panose="020B0604020202020204" pitchFamily="34" charset="0"/>
              <a:cs typeface="Arial" panose="020B0604020202020204" pitchFamily="34" charset="0"/>
            </a:endParaRPr>
          </a:p>
          <a:p>
            <a:pPr algn="r"/>
            <a:r>
              <a:rPr lang="ar-BH" sz="2000" b="1" dirty="0">
                <a:solidFill>
                  <a:schemeClr val="tx1"/>
                </a:solidFill>
                <a:latin typeface="Arial" panose="020B0604020202020204" pitchFamily="34" charset="0"/>
                <a:cs typeface="Arial" panose="020B0604020202020204" pitchFamily="34" charset="0"/>
              </a:rPr>
              <a:t>2- حل أسئلة وأنشطة الكتاب المدرسي.</a:t>
            </a:r>
            <a:endParaRPr lang="en-US" sz="2000" b="1" dirty="0">
              <a:solidFill>
                <a:schemeClr val="tx1"/>
              </a:solidFill>
              <a:latin typeface="Arial" panose="020B0604020202020204" pitchFamily="34" charset="0"/>
              <a:cs typeface="Arial" panose="020B0604020202020204" pitchFamily="34" charset="0"/>
            </a:endParaRPr>
          </a:p>
          <a:p>
            <a:pPr algn="ctr"/>
            <a:endParaRPr lang="en-GB" sz="1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xmlns="" id="{DD41B4E8-A5E3-4108-8CE7-CD9102958ABF}"/>
              </a:ext>
            </a:extLst>
          </p:cNvPr>
          <p:cNvPicPr>
            <a:picLocks noChangeAspect="1"/>
          </p:cNvPicPr>
          <p:nvPr/>
        </p:nvPicPr>
        <p:blipFill rotWithShape="1">
          <a:blip r:embed="rId2"/>
          <a:srcRect l="71278" t="8769" r="3248" b="83713"/>
          <a:stretch/>
        </p:blipFill>
        <p:spPr>
          <a:xfrm>
            <a:off x="9144000" y="4699092"/>
            <a:ext cx="2257085" cy="1210132"/>
          </a:xfrm>
          <a:prstGeom prst="rect">
            <a:avLst/>
          </a:prstGeom>
          <a:ln>
            <a:noFill/>
          </a:ln>
          <a:effectLst>
            <a:outerShdw blurRad="292100" dist="139700" dir="2700000" algn="tl" rotWithShape="0">
              <a:srgbClr val="333333">
                <a:alpha val="65000"/>
              </a:srgbClr>
            </a:outerShdw>
          </a:effectLst>
        </p:spPr>
      </p:pic>
      <p:sp>
        <p:nvSpPr>
          <p:cNvPr id="19" name="Rectangle 18"/>
          <p:cNvSpPr/>
          <p:nvPr/>
        </p:nvSpPr>
        <p:spPr>
          <a:xfrm>
            <a:off x="237400" y="1900335"/>
            <a:ext cx="10297518" cy="252713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r>
              <a:rPr lang="en-US" sz="2800" b="1" dirty="0">
                <a:solidFill>
                  <a:schemeClr val="accent2">
                    <a:lumMod val="60000"/>
                    <a:lumOff val="40000"/>
                  </a:schemeClr>
                </a:solidFill>
                <a:latin typeface="Arial" panose="020B0604020202020204" pitchFamily="34" charset="0"/>
                <a:cs typeface="Arial" panose="020B0604020202020204" pitchFamily="34" charset="0"/>
              </a:rPr>
              <a:t>The student should be achieved the objectives</a:t>
            </a:r>
            <a:r>
              <a:rPr lang="en-US" sz="2800" b="1" dirty="0" smtClean="0">
                <a:solidFill>
                  <a:schemeClr val="accent2">
                    <a:lumMod val="60000"/>
                    <a:lumOff val="40000"/>
                  </a:schemeClr>
                </a:solidFill>
                <a:latin typeface="Arial" panose="020B0604020202020204" pitchFamily="34" charset="0"/>
                <a:cs typeface="Arial" panose="020B0604020202020204" pitchFamily="34" charset="0"/>
              </a:rPr>
              <a:t>:</a:t>
            </a:r>
            <a:endParaRPr lang="en-US" sz="2400" b="1" dirty="0">
              <a:solidFill>
                <a:srgbClr val="002060"/>
              </a:solidFill>
              <a:latin typeface="Arial" panose="020B0604020202020204" pitchFamily="34" charset="0"/>
              <a:cs typeface="Arial" panose="020B0604020202020204" pitchFamily="34" charset="0"/>
            </a:endParaRPr>
          </a:p>
          <a:p>
            <a:pPr lvl="0"/>
            <a:r>
              <a:rPr lang="en-GB" sz="2400" b="1" dirty="0">
                <a:latin typeface="Arial" panose="020B0604020202020204" pitchFamily="34" charset="0"/>
                <a:cs typeface="Arial" panose="020B0604020202020204" pitchFamily="34" charset="0"/>
              </a:rPr>
              <a:t>1- recognize the need for controlling cash.</a:t>
            </a:r>
            <a:endParaRPr lang="en-US"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2- understand and record the establishment of petty cash fund and other related transactions when there is over and short in cash.</a:t>
            </a:r>
            <a:endParaRPr lang="en-US" sz="2400" b="1" dirty="0">
              <a:latin typeface="Arial" panose="020B0604020202020204" pitchFamily="34" charset="0"/>
              <a:cs typeface="Arial" panose="020B0604020202020204" pitchFamily="34" charset="0"/>
            </a:endParaRPr>
          </a:p>
          <a:p>
            <a:pPr lvl="0"/>
            <a:r>
              <a:rPr lang="en-GB" sz="2400" b="1" dirty="0" smtClean="0">
                <a:latin typeface="Arial" panose="020B0604020202020204" pitchFamily="34" charset="0"/>
                <a:cs typeface="Arial" panose="020B0604020202020204" pitchFamily="34" charset="0"/>
              </a:rPr>
              <a:t>3- </a:t>
            </a:r>
            <a:r>
              <a:rPr lang="en-GB" sz="2400" b="1" dirty="0">
                <a:latin typeface="Arial" panose="020B0604020202020204" pitchFamily="34" charset="0"/>
                <a:cs typeface="Arial" panose="020B0604020202020204" pitchFamily="34" charset="0"/>
              </a:rPr>
              <a:t>recognize the use of imprest </a:t>
            </a:r>
            <a:r>
              <a:rPr lang="en-GB" sz="2400" b="1">
                <a:latin typeface="Arial" panose="020B0604020202020204" pitchFamily="34" charset="0"/>
                <a:cs typeface="Arial" panose="020B0604020202020204" pitchFamily="34" charset="0"/>
              </a:rPr>
              <a:t>system</a:t>
            </a:r>
            <a:r>
              <a:rPr lang="en-GB" sz="2400" b="1"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
        <p:nvSpPr>
          <p:cNvPr id="16"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5" name="Group 14"/>
          <p:cNvGrpSpPr/>
          <p:nvPr/>
        </p:nvGrpSpPr>
        <p:grpSpPr>
          <a:xfrm>
            <a:off x="0" y="6498164"/>
            <a:ext cx="12192000" cy="384957"/>
            <a:chOff x="0" y="6498164"/>
            <a:chExt cx="12192000" cy="384957"/>
          </a:xfrm>
        </p:grpSpPr>
        <p:cxnSp>
          <p:nvCxnSpPr>
            <p:cNvPr id="17" name="Straight Connector 16"/>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444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grpSp>
        <p:nvGrpSpPr>
          <p:cNvPr id="14" name="Group 13"/>
          <p:cNvGrpSpPr/>
          <p:nvPr/>
        </p:nvGrpSpPr>
        <p:grpSpPr>
          <a:xfrm>
            <a:off x="182386" y="665236"/>
            <a:ext cx="8153400" cy="872365"/>
            <a:chOff x="272538" y="1012529"/>
            <a:chExt cx="8153400" cy="1080000"/>
          </a:xfrm>
        </p:grpSpPr>
        <p:sp>
          <p:nvSpPr>
            <p:cNvPr id="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 name="Rectangle 6"/>
            <p:cNvSpPr/>
            <p:nvPr/>
          </p:nvSpPr>
          <p:spPr>
            <a:xfrm>
              <a:off x="1431245" y="1101428"/>
              <a:ext cx="5805820" cy="707886"/>
            </a:xfrm>
            <a:prstGeom prst="rect">
              <a:avLst/>
            </a:prstGeom>
          </p:spPr>
          <p:txBody>
            <a:bodyPr wrap="none">
              <a:spAutoFit/>
            </a:bodyPr>
            <a:lstStyle/>
            <a:p>
              <a:pPr algn="ctr"/>
              <a:r>
                <a:rPr lang="en-US" sz="4000" b="1" dirty="0">
                  <a:ln w="9525">
                    <a:noFill/>
                    <a:prstDash val="solid"/>
                  </a:ln>
                  <a:solidFill>
                    <a:srgbClr val="FFFF00"/>
                  </a:solidFill>
                  <a:latin typeface="Arial Black" panose="020B0A04020102020204" pitchFamily="34" charset="0"/>
                  <a:cs typeface="PT Bold Heading" panose="02010400000000000000" pitchFamily="2" charset="-78"/>
                </a:rPr>
                <a:t>Learning Objectives</a:t>
              </a:r>
            </a:p>
          </p:txBody>
        </p:sp>
        <p:grpSp>
          <p:nvGrpSpPr>
            <p:cNvPr id="5" name="Shape 631"/>
            <p:cNvGrpSpPr/>
            <p:nvPr/>
          </p:nvGrpSpPr>
          <p:grpSpPr>
            <a:xfrm>
              <a:off x="460278" y="1121179"/>
              <a:ext cx="783227" cy="707887"/>
              <a:chOff x="5961125" y="1623900"/>
              <a:chExt cx="427450" cy="448175"/>
            </a:xfrm>
          </p:grpSpPr>
          <p:sp>
            <p:nvSpPr>
              <p:cNvPr id="7"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9" name="Title 1"/>
          <p:cNvSpPr txBox="1">
            <a:spLocks/>
          </p:cNvSpPr>
          <p:nvPr/>
        </p:nvSpPr>
        <p:spPr>
          <a:xfrm>
            <a:off x="327552" y="1973329"/>
            <a:ext cx="8316417" cy="7152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lvl="0" algn="l" eaLnBrk="0" fontAlgn="base" hangingPunct="0">
              <a:spcBef>
                <a:spcPts val="600"/>
              </a:spcBef>
              <a:spcAft>
                <a:spcPct val="0"/>
              </a:spcAft>
              <a:buClrTx/>
            </a:pPr>
            <a:r>
              <a:rPr lang="en-US" sz="2400" b="1" dirty="0">
                <a:solidFill>
                  <a:schemeClr val="tx1"/>
                </a:solidFill>
                <a:latin typeface="Arial" panose="020B0604020202020204" pitchFamily="34" charset="0"/>
                <a:ea typeface="Calibri" pitchFamily="34" charset="0"/>
                <a:cs typeface="Arial" panose="020B0604020202020204" pitchFamily="34" charset="0"/>
              </a:rPr>
              <a:t>By the end of this lesson, the student should be able to:</a:t>
            </a:r>
          </a:p>
        </p:txBody>
      </p:sp>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327552" y="3405899"/>
            <a:ext cx="10297518" cy="263920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lvl="0"/>
            <a:r>
              <a:rPr lang="en-GB" sz="2800" b="1" dirty="0" smtClean="0">
                <a:latin typeface="Arial" panose="020B0604020202020204" pitchFamily="34" charset="0"/>
                <a:cs typeface="Arial" panose="020B0604020202020204" pitchFamily="34" charset="0"/>
              </a:rPr>
              <a:t>1- recognize </a:t>
            </a:r>
            <a:r>
              <a:rPr lang="en-GB" sz="2800" b="1" dirty="0">
                <a:latin typeface="Arial" panose="020B0604020202020204" pitchFamily="34" charset="0"/>
                <a:cs typeface="Arial" panose="020B0604020202020204" pitchFamily="34" charset="0"/>
              </a:rPr>
              <a:t>the need for controlling cash.</a:t>
            </a:r>
            <a:endParaRPr lang="en-US" sz="2800" b="1" dirty="0">
              <a:latin typeface="Arial" panose="020B0604020202020204" pitchFamily="34" charset="0"/>
              <a:cs typeface="Arial" panose="020B0604020202020204" pitchFamily="34" charset="0"/>
            </a:endParaRPr>
          </a:p>
          <a:p>
            <a:r>
              <a:rPr lang="en-GB" sz="2800" b="1" dirty="0" smtClean="0">
                <a:latin typeface="Arial" panose="020B0604020202020204" pitchFamily="34" charset="0"/>
                <a:cs typeface="Arial" panose="020B0604020202020204" pitchFamily="34" charset="0"/>
              </a:rPr>
              <a:t>2- understand </a:t>
            </a:r>
            <a:r>
              <a:rPr lang="en-GB" sz="2800" b="1" dirty="0">
                <a:latin typeface="Arial" panose="020B0604020202020204" pitchFamily="34" charset="0"/>
                <a:cs typeface="Arial" panose="020B0604020202020204" pitchFamily="34" charset="0"/>
              </a:rPr>
              <a:t>and record the establishment of petty cash fund and other related </a:t>
            </a:r>
            <a:r>
              <a:rPr lang="en-GB" sz="2800" b="1" dirty="0" smtClean="0">
                <a:latin typeface="Arial" panose="020B0604020202020204" pitchFamily="34" charset="0"/>
                <a:cs typeface="Arial" panose="020B0604020202020204" pitchFamily="34" charset="0"/>
              </a:rPr>
              <a:t>transactions </a:t>
            </a:r>
            <a:r>
              <a:rPr lang="en-GB" sz="2800" b="1" dirty="0">
                <a:latin typeface="Arial" panose="020B0604020202020204" pitchFamily="34" charset="0"/>
                <a:cs typeface="Arial" panose="020B0604020202020204" pitchFamily="34" charset="0"/>
              </a:rPr>
              <a:t>when there is over and short in </a:t>
            </a:r>
            <a:r>
              <a:rPr lang="en-GB" sz="2800" b="1" dirty="0" smtClean="0">
                <a:latin typeface="Arial" panose="020B0604020202020204" pitchFamily="34" charset="0"/>
                <a:cs typeface="Arial" panose="020B0604020202020204" pitchFamily="34" charset="0"/>
              </a:rPr>
              <a:t>cash.</a:t>
            </a:r>
            <a:endParaRPr lang="en-US" sz="2800" b="1" dirty="0">
              <a:latin typeface="Arial" panose="020B0604020202020204" pitchFamily="34" charset="0"/>
              <a:cs typeface="Arial" panose="020B0604020202020204" pitchFamily="34" charset="0"/>
            </a:endParaRPr>
          </a:p>
          <a:p>
            <a:pPr lvl="0"/>
            <a:r>
              <a:rPr lang="en-GB" sz="2800" b="1" dirty="0" smtClean="0">
                <a:latin typeface="Arial" panose="020B0604020202020204" pitchFamily="34" charset="0"/>
                <a:cs typeface="Arial" panose="020B0604020202020204" pitchFamily="34" charset="0"/>
              </a:rPr>
              <a:t>3- recognize </a:t>
            </a:r>
            <a:r>
              <a:rPr lang="en-GB" sz="2800" b="1" dirty="0">
                <a:latin typeface="Arial" panose="020B0604020202020204" pitchFamily="34" charset="0"/>
                <a:cs typeface="Arial" panose="020B0604020202020204" pitchFamily="34" charset="0"/>
              </a:rPr>
              <a:t>the use of imprest system</a:t>
            </a:r>
            <a:r>
              <a:rPr lang="en-GB"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grpSp>
        <p:nvGrpSpPr>
          <p:cNvPr id="22" name="Group 21"/>
          <p:cNvGrpSpPr/>
          <p:nvPr/>
        </p:nvGrpSpPr>
        <p:grpSpPr>
          <a:xfrm>
            <a:off x="0" y="6498164"/>
            <a:ext cx="12192000" cy="384957"/>
            <a:chOff x="0" y="6498164"/>
            <a:chExt cx="12192000" cy="384957"/>
          </a:xfrm>
        </p:grpSpPr>
        <p:cxnSp>
          <p:nvCxnSpPr>
            <p:cNvPr id="23" name="Straight Connector 2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83923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2" name="Rectangle 21"/>
          <p:cNvSpPr/>
          <p:nvPr/>
        </p:nvSpPr>
        <p:spPr>
          <a:xfrm>
            <a:off x="288502" y="2070386"/>
            <a:ext cx="7665059" cy="3416320"/>
          </a:xfrm>
          <a:prstGeom prst="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400" b="1" dirty="0">
                <a:latin typeface="Arial" panose="020B0604020202020204" pitchFamily="34" charset="0"/>
                <a:ea typeface="Times New Roman" panose="02020603050405020304" pitchFamily="18" charset="0"/>
                <a:cs typeface="Arial" panose="020B0604020202020204" pitchFamily="34" charset="0"/>
              </a:rPr>
              <a:t>The growth of business may increase the pressure of work on the cashier to the extent that it may become necessary to relieve him/her of the duty of attending of small items that frequently or her in the ordinary routine of business. Minor expenses such as the cost of telegrams, parcel post, bus or taxi fares, small amounts of supplies, and similar items of minor expenses, may be placed in the care of an employee called the petty cashier</a:t>
            </a:r>
            <a:endParaRPr lang="en-US" sz="2400" b="1" dirty="0">
              <a:latin typeface="Arial" panose="020B0604020202020204" pitchFamily="34" charset="0"/>
              <a:cs typeface="Arial" panose="020B0604020202020204" pitchFamily="34" charset="0"/>
            </a:endParaRPr>
          </a:p>
        </p:txBody>
      </p:sp>
      <p:pic>
        <p:nvPicPr>
          <p:cNvPr id="24" name="Picture 23" descr="An image of a waitress working at the cashier counter.  Stock Photo - 8199336"/>
          <p:cNvPicPr/>
          <p:nvPr/>
        </p:nvPicPr>
        <p:blipFill>
          <a:blip r:embed="rId2" cstate="print"/>
          <a:stretch>
            <a:fillRect/>
          </a:stretch>
        </p:blipFill>
        <p:spPr bwMode="auto">
          <a:xfrm>
            <a:off x="8139449" y="2217274"/>
            <a:ext cx="3425779" cy="2987899"/>
          </a:xfrm>
          <a:prstGeom prst="rect">
            <a:avLst/>
          </a:prstGeom>
          <a:noFill/>
          <a:ln w="9525">
            <a:noFill/>
            <a:miter lim="800000"/>
            <a:headEnd/>
            <a:tailEnd/>
          </a:ln>
        </p:spPr>
      </p:pic>
      <p:grpSp>
        <p:nvGrpSpPr>
          <p:cNvPr id="25" name="Group 24"/>
          <p:cNvGrpSpPr/>
          <p:nvPr/>
        </p:nvGrpSpPr>
        <p:grpSpPr>
          <a:xfrm>
            <a:off x="182386" y="665236"/>
            <a:ext cx="4608555" cy="872365"/>
            <a:chOff x="272538" y="1012529"/>
            <a:chExt cx="8153400" cy="1080000"/>
          </a:xfrm>
        </p:grpSpPr>
        <p:sp>
          <p:nvSpPr>
            <p:cNvPr id="26"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7" name="Rectangle 6"/>
            <p:cNvSpPr/>
            <p:nvPr/>
          </p:nvSpPr>
          <p:spPr>
            <a:xfrm>
              <a:off x="1440892" y="1085999"/>
              <a:ext cx="3637791" cy="876373"/>
            </a:xfrm>
            <a:prstGeom prst="rect">
              <a:avLst/>
            </a:prstGeom>
          </p:spPr>
          <p:txBody>
            <a:bodyPr wrap="none">
              <a:spAutoFit/>
            </a:bodyPr>
            <a:lstStyle/>
            <a:p>
              <a:r>
                <a:rPr lang="en-US" sz="4000" b="1" dirty="0" smtClean="0">
                  <a:ln w="9525">
                    <a:noFill/>
                    <a:prstDash val="solid"/>
                  </a:ln>
                  <a:solidFill>
                    <a:srgbClr val="FFFF00"/>
                  </a:solidFill>
                  <a:latin typeface="Arial Black" panose="020B0A04020102020204" pitchFamily="34" charset="0"/>
                  <a:cs typeface="PT Bold Heading" panose="02010400000000000000" pitchFamily="2" charset="-78"/>
                </a:rPr>
                <a:t>Introduction</a:t>
              </a:r>
              <a:endParaRPr lang="en-US" sz="40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nvGrpSpPr>
            <p:cNvPr id="28" name="Shape 631"/>
            <p:cNvGrpSpPr/>
            <p:nvPr/>
          </p:nvGrpSpPr>
          <p:grpSpPr>
            <a:xfrm>
              <a:off x="460278" y="1121179"/>
              <a:ext cx="783227" cy="707887"/>
              <a:chOff x="5961125" y="1623900"/>
              <a:chExt cx="427450" cy="448175"/>
            </a:xfrm>
          </p:grpSpPr>
          <p:sp>
            <p:nvSpPr>
              <p:cNvPr id="29"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pSp>
        <p:nvGrpSpPr>
          <p:cNvPr id="19" name="Group 18"/>
          <p:cNvGrpSpPr/>
          <p:nvPr/>
        </p:nvGrpSpPr>
        <p:grpSpPr>
          <a:xfrm>
            <a:off x="0" y="6498164"/>
            <a:ext cx="12192000" cy="384957"/>
            <a:chOff x="0" y="6498164"/>
            <a:chExt cx="12192000" cy="384957"/>
          </a:xfrm>
        </p:grpSpPr>
        <p:cxnSp>
          <p:nvCxnSpPr>
            <p:cNvPr id="23" name="Straight Connector 2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Rectangle 3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123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130871" y="510690"/>
            <a:ext cx="7265402" cy="635530"/>
            <a:chOff x="272538" y="1012529"/>
            <a:chExt cx="12853865" cy="1080000"/>
          </a:xfrm>
        </p:grpSpPr>
        <p:sp>
          <p:nvSpPr>
            <p:cNvPr id="7" name="مستطيل مستدير الزوايا 13"/>
            <p:cNvSpPr/>
            <p:nvPr/>
          </p:nvSpPr>
          <p:spPr>
            <a:xfrm>
              <a:off x="272538" y="1012529"/>
              <a:ext cx="12853865"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8" name="Rectangle 6"/>
            <p:cNvSpPr/>
            <p:nvPr/>
          </p:nvSpPr>
          <p:spPr>
            <a:xfrm>
              <a:off x="1474468" y="1264975"/>
              <a:ext cx="11651935" cy="784539"/>
            </a:xfrm>
            <a:prstGeom prst="rect">
              <a:avLst/>
            </a:prstGeom>
          </p:spPr>
          <p:txBody>
            <a:bodyPr wrap="none">
              <a:spAutoFit/>
            </a:bodyPr>
            <a:lstStyle/>
            <a:p>
              <a:r>
                <a:rPr lang="en-US" sz="2400" b="1" dirty="0" smtClean="0">
                  <a:ln w="9525">
                    <a:noFill/>
                    <a:prstDash val="solid"/>
                  </a:ln>
                  <a:solidFill>
                    <a:srgbClr val="FFFF00"/>
                  </a:solidFill>
                  <a:latin typeface="Arial Black" panose="020B0A04020102020204" pitchFamily="34" charset="0"/>
                  <a:cs typeface="PT Bold Heading" panose="02010400000000000000" pitchFamily="2" charset="-78"/>
                </a:rPr>
                <a:t>Journal Entries for Petty Cash System</a:t>
              </a:r>
              <a:endParaRPr lang="en-US" sz="24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158719" y="1275830"/>
            <a:ext cx="3698448" cy="463397"/>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lvl="0" algn="justLow">
              <a:lnSpc>
                <a:spcPct val="150000"/>
              </a:lnSpc>
              <a:spcAft>
                <a:spcPts val="600"/>
              </a:spcAft>
              <a:buClr>
                <a:srgbClr val="002060"/>
              </a:buClr>
            </a:pPr>
            <a:r>
              <a:rPr lang="en-US" b="1" u="sng" dirty="0" smtClean="0">
                <a:solidFill>
                  <a:srgbClr val="002060"/>
                </a:solidFill>
                <a:latin typeface="Times New Roman" panose="02020603050405020304" pitchFamily="18" charset="0"/>
                <a:cs typeface="Times New Roman" panose="02020603050405020304" pitchFamily="18" charset="0"/>
              </a:rPr>
              <a:t>A. Establishment </a:t>
            </a:r>
            <a:r>
              <a:rPr lang="en-US" b="1" u="sng" dirty="0">
                <a:solidFill>
                  <a:srgbClr val="002060"/>
                </a:solidFill>
                <a:latin typeface="Times New Roman" panose="02020603050405020304" pitchFamily="18" charset="0"/>
                <a:cs typeface="Times New Roman" panose="02020603050405020304" pitchFamily="18" charset="0"/>
              </a:rPr>
              <a:t>a petty cash fund:</a:t>
            </a:r>
            <a:endParaRPr lang="en-US" dirty="0">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143409684"/>
              </p:ext>
            </p:extLst>
          </p:nvPr>
        </p:nvGraphicFramePr>
        <p:xfrm>
          <a:off x="130871" y="4976298"/>
          <a:ext cx="5359741" cy="1057656"/>
        </p:xfrm>
        <a:graphic>
          <a:graphicData uri="http://schemas.openxmlformats.org/drawingml/2006/table">
            <a:tbl>
              <a:tblPr firstRow="1" firstCol="1" lastRow="1" lastCol="1" bandRow="1" bandCol="1">
                <a:tableStyleId>{5940675A-B579-460E-94D1-54222C63F5DA}</a:tableStyleId>
              </a:tblPr>
              <a:tblGrid>
                <a:gridCol w="717968"/>
                <a:gridCol w="2542517"/>
                <a:gridCol w="476518"/>
                <a:gridCol w="807157"/>
                <a:gridCol w="815581"/>
              </a:tblGrid>
              <a:tr h="342853">
                <a:tc>
                  <a:txBody>
                    <a:bodyPr/>
                    <a:lstStyle/>
                    <a:p>
                      <a:pPr algn="ctr">
                        <a:spcAft>
                          <a:spcPts val="600"/>
                        </a:spcAft>
                      </a:pPr>
                      <a:r>
                        <a:rPr lang="en-US" sz="1400" b="1" dirty="0">
                          <a:effectLst/>
                          <a:latin typeface="Arial" panose="020B0604020202020204" pitchFamily="34" charset="0"/>
                          <a:cs typeface="Arial" panose="020B0604020202020204" pitchFamily="34" charset="0"/>
                        </a:rPr>
                        <a:t>Date</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Explanation</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PR</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Debit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Credit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r>
              <a:tr h="0">
                <a:tc rowSpan="2">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spcAft>
                          <a:spcPts val="1000"/>
                        </a:spcAft>
                      </a:pPr>
                      <a:r>
                        <a:rPr lang="en-US" sz="1400" b="1" dirty="0">
                          <a:effectLst/>
                          <a:latin typeface="Arial" panose="020B0604020202020204" pitchFamily="34" charset="0"/>
                          <a:cs typeface="Arial" panose="020B0604020202020204" pitchFamily="34" charset="0"/>
                        </a:rPr>
                        <a:t>Petty Cash </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vMerge="1">
                  <a:txBody>
                    <a:bodyPr/>
                    <a:lstStyle/>
                    <a:p>
                      <a:endParaRPr lang="en-US"/>
                    </a:p>
                  </a:txBody>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Cash</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bl>
          </a:graphicData>
        </a:graphic>
      </p:graphicFrame>
      <p:sp>
        <p:nvSpPr>
          <p:cNvPr id="4" name="Rectangle 3"/>
          <p:cNvSpPr/>
          <p:nvPr/>
        </p:nvSpPr>
        <p:spPr>
          <a:xfrm>
            <a:off x="5831527" y="1332292"/>
            <a:ext cx="5942652" cy="463397"/>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lvl="0" algn="justLow">
              <a:lnSpc>
                <a:spcPct val="150000"/>
              </a:lnSpc>
              <a:spcAft>
                <a:spcPts val="1000"/>
              </a:spcAft>
              <a:buClr>
                <a:srgbClr val="002060"/>
              </a:buClr>
            </a:pPr>
            <a:r>
              <a:rPr lang="en-US" b="1" u="sng" dirty="0" smtClean="0">
                <a:solidFill>
                  <a:srgbClr val="002060"/>
                </a:solidFill>
                <a:latin typeface="Times New Roman" panose="02020603050405020304" pitchFamily="18" charset="0"/>
                <a:cs typeface="Times New Roman" panose="02020603050405020304" pitchFamily="18" charset="0"/>
              </a:rPr>
              <a:t>(B-1) Replenishment </a:t>
            </a:r>
            <a:r>
              <a:rPr lang="en-US" b="1" u="sng" dirty="0">
                <a:solidFill>
                  <a:srgbClr val="002060"/>
                </a:solidFill>
                <a:latin typeface="Times New Roman" panose="02020603050405020304" pitchFamily="18" charset="0"/>
                <a:cs typeface="Times New Roman" panose="02020603050405020304" pitchFamily="18" charset="0"/>
              </a:rPr>
              <a:t>(Reimbursement)  a petty cash fund: </a:t>
            </a:r>
            <a:endParaRPr lang="en-US" dirty="0">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2563698420"/>
              </p:ext>
            </p:extLst>
          </p:nvPr>
        </p:nvGraphicFramePr>
        <p:xfrm>
          <a:off x="6096000" y="4560245"/>
          <a:ext cx="5327678" cy="1889760"/>
        </p:xfrm>
        <a:graphic>
          <a:graphicData uri="http://schemas.openxmlformats.org/drawingml/2006/table">
            <a:tbl>
              <a:tblPr firstRow="1" firstCol="1" lastRow="1" lastCol="1" bandRow="1" bandCol="1">
                <a:tableStyleId>{5940675A-B579-460E-94D1-54222C63F5DA}</a:tableStyleId>
              </a:tblPr>
              <a:tblGrid>
                <a:gridCol w="717044"/>
                <a:gridCol w="2511381"/>
                <a:gridCol w="437881"/>
                <a:gridCol w="824248"/>
                <a:gridCol w="837124"/>
              </a:tblGrid>
              <a:tr h="0">
                <a:tc>
                  <a:txBody>
                    <a:bodyPr/>
                    <a:lstStyle/>
                    <a:p>
                      <a:pPr algn="ctr">
                        <a:spcAft>
                          <a:spcPts val="600"/>
                        </a:spcAft>
                      </a:pPr>
                      <a:r>
                        <a:rPr lang="en-US" sz="1400" b="1" dirty="0">
                          <a:effectLst/>
                          <a:latin typeface="Arial" panose="020B0604020202020204" pitchFamily="34" charset="0"/>
                          <a:cs typeface="Arial" panose="020B0604020202020204" pitchFamily="34" charset="0"/>
                        </a:rPr>
                        <a:t>Date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Explanation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PR</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Debit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Credit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r>
              <a:tr h="0">
                <a:tc rowSpan="5">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xx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spcAft>
                          <a:spcPts val="1000"/>
                        </a:spcAft>
                      </a:pPr>
                      <a:r>
                        <a:rPr lang="en-US" sz="1400" b="1" dirty="0">
                          <a:effectLst/>
                          <a:latin typeface="Arial" panose="020B0604020202020204" pitchFamily="34" charset="0"/>
                          <a:cs typeface="Arial" panose="020B0604020202020204" pitchFamily="34" charset="0"/>
                        </a:rPr>
                        <a:t>Miscellaneous Expenses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xx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vMerge="1">
                  <a:txBody>
                    <a:bodyPr/>
                    <a:lstStyle/>
                    <a:p>
                      <a:endParaRPr lang="en-US"/>
                    </a:p>
                  </a:txBody>
                  <a:tcPr/>
                </a:tc>
                <a:tc>
                  <a:txBody>
                    <a:bodyPr/>
                    <a:lstStyle/>
                    <a:p>
                      <a:pPr>
                        <a:spcAft>
                          <a:spcPts val="1000"/>
                        </a:spcAft>
                      </a:pPr>
                      <a:r>
                        <a:rPr lang="en-US" sz="1400" b="1" dirty="0">
                          <a:effectLst/>
                          <a:latin typeface="Arial" panose="020B0604020202020204" pitchFamily="34" charset="0"/>
                          <a:cs typeface="Arial" panose="020B0604020202020204" pitchFamily="34" charset="0"/>
                        </a:rPr>
                        <a:t>Delivery Expenses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15000"/>
                        </a:lnSpc>
                        <a:spcAft>
                          <a:spcPts val="1000"/>
                        </a:spcAft>
                      </a:pPr>
                      <a:r>
                        <a:rPr lang="en-US" sz="1400" b="1" dirty="0">
                          <a:effectLst/>
                          <a:latin typeface="Arial" panose="020B0604020202020204" pitchFamily="34" charset="0"/>
                          <a:cs typeface="Arial" panose="020B0604020202020204" pitchFamily="34" charset="0"/>
                        </a:rPr>
                        <a:t>xx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vMerge="1">
                  <a:txBody>
                    <a:bodyPr/>
                    <a:lstStyle/>
                    <a:p>
                      <a:endParaRPr lang="en-US"/>
                    </a:p>
                  </a:txBody>
                  <a:tcPr/>
                </a:tc>
                <a:tc>
                  <a:txBody>
                    <a:bodyPr/>
                    <a:lstStyle/>
                    <a:p>
                      <a:pPr>
                        <a:spcAft>
                          <a:spcPts val="1000"/>
                        </a:spcAft>
                      </a:pPr>
                      <a:r>
                        <a:rPr lang="en-US" sz="1400" b="1">
                          <a:effectLst/>
                          <a:latin typeface="Arial" panose="020B0604020202020204" pitchFamily="34" charset="0"/>
                          <a:cs typeface="Arial" panose="020B0604020202020204" pitchFamily="34" charset="0"/>
                        </a:rPr>
                        <a:t>Transportation-in</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15000"/>
                        </a:lnSpc>
                        <a:spcAft>
                          <a:spcPts val="1000"/>
                        </a:spcAft>
                      </a:pPr>
                      <a:r>
                        <a:rPr lang="en-US" sz="1400" b="1" dirty="0">
                          <a:effectLst/>
                          <a:latin typeface="Arial" panose="020B0604020202020204" pitchFamily="34" charset="0"/>
                          <a:cs typeface="Arial" panose="020B0604020202020204" pitchFamily="34" charset="0"/>
                        </a:rPr>
                        <a:t>xx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vMerge="1">
                  <a:txBody>
                    <a:bodyPr/>
                    <a:lstStyle/>
                    <a:p>
                      <a:endParaRPr lang="en-US"/>
                    </a:p>
                  </a:txBody>
                  <a:tcPr/>
                </a:tc>
                <a:tc>
                  <a:txBody>
                    <a:bodyPr/>
                    <a:lstStyle/>
                    <a:p>
                      <a:pPr>
                        <a:spcAft>
                          <a:spcPts val="1000"/>
                        </a:spcAft>
                      </a:pPr>
                      <a:r>
                        <a:rPr lang="en-US" sz="1400" b="1">
                          <a:effectLst/>
                          <a:latin typeface="Arial" panose="020B0604020202020204" pitchFamily="34" charset="0"/>
                          <a:cs typeface="Arial" panose="020B0604020202020204" pitchFamily="34" charset="0"/>
                        </a:rPr>
                        <a:t>Postage Expenses</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15000"/>
                        </a:lnSpc>
                        <a:spcAft>
                          <a:spcPts val="1000"/>
                        </a:spcAft>
                      </a:pPr>
                      <a:r>
                        <a:rPr lang="en-US" sz="1400" b="1" dirty="0">
                          <a:effectLst/>
                          <a:latin typeface="Arial" panose="020B0604020202020204" pitchFamily="34" charset="0"/>
                          <a:cs typeface="Arial" panose="020B0604020202020204" pitchFamily="34" charset="0"/>
                        </a:rPr>
                        <a:t>xx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vMerge="1">
                  <a:txBody>
                    <a:bodyPr/>
                    <a:lstStyle/>
                    <a:p>
                      <a:endParaRPr lang="en-US"/>
                    </a:p>
                  </a:txBody>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Cash</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xx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bl>
          </a:graphicData>
        </a:graphic>
      </p:graphicFrame>
      <p:sp>
        <p:nvSpPr>
          <p:cNvPr id="25" name="Rectangle 24"/>
          <p:cNvSpPr/>
          <p:nvPr/>
        </p:nvSpPr>
        <p:spPr>
          <a:xfrm>
            <a:off x="130871" y="1967857"/>
            <a:ext cx="4662152" cy="29495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lnSpc>
                <a:spcPct val="150000"/>
              </a:lnSpc>
              <a:spcAft>
                <a:spcPts val="1000"/>
              </a:spcAft>
            </a:pPr>
            <a:r>
              <a:rPr lang="en-US" b="1" dirty="0">
                <a:latin typeface="Arial" panose="020B0604020202020204" pitchFamily="34" charset="0"/>
                <a:ea typeface="Times New Roman" panose="02020603050405020304" pitchFamily="18" charset="0"/>
                <a:cs typeface="Arial" panose="020B0604020202020204" pitchFamily="34" charset="0"/>
              </a:rPr>
              <a:t>Establishing a petty cash fund requires estimating the total amount of small payments likely to made during a short period such as a week or month. A check is then drawn by the company cashier for an amount slightly in excess of this estimate.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6" name="Rectangle 25"/>
          <p:cNvSpPr/>
          <p:nvPr/>
        </p:nvSpPr>
        <p:spPr>
          <a:xfrm>
            <a:off x="5605611" y="1874052"/>
            <a:ext cx="6096000" cy="257557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nSpc>
                <a:spcPct val="130000"/>
              </a:lnSpc>
            </a:pPr>
            <a:r>
              <a:rPr lang="en-US" b="1" dirty="0">
                <a:latin typeface="Arial" panose="020B0604020202020204" pitchFamily="34" charset="0"/>
                <a:ea typeface="Times New Roman" panose="02020603050405020304" pitchFamily="18" charset="0"/>
                <a:cs typeface="Arial" panose="020B0604020202020204" pitchFamily="34" charset="0"/>
              </a:rPr>
              <a:t>A petty Cash fund is usually reimbursed at the end of an accounting period so that expenses are recorded in the proper period, even if the fund is not low on money. If the fund is not reimbursed at the end of a period, the financial statements would show both an overstated cash account and understated expenses that were paid out of petty cash. </a:t>
            </a:r>
            <a:endParaRPr lang="en-US" b="1" dirty="0">
              <a:latin typeface="Arial" panose="020B0604020202020204" pitchFamily="34" charset="0"/>
              <a:cs typeface="Arial" panose="020B0604020202020204" pitchFamily="34" charset="0"/>
            </a:endParaRPr>
          </a:p>
        </p:txBody>
      </p:sp>
      <p:grpSp>
        <p:nvGrpSpPr>
          <p:cNvPr id="23" name="Group 22"/>
          <p:cNvGrpSpPr/>
          <p:nvPr/>
        </p:nvGrpSpPr>
        <p:grpSpPr>
          <a:xfrm>
            <a:off x="0" y="6498164"/>
            <a:ext cx="12192000" cy="384957"/>
            <a:chOff x="0" y="6498164"/>
            <a:chExt cx="12192000" cy="384957"/>
          </a:xfrm>
        </p:grpSpPr>
        <p:cxnSp>
          <p:nvCxnSpPr>
            <p:cNvPr id="24" name="Straight Connector 2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6365" y="194421"/>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657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130871" y="510690"/>
            <a:ext cx="7265402" cy="635530"/>
            <a:chOff x="272538" y="1012529"/>
            <a:chExt cx="12853865" cy="1080000"/>
          </a:xfrm>
        </p:grpSpPr>
        <p:sp>
          <p:nvSpPr>
            <p:cNvPr id="7" name="مستطيل مستدير الزوايا 13"/>
            <p:cNvSpPr/>
            <p:nvPr/>
          </p:nvSpPr>
          <p:spPr>
            <a:xfrm>
              <a:off x="272538" y="1012529"/>
              <a:ext cx="12853865"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8" name="Rectangle 6"/>
            <p:cNvSpPr/>
            <p:nvPr/>
          </p:nvSpPr>
          <p:spPr>
            <a:xfrm>
              <a:off x="1474468" y="1264975"/>
              <a:ext cx="11651935" cy="784539"/>
            </a:xfrm>
            <a:prstGeom prst="rect">
              <a:avLst/>
            </a:prstGeom>
          </p:spPr>
          <p:txBody>
            <a:bodyPr wrap="none">
              <a:spAutoFit/>
            </a:bodyPr>
            <a:lstStyle/>
            <a:p>
              <a:r>
                <a:rPr lang="en-US" sz="2400" b="1" dirty="0" smtClean="0">
                  <a:ln w="9525">
                    <a:noFill/>
                    <a:prstDash val="solid"/>
                  </a:ln>
                  <a:solidFill>
                    <a:srgbClr val="FFFF00"/>
                  </a:solidFill>
                  <a:latin typeface="Arial Black" panose="020B0A04020102020204" pitchFamily="34" charset="0"/>
                  <a:cs typeface="PT Bold Heading" panose="02010400000000000000" pitchFamily="2" charset="-78"/>
                </a:rPr>
                <a:t>Journal Entries for Petty Cash System</a:t>
              </a:r>
              <a:endParaRPr lang="en-US" sz="24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4" name="Rectangle 3"/>
          <p:cNvSpPr/>
          <p:nvPr/>
        </p:nvSpPr>
        <p:spPr>
          <a:xfrm>
            <a:off x="100902" y="1207170"/>
            <a:ext cx="5474576" cy="463397"/>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lvl="0" algn="justLow">
              <a:lnSpc>
                <a:spcPct val="150000"/>
              </a:lnSpc>
              <a:spcAft>
                <a:spcPts val="1000"/>
              </a:spcAft>
              <a:buClr>
                <a:srgbClr val="002060"/>
              </a:buClr>
            </a:pPr>
            <a:r>
              <a:rPr lang="en-US" b="1" u="sng" dirty="0" smtClean="0">
                <a:solidFill>
                  <a:srgbClr val="002060"/>
                </a:solidFill>
                <a:latin typeface="Times New Roman" panose="02020603050405020304" pitchFamily="18" charset="0"/>
                <a:cs typeface="Times New Roman" panose="02020603050405020304" pitchFamily="18" charset="0"/>
              </a:rPr>
              <a:t>(B -2). Replenishment a </a:t>
            </a:r>
            <a:r>
              <a:rPr lang="en-US" b="1" u="sng" dirty="0">
                <a:solidFill>
                  <a:srgbClr val="002060"/>
                </a:solidFill>
                <a:latin typeface="Times New Roman" panose="02020603050405020304" pitchFamily="18" charset="0"/>
                <a:cs typeface="Times New Roman" panose="02020603050405020304" pitchFamily="18" charset="0"/>
              </a:rPr>
              <a:t>petty cash </a:t>
            </a:r>
            <a:r>
              <a:rPr lang="en-US" b="1" u="sng" dirty="0" smtClean="0">
                <a:solidFill>
                  <a:srgbClr val="002060"/>
                </a:solidFill>
                <a:latin typeface="Times New Roman" panose="02020603050405020304" pitchFamily="18" charset="0"/>
                <a:cs typeface="Times New Roman" panose="02020603050405020304" pitchFamily="18" charset="0"/>
              </a:rPr>
              <a:t>fund</a:t>
            </a:r>
            <a:r>
              <a:rPr lang="en-US" b="1" u="sng" dirty="0" smtClean="0">
                <a:solidFill>
                  <a:srgbClr val="FF0000"/>
                </a:solidFill>
                <a:latin typeface="Times New Roman" panose="02020603050405020304" pitchFamily="18" charset="0"/>
                <a:cs typeface="Times New Roman" panose="02020603050405020304" pitchFamily="18" charset="0"/>
              </a:rPr>
              <a:t>:(Cash Short) </a:t>
            </a:r>
            <a:endParaRPr lang="en-US" dirty="0">
              <a:solidFill>
                <a:srgbClr val="FF0000"/>
              </a:solidFill>
              <a:effectLst/>
            </a:endParaRPr>
          </a:p>
        </p:txBody>
      </p:sp>
      <p:graphicFrame>
        <p:nvGraphicFramePr>
          <p:cNvPr id="19" name="Table 18"/>
          <p:cNvGraphicFramePr>
            <a:graphicFrameLocks noGrp="1"/>
          </p:cNvGraphicFramePr>
          <p:nvPr>
            <p:extLst>
              <p:ext uri="{D42A27DB-BD31-4B8C-83A1-F6EECF244321}">
                <p14:modId xmlns:p14="http://schemas.microsoft.com/office/powerpoint/2010/main" val="2842578507"/>
              </p:ext>
            </p:extLst>
          </p:nvPr>
        </p:nvGraphicFramePr>
        <p:xfrm>
          <a:off x="125766" y="5437915"/>
          <a:ext cx="5357613" cy="1057656"/>
        </p:xfrm>
        <a:graphic>
          <a:graphicData uri="http://schemas.openxmlformats.org/drawingml/2006/table">
            <a:tbl>
              <a:tblPr firstRow="1" firstCol="1" lastRow="1" lastCol="1" bandRow="1" bandCol="1">
                <a:tableStyleId>{5940675A-B579-460E-94D1-54222C63F5DA}</a:tableStyleId>
              </a:tblPr>
              <a:tblGrid>
                <a:gridCol w="713357"/>
                <a:gridCol w="2400277"/>
                <a:gridCol w="358820"/>
                <a:gridCol w="904281"/>
                <a:gridCol w="980878"/>
              </a:tblGrid>
              <a:tr h="0">
                <a:tc>
                  <a:txBody>
                    <a:bodyPr/>
                    <a:lstStyle/>
                    <a:p>
                      <a:pPr algn="ctr">
                        <a:spcAft>
                          <a:spcPts val="600"/>
                        </a:spcAft>
                      </a:pPr>
                      <a:r>
                        <a:rPr lang="en-US" sz="1400" b="1" dirty="0">
                          <a:effectLst/>
                          <a:latin typeface="Arial" panose="020B0604020202020204" pitchFamily="34" charset="0"/>
                          <a:cs typeface="Arial" panose="020B0604020202020204" pitchFamily="34" charset="0"/>
                        </a:rPr>
                        <a:t>Date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Explanation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PR</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Debit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Credit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r>
              <a:tr h="0">
                <a:tc rowSpan="2">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spcAft>
                          <a:spcPts val="1000"/>
                        </a:spcAft>
                      </a:pPr>
                      <a:r>
                        <a:rPr lang="en-US" sz="1400" b="1">
                          <a:effectLst/>
                          <a:latin typeface="Arial" panose="020B0604020202020204" pitchFamily="34" charset="0"/>
                          <a:cs typeface="Arial" panose="020B0604020202020204" pitchFamily="34" charset="0"/>
                        </a:rPr>
                        <a:t>Petty Cash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r>
              <a:tr h="0">
                <a:tc vMerge="1">
                  <a:txBody>
                    <a:bodyPr/>
                    <a:lstStyle/>
                    <a:p>
                      <a:endParaRPr lang="en-US"/>
                    </a:p>
                  </a:txBody>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Cash</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r>
            </a:tbl>
          </a:graphicData>
        </a:graphic>
      </p:graphicFrame>
      <p:sp>
        <p:nvSpPr>
          <p:cNvPr id="22" name="Rectangle 21"/>
          <p:cNvSpPr/>
          <p:nvPr/>
        </p:nvSpPr>
        <p:spPr>
          <a:xfrm>
            <a:off x="130871" y="4952630"/>
            <a:ext cx="3322384" cy="421847"/>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lvl="0" algn="justLow">
              <a:lnSpc>
                <a:spcPct val="130000"/>
              </a:lnSpc>
              <a:spcAft>
                <a:spcPts val="1000"/>
              </a:spcAft>
              <a:buClr>
                <a:srgbClr val="002060"/>
              </a:buClr>
            </a:pPr>
            <a:r>
              <a:rPr lang="en-US" b="1" u="sng" dirty="0" smtClean="0">
                <a:solidFill>
                  <a:srgbClr val="002060"/>
                </a:solidFill>
                <a:latin typeface="Times New Roman" panose="02020603050405020304" pitchFamily="18" charset="0"/>
                <a:cs typeface="Times New Roman" panose="02020603050405020304" pitchFamily="18" charset="0"/>
              </a:rPr>
              <a:t>C. Increasing </a:t>
            </a:r>
            <a:r>
              <a:rPr lang="en-US" b="1" u="sng" dirty="0">
                <a:solidFill>
                  <a:srgbClr val="002060"/>
                </a:solidFill>
                <a:latin typeface="Times New Roman" panose="02020603050405020304" pitchFamily="18" charset="0"/>
                <a:cs typeface="Times New Roman" panose="02020603050405020304" pitchFamily="18" charset="0"/>
              </a:rPr>
              <a:t>a petty cash fund:</a:t>
            </a:r>
            <a:endParaRPr lang="en-US" dirty="0">
              <a:effectLst/>
            </a:endParaRPr>
          </a:p>
        </p:txBody>
      </p:sp>
      <p:sp>
        <p:nvSpPr>
          <p:cNvPr id="23" name="Rectangle 22"/>
          <p:cNvSpPr/>
          <p:nvPr/>
        </p:nvSpPr>
        <p:spPr>
          <a:xfrm>
            <a:off x="6224789" y="4840313"/>
            <a:ext cx="3373680" cy="421847"/>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lvl="0" algn="justLow">
              <a:lnSpc>
                <a:spcPct val="130000"/>
              </a:lnSpc>
              <a:spcAft>
                <a:spcPts val="1000"/>
              </a:spcAft>
              <a:buClr>
                <a:srgbClr val="002060"/>
              </a:buClr>
            </a:pPr>
            <a:r>
              <a:rPr lang="en-US" b="1" u="sng" dirty="0" smtClean="0">
                <a:solidFill>
                  <a:srgbClr val="002060"/>
                </a:solidFill>
                <a:latin typeface="Times New Roman" panose="02020603050405020304" pitchFamily="18" charset="0"/>
                <a:cs typeface="Times New Roman" panose="02020603050405020304" pitchFamily="18" charset="0"/>
              </a:rPr>
              <a:t>D. Decreasing </a:t>
            </a:r>
            <a:r>
              <a:rPr lang="en-US" b="1" u="sng" dirty="0">
                <a:solidFill>
                  <a:srgbClr val="002060"/>
                </a:solidFill>
                <a:latin typeface="Times New Roman" panose="02020603050405020304" pitchFamily="18" charset="0"/>
                <a:cs typeface="Times New Roman" panose="02020603050405020304" pitchFamily="18" charset="0"/>
              </a:rPr>
              <a:t>a petty cash fund:</a:t>
            </a:r>
            <a:endParaRPr lang="en-US" dirty="0">
              <a:effectLst/>
            </a:endParaRPr>
          </a:p>
        </p:txBody>
      </p:sp>
      <p:graphicFrame>
        <p:nvGraphicFramePr>
          <p:cNvPr id="24" name="Table 23"/>
          <p:cNvGraphicFramePr>
            <a:graphicFrameLocks noGrp="1"/>
          </p:cNvGraphicFramePr>
          <p:nvPr>
            <p:extLst>
              <p:ext uri="{D42A27DB-BD31-4B8C-83A1-F6EECF244321}">
                <p14:modId xmlns:p14="http://schemas.microsoft.com/office/powerpoint/2010/main" val="544924434"/>
              </p:ext>
            </p:extLst>
          </p:nvPr>
        </p:nvGraphicFramePr>
        <p:xfrm>
          <a:off x="6078955" y="5380467"/>
          <a:ext cx="6003656" cy="1057656"/>
        </p:xfrm>
        <a:graphic>
          <a:graphicData uri="http://schemas.openxmlformats.org/drawingml/2006/table">
            <a:tbl>
              <a:tblPr firstRow="1" firstCol="1" lastRow="1" lastCol="1" bandRow="1" bandCol="1">
                <a:tableStyleId>{5940675A-B579-460E-94D1-54222C63F5DA}</a:tableStyleId>
              </a:tblPr>
              <a:tblGrid>
                <a:gridCol w="882800"/>
                <a:gridCol w="3053660"/>
                <a:gridCol w="463639"/>
                <a:gridCol w="759854"/>
                <a:gridCol w="843703"/>
              </a:tblGrid>
              <a:tr h="0">
                <a:tc>
                  <a:txBody>
                    <a:bodyPr/>
                    <a:lstStyle/>
                    <a:p>
                      <a:pPr algn="ctr">
                        <a:spcAft>
                          <a:spcPts val="600"/>
                        </a:spcAft>
                      </a:pPr>
                      <a:r>
                        <a:rPr lang="en-US" sz="1400" b="1" dirty="0">
                          <a:effectLst/>
                          <a:latin typeface="Arial" panose="020B0604020202020204" pitchFamily="34" charset="0"/>
                          <a:cs typeface="Arial" panose="020B0604020202020204" pitchFamily="34" charset="0"/>
                        </a:rPr>
                        <a:t>Date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Explanation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PR</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a:effectLst/>
                          <a:latin typeface="Arial" panose="020B0604020202020204" pitchFamily="34" charset="0"/>
                          <a:cs typeface="Arial" panose="020B0604020202020204" pitchFamily="34" charset="0"/>
                        </a:rPr>
                        <a:t>Debit</a:t>
                      </a:r>
                    </a:p>
                    <a:p>
                      <a:pPr algn="ctr">
                        <a:spcAft>
                          <a:spcPts val="600"/>
                        </a:spcAft>
                      </a:pPr>
                      <a:r>
                        <a:rPr lang="en-US" sz="1400" b="1">
                          <a:effectLst/>
                          <a:latin typeface="Arial" panose="020B0604020202020204" pitchFamily="34" charset="0"/>
                          <a:cs typeface="Arial" panose="020B0604020202020204" pitchFamily="34" charset="0"/>
                        </a:rPr>
                        <a:t>(BD)</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Credit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r>
              <a:tr h="0">
                <a:tc rowSpan="2">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spcAft>
                          <a:spcPts val="1000"/>
                        </a:spcAft>
                      </a:pPr>
                      <a:r>
                        <a:rPr lang="en-US" sz="1400" b="1">
                          <a:effectLst/>
                          <a:latin typeface="Arial" panose="020B0604020202020204" pitchFamily="34" charset="0"/>
                          <a:cs typeface="Arial" panose="020B0604020202020204" pitchFamily="34" charset="0"/>
                        </a:rPr>
                        <a:t>Cash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r>
              <a:tr h="0">
                <a:tc vMerge="1">
                  <a:txBody>
                    <a:bodyPr/>
                    <a:lstStyle/>
                    <a:p>
                      <a:endParaRPr lang="en-US"/>
                    </a:p>
                  </a:txBody>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Petty Cash</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r>
            </a:tbl>
          </a:graphicData>
        </a:graphic>
      </p:graphicFrame>
      <p:sp>
        <p:nvSpPr>
          <p:cNvPr id="25" name="Rectangle 24"/>
          <p:cNvSpPr/>
          <p:nvPr/>
        </p:nvSpPr>
        <p:spPr>
          <a:xfrm>
            <a:off x="1" y="1760274"/>
            <a:ext cx="5575478"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dirty="0">
                <a:solidFill>
                  <a:srgbClr val="000000"/>
                </a:solidFill>
                <a:latin typeface="Times New Roman" panose="02020603050405020304" pitchFamily="18" charset="0"/>
                <a:ea typeface="Times New Roman" panose="02020603050405020304" pitchFamily="18" charset="0"/>
              </a:rPr>
              <a:t>When the total debit (total expenses) is </a:t>
            </a:r>
            <a:r>
              <a:rPr lang="en-US" b="1" dirty="0">
                <a:solidFill>
                  <a:srgbClr val="C00000"/>
                </a:solidFill>
                <a:latin typeface="Times New Roman" panose="02020603050405020304" pitchFamily="18" charset="0"/>
                <a:ea typeface="Times New Roman" panose="02020603050405020304" pitchFamily="18" charset="0"/>
              </a:rPr>
              <a:t>less</a:t>
            </a:r>
            <a:r>
              <a:rPr lang="en-US" dirty="0">
                <a:solidFill>
                  <a:srgbClr val="000000"/>
                </a:solidFill>
                <a:latin typeface="Times New Roman" panose="02020603050405020304" pitchFamily="18" charset="0"/>
                <a:ea typeface="Times New Roman" panose="02020603050405020304" pitchFamily="18" charset="0"/>
              </a:rPr>
              <a:t> than the total credit (total payment after checking cash balance in fund). In this case, the petty cash has </a:t>
            </a:r>
            <a:r>
              <a:rPr lang="en-US" dirty="0">
                <a:solidFill>
                  <a:srgbClr val="C00000"/>
                </a:solidFill>
                <a:latin typeface="Times New Roman" panose="02020603050405020304" pitchFamily="18" charset="0"/>
                <a:ea typeface="Times New Roman" panose="02020603050405020304" pitchFamily="18" charset="0"/>
              </a:rPr>
              <a:t>a </a:t>
            </a:r>
            <a:r>
              <a:rPr lang="en-US" b="1" dirty="0">
                <a:solidFill>
                  <a:srgbClr val="C00000"/>
                </a:solidFill>
                <a:latin typeface="Times New Roman" panose="02020603050405020304" pitchFamily="18" charset="0"/>
                <a:ea typeface="Times New Roman" panose="02020603050405020304" pitchFamily="18" charset="0"/>
              </a:rPr>
              <a:t>shortage</a:t>
            </a:r>
            <a:r>
              <a:rPr lang="en-US" dirty="0">
                <a:solidFill>
                  <a:srgbClr val="C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of balance.</a:t>
            </a:r>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3799847915"/>
              </p:ext>
            </p:extLst>
          </p:nvPr>
        </p:nvGraphicFramePr>
        <p:xfrm>
          <a:off x="92399" y="2711492"/>
          <a:ext cx="5303848" cy="2167128"/>
        </p:xfrm>
        <a:graphic>
          <a:graphicData uri="http://schemas.openxmlformats.org/drawingml/2006/table">
            <a:tbl>
              <a:tblPr firstRow="1" firstCol="1" lastRow="1" lastCol="1" bandRow="1" bandCol="1">
                <a:tableStyleId>{5940675A-B579-460E-94D1-54222C63F5DA}</a:tableStyleId>
              </a:tblPr>
              <a:tblGrid>
                <a:gridCol w="607253"/>
                <a:gridCol w="2491534"/>
                <a:gridCol w="492172"/>
                <a:gridCol w="914400"/>
                <a:gridCol w="798489"/>
              </a:tblGrid>
              <a:tr h="436400">
                <a:tc>
                  <a:txBody>
                    <a:bodyPr/>
                    <a:lstStyle/>
                    <a:p>
                      <a:pPr algn="ctr">
                        <a:spcAft>
                          <a:spcPts val="600"/>
                        </a:spcAft>
                      </a:pPr>
                      <a:r>
                        <a:rPr lang="en-US" sz="1400" b="1" dirty="0">
                          <a:effectLst/>
                          <a:latin typeface="Arial" panose="020B0604020202020204" pitchFamily="34" charset="0"/>
                          <a:cs typeface="Arial" panose="020B0604020202020204" pitchFamily="34" charset="0"/>
                        </a:rPr>
                        <a:t>Date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40000"/>
                        <a:lumOff val="6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Explanation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40000"/>
                        <a:lumOff val="6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PR</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40000"/>
                        <a:lumOff val="6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Debit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40000"/>
                        <a:lumOff val="6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Credit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40000"/>
                        <a:lumOff val="60000"/>
                      </a:schemeClr>
                    </a:solidFill>
                  </a:tcPr>
                </a:tc>
              </a:tr>
              <a:tr h="0">
                <a:tc rowSpan="6">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xx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spcAft>
                          <a:spcPts val="1000"/>
                        </a:spcAft>
                      </a:pPr>
                      <a:r>
                        <a:rPr lang="en-US" sz="1400" b="1" dirty="0">
                          <a:effectLst/>
                          <a:latin typeface="Arial" panose="020B0604020202020204" pitchFamily="34" charset="0"/>
                          <a:cs typeface="Arial" panose="020B0604020202020204" pitchFamily="34" charset="0"/>
                        </a:rPr>
                        <a:t>Miscellaneous Expenses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xx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0">
                <a:tc vMerge="1">
                  <a:txBody>
                    <a:bodyPr/>
                    <a:lstStyle/>
                    <a:p>
                      <a:endParaRPr lang="en-US"/>
                    </a:p>
                  </a:txBody>
                  <a:tcPr/>
                </a:tc>
                <a:tc>
                  <a:txBody>
                    <a:bodyPr/>
                    <a:lstStyle/>
                    <a:p>
                      <a:pPr>
                        <a:spcAft>
                          <a:spcPts val="1000"/>
                        </a:spcAft>
                      </a:pPr>
                      <a:r>
                        <a:rPr lang="en-US" sz="1400" b="1" dirty="0">
                          <a:effectLst/>
                          <a:latin typeface="Arial" panose="020B0604020202020204" pitchFamily="34" charset="0"/>
                          <a:cs typeface="Arial" panose="020B0604020202020204" pitchFamily="34" charset="0"/>
                        </a:rPr>
                        <a:t>Delivery Expenses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40000"/>
                        <a:lumOff val="60000"/>
                      </a:schemeClr>
                    </a:solidFill>
                  </a:tcPr>
                </a:tc>
                <a:tc>
                  <a:txBody>
                    <a:bodyPr/>
                    <a:lstStyle/>
                    <a:p>
                      <a:pPr algn="ctr">
                        <a:lnSpc>
                          <a:spcPct val="115000"/>
                        </a:lnSpc>
                        <a:spcAft>
                          <a:spcPts val="1000"/>
                        </a:spcAft>
                      </a:pPr>
                      <a:r>
                        <a:rPr lang="en-US" sz="1400" b="1">
                          <a:effectLst/>
                          <a:latin typeface="Arial" panose="020B0604020202020204" pitchFamily="34" charset="0"/>
                          <a:cs typeface="Arial" panose="020B0604020202020204" pitchFamily="34" charset="0"/>
                        </a:rPr>
                        <a:t>xx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0">
                <a:tc vMerge="1">
                  <a:txBody>
                    <a:bodyPr/>
                    <a:lstStyle/>
                    <a:p>
                      <a:endParaRPr lang="en-US"/>
                    </a:p>
                  </a:txBody>
                  <a:tcPr/>
                </a:tc>
                <a:tc>
                  <a:txBody>
                    <a:bodyPr/>
                    <a:lstStyle/>
                    <a:p>
                      <a:pPr>
                        <a:spcAft>
                          <a:spcPts val="1000"/>
                        </a:spcAft>
                      </a:pPr>
                      <a:r>
                        <a:rPr lang="en-US" sz="1400" b="1" dirty="0">
                          <a:effectLst/>
                          <a:latin typeface="Arial" panose="020B0604020202020204" pitchFamily="34" charset="0"/>
                          <a:cs typeface="Arial" panose="020B0604020202020204" pitchFamily="34" charset="0"/>
                        </a:rPr>
                        <a:t>Transportation-in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40000"/>
                        <a:lumOff val="60000"/>
                      </a:schemeClr>
                    </a:solidFill>
                  </a:tcPr>
                </a:tc>
                <a:tc>
                  <a:txBody>
                    <a:bodyPr/>
                    <a:lstStyle/>
                    <a:p>
                      <a:pPr algn="ctr">
                        <a:lnSpc>
                          <a:spcPct val="115000"/>
                        </a:lnSpc>
                        <a:spcAft>
                          <a:spcPts val="1000"/>
                        </a:spcAft>
                      </a:pPr>
                      <a:r>
                        <a:rPr lang="en-US" sz="1400" b="1">
                          <a:effectLst/>
                          <a:latin typeface="Arial" panose="020B0604020202020204" pitchFamily="34" charset="0"/>
                          <a:cs typeface="Arial" panose="020B0604020202020204" pitchFamily="34" charset="0"/>
                        </a:rPr>
                        <a:t>xx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0">
                <a:tc vMerge="1">
                  <a:txBody>
                    <a:bodyPr/>
                    <a:lstStyle/>
                    <a:p>
                      <a:endParaRPr lang="en-US"/>
                    </a:p>
                  </a:txBody>
                  <a:tcPr/>
                </a:tc>
                <a:tc>
                  <a:txBody>
                    <a:bodyPr/>
                    <a:lstStyle/>
                    <a:p>
                      <a:pPr>
                        <a:spcAft>
                          <a:spcPts val="1000"/>
                        </a:spcAft>
                      </a:pPr>
                      <a:r>
                        <a:rPr lang="en-US" sz="1400" b="1">
                          <a:effectLst/>
                          <a:latin typeface="Arial" panose="020B0604020202020204" pitchFamily="34" charset="0"/>
                          <a:cs typeface="Arial" panose="020B0604020202020204" pitchFamily="34" charset="0"/>
                        </a:rPr>
                        <a:t>Postage Expenses</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40000"/>
                        <a:lumOff val="60000"/>
                      </a:schemeClr>
                    </a:solidFill>
                  </a:tcPr>
                </a:tc>
                <a:tc>
                  <a:txBody>
                    <a:bodyPr/>
                    <a:lstStyle/>
                    <a:p>
                      <a:pPr algn="ctr">
                        <a:lnSpc>
                          <a:spcPct val="115000"/>
                        </a:lnSpc>
                        <a:spcAft>
                          <a:spcPts val="1000"/>
                        </a:spcAft>
                      </a:pPr>
                      <a:r>
                        <a:rPr lang="en-US" sz="1400" b="1" dirty="0">
                          <a:effectLst/>
                          <a:latin typeface="Arial" panose="020B0604020202020204" pitchFamily="34" charset="0"/>
                          <a:cs typeface="Arial" panose="020B0604020202020204" pitchFamily="34" charset="0"/>
                        </a:rPr>
                        <a:t>xx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0">
                <a:tc vMerge="1">
                  <a:txBody>
                    <a:bodyPr/>
                    <a:lstStyle/>
                    <a:p>
                      <a:endParaRPr lang="en-US"/>
                    </a:p>
                  </a:txBody>
                  <a:tcPr/>
                </a:tc>
                <a:tc>
                  <a:txBody>
                    <a:bodyPr/>
                    <a:lstStyle/>
                    <a:p>
                      <a:pPr>
                        <a:spcAft>
                          <a:spcPts val="1000"/>
                        </a:spcAft>
                      </a:pPr>
                      <a:r>
                        <a:rPr lang="en-US" sz="1400" b="1">
                          <a:solidFill>
                            <a:srgbClr val="FF0000"/>
                          </a:solidFill>
                          <a:effectLst/>
                          <a:latin typeface="Arial" panose="020B0604020202020204" pitchFamily="34" charset="0"/>
                          <a:cs typeface="Arial" panose="020B0604020202020204" pitchFamily="34" charset="0"/>
                        </a:rPr>
                        <a:t>Cash over and </a:t>
                      </a:r>
                      <a:r>
                        <a:rPr lang="en-US" sz="1400" b="1" u="sng">
                          <a:solidFill>
                            <a:srgbClr val="FF0000"/>
                          </a:solidFill>
                          <a:effectLst/>
                          <a:latin typeface="Arial" panose="020B0604020202020204" pitchFamily="34" charset="0"/>
                          <a:cs typeface="Arial" panose="020B0604020202020204" pitchFamily="34" charset="0"/>
                        </a:rPr>
                        <a:t>short</a:t>
                      </a:r>
                      <a:r>
                        <a:rPr lang="en-US" sz="1400" b="1">
                          <a:solidFill>
                            <a:srgbClr val="FF0000"/>
                          </a:solidFill>
                          <a:effectLst/>
                          <a:latin typeface="Arial" panose="020B0604020202020204" pitchFamily="34" charset="0"/>
                          <a:cs typeface="Arial" panose="020B0604020202020204" pitchFamily="34" charset="0"/>
                        </a:rPr>
                        <a:t> </a:t>
                      </a:r>
                      <a:endParaRPr lang="en-US" sz="14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nSpc>
                          <a:spcPct val="130000"/>
                        </a:lnSpc>
                        <a:spcAft>
                          <a:spcPts val="0"/>
                        </a:spcAft>
                      </a:pPr>
                      <a:r>
                        <a:rPr lang="en-US" sz="1400" b="1">
                          <a:solidFill>
                            <a:srgbClr val="FF0000"/>
                          </a:solidFill>
                          <a:effectLst/>
                          <a:latin typeface="Arial" panose="020B0604020202020204" pitchFamily="34" charset="0"/>
                          <a:cs typeface="Arial" panose="020B0604020202020204" pitchFamily="34" charset="0"/>
                        </a:rPr>
                        <a:t> </a:t>
                      </a:r>
                      <a:endParaRPr lang="en-US" sz="14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40000"/>
                        <a:lumOff val="60000"/>
                      </a:schemeClr>
                    </a:solidFill>
                  </a:tcPr>
                </a:tc>
                <a:tc>
                  <a:txBody>
                    <a:bodyPr/>
                    <a:lstStyle/>
                    <a:p>
                      <a:pPr algn="ctr">
                        <a:lnSpc>
                          <a:spcPct val="130000"/>
                        </a:lnSpc>
                        <a:spcAft>
                          <a:spcPts val="0"/>
                        </a:spcAft>
                      </a:pPr>
                      <a:r>
                        <a:rPr lang="en-US" sz="1400" b="1" dirty="0">
                          <a:solidFill>
                            <a:srgbClr val="FF0000"/>
                          </a:solidFill>
                          <a:effectLst/>
                          <a:latin typeface="Arial" panose="020B0604020202020204" pitchFamily="34" charset="0"/>
                          <a:cs typeface="Arial" panose="020B0604020202020204" pitchFamily="34" charset="0"/>
                        </a:rPr>
                        <a:t>xx</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0">
                <a:tc vMerge="1">
                  <a:txBody>
                    <a:bodyPr/>
                    <a:lstStyle/>
                    <a:p>
                      <a:endParaRPr lang="en-US"/>
                    </a:p>
                  </a:txBody>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Cash</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40000"/>
                        <a:lumOff val="6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xx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bl>
          </a:graphicData>
        </a:graphic>
      </p:graphicFrame>
      <p:sp>
        <p:nvSpPr>
          <p:cNvPr id="27" name="Rectangle 26"/>
          <p:cNvSpPr/>
          <p:nvPr/>
        </p:nvSpPr>
        <p:spPr>
          <a:xfrm>
            <a:off x="6096000" y="1670567"/>
            <a:ext cx="5532669"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justLow"/>
            <a:r>
              <a:rPr lang="en-US" dirty="0">
                <a:solidFill>
                  <a:srgbClr val="000000"/>
                </a:solidFill>
                <a:latin typeface="Times New Roman" panose="02020603050405020304" pitchFamily="18" charset="0"/>
                <a:cs typeface="Times New Roman" panose="02020603050405020304" pitchFamily="18" charset="0"/>
              </a:rPr>
              <a:t>When total debit (total expenses) is </a:t>
            </a:r>
            <a:r>
              <a:rPr lang="en-US" b="1" dirty="0">
                <a:solidFill>
                  <a:srgbClr val="C00000"/>
                </a:solidFill>
                <a:latin typeface="Times New Roman" panose="02020603050405020304" pitchFamily="18" charset="0"/>
                <a:cs typeface="Times New Roman" panose="02020603050405020304" pitchFamily="18" charset="0"/>
              </a:rPr>
              <a:t>more</a:t>
            </a:r>
            <a:r>
              <a:rPr lang="en-US" dirty="0">
                <a:solidFill>
                  <a:srgbClr val="C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than total credit (total payment after checking cash balance in fund). In this case, the petty cash has </a:t>
            </a:r>
            <a:r>
              <a:rPr lang="en-US" b="1" dirty="0">
                <a:solidFill>
                  <a:srgbClr val="C00000"/>
                </a:solidFill>
                <a:latin typeface="Times New Roman" panose="02020603050405020304" pitchFamily="18" charset="0"/>
                <a:cs typeface="Times New Roman" panose="02020603050405020304" pitchFamily="18" charset="0"/>
              </a:rPr>
              <a:t>overage</a:t>
            </a:r>
            <a:r>
              <a:rPr lang="en-US" dirty="0">
                <a:solidFill>
                  <a:srgbClr val="000000"/>
                </a:solidFill>
                <a:latin typeface="Times New Roman" panose="02020603050405020304" pitchFamily="18" charset="0"/>
                <a:cs typeface="Times New Roman" panose="02020603050405020304" pitchFamily="18" charset="0"/>
              </a:rPr>
              <a:t> of balance.</a:t>
            </a:r>
            <a:endParaRPr lang="en-US" dirty="0">
              <a:effectLst/>
            </a:endParaRPr>
          </a:p>
        </p:txBody>
      </p:sp>
      <p:sp>
        <p:nvSpPr>
          <p:cNvPr id="28" name="Rectangle 27"/>
          <p:cNvSpPr/>
          <p:nvPr/>
        </p:nvSpPr>
        <p:spPr>
          <a:xfrm>
            <a:off x="6096000" y="1159682"/>
            <a:ext cx="5423280" cy="463397"/>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lvl="0" algn="justLow">
              <a:lnSpc>
                <a:spcPct val="150000"/>
              </a:lnSpc>
              <a:spcAft>
                <a:spcPts val="1000"/>
              </a:spcAft>
              <a:buClr>
                <a:srgbClr val="002060"/>
              </a:buClr>
            </a:pPr>
            <a:r>
              <a:rPr lang="en-US" b="1" u="sng" dirty="0" smtClean="0">
                <a:solidFill>
                  <a:srgbClr val="002060"/>
                </a:solidFill>
                <a:latin typeface="Times New Roman" panose="02020603050405020304" pitchFamily="18" charset="0"/>
                <a:cs typeface="Times New Roman" panose="02020603050405020304" pitchFamily="18" charset="0"/>
              </a:rPr>
              <a:t>(B -2). Replenishment a </a:t>
            </a:r>
            <a:r>
              <a:rPr lang="en-US" b="1" u="sng" dirty="0">
                <a:solidFill>
                  <a:srgbClr val="002060"/>
                </a:solidFill>
                <a:latin typeface="Times New Roman" panose="02020603050405020304" pitchFamily="18" charset="0"/>
                <a:cs typeface="Times New Roman" panose="02020603050405020304" pitchFamily="18" charset="0"/>
              </a:rPr>
              <a:t>petty cash </a:t>
            </a:r>
            <a:r>
              <a:rPr lang="en-US" b="1" u="sng" dirty="0" smtClean="0">
                <a:solidFill>
                  <a:srgbClr val="002060"/>
                </a:solidFill>
                <a:latin typeface="Times New Roman" panose="02020603050405020304" pitchFamily="18" charset="0"/>
                <a:cs typeface="Times New Roman" panose="02020603050405020304" pitchFamily="18" charset="0"/>
              </a:rPr>
              <a:t>fund</a:t>
            </a:r>
            <a:r>
              <a:rPr lang="en-US" b="1" u="sng" dirty="0" smtClean="0">
                <a:solidFill>
                  <a:srgbClr val="FF0000"/>
                </a:solidFill>
                <a:latin typeface="Times New Roman" panose="02020603050405020304" pitchFamily="18" charset="0"/>
                <a:cs typeface="Times New Roman" panose="02020603050405020304" pitchFamily="18" charset="0"/>
              </a:rPr>
              <a:t>:(Cash Over) </a:t>
            </a:r>
            <a:endParaRPr lang="en-US" dirty="0">
              <a:solidFill>
                <a:srgbClr val="FF0000"/>
              </a:solidFill>
              <a:effectLst/>
            </a:endParaRPr>
          </a:p>
        </p:txBody>
      </p:sp>
      <p:graphicFrame>
        <p:nvGraphicFramePr>
          <p:cNvPr id="29" name="Table 28"/>
          <p:cNvGraphicFramePr>
            <a:graphicFrameLocks noGrp="1"/>
          </p:cNvGraphicFramePr>
          <p:nvPr>
            <p:extLst>
              <p:ext uri="{D42A27DB-BD31-4B8C-83A1-F6EECF244321}">
                <p14:modId xmlns:p14="http://schemas.microsoft.com/office/powerpoint/2010/main" val="1970129617"/>
              </p:ext>
            </p:extLst>
          </p:nvPr>
        </p:nvGraphicFramePr>
        <p:xfrm>
          <a:off x="6155716" y="2651960"/>
          <a:ext cx="5303848" cy="2167128"/>
        </p:xfrm>
        <a:graphic>
          <a:graphicData uri="http://schemas.openxmlformats.org/drawingml/2006/table">
            <a:tbl>
              <a:tblPr firstRow="1" firstCol="1" lastRow="1" lastCol="1" bandRow="1" bandCol="1">
                <a:tableStyleId>{5940675A-B579-460E-94D1-54222C63F5DA}</a:tableStyleId>
              </a:tblPr>
              <a:tblGrid>
                <a:gridCol w="607253"/>
                <a:gridCol w="2491534"/>
                <a:gridCol w="492172"/>
                <a:gridCol w="914400"/>
                <a:gridCol w="798489"/>
              </a:tblGrid>
              <a:tr h="436400">
                <a:tc>
                  <a:txBody>
                    <a:bodyPr/>
                    <a:lstStyle/>
                    <a:p>
                      <a:pPr algn="ctr">
                        <a:spcAft>
                          <a:spcPts val="600"/>
                        </a:spcAft>
                      </a:pPr>
                      <a:r>
                        <a:rPr lang="en-US" sz="1400" b="1" dirty="0">
                          <a:effectLst/>
                          <a:latin typeface="Arial" panose="020B0604020202020204" pitchFamily="34" charset="0"/>
                          <a:cs typeface="Arial" panose="020B0604020202020204" pitchFamily="34" charset="0"/>
                        </a:rPr>
                        <a:t>Date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40000"/>
                        <a:lumOff val="6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Explanation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40000"/>
                        <a:lumOff val="6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PR</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40000"/>
                        <a:lumOff val="6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Debit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40000"/>
                        <a:lumOff val="6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Credit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40000"/>
                        <a:lumOff val="60000"/>
                      </a:schemeClr>
                    </a:solidFill>
                  </a:tcPr>
                </a:tc>
              </a:tr>
              <a:tr h="0">
                <a:tc rowSpan="6">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xx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spcAft>
                          <a:spcPts val="1000"/>
                        </a:spcAft>
                      </a:pPr>
                      <a:r>
                        <a:rPr lang="en-US" sz="1400" b="1" dirty="0">
                          <a:effectLst/>
                          <a:latin typeface="Arial" panose="020B0604020202020204" pitchFamily="34" charset="0"/>
                          <a:cs typeface="Arial" panose="020B0604020202020204" pitchFamily="34" charset="0"/>
                        </a:rPr>
                        <a:t>Miscellaneous Expenses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xx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0">
                <a:tc vMerge="1">
                  <a:txBody>
                    <a:bodyPr/>
                    <a:lstStyle/>
                    <a:p>
                      <a:endParaRPr lang="en-US"/>
                    </a:p>
                  </a:txBody>
                  <a:tcPr/>
                </a:tc>
                <a:tc>
                  <a:txBody>
                    <a:bodyPr/>
                    <a:lstStyle/>
                    <a:p>
                      <a:pPr>
                        <a:spcAft>
                          <a:spcPts val="1000"/>
                        </a:spcAft>
                      </a:pPr>
                      <a:r>
                        <a:rPr lang="en-US" sz="1400" b="1" dirty="0">
                          <a:effectLst/>
                          <a:latin typeface="Arial" panose="020B0604020202020204" pitchFamily="34" charset="0"/>
                          <a:cs typeface="Arial" panose="020B0604020202020204" pitchFamily="34" charset="0"/>
                        </a:rPr>
                        <a:t>Delivery Expenses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40000"/>
                        <a:lumOff val="60000"/>
                      </a:schemeClr>
                    </a:solidFill>
                  </a:tcPr>
                </a:tc>
                <a:tc>
                  <a:txBody>
                    <a:bodyPr/>
                    <a:lstStyle/>
                    <a:p>
                      <a:pPr algn="ctr">
                        <a:lnSpc>
                          <a:spcPct val="115000"/>
                        </a:lnSpc>
                        <a:spcAft>
                          <a:spcPts val="1000"/>
                        </a:spcAft>
                      </a:pPr>
                      <a:r>
                        <a:rPr lang="en-US" sz="1400" b="1">
                          <a:effectLst/>
                          <a:latin typeface="Arial" panose="020B0604020202020204" pitchFamily="34" charset="0"/>
                          <a:cs typeface="Arial" panose="020B0604020202020204" pitchFamily="34" charset="0"/>
                        </a:rPr>
                        <a:t>xx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0">
                <a:tc vMerge="1">
                  <a:txBody>
                    <a:bodyPr/>
                    <a:lstStyle/>
                    <a:p>
                      <a:endParaRPr lang="en-US"/>
                    </a:p>
                  </a:txBody>
                  <a:tcPr/>
                </a:tc>
                <a:tc>
                  <a:txBody>
                    <a:bodyPr/>
                    <a:lstStyle/>
                    <a:p>
                      <a:pPr>
                        <a:spcAft>
                          <a:spcPts val="1000"/>
                        </a:spcAft>
                      </a:pPr>
                      <a:r>
                        <a:rPr lang="en-US" sz="1400" b="1" dirty="0">
                          <a:effectLst/>
                          <a:latin typeface="Arial" panose="020B0604020202020204" pitchFamily="34" charset="0"/>
                          <a:cs typeface="Arial" panose="020B0604020202020204" pitchFamily="34" charset="0"/>
                        </a:rPr>
                        <a:t>Transportation-in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40000"/>
                        <a:lumOff val="60000"/>
                      </a:schemeClr>
                    </a:solidFill>
                  </a:tcPr>
                </a:tc>
                <a:tc>
                  <a:txBody>
                    <a:bodyPr/>
                    <a:lstStyle/>
                    <a:p>
                      <a:pPr algn="ctr">
                        <a:lnSpc>
                          <a:spcPct val="115000"/>
                        </a:lnSpc>
                        <a:spcAft>
                          <a:spcPts val="1000"/>
                        </a:spcAft>
                      </a:pPr>
                      <a:r>
                        <a:rPr lang="en-US" sz="1400" b="1">
                          <a:effectLst/>
                          <a:latin typeface="Arial" panose="020B0604020202020204" pitchFamily="34" charset="0"/>
                          <a:cs typeface="Arial" panose="020B0604020202020204" pitchFamily="34" charset="0"/>
                        </a:rPr>
                        <a:t>xx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0">
                <a:tc vMerge="1">
                  <a:txBody>
                    <a:bodyPr/>
                    <a:lstStyle/>
                    <a:p>
                      <a:endParaRPr lang="en-US"/>
                    </a:p>
                  </a:txBody>
                  <a:tcPr/>
                </a:tc>
                <a:tc>
                  <a:txBody>
                    <a:bodyPr/>
                    <a:lstStyle/>
                    <a:p>
                      <a:pPr>
                        <a:spcAft>
                          <a:spcPts val="1000"/>
                        </a:spcAft>
                      </a:pPr>
                      <a:r>
                        <a:rPr lang="en-US" sz="1400" b="1">
                          <a:effectLst/>
                          <a:latin typeface="Arial" panose="020B0604020202020204" pitchFamily="34" charset="0"/>
                          <a:cs typeface="Arial" panose="020B0604020202020204" pitchFamily="34" charset="0"/>
                        </a:rPr>
                        <a:t>Postage Expenses</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40000"/>
                        <a:lumOff val="60000"/>
                      </a:schemeClr>
                    </a:solidFill>
                  </a:tcPr>
                </a:tc>
                <a:tc>
                  <a:txBody>
                    <a:bodyPr/>
                    <a:lstStyle/>
                    <a:p>
                      <a:pPr algn="ctr">
                        <a:lnSpc>
                          <a:spcPct val="115000"/>
                        </a:lnSpc>
                        <a:spcAft>
                          <a:spcPts val="1000"/>
                        </a:spcAft>
                      </a:pPr>
                      <a:r>
                        <a:rPr lang="en-US" sz="1400" b="1" dirty="0">
                          <a:effectLst/>
                          <a:latin typeface="Arial" panose="020B0604020202020204" pitchFamily="34" charset="0"/>
                          <a:cs typeface="Arial" panose="020B0604020202020204" pitchFamily="34" charset="0"/>
                        </a:rPr>
                        <a:t>xx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0">
                <a:tc vMerge="1">
                  <a:txBody>
                    <a:bodyPr/>
                    <a:lstStyle/>
                    <a:p>
                      <a:endParaRPr lang="en-US"/>
                    </a:p>
                  </a:txBody>
                  <a:tcPr/>
                </a:tc>
                <a:tc>
                  <a:txBody>
                    <a:bodyPr/>
                    <a:lstStyle/>
                    <a:p>
                      <a:pPr>
                        <a:spcAft>
                          <a:spcPts val="1000"/>
                        </a:spcAft>
                      </a:pPr>
                      <a:r>
                        <a:rPr lang="en-US" sz="1400" b="1" dirty="0">
                          <a:solidFill>
                            <a:srgbClr val="FF0000"/>
                          </a:solidFill>
                          <a:effectLst/>
                          <a:latin typeface="Arial" panose="020B0604020202020204" pitchFamily="34" charset="0"/>
                          <a:cs typeface="Arial" panose="020B0604020202020204" pitchFamily="34" charset="0"/>
                        </a:rPr>
                        <a:t>Cash </a:t>
                      </a:r>
                      <a:r>
                        <a:rPr lang="en-US" sz="1400" b="1" u="sng" dirty="0">
                          <a:solidFill>
                            <a:srgbClr val="FF0000"/>
                          </a:solidFill>
                          <a:effectLst/>
                          <a:latin typeface="Arial" panose="020B0604020202020204" pitchFamily="34" charset="0"/>
                          <a:cs typeface="Arial" panose="020B0604020202020204" pitchFamily="34" charset="0"/>
                        </a:rPr>
                        <a:t>over</a:t>
                      </a:r>
                      <a:r>
                        <a:rPr lang="en-US" sz="1400" b="1" dirty="0">
                          <a:solidFill>
                            <a:srgbClr val="FF0000"/>
                          </a:solidFill>
                          <a:effectLst/>
                          <a:latin typeface="Arial" panose="020B0604020202020204" pitchFamily="34" charset="0"/>
                          <a:cs typeface="Arial" panose="020B0604020202020204" pitchFamily="34" charset="0"/>
                        </a:rPr>
                        <a:t> and </a:t>
                      </a:r>
                      <a:r>
                        <a:rPr lang="en-US" sz="1400" b="1" u="none" dirty="0">
                          <a:solidFill>
                            <a:srgbClr val="FF0000"/>
                          </a:solidFill>
                          <a:effectLst/>
                          <a:latin typeface="Arial" panose="020B0604020202020204" pitchFamily="34" charset="0"/>
                          <a:cs typeface="Arial" panose="020B0604020202020204" pitchFamily="34" charset="0"/>
                        </a:rPr>
                        <a:t>short</a:t>
                      </a:r>
                      <a:r>
                        <a:rPr lang="en-US" sz="1400" b="1" dirty="0">
                          <a:solidFill>
                            <a:srgbClr val="FF0000"/>
                          </a:solidFill>
                          <a:effectLst/>
                          <a:latin typeface="Arial" panose="020B0604020202020204" pitchFamily="34" charset="0"/>
                          <a:cs typeface="Arial" panose="020B0604020202020204" pitchFamily="34" charset="0"/>
                        </a:rPr>
                        <a:t> </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nSpc>
                          <a:spcPct val="130000"/>
                        </a:lnSpc>
                        <a:spcAft>
                          <a:spcPts val="0"/>
                        </a:spcAft>
                      </a:pPr>
                      <a:r>
                        <a:rPr lang="en-US" sz="1400" b="1">
                          <a:solidFill>
                            <a:srgbClr val="FF0000"/>
                          </a:solidFill>
                          <a:effectLst/>
                          <a:latin typeface="Arial" panose="020B0604020202020204" pitchFamily="34" charset="0"/>
                          <a:cs typeface="Arial" panose="020B0604020202020204" pitchFamily="34" charset="0"/>
                        </a:rPr>
                        <a:t> </a:t>
                      </a:r>
                      <a:endParaRPr lang="en-US" sz="1400" b="1">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40000"/>
                        <a:lumOff val="60000"/>
                      </a:schemeClr>
                    </a:solidFill>
                  </a:tcPr>
                </a:tc>
                <a:tc>
                  <a:txBody>
                    <a:bodyPr/>
                    <a:lstStyle/>
                    <a:p>
                      <a:pPr algn="ctr">
                        <a:lnSpc>
                          <a:spcPct val="130000"/>
                        </a:lnSpc>
                        <a:spcAft>
                          <a:spcPts val="0"/>
                        </a:spcAft>
                      </a:pP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400" b="1" dirty="0" smtClean="0">
                          <a:solidFill>
                            <a:srgbClr val="FF0000"/>
                          </a:solidFill>
                          <a:effectLst/>
                          <a:latin typeface="Arial" panose="020B0604020202020204" pitchFamily="34" charset="0"/>
                          <a:cs typeface="Arial" panose="020B0604020202020204" pitchFamily="34" charset="0"/>
                        </a:rPr>
                        <a:t>xx</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0">
                <a:tc vMerge="1">
                  <a:txBody>
                    <a:bodyPr/>
                    <a:lstStyle/>
                    <a:p>
                      <a:endParaRPr lang="en-US"/>
                    </a:p>
                  </a:txBody>
                  <a:tcPr/>
                </a:tc>
                <a:tc>
                  <a:txBody>
                    <a:bodyPr/>
                    <a:lstStyle/>
                    <a:p>
                      <a:pPr algn="ctr">
                        <a:spcAft>
                          <a:spcPts val="1000"/>
                        </a:spcAft>
                      </a:pPr>
                      <a:r>
                        <a:rPr lang="en-US" sz="1400" b="1" dirty="0">
                          <a:effectLst/>
                          <a:latin typeface="Arial" panose="020B0604020202020204" pitchFamily="34" charset="0"/>
                          <a:cs typeface="Arial" panose="020B0604020202020204" pitchFamily="34" charset="0"/>
                        </a:rPr>
                        <a:t>Cash</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40000"/>
                        <a:lumOff val="6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xx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bl>
          </a:graphicData>
        </a:graphic>
      </p:graphicFrame>
      <p:grpSp>
        <p:nvGrpSpPr>
          <p:cNvPr id="30" name="Group 29"/>
          <p:cNvGrpSpPr/>
          <p:nvPr/>
        </p:nvGrpSpPr>
        <p:grpSpPr>
          <a:xfrm>
            <a:off x="0" y="6498164"/>
            <a:ext cx="12192000" cy="384957"/>
            <a:chOff x="0" y="6498164"/>
            <a:chExt cx="12192000" cy="384957"/>
          </a:xfrm>
        </p:grpSpPr>
        <p:cxnSp>
          <p:nvCxnSpPr>
            <p:cNvPr id="31" name="Straight Connector 30"/>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ectangle 3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0178" y="251308"/>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01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5" grpId="0"/>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141668" y="405771"/>
            <a:ext cx="3116687" cy="36933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spcAft>
                <a:spcPts val="800"/>
              </a:spcAft>
            </a:pPr>
            <a:r>
              <a:rPr lang="en-US" b="1" u="sng" dirty="0" smtClean="0">
                <a:solidFill>
                  <a:srgbClr val="C00000"/>
                </a:solidFill>
                <a:latin typeface="Arial" panose="020B0604020202020204" pitchFamily="34" charset="0"/>
                <a:ea typeface="Calibri" panose="020F0502020204030204" pitchFamily="34" charset="0"/>
              </a:rPr>
              <a:t>Example </a:t>
            </a:r>
            <a:r>
              <a:rPr lang="en-US" b="1" u="sng" dirty="0">
                <a:solidFill>
                  <a:srgbClr val="C00000"/>
                </a:solidFill>
                <a:latin typeface="Arial" panose="020B0604020202020204" pitchFamily="34" charset="0"/>
                <a:ea typeface="Calibri" panose="020F0502020204030204" pitchFamily="34" charset="0"/>
              </a:rPr>
              <a:t>(1</a:t>
            </a:r>
            <a:r>
              <a:rPr lang="en-US" b="1" u="sng" dirty="0" smtClean="0">
                <a:solidFill>
                  <a:srgbClr val="C00000"/>
                </a:solidFill>
                <a:latin typeface="Arial" panose="020B0604020202020204" pitchFamily="34" charset="0"/>
                <a:ea typeface="Calibri" panose="020F0502020204030204" pitchFamily="34" charset="0"/>
              </a:rPr>
              <a:t>): (Cash Short) </a:t>
            </a:r>
            <a:endParaRPr lang="en-US" sz="1600" dirty="0">
              <a:solidFill>
                <a:srgbClr val="C0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0" y="5611643"/>
            <a:ext cx="5422006" cy="9489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50000"/>
              </a:lnSpc>
              <a:spcAft>
                <a:spcPts val="800"/>
              </a:spcAft>
            </a:pPr>
            <a:r>
              <a:rPr lang="en-US" sz="1400" b="1" u="sng" dirty="0">
                <a:solidFill>
                  <a:srgbClr val="C00000"/>
                </a:solidFill>
                <a:latin typeface="Arial" panose="020B0604020202020204" pitchFamily="34" charset="0"/>
                <a:ea typeface="Calibri" panose="020F0502020204030204" pitchFamily="34" charset="0"/>
              </a:rPr>
              <a:t>Required:</a:t>
            </a:r>
            <a:endParaRPr lang="en-US" sz="1400" b="1" dirty="0">
              <a:solidFill>
                <a:srgbClr val="C00000"/>
              </a:solidFill>
              <a:latin typeface="Times New Roman" panose="02020603050405020304" pitchFamily="18" charset="0"/>
              <a:ea typeface="Times New Roman" panose="02020603050405020304" pitchFamily="18" charset="0"/>
            </a:endParaRPr>
          </a:p>
          <a:p>
            <a:pPr algn="just">
              <a:spcAft>
                <a:spcPts val="0"/>
              </a:spcAft>
            </a:pPr>
            <a:r>
              <a:rPr lang="en-US" sz="1400" b="1" dirty="0">
                <a:solidFill>
                  <a:srgbClr val="002060"/>
                </a:solidFill>
                <a:latin typeface="Arial" panose="020B0604020202020204" pitchFamily="34" charset="0"/>
                <a:ea typeface="Calibri" panose="020F0502020204030204" pitchFamily="34" charset="0"/>
              </a:rPr>
              <a:t>Prepare the necessary journal entries for the petty cash transactions. </a:t>
            </a:r>
            <a:endParaRPr lang="en-US" sz="1400" b="1" dirty="0">
              <a:solidFill>
                <a:srgbClr val="00206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7327087" y="1514458"/>
            <a:ext cx="2628282" cy="369332"/>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GENERAL JOURNAL</a:t>
            </a:r>
            <a:endParaRPr lang="en-US"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952766"/>
            <a:ext cx="5761149" cy="149271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lnSpc>
                <a:spcPct val="130000"/>
              </a:lnSpc>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Fatima is the petty cashier of the company. She is allowed a weekly </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float</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of </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BD25.000</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Given the following information write up a Petty Cash Book for the first week of January 2020, using the following account analysis columns: </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Postage &amp; Stationery – Transportation-in – Miscellaneous Expenses.</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Make the necessary Journal entries.</a:t>
            </a:r>
            <a:endParaRPr lang="en-US" sz="12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141668" y="2540880"/>
            <a:ext cx="5280338" cy="2893100"/>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lvl="0" indent="-342900" algn="justLow">
              <a:buFont typeface="+mj-lt"/>
              <a:buAutoNum type="arabicPeriod"/>
            </a:pPr>
            <a:r>
              <a:rPr lang="en-US" sz="1400" b="1" dirty="0">
                <a:latin typeface="Arial" panose="020B0604020202020204" pitchFamily="34" charset="0"/>
                <a:cs typeface="Arial" panose="020B0604020202020204" pitchFamily="34" charset="0"/>
              </a:rPr>
              <a:t>Received BD25.000 from the chief cashier to establish the Petty Cash Book. Bought postage stamps BD2.000 (Voucher No.45).</a:t>
            </a:r>
          </a:p>
          <a:p>
            <a:pPr marL="342900" lvl="0" indent="-342900" algn="justLow">
              <a:buFont typeface="+mj-lt"/>
              <a:buAutoNum type="arabicPeriod"/>
            </a:pPr>
            <a:r>
              <a:rPr lang="en-US" sz="1400" b="1" dirty="0">
                <a:latin typeface="Arial" panose="020B0604020202020204" pitchFamily="34" charset="0"/>
                <a:cs typeface="Arial" panose="020B0604020202020204" pitchFamily="34" charset="0"/>
              </a:rPr>
              <a:t>Bus fares BD1.500, Pens BD0.800 (Voucher No.46 &amp; 47).</a:t>
            </a:r>
          </a:p>
          <a:p>
            <a:pPr marL="342900" lvl="0" indent="-342900" algn="justLow">
              <a:buFont typeface="+mj-lt"/>
              <a:buAutoNum type="arabicPeriod"/>
            </a:pPr>
            <a:r>
              <a:rPr lang="en-US" sz="1400" b="1" dirty="0">
                <a:latin typeface="Arial" panose="020B0604020202020204" pitchFamily="34" charset="0"/>
                <a:cs typeface="Arial" panose="020B0604020202020204" pitchFamily="34" charset="0"/>
              </a:rPr>
              <a:t>Postage BD2.300 (Voucher No.48).</a:t>
            </a:r>
          </a:p>
          <a:p>
            <a:pPr marL="342900" lvl="0" indent="-342900" algn="justLow">
              <a:buFont typeface="+mj-lt"/>
              <a:buAutoNum type="arabicPeriod"/>
            </a:pPr>
            <a:r>
              <a:rPr lang="en-US" sz="1400" b="1" dirty="0">
                <a:latin typeface="Arial" panose="020B0604020202020204" pitchFamily="34" charset="0"/>
                <a:cs typeface="Arial" panose="020B0604020202020204" pitchFamily="34" charset="0"/>
              </a:rPr>
              <a:t>Parcel posted BD3.400, taxi fares BD0.600 (Voucher No.49 &amp; 50).</a:t>
            </a:r>
          </a:p>
          <a:p>
            <a:pPr marL="342900" lvl="0" indent="-342900" algn="justLow">
              <a:buFont typeface="+mj-lt"/>
              <a:buAutoNum type="arabicPeriod"/>
            </a:pPr>
            <a:r>
              <a:rPr lang="en-US" sz="1400" b="1" dirty="0">
                <a:latin typeface="Arial" panose="020B0604020202020204" pitchFamily="34" charset="0"/>
                <a:cs typeface="Arial" panose="020B0604020202020204" pitchFamily="34" charset="0"/>
              </a:rPr>
              <a:t>Bought photo-copying paper BD2.000 (Voucher No.51).</a:t>
            </a:r>
          </a:p>
          <a:p>
            <a:pPr marL="342900" lvl="0" indent="-342900" algn="justLow">
              <a:buFont typeface="+mj-lt"/>
              <a:buAutoNum type="arabicPeriod"/>
            </a:pPr>
            <a:r>
              <a:rPr lang="en-US" sz="1400" b="1" dirty="0">
                <a:latin typeface="Arial" panose="020B0604020202020204" pitchFamily="34" charset="0"/>
                <a:cs typeface="Arial" panose="020B0604020202020204" pitchFamily="34" charset="0"/>
              </a:rPr>
              <a:t>Paid for tea &amp; coffee BD1.900 (Voucher No.52). </a:t>
            </a:r>
          </a:p>
          <a:p>
            <a:pPr marL="342900" lvl="0" indent="-342900" algn="justLow">
              <a:buFont typeface="+mj-lt"/>
              <a:buAutoNum type="arabicPeriod"/>
            </a:pPr>
            <a:r>
              <a:rPr lang="en-US" sz="1400" b="1" dirty="0">
                <a:latin typeface="Arial" panose="020B0604020202020204" pitchFamily="34" charset="0"/>
                <a:cs typeface="Arial" panose="020B0604020202020204" pitchFamily="34" charset="0"/>
              </a:rPr>
              <a:t>The petty cashier received check for BD15.300 to replenish the fund on Jan. 6.</a:t>
            </a:r>
          </a:p>
          <a:p>
            <a:pPr marL="342900" lvl="0" indent="-342900" algn="justLow">
              <a:buFont typeface="+mj-lt"/>
              <a:buAutoNum type="arabicPeriod"/>
            </a:pPr>
            <a:r>
              <a:rPr lang="en-US" sz="1400" b="1" dirty="0">
                <a:latin typeface="Arial" panose="020B0604020202020204" pitchFamily="34" charset="0"/>
                <a:cs typeface="Arial" panose="020B0604020202020204" pitchFamily="34" charset="0"/>
              </a:rPr>
              <a:t>The petty cashier received check for increasing a fund to </a:t>
            </a:r>
            <a:r>
              <a:rPr lang="en-US" sz="1400" b="1" dirty="0" smtClean="0">
                <a:latin typeface="Arial" panose="020B0604020202020204" pitchFamily="34" charset="0"/>
                <a:cs typeface="Arial" panose="020B0604020202020204" pitchFamily="34" charset="0"/>
              </a:rPr>
              <a:t>BD35 </a:t>
            </a:r>
            <a:r>
              <a:rPr lang="en-US" sz="1400" b="1" dirty="0">
                <a:latin typeface="Arial" panose="020B0604020202020204" pitchFamily="34" charset="0"/>
                <a:cs typeface="Arial" panose="020B0604020202020204" pitchFamily="34" charset="0"/>
              </a:rPr>
              <a:t>on Jan. 7.</a:t>
            </a:r>
            <a:endParaRPr lang="en-US" sz="1400" b="1" dirty="0">
              <a:effectLst/>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74975679"/>
              </p:ext>
            </p:extLst>
          </p:nvPr>
        </p:nvGraphicFramePr>
        <p:xfrm>
          <a:off x="5897853" y="1973273"/>
          <a:ext cx="5911404" cy="4398222"/>
        </p:xfrm>
        <a:graphic>
          <a:graphicData uri="http://schemas.openxmlformats.org/drawingml/2006/table">
            <a:tbl>
              <a:tblPr>
                <a:tableStyleId>{5940675A-B579-460E-94D1-54222C63F5DA}</a:tableStyleId>
              </a:tblPr>
              <a:tblGrid>
                <a:gridCol w="975491"/>
                <a:gridCol w="3167833"/>
                <a:gridCol w="863612"/>
                <a:gridCol w="904468"/>
              </a:tblGrid>
              <a:tr h="486672">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Date</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Explanation</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Debit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Credit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r>
              <a:tr h="275989">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759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7915">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759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759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759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759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759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759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759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7915">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7915">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87915">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759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bl>
          </a:graphicData>
        </a:graphic>
      </p:graphicFrame>
      <p:grpSp>
        <p:nvGrpSpPr>
          <p:cNvPr id="12" name="Group 11"/>
          <p:cNvGrpSpPr/>
          <p:nvPr/>
        </p:nvGrpSpPr>
        <p:grpSpPr>
          <a:xfrm>
            <a:off x="0" y="6498164"/>
            <a:ext cx="12192000" cy="384957"/>
            <a:chOff x="0" y="6498164"/>
            <a:chExt cx="12192000" cy="384957"/>
          </a:xfrm>
        </p:grpSpPr>
        <p:cxnSp>
          <p:nvCxnSpPr>
            <p:cNvPr id="13" name="Straight Connector 1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6742" y="361263"/>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842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141668" y="488036"/>
            <a:ext cx="2773250" cy="36933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spcAft>
                <a:spcPts val="800"/>
              </a:spcAft>
            </a:pPr>
            <a:r>
              <a:rPr lang="en-US" b="1" u="sng" dirty="0" smtClean="0">
                <a:solidFill>
                  <a:srgbClr val="C00000"/>
                </a:solidFill>
                <a:latin typeface="Arial" panose="020B0604020202020204" pitchFamily="34" charset="0"/>
                <a:ea typeface="Calibri" panose="020F0502020204030204" pitchFamily="34" charset="0"/>
              </a:rPr>
              <a:t>Example </a:t>
            </a:r>
            <a:r>
              <a:rPr lang="en-US" b="1" u="sng" dirty="0">
                <a:solidFill>
                  <a:srgbClr val="C00000"/>
                </a:solidFill>
                <a:latin typeface="Arial" panose="020B0604020202020204" pitchFamily="34" charset="0"/>
                <a:ea typeface="Calibri" panose="020F0502020204030204" pitchFamily="34" charset="0"/>
              </a:rPr>
              <a:t>(1</a:t>
            </a:r>
            <a:r>
              <a:rPr lang="en-US" b="1" u="sng" dirty="0" smtClean="0">
                <a:solidFill>
                  <a:srgbClr val="C00000"/>
                </a:solidFill>
                <a:latin typeface="Arial" panose="020B0604020202020204" pitchFamily="34" charset="0"/>
                <a:ea typeface="Calibri" panose="020F0502020204030204" pitchFamily="34" charset="0"/>
              </a:rPr>
              <a:t>): Solution</a:t>
            </a:r>
            <a:endParaRPr lang="en-US" sz="1600" dirty="0">
              <a:solidFill>
                <a:srgbClr val="C0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0" y="5611643"/>
            <a:ext cx="5422006" cy="94897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50000"/>
              </a:lnSpc>
              <a:spcAft>
                <a:spcPts val="800"/>
              </a:spcAft>
            </a:pPr>
            <a:r>
              <a:rPr lang="en-US" sz="1400" b="1" u="sng" dirty="0">
                <a:solidFill>
                  <a:srgbClr val="C00000"/>
                </a:solidFill>
                <a:latin typeface="Arial" panose="020B0604020202020204" pitchFamily="34" charset="0"/>
                <a:ea typeface="Calibri" panose="020F0502020204030204" pitchFamily="34" charset="0"/>
              </a:rPr>
              <a:t>Required:</a:t>
            </a:r>
            <a:endParaRPr lang="en-US" sz="1400" b="1" dirty="0">
              <a:solidFill>
                <a:srgbClr val="C00000"/>
              </a:solidFill>
              <a:latin typeface="Times New Roman" panose="02020603050405020304" pitchFamily="18" charset="0"/>
              <a:ea typeface="Times New Roman" panose="02020603050405020304" pitchFamily="18" charset="0"/>
            </a:endParaRPr>
          </a:p>
          <a:p>
            <a:pPr algn="just">
              <a:spcAft>
                <a:spcPts val="0"/>
              </a:spcAft>
            </a:pPr>
            <a:r>
              <a:rPr lang="en-US" sz="1400" b="1" dirty="0">
                <a:solidFill>
                  <a:srgbClr val="002060"/>
                </a:solidFill>
                <a:latin typeface="Arial" panose="020B0604020202020204" pitchFamily="34" charset="0"/>
                <a:ea typeface="Calibri" panose="020F0502020204030204" pitchFamily="34" charset="0"/>
              </a:rPr>
              <a:t>Prepare the necessary journal entries for the petty cash transactions. </a:t>
            </a:r>
            <a:endParaRPr lang="en-US" sz="1400" b="1" dirty="0">
              <a:solidFill>
                <a:srgbClr val="002060"/>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7391481" y="952766"/>
            <a:ext cx="2628282" cy="369332"/>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GENERAL JOURNAL</a:t>
            </a:r>
            <a:endParaRPr lang="en-US"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952766"/>
            <a:ext cx="5761149" cy="149271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lnSpc>
                <a:spcPct val="130000"/>
              </a:lnSpc>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Fatima is the petty cashier of the company. She is allowed a weekly </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float</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of </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BD25.000</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Given the following information write up a Petty Cash Book for the first week of January 2020, using the following account analysis columns: </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Postage &amp; Stationery – Transportation-in – Miscellaneous Expenses.</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Make the necessary Journal entries.</a:t>
            </a:r>
            <a:endParaRPr lang="en-US" sz="12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141668" y="2540880"/>
            <a:ext cx="5280338" cy="2893100"/>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lvl="0" indent="-342900" algn="justLow">
              <a:buFont typeface="+mj-lt"/>
              <a:buAutoNum type="arabicPeriod"/>
            </a:pPr>
            <a:r>
              <a:rPr lang="en-US" sz="1400" b="1" dirty="0">
                <a:latin typeface="Arial" panose="020B0604020202020204" pitchFamily="34" charset="0"/>
                <a:cs typeface="Arial" panose="020B0604020202020204" pitchFamily="34" charset="0"/>
              </a:rPr>
              <a:t>Received BD25.000 from the chief cashier to </a:t>
            </a:r>
            <a:r>
              <a:rPr lang="en-US" sz="1400" b="1" dirty="0">
                <a:solidFill>
                  <a:srgbClr val="FF0000"/>
                </a:solidFill>
                <a:latin typeface="Arial" panose="020B0604020202020204" pitchFamily="34" charset="0"/>
                <a:cs typeface="Arial" panose="020B0604020202020204" pitchFamily="34" charset="0"/>
              </a:rPr>
              <a:t>establish</a:t>
            </a:r>
            <a:r>
              <a:rPr lang="en-US" sz="1400" b="1" dirty="0">
                <a:latin typeface="Arial" panose="020B0604020202020204" pitchFamily="34" charset="0"/>
                <a:cs typeface="Arial" panose="020B0604020202020204" pitchFamily="34" charset="0"/>
              </a:rPr>
              <a:t> the Petty Cash Book. Bought postage stamps BD2.000 (Voucher No.45).</a:t>
            </a:r>
          </a:p>
          <a:p>
            <a:pPr marL="342900" lvl="0" indent="-342900" algn="justLow">
              <a:buFont typeface="+mj-lt"/>
              <a:buAutoNum type="arabicPeriod"/>
            </a:pPr>
            <a:r>
              <a:rPr lang="en-US" sz="1400" b="1" dirty="0">
                <a:latin typeface="Arial" panose="020B0604020202020204" pitchFamily="34" charset="0"/>
                <a:cs typeface="Arial" panose="020B0604020202020204" pitchFamily="34" charset="0"/>
              </a:rPr>
              <a:t>Bus fares BD1.500, Pens BD0.800 (Voucher No.46 &amp; 47).</a:t>
            </a:r>
          </a:p>
          <a:p>
            <a:pPr marL="342900" lvl="0" indent="-342900" algn="justLow">
              <a:buFont typeface="+mj-lt"/>
              <a:buAutoNum type="arabicPeriod"/>
            </a:pPr>
            <a:r>
              <a:rPr lang="en-US" sz="1400" b="1" dirty="0">
                <a:latin typeface="Arial" panose="020B0604020202020204" pitchFamily="34" charset="0"/>
                <a:cs typeface="Arial" panose="020B0604020202020204" pitchFamily="34" charset="0"/>
              </a:rPr>
              <a:t>Postage BD2.300 (Voucher No.48).</a:t>
            </a:r>
          </a:p>
          <a:p>
            <a:pPr marL="342900" lvl="0" indent="-342900" algn="justLow">
              <a:buFont typeface="+mj-lt"/>
              <a:buAutoNum type="arabicPeriod"/>
            </a:pPr>
            <a:r>
              <a:rPr lang="en-US" sz="1400" b="1" dirty="0">
                <a:latin typeface="Arial" panose="020B0604020202020204" pitchFamily="34" charset="0"/>
                <a:cs typeface="Arial" panose="020B0604020202020204" pitchFamily="34" charset="0"/>
              </a:rPr>
              <a:t>Parcel posted BD3.400, taxi fares BD0.600 (Voucher No.49 &amp; 50).</a:t>
            </a:r>
          </a:p>
          <a:p>
            <a:pPr marL="342900" lvl="0" indent="-342900" algn="justLow">
              <a:buFont typeface="+mj-lt"/>
              <a:buAutoNum type="arabicPeriod"/>
            </a:pPr>
            <a:r>
              <a:rPr lang="en-US" sz="1400" b="1" dirty="0">
                <a:latin typeface="Arial" panose="020B0604020202020204" pitchFamily="34" charset="0"/>
                <a:cs typeface="Arial" panose="020B0604020202020204" pitchFamily="34" charset="0"/>
              </a:rPr>
              <a:t>Bought photo-copying paper BD2.000 (Voucher No.51).</a:t>
            </a:r>
          </a:p>
          <a:p>
            <a:pPr marL="342900" lvl="0" indent="-342900" algn="justLow">
              <a:buFont typeface="+mj-lt"/>
              <a:buAutoNum type="arabicPeriod"/>
            </a:pPr>
            <a:r>
              <a:rPr lang="en-US" sz="1400" b="1" dirty="0">
                <a:latin typeface="Arial" panose="020B0604020202020204" pitchFamily="34" charset="0"/>
                <a:cs typeface="Arial" panose="020B0604020202020204" pitchFamily="34" charset="0"/>
              </a:rPr>
              <a:t>Paid for tea &amp; coffee BD1.900 (Voucher No.52). </a:t>
            </a:r>
          </a:p>
          <a:p>
            <a:pPr marL="342900" lvl="0" indent="-342900" algn="justLow">
              <a:buFont typeface="+mj-lt"/>
              <a:buAutoNum type="arabicPeriod"/>
            </a:pPr>
            <a:r>
              <a:rPr lang="en-US" sz="1400" b="1" dirty="0">
                <a:latin typeface="Arial" panose="020B0604020202020204" pitchFamily="34" charset="0"/>
                <a:cs typeface="Arial" panose="020B0604020202020204" pitchFamily="34" charset="0"/>
              </a:rPr>
              <a:t>The petty cashier received check for BD15.300 to replenish the fund on Jan. 6.</a:t>
            </a:r>
          </a:p>
          <a:p>
            <a:pPr marL="342900" lvl="0" indent="-342900" algn="justLow">
              <a:buFont typeface="+mj-lt"/>
              <a:buAutoNum type="arabicPeriod"/>
            </a:pPr>
            <a:r>
              <a:rPr lang="en-US" sz="1400" b="1" dirty="0">
                <a:latin typeface="Arial" panose="020B0604020202020204" pitchFamily="34" charset="0"/>
                <a:cs typeface="Arial" panose="020B0604020202020204" pitchFamily="34" charset="0"/>
              </a:rPr>
              <a:t>The petty cashier received check for </a:t>
            </a:r>
            <a:r>
              <a:rPr lang="en-US" sz="1400" b="1" dirty="0">
                <a:solidFill>
                  <a:srgbClr val="FF0000"/>
                </a:solidFill>
                <a:latin typeface="Arial" panose="020B0604020202020204" pitchFamily="34" charset="0"/>
                <a:cs typeface="Arial" panose="020B0604020202020204" pitchFamily="34" charset="0"/>
              </a:rPr>
              <a:t>increasing</a:t>
            </a:r>
            <a:r>
              <a:rPr lang="en-US" sz="1400" b="1" dirty="0">
                <a:latin typeface="Arial" panose="020B0604020202020204" pitchFamily="34" charset="0"/>
                <a:cs typeface="Arial" panose="020B0604020202020204" pitchFamily="34" charset="0"/>
              </a:rPr>
              <a:t> a fund to </a:t>
            </a:r>
            <a:r>
              <a:rPr lang="en-US" sz="1400" b="1" dirty="0" smtClean="0">
                <a:latin typeface="Arial" panose="020B0604020202020204" pitchFamily="34" charset="0"/>
                <a:cs typeface="Arial" panose="020B0604020202020204" pitchFamily="34" charset="0"/>
              </a:rPr>
              <a:t>BD35 </a:t>
            </a:r>
            <a:r>
              <a:rPr lang="en-US" sz="1400" b="1" dirty="0">
                <a:latin typeface="Arial" panose="020B0604020202020204" pitchFamily="34" charset="0"/>
                <a:cs typeface="Arial" panose="020B0604020202020204" pitchFamily="34" charset="0"/>
              </a:rPr>
              <a:t>on Jan. 7.</a:t>
            </a:r>
            <a:endParaRPr lang="en-US" sz="1400" b="1" dirty="0">
              <a:effectLst/>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698737523"/>
              </p:ext>
            </p:extLst>
          </p:nvPr>
        </p:nvGraphicFramePr>
        <p:xfrm>
          <a:off x="5761149" y="1400892"/>
          <a:ext cx="6271770" cy="4987026"/>
        </p:xfrm>
        <a:graphic>
          <a:graphicData uri="http://schemas.openxmlformats.org/drawingml/2006/table">
            <a:tbl>
              <a:tblPr firstRow="1" firstCol="1" lastRow="1" lastCol="1" bandRow="1" bandCol="1">
                <a:tableStyleId>{5940675A-B579-460E-94D1-54222C63F5DA}</a:tableStyleId>
              </a:tblPr>
              <a:tblGrid>
                <a:gridCol w="859887"/>
                <a:gridCol w="3396950"/>
                <a:gridCol w="529643"/>
                <a:gridCol w="779896"/>
                <a:gridCol w="705394"/>
              </a:tblGrid>
              <a:tr h="555964">
                <a:tc>
                  <a:txBody>
                    <a:bodyPr/>
                    <a:lstStyle/>
                    <a:p>
                      <a:pPr algn="ctr">
                        <a:spcAft>
                          <a:spcPts val="600"/>
                        </a:spcAft>
                      </a:pPr>
                      <a:r>
                        <a:rPr lang="en-US" sz="1400" b="1" dirty="0">
                          <a:effectLst/>
                          <a:latin typeface="Arial" panose="020B0604020202020204" pitchFamily="34" charset="0"/>
                          <a:cs typeface="Arial" panose="020B0604020202020204" pitchFamily="34" charset="0"/>
                        </a:rPr>
                        <a:t>Date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6">
                        <a:lumMod val="40000"/>
                        <a:lumOff val="6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Explanation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6">
                        <a:lumMod val="40000"/>
                        <a:lumOff val="6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PR</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6">
                        <a:lumMod val="40000"/>
                        <a:lumOff val="6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Debit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6">
                        <a:lumMod val="40000"/>
                        <a:lumOff val="60000"/>
                      </a:schemeClr>
                    </a:solidFill>
                  </a:tcPr>
                </a:tc>
                <a:tc>
                  <a:txBody>
                    <a:bodyPr/>
                    <a:lstStyle/>
                    <a:p>
                      <a:pPr algn="ctr">
                        <a:spcAft>
                          <a:spcPts val="600"/>
                        </a:spcAft>
                      </a:pPr>
                      <a:r>
                        <a:rPr lang="en-US" sz="1400" b="1" dirty="0">
                          <a:effectLst/>
                          <a:latin typeface="Arial" panose="020B0604020202020204" pitchFamily="34" charset="0"/>
                          <a:cs typeface="Arial" panose="020B0604020202020204" pitchFamily="34" charset="0"/>
                        </a:rPr>
                        <a:t>Credit</a:t>
                      </a:r>
                    </a:p>
                    <a:p>
                      <a:pPr algn="ctr">
                        <a:spcAft>
                          <a:spcPts val="60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6">
                        <a:lumMod val="40000"/>
                        <a:lumOff val="60000"/>
                      </a:schemeClr>
                    </a:solidFill>
                  </a:tcPr>
                </a:tc>
              </a:tr>
              <a:tr h="390425">
                <a:tc rowSpan="3">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Jan. 01</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c>
                  <a:txBody>
                    <a:bodyPr/>
                    <a:lstStyle/>
                    <a:p>
                      <a:pPr>
                        <a:spcAft>
                          <a:spcPts val="1000"/>
                        </a:spcAft>
                      </a:pPr>
                      <a:r>
                        <a:rPr lang="en-US" sz="1400" b="1" dirty="0">
                          <a:effectLst/>
                          <a:latin typeface="Arial" panose="020B0604020202020204" pitchFamily="34" charset="0"/>
                          <a:cs typeface="Arial" panose="020B0604020202020204" pitchFamily="34" charset="0"/>
                        </a:rPr>
                        <a:t>Petty Cash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cell3D prstMaterial="dkEdge">
                      <a:bevel prst="relaxedInset"/>
                      <a:lightRig rig="flood" dir="t"/>
                    </a:cell3D>
                    <a:solidFill>
                      <a:schemeClr val="accent4">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25.000</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r>
              <a:tr h="390425">
                <a:tc vMerge="1">
                  <a:txBody>
                    <a:bodyPr/>
                    <a:lstStyle/>
                    <a:p>
                      <a:endParaRPr lang="en-US"/>
                    </a:p>
                  </a:txBody>
                  <a:tcPr/>
                </a:tc>
                <a:tc>
                  <a:txBody>
                    <a:bodyPr/>
                    <a:lstStyle/>
                    <a:p>
                      <a:pPr>
                        <a:spcAft>
                          <a:spcPts val="1000"/>
                        </a:spcAft>
                      </a:pPr>
                      <a:r>
                        <a:rPr lang="en-US" sz="1400" b="1" dirty="0">
                          <a:effectLst/>
                          <a:latin typeface="Arial" panose="020B0604020202020204" pitchFamily="34" charset="0"/>
                          <a:cs typeface="Arial" panose="020B0604020202020204" pitchFamily="34" charset="0"/>
                        </a:rPr>
                        <a:t>               Cash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cell3D prstMaterial="dkEdge">
                      <a:bevel prst="relaxedInset"/>
                      <a:lightRig rig="flood" dir="t"/>
                    </a:cell3D>
                    <a:solidFill>
                      <a:schemeClr val="accent4">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25.000</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r>
              <a:tr h="329823">
                <a:tc vMerge="1">
                  <a:txBody>
                    <a:bodyPr/>
                    <a:lstStyle/>
                    <a:p>
                      <a:endParaRPr lang="en-US"/>
                    </a:p>
                  </a:txBody>
                  <a:tcPr/>
                </a:tc>
                <a:tc>
                  <a:txBody>
                    <a:bodyPr/>
                    <a:lstStyle/>
                    <a:p>
                      <a:pPr>
                        <a:spcAft>
                          <a:spcPts val="1000"/>
                        </a:spcAft>
                      </a:pPr>
                      <a:r>
                        <a:rPr lang="en-US" sz="1400" b="1" dirty="0">
                          <a:solidFill>
                            <a:srgbClr val="0070C0"/>
                          </a:solidFill>
                          <a:effectLst/>
                          <a:latin typeface="Arial" panose="020B0604020202020204" pitchFamily="34" charset="0"/>
                          <a:cs typeface="Arial" panose="020B0604020202020204" pitchFamily="34" charset="0"/>
                        </a:rPr>
                        <a:t>To establish the Petty Cash fund.</a:t>
                      </a:r>
                      <a:endParaRPr lang="en-US" sz="1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cell3D prstMaterial="dkEdge">
                      <a:bevel prst="relaxedInset"/>
                      <a:lightRig rig="flood" dir="t"/>
                    </a:cell3D>
                    <a:solidFill>
                      <a:schemeClr val="accent4">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r>
              <a:tr h="518765">
                <a:tc rowSpan="6">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Jan. 06</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2">
                        <a:lumMod val="40000"/>
                        <a:lumOff val="60000"/>
                      </a:schemeClr>
                    </a:solidFill>
                  </a:tcPr>
                </a:tc>
                <a:tc>
                  <a:txBody>
                    <a:bodyPr/>
                    <a:lstStyle/>
                    <a:p>
                      <a:pPr>
                        <a:spcAft>
                          <a:spcPts val="1000"/>
                        </a:spcAft>
                      </a:pPr>
                      <a:r>
                        <a:rPr lang="en-US" sz="1400" b="1" dirty="0">
                          <a:effectLst/>
                          <a:latin typeface="Arial" panose="020B0604020202020204" pitchFamily="34" charset="0"/>
                          <a:cs typeface="Arial" panose="020B0604020202020204" pitchFamily="34" charset="0"/>
                        </a:rPr>
                        <a:t>Postage &amp; </a:t>
                      </a:r>
                      <a:r>
                        <a:rPr lang="en-US" sz="1400" b="1" dirty="0" smtClean="0">
                          <a:effectLst/>
                          <a:latin typeface="Arial" panose="020B0604020202020204" pitchFamily="34" charset="0"/>
                          <a:cs typeface="Arial" panose="020B0604020202020204" pitchFamily="34" charset="0"/>
                        </a:rPr>
                        <a:t>Stationery       (</a:t>
                      </a:r>
                      <a:r>
                        <a:rPr lang="en-US" sz="1400" b="1" dirty="0" smtClean="0">
                          <a:solidFill>
                            <a:srgbClr val="7030A0"/>
                          </a:solidFill>
                          <a:effectLst/>
                          <a:latin typeface="Arial" panose="020B0604020202020204" pitchFamily="34" charset="0"/>
                          <a:cs typeface="Arial" panose="020B0604020202020204" pitchFamily="34" charset="0"/>
                        </a:rPr>
                        <a:t>2.000+0.800+2.300+3.400+2.000)</a:t>
                      </a:r>
                      <a:endParaRPr lang="en-US" sz="1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2">
                        <a:lumMod val="40000"/>
                        <a:lumOff val="6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cell3D prstMaterial="dkEdge">
                      <a:bevel prst="relaxedInset"/>
                      <a:lightRig rig="flood" dir="t"/>
                    </a:cell3D>
                    <a:solidFill>
                      <a:schemeClr val="accent2">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10.500</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2">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2">
                        <a:lumMod val="40000"/>
                        <a:lumOff val="60000"/>
                      </a:schemeClr>
                    </a:solidFill>
                  </a:tcPr>
                </a:tc>
              </a:tr>
              <a:tr h="320440">
                <a:tc vMerge="1">
                  <a:txBody>
                    <a:bodyPr/>
                    <a:lstStyle/>
                    <a:p>
                      <a:endParaRPr lang="en-US"/>
                    </a:p>
                  </a:txBody>
                  <a:tcPr/>
                </a:tc>
                <a:tc>
                  <a:txBody>
                    <a:bodyPr/>
                    <a:lstStyle/>
                    <a:p>
                      <a:pPr>
                        <a:spcAft>
                          <a:spcPts val="1000"/>
                        </a:spcAft>
                      </a:pPr>
                      <a:r>
                        <a:rPr lang="en-US" sz="1400" b="1" dirty="0" smtClean="0">
                          <a:solidFill>
                            <a:schemeClr val="tx1"/>
                          </a:solidFill>
                          <a:effectLst/>
                          <a:latin typeface="Arial" panose="020B0604020202020204" pitchFamily="34" charset="0"/>
                          <a:cs typeface="Arial" panose="020B0604020202020204" pitchFamily="34" charset="0"/>
                        </a:rPr>
                        <a:t>Transportation-in</a:t>
                      </a:r>
                      <a:r>
                        <a:rPr lang="en-US" sz="1400" b="1" dirty="0" smtClean="0">
                          <a:solidFill>
                            <a:srgbClr val="7030A0"/>
                          </a:solidFill>
                          <a:effectLst/>
                          <a:latin typeface="Arial" panose="020B0604020202020204" pitchFamily="34" charset="0"/>
                          <a:cs typeface="Arial" panose="020B0604020202020204" pitchFamily="34" charset="0"/>
                        </a:rPr>
                        <a:t>(1.500+0.600)</a:t>
                      </a:r>
                      <a:endParaRPr lang="en-US" sz="1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2">
                        <a:lumMod val="40000"/>
                        <a:lumOff val="6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a:effectLst/>
                          <a:latin typeface="Arial" panose="020B0604020202020204" pitchFamily="34" charset="0"/>
                          <a:cs typeface="Arial" panose="020B0604020202020204" pitchFamily="34" charset="0"/>
                        </a:rPr>
                        <a:t>2.100</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2">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2">
                        <a:lumMod val="40000"/>
                        <a:lumOff val="60000"/>
                      </a:schemeClr>
                    </a:solidFill>
                  </a:tcPr>
                </a:tc>
              </a:tr>
              <a:tr h="320440">
                <a:tc vMerge="1">
                  <a:txBody>
                    <a:bodyPr/>
                    <a:lstStyle/>
                    <a:p>
                      <a:endParaRPr lang="en-US"/>
                    </a:p>
                  </a:txBody>
                  <a:tcPr/>
                </a:tc>
                <a:tc>
                  <a:txBody>
                    <a:bodyPr/>
                    <a:lstStyle/>
                    <a:p>
                      <a:pPr>
                        <a:spcAft>
                          <a:spcPts val="1000"/>
                        </a:spcAft>
                      </a:pPr>
                      <a:r>
                        <a:rPr lang="en-US" sz="1400" b="1" dirty="0">
                          <a:effectLst/>
                          <a:latin typeface="Arial" panose="020B0604020202020204" pitchFamily="34" charset="0"/>
                          <a:cs typeface="Arial" panose="020B0604020202020204" pitchFamily="34" charset="0"/>
                        </a:rPr>
                        <a:t>Miscellaneous </a:t>
                      </a:r>
                      <a:r>
                        <a:rPr lang="en-US" sz="1400" b="1" dirty="0" smtClean="0">
                          <a:effectLst/>
                          <a:latin typeface="Arial" panose="020B0604020202020204" pitchFamily="34" charset="0"/>
                          <a:cs typeface="Arial" panose="020B0604020202020204" pitchFamily="34" charset="0"/>
                        </a:rPr>
                        <a:t>Expenses</a:t>
                      </a:r>
                      <a:r>
                        <a:rPr lang="en-US" sz="1400" b="1" dirty="0" smtClean="0">
                          <a:solidFill>
                            <a:srgbClr val="7030A0"/>
                          </a:solidFill>
                          <a:effectLst/>
                          <a:latin typeface="Arial" panose="020B0604020202020204" pitchFamily="34" charset="0"/>
                          <a:cs typeface="Arial" panose="020B0604020202020204" pitchFamily="34" charset="0"/>
                        </a:rPr>
                        <a:t>(1.900)</a:t>
                      </a:r>
                      <a:endParaRPr lang="en-US" sz="1400" b="1" dirty="0">
                        <a:solidFill>
                          <a:srgbClr val="7030A0"/>
                        </a:solidFill>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2">
                        <a:lumMod val="40000"/>
                        <a:lumOff val="6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a:effectLst/>
                          <a:latin typeface="Arial" panose="020B0604020202020204" pitchFamily="34" charset="0"/>
                          <a:cs typeface="Arial" panose="020B0604020202020204" pitchFamily="34" charset="0"/>
                        </a:rPr>
                        <a:t>1.900</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2">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2">
                        <a:lumMod val="40000"/>
                        <a:lumOff val="60000"/>
                      </a:schemeClr>
                    </a:solidFill>
                  </a:tcPr>
                </a:tc>
              </a:tr>
              <a:tr h="329823">
                <a:tc vMerge="1">
                  <a:txBody>
                    <a:bodyPr/>
                    <a:lstStyle/>
                    <a:p>
                      <a:endParaRPr lang="en-US"/>
                    </a:p>
                  </a:txBody>
                  <a:tcPr/>
                </a:tc>
                <a:tc>
                  <a:txBody>
                    <a:bodyPr/>
                    <a:lstStyle/>
                    <a:p>
                      <a:pPr>
                        <a:spcAft>
                          <a:spcPts val="1000"/>
                        </a:spcAft>
                      </a:pPr>
                      <a:r>
                        <a:rPr lang="en-US" sz="1400" b="1" dirty="0">
                          <a:solidFill>
                            <a:srgbClr val="FF0000"/>
                          </a:solidFill>
                          <a:effectLst/>
                          <a:latin typeface="Arial" panose="020B0604020202020204" pitchFamily="34" charset="0"/>
                          <a:cs typeface="Arial" panose="020B0604020202020204" pitchFamily="34" charset="0"/>
                        </a:rPr>
                        <a:t>Cash over and </a:t>
                      </a:r>
                      <a:r>
                        <a:rPr lang="en-US" sz="1400" b="1" u="sng" dirty="0">
                          <a:solidFill>
                            <a:srgbClr val="FF0000"/>
                          </a:solidFill>
                          <a:effectLst/>
                          <a:latin typeface="Arial" panose="020B0604020202020204" pitchFamily="34" charset="0"/>
                          <a:cs typeface="Arial" panose="020B0604020202020204" pitchFamily="34" charset="0"/>
                        </a:rPr>
                        <a:t>short</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2">
                        <a:lumMod val="40000"/>
                        <a:lumOff val="60000"/>
                      </a:schemeClr>
                    </a:solidFill>
                  </a:tcPr>
                </a:tc>
                <a:tc>
                  <a:txBody>
                    <a:bodyPr/>
                    <a:lstStyle/>
                    <a:p>
                      <a:pPr>
                        <a:lnSpc>
                          <a:spcPct val="130000"/>
                        </a:lnSpc>
                        <a:spcAft>
                          <a:spcPts val="0"/>
                        </a:spcAft>
                      </a:pPr>
                      <a:r>
                        <a:rPr lang="en-US" sz="1400" b="1" dirty="0">
                          <a:solidFill>
                            <a:srgbClr val="FF0000"/>
                          </a:solidFill>
                          <a:effectLst/>
                          <a:latin typeface="Arial" panose="020B0604020202020204" pitchFamily="34" charset="0"/>
                          <a:cs typeface="Arial" panose="020B0604020202020204" pitchFamily="34" charset="0"/>
                        </a:rPr>
                        <a:t> </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cell3D prstMaterial="dkEdge">
                      <a:bevel prst="relaxedInset"/>
                      <a:lightRig rig="flood" dir="t"/>
                    </a:cell3D>
                    <a:solidFill>
                      <a:schemeClr val="accent2">
                        <a:lumMod val="40000"/>
                        <a:lumOff val="60000"/>
                      </a:schemeClr>
                    </a:solidFill>
                  </a:tcPr>
                </a:tc>
                <a:tc>
                  <a:txBody>
                    <a:bodyPr/>
                    <a:lstStyle/>
                    <a:p>
                      <a:pPr algn="ctr">
                        <a:spcAft>
                          <a:spcPts val="1000"/>
                        </a:spcAft>
                      </a:pPr>
                      <a:r>
                        <a:rPr lang="en-US" sz="1400" b="1" dirty="0">
                          <a:solidFill>
                            <a:srgbClr val="FF0000"/>
                          </a:solidFill>
                          <a:effectLst/>
                          <a:latin typeface="Arial" panose="020B0604020202020204" pitchFamily="34" charset="0"/>
                          <a:cs typeface="Arial" panose="020B0604020202020204" pitchFamily="34" charset="0"/>
                        </a:rPr>
                        <a:t>0.800</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2">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2">
                        <a:lumMod val="40000"/>
                        <a:lumOff val="60000"/>
                      </a:schemeClr>
                    </a:solidFill>
                  </a:tcPr>
                </a:tc>
              </a:tr>
              <a:tr h="390425">
                <a:tc vMerge="1">
                  <a:txBody>
                    <a:bodyPr/>
                    <a:lstStyle/>
                    <a:p>
                      <a:endParaRPr lang="en-US"/>
                    </a:p>
                  </a:txBody>
                  <a:tcPr/>
                </a:tc>
                <a:tc>
                  <a:txBody>
                    <a:bodyPr/>
                    <a:lstStyle/>
                    <a:p>
                      <a:pPr>
                        <a:spcAft>
                          <a:spcPts val="1000"/>
                        </a:spcAft>
                      </a:pPr>
                      <a:r>
                        <a:rPr lang="en-US" sz="1400" b="1" dirty="0">
                          <a:effectLst/>
                          <a:latin typeface="Arial" panose="020B0604020202020204" pitchFamily="34" charset="0"/>
                          <a:cs typeface="Arial" panose="020B0604020202020204" pitchFamily="34" charset="0"/>
                        </a:rPr>
                        <a:t>                             Cash</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2">
                        <a:lumMod val="40000"/>
                        <a:lumOff val="6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cell3D prstMaterial="dkEdge">
                      <a:bevel prst="relaxedInset"/>
                      <a:lightRig rig="flood" dir="t"/>
                    </a:cell3D>
                    <a:solidFill>
                      <a:schemeClr val="accent2">
                        <a:lumMod val="40000"/>
                        <a:lumOff val="6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2">
                        <a:lumMod val="40000"/>
                        <a:lumOff val="6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15.300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2">
                        <a:lumMod val="40000"/>
                        <a:lumOff val="60000"/>
                      </a:schemeClr>
                    </a:solidFill>
                  </a:tcPr>
                </a:tc>
              </a:tr>
              <a:tr h="329823">
                <a:tc vMerge="1">
                  <a:txBody>
                    <a:bodyPr/>
                    <a:lstStyle/>
                    <a:p>
                      <a:endParaRPr lang="en-US"/>
                    </a:p>
                  </a:txBody>
                  <a:tcPr/>
                </a:tc>
                <a:tc>
                  <a:txBody>
                    <a:bodyPr/>
                    <a:lstStyle/>
                    <a:p>
                      <a:pPr>
                        <a:spcAft>
                          <a:spcPts val="1000"/>
                        </a:spcAft>
                      </a:pPr>
                      <a:r>
                        <a:rPr lang="en-US" sz="1400" b="1" dirty="0">
                          <a:solidFill>
                            <a:srgbClr val="0070C0"/>
                          </a:solidFill>
                          <a:effectLst/>
                          <a:latin typeface="Arial" panose="020B0604020202020204" pitchFamily="34" charset="0"/>
                          <a:cs typeface="Arial" panose="020B0604020202020204" pitchFamily="34" charset="0"/>
                        </a:rPr>
                        <a:t>Replenishment of petty cash fund</a:t>
                      </a:r>
                      <a:endParaRPr lang="en-US" sz="1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2">
                        <a:lumMod val="40000"/>
                        <a:lumOff val="60000"/>
                      </a:schemeClr>
                    </a:solidFill>
                  </a:tcPr>
                </a:tc>
                <a:tc>
                  <a:txBody>
                    <a:bodyPr/>
                    <a:lstStyle/>
                    <a:p>
                      <a:pP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cell3D prstMaterial="dkEdge">
                      <a:bevel prst="relaxedInset"/>
                      <a:lightRig rig="flood" dir="t"/>
                    </a:cell3D>
                    <a:solidFill>
                      <a:schemeClr val="accent2">
                        <a:lumMod val="40000"/>
                        <a:lumOff val="6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2">
                        <a:lumMod val="40000"/>
                        <a:lumOff val="6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2">
                        <a:lumMod val="40000"/>
                        <a:lumOff val="60000"/>
                      </a:schemeClr>
                    </a:solidFill>
                  </a:tcPr>
                </a:tc>
              </a:tr>
              <a:tr h="390425">
                <a:tc rowSpan="3">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Jan. 07</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c>
                  <a:txBody>
                    <a:bodyPr/>
                    <a:lstStyle/>
                    <a:p>
                      <a:pPr>
                        <a:spcAft>
                          <a:spcPts val="1000"/>
                        </a:spcAft>
                      </a:pPr>
                      <a:r>
                        <a:rPr lang="en-US" sz="1400" b="1" dirty="0">
                          <a:effectLst/>
                          <a:latin typeface="Arial" panose="020B0604020202020204" pitchFamily="34" charset="0"/>
                          <a:cs typeface="Arial" panose="020B0604020202020204" pitchFamily="34" charset="0"/>
                        </a:rPr>
                        <a:t>Petty Cash </a:t>
                      </a:r>
                      <a:r>
                        <a:rPr lang="en-US" sz="1400" b="1" dirty="0">
                          <a:solidFill>
                            <a:srgbClr val="FF0000"/>
                          </a:solidFill>
                          <a:effectLst/>
                          <a:latin typeface="Arial" panose="020B0604020202020204" pitchFamily="34" charset="0"/>
                          <a:cs typeface="Arial" panose="020B0604020202020204" pitchFamily="34" charset="0"/>
                        </a:rPr>
                        <a:t>(35 – 25)</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cell3D prstMaterial="dkEdge">
                      <a:bevel prst="relaxedInset"/>
                      <a:lightRig rig="flood" dir="t"/>
                    </a:cell3D>
                    <a:solidFill>
                      <a:schemeClr val="accent4">
                        <a:lumMod val="40000"/>
                        <a:lumOff val="6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10.000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r>
              <a:tr h="390425">
                <a:tc vMerge="1">
                  <a:txBody>
                    <a:bodyPr/>
                    <a:lstStyle/>
                    <a:p>
                      <a:endParaRPr lang="en-US"/>
                    </a:p>
                  </a:txBody>
                  <a:tcPr/>
                </a:tc>
                <a:tc>
                  <a:txBody>
                    <a:bodyPr/>
                    <a:lstStyle/>
                    <a:p>
                      <a:pPr>
                        <a:spcAft>
                          <a:spcPts val="1000"/>
                        </a:spcAft>
                      </a:pPr>
                      <a:r>
                        <a:rPr lang="en-US" sz="1400" b="1" dirty="0">
                          <a:effectLst/>
                          <a:latin typeface="Arial" panose="020B0604020202020204" pitchFamily="34" charset="0"/>
                          <a:cs typeface="Arial" panose="020B0604020202020204" pitchFamily="34" charset="0"/>
                        </a:rPr>
                        <a:t>                Cash</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cell3D prstMaterial="dkEdge">
                      <a:bevel prst="relaxedInset"/>
                      <a:lightRig rig="flood" dir="t"/>
                    </a:cell3D>
                    <a:solidFill>
                      <a:schemeClr val="accent4">
                        <a:lumMod val="40000"/>
                        <a:lumOff val="6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c>
                  <a:txBody>
                    <a:bodyPr/>
                    <a:lstStyle/>
                    <a:p>
                      <a:pPr algn="ctr">
                        <a:lnSpc>
                          <a:spcPct val="130000"/>
                        </a:lnSpc>
                        <a:spcAft>
                          <a:spcPts val="0"/>
                        </a:spcAft>
                      </a:pPr>
                      <a:r>
                        <a:rPr lang="en-US" sz="1400" b="1">
                          <a:effectLst/>
                          <a:latin typeface="Arial" panose="020B0604020202020204" pitchFamily="34" charset="0"/>
                          <a:cs typeface="Arial" panose="020B0604020202020204" pitchFamily="34" charset="0"/>
                        </a:rPr>
                        <a:t>10.000</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r>
              <a:tr h="329823">
                <a:tc vMerge="1">
                  <a:txBody>
                    <a:bodyPr/>
                    <a:lstStyle/>
                    <a:p>
                      <a:endParaRPr lang="en-US"/>
                    </a:p>
                  </a:txBody>
                  <a:tcPr/>
                </a:tc>
                <a:tc>
                  <a:txBody>
                    <a:bodyPr/>
                    <a:lstStyle/>
                    <a:p>
                      <a:pPr>
                        <a:spcAft>
                          <a:spcPts val="1000"/>
                        </a:spcAft>
                      </a:pPr>
                      <a:r>
                        <a:rPr lang="en-US" sz="1400" b="1" dirty="0">
                          <a:solidFill>
                            <a:srgbClr val="0070C0"/>
                          </a:solidFill>
                          <a:effectLst/>
                          <a:latin typeface="Arial" panose="020B0604020202020204" pitchFamily="34" charset="0"/>
                          <a:cs typeface="Arial" panose="020B0604020202020204" pitchFamily="34" charset="0"/>
                        </a:rPr>
                        <a:t>Increasing a petty cash fund</a:t>
                      </a:r>
                      <a:endParaRPr lang="en-US" sz="1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c>
                  <a:txBody>
                    <a:bodyPr/>
                    <a:lstStyle/>
                    <a:p>
                      <a:pPr>
                        <a:lnSpc>
                          <a:spcPct val="130000"/>
                        </a:lnSpc>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cell3D prstMaterial="dkEdge">
                      <a:bevel prst="relaxedInset"/>
                      <a:lightRig rig="flood" dir="t"/>
                    </a:cell3D>
                    <a:solidFill>
                      <a:schemeClr val="accent4">
                        <a:lumMod val="40000"/>
                        <a:lumOff val="6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c>
                  <a:txBody>
                    <a:bodyPr/>
                    <a:lstStyle/>
                    <a:p>
                      <a:pPr algn="ctr">
                        <a:lnSpc>
                          <a:spcPct val="130000"/>
                        </a:lnSpc>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3227" marR="43227" marT="0" marB="0" anchor="ctr">
                    <a:cell3D prstMaterial="dkEdge">
                      <a:bevel prst="relaxedInset"/>
                      <a:lightRig rig="flood" dir="t"/>
                    </a:cell3D>
                    <a:solidFill>
                      <a:schemeClr val="accent4">
                        <a:lumMod val="40000"/>
                        <a:lumOff val="60000"/>
                      </a:schemeClr>
                    </a:solidFill>
                  </a:tcPr>
                </a:tc>
              </a:tr>
            </a:tbl>
          </a:graphicData>
        </a:graphic>
      </p:graphicFrame>
      <p:grpSp>
        <p:nvGrpSpPr>
          <p:cNvPr id="12" name="Group 11"/>
          <p:cNvGrpSpPr/>
          <p:nvPr/>
        </p:nvGrpSpPr>
        <p:grpSpPr>
          <a:xfrm>
            <a:off x="0" y="6498164"/>
            <a:ext cx="12192000" cy="384957"/>
            <a:chOff x="0" y="6498164"/>
            <a:chExt cx="12192000" cy="384957"/>
          </a:xfrm>
        </p:grpSpPr>
        <p:cxnSp>
          <p:nvCxnSpPr>
            <p:cNvPr id="13" name="Straight Connector 1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7892" y="223334"/>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872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141668" y="405771"/>
            <a:ext cx="3116687" cy="36933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spcAft>
                <a:spcPts val="800"/>
              </a:spcAft>
            </a:pPr>
            <a:r>
              <a:rPr lang="en-US" b="1" u="sng" dirty="0" smtClean="0">
                <a:solidFill>
                  <a:srgbClr val="C00000"/>
                </a:solidFill>
                <a:latin typeface="Arial" panose="020B0604020202020204" pitchFamily="34" charset="0"/>
                <a:ea typeface="Calibri" panose="020F0502020204030204" pitchFamily="34" charset="0"/>
              </a:rPr>
              <a:t>Activity </a:t>
            </a:r>
            <a:r>
              <a:rPr lang="en-US" b="1" u="sng" dirty="0">
                <a:solidFill>
                  <a:srgbClr val="C00000"/>
                </a:solidFill>
                <a:latin typeface="Arial" panose="020B0604020202020204" pitchFamily="34" charset="0"/>
                <a:ea typeface="Calibri" panose="020F0502020204030204" pitchFamily="34" charset="0"/>
              </a:rPr>
              <a:t>(1</a:t>
            </a:r>
            <a:r>
              <a:rPr lang="en-US" b="1" u="sng" dirty="0" smtClean="0">
                <a:solidFill>
                  <a:srgbClr val="C00000"/>
                </a:solidFill>
                <a:latin typeface="Arial" panose="020B0604020202020204" pitchFamily="34" charset="0"/>
                <a:ea typeface="Calibri" panose="020F0502020204030204" pitchFamily="34" charset="0"/>
              </a:rPr>
              <a:t>): (Cash Short) </a:t>
            </a:r>
            <a:endParaRPr lang="en-US" sz="1600" dirty="0">
              <a:solidFill>
                <a:srgbClr val="C00000"/>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51517" y="822627"/>
            <a:ext cx="3296990" cy="507831"/>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spcAft>
                <a:spcPts val="800"/>
              </a:spcAft>
            </a:pPr>
            <a:r>
              <a:rPr lang="en-US" b="1" u="sng" dirty="0">
                <a:latin typeface="Arial" panose="020B0604020202020204" pitchFamily="34" charset="0"/>
                <a:ea typeface="Calibri" panose="020F0502020204030204" pitchFamily="34" charset="0"/>
              </a:rPr>
              <a:t>Exercise (3</a:t>
            </a:r>
            <a:r>
              <a:rPr lang="en-US" b="1" u="sng" dirty="0" smtClean="0">
                <a:latin typeface="Arial" panose="020B0604020202020204" pitchFamily="34" charset="0"/>
                <a:ea typeface="Calibri" panose="020F0502020204030204" pitchFamily="34" charset="0"/>
              </a:rPr>
              <a:t>): WB. Page 123</a:t>
            </a:r>
            <a:endParaRPr lang="en-US" sz="16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51517" y="1462372"/>
            <a:ext cx="5409127" cy="14773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spcAft>
                <a:spcPts val="0"/>
              </a:spcAft>
            </a:pPr>
            <a:r>
              <a:rPr lang="en-US" b="1" dirty="0">
                <a:latin typeface="Arial" panose="020B0604020202020204" pitchFamily="34" charset="0"/>
                <a:ea typeface="Calibri" panose="020F0502020204030204" pitchFamily="34" charset="0"/>
              </a:rPr>
              <a:t>You are required to prepare</a:t>
            </a:r>
            <a:r>
              <a:rPr lang="en-US" dirty="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the journal entries</a:t>
            </a:r>
            <a:r>
              <a:rPr lang="en-US" dirty="0">
                <a:latin typeface="Arial" panose="020B0604020202020204" pitchFamily="34" charset="0"/>
                <a:ea typeface="Calibri" panose="020F0502020204030204" pitchFamily="34" charset="0"/>
              </a:rPr>
              <a:t> for the following transactions occurred during September 2020, with account analysis columns for Postage Expenses, Stationery Expenses and Miscellaneous Expenses:</a:t>
            </a:r>
            <a:endParaRPr lang="en-US" sz="1600" dirty="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73663428"/>
              </p:ext>
            </p:extLst>
          </p:nvPr>
        </p:nvGraphicFramePr>
        <p:xfrm>
          <a:off x="64394" y="3114799"/>
          <a:ext cx="5743977" cy="2979105"/>
        </p:xfrm>
        <a:graphic>
          <a:graphicData uri="http://schemas.openxmlformats.org/drawingml/2006/table">
            <a:tbl>
              <a:tblPr firstRow="1" firstCol="1" bandRow="1">
                <a:tableStyleId>{5940675A-B579-460E-94D1-54222C63F5DA}</a:tableStyleId>
              </a:tblPr>
              <a:tblGrid>
                <a:gridCol w="781652"/>
                <a:gridCol w="4056742"/>
                <a:gridCol w="905583"/>
              </a:tblGrid>
              <a:tr h="561897">
                <a:tc>
                  <a:txBody>
                    <a:bodyPr/>
                    <a:lstStyle/>
                    <a:p>
                      <a:pPr algn="r">
                        <a:spcAft>
                          <a:spcPts val="0"/>
                        </a:spcAft>
                      </a:pPr>
                      <a:r>
                        <a:rPr lang="en-US" sz="1600" b="1" dirty="0">
                          <a:effectLst/>
                          <a:latin typeface="Arial" panose="020B0604020202020204" pitchFamily="34" charset="0"/>
                          <a:cs typeface="Arial" panose="020B0604020202020204" pitchFamily="34" charset="0"/>
                        </a:rPr>
                        <a:t>Sept. 01</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tx2">
                        <a:lumMod val="20000"/>
                        <a:lumOff val="80000"/>
                      </a:schemeClr>
                    </a:solidFill>
                  </a:tcPr>
                </a:tc>
                <a:tc>
                  <a:txBody>
                    <a:bodyPr/>
                    <a:lstStyle/>
                    <a:p>
                      <a:pPr algn="just">
                        <a:spcAft>
                          <a:spcPts val="0"/>
                        </a:spcAft>
                      </a:pPr>
                      <a:r>
                        <a:rPr lang="en-US" sz="1600" b="1" dirty="0">
                          <a:effectLst/>
                          <a:latin typeface="Arial" panose="020B0604020202020204" pitchFamily="34" charset="0"/>
                          <a:cs typeface="Arial" panose="020B0604020202020204" pitchFamily="34" charset="0"/>
                        </a:rPr>
                        <a:t>Received from the chief cashier to establish </a:t>
                      </a:r>
                      <a:r>
                        <a:rPr lang="en-US" sz="1600" b="1" dirty="0" smtClean="0">
                          <a:effectLst/>
                          <a:latin typeface="Arial" panose="020B0604020202020204" pitchFamily="34" charset="0"/>
                          <a:cs typeface="Arial" panose="020B0604020202020204" pitchFamily="34" charset="0"/>
                        </a:rPr>
                        <a:t>the </a:t>
                      </a:r>
                      <a:r>
                        <a:rPr lang="en-US" sz="1600" b="1" dirty="0">
                          <a:effectLst/>
                          <a:latin typeface="Arial" panose="020B0604020202020204" pitchFamily="34" charset="0"/>
                          <a:cs typeface="Arial" panose="020B0604020202020204" pitchFamily="34" charset="0"/>
                        </a:rPr>
                        <a:t>petty cash fund.</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c>
                  <a:txBody>
                    <a:bodyPr/>
                    <a:lstStyle/>
                    <a:p>
                      <a:pPr algn="r">
                        <a:spcAft>
                          <a:spcPts val="0"/>
                        </a:spcAft>
                      </a:pPr>
                      <a:r>
                        <a:rPr lang="en-US" sz="1600" b="1" dirty="0">
                          <a:effectLst/>
                          <a:latin typeface="Arial" panose="020B0604020202020204" pitchFamily="34" charset="0"/>
                          <a:cs typeface="Arial" panose="020B0604020202020204" pitchFamily="34" charset="0"/>
                        </a:rPr>
                        <a:t> </a:t>
                      </a:r>
                    </a:p>
                    <a:p>
                      <a:pPr algn="r">
                        <a:spcAft>
                          <a:spcPts val="0"/>
                        </a:spcAft>
                      </a:pPr>
                      <a:r>
                        <a:rPr lang="en-US" sz="1600" b="1" dirty="0">
                          <a:effectLst/>
                          <a:latin typeface="Arial" panose="020B0604020202020204" pitchFamily="34" charset="0"/>
                          <a:cs typeface="Arial" panose="020B0604020202020204" pitchFamily="34" charset="0"/>
                        </a:rPr>
                        <a:t>30.000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r>
              <a:tr h="280948">
                <a:tc>
                  <a:txBody>
                    <a:bodyPr/>
                    <a:lstStyle/>
                    <a:p>
                      <a:pPr algn="r">
                        <a:spcAft>
                          <a:spcPts val="0"/>
                        </a:spcAft>
                      </a:pPr>
                      <a:r>
                        <a:rPr lang="en-US" sz="1600" b="1" dirty="0">
                          <a:effectLst/>
                          <a:latin typeface="Arial" panose="020B0604020202020204" pitchFamily="34" charset="0"/>
                          <a:cs typeface="Arial" panose="020B0604020202020204" pitchFamily="34" charset="0"/>
                        </a:rPr>
                        <a:t>05</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tx2">
                        <a:lumMod val="20000"/>
                        <a:lumOff val="80000"/>
                      </a:schemeClr>
                    </a:solidFill>
                  </a:tcPr>
                </a:tc>
                <a:tc>
                  <a:txBody>
                    <a:bodyPr/>
                    <a:lstStyle/>
                    <a:p>
                      <a:pPr algn="just">
                        <a:spcAft>
                          <a:spcPts val="0"/>
                        </a:spcAft>
                      </a:pPr>
                      <a:r>
                        <a:rPr lang="en-US" sz="1600" b="1" dirty="0">
                          <a:effectLst/>
                          <a:latin typeface="Arial" panose="020B0604020202020204" pitchFamily="34" charset="0"/>
                          <a:cs typeface="Arial" panose="020B0604020202020204" pitchFamily="34" charset="0"/>
                        </a:rPr>
                        <a:t>Paid for postage stamps.</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c>
                  <a:txBody>
                    <a:bodyPr/>
                    <a:lstStyle/>
                    <a:p>
                      <a:pPr algn="r">
                        <a:spcAft>
                          <a:spcPts val="0"/>
                        </a:spcAft>
                      </a:pPr>
                      <a:r>
                        <a:rPr lang="en-US" sz="1600" b="1" dirty="0">
                          <a:effectLst/>
                          <a:latin typeface="Arial" panose="020B0604020202020204" pitchFamily="34" charset="0"/>
                          <a:cs typeface="Arial" panose="020B0604020202020204" pitchFamily="34" charset="0"/>
                        </a:rPr>
                        <a:t>3.500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r>
              <a:tr h="280948">
                <a:tc>
                  <a:txBody>
                    <a:bodyPr/>
                    <a:lstStyle/>
                    <a:p>
                      <a:pPr algn="r">
                        <a:spcAft>
                          <a:spcPts val="0"/>
                        </a:spcAft>
                      </a:pPr>
                      <a:r>
                        <a:rPr lang="en-US" sz="1600" b="1" dirty="0">
                          <a:effectLst/>
                          <a:latin typeface="Arial" panose="020B0604020202020204" pitchFamily="34" charset="0"/>
                          <a:cs typeface="Arial" panose="020B0604020202020204" pitchFamily="34" charset="0"/>
                        </a:rPr>
                        <a:t>07</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tx2">
                        <a:lumMod val="20000"/>
                        <a:lumOff val="80000"/>
                      </a:schemeClr>
                    </a:solidFill>
                  </a:tcPr>
                </a:tc>
                <a:tc>
                  <a:txBody>
                    <a:bodyPr/>
                    <a:lstStyle/>
                    <a:p>
                      <a:pPr algn="just">
                        <a:spcAft>
                          <a:spcPts val="0"/>
                        </a:spcAft>
                      </a:pPr>
                      <a:r>
                        <a:rPr lang="en-US" sz="1600" b="1" dirty="0">
                          <a:effectLst/>
                          <a:latin typeface="Arial" panose="020B0604020202020204" pitchFamily="34" charset="0"/>
                          <a:cs typeface="Arial" panose="020B0604020202020204" pitchFamily="34" charset="0"/>
                        </a:rPr>
                        <a:t>Paid for A4 paper.</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c>
                  <a:txBody>
                    <a:bodyPr/>
                    <a:lstStyle/>
                    <a:p>
                      <a:pPr algn="r">
                        <a:spcAft>
                          <a:spcPts val="0"/>
                        </a:spcAft>
                      </a:pPr>
                      <a:r>
                        <a:rPr lang="en-US" sz="1600" b="1" dirty="0">
                          <a:effectLst/>
                          <a:latin typeface="Arial" panose="020B0604020202020204" pitchFamily="34" charset="0"/>
                          <a:cs typeface="Arial" panose="020B0604020202020204" pitchFamily="34" charset="0"/>
                        </a:rPr>
                        <a:t>2.750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r>
              <a:tr h="280948">
                <a:tc>
                  <a:txBody>
                    <a:bodyPr/>
                    <a:lstStyle/>
                    <a:p>
                      <a:pPr algn="r">
                        <a:spcAft>
                          <a:spcPts val="0"/>
                        </a:spcAft>
                      </a:pPr>
                      <a:r>
                        <a:rPr lang="en-US" sz="1600" b="1" dirty="0">
                          <a:effectLst/>
                          <a:latin typeface="Arial" panose="020B0604020202020204" pitchFamily="34" charset="0"/>
                          <a:cs typeface="Arial" panose="020B0604020202020204" pitchFamily="34" charset="0"/>
                        </a:rPr>
                        <a:t>10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tx2">
                        <a:lumMod val="20000"/>
                        <a:lumOff val="80000"/>
                      </a:schemeClr>
                    </a:solidFill>
                  </a:tcPr>
                </a:tc>
                <a:tc>
                  <a:txBody>
                    <a:bodyPr/>
                    <a:lstStyle/>
                    <a:p>
                      <a:pPr algn="just">
                        <a:spcAft>
                          <a:spcPts val="0"/>
                        </a:spcAft>
                      </a:pPr>
                      <a:r>
                        <a:rPr lang="en-US" sz="1600" b="1" dirty="0">
                          <a:effectLst/>
                          <a:latin typeface="Arial" panose="020B0604020202020204" pitchFamily="34" charset="0"/>
                          <a:cs typeface="Arial" panose="020B0604020202020204" pitchFamily="34" charset="0"/>
                        </a:rPr>
                        <a:t>Paid for office tea.</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c>
                  <a:txBody>
                    <a:bodyPr/>
                    <a:lstStyle/>
                    <a:p>
                      <a:pPr algn="r">
                        <a:spcAft>
                          <a:spcPts val="0"/>
                        </a:spcAft>
                      </a:pPr>
                      <a:r>
                        <a:rPr lang="en-US" sz="1600" b="1" dirty="0">
                          <a:effectLst/>
                          <a:latin typeface="Arial" panose="020B0604020202020204" pitchFamily="34" charset="0"/>
                          <a:cs typeface="Arial" panose="020B0604020202020204" pitchFamily="34" charset="0"/>
                        </a:rPr>
                        <a:t>4.250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r>
              <a:tr h="280948">
                <a:tc>
                  <a:txBody>
                    <a:bodyPr/>
                    <a:lstStyle/>
                    <a:p>
                      <a:pPr algn="r">
                        <a:spcAft>
                          <a:spcPts val="0"/>
                        </a:spcAft>
                      </a:pPr>
                      <a:r>
                        <a:rPr lang="en-US" sz="1600" b="1" dirty="0">
                          <a:effectLst/>
                          <a:latin typeface="Arial" panose="020B0604020202020204" pitchFamily="34" charset="0"/>
                          <a:cs typeface="Arial" panose="020B0604020202020204" pitchFamily="34" charset="0"/>
                        </a:rPr>
                        <a:t>14</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tx2">
                        <a:lumMod val="20000"/>
                        <a:lumOff val="80000"/>
                      </a:schemeClr>
                    </a:solidFill>
                  </a:tcPr>
                </a:tc>
                <a:tc>
                  <a:txBody>
                    <a:bodyPr/>
                    <a:lstStyle/>
                    <a:p>
                      <a:pPr algn="just">
                        <a:spcAft>
                          <a:spcPts val="0"/>
                        </a:spcAft>
                      </a:pPr>
                      <a:r>
                        <a:rPr lang="en-US" sz="1600" b="1" dirty="0">
                          <a:effectLst/>
                          <a:latin typeface="Arial" panose="020B0604020202020204" pitchFamily="34" charset="0"/>
                          <a:cs typeface="Arial" panose="020B0604020202020204" pitchFamily="34" charset="0"/>
                        </a:rPr>
                        <a:t>Paid for Coffee.</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c>
                  <a:txBody>
                    <a:bodyPr/>
                    <a:lstStyle/>
                    <a:p>
                      <a:pPr algn="r">
                        <a:spcAft>
                          <a:spcPts val="0"/>
                        </a:spcAft>
                      </a:pPr>
                      <a:r>
                        <a:rPr lang="en-US" sz="1600" b="1" dirty="0">
                          <a:effectLst/>
                          <a:latin typeface="Arial" panose="020B0604020202020204" pitchFamily="34" charset="0"/>
                          <a:cs typeface="Arial" panose="020B0604020202020204" pitchFamily="34" charset="0"/>
                        </a:rPr>
                        <a:t>5.600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r>
              <a:tr h="280948">
                <a:tc>
                  <a:txBody>
                    <a:bodyPr/>
                    <a:lstStyle/>
                    <a:p>
                      <a:pPr algn="r">
                        <a:spcAft>
                          <a:spcPts val="0"/>
                        </a:spcAft>
                      </a:pPr>
                      <a:r>
                        <a:rPr lang="en-US" sz="1600" b="1" dirty="0">
                          <a:effectLst/>
                          <a:latin typeface="Arial" panose="020B0604020202020204" pitchFamily="34" charset="0"/>
                          <a:cs typeface="Arial" panose="020B0604020202020204" pitchFamily="34" charset="0"/>
                        </a:rPr>
                        <a:t>20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tx2">
                        <a:lumMod val="20000"/>
                        <a:lumOff val="80000"/>
                      </a:schemeClr>
                    </a:solidFill>
                  </a:tcPr>
                </a:tc>
                <a:tc>
                  <a:txBody>
                    <a:bodyPr/>
                    <a:lstStyle/>
                    <a:p>
                      <a:pPr algn="just">
                        <a:spcAft>
                          <a:spcPts val="0"/>
                        </a:spcAft>
                      </a:pPr>
                      <a:r>
                        <a:rPr lang="en-US" sz="1600" b="1" dirty="0">
                          <a:effectLst/>
                          <a:latin typeface="Arial" panose="020B0604020202020204" pitchFamily="34" charset="0"/>
                          <a:cs typeface="Arial" panose="020B0604020202020204" pitchFamily="34" charset="0"/>
                        </a:rPr>
                        <a:t>Paid for stationery.</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c>
                  <a:txBody>
                    <a:bodyPr/>
                    <a:lstStyle/>
                    <a:p>
                      <a:pPr algn="r">
                        <a:spcAft>
                          <a:spcPts val="0"/>
                        </a:spcAft>
                      </a:pPr>
                      <a:r>
                        <a:rPr lang="en-US" sz="1600" b="1" dirty="0">
                          <a:effectLst/>
                          <a:latin typeface="Arial" panose="020B0604020202020204" pitchFamily="34" charset="0"/>
                          <a:cs typeface="Arial" panose="020B0604020202020204" pitchFamily="34" charset="0"/>
                        </a:rPr>
                        <a:t>2.400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r>
              <a:tr h="280948">
                <a:tc>
                  <a:txBody>
                    <a:bodyPr/>
                    <a:lstStyle/>
                    <a:p>
                      <a:pPr algn="r">
                        <a:spcAft>
                          <a:spcPts val="0"/>
                        </a:spcAft>
                      </a:pPr>
                      <a:r>
                        <a:rPr lang="en-US" sz="1600" b="1" dirty="0">
                          <a:effectLst/>
                          <a:latin typeface="Arial" panose="020B0604020202020204" pitchFamily="34" charset="0"/>
                          <a:cs typeface="Arial" panose="020B0604020202020204" pitchFamily="34" charset="0"/>
                        </a:rPr>
                        <a:t>23</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tx2">
                        <a:lumMod val="20000"/>
                        <a:lumOff val="80000"/>
                      </a:schemeClr>
                    </a:solidFill>
                  </a:tcPr>
                </a:tc>
                <a:tc>
                  <a:txBody>
                    <a:bodyPr/>
                    <a:lstStyle/>
                    <a:p>
                      <a:pPr algn="just">
                        <a:spcAft>
                          <a:spcPts val="0"/>
                        </a:spcAft>
                      </a:pPr>
                      <a:r>
                        <a:rPr lang="en-US" sz="1600" b="1" dirty="0">
                          <a:effectLst/>
                          <a:latin typeface="Arial" panose="020B0604020202020204" pitchFamily="34" charset="0"/>
                          <a:cs typeface="Arial" panose="020B0604020202020204" pitchFamily="34" charset="0"/>
                        </a:rPr>
                        <a:t>Paid for postage.</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c>
                  <a:txBody>
                    <a:bodyPr/>
                    <a:lstStyle/>
                    <a:p>
                      <a:pPr algn="r">
                        <a:spcAft>
                          <a:spcPts val="0"/>
                        </a:spcAft>
                      </a:pPr>
                      <a:r>
                        <a:rPr lang="en-US" sz="1600" b="1" dirty="0">
                          <a:effectLst/>
                          <a:latin typeface="Arial" panose="020B0604020202020204" pitchFamily="34" charset="0"/>
                          <a:cs typeface="Arial" panose="020B0604020202020204" pitchFamily="34" charset="0"/>
                        </a:rPr>
                        <a:t>1.800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r>
              <a:tr h="561897">
                <a:tc>
                  <a:txBody>
                    <a:bodyPr/>
                    <a:lstStyle/>
                    <a:p>
                      <a:pPr algn="r">
                        <a:spcAft>
                          <a:spcPts val="0"/>
                        </a:spcAft>
                      </a:pPr>
                      <a:r>
                        <a:rPr lang="en-US" sz="1600" b="1" dirty="0">
                          <a:effectLst/>
                          <a:latin typeface="Arial" panose="020B0604020202020204" pitchFamily="34" charset="0"/>
                          <a:cs typeface="Arial" panose="020B0604020202020204" pitchFamily="34" charset="0"/>
                        </a:rPr>
                        <a:t>30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tx2">
                        <a:lumMod val="20000"/>
                        <a:lumOff val="80000"/>
                      </a:schemeClr>
                    </a:solidFill>
                  </a:tcPr>
                </a:tc>
                <a:tc gridSpan="2">
                  <a:txBody>
                    <a:bodyPr/>
                    <a:lstStyle/>
                    <a:p>
                      <a:pPr algn="just">
                        <a:spcAft>
                          <a:spcPts val="0"/>
                        </a:spcAft>
                      </a:pPr>
                      <a:r>
                        <a:rPr lang="en-US" sz="1600" b="1" dirty="0">
                          <a:effectLst/>
                          <a:latin typeface="Arial" panose="020B0604020202020204" pitchFamily="34" charset="0"/>
                          <a:cs typeface="Arial" panose="020B0604020202020204" pitchFamily="34" charset="0"/>
                        </a:rPr>
                        <a:t>Received reimbursement for BD 22 for the month’s expenditures to restore (replenish) the float.</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c hMerge="1">
                  <a:txBody>
                    <a:bodyPr/>
                    <a:lstStyle/>
                    <a:p>
                      <a:endParaRPr lang="en-US"/>
                    </a:p>
                  </a:txBody>
                  <a:tcPr/>
                </a:tc>
              </a:tr>
            </a:tbl>
          </a:graphicData>
        </a:graphic>
      </p:graphicFrame>
      <p:sp>
        <p:nvSpPr>
          <p:cNvPr id="10" name="Rectangle 9"/>
          <p:cNvSpPr/>
          <p:nvPr/>
        </p:nvSpPr>
        <p:spPr>
          <a:xfrm>
            <a:off x="7481634" y="1145792"/>
            <a:ext cx="2628282" cy="369332"/>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GENERAL JOURNAL</a:t>
            </a:r>
            <a:endParaRPr lang="en-US" b="1" dirty="0">
              <a:solidFill>
                <a:schemeClr val="tx1"/>
              </a:solidFill>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215812829"/>
              </p:ext>
            </p:extLst>
          </p:nvPr>
        </p:nvGraphicFramePr>
        <p:xfrm>
          <a:off x="6091038" y="1671390"/>
          <a:ext cx="5718219" cy="4723743"/>
        </p:xfrm>
        <a:graphic>
          <a:graphicData uri="http://schemas.openxmlformats.org/drawingml/2006/table">
            <a:tbl>
              <a:tblPr>
                <a:tableStyleId>{5940675A-B579-460E-94D1-54222C63F5DA}</a:tableStyleId>
              </a:tblPr>
              <a:tblGrid>
                <a:gridCol w="943612"/>
                <a:gridCol w="3064308"/>
                <a:gridCol w="835389"/>
                <a:gridCol w="874910"/>
              </a:tblGrid>
              <a:tr h="522691">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Date</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Explanation</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Debit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Credit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r>
              <a:tr h="296416">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9641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09223">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9641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9641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9641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9641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9641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9641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9641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09223">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09223">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09223">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296416">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bl>
          </a:graphicData>
        </a:graphic>
      </p:graphicFrame>
      <p:grpSp>
        <p:nvGrpSpPr>
          <p:cNvPr id="12" name="Group 11"/>
          <p:cNvGrpSpPr/>
          <p:nvPr/>
        </p:nvGrpSpPr>
        <p:grpSpPr>
          <a:xfrm>
            <a:off x="0" y="6498164"/>
            <a:ext cx="12192000" cy="384957"/>
            <a:chOff x="0" y="6498164"/>
            <a:chExt cx="12192000" cy="384957"/>
          </a:xfrm>
        </p:grpSpPr>
        <p:cxnSp>
          <p:nvCxnSpPr>
            <p:cNvPr id="13" name="Straight Connector 1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4723" y="365143"/>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31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Petty Cash System of Control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141668" y="405771"/>
            <a:ext cx="3116687" cy="36933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spcAft>
                <a:spcPts val="800"/>
              </a:spcAft>
            </a:pPr>
            <a:r>
              <a:rPr lang="en-US" b="1" u="sng" dirty="0" smtClean="0">
                <a:solidFill>
                  <a:srgbClr val="C00000"/>
                </a:solidFill>
                <a:latin typeface="Arial" panose="020B0604020202020204" pitchFamily="34" charset="0"/>
                <a:ea typeface="Calibri" panose="020F0502020204030204" pitchFamily="34" charset="0"/>
              </a:rPr>
              <a:t>Activity </a:t>
            </a:r>
            <a:r>
              <a:rPr lang="en-US" b="1" u="sng" dirty="0">
                <a:solidFill>
                  <a:srgbClr val="C00000"/>
                </a:solidFill>
                <a:latin typeface="Arial" panose="020B0604020202020204" pitchFamily="34" charset="0"/>
                <a:ea typeface="Calibri" panose="020F0502020204030204" pitchFamily="34" charset="0"/>
              </a:rPr>
              <a:t>(1</a:t>
            </a:r>
            <a:r>
              <a:rPr lang="en-US" b="1" u="sng" dirty="0" smtClean="0">
                <a:solidFill>
                  <a:srgbClr val="C00000"/>
                </a:solidFill>
                <a:latin typeface="Arial" panose="020B0604020202020204" pitchFamily="34" charset="0"/>
                <a:ea typeface="Calibri" panose="020F0502020204030204" pitchFamily="34" charset="0"/>
              </a:rPr>
              <a:t>): (Cash Short) </a:t>
            </a:r>
            <a:endParaRPr lang="en-US" sz="1600" dirty="0">
              <a:solidFill>
                <a:srgbClr val="C00000"/>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62938" y="947320"/>
            <a:ext cx="3553063" cy="507831"/>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spcAft>
                <a:spcPts val="800"/>
              </a:spcAft>
            </a:pPr>
            <a:r>
              <a:rPr lang="en-US" b="1" u="sng" dirty="0">
                <a:latin typeface="Arial" panose="020B0604020202020204" pitchFamily="34" charset="0"/>
                <a:ea typeface="Calibri" panose="020F0502020204030204" pitchFamily="34" charset="0"/>
              </a:rPr>
              <a:t>Exercise (3</a:t>
            </a:r>
            <a:r>
              <a:rPr lang="en-US" b="1" u="sng" dirty="0" smtClean="0">
                <a:latin typeface="Arial" panose="020B0604020202020204" pitchFamily="34" charset="0"/>
                <a:ea typeface="Calibri" panose="020F0502020204030204" pitchFamily="34" charset="0"/>
              </a:rPr>
              <a:t>): WB. Page 123</a:t>
            </a:r>
            <a:endParaRPr lang="en-US" sz="16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2938" y="1601019"/>
            <a:ext cx="5409127" cy="14773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spcAft>
                <a:spcPts val="0"/>
              </a:spcAft>
            </a:pPr>
            <a:r>
              <a:rPr lang="en-US" b="1" dirty="0">
                <a:latin typeface="Arial" panose="020B0604020202020204" pitchFamily="34" charset="0"/>
                <a:ea typeface="Calibri" panose="020F0502020204030204" pitchFamily="34" charset="0"/>
              </a:rPr>
              <a:t>You are required to prepare</a:t>
            </a:r>
            <a:r>
              <a:rPr lang="en-US" dirty="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the journal entries</a:t>
            </a:r>
            <a:r>
              <a:rPr lang="en-US" dirty="0">
                <a:latin typeface="Arial" panose="020B0604020202020204" pitchFamily="34" charset="0"/>
                <a:ea typeface="Calibri" panose="020F0502020204030204" pitchFamily="34" charset="0"/>
              </a:rPr>
              <a:t> for the following transactions occurred during September 2020, with account analysis columns for Postage Expenses, Stationery Expenses and Miscellaneous Expenses:</a:t>
            </a:r>
            <a:endParaRPr lang="en-US" sz="1600" dirty="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89698118"/>
              </p:ext>
            </p:extLst>
          </p:nvPr>
        </p:nvGraphicFramePr>
        <p:xfrm>
          <a:off x="62938" y="3273624"/>
          <a:ext cx="5743977" cy="2979105"/>
        </p:xfrm>
        <a:graphic>
          <a:graphicData uri="http://schemas.openxmlformats.org/drawingml/2006/table">
            <a:tbl>
              <a:tblPr firstRow="1" firstCol="1" bandRow="1">
                <a:tableStyleId>{5940675A-B579-460E-94D1-54222C63F5DA}</a:tableStyleId>
              </a:tblPr>
              <a:tblGrid>
                <a:gridCol w="781652"/>
                <a:gridCol w="4056742"/>
                <a:gridCol w="905583"/>
              </a:tblGrid>
              <a:tr h="561897">
                <a:tc>
                  <a:txBody>
                    <a:bodyPr/>
                    <a:lstStyle/>
                    <a:p>
                      <a:pPr algn="r">
                        <a:spcAft>
                          <a:spcPts val="0"/>
                        </a:spcAft>
                      </a:pPr>
                      <a:r>
                        <a:rPr lang="en-US" sz="1600" b="1" dirty="0">
                          <a:effectLst/>
                          <a:latin typeface="Arial" panose="020B0604020202020204" pitchFamily="34" charset="0"/>
                          <a:cs typeface="Arial" panose="020B0604020202020204" pitchFamily="34" charset="0"/>
                        </a:rPr>
                        <a:t>Sept. 01</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tx2">
                        <a:lumMod val="20000"/>
                        <a:lumOff val="80000"/>
                      </a:schemeClr>
                    </a:solidFill>
                  </a:tcPr>
                </a:tc>
                <a:tc>
                  <a:txBody>
                    <a:bodyPr/>
                    <a:lstStyle/>
                    <a:p>
                      <a:pPr algn="just">
                        <a:spcAft>
                          <a:spcPts val="0"/>
                        </a:spcAft>
                      </a:pPr>
                      <a:r>
                        <a:rPr lang="en-US" sz="1600" b="1" dirty="0">
                          <a:effectLst/>
                          <a:latin typeface="Arial" panose="020B0604020202020204" pitchFamily="34" charset="0"/>
                          <a:cs typeface="Arial" panose="020B0604020202020204" pitchFamily="34" charset="0"/>
                        </a:rPr>
                        <a:t>Received from the chief cashier to establish </a:t>
                      </a:r>
                      <a:r>
                        <a:rPr lang="en-US" sz="1600" b="1" dirty="0" smtClean="0">
                          <a:effectLst/>
                          <a:latin typeface="Arial" panose="020B0604020202020204" pitchFamily="34" charset="0"/>
                          <a:cs typeface="Arial" panose="020B0604020202020204" pitchFamily="34" charset="0"/>
                        </a:rPr>
                        <a:t>the </a:t>
                      </a:r>
                      <a:r>
                        <a:rPr lang="en-US" sz="1600" b="1" dirty="0">
                          <a:effectLst/>
                          <a:latin typeface="Arial" panose="020B0604020202020204" pitchFamily="34" charset="0"/>
                          <a:cs typeface="Arial" panose="020B0604020202020204" pitchFamily="34" charset="0"/>
                        </a:rPr>
                        <a:t>petty cash fund.</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c>
                  <a:txBody>
                    <a:bodyPr/>
                    <a:lstStyle/>
                    <a:p>
                      <a:pPr algn="r">
                        <a:spcAft>
                          <a:spcPts val="0"/>
                        </a:spcAft>
                      </a:pPr>
                      <a:r>
                        <a:rPr lang="en-US" sz="1600" b="1" dirty="0">
                          <a:effectLst/>
                          <a:latin typeface="Arial" panose="020B0604020202020204" pitchFamily="34" charset="0"/>
                          <a:cs typeface="Arial" panose="020B0604020202020204" pitchFamily="34" charset="0"/>
                        </a:rPr>
                        <a:t> </a:t>
                      </a:r>
                    </a:p>
                    <a:p>
                      <a:pPr algn="r">
                        <a:spcAft>
                          <a:spcPts val="0"/>
                        </a:spcAft>
                      </a:pPr>
                      <a:r>
                        <a:rPr lang="en-US" sz="1600" b="1" dirty="0">
                          <a:effectLst/>
                          <a:latin typeface="Arial" panose="020B0604020202020204" pitchFamily="34" charset="0"/>
                          <a:cs typeface="Arial" panose="020B0604020202020204" pitchFamily="34" charset="0"/>
                        </a:rPr>
                        <a:t>30.000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r>
              <a:tr h="280948">
                <a:tc>
                  <a:txBody>
                    <a:bodyPr/>
                    <a:lstStyle/>
                    <a:p>
                      <a:pPr algn="r">
                        <a:spcAft>
                          <a:spcPts val="0"/>
                        </a:spcAft>
                      </a:pPr>
                      <a:r>
                        <a:rPr lang="en-US" sz="1600" b="1" dirty="0">
                          <a:effectLst/>
                          <a:latin typeface="Arial" panose="020B0604020202020204" pitchFamily="34" charset="0"/>
                          <a:cs typeface="Arial" panose="020B0604020202020204" pitchFamily="34" charset="0"/>
                        </a:rPr>
                        <a:t>05</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tx2">
                        <a:lumMod val="20000"/>
                        <a:lumOff val="80000"/>
                      </a:schemeClr>
                    </a:solidFill>
                  </a:tcPr>
                </a:tc>
                <a:tc>
                  <a:txBody>
                    <a:bodyPr/>
                    <a:lstStyle/>
                    <a:p>
                      <a:pPr algn="just">
                        <a:spcAft>
                          <a:spcPts val="0"/>
                        </a:spcAft>
                      </a:pPr>
                      <a:r>
                        <a:rPr lang="en-US" sz="1600" b="1" dirty="0">
                          <a:effectLst/>
                          <a:latin typeface="Arial" panose="020B0604020202020204" pitchFamily="34" charset="0"/>
                          <a:cs typeface="Arial" panose="020B0604020202020204" pitchFamily="34" charset="0"/>
                        </a:rPr>
                        <a:t>Paid for postage stamps.</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c>
                  <a:txBody>
                    <a:bodyPr/>
                    <a:lstStyle/>
                    <a:p>
                      <a:pPr algn="r">
                        <a:spcAft>
                          <a:spcPts val="0"/>
                        </a:spcAft>
                      </a:pPr>
                      <a:r>
                        <a:rPr lang="en-US" sz="1600" b="1" dirty="0">
                          <a:effectLst/>
                          <a:latin typeface="Arial" panose="020B0604020202020204" pitchFamily="34" charset="0"/>
                          <a:cs typeface="Arial" panose="020B0604020202020204" pitchFamily="34" charset="0"/>
                        </a:rPr>
                        <a:t>3.500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r>
              <a:tr h="280948">
                <a:tc>
                  <a:txBody>
                    <a:bodyPr/>
                    <a:lstStyle/>
                    <a:p>
                      <a:pPr algn="r">
                        <a:spcAft>
                          <a:spcPts val="0"/>
                        </a:spcAft>
                      </a:pPr>
                      <a:r>
                        <a:rPr lang="en-US" sz="1600" b="1" dirty="0">
                          <a:effectLst/>
                          <a:latin typeface="Arial" panose="020B0604020202020204" pitchFamily="34" charset="0"/>
                          <a:cs typeface="Arial" panose="020B0604020202020204" pitchFamily="34" charset="0"/>
                        </a:rPr>
                        <a:t>07</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tx2">
                        <a:lumMod val="20000"/>
                        <a:lumOff val="80000"/>
                      </a:schemeClr>
                    </a:solidFill>
                  </a:tcPr>
                </a:tc>
                <a:tc>
                  <a:txBody>
                    <a:bodyPr/>
                    <a:lstStyle/>
                    <a:p>
                      <a:pPr algn="just">
                        <a:spcAft>
                          <a:spcPts val="0"/>
                        </a:spcAft>
                      </a:pPr>
                      <a:r>
                        <a:rPr lang="en-US" sz="1600" b="1" dirty="0">
                          <a:effectLst/>
                          <a:latin typeface="Arial" panose="020B0604020202020204" pitchFamily="34" charset="0"/>
                          <a:cs typeface="Arial" panose="020B0604020202020204" pitchFamily="34" charset="0"/>
                        </a:rPr>
                        <a:t>Paid for A4 paper.</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c>
                  <a:txBody>
                    <a:bodyPr/>
                    <a:lstStyle/>
                    <a:p>
                      <a:pPr algn="r">
                        <a:spcAft>
                          <a:spcPts val="0"/>
                        </a:spcAft>
                      </a:pPr>
                      <a:r>
                        <a:rPr lang="en-US" sz="1600" b="1" dirty="0">
                          <a:effectLst/>
                          <a:latin typeface="Arial" panose="020B0604020202020204" pitchFamily="34" charset="0"/>
                          <a:cs typeface="Arial" panose="020B0604020202020204" pitchFamily="34" charset="0"/>
                        </a:rPr>
                        <a:t>2.750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r>
              <a:tr h="280948">
                <a:tc>
                  <a:txBody>
                    <a:bodyPr/>
                    <a:lstStyle/>
                    <a:p>
                      <a:pPr algn="r">
                        <a:spcAft>
                          <a:spcPts val="0"/>
                        </a:spcAft>
                      </a:pPr>
                      <a:r>
                        <a:rPr lang="en-US" sz="1600" b="1" dirty="0">
                          <a:effectLst/>
                          <a:latin typeface="Arial" panose="020B0604020202020204" pitchFamily="34" charset="0"/>
                          <a:cs typeface="Arial" panose="020B0604020202020204" pitchFamily="34" charset="0"/>
                        </a:rPr>
                        <a:t>10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tx2">
                        <a:lumMod val="20000"/>
                        <a:lumOff val="80000"/>
                      </a:schemeClr>
                    </a:solidFill>
                  </a:tcPr>
                </a:tc>
                <a:tc>
                  <a:txBody>
                    <a:bodyPr/>
                    <a:lstStyle/>
                    <a:p>
                      <a:pPr algn="just">
                        <a:spcAft>
                          <a:spcPts val="0"/>
                        </a:spcAft>
                      </a:pPr>
                      <a:r>
                        <a:rPr lang="en-US" sz="1600" b="1" dirty="0">
                          <a:effectLst/>
                          <a:latin typeface="Arial" panose="020B0604020202020204" pitchFamily="34" charset="0"/>
                          <a:cs typeface="Arial" panose="020B0604020202020204" pitchFamily="34" charset="0"/>
                        </a:rPr>
                        <a:t>Paid for office tea.</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c>
                  <a:txBody>
                    <a:bodyPr/>
                    <a:lstStyle/>
                    <a:p>
                      <a:pPr algn="r">
                        <a:spcAft>
                          <a:spcPts val="0"/>
                        </a:spcAft>
                      </a:pPr>
                      <a:r>
                        <a:rPr lang="en-US" sz="1600" b="1" dirty="0">
                          <a:effectLst/>
                          <a:latin typeface="Arial" panose="020B0604020202020204" pitchFamily="34" charset="0"/>
                          <a:cs typeface="Arial" panose="020B0604020202020204" pitchFamily="34" charset="0"/>
                        </a:rPr>
                        <a:t>4.250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r>
              <a:tr h="280948">
                <a:tc>
                  <a:txBody>
                    <a:bodyPr/>
                    <a:lstStyle/>
                    <a:p>
                      <a:pPr algn="r">
                        <a:spcAft>
                          <a:spcPts val="0"/>
                        </a:spcAft>
                      </a:pPr>
                      <a:r>
                        <a:rPr lang="en-US" sz="1600" b="1" dirty="0">
                          <a:effectLst/>
                          <a:latin typeface="Arial" panose="020B0604020202020204" pitchFamily="34" charset="0"/>
                          <a:cs typeface="Arial" panose="020B0604020202020204" pitchFamily="34" charset="0"/>
                        </a:rPr>
                        <a:t>14</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tx2">
                        <a:lumMod val="20000"/>
                        <a:lumOff val="80000"/>
                      </a:schemeClr>
                    </a:solidFill>
                  </a:tcPr>
                </a:tc>
                <a:tc>
                  <a:txBody>
                    <a:bodyPr/>
                    <a:lstStyle/>
                    <a:p>
                      <a:pPr algn="just">
                        <a:spcAft>
                          <a:spcPts val="0"/>
                        </a:spcAft>
                      </a:pPr>
                      <a:r>
                        <a:rPr lang="en-US" sz="1600" b="1" dirty="0">
                          <a:effectLst/>
                          <a:latin typeface="Arial" panose="020B0604020202020204" pitchFamily="34" charset="0"/>
                          <a:cs typeface="Arial" panose="020B0604020202020204" pitchFamily="34" charset="0"/>
                        </a:rPr>
                        <a:t>Paid for Coffee.</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c>
                  <a:txBody>
                    <a:bodyPr/>
                    <a:lstStyle/>
                    <a:p>
                      <a:pPr algn="r">
                        <a:spcAft>
                          <a:spcPts val="0"/>
                        </a:spcAft>
                      </a:pPr>
                      <a:r>
                        <a:rPr lang="en-US" sz="1600" b="1" dirty="0">
                          <a:effectLst/>
                          <a:latin typeface="Arial" panose="020B0604020202020204" pitchFamily="34" charset="0"/>
                          <a:cs typeface="Arial" panose="020B0604020202020204" pitchFamily="34" charset="0"/>
                        </a:rPr>
                        <a:t>5.600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r>
              <a:tr h="280948">
                <a:tc>
                  <a:txBody>
                    <a:bodyPr/>
                    <a:lstStyle/>
                    <a:p>
                      <a:pPr algn="r">
                        <a:spcAft>
                          <a:spcPts val="0"/>
                        </a:spcAft>
                      </a:pPr>
                      <a:r>
                        <a:rPr lang="en-US" sz="1600" b="1" dirty="0">
                          <a:effectLst/>
                          <a:latin typeface="Arial" panose="020B0604020202020204" pitchFamily="34" charset="0"/>
                          <a:cs typeface="Arial" panose="020B0604020202020204" pitchFamily="34" charset="0"/>
                        </a:rPr>
                        <a:t>20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tx2">
                        <a:lumMod val="20000"/>
                        <a:lumOff val="80000"/>
                      </a:schemeClr>
                    </a:solidFill>
                  </a:tcPr>
                </a:tc>
                <a:tc>
                  <a:txBody>
                    <a:bodyPr/>
                    <a:lstStyle/>
                    <a:p>
                      <a:pPr algn="just">
                        <a:spcAft>
                          <a:spcPts val="0"/>
                        </a:spcAft>
                      </a:pPr>
                      <a:r>
                        <a:rPr lang="en-US" sz="1600" b="1" dirty="0">
                          <a:effectLst/>
                          <a:latin typeface="Arial" panose="020B0604020202020204" pitchFamily="34" charset="0"/>
                          <a:cs typeface="Arial" panose="020B0604020202020204" pitchFamily="34" charset="0"/>
                        </a:rPr>
                        <a:t>Paid for stationery.</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c>
                  <a:txBody>
                    <a:bodyPr/>
                    <a:lstStyle/>
                    <a:p>
                      <a:pPr algn="r">
                        <a:spcAft>
                          <a:spcPts val="0"/>
                        </a:spcAft>
                      </a:pPr>
                      <a:r>
                        <a:rPr lang="en-US" sz="1600" b="1" dirty="0">
                          <a:effectLst/>
                          <a:latin typeface="Arial" panose="020B0604020202020204" pitchFamily="34" charset="0"/>
                          <a:cs typeface="Arial" panose="020B0604020202020204" pitchFamily="34" charset="0"/>
                        </a:rPr>
                        <a:t>2.400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r>
              <a:tr h="280948">
                <a:tc>
                  <a:txBody>
                    <a:bodyPr/>
                    <a:lstStyle/>
                    <a:p>
                      <a:pPr algn="r">
                        <a:spcAft>
                          <a:spcPts val="0"/>
                        </a:spcAft>
                      </a:pPr>
                      <a:r>
                        <a:rPr lang="en-US" sz="1600" b="1" dirty="0">
                          <a:effectLst/>
                          <a:latin typeface="Arial" panose="020B0604020202020204" pitchFamily="34" charset="0"/>
                          <a:cs typeface="Arial" panose="020B0604020202020204" pitchFamily="34" charset="0"/>
                        </a:rPr>
                        <a:t>23</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tx2">
                        <a:lumMod val="20000"/>
                        <a:lumOff val="80000"/>
                      </a:schemeClr>
                    </a:solidFill>
                  </a:tcPr>
                </a:tc>
                <a:tc>
                  <a:txBody>
                    <a:bodyPr/>
                    <a:lstStyle/>
                    <a:p>
                      <a:pPr algn="just">
                        <a:spcAft>
                          <a:spcPts val="0"/>
                        </a:spcAft>
                      </a:pPr>
                      <a:r>
                        <a:rPr lang="en-US" sz="1600" b="1" dirty="0">
                          <a:effectLst/>
                          <a:latin typeface="Arial" panose="020B0604020202020204" pitchFamily="34" charset="0"/>
                          <a:cs typeface="Arial" panose="020B0604020202020204" pitchFamily="34" charset="0"/>
                        </a:rPr>
                        <a:t>Paid for postage.</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c>
                  <a:txBody>
                    <a:bodyPr/>
                    <a:lstStyle/>
                    <a:p>
                      <a:pPr algn="r">
                        <a:spcAft>
                          <a:spcPts val="0"/>
                        </a:spcAft>
                      </a:pPr>
                      <a:r>
                        <a:rPr lang="en-US" sz="1600" b="1" dirty="0">
                          <a:effectLst/>
                          <a:latin typeface="Arial" panose="020B0604020202020204" pitchFamily="34" charset="0"/>
                          <a:cs typeface="Arial" panose="020B0604020202020204" pitchFamily="34" charset="0"/>
                        </a:rPr>
                        <a:t>1.800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r>
              <a:tr h="561897">
                <a:tc>
                  <a:txBody>
                    <a:bodyPr/>
                    <a:lstStyle/>
                    <a:p>
                      <a:pPr algn="r">
                        <a:spcAft>
                          <a:spcPts val="0"/>
                        </a:spcAft>
                      </a:pPr>
                      <a:r>
                        <a:rPr lang="en-US" sz="1600" b="1" dirty="0">
                          <a:effectLst/>
                          <a:latin typeface="Arial" panose="020B0604020202020204" pitchFamily="34" charset="0"/>
                          <a:cs typeface="Arial" panose="020B0604020202020204" pitchFamily="34" charset="0"/>
                        </a:rPr>
                        <a:t>30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tx2">
                        <a:lumMod val="20000"/>
                        <a:lumOff val="80000"/>
                      </a:schemeClr>
                    </a:solidFill>
                  </a:tcPr>
                </a:tc>
                <a:tc gridSpan="2">
                  <a:txBody>
                    <a:bodyPr/>
                    <a:lstStyle/>
                    <a:p>
                      <a:pPr algn="just">
                        <a:spcAft>
                          <a:spcPts val="0"/>
                        </a:spcAft>
                      </a:pPr>
                      <a:r>
                        <a:rPr lang="en-US" sz="1600" b="1" dirty="0">
                          <a:effectLst/>
                          <a:latin typeface="Arial" panose="020B0604020202020204" pitchFamily="34" charset="0"/>
                          <a:cs typeface="Arial" panose="020B0604020202020204" pitchFamily="34" charset="0"/>
                        </a:rPr>
                        <a:t>Received reimbursement for BD 22 for the month’s expenditures to restore (replenish) the float.</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2">
                        <a:lumMod val="60000"/>
                        <a:lumOff val="40000"/>
                      </a:schemeClr>
                    </a:solidFill>
                  </a:tcPr>
                </a:tc>
                <a:tc hMerge="1">
                  <a:txBody>
                    <a:bodyPr/>
                    <a:lstStyle/>
                    <a:p>
                      <a:endParaRPr lang="en-US"/>
                    </a:p>
                  </a:txBody>
                  <a:tcPr/>
                </a:tc>
              </a:tr>
            </a:tbl>
          </a:graphicData>
        </a:graphic>
      </p:graphicFrame>
      <p:sp>
        <p:nvSpPr>
          <p:cNvPr id="10" name="Rectangle 9"/>
          <p:cNvSpPr/>
          <p:nvPr/>
        </p:nvSpPr>
        <p:spPr>
          <a:xfrm>
            <a:off x="7339470" y="1806606"/>
            <a:ext cx="2628282" cy="369332"/>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anose="020B0604020202020204" pitchFamily="34" charset="0"/>
                <a:cs typeface="Arial" panose="020B0604020202020204" pitchFamily="34" charset="0"/>
              </a:rPr>
              <a:t>GENERAL JOURNAL</a:t>
            </a:r>
            <a:endParaRPr lang="en-US" b="1" dirty="0">
              <a:solidFill>
                <a:schemeClr val="tx1"/>
              </a:solidFill>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552874657"/>
              </p:ext>
            </p:extLst>
          </p:nvPr>
        </p:nvGraphicFramePr>
        <p:xfrm>
          <a:off x="6091708" y="2363307"/>
          <a:ext cx="5911404" cy="3971990"/>
        </p:xfrm>
        <a:graphic>
          <a:graphicData uri="http://schemas.openxmlformats.org/drawingml/2006/table">
            <a:tbl>
              <a:tblPr>
                <a:tableStyleId>{5940675A-B579-460E-94D1-54222C63F5DA}</a:tableStyleId>
              </a:tblPr>
              <a:tblGrid>
                <a:gridCol w="975491"/>
                <a:gridCol w="3167833"/>
                <a:gridCol w="863612"/>
                <a:gridCol w="904468"/>
              </a:tblGrid>
              <a:tr h="566729">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Date</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Explanation</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Debit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c>
                  <a:txBody>
                    <a:bodyPr/>
                    <a:lstStyle/>
                    <a:p>
                      <a:pPr algn="ctr">
                        <a:spcBef>
                          <a:spcPts val="600"/>
                        </a:spcBef>
                        <a:spcAft>
                          <a:spcPts val="600"/>
                        </a:spcAft>
                      </a:pPr>
                      <a:r>
                        <a:rPr lang="en-US" sz="1600" b="1" dirty="0">
                          <a:solidFill>
                            <a:schemeClr val="tx1"/>
                          </a:solidFill>
                          <a:effectLst/>
                          <a:latin typeface="Arial" panose="020B0604020202020204" pitchFamily="34" charset="0"/>
                          <a:cs typeface="Arial" panose="020B0604020202020204" pitchFamily="34" charset="0"/>
                        </a:rPr>
                        <a:t>Credit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6">
                        <a:lumMod val="60000"/>
                        <a:lumOff val="40000"/>
                      </a:schemeClr>
                    </a:solidFill>
                  </a:tcPr>
                </a:tc>
              </a:tr>
              <a:tr h="321389">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Sept. 1</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Petty</a:t>
                      </a:r>
                      <a:r>
                        <a:rPr lang="en-US" sz="1600" b="1" baseline="0" dirty="0" smtClean="0">
                          <a:solidFill>
                            <a:schemeClr val="tx1"/>
                          </a:solidFill>
                          <a:effectLst/>
                          <a:latin typeface="Arial" panose="020B0604020202020204" pitchFamily="34" charset="0"/>
                          <a:cs typeface="Arial" panose="020B0604020202020204" pitchFamily="34" charset="0"/>
                        </a:rPr>
                        <a:t> Cash</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            Cash</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35276">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r>
              <a:tr h="321389">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Sept. 30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smtClean="0">
                          <a:latin typeface="Arial" panose="020B0604020202020204" pitchFamily="34" charset="0"/>
                          <a:ea typeface="Calibri" panose="020F0502020204030204" pitchFamily="34" charset="0"/>
                        </a:rPr>
                        <a:t>Postage Expenses (3.500+1.800)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5.300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ea typeface="Calibri" panose="020F0502020204030204" pitchFamily="34" charset="0"/>
                        </a:rPr>
                        <a:t>Stationery Expenses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ea typeface="Calibri" panose="020F0502020204030204" pitchFamily="34" charset="0"/>
                        </a:rPr>
                        <a:t>   (2.750+2.400)</a:t>
                      </a:r>
                      <a:endParaRPr lang="en-US" sz="16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5.150</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latin typeface="Arial" panose="020B0604020202020204" pitchFamily="34" charset="0"/>
                          <a:ea typeface="Calibri" panose="020F0502020204030204" pitchFamily="34" charset="0"/>
                        </a:rPr>
                        <a:t>Miscellaneous Expenses   (4.250+5.600)</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9.850</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spcAft>
                          <a:spcPts val="1000"/>
                        </a:spcAft>
                      </a:pPr>
                      <a:r>
                        <a:rPr lang="en-US" sz="1600" b="1" dirty="0" smtClean="0">
                          <a:solidFill>
                            <a:srgbClr val="FF0000"/>
                          </a:solidFill>
                          <a:effectLst/>
                          <a:latin typeface="Arial" panose="020B0604020202020204" pitchFamily="34" charset="0"/>
                          <a:cs typeface="Arial" panose="020B0604020202020204" pitchFamily="34" charset="0"/>
                        </a:rPr>
                        <a:t>Cash over and </a:t>
                      </a:r>
                      <a:r>
                        <a:rPr lang="en-US" sz="1600" b="1" u="sng" dirty="0" smtClean="0">
                          <a:solidFill>
                            <a:srgbClr val="FF0000"/>
                          </a:solidFill>
                          <a:effectLst/>
                          <a:latin typeface="Arial" panose="020B0604020202020204" pitchFamily="34" charset="0"/>
                          <a:cs typeface="Arial" panose="020B0604020202020204" pitchFamily="34" charset="0"/>
                        </a:rPr>
                        <a:t>short</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rgbClr val="FF0000"/>
                          </a:solidFill>
                          <a:effectLst/>
                          <a:latin typeface="Arial" panose="020B0604020202020204" pitchFamily="34" charset="0"/>
                          <a:cs typeface="Arial" panose="020B0604020202020204" pitchFamily="34" charset="0"/>
                        </a:rPr>
                        <a:t>1.700</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l">
                        <a:spcAft>
                          <a:spcPts val="0"/>
                        </a:spcAft>
                      </a:pPr>
                      <a:r>
                        <a:rPr lang="en-US" sz="1600" b="1" dirty="0">
                          <a:solidFill>
                            <a:schemeClr val="tx1"/>
                          </a:solidFill>
                          <a:effectLst/>
                          <a:latin typeface="Arial" panose="020B0604020202020204" pitchFamily="34" charset="0"/>
                          <a:cs typeface="Arial" panose="020B0604020202020204" pitchFamily="34" charset="0"/>
                        </a:rPr>
                        <a:t> </a:t>
                      </a:r>
                      <a:r>
                        <a:rPr lang="en-US" sz="1600" b="1" dirty="0" smtClean="0">
                          <a:solidFill>
                            <a:schemeClr val="tx1"/>
                          </a:solidFill>
                          <a:effectLst/>
                          <a:latin typeface="Arial" panose="020B0604020202020204" pitchFamily="34" charset="0"/>
                          <a:cs typeface="Arial" panose="020B0604020202020204" pitchFamily="34" charset="0"/>
                        </a:rPr>
                        <a:t>                  Cash</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a:solidFill>
                            <a:schemeClr val="tx1"/>
                          </a:solidFill>
                          <a:effectLst/>
                          <a:latin typeface="Arial" panose="020B0604020202020204" pitchFamily="34" charset="0"/>
                          <a:cs typeface="Arial" panose="020B0604020202020204" pitchFamily="34" charset="0"/>
                        </a:rPr>
                        <a:t> </a:t>
                      </a:r>
                      <a:endParaRPr lang="en-US"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c>
                  <a:txBody>
                    <a:bodyPr/>
                    <a:lstStyle/>
                    <a:p>
                      <a:pPr algn="ctr">
                        <a:spcAft>
                          <a:spcPts val="0"/>
                        </a:spcAft>
                      </a:pPr>
                      <a:r>
                        <a:rPr lang="en-US" sz="1600" b="1" dirty="0" smtClean="0">
                          <a:solidFill>
                            <a:schemeClr val="tx1"/>
                          </a:solidFill>
                          <a:effectLst/>
                          <a:latin typeface="Arial" panose="020B0604020202020204" pitchFamily="34" charset="0"/>
                          <a:cs typeface="Arial" panose="020B0604020202020204" pitchFamily="34" charset="0"/>
                        </a:rPr>
                        <a:t>22</a:t>
                      </a: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chemeClr val="accent4">
                        <a:lumMod val="60000"/>
                        <a:lumOff val="40000"/>
                      </a:schemeClr>
                    </a:solidFill>
                  </a:tcPr>
                </a:tc>
              </a:tr>
              <a:tr h="321389">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l">
                        <a:spcAft>
                          <a:spcPts val="0"/>
                        </a:spcAft>
                      </a:pP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c>
                  <a:txBody>
                    <a:bodyPr/>
                    <a:lstStyle/>
                    <a:p>
                      <a:pPr algn="ctr">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0677" marR="60677" marT="0" marB="0" anchor="ctr">
                    <a:cell3D prstMaterial="dkEdge">
                      <a:bevel prst="relaxedInset"/>
                      <a:lightRig rig="flood" dir="t"/>
                    </a:cell3D>
                    <a:solidFill>
                      <a:srgbClr val="0070C0"/>
                    </a:solidFill>
                  </a:tcPr>
                </a:tc>
              </a:tr>
            </a:tbl>
          </a:graphicData>
        </a:graphic>
      </p:graphicFrame>
      <p:sp>
        <p:nvSpPr>
          <p:cNvPr id="5" name="Oval 4"/>
          <p:cNvSpPr/>
          <p:nvPr/>
        </p:nvSpPr>
        <p:spPr>
          <a:xfrm>
            <a:off x="7475195" y="1181379"/>
            <a:ext cx="2073498" cy="415499"/>
          </a:xfrm>
          <a:prstGeom prst="ellipse">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Solution</a:t>
            </a:r>
            <a:endParaRPr lang="en-US" sz="2400" b="1" dirty="0">
              <a:solidFill>
                <a:srgbClr val="FF0000"/>
              </a:solidFill>
            </a:endParaRPr>
          </a:p>
        </p:txBody>
      </p:sp>
      <p:grpSp>
        <p:nvGrpSpPr>
          <p:cNvPr id="13" name="Group 12"/>
          <p:cNvGrpSpPr/>
          <p:nvPr/>
        </p:nvGrpSpPr>
        <p:grpSpPr>
          <a:xfrm>
            <a:off x="0" y="6498164"/>
            <a:ext cx="12192000" cy="384957"/>
            <a:chOff x="0" y="6498164"/>
            <a:chExt cx="12192000" cy="384957"/>
          </a:xfrm>
        </p:grpSpPr>
        <p:cxnSp>
          <p:nvCxnSpPr>
            <p:cNvPr id="14" name="Straight Connector 1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657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p:bldP spid="10" grpId="0" animBg="1"/>
      <p:bldP spid="5" grpId="0" animBg="1"/>
    </p:bld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D0ECC278EF474BA7CF514D012F2332" ma:contentTypeVersion="4" ma:contentTypeDescription="Create a new document." ma:contentTypeScope="" ma:versionID="86bff76c2f6298263ec5506cd4d26210">
  <xsd:schema xmlns:xsd="http://www.w3.org/2001/XMLSchema" xmlns:xs="http://www.w3.org/2001/XMLSchema" xmlns:p="http://schemas.microsoft.com/office/2006/metadata/properties" xmlns:ns2="5781d985-d61c-4d45-bcd6-cbed1bbc6d09" xmlns:ns3="eaf68234-7bb1-4e31-b7eb-faab1db653a8" targetNamespace="http://schemas.microsoft.com/office/2006/metadata/properties" ma:root="true" ma:fieldsID="5174c8c2983b045286d3bdf2b969cc76" ns2:_="" ns3:_="">
    <xsd:import namespace="5781d985-d61c-4d45-bcd6-cbed1bbc6d09"/>
    <xsd:import namespace="eaf68234-7bb1-4e31-b7eb-faab1db653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81d985-d61c-4d45-bcd6-cbed1bbc6d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f68234-7bb1-4e31-b7eb-faab1db653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DBCD7C-180E-4851-B4B7-3E395DBB5D80}">
  <ds:schemaRefs>
    <ds:schemaRef ds:uri="http://schemas.microsoft.com/sharepoint/v3/contenttype/forms"/>
  </ds:schemaRefs>
</ds:datastoreItem>
</file>

<file path=customXml/itemProps2.xml><?xml version="1.0" encoding="utf-8"?>
<ds:datastoreItem xmlns:ds="http://schemas.openxmlformats.org/officeDocument/2006/customXml" ds:itemID="{8D088EC3-28EE-40F2-B7B5-47383ABE82BE}">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eaf68234-7bb1-4e31-b7eb-faab1db653a8"/>
    <ds:schemaRef ds:uri="5781d985-d61c-4d45-bcd6-cbed1bbc6d09"/>
    <ds:schemaRef ds:uri="http://www.w3.org/XML/1998/namespace"/>
  </ds:schemaRefs>
</ds:datastoreItem>
</file>

<file path=customXml/itemProps3.xml><?xml version="1.0" encoding="utf-8"?>
<ds:datastoreItem xmlns:ds="http://schemas.openxmlformats.org/officeDocument/2006/customXml" ds:itemID="{82EC7358-587D-4B28-AC3C-B9F4F9200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81d985-d61c-4d45-bcd6-cbed1bbc6d09"/>
    <ds:schemaRef ds:uri="eaf68234-7bb1-4e31-b7eb-faab1db653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Presentation2</Template>
  <TotalTime>1588</TotalTime>
  <Words>2140</Words>
  <Application>Microsoft Office PowerPoint</Application>
  <PresentationFormat>Widescreen</PresentationFormat>
  <Paragraphs>827</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Black</vt:lpstr>
      <vt:lpstr>Calibri</vt:lpstr>
      <vt:lpstr>Calibri Light</vt:lpstr>
      <vt:lpstr>PT Bold Heading</vt:lpstr>
      <vt:lpstr>Sakkal Majalla</vt:lpstr>
      <vt:lpstr>Times New Roman</vt:lpstr>
      <vt:lpstr>Presentation2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Amro Hussain Ali Salman</cp:lastModifiedBy>
  <cp:revision>191</cp:revision>
  <dcterms:created xsi:type="dcterms:W3CDTF">2020-03-04T10:47:58Z</dcterms:created>
  <dcterms:modified xsi:type="dcterms:W3CDTF">2021-01-20T06:11:28Z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0x0101004AD0ECC278EF474BA7CF514D012F2332</vt:lpwstr>
  </property>
</Properties>
</file>