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32" r:id="rId5"/>
    <p:sldId id="333" r:id="rId6"/>
    <p:sldId id="335" r:id="rId7"/>
    <p:sldId id="336" r:id="rId8"/>
    <p:sldId id="343" r:id="rId9"/>
    <p:sldId id="337" r:id="rId10"/>
    <p:sldId id="344" r:id="rId11"/>
    <p:sldId id="345" r:id="rId12"/>
    <p:sldId id="346" r:id="rId13"/>
    <p:sldId id="338" r:id="rId14"/>
    <p:sldId id="347" r:id="rId15"/>
    <p:sldId id="3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8753-8A42-4B23-9E12-41D77084988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87A2-627E-4037-B053-47B07FDDB5D9}" type="slidenum">
              <a:rPr lang="en-US" smtClean="0"/>
              <a:t>‹#›</a:t>
            </a:fld>
            <a:endParaRPr lang="en-US"/>
          </a:p>
        </p:txBody>
      </p:sp>
    </p:spTree>
    <p:extLst>
      <p:ext uri="{BB962C8B-B14F-4D97-AF65-F5344CB8AC3E}">
        <p14:creationId xmlns:p14="http://schemas.microsoft.com/office/powerpoint/2010/main" val="32676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13452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685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096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7049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392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8193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5961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277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0840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6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0304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606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65658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xmlns=""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a:ln>
            <a:noFill/>
          </a:ln>
          <a:effectLst>
            <a:outerShdw blurRad="292100" dist="139700" dir="2700000" algn="tl" rotWithShape="0">
              <a:srgbClr val="333333">
                <a:alpha val="65000"/>
              </a:srgbClr>
            </a:outerShdw>
          </a:effectLst>
        </p:spPr>
      </p:pic>
      <p:graphicFrame>
        <p:nvGraphicFramePr>
          <p:cNvPr id="13" name="Table 8">
            <a:extLst>
              <a:ext uri="{FF2B5EF4-FFF2-40B4-BE49-F238E27FC236}">
                <a16:creationId xmlns:a16="http://schemas.microsoft.com/office/drawing/2014/main" xmlns="" id="{C257F836-2B8D-4385-833E-440ED69B98AF}"/>
              </a:ext>
            </a:extLst>
          </p:cNvPr>
          <p:cNvGraphicFramePr>
            <a:graphicFrameLocks noGrp="1"/>
          </p:cNvGraphicFramePr>
          <p:nvPr>
            <p:extLst>
              <p:ext uri="{D42A27DB-BD31-4B8C-83A1-F6EECF244321}">
                <p14:modId xmlns:p14="http://schemas.microsoft.com/office/powerpoint/2010/main" val="1369263561"/>
              </p:ext>
            </p:extLst>
          </p:nvPr>
        </p:nvGraphicFramePr>
        <p:xfrm>
          <a:off x="1754981" y="2304720"/>
          <a:ext cx="8831453" cy="3696833"/>
        </p:xfrm>
        <a:graphic>
          <a:graphicData uri="http://schemas.openxmlformats.org/drawingml/2006/table">
            <a:tbl>
              <a:tblPr firstRow="1" bandRow="1">
                <a:tableStyleId>{22838BEF-8BB2-4498-84A7-C5851F593DF1}</a:tableStyleId>
              </a:tblPr>
              <a:tblGrid>
                <a:gridCol w="1760378">
                  <a:extLst>
                    <a:ext uri="{9D8B030D-6E8A-4147-A177-3AD203B41FA5}">
                      <a16:colId xmlns:a16="http://schemas.microsoft.com/office/drawing/2014/main" xmlns="" val="1153488245"/>
                    </a:ext>
                  </a:extLst>
                </a:gridCol>
                <a:gridCol w="7071075">
                  <a:extLst>
                    <a:ext uri="{9D8B030D-6E8A-4147-A177-3AD203B41FA5}">
                      <a16:colId xmlns:a16="http://schemas.microsoft.com/office/drawing/2014/main" xmlns="" val="2424581035"/>
                    </a:ext>
                  </a:extLst>
                </a:gridCol>
              </a:tblGrid>
              <a:tr h="1153207">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a16="http://schemas.microsoft.com/office/drawing/2014/main" xmlns="" val="3128585072"/>
                  </a:ext>
                </a:extLst>
              </a:tr>
              <a:tr h="88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(3)  –</a:t>
                      </a:r>
                    </a:p>
                    <a:p>
                      <a:pPr algn="ctr"/>
                      <a:r>
                        <a:rPr lang="en-US" sz="2400" b="1" dirty="0" smtClean="0">
                          <a:solidFill>
                            <a:srgbClr val="002060"/>
                          </a:solidFill>
                          <a:latin typeface="Arial" panose="020B0604020202020204" pitchFamily="34" charset="0"/>
                          <a:cs typeface="Arial" panose="020B0604020202020204" pitchFamily="34" charset="0"/>
                        </a:rPr>
                        <a:t> </a:t>
                      </a:r>
                      <a:r>
                        <a:rPr lang="ar-SA" sz="2400" b="1" dirty="0" smtClean="0">
                          <a:solidFill>
                            <a:srgbClr val="002060"/>
                          </a:solidFill>
                          <a:latin typeface="Arial" panose="020B0604020202020204" pitchFamily="34" charset="0"/>
                          <a:cs typeface="Arial" panose="020B0604020202020204" pitchFamily="34" charset="0"/>
                        </a:rPr>
                        <a:t>محا213</a:t>
                      </a:r>
                      <a:r>
                        <a:rPr lang="ar-SA" sz="2400" b="1" baseline="0" dirty="0" smtClean="0">
                          <a:solidFill>
                            <a:srgbClr val="002060"/>
                          </a:solidFill>
                          <a:latin typeface="Arial" panose="020B0604020202020204" pitchFamily="34" charset="0"/>
                          <a:cs typeface="Arial" panose="020B0604020202020204" pitchFamily="34" charset="0"/>
                        </a:rPr>
                        <a:t> -806</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090189103"/>
                  </a:ext>
                </a:extLst>
              </a:tr>
              <a:tr h="78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Unit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latin typeface="Arial" panose="020B0604020202020204" pitchFamily="34" charset="0"/>
                          <a:cs typeface="Arial" panose="020B0604020202020204" pitchFamily="34" charset="0"/>
                        </a:rPr>
                        <a:t>Unit</a:t>
                      </a:r>
                      <a:r>
                        <a:rPr lang="en-US" sz="2400" b="1" baseline="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4</a:t>
                      </a:r>
                      <a:endParaRPr lang="en-GB" sz="2400"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244890864"/>
                  </a:ext>
                </a:extLst>
              </a:tr>
              <a:tr h="8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solidFill>
                            <a:srgbClr val="FF0000"/>
                          </a:solidFill>
                        </a:rPr>
                        <a:t>Cash and Internal Control – </a:t>
                      </a:r>
                    </a:p>
                    <a:p>
                      <a:pPr algn="ctr"/>
                      <a:r>
                        <a:rPr lang="en-US" sz="2400" b="1" dirty="0" smtClean="0">
                          <a:solidFill>
                            <a:srgbClr val="FF0000"/>
                          </a:solidFill>
                        </a:rPr>
                        <a:t>Petty Cash System of Control</a:t>
                      </a:r>
                      <a:endParaRPr lang="en-US" sz="2400" b="1" dirty="0">
                        <a:solidFill>
                          <a:srgbClr val="002060"/>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a16="http://schemas.microsoft.com/office/drawing/2014/main" xmlns="" val="4216000624"/>
                  </a:ext>
                </a:extLst>
              </a:tr>
            </a:tbl>
          </a:graphicData>
        </a:graphic>
      </p:graphicFrame>
      <p:grpSp>
        <p:nvGrpSpPr>
          <p:cNvPr id="10" name="Group 9"/>
          <p:cNvGrpSpPr/>
          <p:nvPr/>
        </p:nvGrpSpPr>
        <p:grpSpPr>
          <a:xfrm>
            <a:off x="0" y="6498164"/>
            <a:ext cx="12192000" cy="384957"/>
            <a:chOff x="0" y="6498164"/>
            <a:chExt cx="12192000" cy="384957"/>
          </a:xfrm>
        </p:grpSpPr>
        <p:cxnSp>
          <p:nvCxnSpPr>
            <p:cNvPr id="11" name="Straight Connector 1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8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04797" y="537497"/>
            <a:ext cx="4164171"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Activity (2): </a:t>
            </a:r>
            <a:r>
              <a:rPr lang="en-US" sz="1600" b="1" u="sng" dirty="0" smtClean="0">
                <a:latin typeface="Arial" panose="020B0604020202020204" pitchFamily="34" charset="0"/>
                <a:ea typeface="Calibri" panose="020F0502020204030204" pitchFamily="34" charset="0"/>
              </a:rPr>
              <a:t>Exercise </a:t>
            </a:r>
            <a:r>
              <a:rPr lang="en-US" sz="1600" b="1" u="sng" dirty="0">
                <a:latin typeface="Arial" panose="020B0604020202020204" pitchFamily="34" charset="0"/>
                <a:ea typeface="Calibri" panose="020F0502020204030204" pitchFamily="34" charset="0"/>
              </a:rPr>
              <a:t>(2</a:t>
            </a:r>
            <a:r>
              <a:rPr lang="en-US" sz="1600" b="1" u="sng" dirty="0" smtClean="0">
                <a:latin typeface="Arial" panose="020B0604020202020204" pitchFamily="34" charset="0"/>
                <a:ea typeface="Calibri" panose="020F0502020204030204" pitchFamily="34" charset="0"/>
              </a:rPr>
              <a:t>): WB. Page 122</a:t>
            </a:r>
            <a:endParaRPr lang="en-US" sz="1400" dirty="0">
              <a:latin typeface="Times New Roman" panose="02020603050405020304" pitchFamily="18" charset="0"/>
              <a:ea typeface="Times New Roman" panose="02020603050405020304" pitchFamily="18" charset="0"/>
            </a:endParaRPr>
          </a:p>
        </p:txBody>
      </p:sp>
      <p:sp>
        <p:nvSpPr>
          <p:cNvPr id="3" name="Rectangle 2"/>
          <p:cNvSpPr/>
          <p:nvPr/>
        </p:nvSpPr>
        <p:spPr>
          <a:xfrm>
            <a:off x="60183" y="1119708"/>
            <a:ext cx="5361823" cy="10525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pPr>
            <a:r>
              <a:rPr lang="en-US" sz="1600" dirty="0">
                <a:latin typeface="Arial" panose="020B0604020202020204" pitchFamily="34" charset="0"/>
                <a:ea typeface="Calibri" panose="020F0502020204030204" pitchFamily="34" charset="0"/>
              </a:rPr>
              <a:t>Rule a simple </a:t>
            </a:r>
            <a:r>
              <a:rPr lang="en-US" sz="1600" b="1" dirty="0">
                <a:latin typeface="Arial" panose="020B0604020202020204" pitchFamily="34" charset="0"/>
                <a:ea typeface="Calibri" panose="020F0502020204030204" pitchFamily="34" charset="0"/>
              </a:rPr>
              <a:t>Petty Cash Book</a:t>
            </a:r>
            <a:r>
              <a:rPr lang="en-US" sz="1600" dirty="0">
                <a:latin typeface="Arial" panose="020B0604020202020204" pitchFamily="34" charset="0"/>
                <a:ea typeface="Calibri" panose="020F0502020204030204" pitchFamily="34" charset="0"/>
              </a:rPr>
              <a:t> with account analysis columns for Postage &amp; Telegrams, Stationery, Transport Expenses, Carriage, and Sundry Office Expenses.</a:t>
            </a:r>
            <a:endParaRPr lang="en-US" sz="14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20070303"/>
              </p:ext>
            </p:extLst>
          </p:nvPr>
        </p:nvGraphicFramePr>
        <p:xfrm>
          <a:off x="60182" y="2319957"/>
          <a:ext cx="5696674" cy="2862542"/>
        </p:xfrm>
        <a:graphic>
          <a:graphicData uri="http://schemas.openxmlformats.org/drawingml/2006/table">
            <a:tbl>
              <a:tblPr firstRow="1" firstCol="1" bandRow="1">
                <a:tableStyleId>{5940675A-B579-460E-94D1-54222C63F5DA}</a:tableStyleId>
              </a:tblPr>
              <a:tblGrid>
                <a:gridCol w="819421"/>
                <a:gridCol w="4877253"/>
              </a:tblGrid>
              <a:tr h="286254">
                <a:tc>
                  <a:txBody>
                    <a:bodyPr/>
                    <a:lstStyle/>
                    <a:p>
                      <a:pPr algn="r">
                        <a:spcAft>
                          <a:spcPts val="0"/>
                        </a:spcAft>
                      </a:pPr>
                      <a:r>
                        <a:rPr lang="en-US" sz="1600" b="1" dirty="0">
                          <a:effectLst/>
                          <a:cs typeface="+mn-cs"/>
                        </a:rPr>
                        <a:t>June 01</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Petty cash balance in hand, BD7</a:t>
                      </a:r>
                      <a:r>
                        <a:rPr lang="ar-SA"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286254">
                <a:tc>
                  <a:txBody>
                    <a:bodyPr/>
                    <a:lstStyle/>
                    <a:p>
                      <a:pPr algn="r">
                        <a:spcAft>
                          <a:spcPts val="0"/>
                        </a:spcAft>
                      </a:pPr>
                      <a:r>
                        <a:rPr lang="en-US" sz="1600" b="1" dirty="0">
                          <a:effectLst/>
                          <a:cs typeface="+mn-cs"/>
                        </a:rPr>
                        <a:t> </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Received BD11 cash to make imprest up to BD18</a:t>
                      </a:r>
                      <a:r>
                        <a:rPr lang="ar-SA"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572509">
                <a:tc>
                  <a:txBody>
                    <a:bodyPr/>
                    <a:lstStyle/>
                    <a:p>
                      <a:pPr algn="r">
                        <a:spcAft>
                          <a:spcPts val="0"/>
                        </a:spcAft>
                      </a:pPr>
                      <a:r>
                        <a:rPr lang="en-US" sz="1600" b="1" dirty="0">
                          <a:effectLst/>
                          <a:cs typeface="+mn-cs"/>
                        </a:rPr>
                        <a:t>02</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Paid bus fares BD1.300, postages BD0.870, ink BD2.230.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286254">
                <a:tc>
                  <a:txBody>
                    <a:bodyPr/>
                    <a:lstStyle/>
                    <a:p>
                      <a:pPr algn="r">
                        <a:spcAft>
                          <a:spcPts val="0"/>
                        </a:spcAft>
                      </a:pPr>
                      <a:r>
                        <a:rPr lang="en-US" sz="1600" b="1" dirty="0">
                          <a:effectLst/>
                          <a:cs typeface="+mn-cs"/>
                        </a:rPr>
                        <a:t>02</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Paid postages BD0.900, bus fares BD1.500</a:t>
                      </a:r>
                      <a:r>
                        <a:rPr lang="ar-SA"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286254">
                <a:tc>
                  <a:txBody>
                    <a:bodyPr/>
                    <a:lstStyle/>
                    <a:p>
                      <a:pPr algn="r">
                        <a:spcAft>
                          <a:spcPts val="0"/>
                        </a:spcAft>
                      </a:pPr>
                      <a:r>
                        <a:rPr lang="en-US" sz="1600" b="1" dirty="0">
                          <a:effectLst/>
                          <a:cs typeface="+mn-cs"/>
                        </a:rPr>
                        <a:t>03</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Paid window cleaner BD1.300.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286254">
                <a:tc>
                  <a:txBody>
                    <a:bodyPr/>
                    <a:lstStyle/>
                    <a:p>
                      <a:pPr algn="r">
                        <a:spcAft>
                          <a:spcPts val="0"/>
                        </a:spcAft>
                      </a:pPr>
                      <a:r>
                        <a:rPr lang="en-US" sz="1600" b="1" dirty="0">
                          <a:effectLst/>
                          <a:cs typeface="+mn-cs"/>
                        </a:rPr>
                        <a:t>04</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Office cleaner’s wages BD2.500.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286254">
                <a:tc>
                  <a:txBody>
                    <a:bodyPr/>
                    <a:lstStyle/>
                    <a:p>
                      <a:pPr algn="r">
                        <a:spcAft>
                          <a:spcPts val="0"/>
                        </a:spcAft>
                      </a:pPr>
                      <a:r>
                        <a:rPr lang="en-US" sz="1600" b="1" dirty="0">
                          <a:effectLst/>
                          <a:cs typeface="+mn-cs"/>
                        </a:rPr>
                        <a:t>05</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Bus fares BD0.700.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r h="572509">
                <a:tc>
                  <a:txBody>
                    <a:bodyPr/>
                    <a:lstStyle/>
                    <a:p>
                      <a:pPr algn="r">
                        <a:spcAft>
                          <a:spcPts val="0"/>
                        </a:spcAft>
                      </a:pPr>
                      <a:r>
                        <a:rPr lang="en-US" sz="1600" b="1" dirty="0">
                          <a:effectLst/>
                          <a:cs typeface="+mn-cs"/>
                        </a:rPr>
                        <a:t>06</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bg2">
                        <a:lumMod val="90000"/>
                      </a:schemeClr>
                    </a:solidFill>
                  </a:tcPr>
                </a:tc>
                <a:tc>
                  <a:txBody>
                    <a:bodyPr/>
                    <a:lstStyle/>
                    <a:p>
                      <a:pPr algn="just">
                        <a:spcAft>
                          <a:spcPts val="0"/>
                        </a:spcAft>
                      </a:pPr>
                      <a:r>
                        <a:rPr lang="en-US" sz="1600" b="1" dirty="0">
                          <a:effectLst/>
                          <a:cs typeface="+mn-cs"/>
                        </a:rPr>
                        <a:t>The fund was replenished by receiving check for BD10.800 from the chief cashier.</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solidFill>
                      <a:schemeClr val="accent1">
                        <a:lumMod val="40000"/>
                        <a:lumOff val="60000"/>
                      </a:schemeClr>
                    </a:solidFill>
                  </a:tcPr>
                </a:tc>
              </a:tr>
            </a:tbl>
          </a:graphicData>
        </a:graphic>
      </p:graphicFrame>
      <p:sp>
        <p:nvSpPr>
          <p:cNvPr id="5" name="Rectangle 4"/>
          <p:cNvSpPr/>
          <p:nvPr/>
        </p:nvSpPr>
        <p:spPr>
          <a:xfrm>
            <a:off x="60183" y="5314127"/>
            <a:ext cx="6096000" cy="923330"/>
          </a:xfrm>
          <a:prstGeom prst="rect">
            <a:avLst/>
          </a:prstGeom>
        </p:spPr>
        <p:txBody>
          <a:bodyPr>
            <a:spAutoFit/>
          </a:bodyPr>
          <a:lstStyle/>
          <a:p>
            <a:pPr>
              <a:spcAft>
                <a:spcPts val="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b="1" dirty="0">
                <a:latin typeface="Arial" panose="020B0604020202020204" pitchFamily="34" charset="0"/>
                <a:ea typeface="Calibri" panose="020F0502020204030204" pitchFamily="34" charset="0"/>
                <a:cs typeface="Arial" panose="020B0604020202020204" pitchFamily="34" charset="0"/>
              </a:rPr>
              <a:t>Journalize the entries in June that pertain to the operation of the petty cash fund.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7558907" y="67947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43796356"/>
              </p:ext>
            </p:extLst>
          </p:nvPr>
        </p:nvGraphicFramePr>
        <p:xfrm>
          <a:off x="5950040" y="1161904"/>
          <a:ext cx="5911404" cy="5121723"/>
        </p:xfrm>
        <a:graphic>
          <a:graphicData uri="http://schemas.openxmlformats.org/drawingml/2006/table">
            <a:tbl>
              <a:tblPr>
                <a:tableStyleId>{5940675A-B579-460E-94D1-54222C63F5DA}</a:tableStyleId>
              </a:tblPr>
              <a:tblGrid>
                <a:gridCol w="975491"/>
                <a:gridCol w="3167833"/>
                <a:gridCol w="863612"/>
                <a:gridCol w="904468"/>
              </a:tblGrid>
              <a:tr h="566729">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733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04797" y="537497"/>
            <a:ext cx="4164171"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latin typeface="Arial" panose="020B0604020202020204" pitchFamily="34" charset="0"/>
                <a:ea typeface="Calibri" panose="020F0502020204030204" pitchFamily="34" charset="0"/>
              </a:rPr>
              <a:t>Activity (2): </a:t>
            </a:r>
            <a:r>
              <a:rPr lang="en-US" sz="1600" b="1" u="sng" dirty="0" smtClean="0">
                <a:latin typeface="Arial" panose="020B0604020202020204" pitchFamily="34" charset="0"/>
                <a:ea typeface="Calibri" panose="020F0502020204030204" pitchFamily="34" charset="0"/>
              </a:rPr>
              <a:t>Exercise </a:t>
            </a:r>
            <a:r>
              <a:rPr lang="en-US" sz="1600" b="1" u="sng" dirty="0">
                <a:latin typeface="Arial" panose="020B0604020202020204" pitchFamily="34" charset="0"/>
                <a:ea typeface="Calibri" panose="020F0502020204030204" pitchFamily="34" charset="0"/>
              </a:rPr>
              <a:t>(2</a:t>
            </a:r>
            <a:r>
              <a:rPr lang="en-US" sz="1600" b="1" u="sng" dirty="0" smtClean="0">
                <a:latin typeface="Arial" panose="020B0604020202020204" pitchFamily="34" charset="0"/>
                <a:ea typeface="Calibri" panose="020F0502020204030204" pitchFamily="34" charset="0"/>
              </a:rPr>
              <a:t>): WB. Page 122</a:t>
            </a:r>
            <a:endParaRPr lang="en-US" sz="1400" dirty="0">
              <a:latin typeface="Times New Roman" panose="02020603050405020304" pitchFamily="18" charset="0"/>
              <a:ea typeface="Times New Roman" panose="02020603050405020304" pitchFamily="18" charset="0"/>
            </a:endParaRPr>
          </a:p>
        </p:txBody>
      </p:sp>
      <p:sp>
        <p:nvSpPr>
          <p:cNvPr id="3" name="Rectangle 2"/>
          <p:cNvSpPr/>
          <p:nvPr/>
        </p:nvSpPr>
        <p:spPr>
          <a:xfrm>
            <a:off x="60183" y="1119708"/>
            <a:ext cx="5361823" cy="10525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pPr>
            <a:r>
              <a:rPr lang="en-US" sz="1600" dirty="0">
                <a:latin typeface="Arial" panose="020B0604020202020204" pitchFamily="34" charset="0"/>
                <a:ea typeface="Calibri" panose="020F0502020204030204" pitchFamily="34" charset="0"/>
              </a:rPr>
              <a:t>Rule a simple </a:t>
            </a:r>
            <a:r>
              <a:rPr lang="en-US" sz="1600" b="1" dirty="0">
                <a:latin typeface="Arial" panose="020B0604020202020204" pitchFamily="34" charset="0"/>
                <a:ea typeface="Calibri" panose="020F0502020204030204" pitchFamily="34" charset="0"/>
              </a:rPr>
              <a:t>Petty Cash Book</a:t>
            </a:r>
            <a:r>
              <a:rPr lang="en-US" sz="1600" dirty="0">
                <a:latin typeface="Arial" panose="020B0604020202020204" pitchFamily="34" charset="0"/>
                <a:ea typeface="Calibri" panose="020F0502020204030204" pitchFamily="34" charset="0"/>
              </a:rPr>
              <a:t> with account analysis columns for Postage &amp; Telegrams, Stationery, Transport Expenses, Carriage, and Sundry Office Expenses.</a:t>
            </a:r>
            <a:endParaRPr lang="en-US" sz="14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1682521"/>
              </p:ext>
            </p:extLst>
          </p:nvPr>
        </p:nvGraphicFramePr>
        <p:xfrm>
          <a:off x="60182" y="2319957"/>
          <a:ext cx="5696674" cy="2862542"/>
        </p:xfrm>
        <a:graphic>
          <a:graphicData uri="http://schemas.openxmlformats.org/drawingml/2006/table">
            <a:tbl>
              <a:tblPr firstRow="1" firstCol="1" bandRow="1">
                <a:tableStyleId>{5940675A-B579-460E-94D1-54222C63F5DA}</a:tableStyleId>
              </a:tblPr>
              <a:tblGrid>
                <a:gridCol w="819421"/>
                <a:gridCol w="4877253"/>
              </a:tblGrid>
              <a:tr h="286254">
                <a:tc>
                  <a:txBody>
                    <a:bodyPr/>
                    <a:lstStyle/>
                    <a:p>
                      <a:pPr algn="r">
                        <a:spcAft>
                          <a:spcPts val="0"/>
                        </a:spcAft>
                      </a:pPr>
                      <a:r>
                        <a:rPr lang="en-US" sz="1600" b="1" dirty="0">
                          <a:effectLst/>
                          <a:cs typeface="+mn-cs"/>
                        </a:rPr>
                        <a:t>June 01</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Petty cash balance in hand, BD7</a:t>
                      </a:r>
                      <a:r>
                        <a:rPr lang="ar-SA"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286254">
                <a:tc>
                  <a:txBody>
                    <a:bodyPr/>
                    <a:lstStyle/>
                    <a:p>
                      <a:pPr algn="r">
                        <a:spcAft>
                          <a:spcPts val="0"/>
                        </a:spcAft>
                      </a:pPr>
                      <a:r>
                        <a:rPr lang="en-US" sz="1600" b="1" dirty="0">
                          <a:effectLst/>
                          <a:cs typeface="+mn-cs"/>
                        </a:rPr>
                        <a:t> </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Received BD11 cash to make imprest up to BD18</a:t>
                      </a:r>
                      <a:r>
                        <a:rPr lang="ar-SA"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572509">
                <a:tc>
                  <a:txBody>
                    <a:bodyPr/>
                    <a:lstStyle/>
                    <a:p>
                      <a:pPr algn="r">
                        <a:spcAft>
                          <a:spcPts val="0"/>
                        </a:spcAft>
                      </a:pPr>
                      <a:r>
                        <a:rPr lang="en-US" sz="1600" b="1" dirty="0">
                          <a:effectLst/>
                          <a:cs typeface="+mn-cs"/>
                        </a:rPr>
                        <a:t>02</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Paid bus fares </a:t>
                      </a:r>
                      <a:r>
                        <a:rPr lang="en-US" sz="1600" b="1" dirty="0" smtClean="0">
                          <a:effectLst/>
                          <a:cs typeface="+mn-cs"/>
                        </a:rPr>
                        <a:t>BD1.300, </a:t>
                      </a:r>
                      <a:r>
                        <a:rPr lang="en-US" sz="1600" b="1" dirty="0">
                          <a:effectLst/>
                          <a:cs typeface="+mn-cs"/>
                        </a:rPr>
                        <a:t>postages BD0.870, ink BD2.230.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286254">
                <a:tc>
                  <a:txBody>
                    <a:bodyPr/>
                    <a:lstStyle/>
                    <a:p>
                      <a:pPr algn="r">
                        <a:spcAft>
                          <a:spcPts val="0"/>
                        </a:spcAft>
                      </a:pPr>
                      <a:r>
                        <a:rPr lang="en-US" sz="1600" b="1" dirty="0">
                          <a:effectLst/>
                          <a:cs typeface="+mn-cs"/>
                        </a:rPr>
                        <a:t>02</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Paid postages BD0.900, bus fares BD1.500</a:t>
                      </a:r>
                      <a:r>
                        <a:rPr lang="ar-SA"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286254">
                <a:tc>
                  <a:txBody>
                    <a:bodyPr/>
                    <a:lstStyle/>
                    <a:p>
                      <a:pPr algn="r">
                        <a:spcAft>
                          <a:spcPts val="0"/>
                        </a:spcAft>
                      </a:pPr>
                      <a:r>
                        <a:rPr lang="en-US" sz="1600" b="1" dirty="0">
                          <a:effectLst/>
                          <a:cs typeface="+mn-cs"/>
                        </a:rPr>
                        <a:t>03</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Paid window cleaner BD1.300.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286254">
                <a:tc>
                  <a:txBody>
                    <a:bodyPr/>
                    <a:lstStyle/>
                    <a:p>
                      <a:pPr algn="r">
                        <a:spcAft>
                          <a:spcPts val="0"/>
                        </a:spcAft>
                      </a:pPr>
                      <a:r>
                        <a:rPr lang="en-US" sz="1600" b="1" dirty="0">
                          <a:effectLst/>
                          <a:cs typeface="+mn-cs"/>
                        </a:rPr>
                        <a:t>04</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Office cleaner’s wages </a:t>
                      </a:r>
                      <a:r>
                        <a:rPr lang="en-US" sz="1600" b="1" dirty="0" smtClean="0">
                          <a:effectLst/>
                          <a:cs typeface="+mn-cs"/>
                        </a:rPr>
                        <a:t>BD2.000</a:t>
                      </a:r>
                      <a:r>
                        <a:rPr lang="en-US" sz="1600" b="1" dirty="0">
                          <a:effectLst/>
                          <a:cs typeface="+mn-cs"/>
                        </a:rPr>
                        <a:t>.</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286254">
                <a:tc>
                  <a:txBody>
                    <a:bodyPr/>
                    <a:lstStyle/>
                    <a:p>
                      <a:pPr algn="r">
                        <a:spcAft>
                          <a:spcPts val="0"/>
                        </a:spcAft>
                      </a:pPr>
                      <a:r>
                        <a:rPr lang="en-US" sz="1600" b="1" dirty="0">
                          <a:effectLst/>
                          <a:cs typeface="+mn-cs"/>
                        </a:rPr>
                        <a:t>05</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Bus fares BD0.700.</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r h="572509">
                <a:tc>
                  <a:txBody>
                    <a:bodyPr/>
                    <a:lstStyle/>
                    <a:p>
                      <a:pPr algn="r">
                        <a:spcAft>
                          <a:spcPts val="0"/>
                        </a:spcAft>
                      </a:pPr>
                      <a:r>
                        <a:rPr lang="en-US" sz="1600" b="1" dirty="0">
                          <a:effectLst/>
                          <a:cs typeface="+mn-cs"/>
                        </a:rPr>
                        <a:t>06</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bg2">
                        <a:lumMod val="90000"/>
                      </a:schemeClr>
                    </a:solidFill>
                  </a:tcPr>
                </a:tc>
                <a:tc>
                  <a:txBody>
                    <a:bodyPr/>
                    <a:lstStyle/>
                    <a:p>
                      <a:pPr algn="just">
                        <a:spcAft>
                          <a:spcPts val="0"/>
                        </a:spcAft>
                      </a:pPr>
                      <a:r>
                        <a:rPr lang="en-US" sz="1600" b="1" dirty="0">
                          <a:effectLst/>
                          <a:cs typeface="+mn-cs"/>
                        </a:rPr>
                        <a:t>The fund was replenished by receiving check for BD10.800 from the chief cashier.</a:t>
                      </a:r>
                      <a:endParaRPr lang="en-US" sz="1600" b="1" dirty="0">
                        <a:effectLst/>
                        <a:latin typeface="Times New Roman" panose="02020603050405020304" pitchFamily="18" charset="0"/>
                        <a:ea typeface="Times New Roman" panose="02020603050405020304" pitchFamily="18" charset="0"/>
                        <a:cs typeface="+mn-cs"/>
                      </a:endParaRPr>
                    </a:p>
                  </a:txBody>
                  <a:tcPr marL="68580" marR="68580" marT="0" marB="0">
                    <a:cell3D prstMaterial="dkEdge">
                      <a:bevel prst="relaxedInset"/>
                      <a:lightRig rig="flood" dir="t"/>
                    </a:cell3D>
                    <a:solidFill>
                      <a:schemeClr val="accent1">
                        <a:lumMod val="40000"/>
                        <a:lumOff val="60000"/>
                      </a:schemeClr>
                    </a:solidFill>
                  </a:tcPr>
                </a:tc>
              </a:tr>
            </a:tbl>
          </a:graphicData>
        </a:graphic>
      </p:graphicFrame>
      <p:sp>
        <p:nvSpPr>
          <p:cNvPr id="5" name="Rectangle 4"/>
          <p:cNvSpPr/>
          <p:nvPr/>
        </p:nvSpPr>
        <p:spPr>
          <a:xfrm>
            <a:off x="60183" y="5314127"/>
            <a:ext cx="5786825"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b="1" dirty="0">
                <a:latin typeface="Arial" panose="020B0604020202020204" pitchFamily="34" charset="0"/>
                <a:ea typeface="Calibri" panose="020F0502020204030204" pitchFamily="34" charset="0"/>
                <a:cs typeface="Arial" panose="020B0604020202020204" pitchFamily="34" charset="0"/>
              </a:rPr>
              <a:t>Journalize the entries in June that pertain to the operation of the petty cash fund.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7558907" y="67947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21342686"/>
              </p:ext>
            </p:extLst>
          </p:nvPr>
        </p:nvGraphicFramePr>
        <p:xfrm>
          <a:off x="5950040" y="1161904"/>
          <a:ext cx="5911404" cy="3816892"/>
        </p:xfrm>
        <a:graphic>
          <a:graphicData uri="http://schemas.openxmlformats.org/drawingml/2006/table">
            <a:tbl>
              <a:tblPr>
                <a:tableStyleId>{5940675A-B579-460E-94D1-54222C63F5DA}</a:tableStyleId>
              </a:tblPr>
              <a:tblGrid>
                <a:gridCol w="975491"/>
                <a:gridCol w="3167833"/>
                <a:gridCol w="863612"/>
                <a:gridCol w="904468"/>
              </a:tblGrid>
              <a:tr h="566729">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1389">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June 1</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Petty</a:t>
                      </a:r>
                      <a:r>
                        <a:rPr lang="en-US" sz="1600" b="1" baseline="0"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11</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11</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June 6</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Postage &amp; Telegrams Expense</a:t>
                      </a:r>
                    </a:p>
                    <a:p>
                      <a:pPr algn="l">
                        <a:spcAft>
                          <a:spcPts val="0"/>
                        </a:spcAft>
                      </a:pPr>
                      <a:r>
                        <a:rPr lang="en-US"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0.870 + 0.900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1.770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Stationery Expense </a:t>
                      </a:r>
                    </a:p>
                    <a:p>
                      <a:pPr algn="l">
                        <a:spcAft>
                          <a:spcPts val="0"/>
                        </a:spcAft>
                      </a:pPr>
                      <a:r>
                        <a:rPr lang="en-US" sz="1600" b="1" baseline="0" dirty="0" smtClean="0">
                          <a:solidFill>
                            <a:srgbClr val="FF0000"/>
                          </a:solidFill>
                          <a:latin typeface="Arial" panose="020B0604020202020204" pitchFamily="34" charset="0"/>
                          <a:ea typeface="Calibri" panose="020F0502020204030204" pitchFamily="34" charset="0"/>
                        </a:rPr>
                        <a:t>            </a:t>
                      </a:r>
                      <a:r>
                        <a:rPr lang="en-US" sz="1600" b="1" dirty="0" smtClean="0">
                          <a:solidFill>
                            <a:srgbClr val="FF0000"/>
                          </a:solidFill>
                          <a:latin typeface="Arial" panose="020B0604020202020204" pitchFamily="34" charset="0"/>
                          <a:ea typeface="Calibri" panose="020F0502020204030204" pitchFamily="34" charset="0"/>
                        </a:rPr>
                        <a:t>2.230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2.230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Transport Expenses </a:t>
                      </a:r>
                    </a:p>
                    <a:p>
                      <a:pPr algn="l">
                        <a:spcAft>
                          <a:spcPts val="0"/>
                        </a:spcAft>
                      </a:pPr>
                      <a:r>
                        <a:rPr lang="en-US" sz="1600" b="1" dirty="0" smtClean="0">
                          <a:latin typeface="Arial" panose="020B0604020202020204" pitchFamily="34" charset="0"/>
                          <a:ea typeface="Calibri" panose="020F0502020204030204" pitchFamily="34" charset="0"/>
                        </a:rPr>
                        <a:t>    </a:t>
                      </a:r>
                      <a:r>
                        <a:rPr lang="en-US" sz="1600" b="1" dirty="0" smtClean="0">
                          <a:solidFill>
                            <a:srgbClr val="FF0000"/>
                          </a:solidFill>
                          <a:latin typeface="Arial" panose="020B0604020202020204" pitchFamily="34" charset="0"/>
                          <a:ea typeface="Calibri" panose="020F0502020204030204" pitchFamily="34" charset="0"/>
                        </a:rPr>
                        <a:t>1.300 +1.500 + 0.700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3.500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Sundry Office Expenses</a:t>
                      </a:r>
                    </a:p>
                    <a:p>
                      <a:pPr algn="l">
                        <a:spcAft>
                          <a:spcPts val="0"/>
                        </a:spcAft>
                      </a:pPr>
                      <a:r>
                        <a:rPr lang="en-US"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1.300 + 2.000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3.300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10.800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pic>
        <p:nvPicPr>
          <p:cNvPr id="13" name="Picture 12" descr="Female pharmacist standing at the cashier in pharmacy, only the torso to be seen Stock Photo - 10016567"/>
          <p:cNvPicPr/>
          <p:nvPr/>
        </p:nvPicPr>
        <p:blipFill>
          <a:blip r:embed="rId2" cstate="print"/>
          <a:stretch>
            <a:fillRect/>
          </a:stretch>
        </p:blipFill>
        <p:spPr bwMode="auto">
          <a:xfrm>
            <a:off x="7693312" y="5113804"/>
            <a:ext cx="3064510" cy="1323975"/>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0" y="6498164"/>
            <a:ext cx="12192000" cy="384957"/>
            <a:chOff x="0" y="6498164"/>
            <a:chExt cx="12192000" cy="384957"/>
          </a:xfrm>
        </p:grpSpPr>
        <p:cxnSp>
          <p:nvCxnSpPr>
            <p:cNvPr id="15" name="Straight Connector 1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987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487272" y="4587656"/>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0" y="6449445"/>
            <a:ext cx="12070079" cy="288993"/>
            <a:chOff x="0" y="6521692"/>
            <a:chExt cx="12192000" cy="608098"/>
          </a:xfrm>
        </p:grpSpPr>
        <p:cxnSp>
          <p:nvCxnSpPr>
            <p:cNvPr id="13" name="Straight Connector 12"/>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048000" y="6546930"/>
              <a:ext cx="9144000" cy="5828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b="1" dirty="0"/>
                <a:t>وزارة التربية والتعليم – 2020م</a:t>
              </a:r>
              <a:endParaRPr lang="en-US" sz="1200" b="1" dirty="0"/>
            </a:p>
          </p:txBody>
        </p:sp>
      </p:grpSp>
      <p:sp>
        <p:nvSpPr>
          <p:cNvPr id="19" name="Rectangle 18"/>
          <p:cNvSpPr/>
          <p:nvPr/>
        </p:nvSpPr>
        <p:spPr>
          <a:xfrm>
            <a:off x="237400" y="1900335"/>
            <a:ext cx="10297518" cy="252713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solidFill>
                  <a:schemeClr val="accent2">
                    <a:lumMod val="60000"/>
                    <a:lumOff val="40000"/>
                  </a:schemeClr>
                </a:solidFill>
                <a:latin typeface="Arial" panose="020B0604020202020204" pitchFamily="34" charset="0"/>
                <a:cs typeface="Arial" panose="020B0604020202020204" pitchFamily="34" charset="0"/>
              </a:rPr>
              <a:t>The student should be achieved the objectives</a:t>
            </a:r>
            <a:r>
              <a:rPr lang="en-US" sz="2800" b="1" dirty="0" smtClean="0">
                <a:solidFill>
                  <a:schemeClr val="accent2">
                    <a:lumMod val="60000"/>
                    <a:lumOff val="40000"/>
                  </a:schemeClr>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1- recognize the need for controlling cash.</a:t>
            </a:r>
            <a:endParaRPr lang="en-US" sz="2400" b="1" dirty="0">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2- understand and record the establishment of petty cash fund and other related transactions.</a:t>
            </a:r>
            <a:endParaRPr lang="en-US" sz="2400" b="1" dirty="0">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3- recognize the use of imprest system.</a:t>
            </a:r>
            <a:endParaRPr lang="en-US" sz="2400" b="1" dirty="0">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4- the petty cash book.</a:t>
            </a:r>
            <a:endParaRPr lang="en-US" sz="24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4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327552" y="3405899"/>
            <a:ext cx="10297518" cy="263920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lvl="0"/>
            <a:r>
              <a:rPr lang="en-GB" sz="2800" b="1" dirty="0" smtClean="0">
                <a:latin typeface="Arial" panose="020B0604020202020204" pitchFamily="34" charset="0"/>
                <a:cs typeface="Arial" panose="020B0604020202020204" pitchFamily="34" charset="0"/>
              </a:rPr>
              <a:t>1- recognize </a:t>
            </a:r>
            <a:r>
              <a:rPr lang="en-GB" sz="2800" b="1" dirty="0">
                <a:latin typeface="Arial" panose="020B0604020202020204" pitchFamily="34" charset="0"/>
                <a:cs typeface="Arial" panose="020B0604020202020204" pitchFamily="34" charset="0"/>
              </a:rPr>
              <a:t>the need for controlling cash.</a:t>
            </a:r>
            <a:endParaRPr lang="en-US" sz="2800" b="1" dirty="0">
              <a:latin typeface="Arial" panose="020B0604020202020204" pitchFamily="34" charset="0"/>
              <a:cs typeface="Arial" panose="020B0604020202020204" pitchFamily="34" charset="0"/>
            </a:endParaRPr>
          </a:p>
          <a:p>
            <a:pPr lvl="0"/>
            <a:r>
              <a:rPr lang="en-GB" sz="2800" b="1" dirty="0" smtClean="0">
                <a:latin typeface="Arial" panose="020B0604020202020204" pitchFamily="34" charset="0"/>
                <a:cs typeface="Arial" panose="020B0604020202020204" pitchFamily="34" charset="0"/>
              </a:rPr>
              <a:t>2- understand </a:t>
            </a:r>
            <a:r>
              <a:rPr lang="en-GB" sz="2800" b="1" dirty="0">
                <a:latin typeface="Arial" panose="020B0604020202020204" pitchFamily="34" charset="0"/>
                <a:cs typeface="Arial" panose="020B0604020202020204" pitchFamily="34" charset="0"/>
              </a:rPr>
              <a:t>and record the establishment of petty cash fund and other related transactions.</a:t>
            </a:r>
            <a:endParaRPr lang="en-US" sz="2800" b="1" dirty="0">
              <a:latin typeface="Arial" panose="020B0604020202020204" pitchFamily="34" charset="0"/>
              <a:cs typeface="Arial" panose="020B0604020202020204" pitchFamily="34" charset="0"/>
            </a:endParaRPr>
          </a:p>
          <a:p>
            <a:pPr lvl="0"/>
            <a:r>
              <a:rPr lang="en-GB" sz="2800" b="1" dirty="0" smtClean="0">
                <a:latin typeface="Arial" panose="020B0604020202020204" pitchFamily="34" charset="0"/>
                <a:cs typeface="Arial" panose="020B0604020202020204" pitchFamily="34" charset="0"/>
              </a:rPr>
              <a:t>3- recognize </a:t>
            </a:r>
            <a:r>
              <a:rPr lang="en-GB" sz="2800" b="1" dirty="0">
                <a:latin typeface="Arial" panose="020B0604020202020204" pitchFamily="34" charset="0"/>
                <a:cs typeface="Arial" panose="020B0604020202020204" pitchFamily="34" charset="0"/>
              </a:rPr>
              <a:t>the use of imprest system</a:t>
            </a:r>
            <a:r>
              <a:rPr lang="en-GB"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92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2" name="Rectangle 21"/>
          <p:cNvSpPr/>
          <p:nvPr/>
        </p:nvSpPr>
        <p:spPr>
          <a:xfrm>
            <a:off x="288502" y="2070386"/>
            <a:ext cx="7665059" cy="341632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The growth of business may increase the pressure of work on the cashier to the extent that it may become necessary to relieve him/her of the duty of attending of small items that frequently or her in the ordinary routine of business. Minor expenses such as the cost of telegrams, parcel post, bus or taxi fares, small amounts of supplies, and similar items of minor expenses, may be placed in the care of an employee called the petty cashier</a:t>
            </a:r>
            <a:endParaRPr lang="en-US" sz="2400" b="1" dirty="0">
              <a:latin typeface="Arial" panose="020B0604020202020204" pitchFamily="34" charset="0"/>
              <a:cs typeface="Arial" panose="020B0604020202020204" pitchFamily="34" charset="0"/>
            </a:endParaRPr>
          </a:p>
        </p:txBody>
      </p:sp>
      <p:pic>
        <p:nvPicPr>
          <p:cNvPr id="24" name="Picture 23" descr="An image of a waitress working at the cashier counter.  Stock Photo - 8199336"/>
          <p:cNvPicPr/>
          <p:nvPr/>
        </p:nvPicPr>
        <p:blipFill>
          <a:blip r:embed="rId2" cstate="print"/>
          <a:stretch>
            <a:fillRect/>
          </a:stretch>
        </p:blipFill>
        <p:spPr bwMode="auto">
          <a:xfrm>
            <a:off x="8139449" y="2217274"/>
            <a:ext cx="3425779" cy="2987899"/>
          </a:xfrm>
          <a:prstGeom prst="rect">
            <a:avLst/>
          </a:prstGeom>
          <a:noFill/>
          <a:ln w="9525">
            <a:noFill/>
            <a:miter lim="800000"/>
            <a:headEnd/>
            <a:tailEnd/>
          </a:ln>
        </p:spPr>
      </p:pic>
      <p:grpSp>
        <p:nvGrpSpPr>
          <p:cNvPr id="25" name="Group 24"/>
          <p:cNvGrpSpPr/>
          <p:nvPr/>
        </p:nvGrpSpPr>
        <p:grpSpPr>
          <a:xfrm>
            <a:off x="182386" y="665236"/>
            <a:ext cx="4608555" cy="872365"/>
            <a:chOff x="272538" y="1012529"/>
            <a:chExt cx="8153400" cy="1080000"/>
          </a:xfrm>
        </p:grpSpPr>
        <p:sp>
          <p:nvSpPr>
            <p:cNvPr id="26"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7" name="Rectangle 6"/>
            <p:cNvSpPr/>
            <p:nvPr/>
          </p:nvSpPr>
          <p:spPr>
            <a:xfrm>
              <a:off x="1440892" y="1085999"/>
              <a:ext cx="3637791" cy="876373"/>
            </a:xfrm>
            <a:prstGeom prst="rect">
              <a:avLst/>
            </a:prstGeom>
          </p:spPr>
          <p:txBody>
            <a:bodyPr wrap="none">
              <a:spAutoFit/>
            </a:bodyPr>
            <a:lstStyle/>
            <a:p>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Introduction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28" name="Shape 631"/>
            <p:cNvGrpSpPr/>
            <p:nvPr/>
          </p:nvGrpSpPr>
          <p:grpSpPr>
            <a:xfrm>
              <a:off x="460278" y="1121179"/>
              <a:ext cx="783227" cy="707887"/>
              <a:chOff x="5961125" y="1623900"/>
              <a:chExt cx="427450" cy="448175"/>
            </a:xfrm>
          </p:grpSpPr>
          <p:sp>
            <p:nvSpPr>
              <p:cNvPr id="29"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19" name="Group 18"/>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1112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30871" y="510690"/>
            <a:ext cx="7265402" cy="635530"/>
            <a:chOff x="272538" y="1012529"/>
            <a:chExt cx="12853865" cy="1080000"/>
          </a:xfrm>
        </p:grpSpPr>
        <p:sp>
          <p:nvSpPr>
            <p:cNvPr id="7" name="مستطيل مستدير الزوايا 13"/>
            <p:cNvSpPr/>
            <p:nvPr/>
          </p:nvSpPr>
          <p:spPr>
            <a:xfrm>
              <a:off x="272538" y="1012529"/>
              <a:ext cx="1285386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474468" y="1264975"/>
              <a:ext cx="11651935" cy="784539"/>
            </a:xfrm>
            <a:prstGeom prst="rect">
              <a:avLst/>
            </a:prstGeom>
          </p:spPr>
          <p:txBody>
            <a:bodyPr wrap="none">
              <a:spAutoFit/>
            </a:bodyPr>
            <a:lstStyle/>
            <a:p>
              <a:r>
                <a:rPr lang="en-US" sz="2400" b="1" dirty="0" smtClean="0">
                  <a:ln w="9525">
                    <a:noFill/>
                    <a:prstDash val="solid"/>
                  </a:ln>
                  <a:solidFill>
                    <a:srgbClr val="FFFF00"/>
                  </a:solidFill>
                  <a:latin typeface="Arial Black" panose="020B0A04020102020204" pitchFamily="34" charset="0"/>
                  <a:cs typeface="PT Bold Heading" panose="02010400000000000000" pitchFamily="2" charset="-78"/>
                </a:rPr>
                <a:t>Journal Entries for Petty Cash System</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58719" y="1275830"/>
            <a:ext cx="3698448" cy="4633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50000"/>
              </a:lnSpc>
              <a:spcAft>
                <a:spcPts val="6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A. Establishment </a:t>
            </a:r>
            <a:r>
              <a:rPr lang="en-US" b="1" u="sng" dirty="0">
                <a:solidFill>
                  <a:srgbClr val="002060"/>
                </a:solidFill>
                <a:latin typeface="Times New Roman" panose="02020603050405020304" pitchFamily="18" charset="0"/>
                <a:cs typeface="Times New Roman" panose="02020603050405020304" pitchFamily="18" charset="0"/>
              </a:rPr>
              <a:t>a petty cash fund:</a:t>
            </a:r>
            <a:endParaRPr lang="en-US"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143409684"/>
              </p:ext>
            </p:extLst>
          </p:nvPr>
        </p:nvGraphicFramePr>
        <p:xfrm>
          <a:off x="130871" y="4976298"/>
          <a:ext cx="5359741" cy="1057656"/>
        </p:xfrm>
        <a:graphic>
          <a:graphicData uri="http://schemas.openxmlformats.org/drawingml/2006/table">
            <a:tbl>
              <a:tblPr firstRow="1" firstCol="1" lastRow="1" lastCol="1" bandRow="1" bandCol="1">
                <a:tableStyleId>{5940675A-B579-460E-94D1-54222C63F5DA}</a:tableStyleId>
              </a:tblPr>
              <a:tblGrid>
                <a:gridCol w="717968"/>
                <a:gridCol w="2542517"/>
                <a:gridCol w="476518"/>
                <a:gridCol w="807157"/>
                <a:gridCol w="815581"/>
              </a:tblGrid>
              <a:tr h="342853">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2">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Petty Cash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bl>
          </a:graphicData>
        </a:graphic>
      </p:graphicFrame>
      <p:sp>
        <p:nvSpPr>
          <p:cNvPr id="4" name="Rectangle 3"/>
          <p:cNvSpPr/>
          <p:nvPr/>
        </p:nvSpPr>
        <p:spPr>
          <a:xfrm>
            <a:off x="5975797" y="1332292"/>
            <a:ext cx="5654112" cy="4633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5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B. Replenishment </a:t>
            </a:r>
            <a:r>
              <a:rPr lang="en-US" b="1" u="sng" dirty="0">
                <a:solidFill>
                  <a:srgbClr val="002060"/>
                </a:solidFill>
                <a:latin typeface="Times New Roman" panose="02020603050405020304" pitchFamily="18" charset="0"/>
                <a:cs typeface="Times New Roman" panose="02020603050405020304" pitchFamily="18" charset="0"/>
              </a:rPr>
              <a:t>(Reimbursement)  a petty cash </a:t>
            </a:r>
            <a:r>
              <a:rPr lang="en-US" b="1" u="sng">
                <a:solidFill>
                  <a:srgbClr val="002060"/>
                </a:solidFill>
                <a:latin typeface="Times New Roman" panose="02020603050405020304" pitchFamily="18" charset="0"/>
                <a:cs typeface="Times New Roman" panose="02020603050405020304" pitchFamily="18" charset="0"/>
              </a:rPr>
              <a:t>fund</a:t>
            </a:r>
            <a:r>
              <a:rPr lang="en-US" b="1" u="sng" smtClean="0">
                <a:solidFill>
                  <a:srgbClr val="002060"/>
                </a:solidFill>
                <a:latin typeface="Times New Roman" panose="02020603050405020304" pitchFamily="18" charset="0"/>
                <a:cs typeface="Times New Roman" panose="02020603050405020304" pitchFamily="18" charset="0"/>
              </a:rPr>
              <a:t>: </a:t>
            </a:r>
            <a:endParaRPr lang="en-US"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967173900"/>
              </p:ext>
            </p:extLst>
          </p:nvPr>
        </p:nvGraphicFramePr>
        <p:xfrm>
          <a:off x="5975797" y="4560245"/>
          <a:ext cx="5537916" cy="1889760"/>
        </p:xfrm>
        <a:graphic>
          <a:graphicData uri="http://schemas.openxmlformats.org/drawingml/2006/table">
            <a:tbl>
              <a:tblPr firstRow="1" firstCol="1" lastRow="1" lastCol="1" bandRow="1" bandCol="1">
                <a:tableStyleId>{5940675A-B579-460E-94D1-54222C63F5DA}</a:tableStyleId>
              </a:tblPr>
              <a:tblGrid>
                <a:gridCol w="745340"/>
                <a:gridCol w="2610484"/>
                <a:gridCol w="455160"/>
                <a:gridCol w="856774"/>
                <a:gridCol w="870158"/>
              </a:tblGrid>
              <a:tr h="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5">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Miscellaneous Expenses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Delivery Expenses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spcAft>
                          <a:spcPts val="1000"/>
                        </a:spcAft>
                      </a:pPr>
                      <a:r>
                        <a:rPr lang="en-US" sz="1400" b="1">
                          <a:effectLst/>
                          <a:latin typeface="Arial" panose="020B0604020202020204" pitchFamily="34" charset="0"/>
                          <a:cs typeface="Arial" panose="020B0604020202020204" pitchFamily="34" charset="0"/>
                        </a:rPr>
                        <a:t>Transportation-in</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spcAft>
                          <a:spcPts val="1000"/>
                        </a:spcAft>
                      </a:pPr>
                      <a:r>
                        <a:rPr lang="en-US" sz="1400" b="1">
                          <a:effectLst/>
                          <a:latin typeface="Arial" panose="020B0604020202020204" pitchFamily="34" charset="0"/>
                          <a:cs typeface="Arial" panose="020B0604020202020204" pitchFamily="34" charset="0"/>
                        </a:rPr>
                        <a:t>Postage Expenses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bl>
          </a:graphicData>
        </a:graphic>
      </p:graphicFrame>
      <p:sp>
        <p:nvSpPr>
          <p:cNvPr id="25" name="Rectangle 24"/>
          <p:cNvSpPr/>
          <p:nvPr/>
        </p:nvSpPr>
        <p:spPr>
          <a:xfrm>
            <a:off x="130871" y="1967857"/>
            <a:ext cx="4662152" cy="29495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50000"/>
              </a:lnSpc>
              <a:spcAft>
                <a:spcPts val="1000"/>
              </a:spcAft>
            </a:pPr>
            <a:r>
              <a:rPr lang="en-US" b="1" dirty="0">
                <a:latin typeface="Arial" panose="020B0604020202020204" pitchFamily="34" charset="0"/>
                <a:ea typeface="Times New Roman" panose="02020603050405020304" pitchFamily="18" charset="0"/>
                <a:cs typeface="Arial" panose="020B0604020202020204" pitchFamily="34" charset="0"/>
              </a:rPr>
              <a:t>Establishing a petty cash fund requires estimating the total amount of small payments likely to made during a short period such as a week or month. A check is then drawn by the company cashier for an amount slightly in excess of this estimate.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5605611" y="1874052"/>
            <a:ext cx="6096000" cy="25755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130000"/>
              </a:lnSpc>
            </a:pPr>
            <a:r>
              <a:rPr lang="en-US" b="1" dirty="0">
                <a:latin typeface="Arial" panose="020B0604020202020204" pitchFamily="34" charset="0"/>
                <a:ea typeface="Times New Roman" panose="02020603050405020304" pitchFamily="18" charset="0"/>
                <a:cs typeface="Arial" panose="020B0604020202020204" pitchFamily="34" charset="0"/>
              </a:rPr>
              <a:t>A petty Cash fund is usually reimbursed at the end of an accounting period so that expenses are recorded in the proper period, even if the fund is not low on money. If the fund is not reimbursed at the end of a period, the financial statements would show both an overstated cash account and understated expenses that were paid out of petty cash. </a:t>
            </a:r>
            <a:endParaRPr lang="en-US" b="1" dirty="0">
              <a:latin typeface="Arial" panose="020B0604020202020204" pitchFamily="34" charset="0"/>
              <a:cs typeface="Arial" panose="020B0604020202020204" pitchFamily="34" charset="0"/>
            </a:endParaRPr>
          </a:p>
        </p:txBody>
      </p:sp>
      <p:grpSp>
        <p:nvGrpSpPr>
          <p:cNvPr id="23" name="Group 22"/>
          <p:cNvGrpSpPr/>
          <p:nvPr/>
        </p:nvGrpSpPr>
        <p:grpSpPr>
          <a:xfrm>
            <a:off x="0" y="6498164"/>
            <a:ext cx="12192000" cy="384957"/>
            <a:chOff x="0" y="6498164"/>
            <a:chExt cx="12192000" cy="384957"/>
          </a:xfrm>
        </p:grpSpPr>
        <p:cxnSp>
          <p:nvCxnSpPr>
            <p:cNvPr id="24" name="Straight Connector 2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365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30871" y="510690"/>
            <a:ext cx="7265402" cy="635530"/>
            <a:chOff x="272538" y="1012529"/>
            <a:chExt cx="12853865" cy="1080000"/>
          </a:xfrm>
        </p:grpSpPr>
        <p:sp>
          <p:nvSpPr>
            <p:cNvPr id="7" name="مستطيل مستدير الزوايا 13"/>
            <p:cNvSpPr/>
            <p:nvPr/>
          </p:nvSpPr>
          <p:spPr>
            <a:xfrm>
              <a:off x="272538" y="1012529"/>
              <a:ext cx="1285386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474468" y="1264975"/>
              <a:ext cx="11651935" cy="784539"/>
            </a:xfrm>
            <a:prstGeom prst="rect">
              <a:avLst/>
            </a:prstGeom>
          </p:spPr>
          <p:txBody>
            <a:bodyPr wrap="none">
              <a:spAutoFit/>
            </a:bodyPr>
            <a:lstStyle/>
            <a:p>
              <a:r>
                <a:rPr lang="en-US" sz="2400" b="1" dirty="0" smtClean="0">
                  <a:ln w="9525">
                    <a:noFill/>
                    <a:prstDash val="solid"/>
                  </a:ln>
                  <a:solidFill>
                    <a:srgbClr val="FFFF00"/>
                  </a:solidFill>
                  <a:latin typeface="Arial Black" panose="020B0A04020102020204" pitchFamily="34" charset="0"/>
                  <a:cs typeface="PT Bold Heading" panose="02010400000000000000" pitchFamily="2" charset="-78"/>
                </a:rPr>
                <a:t>Journal Entries for Petty Cash System</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aphicFrame>
        <p:nvGraphicFramePr>
          <p:cNvPr id="19" name="Table 18"/>
          <p:cNvGraphicFramePr>
            <a:graphicFrameLocks noGrp="1"/>
          </p:cNvGraphicFramePr>
          <p:nvPr>
            <p:extLst>
              <p:ext uri="{D42A27DB-BD31-4B8C-83A1-F6EECF244321}">
                <p14:modId xmlns:p14="http://schemas.microsoft.com/office/powerpoint/2010/main" val="1169232344"/>
              </p:ext>
            </p:extLst>
          </p:nvPr>
        </p:nvGraphicFramePr>
        <p:xfrm>
          <a:off x="236987" y="2110106"/>
          <a:ext cx="6153854" cy="1057656"/>
        </p:xfrm>
        <a:graphic>
          <a:graphicData uri="http://schemas.openxmlformats.org/drawingml/2006/table">
            <a:tbl>
              <a:tblPr firstRow="1" firstCol="1" lastRow="1" lastCol="1" bandRow="1" bandCol="1">
                <a:tableStyleId>{5940675A-B579-460E-94D1-54222C63F5DA}</a:tableStyleId>
              </a:tblPr>
              <a:tblGrid>
                <a:gridCol w="986374"/>
                <a:gridCol w="3104632"/>
                <a:gridCol w="450761"/>
                <a:gridCol w="746975"/>
                <a:gridCol w="865112"/>
              </a:tblGrid>
              <a:tr h="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2">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a:effectLst/>
                          <a:latin typeface="Arial" panose="020B0604020202020204" pitchFamily="34" charset="0"/>
                          <a:cs typeface="Arial" panose="020B0604020202020204" pitchFamily="34" charset="0"/>
                        </a:rPr>
                        <a:t>Petty Cash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bl>
          </a:graphicData>
        </a:graphic>
      </p:graphicFrame>
      <p:sp>
        <p:nvSpPr>
          <p:cNvPr id="22" name="Rectangle 21"/>
          <p:cNvSpPr/>
          <p:nvPr/>
        </p:nvSpPr>
        <p:spPr>
          <a:xfrm>
            <a:off x="236987" y="1446156"/>
            <a:ext cx="3322384" cy="42184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3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C. Increasing </a:t>
            </a:r>
            <a:r>
              <a:rPr lang="en-US" b="1" u="sng" dirty="0">
                <a:solidFill>
                  <a:srgbClr val="002060"/>
                </a:solidFill>
                <a:latin typeface="Times New Roman" panose="02020603050405020304" pitchFamily="18" charset="0"/>
                <a:cs typeface="Times New Roman" panose="02020603050405020304" pitchFamily="18" charset="0"/>
              </a:rPr>
              <a:t>a petty cash fund:</a:t>
            </a:r>
            <a:endParaRPr lang="en-US" dirty="0">
              <a:effectLst/>
            </a:endParaRPr>
          </a:p>
        </p:txBody>
      </p:sp>
      <p:sp>
        <p:nvSpPr>
          <p:cNvPr id="23" name="Rectangle 22"/>
          <p:cNvSpPr/>
          <p:nvPr/>
        </p:nvSpPr>
        <p:spPr>
          <a:xfrm>
            <a:off x="247706" y="3431573"/>
            <a:ext cx="3373680" cy="42184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3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D. Decreasing </a:t>
            </a:r>
            <a:r>
              <a:rPr lang="en-US" b="1" u="sng" dirty="0">
                <a:solidFill>
                  <a:srgbClr val="002060"/>
                </a:solidFill>
                <a:latin typeface="Times New Roman" panose="02020603050405020304" pitchFamily="18" charset="0"/>
                <a:cs typeface="Times New Roman" panose="02020603050405020304" pitchFamily="18" charset="0"/>
              </a:rPr>
              <a:t>a petty cash fund:</a:t>
            </a:r>
            <a:endParaRPr lang="en-US" dirty="0">
              <a:effectLst/>
            </a:endParaRPr>
          </a:p>
        </p:txBody>
      </p:sp>
      <p:graphicFrame>
        <p:nvGraphicFramePr>
          <p:cNvPr id="24" name="Table 23"/>
          <p:cNvGraphicFramePr>
            <a:graphicFrameLocks noGrp="1"/>
          </p:cNvGraphicFramePr>
          <p:nvPr>
            <p:extLst>
              <p:ext uri="{D42A27DB-BD31-4B8C-83A1-F6EECF244321}">
                <p14:modId xmlns:p14="http://schemas.microsoft.com/office/powerpoint/2010/main" val="2087474536"/>
              </p:ext>
            </p:extLst>
          </p:nvPr>
        </p:nvGraphicFramePr>
        <p:xfrm>
          <a:off x="247706" y="4256959"/>
          <a:ext cx="6003656" cy="1057656"/>
        </p:xfrm>
        <a:graphic>
          <a:graphicData uri="http://schemas.openxmlformats.org/drawingml/2006/table">
            <a:tbl>
              <a:tblPr firstRow="1" firstCol="1" lastRow="1" lastCol="1" bandRow="1" bandCol="1">
                <a:tableStyleId>{5940675A-B579-460E-94D1-54222C63F5DA}</a:tableStyleId>
              </a:tblPr>
              <a:tblGrid>
                <a:gridCol w="882800"/>
                <a:gridCol w="3053660"/>
                <a:gridCol w="463639"/>
                <a:gridCol w="759854"/>
                <a:gridCol w="843703"/>
              </a:tblGrid>
              <a:tr h="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a:effectLst/>
                          <a:latin typeface="Arial" panose="020B0604020202020204" pitchFamily="34" charset="0"/>
                          <a:cs typeface="Arial" panose="020B0604020202020204" pitchFamily="34" charset="0"/>
                        </a:rPr>
                        <a:t>Debit</a:t>
                      </a:r>
                    </a:p>
                    <a:p>
                      <a:pPr algn="ctr">
                        <a:spcAft>
                          <a:spcPts val="600"/>
                        </a:spcAft>
                      </a:pPr>
                      <a:r>
                        <a:rPr lang="en-US" sz="1400" b="1">
                          <a:effectLst/>
                          <a:latin typeface="Arial" panose="020B0604020202020204" pitchFamily="34" charset="0"/>
                          <a:cs typeface="Arial" panose="020B0604020202020204" pitchFamily="34" charset="0"/>
                        </a:rPr>
                        <a:t>(BD)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2">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a:effectLst/>
                          <a:latin typeface="Arial" panose="020B0604020202020204" pitchFamily="34" charset="0"/>
                          <a:cs typeface="Arial" panose="020B0604020202020204" pitchFamily="34" charset="0"/>
                        </a:rPr>
                        <a:t>Cash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Petty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bl>
          </a:graphicData>
        </a:graphic>
      </p:graphicFrame>
      <p:pic>
        <p:nvPicPr>
          <p:cNvPr id="25" name="Picture 24" descr="Female pharmacist standing at the cashier in pharmacy, only the torso to be seen Stock Photo - 10016567"/>
          <p:cNvPicPr/>
          <p:nvPr/>
        </p:nvPicPr>
        <p:blipFill>
          <a:blip r:embed="rId2" cstate="print"/>
          <a:stretch>
            <a:fillRect/>
          </a:stretch>
        </p:blipFill>
        <p:spPr bwMode="auto">
          <a:xfrm>
            <a:off x="6954592" y="1996225"/>
            <a:ext cx="4456090" cy="3021012"/>
          </a:xfrm>
          <a:prstGeom prst="rect">
            <a:avLst/>
          </a:prstGeom>
          <a:ln>
            <a:noFill/>
          </a:ln>
          <a:effectLst>
            <a:outerShdw blurRad="292100" dist="139700" dir="2700000" algn="tl" rotWithShape="0">
              <a:srgbClr val="333333">
                <a:alpha val="65000"/>
              </a:srgbClr>
            </a:outerShdw>
          </a:effectLst>
        </p:spPr>
      </p:pic>
      <p:grpSp>
        <p:nvGrpSpPr>
          <p:cNvPr id="26" name="Group 25"/>
          <p:cNvGrpSpPr/>
          <p:nvPr/>
        </p:nvGrpSpPr>
        <p:grpSpPr>
          <a:xfrm>
            <a:off x="0" y="6498164"/>
            <a:ext cx="12192000" cy="384957"/>
            <a:chOff x="0" y="6498164"/>
            <a:chExt cx="12192000" cy="384957"/>
          </a:xfrm>
        </p:grpSpPr>
        <p:cxnSp>
          <p:nvCxnSpPr>
            <p:cNvPr id="27" name="Straight Connector 2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701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041" y="1169959"/>
            <a:ext cx="5426298" cy="28623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800"/>
              </a:spcAft>
            </a:pPr>
            <a:r>
              <a:rPr lang="en-US" b="1" dirty="0" err="1">
                <a:latin typeface="Arial" panose="020B0604020202020204" pitchFamily="34" charset="0"/>
                <a:ea typeface="Calibri" panose="020F0502020204030204" pitchFamily="34" charset="0"/>
              </a:rPr>
              <a:t>Salama</a:t>
            </a:r>
            <a:r>
              <a:rPr lang="en-US" b="1" dirty="0">
                <a:latin typeface="Arial" panose="020B0604020202020204" pitchFamily="34" charset="0"/>
                <a:ea typeface="Calibri" panose="020F0502020204030204" pitchFamily="34" charset="0"/>
              </a:rPr>
              <a:t> Company </a:t>
            </a:r>
            <a:r>
              <a:rPr lang="en-US" b="1" dirty="0">
                <a:solidFill>
                  <a:srgbClr val="FF0000"/>
                </a:solidFill>
                <a:latin typeface="Arial" panose="020B0604020202020204" pitchFamily="34" charset="0"/>
                <a:ea typeface="Calibri" panose="020F0502020204030204" pitchFamily="34" charset="0"/>
              </a:rPr>
              <a:t>establishes</a:t>
            </a:r>
            <a:r>
              <a:rPr lang="en-US" b="1" dirty="0">
                <a:latin typeface="Arial" panose="020B0604020202020204" pitchFamily="34" charset="0"/>
                <a:ea typeface="Calibri" panose="020F0502020204030204" pitchFamily="34" charset="0"/>
              </a:rPr>
              <a:t> a BD200 petty cash fund on July 5, 2020. </a:t>
            </a:r>
            <a:r>
              <a:rPr lang="en-US" b="1" dirty="0">
                <a:solidFill>
                  <a:srgbClr val="FF0000"/>
                </a:solidFill>
                <a:latin typeface="Arial" panose="020B0604020202020204" pitchFamily="34" charset="0"/>
                <a:ea typeface="Calibri" panose="020F0502020204030204" pitchFamily="34" charset="0"/>
              </a:rPr>
              <a:t>The fund shows </a:t>
            </a:r>
            <a:r>
              <a:rPr lang="en-US" b="1" dirty="0" smtClean="0">
                <a:latin typeface="Arial" panose="020B0604020202020204" pitchFamily="34" charset="0"/>
                <a:ea typeface="Calibri" panose="020F0502020204030204" pitchFamily="34" charset="0"/>
              </a:rPr>
              <a:t>BD30 </a:t>
            </a:r>
            <a:r>
              <a:rPr lang="en-US" b="1" dirty="0">
                <a:latin typeface="Arial" panose="020B0604020202020204" pitchFamily="34" charset="0"/>
                <a:ea typeface="Calibri" panose="020F0502020204030204" pitchFamily="34" charset="0"/>
              </a:rPr>
              <a:t>in cash along with receipts for the following expenditures: postage and stationery expenses </a:t>
            </a:r>
            <a:r>
              <a:rPr lang="en-US" b="1" dirty="0" smtClean="0">
                <a:latin typeface="Arial" panose="020B0604020202020204" pitchFamily="34" charset="0"/>
                <a:ea typeface="Calibri" panose="020F0502020204030204" pitchFamily="34" charset="0"/>
              </a:rPr>
              <a:t>BD52</a:t>
            </a:r>
            <a:r>
              <a:rPr lang="en-US" b="1" dirty="0">
                <a:latin typeface="Arial" panose="020B0604020202020204" pitchFamily="34" charset="0"/>
                <a:ea typeface="Calibri" panose="020F0502020204030204" pitchFamily="34" charset="0"/>
              </a:rPr>
              <a:t>, delivery expenses BD48 and </a:t>
            </a:r>
            <a:r>
              <a:rPr lang="en-US" b="1" dirty="0" smtClean="0">
                <a:latin typeface="Arial" panose="020B0604020202020204" pitchFamily="34" charset="0"/>
                <a:ea typeface="Calibri" panose="020F0502020204030204" pitchFamily="34" charset="0"/>
              </a:rPr>
              <a:t>miscellaneous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BD70. </a:t>
            </a:r>
            <a:r>
              <a:rPr lang="en-US" b="1" dirty="0">
                <a:latin typeface="Arial" panose="020B0604020202020204" pitchFamily="34" charset="0"/>
                <a:ea typeface="Calibri" panose="020F0502020204030204" pitchFamily="34" charset="0"/>
              </a:rPr>
              <a:t>On July 31, 2020, received cash from the chief cashier to </a:t>
            </a:r>
            <a:r>
              <a:rPr lang="en-US" b="1" dirty="0">
                <a:solidFill>
                  <a:srgbClr val="FF0000"/>
                </a:solidFill>
                <a:latin typeface="Arial" panose="020B0604020202020204" pitchFamily="34" charset="0"/>
                <a:ea typeface="Calibri" panose="020F0502020204030204" pitchFamily="34" charset="0"/>
              </a:rPr>
              <a:t>reimburse (replenish</a:t>
            </a:r>
            <a:r>
              <a:rPr lang="en-US" b="1" dirty="0">
                <a:latin typeface="Arial" panose="020B0604020202020204" pitchFamily="34" charset="0"/>
                <a:ea typeface="Calibri" panose="020F0502020204030204" pitchFamily="34" charset="0"/>
              </a:rPr>
              <a:t>) the fund. On August 1, 2020, the petty cashier </a:t>
            </a:r>
            <a:r>
              <a:rPr lang="en-US" b="1" dirty="0">
                <a:solidFill>
                  <a:srgbClr val="FF0000"/>
                </a:solidFill>
                <a:latin typeface="Arial" panose="020B0604020202020204" pitchFamily="34" charset="0"/>
                <a:ea typeface="Calibri" panose="020F0502020204030204" pitchFamily="34" charset="0"/>
              </a:rPr>
              <a:t>increased</a:t>
            </a:r>
            <a:r>
              <a:rPr lang="en-US" b="1" dirty="0">
                <a:latin typeface="Arial" panose="020B0604020202020204" pitchFamily="34" charset="0"/>
                <a:ea typeface="Calibri" panose="020F0502020204030204" pitchFamily="34" charset="0"/>
              </a:rPr>
              <a:t> the petty cash fund to BD225.</a:t>
            </a:r>
            <a:endParaRPr lang="en-US" sz="16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798" y="537497"/>
            <a:ext cx="1556836"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Example </a:t>
            </a:r>
            <a:r>
              <a:rPr lang="en-US" b="1" u="sng" dirty="0">
                <a:solidFill>
                  <a:srgbClr val="C00000"/>
                </a:solidFill>
                <a:latin typeface="Arial" panose="020B0604020202020204" pitchFamily="34" charset="0"/>
                <a:ea typeface="Calibri" panose="020F0502020204030204" pitchFamily="34" charset="0"/>
              </a:rPr>
              <a:t>(1):</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798" y="4032281"/>
            <a:ext cx="5400541" cy="11644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b="1" u="sng" dirty="0">
                <a:solidFill>
                  <a:srgbClr val="C00000"/>
                </a:solidFill>
                <a:latin typeface="Arial" panose="020B0604020202020204" pitchFamily="34" charset="0"/>
                <a:ea typeface="Calibri" panose="020F0502020204030204" pitchFamily="34" charset="0"/>
              </a:rPr>
              <a:t>Required:</a:t>
            </a:r>
            <a:endParaRPr lang="en-US" sz="16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60294258"/>
              </p:ext>
            </p:extLst>
          </p:nvPr>
        </p:nvGraphicFramePr>
        <p:xfrm>
          <a:off x="5950040" y="1161904"/>
          <a:ext cx="5911404" cy="5121723"/>
        </p:xfrm>
        <a:graphic>
          <a:graphicData uri="http://schemas.openxmlformats.org/drawingml/2006/table">
            <a:tbl>
              <a:tblPr>
                <a:tableStyleId>{5940675A-B579-460E-94D1-54222C63F5DA}</a:tableStyleId>
              </a:tblPr>
              <a:tblGrid>
                <a:gridCol w="975491"/>
                <a:gridCol w="3167833"/>
                <a:gridCol w="863612"/>
                <a:gridCol w="904468"/>
              </a:tblGrid>
              <a:tr h="566729">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sp>
        <p:nvSpPr>
          <p:cNvPr id="6" name="Rectangle 5"/>
          <p:cNvSpPr/>
          <p:nvPr/>
        </p:nvSpPr>
        <p:spPr>
          <a:xfrm>
            <a:off x="7558907" y="67947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pic>
        <p:nvPicPr>
          <p:cNvPr id="11" name="Picture 10" descr="Female pharmacist standing at the cashier in pharmacy, only the torso to be seen Stock Photo - 10016567"/>
          <p:cNvPicPr/>
          <p:nvPr/>
        </p:nvPicPr>
        <p:blipFill>
          <a:blip r:embed="rId2" cstate="print"/>
          <a:stretch>
            <a:fillRect/>
          </a:stretch>
        </p:blipFill>
        <p:spPr bwMode="auto">
          <a:xfrm>
            <a:off x="2666586" y="5174442"/>
            <a:ext cx="3064510" cy="1323975"/>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3530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041" y="1169959"/>
            <a:ext cx="5426298" cy="28623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800"/>
              </a:spcAft>
            </a:pPr>
            <a:r>
              <a:rPr lang="en-US" b="1" dirty="0" err="1">
                <a:latin typeface="Arial" panose="020B0604020202020204" pitchFamily="34" charset="0"/>
                <a:ea typeface="Calibri" panose="020F0502020204030204" pitchFamily="34" charset="0"/>
              </a:rPr>
              <a:t>Salama</a:t>
            </a:r>
            <a:r>
              <a:rPr lang="en-US" b="1" dirty="0">
                <a:latin typeface="Arial" panose="020B0604020202020204" pitchFamily="34" charset="0"/>
                <a:ea typeface="Calibri" panose="020F0502020204030204" pitchFamily="34" charset="0"/>
              </a:rPr>
              <a:t> Company </a:t>
            </a:r>
            <a:r>
              <a:rPr lang="en-US" b="1" dirty="0">
                <a:solidFill>
                  <a:srgbClr val="FF0000"/>
                </a:solidFill>
                <a:latin typeface="Arial" panose="020B0604020202020204" pitchFamily="34" charset="0"/>
                <a:ea typeface="Calibri" panose="020F0502020204030204" pitchFamily="34" charset="0"/>
              </a:rPr>
              <a:t>establishes</a:t>
            </a:r>
            <a:r>
              <a:rPr lang="en-US" b="1" dirty="0">
                <a:latin typeface="Arial" panose="020B0604020202020204" pitchFamily="34" charset="0"/>
                <a:ea typeface="Calibri" panose="020F0502020204030204" pitchFamily="34" charset="0"/>
              </a:rPr>
              <a:t> a BD200 petty cash fund on July 5, 2020. </a:t>
            </a:r>
            <a:r>
              <a:rPr lang="en-US" b="1" dirty="0">
                <a:solidFill>
                  <a:srgbClr val="FF0000"/>
                </a:solidFill>
                <a:latin typeface="Arial" panose="020B0604020202020204" pitchFamily="34" charset="0"/>
                <a:ea typeface="Calibri" panose="020F0502020204030204" pitchFamily="34" charset="0"/>
              </a:rPr>
              <a:t>The fund shows </a:t>
            </a:r>
            <a:r>
              <a:rPr lang="en-US" b="1" dirty="0" smtClean="0">
                <a:latin typeface="Arial" panose="020B0604020202020204" pitchFamily="34" charset="0"/>
                <a:ea typeface="Calibri" panose="020F0502020204030204" pitchFamily="34" charset="0"/>
              </a:rPr>
              <a:t>BD30 </a:t>
            </a:r>
            <a:r>
              <a:rPr lang="en-US" b="1" dirty="0">
                <a:latin typeface="Arial" panose="020B0604020202020204" pitchFamily="34" charset="0"/>
                <a:ea typeface="Calibri" panose="020F0502020204030204" pitchFamily="34" charset="0"/>
              </a:rPr>
              <a:t>in cash along with receipts for the following expenditures: postage and stationery expenses </a:t>
            </a:r>
            <a:r>
              <a:rPr lang="en-US" b="1" dirty="0" smtClean="0">
                <a:latin typeface="Arial" panose="020B0604020202020204" pitchFamily="34" charset="0"/>
                <a:ea typeface="Calibri" panose="020F0502020204030204" pitchFamily="34" charset="0"/>
              </a:rPr>
              <a:t>BD52</a:t>
            </a:r>
            <a:r>
              <a:rPr lang="en-US" b="1" dirty="0">
                <a:latin typeface="Arial" panose="020B0604020202020204" pitchFamily="34" charset="0"/>
                <a:ea typeface="Calibri" panose="020F0502020204030204" pitchFamily="34" charset="0"/>
              </a:rPr>
              <a:t>, delivery expenses BD48 and </a:t>
            </a:r>
            <a:r>
              <a:rPr lang="en-US" b="1" dirty="0" smtClean="0">
                <a:latin typeface="Arial" panose="020B0604020202020204" pitchFamily="34" charset="0"/>
                <a:ea typeface="Calibri" panose="020F0502020204030204" pitchFamily="34" charset="0"/>
              </a:rPr>
              <a:t>miscellaneous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BD70. </a:t>
            </a:r>
            <a:r>
              <a:rPr lang="en-US" b="1" dirty="0">
                <a:latin typeface="Arial" panose="020B0604020202020204" pitchFamily="34" charset="0"/>
                <a:ea typeface="Calibri" panose="020F0502020204030204" pitchFamily="34" charset="0"/>
              </a:rPr>
              <a:t>On July 31, 2020, received cash from the chief cashier to </a:t>
            </a:r>
            <a:r>
              <a:rPr lang="en-US" b="1" dirty="0">
                <a:solidFill>
                  <a:srgbClr val="FF0000"/>
                </a:solidFill>
                <a:latin typeface="Arial" panose="020B0604020202020204" pitchFamily="34" charset="0"/>
                <a:ea typeface="Calibri" panose="020F0502020204030204" pitchFamily="34" charset="0"/>
              </a:rPr>
              <a:t>reimburse (replenish) </a:t>
            </a:r>
            <a:r>
              <a:rPr lang="en-US" b="1" dirty="0">
                <a:latin typeface="Arial" panose="020B0604020202020204" pitchFamily="34" charset="0"/>
                <a:ea typeface="Calibri" panose="020F0502020204030204" pitchFamily="34" charset="0"/>
              </a:rPr>
              <a:t>the fund. On August 1, 2020, the petty cashier</a:t>
            </a:r>
            <a:r>
              <a:rPr lang="en-US" b="1" dirty="0">
                <a:solidFill>
                  <a:srgbClr val="FF0000"/>
                </a:solidFill>
                <a:latin typeface="Arial" panose="020B0604020202020204" pitchFamily="34" charset="0"/>
                <a:ea typeface="Calibri" panose="020F0502020204030204" pitchFamily="34" charset="0"/>
              </a:rPr>
              <a:t> increased </a:t>
            </a:r>
            <a:r>
              <a:rPr lang="en-US" b="1" dirty="0">
                <a:latin typeface="Arial" panose="020B0604020202020204" pitchFamily="34" charset="0"/>
                <a:ea typeface="Calibri" panose="020F0502020204030204" pitchFamily="34" charset="0"/>
              </a:rPr>
              <a:t>the petty cash fund to BD225.</a:t>
            </a:r>
            <a:endParaRPr lang="en-US" sz="16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799" y="537497"/>
            <a:ext cx="2734616"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Example </a:t>
            </a:r>
            <a:r>
              <a:rPr lang="en-US" b="1" u="sng" dirty="0">
                <a:solidFill>
                  <a:srgbClr val="C00000"/>
                </a:solidFill>
                <a:latin typeface="Arial" panose="020B0604020202020204" pitchFamily="34" charset="0"/>
                <a:ea typeface="Calibri" panose="020F0502020204030204" pitchFamily="34" charset="0"/>
              </a:rPr>
              <a:t>(1</a:t>
            </a:r>
            <a:r>
              <a:rPr lang="en-US" b="1" u="sng" dirty="0" smtClean="0">
                <a:solidFill>
                  <a:srgbClr val="C00000"/>
                </a:solidFill>
                <a:latin typeface="Arial" panose="020B0604020202020204" pitchFamily="34" charset="0"/>
                <a:ea typeface="Calibri" panose="020F0502020204030204" pitchFamily="34" charset="0"/>
              </a:rPr>
              <a:t>): Solution</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798" y="4132030"/>
            <a:ext cx="5400541" cy="11644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b="1" u="sng" dirty="0">
                <a:solidFill>
                  <a:srgbClr val="C00000"/>
                </a:solidFill>
                <a:latin typeface="Arial" panose="020B0604020202020204" pitchFamily="34" charset="0"/>
                <a:ea typeface="Calibri" panose="020F0502020204030204" pitchFamily="34" charset="0"/>
              </a:rPr>
              <a:t>Required:</a:t>
            </a:r>
            <a:endParaRPr lang="en-US" sz="16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5171988"/>
              </p:ext>
            </p:extLst>
          </p:nvPr>
        </p:nvGraphicFramePr>
        <p:xfrm>
          <a:off x="5950039" y="1161907"/>
          <a:ext cx="6132572" cy="4607827"/>
        </p:xfrm>
        <a:graphic>
          <a:graphicData uri="http://schemas.openxmlformats.org/drawingml/2006/table">
            <a:tbl>
              <a:tblPr>
                <a:tableStyleId>{5940675A-B579-460E-94D1-54222C63F5DA}</a:tableStyleId>
              </a:tblPr>
              <a:tblGrid>
                <a:gridCol w="914400"/>
                <a:gridCol w="3521359"/>
                <a:gridCol w="857459"/>
                <a:gridCol w="839354"/>
              </a:tblGrid>
              <a:tr h="688203">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90276">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July 5</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Petty</a:t>
                      </a:r>
                      <a:r>
                        <a:rPr lang="en-US" sz="1600" b="1" baseline="0"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200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407140">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c>
                  <a:txBody>
                    <a:bodyPr/>
                    <a:lstStyle/>
                    <a:p>
                      <a:pPr algn="ctr">
                        <a:spcAft>
                          <a:spcPts val="0"/>
                        </a:spcAft>
                      </a:pP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July 31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Postage and Stationery Expenses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52</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Delivery Expenses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48</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90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Miscellaneous Expenses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70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 </a:t>
                      </a:r>
                      <a:r>
                        <a:rPr lang="en-US" sz="1600" b="1" dirty="0" smtClean="0">
                          <a:solidFill>
                            <a:srgbClr val="FF0000"/>
                          </a:solidFill>
                          <a:effectLst/>
                          <a:latin typeface="Arial" panose="020B0604020202020204" pitchFamily="34" charset="0"/>
                          <a:cs typeface="Arial" panose="020B0604020202020204" pitchFamily="34" charset="0"/>
                        </a:rPr>
                        <a:t>(200 – 30)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170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1">
                        <a:lumMod val="5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Aug.</a:t>
                      </a:r>
                      <a:r>
                        <a:rPr lang="en-US" sz="1600" b="1" baseline="0" dirty="0" smtClean="0">
                          <a:solidFill>
                            <a:schemeClr val="tx1"/>
                          </a:solidFill>
                          <a:effectLst/>
                          <a:latin typeface="Arial" panose="020B0604020202020204" pitchFamily="34" charset="0"/>
                          <a:cs typeface="Arial" panose="020B0604020202020204" pitchFamily="34" charset="0"/>
                        </a:rPr>
                        <a:t> 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Petty</a:t>
                      </a:r>
                      <a:r>
                        <a:rPr lang="en-US" sz="1600" b="1" baseline="0"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25</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90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25</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sp>
        <p:nvSpPr>
          <p:cNvPr id="6" name="Rectangle 5"/>
          <p:cNvSpPr/>
          <p:nvPr/>
        </p:nvSpPr>
        <p:spPr>
          <a:xfrm>
            <a:off x="7558907" y="537497"/>
            <a:ext cx="2898738" cy="51131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GENERAL JOURNAL</a:t>
            </a:r>
            <a:endParaRPr lang="en-US" sz="2000" b="1" dirty="0">
              <a:solidFill>
                <a:schemeClr val="tx1"/>
              </a:solidFill>
              <a:latin typeface="Arial" panose="020B0604020202020204" pitchFamily="34" charset="0"/>
              <a:cs typeface="Arial" panose="020B0604020202020204" pitchFamily="34" charset="0"/>
            </a:endParaRPr>
          </a:p>
        </p:txBody>
      </p:sp>
      <p:grpSp>
        <p:nvGrpSpPr>
          <p:cNvPr id="11" name="Group 10"/>
          <p:cNvGrpSpPr/>
          <p:nvPr/>
        </p:nvGrpSpPr>
        <p:grpSpPr>
          <a:xfrm>
            <a:off x="0" y="6498164"/>
            <a:ext cx="12192000" cy="384957"/>
            <a:chOff x="0" y="6498164"/>
            <a:chExt cx="12192000" cy="384957"/>
          </a:xfrm>
        </p:grpSpPr>
        <p:cxnSp>
          <p:nvCxnSpPr>
            <p:cNvPr id="12" name="Straight Connector 1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8303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041" y="1169959"/>
            <a:ext cx="5426298" cy="28623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800"/>
              </a:spcAft>
            </a:pPr>
            <a:r>
              <a:rPr lang="en-US" b="1" dirty="0" smtClean="0">
                <a:latin typeface="Arial" panose="020B0604020202020204" pitchFamily="34" charset="0"/>
                <a:ea typeface="Calibri" panose="020F0502020204030204" pitchFamily="34" charset="0"/>
              </a:rPr>
              <a:t>Ahmed </a:t>
            </a:r>
            <a:r>
              <a:rPr lang="en-US" b="1" dirty="0">
                <a:latin typeface="Arial" panose="020B0604020202020204" pitchFamily="34" charset="0"/>
                <a:ea typeface="Calibri" panose="020F0502020204030204" pitchFamily="34" charset="0"/>
              </a:rPr>
              <a:t>Company </a:t>
            </a:r>
            <a:r>
              <a:rPr lang="en-US" b="1" dirty="0">
                <a:solidFill>
                  <a:srgbClr val="FF0000"/>
                </a:solidFill>
                <a:latin typeface="Arial" panose="020B0604020202020204" pitchFamily="34" charset="0"/>
                <a:ea typeface="Calibri" panose="020F0502020204030204" pitchFamily="34" charset="0"/>
              </a:rPr>
              <a:t>establishes</a:t>
            </a:r>
            <a:r>
              <a:rPr lang="en-US" b="1" dirty="0">
                <a:latin typeface="Arial" panose="020B0604020202020204" pitchFamily="34" charset="0"/>
                <a:ea typeface="Calibri" panose="020F0502020204030204" pitchFamily="34" charset="0"/>
              </a:rPr>
              <a:t> a </a:t>
            </a:r>
            <a:r>
              <a:rPr lang="en-US" b="1" dirty="0" smtClean="0">
                <a:latin typeface="Arial" panose="020B0604020202020204" pitchFamily="34" charset="0"/>
                <a:ea typeface="Calibri" panose="020F0502020204030204" pitchFamily="34" charset="0"/>
              </a:rPr>
              <a:t>BD400 </a:t>
            </a:r>
            <a:r>
              <a:rPr lang="en-US" b="1" dirty="0">
                <a:latin typeface="Arial" panose="020B0604020202020204" pitchFamily="34" charset="0"/>
                <a:ea typeface="Calibri" panose="020F0502020204030204" pitchFamily="34" charset="0"/>
              </a:rPr>
              <a:t>petty cash fund on </a:t>
            </a:r>
            <a:r>
              <a:rPr lang="en-US" b="1" dirty="0" smtClean="0">
                <a:latin typeface="Arial" panose="020B0604020202020204" pitchFamily="34" charset="0"/>
                <a:ea typeface="Calibri" panose="020F0502020204030204" pitchFamily="34" charset="0"/>
              </a:rPr>
              <a:t>May 1, </a:t>
            </a:r>
            <a:r>
              <a:rPr lang="en-US" b="1" dirty="0">
                <a:latin typeface="Arial" panose="020B0604020202020204" pitchFamily="34" charset="0"/>
                <a:ea typeface="Calibri" panose="020F0502020204030204" pitchFamily="34" charset="0"/>
              </a:rPr>
              <a:t>2020. </a:t>
            </a:r>
            <a:r>
              <a:rPr lang="en-US" b="1" dirty="0">
                <a:solidFill>
                  <a:srgbClr val="FF0000"/>
                </a:solidFill>
                <a:latin typeface="Arial" panose="020B0604020202020204" pitchFamily="34" charset="0"/>
                <a:ea typeface="Calibri" panose="020F0502020204030204" pitchFamily="34" charset="0"/>
              </a:rPr>
              <a:t>The fund shows</a:t>
            </a:r>
            <a:r>
              <a:rPr lang="en-US" b="1" dirty="0">
                <a:latin typeface="Arial" panose="020B0604020202020204" pitchFamily="34" charset="0"/>
                <a:ea typeface="Calibri" panose="020F0502020204030204" pitchFamily="34" charset="0"/>
              </a:rPr>
              <a:t> </a:t>
            </a:r>
            <a:r>
              <a:rPr lang="en-US" b="1" dirty="0" smtClean="0">
                <a:latin typeface="Arial" panose="020B0604020202020204" pitchFamily="34" charset="0"/>
                <a:ea typeface="Calibri" panose="020F0502020204030204" pitchFamily="34" charset="0"/>
              </a:rPr>
              <a:t>BD180 </a:t>
            </a:r>
            <a:r>
              <a:rPr lang="en-US" b="1" dirty="0">
                <a:latin typeface="Arial" panose="020B0604020202020204" pitchFamily="34" charset="0"/>
                <a:ea typeface="Calibri" panose="020F0502020204030204" pitchFamily="34" charset="0"/>
              </a:rPr>
              <a:t>in cash along with receipts for the following expenditures: postage and stationery expenses </a:t>
            </a:r>
            <a:r>
              <a:rPr lang="en-US" b="1" dirty="0" smtClean="0">
                <a:latin typeface="Arial" panose="020B0604020202020204" pitchFamily="34" charset="0"/>
                <a:ea typeface="Calibri" panose="020F0502020204030204" pitchFamily="34" charset="0"/>
              </a:rPr>
              <a:t>BD110, travel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BD70 </a:t>
            </a:r>
            <a:r>
              <a:rPr lang="en-US" b="1" dirty="0">
                <a:latin typeface="Arial" panose="020B0604020202020204" pitchFamily="34" charset="0"/>
                <a:ea typeface="Calibri" panose="020F0502020204030204" pitchFamily="34" charset="0"/>
              </a:rPr>
              <a:t>and </a:t>
            </a:r>
            <a:r>
              <a:rPr lang="en-US" b="1" dirty="0" smtClean="0">
                <a:latin typeface="Arial" panose="020B0604020202020204" pitchFamily="34" charset="0"/>
                <a:ea typeface="Calibri" panose="020F0502020204030204" pitchFamily="34" charset="0"/>
              </a:rPr>
              <a:t>miscellaneous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BD40. </a:t>
            </a:r>
            <a:r>
              <a:rPr lang="en-US" b="1" dirty="0">
                <a:latin typeface="Arial" panose="020B0604020202020204" pitchFamily="34" charset="0"/>
                <a:ea typeface="Calibri" panose="020F0502020204030204" pitchFamily="34" charset="0"/>
              </a:rPr>
              <a:t>On </a:t>
            </a:r>
            <a:r>
              <a:rPr lang="en-US" b="1" dirty="0" smtClean="0">
                <a:latin typeface="Arial" panose="020B0604020202020204" pitchFamily="34" charset="0"/>
                <a:ea typeface="Calibri" panose="020F0502020204030204" pitchFamily="34" charset="0"/>
              </a:rPr>
              <a:t>May </a:t>
            </a:r>
            <a:r>
              <a:rPr lang="en-US" b="1" dirty="0">
                <a:latin typeface="Arial" panose="020B0604020202020204" pitchFamily="34" charset="0"/>
                <a:ea typeface="Calibri" panose="020F0502020204030204" pitchFamily="34" charset="0"/>
              </a:rPr>
              <a:t>31, 2020, received cash from the chief cashier to </a:t>
            </a:r>
            <a:r>
              <a:rPr lang="en-US" b="1" dirty="0">
                <a:solidFill>
                  <a:srgbClr val="FF0000"/>
                </a:solidFill>
                <a:latin typeface="Arial" panose="020B0604020202020204" pitchFamily="34" charset="0"/>
                <a:ea typeface="Calibri" panose="020F0502020204030204" pitchFamily="34" charset="0"/>
              </a:rPr>
              <a:t>reimburse (replenish) </a:t>
            </a:r>
            <a:r>
              <a:rPr lang="en-US" b="1" dirty="0">
                <a:latin typeface="Arial" panose="020B0604020202020204" pitchFamily="34" charset="0"/>
                <a:ea typeface="Calibri" panose="020F0502020204030204" pitchFamily="34" charset="0"/>
              </a:rPr>
              <a:t>the fund. On </a:t>
            </a:r>
            <a:r>
              <a:rPr lang="en-US" b="1" dirty="0" smtClean="0">
                <a:latin typeface="Arial" panose="020B0604020202020204" pitchFamily="34" charset="0"/>
                <a:ea typeface="Calibri" panose="020F0502020204030204" pitchFamily="34" charset="0"/>
              </a:rPr>
              <a:t>June </a:t>
            </a:r>
            <a:r>
              <a:rPr lang="en-US" b="1" dirty="0">
                <a:latin typeface="Arial" panose="020B0604020202020204" pitchFamily="34" charset="0"/>
                <a:ea typeface="Calibri" panose="020F0502020204030204" pitchFamily="34" charset="0"/>
              </a:rPr>
              <a:t>1, 2020, the petty cashier </a:t>
            </a:r>
            <a:r>
              <a:rPr lang="en-US" b="1" dirty="0" smtClean="0">
                <a:solidFill>
                  <a:srgbClr val="FF0000"/>
                </a:solidFill>
                <a:latin typeface="Arial" panose="020B0604020202020204" pitchFamily="34" charset="0"/>
                <a:ea typeface="Calibri" panose="020F0502020204030204" pitchFamily="34" charset="0"/>
              </a:rPr>
              <a:t>decreased </a:t>
            </a:r>
            <a:r>
              <a:rPr lang="en-US" b="1" dirty="0">
                <a:latin typeface="Arial" panose="020B0604020202020204" pitchFamily="34" charset="0"/>
                <a:ea typeface="Calibri" panose="020F0502020204030204" pitchFamily="34" charset="0"/>
              </a:rPr>
              <a:t>the petty cash fund to </a:t>
            </a:r>
            <a:r>
              <a:rPr lang="en-US" b="1" dirty="0" smtClean="0">
                <a:latin typeface="Arial" panose="020B0604020202020204" pitchFamily="34" charset="0"/>
                <a:ea typeface="Calibri" panose="020F0502020204030204" pitchFamily="34" charset="0"/>
              </a:rPr>
              <a:t>BD350.</a:t>
            </a:r>
            <a:endParaRPr lang="en-US" sz="16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798" y="537497"/>
            <a:ext cx="1441420"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Activity </a:t>
            </a:r>
            <a:r>
              <a:rPr lang="en-US" b="1" u="sng" dirty="0">
                <a:solidFill>
                  <a:srgbClr val="C00000"/>
                </a:solidFill>
                <a:latin typeface="Arial" panose="020B0604020202020204" pitchFamily="34" charset="0"/>
                <a:ea typeface="Calibri" panose="020F0502020204030204" pitchFamily="34" charset="0"/>
              </a:rPr>
              <a:t>(1):</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79041" y="3978918"/>
            <a:ext cx="5400541" cy="11644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b="1" u="sng" dirty="0">
                <a:solidFill>
                  <a:srgbClr val="C00000"/>
                </a:solidFill>
                <a:latin typeface="Arial" panose="020B0604020202020204" pitchFamily="34" charset="0"/>
                <a:ea typeface="Calibri" panose="020F0502020204030204" pitchFamily="34" charset="0"/>
              </a:rPr>
              <a:t>Required:</a:t>
            </a:r>
            <a:endParaRPr lang="en-US" sz="16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7558907" y="67947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721171768"/>
              </p:ext>
            </p:extLst>
          </p:nvPr>
        </p:nvGraphicFramePr>
        <p:xfrm>
          <a:off x="5950040" y="1161904"/>
          <a:ext cx="5911404" cy="5121723"/>
        </p:xfrm>
        <a:graphic>
          <a:graphicData uri="http://schemas.openxmlformats.org/drawingml/2006/table">
            <a:tbl>
              <a:tblPr>
                <a:tableStyleId>{5940675A-B579-460E-94D1-54222C63F5DA}</a:tableStyleId>
              </a:tblPr>
              <a:tblGrid>
                <a:gridCol w="975491"/>
                <a:gridCol w="3167833"/>
                <a:gridCol w="863612"/>
                <a:gridCol w="904468"/>
              </a:tblGrid>
              <a:tr h="566729">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pic>
        <p:nvPicPr>
          <p:cNvPr id="12" name="Picture 11" descr="Female pharmacist standing at the cashier in pharmacy, only the torso to be seen Stock Photo - 10016567"/>
          <p:cNvPicPr/>
          <p:nvPr/>
        </p:nvPicPr>
        <p:blipFill>
          <a:blip r:embed="rId2" cstate="print"/>
          <a:stretch>
            <a:fillRect/>
          </a:stretch>
        </p:blipFill>
        <p:spPr bwMode="auto">
          <a:xfrm>
            <a:off x="2516005" y="5143339"/>
            <a:ext cx="3064510" cy="1323975"/>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284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041" y="1169959"/>
            <a:ext cx="5426298" cy="28623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800"/>
              </a:spcAft>
            </a:pPr>
            <a:r>
              <a:rPr lang="en-US" b="1" dirty="0" smtClean="0">
                <a:latin typeface="Arial" panose="020B0604020202020204" pitchFamily="34" charset="0"/>
                <a:ea typeface="Calibri" panose="020F0502020204030204" pitchFamily="34" charset="0"/>
              </a:rPr>
              <a:t>Ahmed </a:t>
            </a:r>
            <a:r>
              <a:rPr lang="en-US" b="1" dirty="0">
                <a:latin typeface="Arial" panose="020B0604020202020204" pitchFamily="34" charset="0"/>
                <a:ea typeface="Calibri" panose="020F0502020204030204" pitchFamily="34" charset="0"/>
              </a:rPr>
              <a:t>Company </a:t>
            </a:r>
            <a:r>
              <a:rPr lang="en-US" b="1" dirty="0">
                <a:solidFill>
                  <a:srgbClr val="FF0000"/>
                </a:solidFill>
                <a:latin typeface="Arial" panose="020B0604020202020204" pitchFamily="34" charset="0"/>
                <a:ea typeface="Calibri" panose="020F0502020204030204" pitchFamily="34" charset="0"/>
              </a:rPr>
              <a:t>establishes</a:t>
            </a:r>
            <a:r>
              <a:rPr lang="en-US" b="1" dirty="0">
                <a:latin typeface="Arial" panose="020B0604020202020204" pitchFamily="34" charset="0"/>
                <a:ea typeface="Calibri" panose="020F0502020204030204" pitchFamily="34" charset="0"/>
              </a:rPr>
              <a:t> a </a:t>
            </a:r>
            <a:r>
              <a:rPr lang="en-US" b="1" dirty="0" smtClean="0">
                <a:latin typeface="Arial" panose="020B0604020202020204" pitchFamily="34" charset="0"/>
                <a:ea typeface="Calibri" panose="020F0502020204030204" pitchFamily="34" charset="0"/>
              </a:rPr>
              <a:t>BD400 </a:t>
            </a:r>
            <a:r>
              <a:rPr lang="en-US" b="1" dirty="0">
                <a:latin typeface="Arial" panose="020B0604020202020204" pitchFamily="34" charset="0"/>
                <a:ea typeface="Calibri" panose="020F0502020204030204" pitchFamily="34" charset="0"/>
              </a:rPr>
              <a:t>petty cash fund on </a:t>
            </a:r>
            <a:r>
              <a:rPr lang="en-US" b="1" dirty="0" smtClean="0">
                <a:latin typeface="Arial" panose="020B0604020202020204" pitchFamily="34" charset="0"/>
                <a:ea typeface="Calibri" panose="020F0502020204030204" pitchFamily="34" charset="0"/>
              </a:rPr>
              <a:t>May 1, </a:t>
            </a:r>
            <a:r>
              <a:rPr lang="en-US" b="1" dirty="0">
                <a:latin typeface="Arial" panose="020B0604020202020204" pitchFamily="34" charset="0"/>
                <a:ea typeface="Calibri" panose="020F0502020204030204" pitchFamily="34" charset="0"/>
              </a:rPr>
              <a:t>2020. </a:t>
            </a:r>
            <a:r>
              <a:rPr lang="en-US" b="1" dirty="0">
                <a:solidFill>
                  <a:srgbClr val="FF0000"/>
                </a:solidFill>
                <a:latin typeface="Arial" panose="020B0604020202020204" pitchFamily="34" charset="0"/>
                <a:ea typeface="Calibri" panose="020F0502020204030204" pitchFamily="34" charset="0"/>
              </a:rPr>
              <a:t>The fund shows </a:t>
            </a:r>
            <a:r>
              <a:rPr lang="en-US" b="1" dirty="0" smtClean="0">
                <a:latin typeface="Arial" panose="020B0604020202020204" pitchFamily="34" charset="0"/>
                <a:ea typeface="Calibri" panose="020F0502020204030204" pitchFamily="34" charset="0"/>
              </a:rPr>
              <a:t>BD180 </a:t>
            </a:r>
            <a:r>
              <a:rPr lang="en-US" b="1" dirty="0">
                <a:latin typeface="Arial" panose="020B0604020202020204" pitchFamily="34" charset="0"/>
                <a:ea typeface="Calibri" panose="020F0502020204030204" pitchFamily="34" charset="0"/>
              </a:rPr>
              <a:t>in cash along with receipts for the following expenditures: </a:t>
            </a:r>
            <a:r>
              <a:rPr lang="en-US" b="1" dirty="0" smtClean="0">
                <a:latin typeface="Arial" panose="020B0604020202020204" pitchFamily="34" charset="0"/>
                <a:ea typeface="Calibri" panose="020F0502020204030204" pitchFamily="34" charset="0"/>
              </a:rPr>
              <a:t>travel expenses BD110</a:t>
            </a:r>
            <a:r>
              <a:rPr lang="en-US" b="1" dirty="0">
                <a:latin typeface="Arial" panose="020B0604020202020204" pitchFamily="34" charset="0"/>
                <a:ea typeface="Calibri" panose="020F0502020204030204" pitchFamily="34" charset="0"/>
              </a:rPr>
              <a:t>, postage and stationery expenses </a:t>
            </a:r>
            <a:r>
              <a:rPr lang="en-US" b="1" dirty="0" smtClean="0">
                <a:latin typeface="Arial" panose="020B0604020202020204" pitchFamily="34" charset="0"/>
                <a:ea typeface="Calibri" panose="020F0502020204030204" pitchFamily="34" charset="0"/>
              </a:rPr>
              <a:t>BD70 </a:t>
            </a:r>
            <a:r>
              <a:rPr lang="en-US" b="1" dirty="0">
                <a:latin typeface="Arial" panose="020B0604020202020204" pitchFamily="34" charset="0"/>
                <a:ea typeface="Calibri" panose="020F0502020204030204" pitchFamily="34" charset="0"/>
              </a:rPr>
              <a:t>and </a:t>
            </a:r>
            <a:r>
              <a:rPr lang="en-US" b="1" dirty="0" smtClean="0">
                <a:latin typeface="Arial" panose="020B0604020202020204" pitchFamily="34" charset="0"/>
                <a:ea typeface="Calibri" panose="020F0502020204030204" pitchFamily="34" charset="0"/>
              </a:rPr>
              <a:t>miscellaneous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BD40. </a:t>
            </a:r>
            <a:r>
              <a:rPr lang="en-US" b="1" dirty="0">
                <a:latin typeface="Arial" panose="020B0604020202020204" pitchFamily="34" charset="0"/>
                <a:ea typeface="Calibri" panose="020F0502020204030204" pitchFamily="34" charset="0"/>
              </a:rPr>
              <a:t>On </a:t>
            </a:r>
            <a:r>
              <a:rPr lang="en-US" b="1" dirty="0" smtClean="0">
                <a:latin typeface="Arial" panose="020B0604020202020204" pitchFamily="34" charset="0"/>
                <a:ea typeface="Calibri" panose="020F0502020204030204" pitchFamily="34" charset="0"/>
              </a:rPr>
              <a:t>May </a:t>
            </a:r>
            <a:r>
              <a:rPr lang="en-US" b="1" dirty="0">
                <a:latin typeface="Arial" panose="020B0604020202020204" pitchFamily="34" charset="0"/>
                <a:ea typeface="Calibri" panose="020F0502020204030204" pitchFamily="34" charset="0"/>
              </a:rPr>
              <a:t>31, 2020, received cash from the chief cashier to </a:t>
            </a:r>
            <a:r>
              <a:rPr lang="en-US" b="1" dirty="0">
                <a:solidFill>
                  <a:srgbClr val="FF0000"/>
                </a:solidFill>
                <a:latin typeface="Arial" panose="020B0604020202020204" pitchFamily="34" charset="0"/>
                <a:ea typeface="Calibri" panose="020F0502020204030204" pitchFamily="34" charset="0"/>
              </a:rPr>
              <a:t>reimburse (replenish) </a:t>
            </a:r>
            <a:r>
              <a:rPr lang="en-US" b="1" dirty="0">
                <a:latin typeface="Arial" panose="020B0604020202020204" pitchFamily="34" charset="0"/>
                <a:ea typeface="Calibri" panose="020F0502020204030204" pitchFamily="34" charset="0"/>
              </a:rPr>
              <a:t>the fund. On </a:t>
            </a:r>
            <a:r>
              <a:rPr lang="en-US" b="1" dirty="0" smtClean="0">
                <a:latin typeface="Arial" panose="020B0604020202020204" pitchFamily="34" charset="0"/>
                <a:ea typeface="Calibri" panose="020F0502020204030204" pitchFamily="34" charset="0"/>
              </a:rPr>
              <a:t>June </a:t>
            </a:r>
            <a:r>
              <a:rPr lang="en-US" b="1" dirty="0">
                <a:latin typeface="Arial" panose="020B0604020202020204" pitchFamily="34" charset="0"/>
                <a:ea typeface="Calibri" panose="020F0502020204030204" pitchFamily="34" charset="0"/>
              </a:rPr>
              <a:t>1, 2020, the petty cashier </a:t>
            </a:r>
            <a:r>
              <a:rPr lang="en-US" b="1" dirty="0" smtClean="0">
                <a:solidFill>
                  <a:srgbClr val="FF0000"/>
                </a:solidFill>
                <a:latin typeface="Arial" panose="020B0604020202020204" pitchFamily="34" charset="0"/>
                <a:ea typeface="Calibri" panose="020F0502020204030204" pitchFamily="34" charset="0"/>
              </a:rPr>
              <a:t>decreased</a:t>
            </a: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the petty cash fund to </a:t>
            </a:r>
            <a:r>
              <a:rPr lang="en-US" b="1" dirty="0" smtClean="0">
                <a:latin typeface="Arial" panose="020B0604020202020204" pitchFamily="34" charset="0"/>
                <a:ea typeface="Calibri" panose="020F0502020204030204" pitchFamily="34" charset="0"/>
              </a:rPr>
              <a:t>BD350.</a:t>
            </a:r>
            <a:endParaRPr lang="en-US" sz="16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797" y="537497"/>
            <a:ext cx="2876285" cy="40011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sz="2000" b="1" u="sng" dirty="0" smtClean="0">
                <a:solidFill>
                  <a:srgbClr val="C00000"/>
                </a:solidFill>
                <a:latin typeface="Arial" panose="020B0604020202020204" pitchFamily="34" charset="0"/>
                <a:ea typeface="Calibri" panose="020F0502020204030204" pitchFamily="34" charset="0"/>
              </a:rPr>
              <a:t>Activity </a:t>
            </a:r>
            <a:r>
              <a:rPr lang="en-US" sz="2000" b="1" u="sng" dirty="0">
                <a:solidFill>
                  <a:srgbClr val="C00000"/>
                </a:solidFill>
                <a:latin typeface="Arial" panose="020B0604020202020204" pitchFamily="34" charset="0"/>
                <a:ea typeface="Calibri" panose="020F0502020204030204" pitchFamily="34" charset="0"/>
              </a:rPr>
              <a:t>(1</a:t>
            </a:r>
            <a:r>
              <a:rPr lang="en-US" sz="2000" b="1" u="sng" dirty="0" smtClean="0">
                <a:solidFill>
                  <a:srgbClr val="C00000"/>
                </a:solidFill>
                <a:latin typeface="Arial" panose="020B0604020202020204" pitchFamily="34" charset="0"/>
                <a:ea typeface="Calibri" panose="020F0502020204030204" pitchFamily="34" charset="0"/>
              </a:rPr>
              <a:t>): Solution</a:t>
            </a:r>
            <a:endParaRPr lang="en-US"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798" y="4132030"/>
            <a:ext cx="5400541" cy="11644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b="1" u="sng" dirty="0">
                <a:solidFill>
                  <a:srgbClr val="C00000"/>
                </a:solidFill>
                <a:latin typeface="Arial" panose="020B0604020202020204" pitchFamily="34" charset="0"/>
                <a:ea typeface="Calibri" panose="020F0502020204030204" pitchFamily="34" charset="0"/>
              </a:rPr>
              <a:t>Required:</a:t>
            </a:r>
            <a:endParaRPr lang="en-US" sz="16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7928637"/>
              </p:ext>
            </p:extLst>
          </p:nvPr>
        </p:nvGraphicFramePr>
        <p:xfrm>
          <a:off x="5763380" y="1163243"/>
          <a:ext cx="6319231" cy="4567855"/>
        </p:xfrm>
        <a:graphic>
          <a:graphicData uri="http://schemas.openxmlformats.org/drawingml/2006/table">
            <a:tbl>
              <a:tblPr>
                <a:tableStyleId>{5940675A-B579-460E-94D1-54222C63F5DA}</a:tableStyleId>
              </a:tblPr>
              <a:tblGrid>
                <a:gridCol w="1042790"/>
                <a:gridCol w="3565428"/>
                <a:gridCol w="857640"/>
                <a:gridCol w="853373"/>
              </a:tblGrid>
              <a:tr h="677908">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84438">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May</a:t>
                      </a:r>
                      <a:r>
                        <a:rPr lang="en-US" sz="1600" b="1" baseline="0" dirty="0" smtClean="0">
                          <a:solidFill>
                            <a:schemeClr val="tx1"/>
                          </a:solidFill>
                          <a:effectLst/>
                          <a:latin typeface="Arial" panose="020B0604020202020204" pitchFamily="34" charset="0"/>
                          <a:cs typeface="Arial" panose="020B0604020202020204" pitchFamily="34" charset="0"/>
                        </a:rPr>
                        <a:t> 1</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Petty</a:t>
                      </a:r>
                      <a:r>
                        <a:rPr lang="en-US" sz="1600" b="1" baseline="0"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400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84438">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400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40104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413394">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May 31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smtClean="0">
                          <a:latin typeface="Arial" panose="020B0604020202020204" pitchFamily="34" charset="0"/>
                          <a:ea typeface="Calibri" panose="020F0502020204030204" pitchFamily="34" charset="0"/>
                        </a:rPr>
                        <a:t>Travel Expenses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110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84438">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Postage and Stationery Expenses</a:t>
                      </a:r>
                      <a:endParaRPr lang="en-US"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70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84438">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Miscellaneous Expenses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40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84438">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 </a:t>
                      </a:r>
                      <a:r>
                        <a:rPr lang="en-US" sz="1600" b="1" dirty="0" smtClean="0">
                          <a:solidFill>
                            <a:srgbClr val="FF0000"/>
                          </a:solidFill>
                          <a:effectLst/>
                          <a:latin typeface="Arial" panose="020B0604020202020204" pitchFamily="34" charset="0"/>
                          <a:cs typeface="Arial" panose="020B0604020202020204" pitchFamily="34" charset="0"/>
                        </a:rPr>
                        <a:t>(400 – 180)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220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84438">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84438">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June 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baseline="0" dirty="0" smtClean="0">
                          <a:solidFill>
                            <a:schemeClr val="tx1"/>
                          </a:solidFill>
                          <a:effectLst/>
                          <a:latin typeface="Arial" panose="020B0604020202020204" pitchFamily="34" charset="0"/>
                          <a:cs typeface="Arial" panose="020B0604020202020204" pitchFamily="34" charset="0"/>
                        </a:rPr>
                        <a:t>Cash</a:t>
                      </a:r>
                      <a:r>
                        <a:rPr lang="ar-SA" sz="1600" b="1" baseline="0" dirty="0" smtClean="0">
                          <a:solidFill>
                            <a:schemeClr val="tx1"/>
                          </a:solidFill>
                          <a:effectLst/>
                          <a:latin typeface="Arial" panose="020B0604020202020204" pitchFamily="34" charset="0"/>
                          <a:cs typeface="Arial" panose="020B0604020202020204" pitchFamily="34" charset="0"/>
                        </a:rPr>
                        <a:t> </a:t>
                      </a:r>
                      <a:r>
                        <a:rPr lang="en-US" sz="1600" b="1" baseline="0" dirty="0" smtClean="0">
                          <a:solidFill>
                            <a:schemeClr val="tx1"/>
                          </a:solidFill>
                          <a:effectLst/>
                          <a:latin typeface="Arial" panose="020B0604020202020204" pitchFamily="34" charset="0"/>
                          <a:cs typeface="Arial" panose="020B0604020202020204" pitchFamily="34" charset="0"/>
                        </a:rPr>
                        <a:t> </a:t>
                      </a:r>
                      <a:r>
                        <a:rPr lang="en-US" sz="1600" b="1" baseline="0" dirty="0" smtClean="0">
                          <a:solidFill>
                            <a:srgbClr val="FF0000"/>
                          </a:solidFill>
                          <a:effectLst/>
                          <a:latin typeface="Arial" panose="020B0604020202020204" pitchFamily="34" charset="0"/>
                          <a:cs typeface="Arial" panose="020B0604020202020204" pitchFamily="34" charset="0"/>
                        </a:rPr>
                        <a:t>(400 – 350)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50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84438">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Petty</a:t>
                      </a:r>
                      <a:r>
                        <a:rPr lang="en-US" sz="1600" b="1" baseline="0"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50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sp>
        <p:nvSpPr>
          <p:cNvPr id="6" name="Rectangle 5"/>
          <p:cNvSpPr/>
          <p:nvPr/>
        </p:nvSpPr>
        <p:spPr>
          <a:xfrm>
            <a:off x="7558907" y="67947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pSp>
        <p:nvGrpSpPr>
          <p:cNvPr id="11" name="Group 10"/>
          <p:cNvGrpSpPr/>
          <p:nvPr/>
        </p:nvGrpSpPr>
        <p:grpSpPr>
          <a:xfrm>
            <a:off x="0" y="6498164"/>
            <a:ext cx="12192000" cy="384957"/>
            <a:chOff x="0" y="6498164"/>
            <a:chExt cx="12192000" cy="384957"/>
          </a:xfrm>
        </p:grpSpPr>
        <p:cxnSp>
          <p:nvCxnSpPr>
            <p:cNvPr id="12" name="Straight Connector 1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4067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D0ECC278EF474BA7CF514D012F2332" ma:contentTypeVersion="4" ma:contentTypeDescription="Create a new document." ma:contentTypeScope="" ma:versionID="86bff76c2f6298263ec5506cd4d26210">
  <xsd:schema xmlns:xsd="http://www.w3.org/2001/XMLSchema" xmlns:xs="http://www.w3.org/2001/XMLSchema" xmlns:p="http://schemas.microsoft.com/office/2006/metadata/properties" xmlns:ns2="5781d985-d61c-4d45-bcd6-cbed1bbc6d09" xmlns:ns3="eaf68234-7bb1-4e31-b7eb-faab1db653a8" targetNamespace="http://schemas.microsoft.com/office/2006/metadata/properties" ma:root="true" ma:fieldsID="5174c8c2983b045286d3bdf2b969cc76" ns2:_="" ns3:_="">
    <xsd:import namespace="5781d985-d61c-4d45-bcd6-cbed1bbc6d09"/>
    <xsd:import namespace="eaf68234-7bb1-4e31-b7eb-faab1db65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1d985-d61c-4d45-bcd6-cbed1bbc6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68234-7bb1-4e31-b7eb-faab1db65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BCD7C-180E-4851-B4B7-3E395DBB5D80}">
  <ds:schemaRefs>
    <ds:schemaRef ds:uri="http://schemas.microsoft.com/sharepoint/v3/contenttype/forms"/>
  </ds:schemaRefs>
</ds:datastoreItem>
</file>

<file path=customXml/itemProps2.xml><?xml version="1.0" encoding="utf-8"?>
<ds:datastoreItem xmlns:ds="http://schemas.openxmlformats.org/officeDocument/2006/customXml" ds:itemID="{8D088EC3-28EE-40F2-B7B5-47383ABE82BE}">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eaf68234-7bb1-4e31-b7eb-faab1db653a8"/>
    <ds:schemaRef ds:uri="5781d985-d61c-4d45-bcd6-cbed1bbc6d09"/>
    <ds:schemaRef ds:uri="http://www.w3.org/XML/1998/namespace"/>
  </ds:schemaRefs>
</ds:datastoreItem>
</file>

<file path=customXml/itemProps3.xml><?xml version="1.0" encoding="utf-8"?>
<ds:datastoreItem xmlns:ds="http://schemas.openxmlformats.org/officeDocument/2006/customXml" ds:itemID="{82EC7358-587D-4B28-AC3C-B9F4F9200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1d985-d61c-4d45-bcd6-cbed1bbc6d09"/>
    <ds:schemaRef ds:uri="eaf68234-7bb1-4e31-b7eb-faab1db6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Presentation2</Template>
  <TotalTime>1578</TotalTime>
  <Words>1390</Words>
  <Application>Microsoft Office PowerPoint</Application>
  <PresentationFormat>Widescreen</PresentationFormat>
  <Paragraphs>526</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PT Bold Heading</vt:lpstr>
      <vt:lpstr>Sakkal Majalla</vt:lpstr>
      <vt:lpstr>Times New Roman</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Amro Hussain Ali Salman</cp:lastModifiedBy>
  <cp:revision>187</cp:revision>
  <dcterms:created xsi:type="dcterms:W3CDTF">2020-03-04T10:47:58Z</dcterms:created>
  <dcterms:modified xsi:type="dcterms:W3CDTF">2021-01-20T06:04:18Z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0x0101004AD0ECC278EF474BA7CF514D012F2332</vt:lpwstr>
  </property>
</Properties>
</file>