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9"/>
  </p:notesMasterIdLst>
  <p:sldIdLst>
    <p:sldId id="332" r:id="rId5"/>
    <p:sldId id="333" r:id="rId6"/>
    <p:sldId id="335" r:id="rId7"/>
    <p:sldId id="336" r:id="rId8"/>
    <p:sldId id="337" r:id="rId9"/>
    <p:sldId id="298" r:id="rId10"/>
    <p:sldId id="299" r:id="rId11"/>
    <p:sldId id="340" r:id="rId12"/>
    <p:sldId id="341" r:id="rId13"/>
    <p:sldId id="316" r:id="rId14"/>
    <p:sldId id="339" r:id="rId15"/>
    <p:sldId id="317" r:id="rId16"/>
    <p:sldId id="338" r:id="rId17"/>
    <p:sldId id="33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318753-8A42-4B23-9E12-41D77084988F}" type="datetimeFigureOut">
              <a:rPr lang="en-US" smtClean="0"/>
              <a:t>1/27/2021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5F87A2-627E-4037-B053-47B07FDDB5D9}" type="slidenum">
              <a:rPr lang="en-US" smtClean="0"/>
              <a:t>‹#›</a:t>
            </a:fld>
            <a:endParaRPr lang="en-US"/>
          </a:p>
        </p:txBody>
      </p:sp>
    </p:spTree>
    <p:extLst>
      <p:ext uri="{BB962C8B-B14F-4D97-AF65-F5344CB8AC3E}">
        <p14:creationId xmlns:p14="http://schemas.microsoft.com/office/powerpoint/2010/main" val="3267636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04FD0-EE4A-4C48-BD1D-3C85686BE93E}" type="slidenum">
              <a:rPr lang="en-GB" smtClean="0"/>
              <a:t>1</a:t>
            </a:fld>
            <a:endParaRPr lang="en-GB"/>
          </a:p>
        </p:txBody>
      </p:sp>
    </p:spTree>
    <p:extLst>
      <p:ext uri="{BB962C8B-B14F-4D97-AF65-F5344CB8AC3E}">
        <p14:creationId xmlns:p14="http://schemas.microsoft.com/office/powerpoint/2010/main" val="134526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58579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33941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31792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52701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68616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BB54EE-DF0D-4FA1-B48F-C292469C25C4}"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370030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BB54EE-DF0D-4FA1-B48F-C292469C25C4}" type="datetimeFigureOut">
              <a:rPr lang="en-US" smtClean="0"/>
              <a:t>1/27/2021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1606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BB54EE-DF0D-4FA1-B48F-C292469C25C4}" type="datetimeFigureOut">
              <a:rPr lang="en-US" smtClean="0"/>
              <a:t>1/27/2021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724853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1/27/2021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28394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72105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560131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1/27/2021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17927934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utoShape 2" descr="Image result for bahrain emblem">
            <a:extLst>
              <a:ext uri="{FF2B5EF4-FFF2-40B4-BE49-F238E27FC236}">
                <a16:creationId xmlns:a16="http://schemas.microsoft.com/office/drawing/2014/main" xmlns="" id="{A7B754D7-1CC4-4B0B-B38E-C52E4ED20633}"/>
              </a:ext>
            </a:extLst>
          </p:cNvPr>
          <p:cNvSpPr>
            <a:spLocks noChangeAspect="1" noChangeArrowheads="1"/>
          </p:cNvSpPr>
          <p:nvPr/>
        </p:nvSpPr>
        <p:spPr bwMode="auto">
          <a:xfrm>
            <a:off x="1640681" y="748904"/>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sz="1350"/>
          </a:p>
        </p:txBody>
      </p:sp>
      <p:pic>
        <p:nvPicPr>
          <p:cNvPr id="9" name="Picture 8"/>
          <p:cNvPicPr>
            <a:picLocks noChangeAspect="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1754981" y="620688"/>
            <a:ext cx="8185853" cy="1224136"/>
          </a:xfrm>
          <a:prstGeom prst="rect">
            <a:avLst/>
          </a:prstGeom>
          <a:ln>
            <a:noFill/>
          </a:ln>
          <a:effectLst>
            <a:outerShdw blurRad="292100" dist="139700" dir="2700000" algn="tl" rotWithShape="0">
              <a:srgbClr val="333333">
                <a:alpha val="65000"/>
              </a:srgbClr>
            </a:outerShdw>
          </a:effectLst>
        </p:spPr>
      </p:pic>
      <p:graphicFrame>
        <p:nvGraphicFramePr>
          <p:cNvPr id="13" name="Table 8">
            <a:extLst>
              <a:ext uri="{FF2B5EF4-FFF2-40B4-BE49-F238E27FC236}">
                <a16:creationId xmlns:a16="http://schemas.microsoft.com/office/drawing/2014/main" xmlns="" id="{C257F836-2B8D-4385-833E-440ED69B98AF}"/>
              </a:ext>
            </a:extLst>
          </p:cNvPr>
          <p:cNvGraphicFramePr>
            <a:graphicFrameLocks noGrp="1"/>
          </p:cNvGraphicFramePr>
          <p:nvPr>
            <p:extLst>
              <p:ext uri="{D42A27DB-BD31-4B8C-83A1-F6EECF244321}">
                <p14:modId xmlns:p14="http://schemas.microsoft.com/office/powerpoint/2010/main" val="45776426"/>
              </p:ext>
            </p:extLst>
          </p:nvPr>
        </p:nvGraphicFramePr>
        <p:xfrm>
          <a:off x="1754980" y="2266084"/>
          <a:ext cx="8831453" cy="3696833"/>
        </p:xfrm>
        <a:graphic>
          <a:graphicData uri="http://schemas.openxmlformats.org/drawingml/2006/table">
            <a:tbl>
              <a:tblPr firstRow="1" bandRow="1">
                <a:tableStyleId>{22838BEF-8BB2-4498-84A7-C5851F593DF1}</a:tableStyleId>
              </a:tblPr>
              <a:tblGrid>
                <a:gridCol w="1760378">
                  <a:extLst>
                    <a:ext uri="{9D8B030D-6E8A-4147-A177-3AD203B41FA5}">
                      <a16:colId xmlns:a16="http://schemas.microsoft.com/office/drawing/2014/main" xmlns="" val="1153488245"/>
                    </a:ext>
                  </a:extLst>
                </a:gridCol>
                <a:gridCol w="7071075">
                  <a:extLst>
                    <a:ext uri="{9D8B030D-6E8A-4147-A177-3AD203B41FA5}">
                      <a16:colId xmlns:a16="http://schemas.microsoft.com/office/drawing/2014/main" xmlns="" val="2424581035"/>
                    </a:ext>
                  </a:extLst>
                </a:gridCol>
              </a:tblGrid>
              <a:tr h="1153207">
                <a:tc gridSpan="2">
                  <a:txBody>
                    <a:bodyPr/>
                    <a:lstStyle/>
                    <a:p>
                      <a:pPr algn="ctr"/>
                      <a:r>
                        <a:rPr lang="en-US" sz="2400" dirty="0">
                          <a:latin typeface="Arial" panose="020B0604020202020204" pitchFamily="34" charset="0"/>
                          <a:cs typeface="Arial" panose="020B0604020202020204" pitchFamily="34" charset="0"/>
                        </a:rPr>
                        <a:t>Commercial Subjects Group </a:t>
                      </a:r>
                    </a:p>
                    <a:p>
                      <a:pPr algn="ctr"/>
                      <a:r>
                        <a:rPr lang="en-US" sz="2400" dirty="0">
                          <a:latin typeface="Arial" panose="020B0604020202020204" pitchFamily="34" charset="0"/>
                          <a:cs typeface="Arial" panose="020B0604020202020204" pitchFamily="34" charset="0"/>
                        </a:rPr>
                        <a:t>Level </a:t>
                      </a:r>
                      <a:r>
                        <a:rPr lang="en-US" sz="2400" dirty="0" smtClean="0">
                          <a:latin typeface="Arial" panose="020B0604020202020204" pitchFamily="34" charset="0"/>
                          <a:cs typeface="Arial" panose="020B0604020202020204" pitchFamily="34" charset="0"/>
                        </a:rPr>
                        <a:t>3</a:t>
                      </a:r>
                      <a:endParaRPr lang="en-GB" sz="2400" dirty="0">
                        <a:latin typeface="Arial" panose="020B0604020202020204" pitchFamily="34" charset="0"/>
                        <a:cs typeface="Arial" panose="020B0604020202020204" pitchFamily="34" charset="0"/>
                      </a:endParaRPr>
                    </a:p>
                  </a:txBody>
                  <a:tcPr anchor="ctr">
                    <a:cell3D prstMaterial="dkEdge">
                      <a:bevel prst="relaxedInset"/>
                      <a:lightRig rig="flood" dir="t"/>
                    </a:cell3D>
                  </a:tcPr>
                </a:tc>
                <a:tc hMerge="1">
                  <a:txBody>
                    <a:bodyPr/>
                    <a:lstStyle/>
                    <a:p>
                      <a:endParaRPr lang="en-GB" dirty="0"/>
                    </a:p>
                  </a:txBody>
                  <a:tcPr/>
                </a:tc>
                <a:extLst>
                  <a:ext uri="{0D108BD9-81ED-4DB2-BD59-A6C34878D82A}">
                    <a16:rowId xmlns:a16="http://schemas.microsoft.com/office/drawing/2014/main" xmlns="" val="3128585072"/>
                  </a:ext>
                </a:extLst>
              </a:tr>
              <a:tr h="8802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Subject</a:t>
                      </a:r>
                      <a:endParaRPr lang="en-GB" sz="2400" b="1" dirty="0">
                        <a:latin typeface="Arial" panose="020B0604020202020204" pitchFamily="34" charset="0"/>
                        <a:cs typeface="Arial" panose="020B0604020202020204" pitchFamily="34" charset="0"/>
                      </a:endParaRPr>
                    </a:p>
                  </a:txBody>
                  <a:tcPr anchor="ctr">
                    <a:cell3D prstMaterial="dkEdge">
                      <a:bevel prst="relaxedInset"/>
                      <a:lightRig rig="flood" dir="t"/>
                    </a:cell3D>
                  </a:tcPr>
                </a:tc>
                <a:tc>
                  <a:txBody>
                    <a:bodyPr/>
                    <a:lstStyle/>
                    <a:p>
                      <a:pPr algn="ctr"/>
                      <a:r>
                        <a:rPr lang="en-US" sz="2400" b="1" dirty="0">
                          <a:solidFill>
                            <a:srgbClr val="002060"/>
                          </a:solidFill>
                          <a:latin typeface="Arial" panose="020B0604020202020204" pitchFamily="34" charset="0"/>
                          <a:cs typeface="Arial" panose="020B0604020202020204" pitchFamily="34" charset="0"/>
                        </a:rPr>
                        <a:t>Accounting </a:t>
                      </a:r>
                      <a:r>
                        <a:rPr lang="en-US" sz="2400" b="1" dirty="0" smtClean="0">
                          <a:solidFill>
                            <a:srgbClr val="002060"/>
                          </a:solidFill>
                          <a:latin typeface="Arial" panose="020B0604020202020204" pitchFamily="34" charset="0"/>
                          <a:cs typeface="Arial" panose="020B0604020202020204" pitchFamily="34" charset="0"/>
                        </a:rPr>
                        <a:t>(3)  </a:t>
                      </a:r>
                      <a:r>
                        <a:rPr lang="en-US" sz="2400" b="1" dirty="0">
                          <a:solidFill>
                            <a:srgbClr val="002060"/>
                          </a:solidFill>
                          <a:latin typeface="Arial" panose="020B0604020202020204" pitchFamily="34" charset="0"/>
                          <a:cs typeface="Arial" panose="020B0604020202020204" pitchFamily="34" charset="0"/>
                        </a:rPr>
                        <a:t>– </a:t>
                      </a:r>
                      <a:endParaRPr lang="en-US" sz="2400" b="1" dirty="0" smtClean="0">
                        <a:solidFill>
                          <a:srgbClr val="002060"/>
                        </a:solidFill>
                        <a:latin typeface="Arial" panose="020B0604020202020204" pitchFamily="34" charset="0"/>
                        <a:cs typeface="Arial" panose="020B0604020202020204" pitchFamily="34" charset="0"/>
                      </a:endParaRPr>
                    </a:p>
                    <a:p>
                      <a:pPr algn="ctr"/>
                      <a:r>
                        <a:rPr lang="ar-BH" sz="2400" b="1" dirty="0" smtClean="0">
                          <a:solidFill>
                            <a:srgbClr val="002060"/>
                          </a:solidFill>
                          <a:latin typeface="Arial" panose="020B0604020202020204" pitchFamily="34" charset="0"/>
                          <a:cs typeface="Arial" panose="020B0604020202020204" pitchFamily="34" charset="0"/>
                        </a:rPr>
                        <a:t>محا </a:t>
                      </a:r>
                      <a:r>
                        <a:rPr lang="en-US" sz="2400" b="1" dirty="0" smtClean="0">
                          <a:solidFill>
                            <a:srgbClr val="002060"/>
                          </a:solidFill>
                          <a:latin typeface="Arial" panose="020B0604020202020204" pitchFamily="34" charset="0"/>
                          <a:cs typeface="Arial" panose="020B0604020202020204" pitchFamily="34" charset="0"/>
                        </a:rPr>
                        <a:t> </a:t>
                      </a:r>
                      <a:r>
                        <a:rPr lang="ar-BH" sz="2400" b="1" dirty="0" smtClean="0">
                          <a:solidFill>
                            <a:srgbClr val="002060"/>
                          </a:solidFill>
                          <a:latin typeface="Arial" panose="020B0604020202020204" pitchFamily="34" charset="0"/>
                          <a:cs typeface="Arial" panose="020B0604020202020204" pitchFamily="34" charset="0"/>
                        </a:rPr>
                        <a:t>21</a:t>
                      </a:r>
                      <a:r>
                        <a:rPr lang="ar-SA" sz="2400" b="1" dirty="0" smtClean="0">
                          <a:solidFill>
                            <a:srgbClr val="002060"/>
                          </a:solidFill>
                          <a:latin typeface="Arial" panose="020B0604020202020204" pitchFamily="34" charset="0"/>
                          <a:cs typeface="Arial" panose="020B0604020202020204" pitchFamily="34" charset="0"/>
                        </a:rPr>
                        <a:t>3</a:t>
                      </a:r>
                      <a:r>
                        <a:rPr lang="en-US" sz="2400" b="1" dirty="0" smtClean="0">
                          <a:solidFill>
                            <a:srgbClr val="002060"/>
                          </a:solidFill>
                          <a:latin typeface="Arial" panose="020B0604020202020204" pitchFamily="34" charset="0"/>
                          <a:cs typeface="Arial" panose="020B0604020202020204" pitchFamily="34" charset="0"/>
                        </a:rPr>
                        <a:t> - 806</a:t>
                      </a:r>
                      <a:endParaRPr lang="en-GB" sz="2400" b="1" dirty="0">
                        <a:solidFill>
                          <a:srgbClr val="002060"/>
                        </a:solidFill>
                        <a:latin typeface="Arial" panose="020B0604020202020204" pitchFamily="34" charset="0"/>
                        <a:cs typeface="Arial" panose="020B0604020202020204" pitchFamily="34" charset="0"/>
                      </a:endParaRPr>
                    </a:p>
                  </a:txBody>
                  <a:tcPr anchor="ctr">
                    <a:cell3D prstMaterial="dkEdge">
                      <a:bevel prst="relaxedInset"/>
                      <a:lightRig rig="flood" dir="t"/>
                    </a:cell3D>
                  </a:tcPr>
                </a:tc>
                <a:extLst>
                  <a:ext uri="{0D108BD9-81ED-4DB2-BD59-A6C34878D82A}">
                    <a16:rowId xmlns:a16="http://schemas.microsoft.com/office/drawing/2014/main" xmlns="" val="4090189103"/>
                  </a:ext>
                </a:extLst>
              </a:tr>
              <a:tr h="7830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smtClean="0">
                          <a:latin typeface="Arial" panose="020B0604020202020204" pitchFamily="34" charset="0"/>
                          <a:cs typeface="Arial" panose="020B0604020202020204" pitchFamily="34" charset="0"/>
                        </a:rPr>
                        <a:t>Unit</a:t>
                      </a:r>
                      <a:endParaRPr lang="en-GB" sz="2400" b="1" dirty="0">
                        <a:latin typeface="Arial" panose="020B0604020202020204" pitchFamily="34" charset="0"/>
                        <a:cs typeface="Arial" panose="020B0604020202020204" pitchFamily="34" charset="0"/>
                      </a:endParaRPr>
                    </a:p>
                  </a:txBody>
                  <a:tcPr anchor="ctr">
                    <a:cell3D prstMaterial="dkEdge">
                      <a:bevel prst="relaxedInset"/>
                      <a:lightRig rig="flood" dir="t"/>
                    </a:cell3D>
                  </a:tcPr>
                </a:tc>
                <a:tc>
                  <a:txBody>
                    <a:bodyPr/>
                    <a:lstStyle/>
                    <a:p>
                      <a:pPr algn="ctr"/>
                      <a:r>
                        <a:rPr lang="en-US" sz="2400" b="1" dirty="0" smtClean="0">
                          <a:latin typeface="Arial" panose="020B0604020202020204" pitchFamily="34" charset="0"/>
                          <a:cs typeface="Arial" panose="020B0604020202020204" pitchFamily="34" charset="0"/>
                        </a:rPr>
                        <a:t>Unit</a:t>
                      </a:r>
                      <a:r>
                        <a:rPr lang="en-US" sz="2400" b="1" baseline="0" dirty="0" smtClean="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1</a:t>
                      </a:r>
                      <a:endParaRPr lang="en-GB" sz="2400" b="1" dirty="0" smtClean="0">
                        <a:latin typeface="Arial" panose="020B0604020202020204" pitchFamily="34" charset="0"/>
                        <a:cs typeface="Arial" panose="020B0604020202020204" pitchFamily="34" charset="0"/>
                      </a:endParaRPr>
                    </a:p>
                  </a:txBody>
                  <a:tcPr anchor="ctr">
                    <a:cell3D prstMaterial="dkEdge">
                      <a:bevel prst="relaxedInset"/>
                      <a:lightRig rig="flood" dir="t"/>
                    </a:cell3D>
                  </a:tcPr>
                </a:tc>
                <a:extLst>
                  <a:ext uri="{0D108BD9-81ED-4DB2-BD59-A6C34878D82A}">
                    <a16:rowId xmlns:a16="http://schemas.microsoft.com/office/drawing/2014/main" xmlns="" val="4244890864"/>
                  </a:ext>
                </a:extLst>
              </a:tr>
              <a:tr h="8802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Title</a:t>
                      </a:r>
                      <a:endParaRPr lang="en-GB" sz="2400" b="1" dirty="0">
                        <a:latin typeface="Arial" panose="020B0604020202020204" pitchFamily="34" charset="0"/>
                        <a:cs typeface="Arial" panose="020B0604020202020204" pitchFamily="34" charset="0"/>
                      </a:endParaRPr>
                    </a:p>
                  </a:txBody>
                  <a:tcPr anchor="ctr">
                    <a:cell3D prstMaterial="dkEdge">
                      <a:bevel prst="relaxedInset"/>
                      <a:lightRig rig="flood" dir="t"/>
                    </a:cell3D>
                  </a:tcPr>
                </a:tc>
                <a:tc>
                  <a:txBody>
                    <a:bodyPr/>
                    <a:lstStyle/>
                    <a:p>
                      <a:pPr algn="ctr"/>
                      <a:r>
                        <a:rPr lang="en-US" sz="2400" b="1" dirty="0" smtClean="0">
                          <a:solidFill>
                            <a:srgbClr val="FF0000"/>
                          </a:solidFill>
                        </a:rPr>
                        <a:t>Closing Process of </a:t>
                      </a:r>
                      <a:r>
                        <a:rPr lang="en-US" sz="2400" b="1" dirty="0" smtClean="0">
                          <a:solidFill>
                            <a:srgbClr val="FF0000"/>
                          </a:solidFill>
                          <a:effectLst>
                            <a:outerShdw blurRad="38100" dist="38100" dir="2700000" algn="tl">
                              <a:srgbClr val="000000">
                                <a:alpha val="43137"/>
                              </a:srgbClr>
                            </a:outerShdw>
                          </a:effectLst>
                        </a:rPr>
                        <a:t>Temporary Accounts</a:t>
                      </a:r>
                    </a:p>
                    <a:p>
                      <a:pPr algn="ctr"/>
                      <a:r>
                        <a:rPr lang="en-US" sz="2400" b="1" dirty="0" smtClean="0">
                          <a:solidFill>
                            <a:srgbClr val="FF0000"/>
                          </a:solidFill>
                          <a:effectLst>
                            <a:outerShdw blurRad="38100" dist="38100" dir="2700000" algn="tl">
                              <a:srgbClr val="000000">
                                <a:alpha val="43137"/>
                              </a:srgbClr>
                            </a:outerShdw>
                          </a:effectLst>
                        </a:rPr>
                        <a:t>For </a:t>
                      </a:r>
                      <a:r>
                        <a:rPr lang="en-US" sz="2400" b="1" smtClean="0">
                          <a:solidFill>
                            <a:srgbClr val="FF0000"/>
                          </a:solidFill>
                          <a:effectLst>
                            <a:outerShdw blurRad="38100" dist="38100" dir="2700000" algn="tl">
                              <a:srgbClr val="000000">
                                <a:alpha val="43137"/>
                              </a:srgbClr>
                            </a:outerShdw>
                          </a:effectLst>
                        </a:rPr>
                        <a:t>services Business</a:t>
                      </a:r>
                      <a:endParaRPr lang="en-US" sz="2400" b="1" dirty="0">
                        <a:solidFill>
                          <a:srgbClr val="FF0000"/>
                        </a:solidFill>
                        <a:effectLst>
                          <a:outerShdw blurRad="38100" dist="38100" dir="2700000" algn="tl">
                            <a:srgbClr val="000000">
                              <a:alpha val="43137"/>
                            </a:srgbClr>
                          </a:outerShdw>
                        </a:effectLst>
                      </a:endParaRPr>
                    </a:p>
                  </a:txBody>
                  <a:tcPr anchor="ctr">
                    <a:cell3D prstMaterial="dkEdge">
                      <a:bevel prst="relaxedInset"/>
                      <a:lightRig rig="flood" dir="t"/>
                    </a:cell3D>
                  </a:tcPr>
                </a:tc>
                <a:extLst>
                  <a:ext uri="{0D108BD9-81ED-4DB2-BD59-A6C34878D82A}">
                    <a16:rowId xmlns:a16="http://schemas.microsoft.com/office/drawing/2014/main" xmlns="" val="4216000624"/>
                  </a:ext>
                </a:extLst>
              </a:tr>
            </a:tbl>
          </a:graphicData>
        </a:graphic>
      </p:graphicFrame>
      <p:grpSp>
        <p:nvGrpSpPr>
          <p:cNvPr id="10" name="Group 9"/>
          <p:cNvGrpSpPr/>
          <p:nvPr/>
        </p:nvGrpSpPr>
        <p:grpSpPr>
          <a:xfrm>
            <a:off x="0" y="6498164"/>
            <a:ext cx="12192000" cy="384957"/>
            <a:chOff x="0" y="6498164"/>
            <a:chExt cx="12192000" cy="384957"/>
          </a:xfrm>
        </p:grpSpPr>
        <p:cxnSp>
          <p:nvCxnSpPr>
            <p:cNvPr id="11" name="Straight Connector 10"/>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448149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9B994D-C0C0-43F8-A4F5-D9ED6BA24627}"/>
              </a:ext>
            </a:extLst>
          </p:cNvPr>
          <p:cNvSpPr txBox="1">
            <a:spLocks/>
          </p:cNvSpPr>
          <p:nvPr/>
        </p:nvSpPr>
        <p:spPr>
          <a:xfrm>
            <a:off x="7512895" y="1012103"/>
            <a:ext cx="3529050" cy="35128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smtClean="0">
                <a:solidFill>
                  <a:srgbClr val="FF0000"/>
                </a:solidFill>
                <a:latin typeface="Arial" panose="020B0604020202020204" pitchFamily="34" charset="0"/>
                <a:cs typeface="Arial" panose="020B0604020202020204" pitchFamily="34" charset="0"/>
              </a:rPr>
              <a:t>CLOSING ENTRIES</a:t>
            </a:r>
            <a:endParaRPr lang="en-US" sz="2000" b="1" dirty="0">
              <a:solidFill>
                <a:srgbClr val="FF0000"/>
              </a:solidFill>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xmlns="" id="{5AFFF7CF-4562-4F28-B2B4-E28418E9460F}"/>
              </a:ext>
            </a:extLst>
          </p:cNvPr>
          <p:cNvGraphicFramePr>
            <a:graphicFrameLocks noGrp="1"/>
          </p:cNvGraphicFramePr>
          <p:nvPr>
            <p:extLst>
              <p:ext uri="{D42A27DB-BD31-4B8C-83A1-F6EECF244321}">
                <p14:modId xmlns:p14="http://schemas.microsoft.com/office/powerpoint/2010/main" val="2092057003"/>
              </p:ext>
            </p:extLst>
          </p:nvPr>
        </p:nvGraphicFramePr>
        <p:xfrm>
          <a:off x="5911403" y="1442507"/>
          <a:ext cx="5988677" cy="4945490"/>
        </p:xfrm>
        <a:graphic>
          <a:graphicData uri="http://schemas.openxmlformats.org/drawingml/2006/table">
            <a:tbl>
              <a:tblPr rtl="1" firstRow="1" bandRow="1">
                <a:tableStyleId>{5C22544A-7EE6-4342-B048-85BDC9FD1C3A}</a:tableStyleId>
              </a:tblPr>
              <a:tblGrid>
                <a:gridCol w="1223117">
                  <a:extLst>
                    <a:ext uri="{9D8B030D-6E8A-4147-A177-3AD203B41FA5}">
                      <a16:colId xmlns:a16="http://schemas.microsoft.com/office/drawing/2014/main" xmlns="" val="20000"/>
                    </a:ext>
                  </a:extLst>
                </a:gridCol>
                <a:gridCol w="1125385">
                  <a:extLst>
                    <a:ext uri="{9D8B030D-6E8A-4147-A177-3AD203B41FA5}">
                      <a16:colId xmlns:a16="http://schemas.microsoft.com/office/drawing/2014/main" xmlns="" val="20001"/>
                    </a:ext>
                  </a:extLst>
                </a:gridCol>
                <a:gridCol w="2903578">
                  <a:extLst>
                    <a:ext uri="{9D8B030D-6E8A-4147-A177-3AD203B41FA5}">
                      <a16:colId xmlns:a16="http://schemas.microsoft.com/office/drawing/2014/main" xmlns="" val="20002"/>
                    </a:ext>
                  </a:extLst>
                </a:gridCol>
                <a:gridCol w="736597">
                  <a:extLst>
                    <a:ext uri="{9D8B030D-6E8A-4147-A177-3AD203B41FA5}">
                      <a16:colId xmlns:a16="http://schemas.microsoft.com/office/drawing/2014/main" xmlns="" val="20003"/>
                    </a:ext>
                  </a:extLst>
                </a:gridCol>
              </a:tblGrid>
              <a:tr h="355201">
                <a:tc>
                  <a:txBody>
                    <a:bodyPr/>
                    <a:lstStyle/>
                    <a:p>
                      <a:pPr algn="ctr" rtl="1"/>
                      <a:r>
                        <a:rPr lang="en-US" sz="1600" dirty="0">
                          <a:solidFill>
                            <a:schemeClr val="tx1"/>
                          </a:solidFill>
                        </a:rPr>
                        <a:t>Cr.</a:t>
                      </a:r>
                      <a:endParaRPr lang="ar-BH"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accent1">
                        <a:lumMod val="40000"/>
                        <a:lumOff val="60000"/>
                      </a:schemeClr>
                    </a:solidFill>
                  </a:tcPr>
                </a:tc>
                <a:tc>
                  <a:txBody>
                    <a:bodyPr/>
                    <a:lstStyle/>
                    <a:p>
                      <a:pPr algn="ctr" rtl="1"/>
                      <a:r>
                        <a:rPr lang="en-US" sz="1600" dirty="0">
                          <a:solidFill>
                            <a:schemeClr val="tx1"/>
                          </a:solidFill>
                        </a:rPr>
                        <a:t>Dr.</a:t>
                      </a:r>
                      <a:endParaRPr lang="ar-BH"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accent1">
                        <a:lumMod val="40000"/>
                        <a:lumOff val="60000"/>
                      </a:schemeClr>
                    </a:solidFill>
                  </a:tcPr>
                </a:tc>
                <a:tc>
                  <a:txBody>
                    <a:bodyPr/>
                    <a:lstStyle/>
                    <a:p>
                      <a:pPr algn="ctr" rtl="1"/>
                      <a:r>
                        <a:rPr lang="en-US" sz="1600" dirty="0">
                          <a:solidFill>
                            <a:schemeClr val="tx1"/>
                          </a:solidFill>
                        </a:rPr>
                        <a:t>Explanation</a:t>
                      </a:r>
                      <a:endParaRPr lang="ar-BH"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accent1">
                        <a:lumMod val="40000"/>
                        <a:lumOff val="60000"/>
                      </a:schemeClr>
                    </a:solidFill>
                  </a:tcPr>
                </a:tc>
                <a:tc>
                  <a:txBody>
                    <a:bodyPr/>
                    <a:lstStyle/>
                    <a:p>
                      <a:pPr algn="ctr" rtl="1"/>
                      <a:r>
                        <a:rPr lang="en-US" sz="1600" dirty="0">
                          <a:solidFill>
                            <a:schemeClr val="tx1"/>
                          </a:solidFill>
                        </a:rPr>
                        <a:t>Date</a:t>
                      </a:r>
                      <a:endParaRPr lang="ar-BH"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accent1">
                        <a:lumMod val="40000"/>
                        <a:lumOff val="60000"/>
                      </a:schemeClr>
                    </a:solidFill>
                  </a:tcPr>
                </a:tc>
                <a:extLst>
                  <a:ext uri="{0D108BD9-81ED-4DB2-BD59-A6C34878D82A}">
                    <a16:rowId xmlns:a16="http://schemas.microsoft.com/office/drawing/2014/main" xmlns="" val="10000"/>
                  </a:ext>
                </a:extLst>
              </a:tr>
              <a:tr h="1311510">
                <a:tc>
                  <a:txBody>
                    <a:bodyPr/>
                    <a:lstStyle/>
                    <a:p>
                      <a:pPr algn="ctr" rtl="1"/>
                      <a:endParaRPr lang="en-US" sz="1600" b="1" dirty="0"/>
                    </a:p>
                    <a:p>
                      <a:pPr algn="ctr" rtl="1"/>
                      <a:endParaRPr lang="en-US" sz="1600" b="1" dirty="0"/>
                    </a:p>
                    <a:p>
                      <a:pPr algn="ctr" rtl="1"/>
                      <a:endParaRPr lang="en-US" sz="1600" b="1" dirty="0"/>
                    </a:p>
                    <a:p>
                      <a:pPr algn="ctr" rtl="1"/>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accent2">
                        <a:lumMod val="40000"/>
                        <a:lumOff val="60000"/>
                      </a:schemeClr>
                    </a:solidFill>
                  </a:tcPr>
                </a:tc>
                <a:tc>
                  <a:txBody>
                    <a:bodyPr/>
                    <a:lstStyle/>
                    <a:p>
                      <a:pPr algn="ctr" rtl="1"/>
                      <a:endParaRPr lang="ar-BH"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accent2">
                        <a:lumMod val="40000"/>
                        <a:lumOff val="60000"/>
                      </a:schemeClr>
                    </a:solidFill>
                  </a:tcPr>
                </a:tc>
                <a:tc>
                  <a:txBody>
                    <a:bodyPr/>
                    <a:lstStyle/>
                    <a:p>
                      <a:pPr algn="ctr" rtl="1"/>
                      <a:endParaRPr lang="ar-BH" sz="1600" b="1" dirty="0"/>
                    </a:p>
                    <a:p>
                      <a:pPr rtl="1"/>
                      <a:r>
                        <a:rPr lang="en-US" sz="1600" b="1" dirty="0"/>
                        <a:t>                      </a:t>
                      </a:r>
                      <a:endParaRPr lang="ar-BH" sz="1600" b="1" u="none"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accent2">
                        <a:lumMod val="40000"/>
                        <a:lumOff val="60000"/>
                      </a:schemeClr>
                    </a:solidFill>
                  </a:tcPr>
                </a:tc>
                <a:tc rowSpan="4">
                  <a:txBody>
                    <a:bodyPr/>
                    <a:lstStyle/>
                    <a:p>
                      <a:pPr rtl="1"/>
                      <a:endParaRPr lang="en-US" sz="1600" b="1" dirty="0"/>
                    </a:p>
                    <a:p>
                      <a:pPr rtl="1"/>
                      <a:endParaRPr lang="en-US" sz="1600" b="1" dirty="0"/>
                    </a:p>
                    <a:p>
                      <a:pPr rtl="1"/>
                      <a:endParaRPr lang="en-US" sz="1600" b="1" dirty="0"/>
                    </a:p>
                    <a:p>
                      <a:pPr rtl="1"/>
                      <a:endParaRPr lang="en-US" sz="1600" b="1" dirty="0"/>
                    </a:p>
                    <a:p>
                      <a:pPr rtl="1"/>
                      <a:endParaRPr lang="en-US" sz="1600" b="1" dirty="0"/>
                    </a:p>
                    <a:p>
                      <a:pPr rtl="1"/>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tcPr>
                </a:tc>
                <a:extLst>
                  <a:ext uri="{0D108BD9-81ED-4DB2-BD59-A6C34878D82A}">
                    <a16:rowId xmlns:a16="http://schemas.microsoft.com/office/drawing/2014/main" xmlns="" val="10001"/>
                  </a:ext>
                </a:extLst>
              </a:tr>
              <a:tr h="213120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accent6">
                        <a:lumMod val="40000"/>
                        <a:lumOff val="6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accent6">
                        <a:lumMod val="40000"/>
                        <a:lumOff val="60000"/>
                      </a:schemeClr>
                    </a:solidFill>
                  </a:tcPr>
                </a:tc>
                <a:tc>
                  <a:txBody>
                    <a:bodyPr/>
                    <a:lstStyle/>
                    <a:p>
                      <a:pPr algn="l" rtl="1"/>
                      <a:endParaRPr lang="ar-BH"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accent6">
                        <a:lumMod val="40000"/>
                        <a:lumOff val="60000"/>
                      </a:schemeClr>
                    </a:solidFill>
                  </a:tcPr>
                </a:tc>
                <a:tc vMerge="1">
                  <a:txBody>
                    <a:bodyPr/>
                    <a:lstStyle/>
                    <a:p>
                      <a:pPr rtl="1"/>
                      <a:endParaRPr lang="ar-BH" sz="2000" b="1" dirty="0"/>
                    </a:p>
                  </a:txBody>
                  <a:tcPr/>
                </a:tc>
                <a:extLst>
                  <a:ext uri="{0D108BD9-81ED-4DB2-BD59-A6C34878D82A}">
                    <a16:rowId xmlns:a16="http://schemas.microsoft.com/office/drawing/2014/main" xmlns="" val="10002"/>
                  </a:ext>
                </a:extLst>
              </a:tr>
              <a:tr h="573787">
                <a:tc>
                  <a:txBody>
                    <a:bodyPr/>
                    <a:lstStyle/>
                    <a:p>
                      <a:pPr algn="ctr"/>
                      <a:endParaRPr lang="ar-BH"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accent4">
                        <a:lumMod val="40000"/>
                        <a:lumOff val="60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ar-BH"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accent4">
                        <a:lumMod val="40000"/>
                        <a:lumOff val="60000"/>
                      </a:schemeClr>
                    </a:solidFill>
                  </a:tcPr>
                </a:tc>
                <a:tc>
                  <a:txBody>
                    <a:bodyPr/>
                    <a:lstStyle/>
                    <a:p>
                      <a:pPr algn="l" rtl="0"/>
                      <a:endParaRPr lang="ar-BH" sz="1600" b="1"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accent4">
                        <a:lumMod val="40000"/>
                        <a:lumOff val="60000"/>
                      </a:schemeClr>
                    </a:solidFill>
                  </a:tcPr>
                </a:tc>
                <a:tc vMerge="1">
                  <a:txBody>
                    <a:bodyPr/>
                    <a:lstStyle/>
                    <a:p>
                      <a:pPr rtl="1"/>
                      <a:endParaRPr lang="ar-BH" sz="2000" b="1" dirty="0"/>
                    </a:p>
                  </a:txBody>
                  <a:tcPr/>
                </a:tc>
                <a:extLst>
                  <a:ext uri="{0D108BD9-81ED-4DB2-BD59-A6C34878D82A}">
                    <a16:rowId xmlns:a16="http://schemas.microsoft.com/office/drawing/2014/main" xmlns="" val="10004"/>
                  </a:ext>
                </a:extLst>
              </a:tr>
              <a:tr h="573787">
                <a:tc>
                  <a:txBody>
                    <a:bodyPr/>
                    <a:lstStyle/>
                    <a:p>
                      <a:pPr algn="ctr" rtl="1"/>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accent3">
                        <a:lumMod val="60000"/>
                        <a:lumOff val="40000"/>
                      </a:schemeClr>
                    </a:solidFill>
                  </a:tcPr>
                </a:tc>
                <a:tc>
                  <a:txBody>
                    <a:bodyPr/>
                    <a:lstStyle/>
                    <a:p>
                      <a:pPr algn="ctr" rtl="1"/>
                      <a:endParaRPr lang="ar-BH"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accent3">
                        <a:lumMod val="60000"/>
                        <a:lumOff val="40000"/>
                      </a:schemeClr>
                    </a:solidFill>
                  </a:tcPr>
                </a:tc>
                <a:tc>
                  <a:txBody>
                    <a:bodyPr/>
                    <a:lstStyle/>
                    <a:p>
                      <a:pPr algn="l" rtl="0"/>
                      <a:endParaRPr lang="ar-BH" sz="1600" b="1" u="none"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accent3">
                        <a:lumMod val="60000"/>
                        <a:lumOff val="40000"/>
                      </a:schemeClr>
                    </a:solidFill>
                  </a:tcPr>
                </a:tc>
                <a:tc vMerge="1">
                  <a:txBody>
                    <a:bodyPr/>
                    <a:lstStyle/>
                    <a:p>
                      <a:pPr rtl="1"/>
                      <a:endParaRPr lang="ar-BH" sz="2000" b="1" dirty="0"/>
                    </a:p>
                  </a:txBody>
                  <a:tcPr/>
                </a:tc>
                <a:extLst>
                  <a:ext uri="{0D108BD9-81ED-4DB2-BD59-A6C34878D82A}">
                    <a16:rowId xmlns:a16="http://schemas.microsoft.com/office/drawing/2014/main" xmlns="" val="10005"/>
                  </a:ext>
                </a:extLst>
              </a:tr>
            </a:tbl>
          </a:graphicData>
        </a:graphic>
      </p:graphicFrame>
      <p:pic>
        <p:nvPicPr>
          <p:cNvPr id="5" name="Picture 4">
            <a:extLst>
              <a:ext uri="{FF2B5EF4-FFF2-40B4-BE49-F238E27FC236}">
                <a16:creationId xmlns:a16="http://schemas.microsoft.com/office/drawing/2014/main" xmlns="" id="{67DFA986-24C0-470B-AE9E-31E7B2D6AAB6}"/>
              </a:ext>
            </a:extLst>
          </p:cNvPr>
          <p:cNvPicPr>
            <a:picLocks noChangeAspect="1"/>
          </p:cNvPicPr>
          <p:nvPr/>
        </p:nvPicPr>
        <p:blipFill rotWithShape="1">
          <a:blip r:embed="rId2"/>
          <a:srcRect l="45177" t="17026" r="27381" b="19636"/>
          <a:stretch/>
        </p:blipFill>
        <p:spPr>
          <a:xfrm>
            <a:off x="125103" y="1012103"/>
            <a:ext cx="5349503" cy="4746517"/>
          </a:xfrm>
          <a:prstGeom prst="rect">
            <a:avLst/>
          </a:prstGeom>
          <a:ln>
            <a:noFill/>
          </a:ln>
          <a:effectLst>
            <a:outerShdw blurRad="292100" dist="139700" dir="2700000" algn="tl" rotWithShape="0">
              <a:srgbClr val="333333">
                <a:alpha val="65000"/>
              </a:srgbClr>
            </a:outerShdw>
          </a:effectLst>
        </p:spPr>
      </p:pic>
      <p:sp>
        <p:nvSpPr>
          <p:cNvPr id="4" name="Title 1">
            <a:extLst>
              <a:ext uri="{FF2B5EF4-FFF2-40B4-BE49-F238E27FC236}">
                <a16:creationId xmlns:a16="http://schemas.microsoft.com/office/drawing/2014/main" xmlns="" id="{4DE80804-F470-4F1A-B075-2354FF043FF1}"/>
              </a:ext>
            </a:extLst>
          </p:cNvPr>
          <p:cNvSpPr txBox="1">
            <a:spLocks/>
          </p:cNvSpPr>
          <p:nvPr/>
        </p:nvSpPr>
        <p:spPr bwMode="gray">
          <a:xfrm>
            <a:off x="0" y="880442"/>
            <a:ext cx="6313045" cy="37824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algn="l" defTabSz="457200" rtl="1" eaLnBrk="1" latinLnBrk="0" hangingPunct="1">
              <a:spcBef>
                <a:spcPct val="0"/>
              </a:spcBef>
              <a:buNone/>
              <a:defRPr sz="36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sz="1600" b="1" u="sng"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Example (2);The following trial balance  for </a:t>
            </a:r>
            <a:r>
              <a:rPr lang="en-US" sz="1600" b="1" u="sng" dirty="0" err="1"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Fawaz</a:t>
            </a:r>
            <a:r>
              <a:rPr lang="en-US" sz="1600" b="1" u="sng"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Trading Est.</a:t>
            </a:r>
            <a:endParaRPr lang="ar-BH" sz="1600" b="1"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7" name="Oval 26">
            <a:extLst>
              <a:ext uri="{FF2B5EF4-FFF2-40B4-BE49-F238E27FC236}">
                <a16:creationId xmlns:a16="http://schemas.microsoft.com/office/drawing/2014/main" xmlns="" id="{1C6EFD65-D6DF-40A2-8E57-90134EAA37E9}"/>
              </a:ext>
            </a:extLst>
          </p:cNvPr>
          <p:cNvSpPr/>
          <p:nvPr/>
        </p:nvSpPr>
        <p:spPr>
          <a:xfrm>
            <a:off x="3709115" y="4188216"/>
            <a:ext cx="716841" cy="134315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Closing Entries for Temporary Accounts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22" name="Group 21"/>
          <p:cNvGrpSpPr/>
          <p:nvPr/>
        </p:nvGrpSpPr>
        <p:grpSpPr>
          <a:xfrm>
            <a:off x="0" y="440222"/>
            <a:ext cx="9054086" cy="419301"/>
            <a:chOff x="272539" y="1097140"/>
            <a:chExt cx="8873906" cy="816539"/>
          </a:xfrm>
        </p:grpSpPr>
        <p:sp>
          <p:nvSpPr>
            <p:cNvPr id="23" name="مستطيل مستدير الزوايا 13"/>
            <p:cNvSpPr/>
            <p:nvPr/>
          </p:nvSpPr>
          <p:spPr>
            <a:xfrm>
              <a:off x="272539" y="1097140"/>
              <a:ext cx="7025791" cy="816539"/>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sz="1600"/>
            </a:p>
          </p:txBody>
        </p:sp>
        <p:sp>
          <p:nvSpPr>
            <p:cNvPr id="25" name="Rectangle 6"/>
            <p:cNvSpPr/>
            <p:nvPr/>
          </p:nvSpPr>
          <p:spPr>
            <a:xfrm>
              <a:off x="1427378" y="1165374"/>
              <a:ext cx="7719067" cy="657095"/>
            </a:xfrm>
            <a:prstGeom prst="rect">
              <a:avLst/>
            </a:prstGeom>
          </p:spPr>
          <p:txBody>
            <a:bodyPr wrap="square">
              <a:spAutoFit/>
            </a:bodyPr>
            <a:lstStyle/>
            <a:p>
              <a:pPr rtl="1"/>
              <a:r>
                <a:rPr lang="en-US" sz="1600" b="1" dirty="0">
                  <a:solidFill>
                    <a:srgbClr val="FFFF00"/>
                  </a:solidFill>
                  <a:latin typeface="Arial" panose="020B0604020202020204" pitchFamily="34" charset="0"/>
                  <a:cs typeface="Arial" panose="020B0604020202020204" pitchFamily="34" charset="0"/>
                </a:rPr>
                <a:t>Objective </a:t>
              </a:r>
              <a:r>
                <a:rPr lang="en-US" sz="1600" b="1" dirty="0" smtClean="0">
                  <a:solidFill>
                    <a:srgbClr val="FFFF00"/>
                  </a:solidFill>
                  <a:latin typeface="Arial" panose="020B0604020202020204" pitchFamily="34" charset="0"/>
                  <a:cs typeface="Arial" panose="020B0604020202020204" pitchFamily="34" charset="0"/>
                </a:rPr>
                <a:t>2: </a:t>
              </a:r>
              <a:r>
                <a:rPr lang="en-US" sz="1600" b="1" dirty="0">
                  <a:solidFill>
                    <a:srgbClr val="FFFF00"/>
                  </a:solidFill>
                  <a:latin typeface="Arial" panose="020B0604020202020204" pitchFamily="34" charset="0"/>
                  <a:cs typeface="Arial" panose="020B0604020202020204" pitchFamily="34" charset="0"/>
                </a:rPr>
                <a:t>Prepare closing entries for temporary accounts.</a:t>
              </a:r>
            </a:p>
          </p:txBody>
        </p:sp>
        <p:grpSp>
          <p:nvGrpSpPr>
            <p:cNvPr id="26" name="Shape 631"/>
            <p:cNvGrpSpPr/>
            <p:nvPr/>
          </p:nvGrpSpPr>
          <p:grpSpPr>
            <a:xfrm>
              <a:off x="460278" y="1121179"/>
              <a:ext cx="783227" cy="707887"/>
              <a:chOff x="5961125" y="1623900"/>
              <a:chExt cx="427450" cy="448175"/>
            </a:xfrm>
          </p:grpSpPr>
          <p:sp>
            <p:nvSpPr>
              <p:cNvPr id="28"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sz="1600"/>
              </a:p>
            </p:txBody>
          </p:sp>
          <p:sp>
            <p:nvSpPr>
              <p:cNvPr id="29"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sz="1600"/>
              </a:p>
            </p:txBody>
          </p:sp>
          <p:sp>
            <p:nvSpPr>
              <p:cNvPr id="30"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sz="1600"/>
              </a:p>
            </p:txBody>
          </p:sp>
          <p:sp>
            <p:nvSpPr>
              <p:cNvPr id="31"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sz="1600"/>
              </a:p>
            </p:txBody>
          </p:sp>
          <p:sp>
            <p:nvSpPr>
              <p:cNvPr id="32"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sz="1600"/>
              </a:p>
            </p:txBody>
          </p:sp>
          <p:sp>
            <p:nvSpPr>
              <p:cNvPr id="33"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sz="1600"/>
              </a:p>
            </p:txBody>
          </p:sp>
          <p:sp>
            <p:nvSpPr>
              <p:cNvPr id="34"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sz="1600"/>
              </a:p>
            </p:txBody>
          </p:sp>
        </p:grpSp>
      </p:grpSp>
      <p:sp>
        <p:nvSpPr>
          <p:cNvPr id="6" name="Rectangle 5"/>
          <p:cNvSpPr/>
          <p:nvPr/>
        </p:nvSpPr>
        <p:spPr>
          <a:xfrm>
            <a:off x="177987" y="5821327"/>
            <a:ext cx="5553112" cy="56667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r>
              <a:rPr lang="en-US" sz="1600" b="1" u="sng" dirty="0" smtClean="0">
                <a:solidFill>
                  <a:srgbClr val="FF0000"/>
                </a:solidFill>
                <a:latin typeface="Arial" panose="020B0604020202020204" pitchFamily="34" charset="0"/>
                <a:cs typeface="Arial" panose="020B0604020202020204" pitchFamily="34" charset="0"/>
              </a:rPr>
              <a:t>Required:</a:t>
            </a:r>
          </a:p>
          <a:p>
            <a:r>
              <a:rPr lang="en-US" sz="1600" dirty="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Prepare the necessary closing entries on Dec 31, 2011</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xmlns="" id="{1C6EFD65-D6DF-40A2-8E57-90134EAA37E9}"/>
              </a:ext>
            </a:extLst>
          </p:cNvPr>
          <p:cNvSpPr/>
          <p:nvPr/>
        </p:nvSpPr>
        <p:spPr>
          <a:xfrm>
            <a:off x="4757765" y="3953223"/>
            <a:ext cx="716841" cy="61818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xmlns="" id="{1C6EFD65-D6DF-40A2-8E57-90134EAA37E9}"/>
              </a:ext>
            </a:extLst>
          </p:cNvPr>
          <p:cNvSpPr/>
          <p:nvPr/>
        </p:nvSpPr>
        <p:spPr>
          <a:xfrm>
            <a:off x="3765304" y="3691296"/>
            <a:ext cx="716841" cy="40381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0" y="6498164"/>
            <a:ext cx="12192000" cy="384957"/>
            <a:chOff x="0" y="6498164"/>
            <a:chExt cx="12192000" cy="384957"/>
          </a:xfrm>
        </p:grpSpPr>
        <p:cxnSp>
          <p:nvCxnSpPr>
            <p:cNvPr id="38" name="Straight Connector 37"/>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Rectangle 3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0828" y="324618"/>
            <a:ext cx="1434976" cy="11169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4553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9B994D-C0C0-43F8-A4F5-D9ED6BA24627}"/>
              </a:ext>
            </a:extLst>
          </p:cNvPr>
          <p:cNvSpPr txBox="1">
            <a:spLocks/>
          </p:cNvSpPr>
          <p:nvPr/>
        </p:nvSpPr>
        <p:spPr>
          <a:xfrm>
            <a:off x="7525774" y="615553"/>
            <a:ext cx="2905641" cy="64313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smtClean="0">
                <a:solidFill>
                  <a:srgbClr val="FF0000"/>
                </a:solidFill>
                <a:latin typeface="Arial" panose="020B0604020202020204" pitchFamily="34" charset="0"/>
                <a:cs typeface="Arial" panose="020B0604020202020204" pitchFamily="34" charset="0"/>
              </a:rPr>
              <a:t>Solution</a:t>
            </a:r>
          </a:p>
          <a:p>
            <a:pPr algn="ctr"/>
            <a:r>
              <a:rPr lang="en-US" sz="2000" b="1" dirty="0" smtClean="0">
                <a:solidFill>
                  <a:srgbClr val="FF0000"/>
                </a:solidFill>
                <a:latin typeface="Arial" panose="020B0604020202020204" pitchFamily="34" charset="0"/>
                <a:cs typeface="Arial" panose="020B0604020202020204" pitchFamily="34" charset="0"/>
              </a:rPr>
              <a:t>CLOSING ENTRIES</a:t>
            </a:r>
            <a:endParaRPr lang="en-US" sz="2000" b="1" dirty="0">
              <a:solidFill>
                <a:srgbClr val="FF0000"/>
              </a:solidFill>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xmlns="" id="{5AFFF7CF-4562-4F28-B2B4-E28418E9460F}"/>
              </a:ext>
            </a:extLst>
          </p:cNvPr>
          <p:cNvGraphicFramePr>
            <a:graphicFrameLocks noGrp="1"/>
          </p:cNvGraphicFramePr>
          <p:nvPr>
            <p:extLst>
              <p:ext uri="{D42A27DB-BD31-4B8C-83A1-F6EECF244321}">
                <p14:modId xmlns:p14="http://schemas.microsoft.com/office/powerpoint/2010/main" val="2810375840"/>
              </p:ext>
            </p:extLst>
          </p:nvPr>
        </p:nvGraphicFramePr>
        <p:xfrm>
          <a:off x="5988678" y="1390916"/>
          <a:ext cx="5911402" cy="4963558"/>
        </p:xfrm>
        <a:graphic>
          <a:graphicData uri="http://schemas.openxmlformats.org/drawingml/2006/table">
            <a:tbl>
              <a:tblPr rtl="1" firstRow="1" bandRow="1">
                <a:tableStyleId>{5C22544A-7EE6-4342-B048-85BDC9FD1C3A}</a:tableStyleId>
              </a:tblPr>
              <a:tblGrid>
                <a:gridCol w="1207334">
                  <a:extLst>
                    <a:ext uri="{9D8B030D-6E8A-4147-A177-3AD203B41FA5}">
                      <a16:colId xmlns:a16="http://schemas.microsoft.com/office/drawing/2014/main" xmlns="" val="20000"/>
                    </a:ext>
                  </a:extLst>
                </a:gridCol>
                <a:gridCol w="1110864">
                  <a:extLst>
                    <a:ext uri="{9D8B030D-6E8A-4147-A177-3AD203B41FA5}">
                      <a16:colId xmlns:a16="http://schemas.microsoft.com/office/drawing/2014/main" xmlns="" val="20001"/>
                    </a:ext>
                  </a:extLst>
                </a:gridCol>
                <a:gridCol w="2866112">
                  <a:extLst>
                    <a:ext uri="{9D8B030D-6E8A-4147-A177-3AD203B41FA5}">
                      <a16:colId xmlns:a16="http://schemas.microsoft.com/office/drawing/2014/main" xmlns="" val="20002"/>
                    </a:ext>
                  </a:extLst>
                </a:gridCol>
                <a:gridCol w="727092">
                  <a:extLst>
                    <a:ext uri="{9D8B030D-6E8A-4147-A177-3AD203B41FA5}">
                      <a16:colId xmlns:a16="http://schemas.microsoft.com/office/drawing/2014/main" xmlns="" val="20003"/>
                    </a:ext>
                  </a:extLst>
                </a:gridCol>
              </a:tblGrid>
              <a:tr h="355201">
                <a:tc>
                  <a:txBody>
                    <a:bodyPr/>
                    <a:lstStyle/>
                    <a:p>
                      <a:pPr algn="ctr" rtl="1"/>
                      <a:r>
                        <a:rPr lang="en-US" sz="1600" dirty="0">
                          <a:solidFill>
                            <a:schemeClr val="tx1"/>
                          </a:solidFill>
                        </a:rPr>
                        <a:t>Cr.</a:t>
                      </a:r>
                      <a:endParaRPr lang="ar-BH"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accent1">
                        <a:lumMod val="40000"/>
                        <a:lumOff val="60000"/>
                      </a:schemeClr>
                    </a:solidFill>
                  </a:tcPr>
                </a:tc>
                <a:tc>
                  <a:txBody>
                    <a:bodyPr/>
                    <a:lstStyle/>
                    <a:p>
                      <a:pPr algn="ctr" rtl="1"/>
                      <a:r>
                        <a:rPr lang="en-US" sz="1600" dirty="0">
                          <a:solidFill>
                            <a:schemeClr val="tx1"/>
                          </a:solidFill>
                        </a:rPr>
                        <a:t>Dr.</a:t>
                      </a:r>
                      <a:endParaRPr lang="ar-BH"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accent1">
                        <a:lumMod val="40000"/>
                        <a:lumOff val="60000"/>
                      </a:schemeClr>
                    </a:solidFill>
                  </a:tcPr>
                </a:tc>
                <a:tc>
                  <a:txBody>
                    <a:bodyPr/>
                    <a:lstStyle/>
                    <a:p>
                      <a:pPr algn="ctr" rtl="1"/>
                      <a:r>
                        <a:rPr lang="en-US" sz="1600" dirty="0">
                          <a:solidFill>
                            <a:schemeClr val="tx1"/>
                          </a:solidFill>
                        </a:rPr>
                        <a:t>Explanation</a:t>
                      </a:r>
                      <a:endParaRPr lang="ar-BH"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accent1">
                        <a:lumMod val="40000"/>
                        <a:lumOff val="60000"/>
                      </a:schemeClr>
                    </a:solidFill>
                  </a:tcPr>
                </a:tc>
                <a:tc>
                  <a:txBody>
                    <a:bodyPr/>
                    <a:lstStyle/>
                    <a:p>
                      <a:pPr algn="ctr" rtl="1"/>
                      <a:r>
                        <a:rPr lang="en-US" sz="1600" dirty="0">
                          <a:solidFill>
                            <a:schemeClr val="tx1"/>
                          </a:solidFill>
                        </a:rPr>
                        <a:t>Date</a:t>
                      </a:r>
                      <a:endParaRPr lang="ar-BH"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accent1">
                        <a:lumMod val="40000"/>
                        <a:lumOff val="60000"/>
                      </a:schemeClr>
                    </a:solidFill>
                  </a:tcPr>
                </a:tc>
                <a:extLst>
                  <a:ext uri="{0D108BD9-81ED-4DB2-BD59-A6C34878D82A}">
                    <a16:rowId xmlns:a16="http://schemas.microsoft.com/office/drawing/2014/main" xmlns="" val="10000"/>
                  </a:ext>
                </a:extLst>
              </a:tr>
              <a:tr h="1311510">
                <a:tc>
                  <a:txBody>
                    <a:bodyPr/>
                    <a:lstStyle/>
                    <a:p>
                      <a:pPr algn="ctr" rtl="1"/>
                      <a:endParaRPr lang="en-US" sz="1600" b="1" dirty="0"/>
                    </a:p>
                    <a:p>
                      <a:pPr algn="ctr" rtl="1"/>
                      <a:endParaRPr lang="en-US" sz="1600" b="1" dirty="0"/>
                    </a:p>
                    <a:p>
                      <a:pPr algn="ctr" rtl="1"/>
                      <a:endParaRPr lang="en-US" sz="1600" b="1" dirty="0"/>
                    </a:p>
                    <a:p>
                      <a:pPr algn="ctr" rtl="1"/>
                      <a:endParaRPr lang="en-US" sz="1600" b="1" dirty="0"/>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t>8150 </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accent2">
                        <a:lumMod val="40000"/>
                        <a:lumOff val="60000"/>
                      </a:schemeClr>
                    </a:solidFill>
                  </a:tcPr>
                </a:tc>
                <a:tc>
                  <a:txBody>
                    <a:bodyPr/>
                    <a:lstStyle/>
                    <a:p>
                      <a:pPr algn="ctr" rtl="1"/>
                      <a:r>
                        <a:rPr lang="en-US" sz="1600" b="1" dirty="0"/>
                        <a:t>7850</a:t>
                      </a:r>
                    </a:p>
                    <a:p>
                      <a:pPr algn="ctr" rtl="1"/>
                      <a:r>
                        <a:rPr lang="en-US" sz="1600" b="1" dirty="0"/>
                        <a:t>300</a:t>
                      </a:r>
                      <a:endParaRPr lang="ar-BH"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accent2">
                        <a:lumMod val="40000"/>
                        <a:lumOff val="60000"/>
                      </a:schemeClr>
                    </a:solidFill>
                  </a:tcPr>
                </a:tc>
                <a:tc>
                  <a:txBody>
                    <a:bodyPr/>
                    <a:lstStyle/>
                    <a:p>
                      <a:pPr algn="l" rtl="1"/>
                      <a:r>
                        <a:rPr lang="en-US" sz="1600" b="1" u="sng" dirty="0">
                          <a:solidFill>
                            <a:schemeClr val="tx1"/>
                          </a:solidFill>
                          <a:effectLst>
                            <a:outerShdw blurRad="38100" dist="38100" dir="2700000" algn="tl">
                              <a:srgbClr val="000000">
                                <a:alpha val="43137"/>
                              </a:srgbClr>
                            </a:outerShdw>
                          </a:effectLst>
                          <a:highlight>
                            <a:srgbClr val="FFFF00"/>
                          </a:highlight>
                        </a:rPr>
                        <a:t>Revenue</a:t>
                      </a:r>
                    </a:p>
                    <a:p>
                      <a:pPr algn="l" rtl="1"/>
                      <a:r>
                        <a:rPr lang="en-US" sz="1600" b="1" dirty="0">
                          <a:solidFill>
                            <a:schemeClr val="tx1"/>
                          </a:solidFill>
                        </a:rPr>
                        <a:t>Consulting</a:t>
                      </a:r>
                      <a:r>
                        <a:rPr lang="en-US" sz="1600" b="1" baseline="0" dirty="0">
                          <a:solidFill>
                            <a:schemeClr val="tx1"/>
                          </a:solidFill>
                        </a:rPr>
                        <a:t> revenue</a:t>
                      </a:r>
                      <a:endParaRPr lang="ar-BH" sz="1600" b="1" dirty="0">
                        <a:solidFill>
                          <a:schemeClr val="tx1"/>
                        </a:solidFill>
                      </a:endParaRPr>
                    </a:p>
                    <a:p>
                      <a:pPr algn="l" rtl="1"/>
                      <a:r>
                        <a:rPr lang="en-US" sz="1600" b="1" dirty="0"/>
                        <a:t>Rental Revenue</a:t>
                      </a:r>
                      <a:endParaRPr lang="ar-BH" sz="1600" b="1" dirty="0"/>
                    </a:p>
                    <a:p>
                      <a:pPr algn="ctr" rtl="1"/>
                      <a:endParaRPr lang="ar-BH" sz="1600" b="1" dirty="0"/>
                    </a:p>
                    <a:p>
                      <a:pPr rtl="1"/>
                      <a:r>
                        <a:rPr lang="en-US" sz="1600" b="1" dirty="0"/>
                        <a:t>                      </a:t>
                      </a:r>
                      <a:r>
                        <a:rPr lang="en-US" sz="1600" b="1" u="none" dirty="0">
                          <a:effectLst>
                            <a:outerShdw blurRad="38100" dist="38100" dir="2700000" algn="tl">
                              <a:srgbClr val="000000">
                                <a:alpha val="43137"/>
                              </a:srgbClr>
                            </a:outerShdw>
                          </a:effectLst>
                        </a:rPr>
                        <a:t>Income summary</a:t>
                      </a:r>
                      <a:endParaRPr lang="ar-BH" sz="1600" b="1" u="none"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accent2">
                        <a:lumMod val="40000"/>
                        <a:lumOff val="60000"/>
                      </a:schemeClr>
                    </a:solidFill>
                  </a:tcPr>
                </a:tc>
                <a:tc rowSpan="5">
                  <a:txBody>
                    <a:bodyPr/>
                    <a:lstStyle/>
                    <a:p>
                      <a:pPr rtl="1"/>
                      <a:endParaRPr lang="en-US" sz="1600" b="1" dirty="0"/>
                    </a:p>
                    <a:p>
                      <a:pPr rtl="1"/>
                      <a:endParaRPr lang="en-US" sz="1600" b="1" dirty="0"/>
                    </a:p>
                    <a:p>
                      <a:pPr rtl="1"/>
                      <a:endParaRPr lang="en-US" sz="1600" b="1" dirty="0"/>
                    </a:p>
                    <a:p>
                      <a:pPr rtl="1"/>
                      <a:endParaRPr lang="en-US" sz="1600" b="1" dirty="0"/>
                    </a:p>
                    <a:p>
                      <a:pPr rtl="1"/>
                      <a:endParaRPr lang="en-US" sz="1600" b="1" dirty="0"/>
                    </a:p>
                    <a:p>
                      <a:pPr rtl="1"/>
                      <a:endParaRPr lang="en-US" sz="1600" b="1" dirty="0"/>
                    </a:p>
                    <a:p>
                      <a:pPr algn="ctr" rtl="1"/>
                      <a:r>
                        <a:rPr lang="en-US" sz="1600" b="1" dirty="0"/>
                        <a:t>Dec</a:t>
                      </a:r>
                      <a:r>
                        <a:rPr lang="en-US" sz="1600" b="1" baseline="0" dirty="0"/>
                        <a:t> </a:t>
                      </a:r>
                      <a:r>
                        <a:rPr lang="en-US" sz="1600" b="1" baseline="0" dirty="0" smtClean="0"/>
                        <a:t>31</a:t>
                      </a:r>
                    </a:p>
                    <a:p>
                      <a:pPr algn="ctr" rtl="1"/>
                      <a:r>
                        <a:rPr lang="en-US" sz="1600" b="1" baseline="0" dirty="0" smtClean="0"/>
                        <a:t>2011</a:t>
                      </a:r>
                      <a:endParaRPr lang="ar-BH"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tcPr>
                </a:tc>
                <a:extLst>
                  <a:ext uri="{0D108BD9-81ED-4DB2-BD59-A6C34878D82A}">
                    <a16:rowId xmlns:a16="http://schemas.microsoft.com/office/drawing/2014/main" xmlns="" val="10001"/>
                  </a:ext>
                </a:extLst>
              </a:tr>
              <a:tr h="327878">
                <a:tc>
                  <a:txBody>
                    <a:bodyPr/>
                    <a:lstStyle/>
                    <a:p>
                      <a:pPr algn="ctr" rtl="1"/>
                      <a:endParaRPr lang="ar-BH"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accent6">
                        <a:lumMod val="40000"/>
                        <a:lumOff val="60000"/>
                      </a:schemeClr>
                    </a:solidFill>
                  </a:tcPr>
                </a:tc>
                <a:tc>
                  <a:txBody>
                    <a:bodyPr/>
                    <a:lstStyle/>
                    <a:p>
                      <a:pPr algn="ctr" rtl="1"/>
                      <a:r>
                        <a:rPr lang="en-US" sz="1600" b="1" dirty="0"/>
                        <a:t>4365</a:t>
                      </a:r>
                      <a:endParaRPr lang="ar-BH"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accent6">
                        <a:lumMod val="40000"/>
                        <a:lumOff val="60000"/>
                      </a:schemeClr>
                    </a:solidFill>
                  </a:tcPr>
                </a:tc>
                <a:tc rowSpan="2">
                  <a:txBody>
                    <a:bodyPr/>
                    <a:lstStyle/>
                    <a:p>
                      <a:pPr algn="l" rtl="1"/>
                      <a:r>
                        <a:rPr lang="en-US" sz="1600" b="1" u="none" dirty="0">
                          <a:effectLst>
                            <a:outerShdw blurRad="38100" dist="38100" dir="2700000" algn="tl">
                              <a:srgbClr val="000000">
                                <a:alpha val="43137"/>
                              </a:srgbClr>
                            </a:outerShdw>
                          </a:effectLst>
                        </a:rPr>
                        <a:t>Income summary</a:t>
                      </a:r>
                    </a:p>
                    <a:p>
                      <a:pPr algn="l" rtl="0"/>
                      <a:r>
                        <a:rPr lang="en-US" sz="1600" b="1" dirty="0">
                          <a:solidFill>
                            <a:srgbClr val="0070C0"/>
                          </a:solidFill>
                        </a:rPr>
                        <a:t>               </a:t>
                      </a:r>
                      <a:r>
                        <a:rPr lang="en-US" sz="1600" b="1" dirty="0">
                          <a:solidFill>
                            <a:schemeClr val="tx1"/>
                          </a:solidFill>
                          <a:highlight>
                            <a:srgbClr val="FFFF00"/>
                          </a:highlight>
                        </a:rPr>
                        <a:t>Expenses</a:t>
                      </a:r>
                      <a:endParaRPr lang="ar-BH" sz="1600" b="1" dirty="0">
                        <a:solidFill>
                          <a:schemeClr val="tx1"/>
                        </a:solidFill>
                        <a:highlight>
                          <a:srgbClr val="FFFF00"/>
                        </a:highlight>
                      </a:endParaRPr>
                    </a:p>
                    <a:p>
                      <a:pPr algn="l" rtl="1"/>
                      <a:r>
                        <a:rPr lang="en-US" sz="1600" b="1" dirty="0"/>
                        <a:t>               </a:t>
                      </a:r>
                      <a:r>
                        <a:rPr lang="en-US" sz="1600" b="1" dirty="0" smtClean="0"/>
                        <a:t>Depreciation Exp.</a:t>
                      </a:r>
                      <a:endParaRPr lang="en-US" sz="1600" b="1" dirty="0"/>
                    </a:p>
                    <a:p>
                      <a:pPr algn="l" rtl="1"/>
                      <a:r>
                        <a:rPr lang="en-US" sz="1600" b="1" dirty="0"/>
                        <a:t>               Salaries</a:t>
                      </a:r>
                      <a:r>
                        <a:rPr lang="en-US" sz="1600" b="1" baseline="0" dirty="0"/>
                        <a:t> </a:t>
                      </a:r>
                      <a:r>
                        <a:rPr lang="en-US" sz="1600" b="1" baseline="0" dirty="0" smtClean="0"/>
                        <a:t>Exp.</a:t>
                      </a:r>
                      <a:endParaRPr lang="en-US" sz="1600" b="1" baseline="0" dirty="0"/>
                    </a:p>
                    <a:p>
                      <a:pPr algn="l" rtl="1"/>
                      <a:r>
                        <a:rPr lang="en-US" sz="1600" b="1" baseline="0" dirty="0"/>
                        <a:t>               Insurance </a:t>
                      </a:r>
                      <a:r>
                        <a:rPr lang="en-US" sz="1600" b="1" baseline="0" dirty="0" smtClean="0"/>
                        <a:t>Exp.</a:t>
                      </a:r>
                      <a:endParaRPr lang="en-US" sz="1600" b="1" baseline="0" dirty="0"/>
                    </a:p>
                    <a:p>
                      <a:pPr algn="l" rtl="1"/>
                      <a:r>
                        <a:rPr lang="en-US" sz="1600" b="1" baseline="0" dirty="0"/>
                        <a:t>               Rent </a:t>
                      </a:r>
                      <a:r>
                        <a:rPr lang="en-US" sz="1600" b="1" baseline="0" dirty="0" smtClean="0"/>
                        <a:t>Exp.</a:t>
                      </a:r>
                      <a:endParaRPr lang="en-US" sz="1600" b="1" baseline="0" dirty="0"/>
                    </a:p>
                    <a:p>
                      <a:pPr algn="l" rtl="1"/>
                      <a:r>
                        <a:rPr lang="en-US" sz="1600" b="1" baseline="0" dirty="0"/>
                        <a:t>               Supplies </a:t>
                      </a:r>
                      <a:r>
                        <a:rPr lang="en-US" sz="1600" b="1" baseline="0" dirty="0" smtClean="0"/>
                        <a:t>Exp.</a:t>
                      </a:r>
                      <a:endParaRPr lang="en-US" sz="1600" b="1" baseline="0" dirty="0"/>
                    </a:p>
                    <a:p>
                      <a:pPr algn="l" rtl="1"/>
                      <a:r>
                        <a:rPr lang="en-US" sz="1600" b="1" baseline="0" dirty="0"/>
                        <a:t>               Utilities </a:t>
                      </a:r>
                      <a:r>
                        <a:rPr lang="en-US" sz="1600" b="1" baseline="0" dirty="0" smtClean="0"/>
                        <a:t>Exp.      </a:t>
                      </a:r>
                      <a:endParaRPr lang="ar-BH"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accent6">
                        <a:lumMod val="40000"/>
                        <a:lumOff val="60000"/>
                      </a:schemeClr>
                    </a:solidFill>
                  </a:tcPr>
                </a:tc>
                <a:tc vMerge="1">
                  <a:txBody>
                    <a:bodyPr/>
                    <a:lstStyle/>
                    <a:p>
                      <a:pPr rtl="1"/>
                      <a:endParaRPr lang="ar-BH" sz="2000" b="1" dirty="0"/>
                    </a:p>
                  </a:txBody>
                  <a:tcPr/>
                </a:tc>
                <a:extLst>
                  <a:ext uri="{0D108BD9-81ED-4DB2-BD59-A6C34878D82A}">
                    <a16:rowId xmlns:a16="http://schemas.microsoft.com/office/drawing/2014/main" xmlns="" val="10002"/>
                  </a:ext>
                </a:extLst>
              </a:tr>
              <a:tr h="1803327">
                <a:tc>
                  <a:txBody>
                    <a:bodyPr/>
                    <a:lstStyle/>
                    <a:p>
                      <a:pPr algn="ctr" rtl="1"/>
                      <a:r>
                        <a:rPr lang="en-US" sz="1600" b="1" dirty="0"/>
                        <a:t>375</a:t>
                      </a:r>
                    </a:p>
                    <a:p>
                      <a:pPr algn="ctr" rtl="1"/>
                      <a:r>
                        <a:rPr lang="en-US" sz="1600" b="1" dirty="0"/>
                        <a:t>1610</a:t>
                      </a:r>
                    </a:p>
                    <a:p>
                      <a:pPr algn="ctr" rtl="1"/>
                      <a:r>
                        <a:rPr lang="en-US" sz="1600" b="1" dirty="0"/>
                        <a:t>100</a:t>
                      </a:r>
                    </a:p>
                    <a:p>
                      <a:pPr algn="ctr" rtl="1"/>
                      <a:r>
                        <a:rPr lang="en-US" sz="1600" b="1" dirty="0"/>
                        <a:t>1000</a:t>
                      </a:r>
                    </a:p>
                    <a:p>
                      <a:pPr algn="ctr" rtl="1"/>
                      <a:r>
                        <a:rPr lang="en-US" sz="1600" b="1" dirty="0"/>
                        <a:t>1050</a:t>
                      </a:r>
                    </a:p>
                    <a:p>
                      <a:pPr algn="ctr" rtl="1"/>
                      <a:r>
                        <a:rPr lang="en-US" sz="1600" b="1" dirty="0"/>
                        <a:t>230</a:t>
                      </a:r>
                    </a:p>
                    <a:p>
                      <a:pPr algn="ctr" rtl="1"/>
                      <a:endParaRPr lang="ar-BH"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accent6">
                        <a:lumMod val="40000"/>
                        <a:lumOff val="60000"/>
                      </a:schemeClr>
                    </a:solidFill>
                  </a:tcPr>
                </a:tc>
                <a:tc>
                  <a:txBody>
                    <a:bodyPr/>
                    <a:lstStyle/>
                    <a:p>
                      <a:pPr algn="ctr" rtl="1"/>
                      <a:endParaRPr lang="ar-BH"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accent6">
                        <a:lumMod val="40000"/>
                        <a:lumOff val="60000"/>
                      </a:schemeClr>
                    </a:solidFill>
                  </a:tcPr>
                </a:tc>
                <a:tc vMerge="1">
                  <a:txBody>
                    <a:bodyPr/>
                    <a:lstStyle/>
                    <a:p>
                      <a:pPr algn="l" rtl="1"/>
                      <a:endParaRPr lang="ar-BH" sz="2000" b="1" dirty="0"/>
                    </a:p>
                  </a:txBody>
                  <a:tcPr/>
                </a:tc>
                <a:tc vMerge="1">
                  <a:txBody>
                    <a:bodyPr/>
                    <a:lstStyle/>
                    <a:p>
                      <a:pPr rtl="1"/>
                      <a:endParaRPr lang="ar-BH" sz="2000" b="1" dirty="0"/>
                    </a:p>
                  </a:txBody>
                  <a:tcPr/>
                </a:tc>
                <a:extLst>
                  <a:ext uri="{0D108BD9-81ED-4DB2-BD59-A6C34878D82A}">
                    <a16:rowId xmlns:a16="http://schemas.microsoft.com/office/drawing/2014/main" xmlns="" val="10003"/>
                  </a:ext>
                </a:extLst>
              </a:tr>
              <a:tr h="573787">
                <a:tc>
                  <a:txBody>
                    <a:bodyPr/>
                    <a:lstStyle/>
                    <a:p>
                      <a:pPr algn="ctr"/>
                      <a:endParaRPr lang="ar-BH" sz="1600" b="1" dirty="0"/>
                    </a:p>
                    <a:p>
                      <a:pPr marL="0" marR="0" indent="0" algn="ctr" defTabSz="914400" rtl="1" eaLnBrk="1" fontAlgn="auto" latinLnBrk="0" hangingPunct="1">
                        <a:lnSpc>
                          <a:spcPct val="100000"/>
                        </a:lnSpc>
                        <a:spcBef>
                          <a:spcPts val="0"/>
                        </a:spcBef>
                        <a:spcAft>
                          <a:spcPts val="0"/>
                        </a:spcAft>
                        <a:buClrTx/>
                        <a:buSzTx/>
                        <a:buFontTx/>
                        <a:buNone/>
                        <a:tabLst/>
                        <a:defRPr/>
                      </a:pPr>
                      <a:r>
                        <a:rPr lang="en-US" sz="1600" b="1" dirty="0"/>
                        <a:t>3785</a:t>
                      </a:r>
                      <a:endParaRPr lang="ar-BH"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accent4">
                        <a:lumMod val="40000"/>
                        <a:lumOff val="60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600" b="1" dirty="0"/>
                        <a:t>3785</a:t>
                      </a:r>
                      <a:endParaRPr lang="ar-BH"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accent4">
                        <a:lumMod val="40000"/>
                        <a:lumOff val="60000"/>
                      </a:schemeClr>
                    </a:solidFill>
                  </a:tcPr>
                </a:tc>
                <a:tc>
                  <a:txBody>
                    <a:bodyPr/>
                    <a:lstStyle/>
                    <a:p>
                      <a:pPr algn="l" rtl="0"/>
                      <a:r>
                        <a:rPr lang="en-US" sz="1600" b="1" u="none" kern="1200" baseline="0" dirty="0">
                          <a:solidFill>
                            <a:schemeClr val="dk1"/>
                          </a:solidFill>
                          <a:effectLst>
                            <a:outerShdw blurRad="38100" dist="38100" dir="2700000" algn="tl">
                              <a:srgbClr val="000000">
                                <a:alpha val="43137"/>
                              </a:srgbClr>
                            </a:outerShdw>
                          </a:effectLst>
                          <a:latin typeface="+mn-lt"/>
                          <a:ea typeface="+mn-ea"/>
                          <a:cs typeface="+mn-cs"/>
                        </a:rPr>
                        <a:t>Income summary </a:t>
                      </a:r>
                      <a:r>
                        <a:rPr lang="en-US" sz="1600" b="1" u="none" kern="1200" baseline="0" dirty="0" smtClean="0">
                          <a:solidFill>
                            <a:schemeClr val="dk1"/>
                          </a:solidFill>
                          <a:effectLst>
                            <a:outerShdw blurRad="38100" dist="38100" dir="2700000" algn="tl">
                              <a:srgbClr val="000000">
                                <a:alpha val="43137"/>
                              </a:srgbClr>
                            </a:outerShdw>
                          </a:effectLst>
                          <a:latin typeface="+mn-lt"/>
                          <a:ea typeface="+mn-ea"/>
                          <a:cs typeface="+mn-cs"/>
                        </a:rPr>
                        <a:t> </a:t>
                      </a:r>
                      <a:r>
                        <a:rPr lang="en-US" sz="1600" b="1" u="none" kern="1200" baseline="0" dirty="0" smtClean="0">
                          <a:solidFill>
                            <a:srgbClr val="FF0000"/>
                          </a:solidFill>
                          <a:effectLst>
                            <a:outerShdw blurRad="38100" dist="38100" dir="2700000" algn="tl">
                              <a:srgbClr val="000000">
                                <a:alpha val="43137"/>
                              </a:srgbClr>
                            </a:outerShdw>
                          </a:effectLst>
                          <a:latin typeface="+mn-lt"/>
                          <a:ea typeface="+mn-ea"/>
                          <a:cs typeface="+mn-cs"/>
                        </a:rPr>
                        <a:t>(Net Profit)</a:t>
                      </a:r>
                      <a:endParaRPr lang="en-US" sz="1600" b="1" u="none" kern="1200" baseline="0" dirty="0">
                        <a:solidFill>
                          <a:srgbClr val="FF0000"/>
                        </a:solidFill>
                        <a:effectLst>
                          <a:outerShdw blurRad="38100" dist="38100" dir="2700000" algn="tl">
                            <a:srgbClr val="000000">
                              <a:alpha val="43137"/>
                            </a:srgbClr>
                          </a:outerShdw>
                        </a:effectLst>
                        <a:latin typeface="+mn-lt"/>
                        <a:ea typeface="+mn-ea"/>
                        <a:cs typeface="+mn-cs"/>
                      </a:endParaRPr>
                    </a:p>
                    <a:p>
                      <a:pPr algn="l" rtl="0"/>
                      <a:r>
                        <a:rPr lang="en-US" sz="1600" b="1" kern="1200" baseline="0" dirty="0">
                          <a:solidFill>
                            <a:schemeClr val="dk1"/>
                          </a:solidFill>
                          <a:latin typeface="+mn-lt"/>
                          <a:ea typeface="+mn-ea"/>
                          <a:cs typeface="+mn-cs"/>
                        </a:rPr>
                        <a:t>                       Capital</a:t>
                      </a:r>
                      <a:endParaRPr lang="ar-BH" sz="1600" b="1"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accent4">
                        <a:lumMod val="40000"/>
                        <a:lumOff val="60000"/>
                      </a:schemeClr>
                    </a:solidFill>
                  </a:tcPr>
                </a:tc>
                <a:tc vMerge="1">
                  <a:txBody>
                    <a:bodyPr/>
                    <a:lstStyle/>
                    <a:p>
                      <a:pPr rtl="1"/>
                      <a:endParaRPr lang="ar-BH" sz="2000" b="1" dirty="0"/>
                    </a:p>
                  </a:txBody>
                  <a:tcPr/>
                </a:tc>
                <a:extLst>
                  <a:ext uri="{0D108BD9-81ED-4DB2-BD59-A6C34878D82A}">
                    <a16:rowId xmlns:a16="http://schemas.microsoft.com/office/drawing/2014/main" xmlns="" val="10004"/>
                  </a:ext>
                </a:extLst>
              </a:tr>
              <a:tr h="573787">
                <a:tc>
                  <a:txBody>
                    <a:bodyPr/>
                    <a:lstStyle/>
                    <a:p>
                      <a:pPr algn="ctr" rtl="1"/>
                      <a:endParaRPr lang="en-US" sz="1600" b="1" dirty="0"/>
                    </a:p>
                    <a:p>
                      <a:pPr algn="ctr" rtl="1"/>
                      <a:r>
                        <a:rPr lang="en-US" sz="1600" b="1" dirty="0"/>
                        <a:t>600</a:t>
                      </a:r>
                      <a:endParaRPr lang="ar-BH"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accent3">
                        <a:lumMod val="60000"/>
                        <a:lumOff val="40000"/>
                      </a:schemeClr>
                    </a:solidFill>
                  </a:tcPr>
                </a:tc>
                <a:tc>
                  <a:txBody>
                    <a:bodyPr/>
                    <a:lstStyle/>
                    <a:p>
                      <a:pPr algn="ctr" rtl="1"/>
                      <a:r>
                        <a:rPr lang="en-US" sz="1600" b="1" dirty="0"/>
                        <a:t>600</a:t>
                      </a:r>
                      <a:endParaRPr lang="ar-BH"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accent3">
                        <a:lumMod val="60000"/>
                        <a:lumOff val="40000"/>
                      </a:schemeClr>
                    </a:solidFill>
                  </a:tcPr>
                </a:tc>
                <a:tc>
                  <a:txBody>
                    <a:bodyPr/>
                    <a:lstStyle/>
                    <a:p>
                      <a:pPr algn="l" rtl="0"/>
                      <a:r>
                        <a:rPr lang="en-US" sz="1600" b="1" dirty="0" err="1" smtClean="0"/>
                        <a:t>Fawaz</a:t>
                      </a:r>
                      <a:r>
                        <a:rPr lang="en-US" sz="1600" b="1" dirty="0" smtClean="0"/>
                        <a:t>, </a:t>
                      </a:r>
                      <a:r>
                        <a:rPr lang="en-US" sz="1600" b="1" dirty="0"/>
                        <a:t>Capital</a:t>
                      </a:r>
                      <a:r>
                        <a:rPr lang="en-US" sz="1600" b="1" baseline="0" dirty="0"/>
                        <a:t> </a:t>
                      </a:r>
                    </a:p>
                    <a:p>
                      <a:pPr algn="l" rtl="0"/>
                      <a:r>
                        <a:rPr lang="en-US" sz="1600" b="1" baseline="0" dirty="0"/>
                        <a:t>                 </a:t>
                      </a:r>
                      <a:r>
                        <a:rPr lang="en-US" sz="1600" b="1" baseline="0" dirty="0" smtClean="0"/>
                        <a:t>  </a:t>
                      </a:r>
                      <a:r>
                        <a:rPr lang="en-US" sz="1600" b="1" dirty="0" err="1" smtClean="0"/>
                        <a:t>Fawaz</a:t>
                      </a:r>
                      <a:r>
                        <a:rPr lang="en-US" sz="1600" b="1" dirty="0" smtClean="0"/>
                        <a:t>, </a:t>
                      </a:r>
                      <a:r>
                        <a:rPr lang="en-US" sz="1600" b="1" u="none" baseline="0" dirty="0" smtClean="0">
                          <a:effectLst>
                            <a:outerShdw blurRad="38100" dist="38100" dir="2700000" algn="tl">
                              <a:srgbClr val="000000">
                                <a:alpha val="43137"/>
                              </a:srgbClr>
                            </a:outerShdw>
                          </a:effectLst>
                        </a:rPr>
                        <a:t>Withdrawal</a:t>
                      </a:r>
                      <a:endParaRPr lang="ar-BH" sz="1600" b="1" u="none"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accent3">
                        <a:lumMod val="60000"/>
                        <a:lumOff val="40000"/>
                      </a:schemeClr>
                    </a:solidFill>
                  </a:tcPr>
                </a:tc>
                <a:tc vMerge="1">
                  <a:txBody>
                    <a:bodyPr/>
                    <a:lstStyle/>
                    <a:p>
                      <a:pPr rtl="1"/>
                      <a:endParaRPr lang="ar-BH" sz="2000" b="1" dirty="0"/>
                    </a:p>
                  </a:txBody>
                  <a:tcPr/>
                </a:tc>
                <a:extLst>
                  <a:ext uri="{0D108BD9-81ED-4DB2-BD59-A6C34878D82A}">
                    <a16:rowId xmlns:a16="http://schemas.microsoft.com/office/drawing/2014/main" xmlns="" val="10005"/>
                  </a:ext>
                </a:extLst>
              </a:tr>
            </a:tbl>
          </a:graphicData>
        </a:graphic>
      </p:graphicFrame>
      <p:pic>
        <p:nvPicPr>
          <p:cNvPr id="5" name="Picture 4">
            <a:extLst>
              <a:ext uri="{FF2B5EF4-FFF2-40B4-BE49-F238E27FC236}">
                <a16:creationId xmlns:a16="http://schemas.microsoft.com/office/drawing/2014/main" xmlns="" id="{67DFA986-24C0-470B-AE9E-31E7B2D6AAB6}"/>
              </a:ext>
            </a:extLst>
          </p:cNvPr>
          <p:cNvPicPr>
            <a:picLocks noChangeAspect="1"/>
          </p:cNvPicPr>
          <p:nvPr/>
        </p:nvPicPr>
        <p:blipFill rotWithShape="1">
          <a:blip r:embed="rId2"/>
          <a:srcRect l="45177" t="17026" r="27381" b="19636"/>
          <a:stretch/>
        </p:blipFill>
        <p:spPr>
          <a:xfrm>
            <a:off x="125103" y="1012103"/>
            <a:ext cx="5349503" cy="4746517"/>
          </a:xfrm>
          <a:prstGeom prst="rect">
            <a:avLst/>
          </a:prstGeom>
          <a:ln>
            <a:noFill/>
          </a:ln>
          <a:effectLst>
            <a:outerShdw blurRad="292100" dist="139700" dir="2700000" algn="tl" rotWithShape="0">
              <a:srgbClr val="333333">
                <a:alpha val="65000"/>
              </a:srgbClr>
            </a:outerShdw>
          </a:effectLst>
        </p:spPr>
      </p:pic>
      <p:sp>
        <p:nvSpPr>
          <p:cNvPr id="4" name="Title 1">
            <a:extLst>
              <a:ext uri="{FF2B5EF4-FFF2-40B4-BE49-F238E27FC236}">
                <a16:creationId xmlns:a16="http://schemas.microsoft.com/office/drawing/2014/main" xmlns="" id="{4DE80804-F470-4F1A-B075-2354FF043FF1}"/>
              </a:ext>
            </a:extLst>
          </p:cNvPr>
          <p:cNvSpPr txBox="1">
            <a:spLocks/>
          </p:cNvSpPr>
          <p:nvPr/>
        </p:nvSpPr>
        <p:spPr bwMode="gray">
          <a:xfrm>
            <a:off x="0" y="880442"/>
            <a:ext cx="6313045" cy="37824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algn="l" defTabSz="457200" rtl="1" eaLnBrk="1" latinLnBrk="0" hangingPunct="1">
              <a:spcBef>
                <a:spcPct val="0"/>
              </a:spcBef>
              <a:buNone/>
              <a:defRPr sz="36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sz="1600" b="1" u="sng"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Example (2);The following trial balance  for </a:t>
            </a:r>
            <a:r>
              <a:rPr lang="en-US" sz="1600" b="1" u="sng" dirty="0" err="1"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Fawaz</a:t>
            </a:r>
            <a:r>
              <a:rPr lang="en-US" sz="1600" b="1" u="sng"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Trading Est.</a:t>
            </a:r>
            <a:endParaRPr lang="ar-BH" sz="1600" b="1"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Right Brace 7">
            <a:extLst>
              <a:ext uri="{FF2B5EF4-FFF2-40B4-BE49-F238E27FC236}">
                <a16:creationId xmlns:a16="http://schemas.microsoft.com/office/drawing/2014/main" xmlns="" id="{882A8563-F655-469B-A453-A27D9C7A1372}"/>
              </a:ext>
            </a:extLst>
          </p:cNvPr>
          <p:cNvSpPr/>
          <p:nvPr/>
        </p:nvSpPr>
        <p:spPr>
          <a:xfrm>
            <a:off x="10240545" y="1824054"/>
            <a:ext cx="381740" cy="47939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e 8">
            <a:extLst>
              <a:ext uri="{FF2B5EF4-FFF2-40B4-BE49-F238E27FC236}">
                <a16:creationId xmlns:a16="http://schemas.microsoft.com/office/drawing/2014/main" xmlns="" id="{2DD325BB-2D79-4D47-95FE-70BAACDC1267}"/>
              </a:ext>
            </a:extLst>
          </p:cNvPr>
          <p:cNvSpPr/>
          <p:nvPr/>
        </p:nvSpPr>
        <p:spPr>
          <a:xfrm flipH="1">
            <a:off x="11336988" y="3456293"/>
            <a:ext cx="408373" cy="1500326"/>
          </a:xfrm>
          <a:prstGeom prst="leftBrace">
            <a:avLst>
              <a:gd name="adj1" fmla="val 8333"/>
              <a:gd name="adj2" fmla="val 4718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ectangle 9">
            <a:extLst>
              <a:ext uri="{FF2B5EF4-FFF2-40B4-BE49-F238E27FC236}">
                <a16:creationId xmlns:a16="http://schemas.microsoft.com/office/drawing/2014/main" xmlns="" id="{DFBD45AD-B441-4F59-92D9-2E33A7A9DB0C}"/>
              </a:ext>
            </a:extLst>
          </p:cNvPr>
          <p:cNvSpPr/>
          <p:nvPr/>
        </p:nvSpPr>
        <p:spPr>
          <a:xfrm>
            <a:off x="10582932" y="1868039"/>
            <a:ext cx="381740" cy="441247"/>
          </a:xfrm>
          <a:prstGeom prst="rect">
            <a:avLst/>
          </a:prstGeom>
          <a:solidFill>
            <a:schemeClr val="bg2">
              <a:lumMod val="9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a:solidFill>
                  <a:schemeClr val="tx1"/>
                </a:solidFill>
              </a:rPr>
              <a:t>+</a:t>
            </a:r>
          </a:p>
        </p:txBody>
      </p:sp>
      <p:sp>
        <p:nvSpPr>
          <p:cNvPr id="11" name="Rectangle 10">
            <a:extLst>
              <a:ext uri="{FF2B5EF4-FFF2-40B4-BE49-F238E27FC236}">
                <a16:creationId xmlns:a16="http://schemas.microsoft.com/office/drawing/2014/main" xmlns="" id="{C5D74EB6-00DD-4484-BF4C-2789907FFD5E}"/>
              </a:ext>
            </a:extLst>
          </p:cNvPr>
          <p:cNvSpPr/>
          <p:nvPr/>
        </p:nvSpPr>
        <p:spPr>
          <a:xfrm>
            <a:off x="11656380" y="4036220"/>
            <a:ext cx="408373" cy="340472"/>
          </a:xfrm>
          <a:prstGeom prst="rect">
            <a:avLst/>
          </a:prstGeom>
          <a:solidFill>
            <a:schemeClr val="bg2">
              <a:lumMod val="9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a:solidFill>
                  <a:schemeClr val="tx1"/>
                </a:solidFill>
              </a:rPr>
              <a:t>+</a:t>
            </a:r>
          </a:p>
        </p:txBody>
      </p:sp>
      <p:cxnSp>
        <p:nvCxnSpPr>
          <p:cNvPr id="13" name="Straight Arrow Connector 12">
            <a:extLst>
              <a:ext uri="{FF2B5EF4-FFF2-40B4-BE49-F238E27FC236}">
                <a16:creationId xmlns:a16="http://schemas.microsoft.com/office/drawing/2014/main" xmlns="" id="{F9CBD40F-1DE8-4E8E-9D63-D632DE8A627E}"/>
              </a:ext>
            </a:extLst>
          </p:cNvPr>
          <p:cNvCxnSpPr>
            <a:cxnSpLocks/>
          </p:cNvCxnSpPr>
          <p:nvPr/>
        </p:nvCxnSpPr>
        <p:spPr>
          <a:xfrm flipH="1">
            <a:off x="10373632" y="2996683"/>
            <a:ext cx="932157" cy="23524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8" name="Rectangle 17">
            <a:extLst>
              <a:ext uri="{FF2B5EF4-FFF2-40B4-BE49-F238E27FC236}">
                <a16:creationId xmlns:a16="http://schemas.microsoft.com/office/drawing/2014/main" xmlns="" id="{90F2EB5E-E2CB-4A6B-A9CA-C43189EFA33F}"/>
              </a:ext>
            </a:extLst>
          </p:cNvPr>
          <p:cNvSpPr/>
          <p:nvPr/>
        </p:nvSpPr>
        <p:spPr>
          <a:xfrm>
            <a:off x="10564898" y="2900431"/>
            <a:ext cx="381740" cy="19743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dirty="0">
                <a:solidFill>
                  <a:schemeClr val="tx1"/>
                </a:solidFill>
              </a:rPr>
              <a:t>-</a:t>
            </a:r>
          </a:p>
        </p:txBody>
      </p:sp>
      <p:cxnSp>
        <p:nvCxnSpPr>
          <p:cNvPr id="19" name="Straight Arrow Connector 18">
            <a:extLst>
              <a:ext uri="{FF2B5EF4-FFF2-40B4-BE49-F238E27FC236}">
                <a16:creationId xmlns:a16="http://schemas.microsoft.com/office/drawing/2014/main" xmlns="" id="{DB116DA5-834F-4E54-909A-55794FB09946}"/>
              </a:ext>
            </a:extLst>
          </p:cNvPr>
          <p:cNvCxnSpPr>
            <a:cxnSpLocks/>
          </p:cNvCxnSpPr>
          <p:nvPr/>
        </p:nvCxnSpPr>
        <p:spPr>
          <a:xfrm>
            <a:off x="10062078" y="3325094"/>
            <a:ext cx="723670" cy="197155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4" name="Rectangle 23">
            <a:extLst>
              <a:ext uri="{FF2B5EF4-FFF2-40B4-BE49-F238E27FC236}">
                <a16:creationId xmlns:a16="http://schemas.microsoft.com/office/drawing/2014/main" xmlns="" id="{2F5D17F2-EFCC-473E-A53E-8BA2D5B302B2}"/>
              </a:ext>
            </a:extLst>
          </p:cNvPr>
          <p:cNvSpPr/>
          <p:nvPr/>
        </p:nvSpPr>
        <p:spPr>
          <a:xfrm>
            <a:off x="10559083" y="5321267"/>
            <a:ext cx="381740" cy="32191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rPr>
              <a:t>=</a:t>
            </a:r>
          </a:p>
        </p:txBody>
      </p:sp>
      <p:sp>
        <p:nvSpPr>
          <p:cNvPr id="27" name="Oval 26">
            <a:extLst>
              <a:ext uri="{FF2B5EF4-FFF2-40B4-BE49-F238E27FC236}">
                <a16:creationId xmlns:a16="http://schemas.microsoft.com/office/drawing/2014/main" xmlns="" id="{1C6EFD65-D6DF-40A2-8E57-90134EAA37E9}"/>
              </a:ext>
            </a:extLst>
          </p:cNvPr>
          <p:cNvSpPr/>
          <p:nvPr/>
        </p:nvSpPr>
        <p:spPr>
          <a:xfrm>
            <a:off x="3709115" y="4188216"/>
            <a:ext cx="716841" cy="134315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Closing Entries for Temporary Accounts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22" name="Group 21"/>
          <p:cNvGrpSpPr/>
          <p:nvPr/>
        </p:nvGrpSpPr>
        <p:grpSpPr>
          <a:xfrm>
            <a:off x="0" y="440222"/>
            <a:ext cx="9054086" cy="419301"/>
            <a:chOff x="272539" y="1097140"/>
            <a:chExt cx="8873906" cy="816539"/>
          </a:xfrm>
        </p:grpSpPr>
        <p:sp>
          <p:nvSpPr>
            <p:cNvPr id="23" name="مستطيل مستدير الزوايا 13"/>
            <p:cNvSpPr/>
            <p:nvPr/>
          </p:nvSpPr>
          <p:spPr>
            <a:xfrm>
              <a:off x="272539" y="1097140"/>
              <a:ext cx="7025791" cy="816539"/>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sz="1600"/>
            </a:p>
          </p:txBody>
        </p:sp>
        <p:sp>
          <p:nvSpPr>
            <p:cNvPr id="25" name="Rectangle 6"/>
            <p:cNvSpPr/>
            <p:nvPr/>
          </p:nvSpPr>
          <p:spPr>
            <a:xfrm>
              <a:off x="1427378" y="1165374"/>
              <a:ext cx="7719067" cy="657095"/>
            </a:xfrm>
            <a:prstGeom prst="rect">
              <a:avLst/>
            </a:prstGeom>
          </p:spPr>
          <p:txBody>
            <a:bodyPr wrap="square">
              <a:spAutoFit/>
            </a:bodyPr>
            <a:lstStyle/>
            <a:p>
              <a:pPr rtl="1"/>
              <a:r>
                <a:rPr lang="en-US" sz="1600" b="1" dirty="0">
                  <a:solidFill>
                    <a:srgbClr val="FFFF00"/>
                  </a:solidFill>
                  <a:latin typeface="Arial" panose="020B0604020202020204" pitchFamily="34" charset="0"/>
                  <a:cs typeface="Arial" panose="020B0604020202020204" pitchFamily="34" charset="0"/>
                </a:rPr>
                <a:t>Objective </a:t>
              </a:r>
              <a:r>
                <a:rPr lang="en-US" sz="1600" b="1" dirty="0" smtClean="0">
                  <a:solidFill>
                    <a:srgbClr val="FFFF00"/>
                  </a:solidFill>
                  <a:latin typeface="Arial" panose="020B0604020202020204" pitchFamily="34" charset="0"/>
                  <a:cs typeface="Arial" panose="020B0604020202020204" pitchFamily="34" charset="0"/>
                </a:rPr>
                <a:t>2: </a:t>
              </a:r>
              <a:r>
                <a:rPr lang="en-US" sz="1600" b="1" dirty="0">
                  <a:solidFill>
                    <a:srgbClr val="FFFF00"/>
                  </a:solidFill>
                  <a:latin typeface="Arial" panose="020B0604020202020204" pitchFamily="34" charset="0"/>
                  <a:cs typeface="Arial" panose="020B0604020202020204" pitchFamily="34" charset="0"/>
                </a:rPr>
                <a:t>Prepare closing entries for temporary accounts.</a:t>
              </a:r>
            </a:p>
          </p:txBody>
        </p:sp>
        <p:grpSp>
          <p:nvGrpSpPr>
            <p:cNvPr id="26" name="Shape 631"/>
            <p:cNvGrpSpPr/>
            <p:nvPr/>
          </p:nvGrpSpPr>
          <p:grpSpPr>
            <a:xfrm>
              <a:off x="460278" y="1121179"/>
              <a:ext cx="783227" cy="707887"/>
              <a:chOff x="5961125" y="1623900"/>
              <a:chExt cx="427450" cy="448175"/>
            </a:xfrm>
          </p:grpSpPr>
          <p:sp>
            <p:nvSpPr>
              <p:cNvPr id="28"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sz="1600"/>
              </a:p>
            </p:txBody>
          </p:sp>
          <p:sp>
            <p:nvSpPr>
              <p:cNvPr id="29"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sz="1600"/>
              </a:p>
            </p:txBody>
          </p:sp>
          <p:sp>
            <p:nvSpPr>
              <p:cNvPr id="30"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sz="1600"/>
              </a:p>
            </p:txBody>
          </p:sp>
          <p:sp>
            <p:nvSpPr>
              <p:cNvPr id="31"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sz="1600"/>
              </a:p>
            </p:txBody>
          </p:sp>
          <p:sp>
            <p:nvSpPr>
              <p:cNvPr id="32"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sz="1600"/>
              </a:p>
            </p:txBody>
          </p:sp>
          <p:sp>
            <p:nvSpPr>
              <p:cNvPr id="33"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sz="1600"/>
              </a:p>
            </p:txBody>
          </p:sp>
          <p:sp>
            <p:nvSpPr>
              <p:cNvPr id="34"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sz="1600"/>
              </a:p>
            </p:txBody>
          </p:sp>
        </p:grpSp>
      </p:grpSp>
      <p:sp>
        <p:nvSpPr>
          <p:cNvPr id="6" name="Rectangle 5"/>
          <p:cNvSpPr/>
          <p:nvPr/>
        </p:nvSpPr>
        <p:spPr>
          <a:xfrm>
            <a:off x="177987" y="5821327"/>
            <a:ext cx="5553112" cy="56667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r>
              <a:rPr lang="en-US" sz="1600" b="1" u="sng" dirty="0" smtClean="0">
                <a:solidFill>
                  <a:srgbClr val="FF0000"/>
                </a:solidFill>
                <a:latin typeface="Arial" panose="020B0604020202020204" pitchFamily="34" charset="0"/>
                <a:cs typeface="Arial" panose="020B0604020202020204" pitchFamily="34" charset="0"/>
              </a:rPr>
              <a:t>Required:</a:t>
            </a:r>
          </a:p>
          <a:p>
            <a:r>
              <a:rPr lang="en-US" sz="1600" dirty="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Prepare the necessary closing entries on Dec 31, 2011</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cxnSp>
        <p:nvCxnSpPr>
          <p:cNvPr id="14" name="Straight Arrow Connector 13"/>
          <p:cNvCxnSpPr/>
          <p:nvPr/>
        </p:nvCxnSpPr>
        <p:spPr>
          <a:xfrm>
            <a:off x="10431415" y="2347433"/>
            <a:ext cx="816592" cy="3814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Oval 35">
            <a:extLst>
              <a:ext uri="{FF2B5EF4-FFF2-40B4-BE49-F238E27FC236}">
                <a16:creationId xmlns:a16="http://schemas.microsoft.com/office/drawing/2014/main" xmlns="" id="{1C6EFD65-D6DF-40A2-8E57-90134EAA37E9}"/>
              </a:ext>
            </a:extLst>
          </p:cNvPr>
          <p:cNvSpPr/>
          <p:nvPr/>
        </p:nvSpPr>
        <p:spPr>
          <a:xfrm>
            <a:off x="4757765" y="3953223"/>
            <a:ext cx="716841" cy="61818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xmlns="" id="{1C6EFD65-D6DF-40A2-8E57-90134EAA37E9}"/>
              </a:ext>
            </a:extLst>
          </p:cNvPr>
          <p:cNvSpPr/>
          <p:nvPr/>
        </p:nvSpPr>
        <p:spPr>
          <a:xfrm>
            <a:off x="3765304" y="3691296"/>
            <a:ext cx="716841" cy="40381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0" y="6498164"/>
            <a:ext cx="12192000" cy="384957"/>
            <a:chOff x="0" y="6498164"/>
            <a:chExt cx="12192000" cy="384957"/>
          </a:xfrm>
        </p:grpSpPr>
        <p:cxnSp>
          <p:nvCxnSpPr>
            <p:cNvPr id="38" name="Straight Connector 37"/>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Rectangle 3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7347" y="372409"/>
            <a:ext cx="1436883" cy="10056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3209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1000"/>
                                        <p:tgtEl>
                                          <p:spTgt spid="14"/>
                                        </p:tgtEl>
                                      </p:cBhvr>
                                    </p:animEffect>
                                    <p:anim calcmode="lin" valueType="num">
                                      <p:cBhvr>
                                        <p:cTn id="64" dur="1000" fill="hold"/>
                                        <p:tgtEl>
                                          <p:spTgt spid="14"/>
                                        </p:tgtEl>
                                        <p:attrNameLst>
                                          <p:attrName>ppt_x</p:attrName>
                                        </p:attrNameLst>
                                      </p:cBhvr>
                                      <p:tavLst>
                                        <p:tav tm="0">
                                          <p:val>
                                            <p:strVal val="#ppt_x"/>
                                          </p:val>
                                        </p:tav>
                                        <p:tav tm="100000">
                                          <p:val>
                                            <p:strVal val="#ppt_x"/>
                                          </p:val>
                                        </p:tav>
                                      </p:tavLst>
                                    </p:anim>
                                    <p:anim calcmode="lin" valueType="num">
                                      <p:cBhvr>
                                        <p:cTn id="6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1000"/>
                                        <p:tgtEl>
                                          <p:spTgt spid="13"/>
                                        </p:tgtEl>
                                      </p:cBhvr>
                                    </p:animEffect>
                                    <p:anim calcmode="lin" valueType="num">
                                      <p:cBhvr>
                                        <p:cTn id="71" dur="1000" fill="hold"/>
                                        <p:tgtEl>
                                          <p:spTgt spid="13"/>
                                        </p:tgtEl>
                                        <p:attrNameLst>
                                          <p:attrName>ppt_x</p:attrName>
                                        </p:attrNameLst>
                                      </p:cBhvr>
                                      <p:tavLst>
                                        <p:tav tm="0">
                                          <p:val>
                                            <p:strVal val="#ppt_x"/>
                                          </p:val>
                                        </p:tav>
                                        <p:tav tm="100000">
                                          <p:val>
                                            <p:strVal val="#ppt_x"/>
                                          </p:val>
                                        </p:tav>
                                      </p:tavLst>
                                    </p:anim>
                                    <p:anim calcmode="lin" valueType="num">
                                      <p:cBhvr>
                                        <p:cTn id="7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1000"/>
                                        <p:tgtEl>
                                          <p:spTgt spid="18"/>
                                        </p:tgtEl>
                                      </p:cBhvr>
                                    </p:animEffect>
                                    <p:anim calcmode="lin" valueType="num">
                                      <p:cBhvr>
                                        <p:cTn id="78" dur="1000" fill="hold"/>
                                        <p:tgtEl>
                                          <p:spTgt spid="18"/>
                                        </p:tgtEl>
                                        <p:attrNameLst>
                                          <p:attrName>ppt_x</p:attrName>
                                        </p:attrNameLst>
                                      </p:cBhvr>
                                      <p:tavLst>
                                        <p:tav tm="0">
                                          <p:val>
                                            <p:strVal val="#ppt_x"/>
                                          </p:val>
                                        </p:tav>
                                        <p:tav tm="100000">
                                          <p:val>
                                            <p:strVal val="#ppt_x"/>
                                          </p:val>
                                        </p:tav>
                                      </p:tavLst>
                                    </p:anim>
                                    <p:anim calcmode="lin" valueType="num">
                                      <p:cBhvr>
                                        <p:cTn id="7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1000"/>
                                        <p:tgtEl>
                                          <p:spTgt spid="19"/>
                                        </p:tgtEl>
                                      </p:cBhvr>
                                    </p:animEffect>
                                    <p:anim calcmode="lin" valueType="num">
                                      <p:cBhvr>
                                        <p:cTn id="85" dur="1000" fill="hold"/>
                                        <p:tgtEl>
                                          <p:spTgt spid="19"/>
                                        </p:tgtEl>
                                        <p:attrNameLst>
                                          <p:attrName>ppt_x</p:attrName>
                                        </p:attrNameLst>
                                      </p:cBhvr>
                                      <p:tavLst>
                                        <p:tav tm="0">
                                          <p:val>
                                            <p:strVal val="#ppt_x"/>
                                          </p:val>
                                        </p:tav>
                                        <p:tav tm="100000">
                                          <p:val>
                                            <p:strVal val="#ppt_x"/>
                                          </p:val>
                                        </p:tav>
                                      </p:tavLst>
                                    </p:anim>
                                    <p:anim calcmode="lin" valueType="num">
                                      <p:cBhvr>
                                        <p:cTn id="8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fade">
                                      <p:cBhvr>
                                        <p:cTn id="91" dur="1000"/>
                                        <p:tgtEl>
                                          <p:spTgt spid="11"/>
                                        </p:tgtEl>
                                      </p:cBhvr>
                                    </p:animEffect>
                                    <p:anim calcmode="lin" valueType="num">
                                      <p:cBhvr>
                                        <p:cTn id="92" dur="1000" fill="hold"/>
                                        <p:tgtEl>
                                          <p:spTgt spid="11"/>
                                        </p:tgtEl>
                                        <p:attrNameLst>
                                          <p:attrName>ppt_x</p:attrName>
                                        </p:attrNameLst>
                                      </p:cBhvr>
                                      <p:tavLst>
                                        <p:tav tm="0">
                                          <p:val>
                                            <p:strVal val="#ppt_x"/>
                                          </p:val>
                                        </p:tav>
                                        <p:tav tm="100000">
                                          <p:val>
                                            <p:strVal val="#ppt_x"/>
                                          </p:val>
                                        </p:tav>
                                      </p:tavLst>
                                    </p:anim>
                                    <p:anim calcmode="lin" valueType="num">
                                      <p:cBhvr>
                                        <p:cTn id="9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9"/>
                                        </p:tgtEl>
                                        <p:attrNameLst>
                                          <p:attrName>style.visibility</p:attrName>
                                        </p:attrNameLst>
                                      </p:cBhvr>
                                      <p:to>
                                        <p:strVal val="visible"/>
                                      </p:to>
                                    </p:set>
                                    <p:animEffect transition="in" filter="fade">
                                      <p:cBhvr>
                                        <p:cTn id="98" dur="1000"/>
                                        <p:tgtEl>
                                          <p:spTgt spid="9"/>
                                        </p:tgtEl>
                                      </p:cBhvr>
                                    </p:animEffect>
                                    <p:anim calcmode="lin" valueType="num">
                                      <p:cBhvr>
                                        <p:cTn id="99" dur="1000" fill="hold"/>
                                        <p:tgtEl>
                                          <p:spTgt spid="9"/>
                                        </p:tgtEl>
                                        <p:attrNameLst>
                                          <p:attrName>ppt_x</p:attrName>
                                        </p:attrNameLst>
                                      </p:cBhvr>
                                      <p:tavLst>
                                        <p:tav tm="0">
                                          <p:val>
                                            <p:strVal val="#ppt_x"/>
                                          </p:val>
                                        </p:tav>
                                        <p:tav tm="100000">
                                          <p:val>
                                            <p:strVal val="#ppt_x"/>
                                          </p:val>
                                        </p:tav>
                                      </p:tavLst>
                                    </p:anim>
                                    <p:anim calcmode="lin" valueType="num">
                                      <p:cBhvr>
                                        <p:cTn id="10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8" grpId="0" animBg="1"/>
      <p:bldP spid="9" grpId="0" animBg="1"/>
      <p:bldP spid="10" grpId="0" animBg="1"/>
      <p:bldP spid="11" grpId="0" animBg="1"/>
      <p:bldP spid="18" grpId="0" animBg="1"/>
      <p:bldP spid="24"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Pentagon 4">
            <a:extLst>
              <a:ext uri="{FF2B5EF4-FFF2-40B4-BE49-F238E27FC236}">
                <a16:creationId xmlns:a16="http://schemas.microsoft.com/office/drawing/2014/main" xmlns="" id="{DE661E85-B7A2-4D11-8A55-F4C801E39A24}"/>
              </a:ext>
            </a:extLst>
          </p:cNvPr>
          <p:cNvSpPr/>
          <p:nvPr/>
        </p:nvSpPr>
        <p:spPr bwMode="auto">
          <a:xfrm>
            <a:off x="74204" y="358993"/>
            <a:ext cx="3107263" cy="455308"/>
          </a:xfrm>
          <a:prstGeom prst="homePlate">
            <a:avLst>
              <a:gd name="adj" fmla="val 19106"/>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2400" b="1" dirty="0" smtClean="0">
                <a:solidFill>
                  <a:schemeClr val="tx1"/>
                </a:solidFill>
              </a:rPr>
              <a:t>Activity (1)  </a:t>
            </a:r>
            <a:endParaRPr lang="en-US" sz="2400" b="1" dirty="0">
              <a:solidFill>
                <a:schemeClr val="tx1"/>
              </a:solidFill>
            </a:endParaRPr>
          </a:p>
        </p:txBody>
      </p:sp>
      <p:graphicFrame>
        <p:nvGraphicFramePr>
          <p:cNvPr id="7" name="Table 6">
            <a:extLst>
              <a:ext uri="{FF2B5EF4-FFF2-40B4-BE49-F238E27FC236}">
                <a16:creationId xmlns:a16="http://schemas.microsoft.com/office/drawing/2014/main" xmlns="" id="{7FDA2DAE-B3DA-467C-91AD-ECDACE87774A}"/>
              </a:ext>
            </a:extLst>
          </p:cNvPr>
          <p:cNvGraphicFramePr>
            <a:graphicFrameLocks noGrp="1"/>
          </p:cNvGraphicFramePr>
          <p:nvPr>
            <p:extLst>
              <p:ext uri="{D42A27DB-BD31-4B8C-83A1-F6EECF244321}">
                <p14:modId xmlns:p14="http://schemas.microsoft.com/office/powerpoint/2010/main" val="3751212027"/>
              </p:ext>
            </p:extLst>
          </p:nvPr>
        </p:nvGraphicFramePr>
        <p:xfrm>
          <a:off x="5833186" y="1389467"/>
          <a:ext cx="5461587" cy="5029200"/>
        </p:xfrm>
        <a:graphic>
          <a:graphicData uri="http://schemas.openxmlformats.org/drawingml/2006/table">
            <a:tbl>
              <a:tblPr firstRow="1" bandRow="1">
                <a:tableStyleId>{5940675A-B579-460E-94D1-54222C63F5DA}</a:tableStyleId>
              </a:tblPr>
              <a:tblGrid>
                <a:gridCol w="963439">
                  <a:extLst>
                    <a:ext uri="{9D8B030D-6E8A-4147-A177-3AD203B41FA5}">
                      <a16:colId xmlns:a16="http://schemas.microsoft.com/office/drawing/2014/main" xmlns="" val="20000"/>
                    </a:ext>
                  </a:extLst>
                </a:gridCol>
                <a:gridCol w="2818216">
                  <a:extLst>
                    <a:ext uri="{9D8B030D-6E8A-4147-A177-3AD203B41FA5}">
                      <a16:colId xmlns:a16="http://schemas.microsoft.com/office/drawing/2014/main" xmlns="" val="20001"/>
                    </a:ext>
                  </a:extLst>
                </a:gridCol>
                <a:gridCol w="836081">
                  <a:extLst>
                    <a:ext uri="{9D8B030D-6E8A-4147-A177-3AD203B41FA5}">
                      <a16:colId xmlns:a16="http://schemas.microsoft.com/office/drawing/2014/main" xmlns="" val="20002"/>
                    </a:ext>
                  </a:extLst>
                </a:gridCol>
                <a:gridCol w="843851">
                  <a:extLst>
                    <a:ext uri="{9D8B030D-6E8A-4147-A177-3AD203B41FA5}">
                      <a16:colId xmlns:a16="http://schemas.microsoft.com/office/drawing/2014/main" xmlns="" val="20003"/>
                    </a:ext>
                  </a:extLst>
                </a:gridCol>
              </a:tblGrid>
              <a:tr h="322971">
                <a:tc>
                  <a:txBody>
                    <a:bodyPr/>
                    <a:lstStyle/>
                    <a:p>
                      <a:pPr algn="ctr"/>
                      <a:r>
                        <a:rPr lang="en-US" sz="1600" b="1" dirty="0">
                          <a:solidFill>
                            <a:schemeClr val="tx1"/>
                          </a:solidFill>
                        </a:rPr>
                        <a:t>Date</a:t>
                      </a:r>
                    </a:p>
                  </a:txBody>
                  <a:tcPr>
                    <a:cell3D prstMaterial="dkEdge">
                      <a:bevel prst="relaxedInset"/>
                      <a:lightRig rig="flood" dir="t"/>
                    </a:cell3D>
                  </a:tcPr>
                </a:tc>
                <a:tc>
                  <a:txBody>
                    <a:bodyPr/>
                    <a:lstStyle/>
                    <a:p>
                      <a:pPr algn="ctr"/>
                      <a:r>
                        <a:rPr lang="en-US" sz="1600" b="1" dirty="0">
                          <a:solidFill>
                            <a:schemeClr val="tx1"/>
                          </a:solidFill>
                        </a:rPr>
                        <a:t>Explanation</a:t>
                      </a:r>
                    </a:p>
                  </a:txBody>
                  <a:tcPr>
                    <a:cell3D prstMaterial="dkEdge">
                      <a:bevel prst="relaxedInset"/>
                      <a:lightRig rig="flood" dir="t"/>
                    </a:cell3D>
                  </a:tcPr>
                </a:tc>
                <a:tc>
                  <a:txBody>
                    <a:bodyPr/>
                    <a:lstStyle/>
                    <a:p>
                      <a:pPr algn="ctr"/>
                      <a:r>
                        <a:rPr lang="en-US" sz="1600" b="1" dirty="0">
                          <a:solidFill>
                            <a:schemeClr val="tx1"/>
                          </a:solidFill>
                        </a:rPr>
                        <a:t>Dr.</a:t>
                      </a:r>
                    </a:p>
                  </a:txBody>
                  <a:tcPr>
                    <a:cell3D prstMaterial="dkEdge">
                      <a:bevel prst="relaxedInset"/>
                      <a:lightRig rig="flood" dir="t"/>
                    </a:cell3D>
                  </a:tcPr>
                </a:tc>
                <a:tc>
                  <a:txBody>
                    <a:bodyPr/>
                    <a:lstStyle/>
                    <a:p>
                      <a:pPr algn="ctr"/>
                      <a:r>
                        <a:rPr lang="en-US" sz="1600" b="1" dirty="0">
                          <a:solidFill>
                            <a:schemeClr val="tx1"/>
                          </a:solidFill>
                        </a:rPr>
                        <a:t>Cr. </a:t>
                      </a:r>
                    </a:p>
                  </a:txBody>
                  <a:tcPr>
                    <a:cell3D prstMaterial="dkEdge">
                      <a:bevel prst="relaxedInset"/>
                      <a:lightRig rig="flood" dir="t"/>
                    </a:cell3D>
                  </a:tcPr>
                </a:tc>
                <a:extLst>
                  <a:ext uri="{0D108BD9-81ED-4DB2-BD59-A6C34878D82A}">
                    <a16:rowId xmlns:a16="http://schemas.microsoft.com/office/drawing/2014/main" xmlns="" val="10000"/>
                  </a:ext>
                </a:extLst>
              </a:tr>
              <a:tr h="322971">
                <a:tc rowSpan="14">
                  <a:txBody>
                    <a:bodyPr/>
                    <a:lstStyle/>
                    <a:p>
                      <a:r>
                        <a:rPr lang="en-US" sz="1600" dirty="0"/>
                        <a:t>   </a:t>
                      </a:r>
                    </a:p>
                    <a:p>
                      <a:endParaRPr lang="en-US" sz="1600" dirty="0"/>
                    </a:p>
                    <a:p>
                      <a:endParaRPr lang="en-US" sz="1600" dirty="0"/>
                    </a:p>
                    <a:p>
                      <a:r>
                        <a:rPr lang="en-US" sz="1600" dirty="0"/>
                        <a:t>    </a:t>
                      </a:r>
                    </a:p>
                    <a:p>
                      <a:endParaRPr lang="en-US" sz="1600" dirty="0"/>
                    </a:p>
                    <a:p>
                      <a:r>
                        <a:rPr lang="en-US" sz="1600" dirty="0"/>
                        <a:t>   </a:t>
                      </a:r>
                    </a:p>
                  </a:txBody>
                  <a:tcPr>
                    <a:cell3D prstMaterial="dkEdge">
                      <a:bevel prst="relaxedInset"/>
                      <a:lightRig rig="flood" dir="t"/>
                    </a:cell3D>
                  </a:tcPr>
                </a:tc>
                <a:tc>
                  <a:txBody>
                    <a:bodyPr/>
                    <a:lstStyle/>
                    <a:p>
                      <a:pPr algn="l"/>
                      <a:endParaRPr lang="en-US" sz="1400" b="1" dirty="0"/>
                    </a:p>
                  </a:txBody>
                  <a:tcPr>
                    <a:cell3D prstMaterial="dkEdge">
                      <a:bevel prst="relaxedInset"/>
                      <a:lightRig rig="flood" dir="t"/>
                    </a:cell3D>
                  </a:tcPr>
                </a:tc>
                <a:tc>
                  <a:txBody>
                    <a:bodyPr/>
                    <a:lstStyle/>
                    <a:p>
                      <a:pPr algn="ctr"/>
                      <a:endParaRPr lang="en-US" sz="1200" b="1" dirty="0"/>
                    </a:p>
                  </a:txBody>
                  <a:tcPr>
                    <a:cell3D prstMaterial="dkEdge">
                      <a:bevel prst="relaxedInset"/>
                      <a:lightRig rig="flood" dir="t"/>
                    </a:cell3D>
                  </a:tcPr>
                </a:tc>
                <a:tc>
                  <a:txBody>
                    <a:bodyPr/>
                    <a:lstStyle/>
                    <a:p>
                      <a:endParaRPr lang="en-US" sz="1600"/>
                    </a:p>
                  </a:txBody>
                  <a:tcPr>
                    <a:cell3D prstMaterial="dkEdge">
                      <a:bevel prst="relaxedInset"/>
                      <a:lightRig rig="flood" dir="t"/>
                    </a:cell3D>
                  </a:tcPr>
                </a:tc>
                <a:extLst>
                  <a:ext uri="{0D108BD9-81ED-4DB2-BD59-A6C34878D82A}">
                    <a16:rowId xmlns:a16="http://schemas.microsoft.com/office/drawing/2014/main" xmlns="" val="10001"/>
                  </a:ext>
                </a:extLst>
              </a:tr>
              <a:tr h="322971">
                <a:tc vMerge="1">
                  <a:txBody>
                    <a:bodyPr/>
                    <a:lstStyle/>
                    <a:p>
                      <a:endParaRPr lang="en-US" dirty="0"/>
                    </a:p>
                  </a:txBody>
                  <a:tcPr/>
                </a:tc>
                <a:tc>
                  <a:txBody>
                    <a:bodyPr/>
                    <a:lstStyle/>
                    <a:p>
                      <a:pPr algn="l"/>
                      <a:endParaRPr lang="en-US" sz="1400" b="1" dirty="0"/>
                    </a:p>
                  </a:txBody>
                  <a:tcPr>
                    <a:cell3D prstMaterial="dkEdge">
                      <a:bevel prst="relaxedInset"/>
                      <a:lightRig rig="flood" dir="t"/>
                    </a:cell3D>
                  </a:tcPr>
                </a:tc>
                <a:tc>
                  <a:txBody>
                    <a:bodyPr/>
                    <a:lstStyle/>
                    <a:p>
                      <a:pPr algn="ctr"/>
                      <a:endParaRPr lang="en-US" sz="1200" b="1" dirty="0"/>
                    </a:p>
                  </a:txBody>
                  <a:tcPr>
                    <a:cell3D prstMaterial="dkEdge">
                      <a:bevel prst="relaxedInset"/>
                      <a:lightRig rig="flood" dir="t"/>
                    </a:cell3D>
                  </a:tcPr>
                </a:tc>
                <a:tc>
                  <a:txBody>
                    <a:bodyPr/>
                    <a:lstStyle/>
                    <a:p>
                      <a:endParaRPr lang="en-US" sz="1600"/>
                    </a:p>
                  </a:txBody>
                  <a:tcPr>
                    <a:cell3D prstMaterial="dkEdge">
                      <a:bevel prst="relaxedInset"/>
                      <a:lightRig rig="flood" dir="t"/>
                    </a:cell3D>
                  </a:tcPr>
                </a:tc>
                <a:extLst>
                  <a:ext uri="{0D108BD9-81ED-4DB2-BD59-A6C34878D82A}">
                    <a16:rowId xmlns:a16="http://schemas.microsoft.com/office/drawing/2014/main" xmlns="" val="10002"/>
                  </a:ext>
                </a:extLst>
              </a:tr>
              <a:tr h="322971">
                <a:tc vMerge="1">
                  <a:txBody>
                    <a:bodyPr/>
                    <a:lstStyle/>
                    <a:p>
                      <a:endParaRPr lang="en-US" dirty="0"/>
                    </a:p>
                  </a:txBody>
                  <a:tcPr/>
                </a:tc>
                <a:tc>
                  <a:txBody>
                    <a:bodyPr/>
                    <a:lstStyle/>
                    <a:p>
                      <a:endParaRPr lang="en-US" sz="1600" dirty="0"/>
                    </a:p>
                  </a:txBody>
                  <a:tcPr>
                    <a:cell3D prstMaterial="dkEdge">
                      <a:bevel prst="relaxedInset"/>
                      <a:lightRig rig="flood" dir="t"/>
                    </a:cell3D>
                  </a:tcPr>
                </a:tc>
                <a:tc>
                  <a:txBody>
                    <a:bodyPr/>
                    <a:lstStyle/>
                    <a:p>
                      <a:endParaRPr lang="en-US" sz="1600"/>
                    </a:p>
                  </a:txBody>
                  <a:tcPr>
                    <a:cell3D prstMaterial="dkEdge">
                      <a:bevel prst="relaxedInset"/>
                      <a:lightRig rig="flood" dir="t"/>
                    </a:cell3D>
                  </a:tcPr>
                </a:tc>
                <a:tc>
                  <a:txBody>
                    <a:bodyPr/>
                    <a:lstStyle/>
                    <a:p>
                      <a:endParaRPr lang="en-US" sz="1600" dirty="0"/>
                    </a:p>
                  </a:txBody>
                  <a:tcPr>
                    <a:cell3D prstMaterial="dkEdge">
                      <a:bevel prst="relaxedInset"/>
                      <a:lightRig rig="flood" dir="t"/>
                    </a:cell3D>
                  </a:tcPr>
                </a:tc>
                <a:extLst>
                  <a:ext uri="{0D108BD9-81ED-4DB2-BD59-A6C34878D82A}">
                    <a16:rowId xmlns:a16="http://schemas.microsoft.com/office/drawing/2014/main" xmlns="" val="10003"/>
                  </a:ext>
                </a:extLst>
              </a:tr>
              <a:tr h="322971">
                <a:tc vMerge="1">
                  <a:txBody>
                    <a:bodyPr/>
                    <a:lstStyle/>
                    <a:p>
                      <a:endParaRPr lang="en-US" dirty="0"/>
                    </a:p>
                  </a:txBody>
                  <a:tcPr/>
                </a:tc>
                <a:tc>
                  <a:txBody>
                    <a:bodyPr/>
                    <a:lstStyle/>
                    <a:p>
                      <a:endParaRPr lang="en-US" sz="1600" dirty="0"/>
                    </a:p>
                  </a:txBody>
                  <a:tcPr>
                    <a:cell3D prstMaterial="dkEdge">
                      <a:bevel prst="relaxedInset"/>
                      <a:lightRig rig="flood" dir="t"/>
                    </a:cell3D>
                    <a:solidFill>
                      <a:schemeClr val="accent2">
                        <a:lumMod val="60000"/>
                        <a:lumOff val="40000"/>
                      </a:schemeClr>
                    </a:solidFill>
                  </a:tcPr>
                </a:tc>
                <a:tc>
                  <a:txBody>
                    <a:bodyPr/>
                    <a:lstStyle/>
                    <a:p>
                      <a:endParaRPr lang="en-US" sz="1600"/>
                    </a:p>
                  </a:txBody>
                  <a:tcPr>
                    <a:cell3D prstMaterial="dkEdge">
                      <a:bevel prst="relaxedInset"/>
                      <a:lightRig rig="flood" dir="t"/>
                    </a:cell3D>
                    <a:solidFill>
                      <a:schemeClr val="accent2">
                        <a:lumMod val="60000"/>
                        <a:lumOff val="40000"/>
                      </a:schemeClr>
                    </a:solidFill>
                  </a:tcPr>
                </a:tc>
                <a:tc>
                  <a:txBody>
                    <a:bodyPr/>
                    <a:lstStyle/>
                    <a:p>
                      <a:endParaRPr lang="en-US" sz="1600" dirty="0"/>
                    </a:p>
                  </a:txBody>
                  <a:tcPr>
                    <a:cell3D prstMaterial="dkEdge">
                      <a:bevel prst="relaxedInset"/>
                      <a:lightRig rig="flood" dir="t"/>
                    </a:cell3D>
                    <a:solidFill>
                      <a:schemeClr val="accent2">
                        <a:lumMod val="60000"/>
                        <a:lumOff val="40000"/>
                      </a:schemeClr>
                    </a:solidFill>
                  </a:tcPr>
                </a:tc>
                <a:extLst>
                  <a:ext uri="{0D108BD9-81ED-4DB2-BD59-A6C34878D82A}">
                    <a16:rowId xmlns:a16="http://schemas.microsoft.com/office/drawing/2014/main" xmlns="" val="10004"/>
                  </a:ext>
                </a:extLst>
              </a:tr>
              <a:tr h="322971">
                <a:tc vMerge="1">
                  <a:txBody>
                    <a:bodyPr/>
                    <a:lstStyle/>
                    <a:p>
                      <a:endParaRPr lang="en-US" dirty="0"/>
                    </a:p>
                  </a:txBody>
                  <a:tcPr/>
                </a:tc>
                <a:tc>
                  <a:txBody>
                    <a:bodyPr/>
                    <a:lstStyle/>
                    <a:p>
                      <a:endParaRPr lang="en-US" sz="1600" dirty="0"/>
                    </a:p>
                  </a:txBody>
                  <a:tcPr>
                    <a:cell3D prstMaterial="dkEdge">
                      <a:bevel prst="relaxedInset"/>
                      <a:lightRig rig="flood" dir="t"/>
                    </a:cell3D>
                  </a:tcPr>
                </a:tc>
                <a:tc>
                  <a:txBody>
                    <a:bodyPr/>
                    <a:lstStyle/>
                    <a:p>
                      <a:endParaRPr lang="en-US" sz="1600" dirty="0"/>
                    </a:p>
                  </a:txBody>
                  <a:tcPr>
                    <a:cell3D prstMaterial="dkEdge">
                      <a:bevel prst="relaxedInset"/>
                      <a:lightRig rig="flood" dir="t"/>
                    </a:cell3D>
                  </a:tcPr>
                </a:tc>
                <a:tc>
                  <a:txBody>
                    <a:bodyPr/>
                    <a:lstStyle/>
                    <a:p>
                      <a:endParaRPr lang="en-US" sz="1600" dirty="0"/>
                    </a:p>
                  </a:txBody>
                  <a:tcPr>
                    <a:cell3D prstMaterial="dkEdge">
                      <a:bevel prst="relaxedInset"/>
                      <a:lightRig rig="flood" dir="t"/>
                    </a:cell3D>
                  </a:tcPr>
                </a:tc>
                <a:extLst>
                  <a:ext uri="{0D108BD9-81ED-4DB2-BD59-A6C34878D82A}">
                    <a16:rowId xmlns:a16="http://schemas.microsoft.com/office/drawing/2014/main" xmlns="" val="10005"/>
                  </a:ext>
                </a:extLst>
              </a:tr>
              <a:tr h="322971">
                <a:tc vMerge="1">
                  <a:txBody>
                    <a:bodyPr/>
                    <a:lstStyle/>
                    <a:p>
                      <a:endParaRPr lang="en-US" dirty="0"/>
                    </a:p>
                  </a:txBody>
                  <a:tcPr/>
                </a:tc>
                <a:tc>
                  <a:txBody>
                    <a:bodyPr/>
                    <a:lstStyle/>
                    <a:p>
                      <a:pPr algn="ctr"/>
                      <a:endParaRPr lang="en-US" sz="1200" b="1" dirty="0"/>
                    </a:p>
                  </a:txBody>
                  <a:tcPr>
                    <a:cell3D prstMaterial="dkEdge">
                      <a:bevel prst="relaxedInset"/>
                      <a:lightRig rig="flood" dir="t"/>
                    </a:cell3D>
                  </a:tcPr>
                </a:tc>
                <a:tc>
                  <a:txBody>
                    <a:bodyPr/>
                    <a:lstStyle/>
                    <a:p>
                      <a:endParaRPr lang="en-US" sz="1600" dirty="0"/>
                    </a:p>
                  </a:txBody>
                  <a:tcPr>
                    <a:cell3D prstMaterial="dkEdge">
                      <a:bevel prst="relaxedInset"/>
                      <a:lightRig rig="flood" dir="t"/>
                    </a:cell3D>
                  </a:tcPr>
                </a:tc>
                <a:tc>
                  <a:txBody>
                    <a:bodyPr/>
                    <a:lstStyle/>
                    <a:p>
                      <a:pPr algn="ctr"/>
                      <a:endParaRPr lang="en-US" sz="1200" b="1" dirty="0"/>
                    </a:p>
                  </a:txBody>
                  <a:tcPr>
                    <a:cell3D prstMaterial="dkEdge">
                      <a:bevel prst="relaxedInset"/>
                      <a:lightRig rig="flood" dir="t"/>
                    </a:cell3D>
                  </a:tcPr>
                </a:tc>
                <a:extLst>
                  <a:ext uri="{0D108BD9-81ED-4DB2-BD59-A6C34878D82A}">
                    <a16:rowId xmlns:a16="http://schemas.microsoft.com/office/drawing/2014/main" xmlns="" val="10006"/>
                  </a:ext>
                </a:extLst>
              </a:tr>
              <a:tr h="322971">
                <a:tc vMerge="1">
                  <a:txBody>
                    <a:bodyPr/>
                    <a:lstStyle/>
                    <a:p>
                      <a:endParaRPr lang="en-US" dirty="0"/>
                    </a:p>
                  </a:txBody>
                  <a:tcPr/>
                </a:tc>
                <a:tc>
                  <a:txBody>
                    <a:bodyPr/>
                    <a:lstStyle/>
                    <a:p>
                      <a:pPr algn="ctr"/>
                      <a:endParaRPr lang="en-US" sz="1200" b="1" dirty="0"/>
                    </a:p>
                  </a:txBody>
                  <a:tcPr>
                    <a:cell3D prstMaterial="dkEdge">
                      <a:bevel prst="relaxedInset"/>
                      <a:lightRig rig="flood" dir="t"/>
                    </a:cell3D>
                  </a:tcPr>
                </a:tc>
                <a:tc>
                  <a:txBody>
                    <a:bodyPr/>
                    <a:lstStyle/>
                    <a:p>
                      <a:endParaRPr lang="en-US" sz="1600"/>
                    </a:p>
                  </a:txBody>
                  <a:tcPr>
                    <a:cell3D prstMaterial="dkEdge">
                      <a:bevel prst="relaxedInset"/>
                      <a:lightRig rig="flood" dir="t"/>
                    </a:cell3D>
                  </a:tcPr>
                </a:tc>
                <a:tc>
                  <a:txBody>
                    <a:bodyPr/>
                    <a:lstStyle/>
                    <a:p>
                      <a:pPr algn="ctr"/>
                      <a:endParaRPr lang="en-US" sz="1200" b="1" dirty="0"/>
                    </a:p>
                  </a:txBody>
                  <a:tcPr>
                    <a:cell3D prstMaterial="dkEdge">
                      <a:bevel prst="relaxedInset"/>
                      <a:lightRig rig="flood" dir="t"/>
                    </a:cell3D>
                  </a:tcPr>
                </a:tc>
                <a:extLst>
                  <a:ext uri="{0D108BD9-81ED-4DB2-BD59-A6C34878D82A}">
                    <a16:rowId xmlns:a16="http://schemas.microsoft.com/office/drawing/2014/main" xmlns="" val="10007"/>
                  </a:ext>
                </a:extLst>
              </a:tr>
              <a:tr h="322971">
                <a:tc vMerge="1">
                  <a:txBody>
                    <a:bodyPr/>
                    <a:lstStyle/>
                    <a:p>
                      <a:endParaRPr lang="en-US" dirty="0"/>
                    </a:p>
                  </a:txBody>
                  <a:tcPr/>
                </a:tc>
                <a:tc>
                  <a:txBody>
                    <a:bodyPr/>
                    <a:lstStyle/>
                    <a:p>
                      <a:endParaRPr lang="en-US" sz="1600" dirty="0"/>
                    </a:p>
                  </a:txBody>
                  <a:tcPr>
                    <a:cell3D prstMaterial="dkEdge">
                      <a:bevel prst="relaxedInset"/>
                      <a:lightRig rig="flood" dir="t"/>
                    </a:cell3D>
                    <a:solidFill>
                      <a:schemeClr val="accent4">
                        <a:lumMod val="60000"/>
                        <a:lumOff val="40000"/>
                      </a:schemeClr>
                    </a:solidFill>
                  </a:tcPr>
                </a:tc>
                <a:tc>
                  <a:txBody>
                    <a:bodyPr/>
                    <a:lstStyle/>
                    <a:p>
                      <a:endParaRPr lang="en-US" sz="1600"/>
                    </a:p>
                  </a:txBody>
                  <a:tcPr>
                    <a:cell3D prstMaterial="dkEdge">
                      <a:bevel prst="relaxedInset"/>
                      <a:lightRig rig="flood" dir="t"/>
                    </a:cell3D>
                    <a:solidFill>
                      <a:schemeClr val="accent4">
                        <a:lumMod val="60000"/>
                        <a:lumOff val="40000"/>
                      </a:schemeClr>
                    </a:solidFill>
                  </a:tcPr>
                </a:tc>
                <a:tc>
                  <a:txBody>
                    <a:bodyPr/>
                    <a:lstStyle/>
                    <a:p>
                      <a:endParaRPr lang="en-US" sz="1600" dirty="0"/>
                    </a:p>
                  </a:txBody>
                  <a:tcPr>
                    <a:cell3D prstMaterial="dkEdge">
                      <a:bevel prst="relaxedInset"/>
                      <a:lightRig rig="flood" dir="t"/>
                    </a:cell3D>
                    <a:solidFill>
                      <a:schemeClr val="accent4">
                        <a:lumMod val="60000"/>
                        <a:lumOff val="40000"/>
                      </a:schemeClr>
                    </a:solidFill>
                  </a:tcPr>
                </a:tc>
                <a:extLst>
                  <a:ext uri="{0D108BD9-81ED-4DB2-BD59-A6C34878D82A}">
                    <a16:rowId xmlns:a16="http://schemas.microsoft.com/office/drawing/2014/main" xmlns="" val="10008"/>
                  </a:ext>
                </a:extLst>
              </a:tr>
              <a:tr h="322971">
                <a:tc vMerge="1">
                  <a:txBody>
                    <a:bodyPr/>
                    <a:lstStyle/>
                    <a:p>
                      <a:endParaRPr lang="en-US" dirty="0"/>
                    </a:p>
                  </a:txBody>
                  <a:tcPr/>
                </a:tc>
                <a:tc>
                  <a:txBody>
                    <a:bodyPr/>
                    <a:lstStyle/>
                    <a:p>
                      <a:endParaRPr lang="en-US" sz="1600" dirty="0"/>
                    </a:p>
                  </a:txBody>
                  <a:tcPr>
                    <a:cell3D prstMaterial="dkEdge">
                      <a:bevel prst="relaxedInset"/>
                      <a:lightRig rig="flood" dir="t"/>
                    </a:cell3D>
                  </a:tcPr>
                </a:tc>
                <a:tc>
                  <a:txBody>
                    <a:bodyPr/>
                    <a:lstStyle/>
                    <a:p>
                      <a:endParaRPr lang="en-US" sz="1600" dirty="0"/>
                    </a:p>
                  </a:txBody>
                  <a:tcPr>
                    <a:cell3D prstMaterial="dkEdge">
                      <a:bevel prst="relaxedInset"/>
                      <a:lightRig rig="flood" dir="t"/>
                    </a:cell3D>
                  </a:tcPr>
                </a:tc>
                <a:tc>
                  <a:txBody>
                    <a:bodyPr/>
                    <a:lstStyle/>
                    <a:p>
                      <a:endParaRPr lang="en-US" sz="1600" dirty="0"/>
                    </a:p>
                  </a:txBody>
                  <a:tcPr>
                    <a:cell3D prstMaterial="dkEdge">
                      <a:bevel prst="relaxedInset"/>
                      <a:lightRig rig="flood" dir="t"/>
                    </a:cell3D>
                  </a:tcPr>
                </a:tc>
                <a:extLst>
                  <a:ext uri="{0D108BD9-81ED-4DB2-BD59-A6C34878D82A}">
                    <a16:rowId xmlns:a16="http://schemas.microsoft.com/office/drawing/2014/main" xmlns="" val="10009"/>
                  </a:ext>
                </a:extLst>
              </a:tr>
              <a:tr h="322971">
                <a:tc vMerge="1">
                  <a:txBody>
                    <a:bodyPr/>
                    <a:lstStyle/>
                    <a:p>
                      <a:endParaRPr lang="en-US" dirty="0"/>
                    </a:p>
                  </a:txBody>
                  <a:tcPr/>
                </a:tc>
                <a:tc>
                  <a:txBody>
                    <a:bodyPr/>
                    <a:lstStyle/>
                    <a:p>
                      <a:r>
                        <a:rPr lang="en-US" sz="1600" dirty="0"/>
                        <a:t>                  </a:t>
                      </a:r>
                    </a:p>
                  </a:txBody>
                  <a:tcPr>
                    <a:cell3D prstMaterial="dkEdge">
                      <a:bevel prst="relaxedInset"/>
                      <a:lightRig rig="flood" dir="t"/>
                    </a:cell3D>
                  </a:tcPr>
                </a:tc>
                <a:tc>
                  <a:txBody>
                    <a:bodyPr/>
                    <a:lstStyle/>
                    <a:p>
                      <a:endParaRPr lang="en-US" sz="1600"/>
                    </a:p>
                  </a:txBody>
                  <a:tcPr>
                    <a:cell3D prstMaterial="dkEdge">
                      <a:bevel prst="relaxedInset"/>
                      <a:lightRig rig="flood" dir="t"/>
                    </a:cell3D>
                  </a:tcPr>
                </a:tc>
                <a:tc>
                  <a:txBody>
                    <a:bodyPr/>
                    <a:lstStyle/>
                    <a:p>
                      <a:endParaRPr lang="en-US" sz="1600" dirty="0"/>
                    </a:p>
                  </a:txBody>
                  <a:tcPr>
                    <a:cell3D prstMaterial="dkEdge">
                      <a:bevel prst="relaxedInset"/>
                      <a:lightRig rig="flood" dir="t"/>
                    </a:cell3D>
                  </a:tcPr>
                </a:tc>
                <a:extLst>
                  <a:ext uri="{0D108BD9-81ED-4DB2-BD59-A6C34878D82A}">
                    <a16:rowId xmlns:a16="http://schemas.microsoft.com/office/drawing/2014/main" xmlns="" val="10010"/>
                  </a:ext>
                </a:extLst>
              </a:tr>
              <a:tr h="322971">
                <a:tc vMerge="1">
                  <a:txBody>
                    <a:bodyPr/>
                    <a:lstStyle/>
                    <a:p>
                      <a:endParaRPr lang="en-US" dirty="0"/>
                    </a:p>
                  </a:txBody>
                  <a:tcPr/>
                </a:tc>
                <a:tc>
                  <a:txBody>
                    <a:bodyPr/>
                    <a:lstStyle/>
                    <a:p>
                      <a:endParaRPr lang="en-US" sz="1000" dirty="0"/>
                    </a:p>
                  </a:txBody>
                  <a:tcPr>
                    <a:cell3D prstMaterial="dkEdge">
                      <a:bevel prst="relaxedInset"/>
                      <a:lightRig rig="flood" dir="t"/>
                    </a:cell3D>
                    <a:solidFill>
                      <a:schemeClr val="accent6">
                        <a:lumMod val="60000"/>
                        <a:lumOff val="40000"/>
                      </a:schemeClr>
                    </a:solidFill>
                  </a:tcPr>
                </a:tc>
                <a:tc>
                  <a:txBody>
                    <a:bodyPr/>
                    <a:lstStyle/>
                    <a:p>
                      <a:endParaRPr lang="en-US" sz="1600" dirty="0"/>
                    </a:p>
                  </a:txBody>
                  <a:tcPr>
                    <a:cell3D prstMaterial="dkEdge">
                      <a:bevel prst="relaxedInset"/>
                      <a:lightRig rig="flood" dir="t"/>
                    </a:cell3D>
                    <a:solidFill>
                      <a:schemeClr val="accent6">
                        <a:lumMod val="60000"/>
                        <a:lumOff val="40000"/>
                      </a:schemeClr>
                    </a:solidFill>
                  </a:tcPr>
                </a:tc>
                <a:tc>
                  <a:txBody>
                    <a:bodyPr/>
                    <a:lstStyle/>
                    <a:p>
                      <a:endParaRPr lang="en-US" sz="1600" dirty="0"/>
                    </a:p>
                  </a:txBody>
                  <a:tcPr>
                    <a:cell3D prstMaterial="dkEdge">
                      <a:bevel prst="relaxedInset"/>
                      <a:lightRig rig="flood" dir="t"/>
                    </a:cell3D>
                    <a:solidFill>
                      <a:schemeClr val="accent6">
                        <a:lumMod val="60000"/>
                        <a:lumOff val="40000"/>
                      </a:schemeClr>
                    </a:solidFill>
                  </a:tcPr>
                </a:tc>
                <a:extLst>
                  <a:ext uri="{0D108BD9-81ED-4DB2-BD59-A6C34878D82A}">
                    <a16:rowId xmlns:a16="http://schemas.microsoft.com/office/drawing/2014/main" xmlns="" val="10011"/>
                  </a:ext>
                </a:extLst>
              </a:tr>
              <a:tr h="322971">
                <a:tc vMerge="1">
                  <a:txBody>
                    <a:bodyPr/>
                    <a:lstStyle/>
                    <a:p>
                      <a:endParaRPr lang="en-US" dirty="0"/>
                    </a:p>
                  </a:txBody>
                  <a:tcPr/>
                </a:tc>
                <a:tc>
                  <a:txBody>
                    <a:bodyPr/>
                    <a:lstStyle/>
                    <a:p>
                      <a:r>
                        <a:rPr lang="en-US" sz="1600" dirty="0" smtClean="0"/>
                        <a:t> </a:t>
                      </a:r>
                      <a:endParaRPr lang="en-US" sz="1600" dirty="0"/>
                    </a:p>
                  </a:txBody>
                  <a:tcPr>
                    <a:cell3D prstMaterial="dkEdge">
                      <a:bevel prst="relaxedInset"/>
                      <a:lightRig rig="flood" dir="t"/>
                    </a:cell3D>
                  </a:tcPr>
                </a:tc>
                <a:tc>
                  <a:txBody>
                    <a:bodyPr/>
                    <a:lstStyle/>
                    <a:p>
                      <a:endParaRPr lang="en-US" sz="1600" dirty="0"/>
                    </a:p>
                  </a:txBody>
                  <a:tcPr>
                    <a:cell3D prstMaterial="dkEdge">
                      <a:bevel prst="relaxedInset"/>
                      <a:lightRig rig="flood" dir="t"/>
                    </a:cell3D>
                  </a:tcPr>
                </a:tc>
                <a:tc>
                  <a:txBody>
                    <a:bodyPr/>
                    <a:lstStyle/>
                    <a:p>
                      <a:endParaRPr lang="en-US" sz="1600" dirty="0"/>
                    </a:p>
                  </a:txBody>
                  <a:tcPr>
                    <a:cell3D prstMaterial="dkEdge">
                      <a:bevel prst="relaxedInset"/>
                      <a:lightRig rig="flood" dir="t"/>
                    </a:cell3D>
                  </a:tcPr>
                </a:tc>
                <a:extLst>
                  <a:ext uri="{0D108BD9-81ED-4DB2-BD59-A6C34878D82A}">
                    <a16:rowId xmlns:a16="http://schemas.microsoft.com/office/drawing/2014/main" xmlns="" val="10012"/>
                  </a:ext>
                </a:extLst>
              </a:tr>
              <a:tr h="322971">
                <a:tc vMerge="1">
                  <a:txBody>
                    <a:bodyPr/>
                    <a:lstStyle/>
                    <a:p>
                      <a:endParaRPr lang="en-US" dirty="0"/>
                    </a:p>
                  </a:txBody>
                  <a:tcPr/>
                </a:tc>
                <a:tc>
                  <a:txBody>
                    <a:bodyPr/>
                    <a:lstStyle/>
                    <a:p>
                      <a:r>
                        <a:rPr lang="en-US" sz="1600" dirty="0"/>
                        <a:t>             </a:t>
                      </a:r>
                    </a:p>
                  </a:txBody>
                  <a:tcPr>
                    <a:cell3D prstMaterial="dkEdge">
                      <a:bevel prst="relaxedInset"/>
                      <a:lightRig rig="flood" dir="t"/>
                    </a:cell3D>
                  </a:tcPr>
                </a:tc>
                <a:tc>
                  <a:txBody>
                    <a:bodyPr/>
                    <a:lstStyle/>
                    <a:p>
                      <a:endParaRPr lang="en-US" sz="1600"/>
                    </a:p>
                  </a:txBody>
                  <a:tcPr>
                    <a:cell3D prstMaterial="dkEdge">
                      <a:bevel prst="relaxedInset"/>
                      <a:lightRig rig="flood" dir="t"/>
                    </a:cell3D>
                  </a:tcPr>
                </a:tc>
                <a:tc>
                  <a:txBody>
                    <a:bodyPr/>
                    <a:lstStyle/>
                    <a:p>
                      <a:endParaRPr lang="en-US" sz="1600" dirty="0"/>
                    </a:p>
                  </a:txBody>
                  <a:tcPr>
                    <a:cell3D prstMaterial="dkEdge">
                      <a:bevel prst="relaxedInset"/>
                      <a:lightRig rig="flood" dir="t"/>
                    </a:cell3D>
                  </a:tcPr>
                </a:tc>
                <a:extLst>
                  <a:ext uri="{0D108BD9-81ED-4DB2-BD59-A6C34878D82A}">
                    <a16:rowId xmlns:a16="http://schemas.microsoft.com/office/drawing/2014/main" xmlns="" val="10013"/>
                  </a:ext>
                </a:extLst>
              </a:tr>
              <a:tr h="322971">
                <a:tc vMerge="1">
                  <a:txBody>
                    <a:bodyPr/>
                    <a:lstStyle/>
                    <a:p>
                      <a:endParaRPr lang="en-US" dirty="0"/>
                    </a:p>
                  </a:txBody>
                  <a:tcPr/>
                </a:tc>
                <a:tc>
                  <a:txBody>
                    <a:bodyPr/>
                    <a:lstStyle/>
                    <a:p>
                      <a:endParaRPr lang="en-US" sz="1600" dirty="0"/>
                    </a:p>
                  </a:txBody>
                  <a:tcPr>
                    <a:cell3D prstMaterial="dkEdge">
                      <a:bevel prst="relaxedInset"/>
                      <a:lightRig rig="flood" dir="t"/>
                    </a:cell3D>
                  </a:tcPr>
                </a:tc>
                <a:tc>
                  <a:txBody>
                    <a:bodyPr/>
                    <a:lstStyle/>
                    <a:p>
                      <a:endParaRPr lang="en-US" sz="1600"/>
                    </a:p>
                  </a:txBody>
                  <a:tcPr>
                    <a:cell3D prstMaterial="dkEdge">
                      <a:bevel prst="relaxedInset"/>
                      <a:lightRig rig="flood" dir="t"/>
                    </a:cell3D>
                  </a:tcPr>
                </a:tc>
                <a:tc>
                  <a:txBody>
                    <a:bodyPr/>
                    <a:lstStyle/>
                    <a:p>
                      <a:endParaRPr lang="en-US" sz="1600" dirty="0"/>
                    </a:p>
                  </a:txBody>
                  <a:tcPr>
                    <a:cell3D prstMaterial="dkEdge">
                      <a:bevel prst="relaxedInset"/>
                      <a:lightRig rig="flood" dir="t"/>
                    </a:cell3D>
                  </a:tcPr>
                </a:tc>
                <a:extLst>
                  <a:ext uri="{0D108BD9-81ED-4DB2-BD59-A6C34878D82A}">
                    <a16:rowId xmlns:a16="http://schemas.microsoft.com/office/drawing/2014/main" xmlns="" val="10014"/>
                  </a:ext>
                </a:extLst>
              </a:tr>
            </a:tbl>
          </a:graphicData>
        </a:graphic>
      </p:graphicFrame>
      <p:graphicFrame>
        <p:nvGraphicFramePr>
          <p:cNvPr id="8" name="Table 7">
            <a:extLst>
              <a:ext uri="{FF2B5EF4-FFF2-40B4-BE49-F238E27FC236}">
                <a16:creationId xmlns:a16="http://schemas.microsoft.com/office/drawing/2014/main" xmlns="" id="{4781EB87-2242-4A96-8C5C-FCF46B5EF9CC}"/>
              </a:ext>
            </a:extLst>
          </p:cNvPr>
          <p:cNvGraphicFramePr>
            <a:graphicFrameLocks noGrp="1"/>
          </p:cNvGraphicFramePr>
          <p:nvPr>
            <p:extLst>
              <p:ext uri="{D42A27DB-BD31-4B8C-83A1-F6EECF244321}">
                <p14:modId xmlns:p14="http://schemas.microsoft.com/office/powerpoint/2010/main" val="1551792091"/>
              </p:ext>
            </p:extLst>
          </p:nvPr>
        </p:nvGraphicFramePr>
        <p:xfrm>
          <a:off x="99769" y="1277022"/>
          <a:ext cx="4963046" cy="4529783"/>
        </p:xfrm>
        <a:graphic>
          <a:graphicData uri="http://schemas.openxmlformats.org/drawingml/2006/table">
            <a:tbl>
              <a:tblPr firstRow="1" bandRow="1">
                <a:tableStyleId>{5940675A-B579-460E-94D1-54222C63F5DA}</a:tableStyleId>
              </a:tblPr>
              <a:tblGrid>
                <a:gridCol w="2632803">
                  <a:extLst>
                    <a:ext uri="{9D8B030D-6E8A-4147-A177-3AD203B41FA5}">
                      <a16:colId xmlns:a16="http://schemas.microsoft.com/office/drawing/2014/main" xmlns="" val="20000"/>
                    </a:ext>
                  </a:extLst>
                </a:gridCol>
                <a:gridCol w="1198704">
                  <a:extLst>
                    <a:ext uri="{9D8B030D-6E8A-4147-A177-3AD203B41FA5}">
                      <a16:colId xmlns:a16="http://schemas.microsoft.com/office/drawing/2014/main" xmlns="" val="20001"/>
                    </a:ext>
                  </a:extLst>
                </a:gridCol>
                <a:gridCol w="1131539">
                  <a:extLst>
                    <a:ext uri="{9D8B030D-6E8A-4147-A177-3AD203B41FA5}">
                      <a16:colId xmlns:a16="http://schemas.microsoft.com/office/drawing/2014/main" xmlns="" val="20002"/>
                    </a:ext>
                  </a:extLst>
                </a:gridCol>
              </a:tblGrid>
              <a:tr h="668996">
                <a:tc gridSpan="3">
                  <a:txBody>
                    <a:bodyPr/>
                    <a:lstStyle/>
                    <a:p>
                      <a:pPr algn="ctr"/>
                      <a:r>
                        <a:rPr lang="en-US" sz="1400" b="1" dirty="0">
                          <a:latin typeface="Arial" panose="020B0604020202020204" pitchFamily="34" charset="0"/>
                          <a:cs typeface="Arial" panose="020B0604020202020204" pitchFamily="34" charset="0"/>
                        </a:rPr>
                        <a:t>Jamal Company</a:t>
                      </a:r>
                    </a:p>
                    <a:p>
                      <a:pPr algn="ctr"/>
                      <a:r>
                        <a:rPr lang="en-US" sz="1400" b="1" dirty="0">
                          <a:latin typeface="Arial" panose="020B0604020202020204" pitchFamily="34" charset="0"/>
                          <a:cs typeface="Arial" panose="020B0604020202020204" pitchFamily="34" charset="0"/>
                        </a:rPr>
                        <a:t>Trial Balance</a:t>
                      </a:r>
                    </a:p>
                    <a:p>
                      <a:pPr algn="ctr"/>
                      <a:r>
                        <a:rPr lang="en-US" sz="1400" b="1" dirty="0">
                          <a:latin typeface="Arial" panose="020B0604020202020204" pitchFamily="34" charset="0"/>
                          <a:cs typeface="Arial" panose="020B0604020202020204" pitchFamily="34" charset="0"/>
                        </a:rPr>
                        <a:t>As at June 30, 2018</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14126">
                <a:tc>
                  <a:txBody>
                    <a:bodyPr/>
                    <a:lstStyle/>
                    <a:p>
                      <a:pPr algn="ctr"/>
                      <a:r>
                        <a:rPr lang="en-US" sz="1400" b="1" u="sng" dirty="0">
                          <a:latin typeface="Arial" panose="020B0604020202020204" pitchFamily="34" charset="0"/>
                          <a:cs typeface="Arial" panose="020B0604020202020204" pitchFamily="34" charset="0"/>
                        </a:rPr>
                        <a:t>Name of Account</a:t>
                      </a:r>
                    </a:p>
                  </a:txBody>
                  <a:tcPr>
                    <a:solidFill>
                      <a:schemeClr val="accent1">
                        <a:lumMod val="40000"/>
                        <a:lumOff val="60000"/>
                      </a:schemeClr>
                    </a:solidFill>
                  </a:tcPr>
                </a:tc>
                <a:tc>
                  <a:txBody>
                    <a:bodyPr/>
                    <a:lstStyle/>
                    <a:p>
                      <a:pPr algn="ctr"/>
                      <a:r>
                        <a:rPr lang="en-US" sz="1400" b="1" u="sng" dirty="0">
                          <a:latin typeface="Arial" panose="020B0604020202020204" pitchFamily="34" charset="0"/>
                          <a:cs typeface="Arial" panose="020B0604020202020204" pitchFamily="34" charset="0"/>
                        </a:rPr>
                        <a:t>Debit</a:t>
                      </a:r>
                      <a:r>
                        <a:rPr lang="en-US" sz="1400" b="1" u="sng" baseline="0" dirty="0">
                          <a:latin typeface="Arial" panose="020B0604020202020204" pitchFamily="34" charset="0"/>
                          <a:cs typeface="Arial" panose="020B0604020202020204" pitchFamily="34" charset="0"/>
                        </a:rPr>
                        <a:t> (BD)</a:t>
                      </a:r>
                      <a:endParaRPr lang="en-US" sz="1400" b="1" u="sng"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r>
                        <a:rPr lang="en-US" sz="1400" b="1" u="sng" dirty="0">
                          <a:latin typeface="Arial" panose="020B0604020202020204" pitchFamily="34" charset="0"/>
                          <a:cs typeface="Arial" panose="020B0604020202020204" pitchFamily="34" charset="0"/>
                        </a:rPr>
                        <a:t>Credit</a:t>
                      </a:r>
                      <a:r>
                        <a:rPr lang="en-US" sz="1400" b="1" u="sng" baseline="0" dirty="0">
                          <a:latin typeface="Arial" panose="020B0604020202020204" pitchFamily="34" charset="0"/>
                          <a:cs typeface="Arial" panose="020B0604020202020204" pitchFamily="34" charset="0"/>
                        </a:rPr>
                        <a:t> (BD)</a:t>
                      </a:r>
                      <a:endParaRPr lang="en-US" sz="1400" b="1" u="sng"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xmlns="" val="10001"/>
                  </a:ext>
                </a:extLst>
              </a:tr>
              <a:tr h="314126">
                <a:tc>
                  <a:txBody>
                    <a:bodyPr/>
                    <a:lstStyle/>
                    <a:p>
                      <a:pPr algn="ctr"/>
                      <a:r>
                        <a:rPr lang="en-US" sz="1400" b="1" dirty="0">
                          <a:latin typeface="Arial" panose="020B0604020202020204" pitchFamily="34" charset="0"/>
                          <a:cs typeface="Arial" panose="020B0604020202020204" pitchFamily="34" charset="0"/>
                        </a:rPr>
                        <a:t>Cash</a:t>
                      </a:r>
                    </a:p>
                  </a:txBody>
                  <a:tcPr/>
                </a:tc>
                <a:tc>
                  <a:txBody>
                    <a:bodyPr/>
                    <a:lstStyle/>
                    <a:p>
                      <a:pPr algn="ctr"/>
                      <a:r>
                        <a:rPr lang="en-US" sz="1400" b="1" dirty="0">
                          <a:latin typeface="Arial" panose="020B0604020202020204" pitchFamily="34" charset="0"/>
                          <a:cs typeface="Arial" panose="020B0604020202020204" pitchFamily="34" charset="0"/>
                        </a:rPr>
                        <a:t>28,000</a:t>
                      </a:r>
                    </a:p>
                  </a:txBody>
                  <a:tcPr/>
                </a:tc>
                <a:tc>
                  <a:txBody>
                    <a:bodyPr/>
                    <a:lstStyle/>
                    <a:p>
                      <a:pPr algn="ctr"/>
                      <a:endParaRPr lang="en-US"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303207">
                <a:tc>
                  <a:txBody>
                    <a:bodyPr/>
                    <a:lstStyle/>
                    <a:p>
                      <a:pPr algn="ctr"/>
                      <a:r>
                        <a:rPr lang="en-US" sz="1400" b="1" dirty="0">
                          <a:latin typeface="Arial" panose="020B0604020202020204" pitchFamily="34" charset="0"/>
                          <a:cs typeface="Arial" panose="020B0604020202020204" pitchFamily="34" charset="0"/>
                        </a:rPr>
                        <a:t>Account Receivable</a:t>
                      </a:r>
                    </a:p>
                  </a:txBody>
                  <a:tcPr/>
                </a:tc>
                <a:tc>
                  <a:txBody>
                    <a:bodyPr/>
                    <a:lstStyle/>
                    <a:p>
                      <a:pPr algn="ctr"/>
                      <a:r>
                        <a:rPr lang="en-US" sz="1400" b="1" dirty="0">
                          <a:latin typeface="Arial" panose="020B0604020202020204" pitchFamily="34" charset="0"/>
                          <a:cs typeface="Arial" panose="020B0604020202020204" pitchFamily="34" charset="0"/>
                        </a:rPr>
                        <a:t>5830</a:t>
                      </a:r>
                    </a:p>
                  </a:txBody>
                  <a:tcPr/>
                </a:tc>
                <a:tc>
                  <a:txBody>
                    <a:bodyPr/>
                    <a:lstStyle/>
                    <a:p>
                      <a:pPr algn="ctr"/>
                      <a:endParaRPr lang="en-US"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r h="314126">
                <a:tc>
                  <a:txBody>
                    <a:bodyPr/>
                    <a:lstStyle/>
                    <a:p>
                      <a:pPr algn="ctr"/>
                      <a:r>
                        <a:rPr lang="en-US" sz="1400" b="1" dirty="0">
                          <a:latin typeface="Arial" panose="020B0604020202020204" pitchFamily="34" charset="0"/>
                          <a:cs typeface="Arial" panose="020B0604020202020204" pitchFamily="34" charset="0"/>
                        </a:rPr>
                        <a:t>Equipment</a:t>
                      </a:r>
                    </a:p>
                  </a:txBody>
                  <a:tcPr/>
                </a:tc>
                <a:tc>
                  <a:txBody>
                    <a:bodyPr/>
                    <a:lstStyle/>
                    <a:p>
                      <a:pPr algn="ctr"/>
                      <a:r>
                        <a:rPr lang="en-US" sz="1400" b="1" dirty="0">
                          <a:latin typeface="Arial" panose="020B0604020202020204" pitchFamily="34" charset="0"/>
                          <a:cs typeface="Arial" panose="020B0604020202020204" pitchFamily="34" charset="0"/>
                        </a:rPr>
                        <a:t>2500</a:t>
                      </a:r>
                    </a:p>
                  </a:txBody>
                  <a:tcPr/>
                </a:tc>
                <a:tc>
                  <a:txBody>
                    <a:bodyPr/>
                    <a:lstStyle/>
                    <a:p>
                      <a:pPr algn="ctr"/>
                      <a:endParaRPr lang="en-US"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4"/>
                  </a:ext>
                </a:extLst>
              </a:tr>
              <a:tr h="352203">
                <a:tc>
                  <a:txBody>
                    <a:bodyPr/>
                    <a:lstStyle/>
                    <a:p>
                      <a:pPr algn="ctr"/>
                      <a:r>
                        <a:rPr lang="en-US" sz="1400" b="1" dirty="0">
                          <a:latin typeface="Arial" panose="020B0604020202020204" pitchFamily="34" charset="0"/>
                          <a:cs typeface="Arial" panose="020B0604020202020204" pitchFamily="34" charset="0"/>
                        </a:rPr>
                        <a:t>Unearned</a:t>
                      </a:r>
                      <a:r>
                        <a:rPr lang="en-US" sz="1400" b="1" baseline="0" dirty="0">
                          <a:latin typeface="Arial" panose="020B0604020202020204" pitchFamily="34" charset="0"/>
                          <a:cs typeface="Arial" panose="020B0604020202020204" pitchFamily="34" charset="0"/>
                        </a:rPr>
                        <a:t> Service Revenue</a:t>
                      </a:r>
                      <a:endParaRPr lang="en-US" sz="1400" b="1" dirty="0">
                        <a:latin typeface="Arial" panose="020B0604020202020204" pitchFamily="34" charset="0"/>
                        <a:cs typeface="Arial" panose="020B0604020202020204" pitchFamily="34" charset="0"/>
                      </a:endParaRPr>
                    </a:p>
                  </a:txBody>
                  <a:tcPr/>
                </a:tc>
                <a:tc>
                  <a:txBody>
                    <a:bodyPr/>
                    <a:lstStyle/>
                    <a:p>
                      <a:pPr algn="ctr"/>
                      <a:endParaRPr lang="en-US" sz="1400" b="1" dirty="0">
                        <a:latin typeface="Arial" panose="020B0604020202020204" pitchFamily="34" charset="0"/>
                        <a:cs typeface="Arial" panose="020B0604020202020204" pitchFamily="34" charset="0"/>
                      </a:endParaRPr>
                    </a:p>
                  </a:txBody>
                  <a:tcPr/>
                </a:tc>
                <a:tc>
                  <a:txBody>
                    <a:bodyPr/>
                    <a:lstStyle/>
                    <a:p>
                      <a:pPr algn="ctr"/>
                      <a:r>
                        <a:rPr lang="en-US" sz="1400" b="1" dirty="0">
                          <a:latin typeface="Arial" panose="020B0604020202020204" pitchFamily="34" charset="0"/>
                          <a:cs typeface="Arial" panose="020B0604020202020204" pitchFamily="34" charset="0"/>
                        </a:rPr>
                        <a:t>650</a:t>
                      </a:r>
                    </a:p>
                  </a:txBody>
                  <a:tcPr/>
                </a:tc>
                <a:extLst>
                  <a:ext uri="{0D108BD9-81ED-4DB2-BD59-A6C34878D82A}">
                    <a16:rowId xmlns:a16="http://schemas.microsoft.com/office/drawing/2014/main" xmlns="" val="10005"/>
                  </a:ext>
                </a:extLst>
              </a:tr>
              <a:tr h="314126">
                <a:tc>
                  <a:txBody>
                    <a:bodyPr/>
                    <a:lstStyle/>
                    <a:p>
                      <a:pPr algn="ctr"/>
                      <a:r>
                        <a:rPr lang="en-US" sz="1400" b="1" dirty="0">
                          <a:latin typeface="Arial" panose="020B0604020202020204" pitchFamily="34" charset="0"/>
                          <a:cs typeface="Arial" panose="020B0604020202020204" pitchFamily="34" charset="0"/>
                        </a:rPr>
                        <a:t>Account</a:t>
                      </a:r>
                      <a:r>
                        <a:rPr lang="en-US" sz="1400" b="1" baseline="0" dirty="0">
                          <a:latin typeface="Arial" panose="020B0604020202020204" pitchFamily="34" charset="0"/>
                          <a:cs typeface="Arial" panose="020B0604020202020204" pitchFamily="34" charset="0"/>
                        </a:rPr>
                        <a:t> Payable</a:t>
                      </a:r>
                      <a:endParaRPr lang="en-US" sz="1400" b="1" dirty="0">
                        <a:latin typeface="Arial" panose="020B0604020202020204" pitchFamily="34" charset="0"/>
                        <a:cs typeface="Arial" panose="020B0604020202020204" pitchFamily="34" charset="0"/>
                      </a:endParaRPr>
                    </a:p>
                  </a:txBody>
                  <a:tcPr/>
                </a:tc>
                <a:tc>
                  <a:txBody>
                    <a:bodyPr/>
                    <a:lstStyle/>
                    <a:p>
                      <a:pPr algn="ctr"/>
                      <a:endParaRPr lang="en-US" sz="1400" b="1" dirty="0">
                        <a:latin typeface="Arial" panose="020B0604020202020204" pitchFamily="34" charset="0"/>
                        <a:cs typeface="Arial" panose="020B0604020202020204" pitchFamily="34" charset="0"/>
                      </a:endParaRPr>
                    </a:p>
                  </a:txBody>
                  <a:tcPr/>
                </a:tc>
                <a:tc>
                  <a:txBody>
                    <a:bodyPr/>
                    <a:lstStyle/>
                    <a:p>
                      <a:pPr algn="ctr"/>
                      <a:r>
                        <a:rPr lang="en-US" sz="1400" b="1" dirty="0">
                          <a:latin typeface="Arial" panose="020B0604020202020204" pitchFamily="34" charset="0"/>
                          <a:cs typeface="Arial" panose="020B0604020202020204" pitchFamily="34" charset="0"/>
                        </a:rPr>
                        <a:t>250</a:t>
                      </a:r>
                    </a:p>
                  </a:txBody>
                  <a:tcPr/>
                </a:tc>
                <a:extLst>
                  <a:ext uri="{0D108BD9-81ED-4DB2-BD59-A6C34878D82A}">
                    <a16:rowId xmlns:a16="http://schemas.microsoft.com/office/drawing/2014/main" xmlns="" val="10006"/>
                  </a:ext>
                </a:extLst>
              </a:tr>
              <a:tr h="314126">
                <a:tc>
                  <a:txBody>
                    <a:bodyPr/>
                    <a:lstStyle/>
                    <a:p>
                      <a:pPr algn="ctr"/>
                      <a:r>
                        <a:rPr lang="en-US" sz="1400" b="1" dirty="0">
                          <a:latin typeface="Arial" panose="020B0604020202020204" pitchFamily="34" charset="0"/>
                          <a:cs typeface="Arial" panose="020B0604020202020204" pitchFamily="34" charset="0"/>
                        </a:rPr>
                        <a:t>Jamal, Capital</a:t>
                      </a:r>
                    </a:p>
                  </a:txBody>
                  <a:tcPr/>
                </a:tc>
                <a:tc>
                  <a:txBody>
                    <a:bodyPr/>
                    <a:lstStyle/>
                    <a:p>
                      <a:pPr algn="ctr"/>
                      <a:endParaRPr lang="en-US" sz="1400" b="1">
                        <a:latin typeface="Arial" panose="020B0604020202020204" pitchFamily="34" charset="0"/>
                        <a:cs typeface="Arial" panose="020B0604020202020204" pitchFamily="34" charset="0"/>
                      </a:endParaRPr>
                    </a:p>
                  </a:txBody>
                  <a:tcPr/>
                </a:tc>
                <a:tc>
                  <a:txBody>
                    <a:bodyPr/>
                    <a:lstStyle/>
                    <a:p>
                      <a:pPr algn="ctr"/>
                      <a:r>
                        <a:rPr lang="en-US" sz="1400" b="1" dirty="0">
                          <a:latin typeface="Arial" panose="020B0604020202020204" pitchFamily="34" charset="0"/>
                          <a:cs typeface="Arial" panose="020B0604020202020204" pitchFamily="34" charset="0"/>
                        </a:rPr>
                        <a:t>35,000</a:t>
                      </a:r>
                    </a:p>
                  </a:txBody>
                  <a:tcPr/>
                </a:tc>
                <a:extLst>
                  <a:ext uri="{0D108BD9-81ED-4DB2-BD59-A6C34878D82A}">
                    <a16:rowId xmlns:a16="http://schemas.microsoft.com/office/drawing/2014/main" xmlns="" val="10007"/>
                  </a:ext>
                </a:extLst>
              </a:tr>
              <a:tr h="314126">
                <a:tc>
                  <a:txBody>
                    <a:bodyPr/>
                    <a:lstStyle/>
                    <a:p>
                      <a:pPr algn="ctr"/>
                      <a:r>
                        <a:rPr lang="en-US" sz="1400" b="1" dirty="0">
                          <a:latin typeface="Arial" panose="020B0604020202020204" pitchFamily="34" charset="0"/>
                          <a:cs typeface="Arial" panose="020B0604020202020204" pitchFamily="34" charset="0"/>
                        </a:rPr>
                        <a:t>Jamal, Drawing</a:t>
                      </a:r>
                    </a:p>
                  </a:txBody>
                  <a:tcPr/>
                </a:tc>
                <a:tc>
                  <a:txBody>
                    <a:bodyPr/>
                    <a:lstStyle/>
                    <a:p>
                      <a:pPr algn="ctr"/>
                      <a:r>
                        <a:rPr lang="en-US" sz="1400" b="1" dirty="0">
                          <a:latin typeface="Arial" panose="020B0604020202020204" pitchFamily="34" charset="0"/>
                          <a:cs typeface="Arial" panose="020B0604020202020204" pitchFamily="34" charset="0"/>
                        </a:rPr>
                        <a:t>700</a:t>
                      </a:r>
                    </a:p>
                  </a:txBody>
                  <a:tcPr/>
                </a:tc>
                <a:tc>
                  <a:txBody>
                    <a:bodyPr/>
                    <a:lstStyle/>
                    <a:p>
                      <a:pPr algn="ctr"/>
                      <a:endParaRPr lang="en-US"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8"/>
                  </a:ext>
                </a:extLst>
              </a:tr>
              <a:tr h="314126">
                <a:tc>
                  <a:txBody>
                    <a:bodyPr/>
                    <a:lstStyle/>
                    <a:p>
                      <a:pPr algn="ctr"/>
                      <a:r>
                        <a:rPr lang="en-US" sz="1400" b="1" dirty="0">
                          <a:latin typeface="Arial" panose="020B0604020202020204" pitchFamily="34" charset="0"/>
                          <a:cs typeface="Arial" panose="020B0604020202020204" pitchFamily="34" charset="0"/>
                        </a:rPr>
                        <a:t>Fees Earned</a:t>
                      </a:r>
                    </a:p>
                  </a:txBody>
                  <a:tcPr/>
                </a:tc>
                <a:tc>
                  <a:txBody>
                    <a:bodyPr/>
                    <a:lstStyle/>
                    <a:p>
                      <a:pPr algn="ctr"/>
                      <a:endParaRPr lang="en-US" sz="1400" b="1" dirty="0">
                        <a:latin typeface="Arial" panose="020B0604020202020204" pitchFamily="34" charset="0"/>
                        <a:cs typeface="Arial" panose="020B0604020202020204" pitchFamily="34" charset="0"/>
                      </a:endParaRPr>
                    </a:p>
                  </a:txBody>
                  <a:tcPr/>
                </a:tc>
                <a:tc>
                  <a:txBody>
                    <a:bodyPr/>
                    <a:lstStyle/>
                    <a:p>
                      <a:pPr algn="ctr"/>
                      <a:r>
                        <a:rPr lang="en-US" sz="1400" b="1" dirty="0">
                          <a:latin typeface="Arial" panose="020B0604020202020204" pitchFamily="34" charset="0"/>
                          <a:cs typeface="Arial" panose="020B0604020202020204" pitchFamily="34" charset="0"/>
                        </a:rPr>
                        <a:t>1500</a:t>
                      </a:r>
                    </a:p>
                  </a:txBody>
                  <a:tcPr/>
                </a:tc>
                <a:extLst>
                  <a:ext uri="{0D108BD9-81ED-4DB2-BD59-A6C34878D82A}">
                    <a16:rowId xmlns:a16="http://schemas.microsoft.com/office/drawing/2014/main" xmlns="" val="10009"/>
                  </a:ext>
                </a:extLst>
              </a:tr>
              <a:tr h="314126">
                <a:tc>
                  <a:txBody>
                    <a:bodyPr/>
                    <a:lstStyle/>
                    <a:p>
                      <a:pPr algn="ctr"/>
                      <a:r>
                        <a:rPr lang="en-US" sz="1400" b="1" dirty="0">
                          <a:latin typeface="Arial" panose="020B0604020202020204" pitchFamily="34" charset="0"/>
                          <a:cs typeface="Arial" panose="020B0604020202020204" pitchFamily="34" charset="0"/>
                        </a:rPr>
                        <a:t>Rent Revenue </a:t>
                      </a:r>
                    </a:p>
                  </a:txBody>
                  <a:tcPr/>
                </a:tc>
                <a:tc>
                  <a:txBody>
                    <a:bodyPr/>
                    <a:lstStyle/>
                    <a:p>
                      <a:pPr algn="ctr"/>
                      <a:endParaRPr lang="en-US" sz="1400" b="1">
                        <a:latin typeface="Arial" panose="020B0604020202020204" pitchFamily="34" charset="0"/>
                        <a:cs typeface="Arial" panose="020B0604020202020204" pitchFamily="34" charset="0"/>
                      </a:endParaRPr>
                    </a:p>
                  </a:txBody>
                  <a:tcPr/>
                </a:tc>
                <a:tc>
                  <a:txBody>
                    <a:bodyPr/>
                    <a:lstStyle/>
                    <a:p>
                      <a:pPr algn="ctr"/>
                      <a:r>
                        <a:rPr lang="en-US" sz="1400" b="1" dirty="0">
                          <a:latin typeface="Arial" panose="020B0604020202020204" pitchFamily="34" charset="0"/>
                          <a:cs typeface="Arial" panose="020B0604020202020204" pitchFamily="34" charset="0"/>
                        </a:rPr>
                        <a:t>3200</a:t>
                      </a:r>
                    </a:p>
                  </a:txBody>
                  <a:tcPr/>
                </a:tc>
                <a:extLst>
                  <a:ext uri="{0D108BD9-81ED-4DB2-BD59-A6C34878D82A}">
                    <a16:rowId xmlns:a16="http://schemas.microsoft.com/office/drawing/2014/main" xmlns="" val="10010"/>
                  </a:ext>
                </a:extLst>
              </a:tr>
              <a:tr h="314126">
                <a:tc>
                  <a:txBody>
                    <a:bodyPr/>
                    <a:lstStyle/>
                    <a:p>
                      <a:pPr algn="ctr"/>
                      <a:r>
                        <a:rPr lang="en-US" sz="1400" b="1" dirty="0">
                          <a:latin typeface="Arial" panose="020B0604020202020204" pitchFamily="34" charset="0"/>
                          <a:cs typeface="Arial" panose="020B0604020202020204" pitchFamily="34" charset="0"/>
                        </a:rPr>
                        <a:t>Salaries Expense</a:t>
                      </a:r>
                    </a:p>
                  </a:txBody>
                  <a:tcPr/>
                </a:tc>
                <a:tc>
                  <a:txBody>
                    <a:bodyPr/>
                    <a:lstStyle/>
                    <a:p>
                      <a:pPr algn="ctr"/>
                      <a:r>
                        <a:rPr lang="en-US" sz="1400" b="1" dirty="0">
                          <a:latin typeface="Arial" panose="020B0604020202020204" pitchFamily="34" charset="0"/>
                          <a:cs typeface="Arial" panose="020B0604020202020204" pitchFamily="34" charset="0"/>
                        </a:rPr>
                        <a:t>1000</a:t>
                      </a:r>
                    </a:p>
                  </a:txBody>
                  <a:tcPr/>
                </a:tc>
                <a:tc>
                  <a:txBody>
                    <a:bodyPr/>
                    <a:lstStyle/>
                    <a:p>
                      <a:pPr algn="ctr"/>
                      <a:endParaRPr lang="en-US"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11"/>
                  </a:ext>
                </a:extLst>
              </a:tr>
              <a:tr h="314126">
                <a:tc>
                  <a:txBody>
                    <a:bodyPr/>
                    <a:lstStyle/>
                    <a:p>
                      <a:pPr algn="ctr"/>
                      <a:r>
                        <a:rPr lang="en-US" sz="1400" b="1" dirty="0">
                          <a:latin typeface="Arial" panose="020B0604020202020204" pitchFamily="34" charset="0"/>
                          <a:cs typeface="Arial" panose="020B0604020202020204" pitchFamily="34" charset="0"/>
                        </a:rPr>
                        <a:t>Utilities Expense</a:t>
                      </a:r>
                    </a:p>
                  </a:txBody>
                  <a:tcPr/>
                </a:tc>
                <a:tc>
                  <a:txBody>
                    <a:bodyPr/>
                    <a:lstStyle/>
                    <a:p>
                      <a:pPr algn="ctr"/>
                      <a:r>
                        <a:rPr lang="en-US" sz="1400" b="1" dirty="0">
                          <a:latin typeface="Arial" panose="020B0604020202020204" pitchFamily="34" charset="0"/>
                          <a:cs typeface="Arial" panose="020B0604020202020204" pitchFamily="34" charset="0"/>
                        </a:rPr>
                        <a:t>200</a:t>
                      </a:r>
                    </a:p>
                  </a:txBody>
                  <a:tcPr/>
                </a:tc>
                <a:tc>
                  <a:txBody>
                    <a:bodyPr/>
                    <a:lstStyle/>
                    <a:p>
                      <a:pPr algn="ctr"/>
                      <a:endParaRPr lang="en-US"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12"/>
                  </a:ext>
                </a:extLst>
              </a:tr>
            </a:tbl>
          </a:graphicData>
        </a:graphic>
      </p:graphicFrame>
      <p:sp>
        <p:nvSpPr>
          <p:cNvPr id="9"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Closing Entries for Temporary Accounts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xmlns="" id="{2A9B994D-C0C0-43F8-A4F5-D9ED6BA24627}"/>
              </a:ext>
            </a:extLst>
          </p:cNvPr>
          <p:cNvSpPr txBox="1">
            <a:spLocks/>
          </p:cNvSpPr>
          <p:nvPr/>
        </p:nvSpPr>
        <p:spPr>
          <a:xfrm>
            <a:off x="6474217" y="899449"/>
            <a:ext cx="3529050" cy="351287"/>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smtClean="0">
                <a:solidFill>
                  <a:srgbClr val="FF0000"/>
                </a:solidFill>
                <a:latin typeface="Arial" panose="020B0604020202020204" pitchFamily="34" charset="0"/>
                <a:cs typeface="Arial" panose="020B0604020202020204" pitchFamily="34" charset="0"/>
              </a:rPr>
              <a:t>CLOSING ENTRIES</a:t>
            </a:r>
            <a:endParaRPr lang="en-US" sz="2000" b="1" dirty="0">
              <a:solidFill>
                <a:srgbClr val="FF0000"/>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xmlns="" id="{4DE80804-F470-4F1A-B075-2354FF043FF1}"/>
              </a:ext>
            </a:extLst>
          </p:cNvPr>
          <p:cNvSpPr txBox="1">
            <a:spLocks/>
          </p:cNvSpPr>
          <p:nvPr/>
        </p:nvSpPr>
        <p:spPr bwMode="gray">
          <a:xfrm>
            <a:off x="99769" y="848676"/>
            <a:ext cx="5224611" cy="378248"/>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algn="l" defTabSz="457200" rtl="1" eaLnBrk="1" latinLnBrk="0" hangingPunct="1">
              <a:spcBef>
                <a:spcPct val="0"/>
              </a:spcBef>
              <a:buNone/>
              <a:defRPr sz="36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sz="1400" b="1" dirty="0">
                <a:solidFill>
                  <a:srgbClr val="002060"/>
                </a:solidFill>
                <a:latin typeface="Arial" panose="020B0604020202020204" pitchFamily="34" charset="0"/>
                <a:cs typeface="Arial" panose="020B0604020202020204" pitchFamily="34" charset="0"/>
              </a:rPr>
              <a:t>The following a partial of trial balance  for Jamal Company</a:t>
            </a:r>
            <a:r>
              <a:rPr lang="en-US" sz="1400" b="1"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ar-BH" sz="1400" b="1"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5" name="Rectangle 14"/>
          <p:cNvSpPr/>
          <p:nvPr/>
        </p:nvSpPr>
        <p:spPr>
          <a:xfrm>
            <a:off x="99769" y="5849117"/>
            <a:ext cx="5553112" cy="56667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r>
              <a:rPr lang="en-US" sz="1400" b="1" u="sng" dirty="0" smtClean="0">
                <a:solidFill>
                  <a:srgbClr val="FF0000"/>
                </a:solidFill>
                <a:latin typeface="Arial" panose="020B0604020202020204" pitchFamily="34" charset="0"/>
                <a:cs typeface="Arial" panose="020B0604020202020204" pitchFamily="34" charset="0"/>
              </a:rPr>
              <a:t>Required:</a:t>
            </a:r>
          </a:p>
          <a:p>
            <a:r>
              <a:rPr lang="en-US" sz="1400" dirty="0">
                <a:latin typeface="Arial" panose="020B0604020202020204" pitchFamily="34" charset="0"/>
                <a:cs typeface="Arial" panose="020B0604020202020204" pitchFamily="34" charset="0"/>
              </a:rPr>
              <a:t> </a:t>
            </a:r>
            <a:r>
              <a:rPr lang="en-US" sz="1400" b="1" dirty="0" smtClean="0">
                <a:latin typeface="Arial" panose="020B0604020202020204" pitchFamily="34" charset="0"/>
                <a:cs typeface="Arial" panose="020B0604020202020204" pitchFamily="34" charset="0"/>
              </a:rPr>
              <a:t>Prepare the necessary closing entries on </a:t>
            </a:r>
            <a:r>
              <a:rPr lang="en-US" sz="1400" b="1" dirty="0">
                <a:latin typeface="Arial" panose="020B0604020202020204" pitchFamily="34" charset="0"/>
                <a:cs typeface="Arial" panose="020B0604020202020204" pitchFamily="34" charset="0"/>
              </a:rPr>
              <a:t>June 30, </a:t>
            </a:r>
            <a:r>
              <a:rPr lang="en-US" sz="1400" b="1" dirty="0" smtClean="0">
                <a:latin typeface="Arial" panose="020B0604020202020204" pitchFamily="34" charset="0"/>
                <a:cs typeface="Arial" panose="020B0604020202020204" pitchFamily="34" charset="0"/>
              </a:rPr>
              <a:t>2018</a:t>
            </a:r>
            <a:endParaRPr lang="en-US" sz="1400" b="1" dirty="0">
              <a:latin typeface="Arial" panose="020B0604020202020204" pitchFamily="34" charset="0"/>
              <a:cs typeface="Arial" panose="020B0604020202020204" pitchFamily="34" charset="0"/>
            </a:endParaRPr>
          </a:p>
        </p:txBody>
      </p:sp>
      <p:grpSp>
        <p:nvGrpSpPr>
          <p:cNvPr id="16" name="Group 15"/>
          <p:cNvGrpSpPr/>
          <p:nvPr/>
        </p:nvGrpSpPr>
        <p:grpSpPr>
          <a:xfrm>
            <a:off x="0" y="6498164"/>
            <a:ext cx="12192000" cy="384957"/>
            <a:chOff x="0" y="6498164"/>
            <a:chExt cx="12192000" cy="384957"/>
          </a:xfrm>
        </p:grpSpPr>
        <p:cxnSp>
          <p:nvCxnSpPr>
            <p:cNvPr id="17" name="Straight Connector 16"/>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6586" y="324618"/>
            <a:ext cx="1386625" cy="10266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8872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صورة ذات صلة">
            <a:extLst>
              <a:ext uri="{FF2B5EF4-FFF2-40B4-BE49-F238E27FC236}">
                <a16:creationId xmlns:a16="http://schemas.microsoft.com/office/drawing/2014/main" xmlns="" id="{50B15157-3E94-4383-A970-16476601838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46619" t="27007" r="8842" b="26312"/>
          <a:stretch>
            <a:fillRect/>
          </a:stretch>
        </p:blipFill>
        <p:spPr bwMode="auto">
          <a:xfrm>
            <a:off x="5709443" y="324618"/>
            <a:ext cx="77311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rrow: Pentagon 4">
            <a:extLst>
              <a:ext uri="{FF2B5EF4-FFF2-40B4-BE49-F238E27FC236}">
                <a16:creationId xmlns:a16="http://schemas.microsoft.com/office/drawing/2014/main" xmlns="" id="{DE661E85-B7A2-4D11-8A55-F4C801E39A24}"/>
              </a:ext>
            </a:extLst>
          </p:cNvPr>
          <p:cNvSpPr/>
          <p:nvPr/>
        </p:nvSpPr>
        <p:spPr bwMode="auto">
          <a:xfrm>
            <a:off x="99769" y="358993"/>
            <a:ext cx="3107263" cy="455308"/>
          </a:xfrm>
          <a:prstGeom prst="homePlate">
            <a:avLst>
              <a:gd name="adj" fmla="val 19106"/>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2400" b="1" dirty="0" smtClean="0">
                <a:solidFill>
                  <a:schemeClr val="tx1"/>
                </a:solidFill>
              </a:rPr>
              <a:t>Activity (1) : Solution  </a:t>
            </a:r>
            <a:endParaRPr lang="en-US" sz="2400" b="1" dirty="0">
              <a:solidFill>
                <a:schemeClr val="tx1"/>
              </a:solidFill>
            </a:endParaRPr>
          </a:p>
        </p:txBody>
      </p:sp>
      <p:graphicFrame>
        <p:nvGraphicFramePr>
          <p:cNvPr id="7" name="Table 6">
            <a:extLst>
              <a:ext uri="{FF2B5EF4-FFF2-40B4-BE49-F238E27FC236}">
                <a16:creationId xmlns:a16="http://schemas.microsoft.com/office/drawing/2014/main" xmlns="" id="{7FDA2DAE-B3DA-467C-91AD-ECDACE87774A}"/>
              </a:ext>
            </a:extLst>
          </p:cNvPr>
          <p:cNvGraphicFramePr>
            <a:graphicFrameLocks noGrp="1"/>
          </p:cNvGraphicFramePr>
          <p:nvPr>
            <p:extLst>
              <p:ext uri="{D42A27DB-BD31-4B8C-83A1-F6EECF244321}">
                <p14:modId xmlns:p14="http://schemas.microsoft.com/office/powerpoint/2010/main" val="1684856355"/>
              </p:ext>
            </p:extLst>
          </p:nvPr>
        </p:nvGraphicFramePr>
        <p:xfrm>
          <a:off x="5709443" y="1385294"/>
          <a:ext cx="5999520" cy="5112870"/>
        </p:xfrm>
        <a:graphic>
          <a:graphicData uri="http://schemas.openxmlformats.org/drawingml/2006/table">
            <a:tbl>
              <a:tblPr firstRow="1" bandRow="1">
                <a:tableStyleId>{5940675A-B579-460E-94D1-54222C63F5DA}</a:tableStyleId>
              </a:tblPr>
              <a:tblGrid>
                <a:gridCol w="1058332">
                  <a:extLst>
                    <a:ext uri="{9D8B030D-6E8A-4147-A177-3AD203B41FA5}">
                      <a16:colId xmlns:a16="http://schemas.microsoft.com/office/drawing/2014/main" xmlns="" val="20000"/>
                    </a:ext>
                  </a:extLst>
                </a:gridCol>
                <a:gridCol w="3095794">
                  <a:extLst>
                    <a:ext uri="{9D8B030D-6E8A-4147-A177-3AD203B41FA5}">
                      <a16:colId xmlns:a16="http://schemas.microsoft.com/office/drawing/2014/main" xmlns="" val="20001"/>
                    </a:ext>
                  </a:extLst>
                </a:gridCol>
                <a:gridCol w="918429">
                  <a:extLst>
                    <a:ext uri="{9D8B030D-6E8A-4147-A177-3AD203B41FA5}">
                      <a16:colId xmlns:a16="http://schemas.microsoft.com/office/drawing/2014/main" xmlns="" val="20002"/>
                    </a:ext>
                  </a:extLst>
                </a:gridCol>
                <a:gridCol w="926965">
                  <a:extLst>
                    <a:ext uri="{9D8B030D-6E8A-4147-A177-3AD203B41FA5}">
                      <a16:colId xmlns:a16="http://schemas.microsoft.com/office/drawing/2014/main" xmlns="" val="20003"/>
                    </a:ext>
                  </a:extLst>
                </a:gridCol>
              </a:tblGrid>
              <a:tr h="340858">
                <a:tc>
                  <a:txBody>
                    <a:bodyPr/>
                    <a:lstStyle/>
                    <a:p>
                      <a:pPr algn="ctr"/>
                      <a:r>
                        <a:rPr lang="en-US" sz="1600" b="1" dirty="0">
                          <a:solidFill>
                            <a:srgbClr val="002060"/>
                          </a:solidFill>
                          <a:latin typeface="Arial" panose="020B0604020202020204" pitchFamily="34" charset="0"/>
                          <a:cs typeface="Arial" panose="020B0604020202020204" pitchFamily="34" charset="0"/>
                        </a:rPr>
                        <a:t>Date</a:t>
                      </a:r>
                    </a:p>
                  </a:txBody>
                  <a:tcPr>
                    <a:cell3D prstMaterial="dkEdge">
                      <a:bevel prst="relaxedInset"/>
                      <a:lightRig rig="flood" dir="t"/>
                    </a:cell3D>
                  </a:tcPr>
                </a:tc>
                <a:tc>
                  <a:txBody>
                    <a:bodyPr/>
                    <a:lstStyle/>
                    <a:p>
                      <a:pPr algn="ctr"/>
                      <a:r>
                        <a:rPr lang="en-US" sz="1600" b="1" dirty="0">
                          <a:solidFill>
                            <a:srgbClr val="002060"/>
                          </a:solidFill>
                          <a:latin typeface="Arial" panose="020B0604020202020204" pitchFamily="34" charset="0"/>
                          <a:cs typeface="Arial" panose="020B0604020202020204" pitchFamily="34" charset="0"/>
                        </a:rPr>
                        <a:t>Explanation</a:t>
                      </a:r>
                    </a:p>
                  </a:txBody>
                  <a:tcPr>
                    <a:cell3D prstMaterial="dkEdge">
                      <a:bevel prst="relaxedInset"/>
                      <a:lightRig rig="flood" dir="t"/>
                    </a:cell3D>
                  </a:tcPr>
                </a:tc>
                <a:tc>
                  <a:txBody>
                    <a:bodyPr/>
                    <a:lstStyle/>
                    <a:p>
                      <a:pPr algn="ctr"/>
                      <a:r>
                        <a:rPr lang="en-US" sz="1600" b="1" dirty="0">
                          <a:solidFill>
                            <a:srgbClr val="002060"/>
                          </a:solidFill>
                          <a:latin typeface="Arial" panose="020B0604020202020204" pitchFamily="34" charset="0"/>
                          <a:cs typeface="Arial" panose="020B0604020202020204" pitchFamily="34" charset="0"/>
                        </a:rPr>
                        <a:t>Dr.</a:t>
                      </a:r>
                    </a:p>
                  </a:txBody>
                  <a:tcPr>
                    <a:cell3D prstMaterial="dkEdge">
                      <a:bevel prst="relaxedInset"/>
                      <a:lightRig rig="flood" dir="t"/>
                    </a:cell3D>
                  </a:tcPr>
                </a:tc>
                <a:tc>
                  <a:txBody>
                    <a:bodyPr/>
                    <a:lstStyle/>
                    <a:p>
                      <a:pPr algn="ctr"/>
                      <a:r>
                        <a:rPr lang="en-US" sz="1600" b="1" dirty="0">
                          <a:solidFill>
                            <a:srgbClr val="002060"/>
                          </a:solidFill>
                          <a:latin typeface="Arial" panose="020B0604020202020204" pitchFamily="34" charset="0"/>
                          <a:cs typeface="Arial" panose="020B0604020202020204" pitchFamily="34" charset="0"/>
                        </a:rPr>
                        <a:t>Cr. </a:t>
                      </a:r>
                    </a:p>
                  </a:txBody>
                  <a:tcPr>
                    <a:cell3D prstMaterial="dkEdge">
                      <a:bevel prst="relaxedInset"/>
                      <a:lightRig rig="flood" dir="t"/>
                    </a:cell3D>
                  </a:tcPr>
                </a:tc>
                <a:extLst>
                  <a:ext uri="{0D108BD9-81ED-4DB2-BD59-A6C34878D82A}">
                    <a16:rowId xmlns:a16="http://schemas.microsoft.com/office/drawing/2014/main" xmlns="" val="10000"/>
                  </a:ext>
                </a:extLst>
              </a:tr>
              <a:tr h="340858">
                <a:tc rowSpan="14">
                  <a:txBody>
                    <a:bodyPr/>
                    <a:lstStyle/>
                    <a:p>
                      <a:endParaRPr lang="en-US" sz="1600" b="1" dirty="0">
                        <a:solidFill>
                          <a:srgbClr val="002060"/>
                        </a:solidFill>
                        <a:latin typeface="Arial" panose="020B0604020202020204" pitchFamily="34" charset="0"/>
                        <a:cs typeface="Arial" panose="020B0604020202020204" pitchFamily="34" charset="0"/>
                      </a:endParaRPr>
                    </a:p>
                    <a:p>
                      <a:endParaRPr lang="en-US" sz="1600" b="1" dirty="0">
                        <a:solidFill>
                          <a:srgbClr val="002060"/>
                        </a:solidFill>
                        <a:latin typeface="Arial" panose="020B0604020202020204" pitchFamily="34" charset="0"/>
                        <a:cs typeface="Arial" panose="020B0604020202020204" pitchFamily="34" charset="0"/>
                      </a:endParaRPr>
                    </a:p>
                    <a:p>
                      <a:pPr algn="ctr"/>
                      <a:r>
                        <a:rPr lang="en-US" sz="1600" b="1" dirty="0">
                          <a:solidFill>
                            <a:srgbClr val="002060"/>
                          </a:solidFill>
                          <a:latin typeface="Arial" panose="020B0604020202020204" pitchFamily="34" charset="0"/>
                          <a:cs typeface="Arial" panose="020B0604020202020204" pitchFamily="34" charset="0"/>
                        </a:rPr>
                        <a:t>   </a:t>
                      </a:r>
                      <a:r>
                        <a:rPr lang="en-US" sz="1600" b="1" dirty="0" smtClean="0">
                          <a:solidFill>
                            <a:srgbClr val="002060"/>
                          </a:solidFill>
                          <a:latin typeface="Arial" panose="020B0604020202020204" pitchFamily="34" charset="0"/>
                          <a:cs typeface="Arial" panose="020B0604020202020204" pitchFamily="34" charset="0"/>
                        </a:rPr>
                        <a:t>June 30</a:t>
                      </a:r>
                    </a:p>
                    <a:p>
                      <a:pPr algn="ctr"/>
                      <a:r>
                        <a:rPr lang="en-US" sz="1600" b="1" dirty="0" smtClean="0">
                          <a:solidFill>
                            <a:srgbClr val="002060"/>
                          </a:solidFill>
                          <a:latin typeface="Arial" panose="020B0604020202020204" pitchFamily="34" charset="0"/>
                          <a:cs typeface="Arial" panose="020B0604020202020204" pitchFamily="34" charset="0"/>
                        </a:rPr>
                        <a:t>   ,2018 </a:t>
                      </a:r>
                      <a:endParaRPr lang="en-US" sz="1600" b="1" dirty="0">
                        <a:solidFill>
                          <a:srgbClr val="002060"/>
                        </a:solidFill>
                        <a:latin typeface="Arial" panose="020B0604020202020204" pitchFamily="34" charset="0"/>
                        <a:cs typeface="Arial" panose="020B0604020202020204" pitchFamily="34" charset="0"/>
                      </a:endParaRPr>
                    </a:p>
                  </a:txBody>
                  <a:tcPr anchor="ctr">
                    <a:cell3D prstMaterial="dkEdge">
                      <a:bevel prst="relaxedInset"/>
                      <a:lightRig rig="flood" dir="t"/>
                    </a:cell3D>
                  </a:tcPr>
                </a:tc>
                <a:tc>
                  <a:txBody>
                    <a:bodyPr/>
                    <a:lstStyle/>
                    <a:p>
                      <a:r>
                        <a:rPr lang="en-US" sz="1600" b="1" dirty="0" smtClean="0">
                          <a:latin typeface="Arial" panose="020B0604020202020204" pitchFamily="34" charset="0"/>
                          <a:cs typeface="Arial" panose="020B0604020202020204" pitchFamily="34" charset="0"/>
                        </a:rPr>
                        <a:t>Fees Earned </a:t>
                      </a:r>
                      <a:endParaRPr lang="en-US" sz="1600" b="1" dirty="0">
                        <a:latin typeface="Arial" panose="020B0604020202020204" pitchFamily="34" charset="0"/>
                        <a:cs typeface="Arial" panose="020B0604020202020204" pitchFamily="34" charset="0"/>
                      </a:endParaRPr>
                    </a:p>
                  </a:txBody>
                  <a:tcPr>
                    <a:cell3D prstMaterial="dkEdge">
                      <a:bevel prst="relaxedInset"/>
                      <a:lightRig rig="flood" dir="t"/>
                    </a:cell3D>
                  </a:tcPr>
                </a:tc>
                <a:tc>
                  <a:txBody>
                    <a:bodyPr/>
                    <a:lstStyle/>
                    <a:p>
                      <a:pPr algn="ctr"/>
                      <a:r>
                        <a:rPr lang="en-US" sz="1600" b="1" dirty="0" smtClean="0">
                          <a:latin typeface="Arial" panose="020B0604020202020204" pitchFamily="34" charset="0"/>
                          <a:cs typeface="Arial" panose="020B0604020202020204" pitchFamily="34" charset="0"/>
                        </a:rPr>
                        <a:t>1,500</a:t>
                      </a:r>
                      <a:endParaRPr lang="en-US" sz="1600" b="1" dirty="0">
                        <a:latin typeface="Arial" panose="020B0604020202020204" pitchFamily="34" charset="0"/>
                        <a:cs typeface="Arial" panose="020B0604020202020204" pitchFamily="34" charset="0"/>
                      </a:endParaRPr>
                    </a:p>
                  </a:txBody>
                  <a:tcPr anchor="ctr">
                    <a:cell3D prstMaterial="dkEdge">
                      <a:bevel prst="relaxedInset"/>
                      <a:lightRig rig="flood" dir="t"/>
                    </a:cell3D>
                  </a:tcPr>
                </a:tc>
                <a:tc>
                  <a:txBody>
                    <a:bodyPr/>
                    <a:lstStyle/>
                    <a:p>
                      <a:pPr algn="ctr"/>
                      <a:endParaRPr lang="en-US" sz="1600" b="1" dirty="0">
                        <a:latin typeface="Arial" panose="020B0604020202020204" pitchFamily="34" charset="0"/>
                        <a:cs typeface="Arial" panose="020B0604020202020204" pitchFamily="34" charset="0"/>
                      </a:endParaRPr>
                    </a:p>
                  </a:txBody>
                  <a:tcPr anchor="ctr">
                    <a:cell3D prstMaterial="dkEdge">
                      <a:bevel prst="relaxedInset"/>
                      <a:lightRig rig="flood" dir="t"/>
                    </a:cell3D>
                  </a:tcPr>
                </a:tc>
                <a:extLst>
                  <a:ext uri="{0D108BD9-81ED-4DB2-BD59-A6C34878D82A}">
                    <a16:rowId xmlns:a16="http://schemas.microsoft.com/office/drawing/2014/main" xmlns="" val="10001"/>
                  </a:ext>
                </a:extLst>
              </a:tr>
              <a:tr h="340858">
                <a:tc vMerge="1">
                  <a:txBody>
                    <a:bodyPr/>
                    <a:lstStyle/>
                    <a:p>
                      <a:endParaRPr lang="en-US" dirty="0"/>
                    </a:p>
                  </a:txBody>
                  <a:tcPr/>
                </a:tc>
                <a:tc>
                  <a:txBody>
                    <a:bodyPr/>
                    <a:lstStyle/>
                    <a:p>
                      <a:r>
                        <a:rPr lang="en-US" sz="1600" b="1" dirty="0" smtClean="0">
                          <a:latin typeface="Arial" panose="020B0604020202020204" pitchFamily="34" charset="0"/>
                          <a:cs typeface="Arial" panose="020B0604020202020204" pitchFamily="34" charset="0"/>
                        </a:rPr>
                        <a:t>Rent Revenue</a:t>
                      </a:r>
                      <a:endParaRPr lang="en-US" sz="1600" b="1" dirty="0">
                        <a:latin typeface="Arial" panose="020B0604020202020204" pitchFamily="34" charset="0"/>
                        <a:cs typeface="Arial" panose="020B0604020202020204" pitchFamily="34" charset="0"/>
                      </a:endParaRPr>
                    </a:p>
                  </a:txBody>
                  <a:tcPr>
                    <a:cell3D prstMaterial="dkEdge">
                      <a:bevel prst="relaxedInset"/>
                      <a:lightRig rig="flood" dir="t"/>
                    </a:cell3D>
                  </a:tcPr>
                </a:tc>
                <a:tc>
                  <a:txBody>
                    <a:bodyPr/>
                    <a:lstStyle/>
                    <a:p>
                      <a:pPr algn="ctr"/>
                      <a:r>
                        <a:rPr lang="en-US" sz="1600" b="1" dirty="0" smtClean="0">
                          <a:latin typeface="Arial" panose="020B0604020202020204" pitchFamily="34" charset="0"/>
                          <a:cs typeface="Arial" panose="020B0604020202020204" pitchFamily="34" charset="0"/>
                        </a:rPr>
                        <a:t>3,200</a:t>
                      </a:r>
                      <a:endParaRPr lang="en-US" sz="1600" b="1" dirty="0">
                        <a:latin typeface="Arial" panose="020B0604020202020204" pitchFamily="34" charset="0"/>
                        <a:cs typeface="Arial" panose="020B0604020202020204" pitchFamily="34" charset="0"/>
                      </a:endParaRPr>
                    </a:p>
                  </a:txBody>
                  <a:tcPr anchor="ctr">
                    <a:cell3D prstMaterial="dkEdge">
                      <a:bevel prst="relaxedInset"/>
                      <a:lightRig rig="flood" dir="t"/>
                    </a:cell3D>
                  </a:tcPr>
                </a:tc>
                <a:tc>
                  <a:txBody>
                    <a:bodyPr/>
                    <a:lstStyle/>
                    <a:p>
                      <a:pPr algn="ctr"/>
                      <a:endParaRPr lang="en-US" sz="1600" b="1">
                        <a:latin typeface="Arial" panose="020B0604020202020204" pitchFamily="34" charset="0"/>
                        <a:cs typeface="Arial" panose="020B0604020202020204" pitchFamily="34" charset="0"/>
                      </a:endParaRPr>
                    </a:p>
                  </a:txBody>
                  <a:tcPr anchor="ctr">
                    <a:cell3D prstMaterial="dkEdge">
                      <a:bevel prst="relaxedInset"/>
                      <a:lightRig rig="flood" dir="t"/>
                    </a:cell3D>
                  </a:tcPr>
                </a:tc>
                <a:extLst>
                  <a:ext uri="{0D108BD9-81ED-4DB2-BD59-A6C34878D82A}">
                    <a16:rowId xmlns:a16="http://schemas.microsoft.com/office/drawing/2014/main" xmlns="" val="10002"/>
                  </a:ext>
                </a:extLst>
              </a:tr>
              <a:tr h="340858">
                <a:tc vMerge="1">
                  <a:txBody>
                    <a:bodyPr/>
                    <a:lstStyle/>
                    <a:p>
                      <a:endParaRPr lang="en-US" dirty="0"/>
                    </a:p>
                  </a:txBody>
                  <a:tcPr/>
                </a:tc>
                <a:tc>
                  <a:txBody>
                    <a:bodyPr/>
                    <a:lstStyle/>
                    <a:p>
                      <a:r>
                        <a:rPr lang="en-US" sz="1600" b="1" dirty="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Income Summary </a:t>
                      </a:r>
                      <a:endParaRPr lang="en-US" sz="1600" b="1" dirty="0">
                        <a:latin typeface="Arial" panose="020B0604020202020204" pitchFamily="34" charset="0"/>
                        <a:cs typeface="Arial" panose="020B0604020202020204" pitchFamily="34" charset="0"/>
                      </a:endParaRPr>
                    </a:p>
                  </a:txBody>
                  <a:tcPr>
                    <a:cell3D prstMaterial="dkEdge">
                      <a:bevel prst="relaxedInset"/>
                      <a:lightRig rig="flood" dir="t"/>
                    </a:cell3D>
                  </a:tcPr>
                </a:tc>
                <a:tc>
                  <a:txBody>
                    <a:bodyPr/>
                    <a:lstStyle/>
                    <a:p>
                      <a:pPr algn="ctr"/>
                      <a:endParaRPr lang="en-US" sz="1600" b="1">
                        <a:latin typeface="Arial" panose="020B0604020202020204" pitchFamily="34" charset="0"/>
                        <a:cs typeface="Arial" panose="020B0604020202020204" pitchFamily="34" charset="0"/>
                      </a:endParaRPr>
                    </a:p>
                  </a:txBody>
                  <a:tcPr anchor="ctr">
                    <a:cell3D prstMaterial="dkEdge">
                      <a:bevel prst="relaxedInset"/>
                      <a:lightRig rig="flood" dir="t"/>
                    </a:cell3D>
                  </a:tcPr>
                </a:tc>
                <a:tc>
                  <a:txBody>
                    <a:bodyPr/>
                    <a:lstStyle/>
                    <a:p>
                      <a:pPr algn="ctr"/>
                      <a:r>
                        <a:rPr lang="en-US" sz="1600" b="1" dirty="0" smtClean="0">
                          <a:latin typeface="Arial" panose="020B0604020202020204" pitchFamily="34" charset="0"/>
                          <a:cs typeface="Arial" panose="020B0604020202020204" pitchFamily="34" charset="0"/>
                        </a:rPr>
                        <a:t>4,700</a:t>
                      </a:r>
                      <a:endParaRPr lang="en-US" sz="1600" b="1" dirty="0">
                        <a:latin typeface="Arial" panose="020B0604020202020204" pitchFamily="34" charset="0"/>
                        <a:cs typeface="Arial" panose="020B0604020202020204" pitchFamily="34" charset="0"/>
                      </a:endParaRPr>
                    </a:p>
                  </a:txBody>
                  <a:tcPr anchor="ctr">
                    <a:cell3D prstMaterial="dkEdge">
                      <a:bevel prst="relaxedInset"/>
                      <a:lightRig rig="flood" dir="t"/>
                    </a:cell3D>
                  </a:tcPr>
                </a:tc>
                <a:extLst>
                  <a:ext uri="{0D108BD9-81ED-4DB2-BD59-A6C34878D82A}">
                    <a16:rowId xmlns:a16="http://schemas.microsoft.com/office/drawing/2014/main" xmlns="" val="10003"/>
                  </a:ext>
                </a:extLst>
              </a:tr>
              <a:tr h="340858">
                <a:tc vMerge="1">
                  <a:txBody>
                    <a:bodyPr/>
                    <a:lstStyle/>
                    <a:p>
                      <a:endParaRPr lang="en-US" dirty="0"/>
                    </a:p>
                  </a:txBody>
                  <a:tcPr/>
                </a:tc>
                <a:tc>
                  <a:txBody>
                    <a:bodyPr/>
                    <a:lstStyle/>
                    <a:p>
                      <a:endParaRPr lang="en-US" sz="1600" b="1" dirty="0">
                        <a:latin typeface="Arial" panose="020B0604020202020204" pitchFamily="34" charset="0"/>
                        <a:cs typeface="Arial" panose="020B0604020202020204" pitchFamily="34" charset="0"/>
                      </a:endParaRPr>
                    </a:p>
                  </a:txBody>
                  <a:tcPr>
                    <a:cell3D prstMaterial="dkEdge">
                      <a:bevel prst="relaxedInset"/>
                      <a:lightRig rig="flood" dir="t"/>
                    </a:cell3D>
                    <a:solidFill>
                      <a:schemeClr val="accent2">
                        <a:lumMod val="60000"/>
                        <a:lumOff val="40000"/>
                      </a:schemeClr>
                    </a:solidFill>
                  </a:tcPr>
                </a:tc>
                <a:tc>
                  <a:txBody>
                    <a:bodyPr/>
                    <a:lstStyle/>
                    <a:p>
                      <a:pPr algn="ctr"/>
                      <a:endParaRPr lang="en-US" sz="1600" b="1">
                        <a:latin typeface="Arial" panose="020B0604020202020204" pitchFamily="34" charset="0"/>
                        <a:cs typeface="Arial" panose="020B0604020202020204" pitchFamily="34" charset="0"/>
                      </a:endParaRPr>
                    </a:p>
                  </a:txBody>
                  <a:tcPr anchor="ctr">
                    <a:cell3D prstMaterial="dkEdge">
                      <a:bevel prst="relaxedInset"/>
                      <a:lightRig rig="flood" dir="t"/>
                    </a:cell3D>
                    <a:solidFill>
                      <a:schemeClr val="accent2">
                        <a:lumMod val="60000"/>
                        <a:lumOff val="40000"/>
                      </a:schemeClr>
                    </a:solidFill>
                  </a:tcPr>
                </a:tc>
                <a:tc>
                  <a:txBody>
                    <a:bodyPr/>
                    <a:lstStyle/>
                    <a:p>
                      <a:pPr algn="ctr"/>
                      <a:endParaRPr lang="en-US" sz="1600" b="1" dirty="0">
                        <a:latin typeface="Arial" panose="020B0604020202020204" pitchFamily="34" charset="0"/>
                        <a:cs typeface="Arial" panose="020B0604020202020204" pitchFamily="34" charset="0"/>
                      </a:endParaRPr>
                    </a:p>
                  </a:txBody>
                  <a:tcPr anchor="ctr">
                    <a:cell3D prstMaterial="dkEdge">
                      <a:bevel prst="relaxedInset"/>
                      <a:lightRig rig="flood" dir="t"/>
                    </a:cell3D>
                    <a:solidFill>
                      <a:schemeClr val="accent2">
                        <a:lumMod val="60000"/>
                        <a:lumOff val="40000"/>
                      </a:schemeClr>
                    </a:solidFill>
                  </a:tcPr>
                </a:tc>
                <a:extLst>
                  <a:ext uri="{0D108BD9-81ED-4DB2-BD59-A6C34878D82A}">
                    <a16:rowId xmlns:a16="http://schemas.microsoft.com/office/drawing/2014/main" xmlns="" val="10004"/>
                  </a:ext>
                </a:extLst>
              </a:tr>
              <a:tr h="340858">
                <a:tc vMerge="1">
                  <a:txBody>
                    <a:bodyPr/>
                    <a:lstStyle/>
                    <a:p>
                      <a:endParaRPr lang="en-US" dirty="0"/>
                    </a:p>
                  </a:txBody>
                  <a:tcPr/>
                </a:tc>
                <a:tc>
                  <a:txBody>
                    <a:bodyPr/>
                    <a:lstStyle/>
                    <a:p>
                      <a:r>
                        <a:rPr lang="en-US" sz="1600" b="1" dirty="0">
                          <a:latin typeface="Arial" panose="020B0604020202020204" pitchFamily="34" charset="0"/>
                          <a:cs typeface="Arial" panose="020B0604020202020204" pitchFamily="34" charset="0"/>
                        </a:rPr>
                        <a:t>Income </a:t>
                      </a:r>
                      <a:r>
                        <a:rPr lang="en-US" sz="1600" b="1" dirty="0" smtClean="0">
                          <a:latin typeface="Arial" panose="020B0604020202020204" pitchFamily="34" charset="0"/>
                          <a:cs typeface="Arial" panose="020B0604020202020204" pitchFamily="34" charset="0"/>
                        </a:rPr>
                        <a:t>Summary </a:t>
                      </a:r>
                      <a:endParaRPr lang="en-US" sz="1600" b="1" dirty="0">
                        <a:latin typeface="Arial" panose="020B0604020202020204" pitchFamily="34" charset="0"/>
                        <a:cs typeface="Arial" panose="020B0604020202020204" pitchFamily="34" charset="0"/>
                      </a:endParaRPr>
                    </a:p>
                  </a:txBody>
                  <a:tcPr>
                    <a:cell3D prstMaterial="dkEdge">
                      <a:bevel prst="relaxedInset"/>
                      <a:lightRig rig="flood" dir="t"/>
                    </a:cell3D>
                  </a:tcPr>
                </a:tc>
                <a:tc>
                  <a:txBody>
                    <a:bodyPr/>
                    <a:lstStyle/>
                    <a:p>
                      <a:pPr algn="ctr"/>
                      <a:r>
                        <a:rPr lang="en-US" sz="1600" b="1" dirty="0" smtClean="0">
                          <a:latin typeface="Arial" panose="020B0604020202020204" pitchFamily="34" charset="0"/>
                          <a:cs typeface="Arial" panose="020B0604020202020204" pitchFamily="34" charset="0"/>
                        </a:rPr>
                        <a:t>1,200</a:t>
                      </a:r>
                      <a:endParaRPr lang="en-US" sz="1600" b="1" dirty="0">
                        <a:latin typeface="Arial" panose="020B0604020202020204" pitchFamily="34" charset="0"/>
                        <a:cs typeface="Arial" panose="020B0604020202020204" pitchFamily="34" charset="0"/>
                      </a:endParaRPr>
                    </a:p>
                  </a:txBody>
                  <a:tcPr anchor="ctr">
                    <a:cell3D prstMaterial="dkEdge">
                      <a:bevel prst="relaxedInset"/>
                      <a:lightRig rig="flood" dir="t"/>
                    </a:cell3D>
                  </a:tcPr>
                </a:tc>
                <a:tc>
                  <a:txBody>
                    <a:bodyPr/>
                    <a:lstStyle/>
                    <a:p>
                      <a:pPr algn="ctr"/>
                      <a:endParaRPr lang="en-US" sz="1600" b="1" dirty="0">
                        <a:latin typeface="Arial" panose="020B0604020202020204" pitchFamily="34" charset="0"/>
                        <a:cs typeface="Arial" panose="020B0604020202020204" pitchFamily="34" charset="0"/>
                      </a:endParaRPr>
                    </a:p>
                  </a:txBody>
                  <a:tcPr anchor="ctr">
                    <a:cell3D prstMaterial="dkEdge">
                      <a:bevel prst="relaxedInset"/>
                      <a:lightRig rig="flood" dir="t"/>
                    </a:cell3D>
                  </a:tcPr>
                </a:tc>
                <a:extLst>
                  <a:ext uri="{0D108BD9-81ED-4DB2-BD59-A6C34878D82A}">
                    <a16:rowId xmlns:a16="http://schemas.microsoft.com/office/drawing/2014/main" xmlns="" val="10005"/>
                  </a:ext>
                </a:extLst>
              </a:tr>
              <a:tr h="340858">
                <a:tc vMerge="1">
                  <a:txBody>
                    <a:bodyPr/>
                    <a:lstStyle/>
                    <a:p>
                      <a:endParaRPr lang="en-US" dirty="0"/>
                    </a:p>
                  </a:txBody>
                  <a:tcPr/>
                </a:tc>
                <a:tc>
                  <a:txBody>
                    <a:bodyPr/>
                    <a:lstStyle/>
                    <a:p>
                      <a:r>
                        <a:rPr lang="en-US" sz="1600" b="1" dirty="0">
                          <a:latin typeface="Arial" panose="020B0604020202020204" pitchFamily="34" charset="0"/>
                          <a:cs typeface="Arial" panose="020B0604020202020204" pitchFamily="34" charset="0"/>
                        </a:rPr>
                        <a:t>              Utilities </a:t>
                      </a:r>
                      <a:r>
                        <a:rPr lang="en-US" sz="1600" b="1" dirty="0" smtClean="0">
                          <a:latin typeface="Arial" panose="020B0604020202020204" pitchFamily="34" charset="0"/>
                          <a:cs typeface="Arial" panose="020B0604020202020204" pitchFamily="34" charset="0"/>
                        </a:rPr>
                        <a:t>Expense </a:t>
                      </a:r>
                      <a:endParaRPr lang="en-US" sz="1600" b="1" dirty="0">
                        <a:latin typeface="Arial" panose="020B0604020202020204" pitchFamily="34" charset="0"/>
                        <a:cs typeface="Arial" panose="020B0604020202020204" pitchFamily="34" charset="0"/>
                      </a:endParaRPr>
                    </a:p>
                  </a:txBody>
                  <a:tcPr>
                    <a:cell3D prstMaterial="dkEdge">
                      <a:bevel prst="relaxedInset"/>
                      <a:lightRig rig="flood" dir="t"/>
                    </a:cell3D>
                  </a:tcPr>
                </a:tc>
                <a:tc>
                  <a:txBody>
                    <a:bodyPr/>
                    <a:lstStyle/>
                    <a:p>
                      <a:pPr algn="ctr"/>
                      <a:endParaRPr lang="en-US" sz="1600" b="1" dirty="0">
                        <a:latin typeface="Arial" panose="020B0604020202020204" pitchFamily="34" charset="0"/>
                        <a:cs typeface="Arial" panose="020B0604020202020204" pitchFamily="34" charset="0"/>
                      </a:endParaRPr>
                    </a:p>
                  </a:txBody>
                  <a:tcPr anchor="ctr">
                    <a:cell3D prstMaterial="dkEdge">
                      <a:bevel prst="relaxedInset"/>
                      <a:lightRig rig="flood" dir="t"/>
                    </a:cell3D>
                  </a:tcPr>
                </a:tc>
                <a:tc>
                  <a:txBody>
                    <a:bodyPr/>
                    <a:lstStyle/>
                    <a:p>
                      <a:pPr algn="ctr"/>
                      <a:r>
                        <a:rPr lang="en-US" sz="1600" b="1" dirty="0">
                          <a:latin typeface="Arial" panose="020B0604020202020204" pitchFamily="34" charset="0"/>
                          <a:cs typeface="Arial" panose="020B0604020202020204" pitchFamily="34" charset="0"/>
                        </a:rPr>
                        <a:t>200</a:t>
                      </a:r>
                    </a:p>
                  </a:txBody>
                  <a:tcPr anchor="ctr">
                    <a:cell3D prstMaterial="dkEdge">
                      <a:bevel prst="relaxedInset"/>
                      <a:lightRig rig="flood" dir="t"/>
                    </a:cell3D>
                  </a:tcPr>
                </a:tc>
                <a:extLst>
                  <a:ext uri="{0D108BD9-81ED-4DB2-BD59-A6C34878D82A}">
                    <a16:rowId xmlns:a16="http://schemas.microsoft.com/office/drawing/2014/main" xmlns="" val="10006"/>
                  </a:ext>
                </a:extLst>
              </a:tr>
              <a:tr h="340858">
                <a:tc vMerge="1">
                  <a:txBody>
                    <a:bodyPr/>
                    <a:lstStyle/>
                    <a:p>
                      <a:endParaRPr lang="en-US" dirty="0"/>
                    </a:p>
                  </a:txBody>
                  <a:tcPr/>
                </a:tc>
                <a:tc>
                  <a:txBody>
                    <a:bodyPr/>
                    <a:lstStyle/>
                    <a:p>
                      <a:r>
                        <a:rPr lang="en-US" sz="1600" b="1" dirty="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Salaries Expense </a:t>
                      </a:r>
                      <a:endParaRPr lang="en-US" sz="1600" b="1" dirty="0">
                        <a:latin typeface="Arial" panose="020B0604020202020204" pitchFamily="34" charset="0"/>
                        <a:cs typeface="Arial" panose="020B0604020202020204" pitchFamily="34" charset="0"/>
                      </a:endParaRPr>
                    </a:p>
                  </a:txBody>
                  <a:tcPr>
                    <a:cell3D prstMaterial="dkEdge">
                      <a:bevel prst="relaxedInset"/>
                      <a:lightRig rig="flood" dir="t"/>
                    </a:cell3D>
                  </a:tcPr>
                </a:tc>
                <a:tc>
                  <a:txBody>
                    <a:bodyPr/>
                    <a:lstStyle/>
                    <a:p>
                      <a:pPr algn="ctr"/>
                      <a:endParaRPr lang="en-US" sz="1600" b="1">
                        <a:latin typeface="Arial" panose="020B0604020202020204" pitchFamily="34" charset="0"/>
                        <a:cs typeface="Arial" panose="020B0604020202020204" pitchFamily="34" charset="0"/>
                      </a:endParaRPr>
                    </a:p>
                  </a:txBody>
                  <a:tcPr anchor="ctr">
                    <a:cell3D prstMaterial="dkEdge">
                      <a:bevel prst="relaxedInset"/>
                      <a:lightRig rig="flood" dir="t"/>
                    </a:cell3D>
                  </a:tcPr>
                </a:tc>
                <a:tc>
                  <a:txBody>
                    <a:bodyPr/>
                    <a:lstStyle/>
                    <a:p>
                      <a:pPr algn="ctr"/>
                      <a:r>
                        <a:rPr lang="en-US" sz="1600" b="1" dirty="0" smtClean="0">
                          <a:latin typeface="Arial" panose="020B0604020202020204" pitchFamily="34" charset="0"/>
                          <a:cs typeface="Arial" panose="020B0604020202020204" pitchFamily="34" charset="0"/>
                        </a:rPr>
                        <a:t>1,000</a:t>
                      </a:r>
                      <a:endParaRPr lang="en-US" sz="1600" b="1" dirty="0">
                        <a:latin typeface="Arial" panose="020B0604020202020204" pitchFamily="34" charset="0"/>
                        <a:cs typeface="Arial" panose="020B0604020202020204" pitchFamily="34" charset="0"/>
                      </a:endParaRPr>
                    </a:p>
                  </a:txBody>
                  <a:tcPr anchor="ctr">
                    <a:cell3D prstMaterial="dkEdge">
                      <a:bevel prst="relaxedInset"/>
                      <a:lightRig rig="flood" dir="t"/>
                    </a:cell3D>
                  </a:tcPr>
                </a:tc>
                <a:extLst>
                  <a:ext uri="{0D108BD9-81ED-4DB2-BD59-A6C34878D82A}">
                    <a16:rowId xmlns:a16="http://schemas.microsoft.com/office/drawing/2014/main" xmlns="" val="10007"/>
                  </a:ext>
                </a:extLst>
              </a:tr>
              <a:tr h="340858">
                <a:tc vMerge="1">
                  <a:txBody>
                    <a:bodyPr/>
                    <a:lstStyle/>
                    <a:p>
                      <a:endParaRPr lang="en-US" dirty="0"/>
                    </a:p>
                  </a:txBody>
                  <a:tcPr/>
                </a:tc>
                <a:tc>
                  <a:txBody>
                    <a:bodyPr/>
                    <a:lstStyle/>
                    <a:p>
                      <a:endParaRPr lang="en-US" sz="1600" b="1" dirty="0">
                        <a:latin typeface="Arial" panose="020B0604020202020204" pitchFamily="34" charset="0"/>
                        <a:cs typeface="Arial" panose="020B0604020202020204" pitchFamily="34" charset="0"/>
                      </a:endParaRPr>
                    </a:p>
                  </a:txBody>
                  <a:tcPr>
                    <a:cell3D prstMaterial="dkEdge">
                      <a:bevel prst="relaxedInset"/>
                      <a:lightRig rig="flood" dir="t"/>
                    </a:cell3D>
                    <a:solidFill>
                      <a:schemeClr val="accent4">
                        <a:lumMod val="60000"/>
                        <a:lumOff val="40000"/>
                      </a:schemeClr>
                    </a:solidFill>
                  </a:tcPr>
                </a:tc>
                <a:tc>
                  <a:txBody>
                    <a:bodyPr/>
                    <a:lstStyle/>
                    <a:p>
                      <a:pPr algn="ctr"/>
                      <a:endParaRPr lang="en-US" sz="1600" b="1">
                        <a:latin typeface="Arial" panose="020B0604020202020204" pitchFamily="34" charset="0"/>
                        <a:cs typeface="Arial" panose="020B0604020202020204" pitchFamily="34" charset="0"/>
                      </a:endParaRPr>
                    </a:p>
                  </a:txBody>
                  <a:tcPr anchor="ctr">
                    <a:cell3D prstMaterial="dkEdge">
                      <a:bevel prst="relaxedInset"/>
                      <a:lightRig rig="flood" dir="t"/>
                    </a:cell3D>
                    <a:solidFill>
                      <a:schemeClr val="accent4">
                        <a:lumMod val="60000"/>
                        <a:lumOff val="40000"/>
                      </a:schemeClr>
                    </a:solidFill>
                  </a:tcPr>
                </a:tc>
                <a:tc>
                  <a:txBody>
                    <a:bodyPr/>
                    <a:lstStyle/>
                    <a:p>
                      <a:pPr algn="ctr"/>
                      <a:endParaRPr lang="en-US" sz="1600" b="1" dirty="0">
                        <a:latin typeface="Arial" panose="020B0604020202020204" pitchFamily="34" charset="0"/>
                        <a:cs typeface="Arial" panose="020B0604020202020204" pitchFamily="34" charset="0"/>
                      </a:endParaRPr>
                    </a:p>
                  </a:txBody>
                  <a:tcPr anchor="ctr">
                    <a:cell3D prstMaterial="dkEdge">
                      <a:bevel prst="relaxedInset"/>
                      <a:lightRig rig="flood" dir="t"/>
                    </a:cell3D>
                    <a:solidFill>
                      <a:schemeClr val="accent4">
                        <a:lumMod val="60000"/>
                        <a:lumOff val="40000"/>
                      </a:schemeClr>
                    </a:solidFill>
                  </a:tcPr>
                </a:tc>
                <a:extLst>
                  <a:ext uri="{0D108BD9-81ED-4DB2-BD59-A6C34878D82A}">
                    <a16:rowId xmlns:a16="http://schemas.microsoft.com/office/drawing/2014/main" xmlns="" val="10008"/>
                  </a:ext>
                </a:extLst>
              </a:tr>
              <a:tr h="340858">
                <a:tc vMerge="1">
                  <a:txBody>
                    <a:bodyPr/>
                    <a:lstStyle/>
                    <a:p>
                      <a:endParaRPr lang="en-US" dirty="0"/>
                    </a:p>
                  </a:txBody>
                  <a:tcPr/>
                </a:tc>
                <a:tc>
                  <a:txBody>
                    <a:bodyPr/>
                    <a:lstStyle/>
                    <a:p>
                      <a:r>
                        <a:rPr lang="en-US" sz="1600" b="1" dirty="0">
                          <a:latin typeface="Arial" panose="020B0604020202020204" pitchFamily="34" charset="0"/>
                          <a:cs typeface="Arial" panose="020B0604020202020204" pitchFamily="34" charset="0"/>
                        </a:rPr>
                        <a:t>Income </a:t>
                      </a:r>
                      <a:r>
                        <a:rPr lang="en-US" sz="1600" b="1" dirty="0" smtClean="0">
                          <a:latin typeface="Arial" panose="020B0604020202020204" pitchFamily="34" charset="0"/>
                          <a:cs typeface="Arial" panose="020B0604020202020204" pitchFamily="34" charset="0"/>
                        </a:rPr>
                        <a:t>Summary </a:t>
                      </a:r>
                      <a:endParaRPr lang="en-US" sz="1600" b="1" dirty="0">
                        <a:latin typeface="Arial" panose="020B0604020202020204" pitchFamily="34" charset="0"/>
                        <a:cs typeface="Arial" panose="020B0604020202020204" pitchFamily="34" charset="0"/>
                      </a:endParaRPr>
                    </a:p>
                  </a:txBody>
                  <a:tcPr>
                    <a:cell3D prstMaterial="dkEdge">
                      <a:bevel prst="relaxedInset"/>
                      <a:lightRig rig="flood" dir="t"/>
                    </a:cell3D>
                  </a:tcPr>
                </a:tc>
                <a:tc>
                  <a:txBody>
                    <a:bodyPr/>
                    <a:lstStyle/>
                    <a:p>
                      <a:pPr algn="ctr"/>
                      <a:r>
                        <a:rPr lang="en-US" sz="1600" b="1" dirty="0" smtClean="0">
                          <a:latin typeface="Arial" panose="020B0604020202020204" pitchFamily="34" charset="0"/>
                          <a:cs typeface="Arial" panose="020B0604020202020204" pitchFamily="34" charset="0"/>
                        </a:rPr>
                        <a:t>3,500</a:t>
                      </a:r>
                      <a:endParaRPr lang="en-US" sz="1600" b="1" dirty="0">
                        <a:latin typeface="Arial" panose="020B0604020202020204" pitchFamily="34" charset="0"/>
                        <a:cs typeface="Arial" panose="020B0604020202020204" pitchFamily="34" charset="0"/>
                      </a:endParaRPr>
                    </a:p>
                  </a:txBody>
                  <a:tcPr anchor="ctr">
                    <a:cell3D prstMaterial="dkEdge">
                      <a:bevel prst="relaxedInset"/>
                      <a:lightRig rig="flood" dir="t"/>
                    </a:cell3D>
                  </a:tcPr>
                </a:tc>
                <a:tc>
                  <a:txBody>
                    <a:bodyPr/>
                    <a:lstStyle/>
                    <a:p>
                      <a:pPr algn="ctr"/>
                      <a:endParaRPr lang="en-US" sz="1600" b="1" dirty="0">
                        <a:latin typeface="Arial" panose="020B0604020202020204" pitchFamily="34" charset="0"/>
                        <a:cs typeface="Arial" panose="020B0604020202020204" pitchFamily="34" charset="0"/>
                      </a:endParaRPr>
                    </a:p>
                  </a:txBody>
                  <a:tcPr anchor="ctr">
                    <a:cell3D prstMaterial="dkEdge">
                      <a:bevel prst="relaxedInset"/>
                      <a:lightRig rig="flood" dir="t"/>
                    </a:cell3D>
                  </a:tcPr>
                </a:tc>
                <a:extLst>
                  <a:ext uri="{0D108BD9-81ED-4DB2-BD59-A6C34878D82A}">
                    <a16:rowId xmlns:a16="http://schemas.microsoft.com/office/drawing/2014/main" xmlns="" val="10009"/>
                  </a:ext>
                </a:extLst>
              </a:tr>
              <a:tr h="340858">
                <a:tc vMerge="1">
                  <a:txBody>
                    <a:bodyPr/>
                    <a:lstStyle/>
                    <a:p>
                      <a:endParaRPr lang="en-US" dirty="0"/>
                    </a:p>
                  </a:txBody>
                  <a:tcPr/>
                </a:tc>
                <a:tc>
                  <a:txBody>
                    <a:bodyPr/>
                    <a:lstStyle/>
                    <a:p>
                      <a:r>
                        <a:rPr lang="en-US" sz="1600" b="1" dirty="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Capital </a:t>
                      </a:r>
                      <a:endParaRPr lang="en-US" sz="1600" b="1" dirty="0">
                        <a:latin typeface="Arial" panose="020B0604020202020204" pitchFamily="34" charset="0"/>
                        <a:cs typeface="Arial" panose="020B0604020202020204" pitchFamily="34" charset="0"/>
                      </a:endParaRPr>
                    </a:p>
                  </a:txBody>
                  <a:tcPr>
                    <a:cell3D prstMaterial="dkEdge">
                      <a:bevel prst="relaxedInset"/>
                      <a:lightRig rig="flood" dir="t"/>
                    </a:cell3D>
                  </a:tcPr>
                </a:tc>
                <a:tc>
                  <a:txBody>
                    <a:bodyPr/>
                    <a:lstStyle/>
                    <a:p>
                      <a:pPr algn="ctr"/>
                      <a:endParaRPr lang="en-US" sz="1600" b="1">
                        <a:latin typeface="Arial" panose="020B0604020202020204" pitchFamily="34" charset="0"/>
                        <a:cs typeface="Arial" panose="020B0604020202020204" pitchFamily="34" charset="0"/>
                      </a:endParaRPr>
                    </a:p>
                  </a:txBody>
                  <a:tcPr anchor="ctr">
                    <a:cell3D prstMaterial="dkEdge">
                      <a:bevel prst="relaxedInset"/>
                      <a:lightRig rig="flood" dir="t"/>
                    </a:cell3D>
                  </a:tcPr>
                </a:tc>
                <a:tc>
                  <a:txBody>
                    <a:bodyPr/>
                    <a:lstStyle/>
                    <a:p>
                      <a:pPr algn="ctr"/>
                      <a:r>
                        <a:rPr lang="en-US" sz="1600" b="1" dirty="0" smtClean="0">
                          <a:latin typeface="Arial" panose="020B0604020202020204" pitchFamily="34" charset="0"/>
                          <a:cs typeface="Arial" panose="020B0604020202020204" pitchFamily="34" charset="0"/>
                        </a:rPr>
                        <a:t>3,500</a:t>
                      </a:r>
                      <a:endParaRPr lang="en-US" sz="1600" b="1" dirty="0">
                        <a:latin typeface="Arial" panose="020B0604020202020204" pitchFamily="34" charset="0"/>
                        <a:cs typeface="Arial" panose="020B0604020202020204" pitchFamily="34" charset="0"/>
                      </a:endParaRPr>
                    </a:p>
                  </a:txBody>
                  <a:tcPr anchor="ctr">
                    <a:cell3D prstMaterial="dkEdge">
                      <a:bevel prst="relaxedInset"/>
                      <a:lightRig rig="flood" dir="t"/>
                    </a:cell3D>
                  </a:tcPr>
                </a:tc>
                <a:extLst>
                  <a:ext uri="{0D108BD9-81ED-4DB2-BD59-A6C34878D82A}">
                    <a16:rowId xmlns:a16="http://schemas.microsoft.com/office/drawing/2014/main" xmlns="" val="10010"/>
                  </a:ext>
                </a:extLst>
              </a:tr>
              <a:tr h="340858">
                <a:tc vMerge="1">
                  <a:txBody>
                    <a:bodyPr/>
                    <a:lstStyle/>
                    <a:p>
                      <a:endParaRPr lang="en-US" dirty="0"/>
                    </a:p>
                  </a:txBody>
                  <a:tcPr/>
                </a:tc>
                <a:tc>
                  <a:txBody>
                    <a:bodyPr/>
                    <a:lstStyle/>
                    <a:p>
                      <a:endParaRPr lang="en-US" sz="1000" b="1" dirty="0">
                        <a:latin typeface="Arial" panose="020B0604020202020204" pitchFamily="34" charset="0"/>
                        <a:cs typeface="Arial" panose="020B0604020202020204" pitchFamily="34" charset="0"/>
                      </a:endParaRPr>
                    </a:p>
                  </a:txBody>
                  <a:tcPr>
                    <a:cell3D prstMaterial="dkEdge">
                      <a:bevel prst="relaxedInset"/>
                      <a:lightRig rig="flood" dir="t"/>
                    </a:cell3D>
                    <a:solidFill>
                      <a:schemeClr val="accent6">
                        <a:lumMod val="60000"/>
                        <a:lumOff val="40000"/>
                      </a:schemeClr>
                    </a:solidFill>
                  </a:tcPr>
                </a:tc>
                <a:tc>
                  <a:txBody>
                    <a:bodyPr/>
                    <a:lstStyle/>
                    <a:p>
                      <a:pPr algn="ctr"/>
                      <a:endParaRPr lang="en-US" sz="1600" b="1" dirty="0">
                        <a:latin typeface="Arial" panose="020B0604020202020204" pitchFamily="34" charset="0"/>
                        <a:cs typeface="Arial" panose="020B0604020202020204" pitchFamily="34" charset="0"/>
                      </a:endParaRPr>
                    </a:p>
                  </a:txBody>
                  <a:tcPr anchor="ctr">
                    <a:cell3D prstMaterial="dkEdge">
                      <a:bevel prst="relaxedInset"/>
                      <a:lightRig rig="flood" dir="t"/>
                    </a:cell3D>
                    <a:solidFill>
                      <a:schemeClr val="accent6">
                        <a:lumMod val="60000"/>
                        <a:lumOff val="40000"/>
                      </a:schemeClr>
                    </a:solidFill>
                  </a:tcPr>
                </a:tc>
                <a:tc>
                  <a:txBody>
                    <a:bodyPr/>
                    <a:lstStyle/>
                    <a:p>
                      <a:pPr algn="ctr"/>
                      <a:endParaRPr lang="en-US" sz="1600" b="1" dirty="0">
                        <a:latin typeface="Arial" panose="020B0604020202020204" pitchFamily="34" charset="0"/>
                        <a:cs typeface="Arial" panose="020B0604020202020204" pitchFamily="34" charset="0"/>
                      </a:endParaRPr>
                    </a:p>
                  </a:txBody>
                  <a:tcPr anchor="ctr">
                    <a:cell3D prstMaterial="dkEdge">
                      <a:bevel prst="relaxedInset"/>
                      <a:lightRig rig="flood" dir="t"/>
                    </a:cell3D>
                    <a:solidFill>
                      <a:schemeClr val="accent6">
                        <a:lumMod val="60000"/>
                        <a:lumOff val="40000"/>
                      </a:schemeClr>
                    </a:solidFill>
                  </a:tcPr>
                </a:tc>
                <a:extLst>
                  <a:ext uri="{0D108BD9-81ED-4DB2-BD59-A6C34878D82A}">
                    <a16:rowId xmlns:a16="http://schemas.microsoft.com/office/drawing/2014/main" xmlns="" val="10011"/>
                  </a:ext>
                </a:extLst>
              </a:tr>
              <a:tr h="340858">
                <a:tc vMerge="1">
                  <a:txBody>
                    <a:bodyPr/>
                    <a:lstStyle/>
                    <a:p>
                      <a:endParaRPr lang="en-US" dirty="0"/>
                    </a:p>
                  </a:txBody>
                  <a:tcPr/>
                </a:tc>
                <a:tc>
                  <a:txBody>
                    <a:bodyPr/>
                    <a:lstStyle/>
                    <a:p>
                      <a:r>
                        <a:rPr lang="en-US" sz="1600" b="1" dirty="0">
                          <a:latin typeface="Arial" panose="020B0604020202020204" pitchFamily="34" charset="0"/>
                          <a:cs typeface="Arial" panose="020B0604020202020204" pitchFamily="34" charset="0"/>
                        </a:rPr>
                        <a:t>Capital </a:t>
                      </a:r>
                    </a:p>
                  </a:txBody>
                  <a:tcPr>
                    <a:cell3D prstMaterial="dkEdge">
                      <a:bevel prst="relaxedInset"/>
                      <a:lightRig rig="flood" dir="t"/>
                    </a:cell3D>
                  </a:tcPr>
                </a:tc>
                <a:tc>
                  <a:txBody>
                    <a:bodyPr/>
                    <a:lstStyle/>
                    <a:p>
                      <a:pPr algn="ctr"/>
                      <a:r>
                        <a:rPr lang="en-US" sz="1600" b="1" dirty="0">
                          <a:latin typeface="Arial" panose="020B0604020202020204" pitchFamily="34" charset="0"/>
                          <a:cs typeface="Arial" panose="020B0604020202020204" pitchFamily="34" charset="0"/>
                        </a:rPr>
                        <a:t>700</a:t>
                      </a:r>
                    </a:p>
                  </a:txBody>
                  <a:tcPr anchor="ctr">
                    <a:cell3D prstMaterial="dkEdge">
                      <a:bevel prst="relaxedInset"/>
                      <a:lightRig rig="flood" dir="t"/>
                    </a:cell3D>
                  </a:tcPr>
                </a:tc>
                <a:tc>
                  <a:txBody>
                    <a:bodyPr/>
                    <a:lstStyle/>
                    <a:p>
                      <a:pPr algn="ctr"/>
                      <a:endParaRPr lang="en-US" sz="1600" b="1" dirty="0">
                        <a:latin typeface="Arial" panose="020B0604020202020204" pitchFamily="34" charset="0"/>
                        <a:cs typeface="Arial" panose="020B0604020202020204" pitchFamily="34" charset="0"/>
                      </a:endParaRPr>
                    </a:p>
                  </a:txBody>
                  <a:tcPr anchor="ctr">
                    <a:cell3D prstMaterial="dkEdge">
                      <a:bevel prst="relaxedInset"/>
                      <a:lightRig rig="flood" dir="t"/>
                    </a:cell3D>
                  </a:tcPr>
                </a:tc>
                <a:extLst>
                  <a:ext uri="{0D108BD9-81ED-4DB2-BD59-A6C34878D82A}">
                    <a16:rowId xmlns:a16="http://schemas.microsoft.com/office/drawing/2014/main" xmlns="" val="10012"/>
                  </a:ext>
                </a:extLst>
              </a:tr>
              <a:tr h="340858">
                <a:tc vMerge="1">
                  <a:txBody>
                    <a:bodyPr/>
                    <a:lstStyle/>
                    <a:p>
                      <a:endParaRPr lang="en-US" dirty="0"/>
                    </a:p>
                  </a:txBody>
                  <a:tcPr/>
                </a:tc>
                <a:tc>
                  <a:txBody>
                    <a:bodyPr/>
                    <a:lstStyle/>
                    <a:p>
                      <a:r>
                        <a:rPr lang="en-US" sz="1600" b="1" dirty="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Drawing </a:t>
                      </a:r>
                      <a:endParaRPr lang="en-US" sz="1600" b="1" dirty="0">
                        <a:latin typeface="Arial" panose="020B0604020202020204" pitchFamily="34" charset="0"/>
                        <a:cs typeface="Arial" panose="020B0604020202020204" pitchFamily="34" charset="0"/>
                      </a:endParaRPr>
                    </a:p>
                  </a:txBody>
                  <a:tcPr>
                    <a:cell3D prstMaterial="dkEdge">
                      <a:bevel prst="relaxedInset"/>
                      <a:lightRig rig="flood" dir="t"/>
                    </a:cell3D>
                  </a:tcPr>
                </a:tc>
                <a:tc>
                  <a:txBody>
                    <a:bodyPr/>
                    <a:lstStyle/>
                    <a:p>
                      <a:pPr algn="ctr"/>
                      <a:endParaRPr lang="en-US" sz="1600" b="1">
                        <a:latin typeface="Arial" panose="020B0604020202020204" pitchFamily="34" charset="0"/>
                        <a:cs typeface="Arial" panose="020B0604020202020204" pitchFamily="34" charset="0"/>
                      </a:endParaRPr>
                    </a:p>
                  </a:txBody>
                  <a:tcPr anchor="ctr">
                    <a:cell3D prstMaterial="dkEdge">
                      <a:bevel prst="relaxedInset"/>
                      <a:lightRig rig="flood" dir="t"/>
                    </a:cell3D>
                  </a:tcPr>
                </a:tc>
                <a:tc>
                  <a:txBody>
                    <a:bodyPr/>
                    <a:lstStyle/>
                    <a:p>
                      <a:pPr algn="ctr"/>
                      <a:r>
                        <a:rPr lang="en-US" sz="1600" b="1" dirty="0">
                          <a:latin typeface="Arial" panose="020B0604020202020204" pitchFamily="34" charset="0"/>
                          <a:cs typeface="Arial" panose="020B0604020202020204" pitchFamily="34" charset="0"/>
                        </a:rPr>
                        <a:t>700</a:t>
                      </a:r>
                    </a:p>
                  </a:txBody>
                  <a:tcPr anchor="ctr">
                    <a:cell3D prstMaterial="dkEdge">
                      <a:bevel prst="relaxedInset"/>
                      <a:lightRig rig="flood" dir="t"/>
                    </a:cell3D>
                  </a:tcPr>
                </a:tc>
                <a:extLst>
                  <a:ext uri="{0D108BD9-81ED-4DB2-BD59-A6C34878D82A}">
                    <a16:rowId xmlns:a16="http://schemas.microsoft.com/office/drawing/2014/main" xmlns="" val="10013"/>
                  </a:ext>
                </a:extLst>
              </a:tr>
              <a:tr h="340858">
                <a:tc vMerge="1">
                  <a:txBody>
                    <a:bodyPr/>
                    <a:lstStyle/>
                    <a:p>
                      <a:endParaRPr lang="en-US" dirty="0"/>
                    </a:p>
                  </a:txBody>
                  <a:tcPr/>
                </a:tc>
                <a:tc>
                  <a:txBody>
                    <a:bodyPr/>
                    <a:lstStyle/>
                    <a:p>
                      <a:endParaRPr lang="en-US" sz="1600" b="1" dirty="0">
                        <a:latin typeface="Arial" panose="020B0604020202020204" pitchFamily="34" charset="0"/>
                        <a:cs typeface="Arial" panose="020B0604020202020204" pitchFamily="34" charset="0"/>
                      </a:endParaRPr>
                    </a:p>
                  </a:txBody>
                  <a:tcPr>
                    <a:cell3D prstMaterial="dkEdge">
                      <a:bevel prst="relaxedInset"/>
                      <a:lightRig rig="flood" dir="t"/>
                    </a:cell3D>
                  </a:tcPr>
                </a:tc>
                <a:tc>
                  <a:txBody>
                    <a:bodyPr/>
                    <a:lstStyle/>
                    <a:p>
                      <a:pPr algn="ctr"/>
                      <a:endParaRPr lang="en-US" sz="1600" b="1">
                        <a:latin typeface="Arial" panose="020B0604020202020204" pitchFamily="34" charset="0"/>
                        <a:cs typeface="Arial" panose="020B0604020202020204" pitchFamily="34" charset="0"/>
                      </a:endParaRPr>
                    </a:p>
                  </a:txBody>
                  <a:tcPr anchor="ctr">
                    <a:cell3D prstMaterial="dkEdge">
                      <a:bevel prst="relaxedInset"/>
                      <a:lightRig rig="flood" dir="t"/>
                    </a:cell3D>
                  </a:tcPr>
                </a:tc>
                <a:tc>
                  <a:txBody>
                    <a:bodyPr/>
                    <a:lstStyle/>
                    <a:p>
                      <a:pPr algn="ctr"/>
                      <a:endParaRPr lang="en-US" sz="1600" b="1" dirty="0">
                        <a:latin typeface="Arial" panose="020B0604020202020204" pitchFamily="34" charset="0"/>
                        <a:cs typeface="Arial" panose="020B0604020202020204" pitchFamily="34" charset="0"/>
                      </a:endParaRPr>
                    </a:p>
                  </a:txBody>
                  <a:tcPr anchor="ctr">
                    <a:cell3D prstMaterial="dkEdge">
                      <a:bevel prst="relaxedInset"/>
                      <a:lightRig rig="flood" dir="t"/>
                    </a:cell3D>
                  </a:tcPr>
                </a:tc>
                <a:extLst>
                  <a:ext uri="{0D108BD9-81ED-4DB2-BD59-A6C34878D82A}">
                    <a16:rowId xmlns:a16="http://schemas.microsoft.com/office/drawing/2014/main" xmlns="" val="10014"/>
                  </a:ext>
                </a:extLst>
              </a:tr>
            </a:tbl>
          </a:graphicData>
        </a:graphic>
      </p:graphicFrame>
      <p:graphicFrame>
        <p:nvGraphicFramePr>
          <p:cNvPr id="8" name="Table 7">
            <a:extLst>
              <a:ext uri="{FF2B5EF4-FFF2-40B4-BE49-F238E27FC236}">
                <a16:creationId xmlns:a16="http://schemas.microsoft.com/office/drawing/2014/main" xmlns="" id="{4781EB87-2242-4A96-8C5C-FCF46B5EF9CC}"/>
              </a:ext>
            </a:extLst>
          </p:cNvPr>
          <p:cNvGraphicFramePr>
            <a:graphicFrameLocks noGrp="1"/>
          </p:cNvGraphicFramePr>
          <p:nvPr>
            <p:extLst>
              <p:ext uri="{D42A27DB-BD31-4B8C-83A1-F6EECF244321}">
                <p14:modId xmlns:p14="http://schemas.microsoft.com/office/powerpoint/2010/main" val="918460029"/>
              </p:ext>
            </p:extLst>
          </p:nvPr>
        </p:nvGraphicFramePr>
        <p:xfrm>
          <a:off x="197171" y="1252838"/>
          <a:ext cx="4825591" cy="4678692"/>
        </p:xfrm>
        <a:graphic>
          <a:graphicData uri="http://schemas.openxmlformats.org/drawingml/2006/table">
            <a:tbl>
              <a:tblPr firstRow="1" bandRow="1">
                <a:tableStyleId>{5940675A-B579-460E-94D1-54222C63F5DA}</a:tableStyleId>
              </a:tblPr>
              <a:tblGrid>
                <a:gridCol w="2559886">
                  <a:extLst>
                    <a:ext uri="{9D8B030D-6E8A-4147-A177-3AD203B41FA5}">
                      <a16:colId xmlns:a16="http://schemas.microsoft.com/office/drawing/2014/main" xmlns="" val="20000"/>
                    </a:ext>
                  </a:extLst>
                </a:gridCol>
                <a:gridCol w="1165505">
                  <a:extLst>
                    <a:ext uri="{9D8B030D-6E8A-4147-A177-3AD203B41FA5}">
                      <a16:colId xmlns:a16="http://schemas.microsoft.com/office/drawing/2014/main" xmlns="" val="20001"/>
                    </a:ext>
                  </a:extLst>
                </a:gridCol>
                <a:gridCol w="1100200">
                  <a:extLst>
                    <a:ext uri="{9D8B030D-6E8A-4147-A177-3AD203B41FA5}">
                      <a16:colId xmlns:a16="http://schemas.microsoft.com/office/drawing/2014/main" xmlns="" val="20002"/>
                    </a:ext>
                  </a:extLst>
                </a:gridCol>
              </a:tblGrid>
              <a:tr h="815304">
                <a:tc gridSpan="3">
                  <a:txBody>
                    <a:bodyPr/>
                    <a:lstStyle/>
                    <a:p>
                      <a:pPr algn="ctr"/>
                      <a:r>
                        <a:rPr lang="en-US" sz="1400" b="1" dirty="0"/>
                        <a:t>Jamal Company</a:t>
                      </a:r>
                    </a:p>
                    <a:p>
                      <a:pPr algn="ctr"/>
                      <a:r>
                        <a:rPr lang="en-US" sz="1400" b="1" dirty="0"/>
                        <a:t>Trial Balance</a:t>
                      </a:r>
                    </a:p>
                    <a:p>
                      <a:pPr algn="ctr"/>
                      <a:r>
                        <a:rPr lang="en-US" sz="1400" b="1" dirty="0"/>
                        <a:t>As at June 30, 2018</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19646">
                <a:tc>
                  <a:txBody>
                    <a:bodyPr/>
                    <a:lstStyle/>
                    <a:p>
                      <a:pPr algn="ctr"/>
                      <a:r>
                        <a:rPr lang="en-US" sz="1400" b="1" u="sng" dirty="0"/>
                        <a:t>Name of Account</a:t>
                      </a:r>
                    </a:p>
                  </a:txBody>
                  <a:tcPr>
                    <a:solidFill>
                      <a:schemeClr val="accent1">
                        <a:lumMod val="40000"/>
                        <a:lumOff val="60000"/>
                      </a:schemeClr>
                    </a:solidFill>
                  </a:tcPr>
                </a:tc>
                <a:tc>
                  <a:txBody>
                    <a:bodyPr/>
                    <a:lstStyle/>
                    <a:p>
                      <a:pPr algn="ctr"/>
                      <a:r>
                        <a:rPr lang="en-US" sz="1400" b="1" u="sng" dirty="0"/>
                        <a:t>Debit</a:t>
                      </a:r>
                      <a:r>
                        <a:rPr lang="en-US" sz="1400" b="1" u="sng" baseline="0" dirty="0"/>
                        <a:t> (BD)</a:t>
                      </a:r>
                      <a:endParaRPr lang="en-US" sz="1400" b="1" u="sng" dirty="0"/>
                    </a:p>
                  </a:txBody>
                  <a:tcPr>
                    <a:solidFill>
                      <a:schemeClr val="accent1">
                        <a:lumMod val="40000"/>
                        <a:lumOff val="60000"/>
                      </a:schemeClr>
                    </a:solidFill>
                  </a:tcPr>
                </a:tc>
                <a:tc>
                  <a:txBody>
                    <a:bodyPr/>
                    <a:lstStyle/>
                    <a:p>
                      <a:pPr algn="ctr"/>
                      <a:r>
                        <a:rPr lang="en-US" sz="1400" b="1" u="sng" dirty="0"/>
                        <a:t>Credit</a:t>
                      </a:r>
                      <a:r>
                        <a:rPr lang="en-US" sz="1400" b="1" u="sng" baseline="0" dirty="0"/>
                        <a:t> (BD)</a:t>
                      </a:r>
                      <a:endParaRPr lang="en-US" sz="1400" b="1" u="sng" dirty="0"/>
                    </a:p>
                  </a:txBody>
                  <a:tcPr>
                    <a:solidFill>
                      <a:schemeClr val="accent1">
                        <a:lumMod val="40000"/>
                        <a:lumOff val="60000"/>
                      </a:schemeClr>
                    </a:solidFill>
                  </a:tcPr>
                </a:tc>
                <a:extLst>
                  <a:ext uri="{0D108BD9-81ED-4DB2-BD59-A6C34878D82A}">
                    <a16:rowId xmlns:a16="http://schemas.microsoft.com/office/drawing/2014/main" xmlns="" val="10001"/>
                  </a:ext>
                </a:extLst>
              </a:tr>
              <a:tr h="319646">
                <a:tc>
                  <a:txBody>
                    <a:bodyPr/>
                    <a:lstStyle/>
                    <a:p>
                      <a:pPr algn="ctr"/>
                      <a:r>
                        <a:rPr lang="en-US" sz="1400" b="1" dirty="0"/>
                        <a:t>Cash</a:t>
                      </a:r>
                    </a:p>
                  </a:txBody>
                  <a:tcPr/>
                </a:tc>
                <a:tc>
                  <a:txBody>
                    <a:bodyPr/>
                    <a:lstStyle/>
                    <a:p>
                      <a:pPr algn="ctr"/>
                      <a:r>
                        <a:rPr lang="en-US" sz="1400" b="1" dirty="0"/>
                        <a:t>28,000</a:t>
                      </a:r>
                    </a:p>
                  </a:txBody>
                  <a:tcPr/>
                </a:tc>
                <a:tc>
                  <a:txBody>
                    <a:bodyPr/>
                    <a:lstStyle/>
                    <a:p>
                      <a:pPr algn="ctr"/>
                      <a:endParaRPr lang="en-US" sz="1400" b="1" dirty="0"/>
                    </a:p>
                  </a:txBody>
                  <a:tcPr/>
                </a:tc>
                <a:extLst>
                  <a:ext uri="{0D108BD9-81ED-4DB2-BD59-A6C34878D82A}">
                    <a16:rowId xmlns:a16="http://schemas.microsoft.com/office/drawing/2014/main" xmlns="" val="10002"/>
                  </a:ext>
                </a:extLst>
              </a:tr>
              <a:tr h="308535">
                <a:tc>
                  <a:txBody>
                    <a:bodyPr/>
                    <a:lstStyle/>
                    <a:p>
                      <a:pPr algn="ctr"/>
                      <a:r>
                        <a:rPr lang="en-US" sz="1400" b="1" dirty="0"/>
                        <a:t>Account Receivable</a:t>
                      </a:r>
                    </a:p>
                  </a:txBody>
                  <a:tcPr/>
                </a:tc>
                <a:tc>
                  <a:txBody>
                    <a:bodyPr/>
                    <a:lstStyle/>
                    <a:p>
                      <a:pPr algn="ctr"/>
                      <a:r>
                        <a:rPr lang="en-US" sz="1400" b="1" dirty="0" smtClean="0"/>
                        <a:t>5,830</a:t>
                      </a:r>
                      <a:endParaRPr lang="en-US" sz="1400" b="1" dirty="0"/>
                    </a:p>
                  </a:txBody>
                  <a:tcPr/>
                </a:tc>
                <a:tc>
                  <a:txBody>
                    <a:bodyPr/>
                    <a:lstStyle/>
                    <a:p>
                      <a:pPr algn="ctr"/>
                      <a:endParaRPr lang="en-US" sz="1400" b="1" dirty="0"/>
                    </a:p>
                  </a:txBody>
                  <a:tcPr/>
                </a:tc>
                <a:extLst>
                  <a:ext uri="{0D108BD9-81ED-4DB2-BD59-A6C34878D82A}">
                    <a16:rowId xmlns:a16="http://schemas.microsoft.com/office/drawing/2014/main" xmlns="" val="10003"/>
                  </a:ext>
                </a:extLst>
              </a:tr>
              <a:tr h="319646">
                <a:tc>
                  <a:txBody>
                    <a:bodyPr/>
                    <a:lstStyle/>
                    <a:p>
                      <a:pPr algn="ctr"/>
                      <a:r>
                        <a:rPr lang="en-US" sz="1400" b="1" dirty="0"/>
                        <a:t>Equipment</a:t>
                      </a:r>
                    </a:p>
                  </a:txBody>
                  <a:tcPr/>
                </a:tc>
                <a:tc>
                  <a:txBody>
                    <a:bodyPr/>
                    <a:lstStyle/>
                    <a:p>
                      <a:pPr algn="ctr"/>
                      <a:r>
                        <a:rPr lang="en-US" sz="1400" b="1" dirty="0" smtClean="0"/>
                        <a:t>2,500</a:t>
                      </a:r>
                      <a:endParaRPr lang="en-US" sz="1400" b="1" dirty="0"/>
                    </a:p>
                  </a:txBody>
                  <a:tcPr/>
                </a:tc>
                <a:tc>
                  <a:txBody>
                    <a:bodyPr/>
                    <a:lstStyle/>
                    <a:p>
                      <a:pPr algn="ctr"/>
                      <a:endParaRPr lang="en-US" sz="1400" b="1" dirty="0"/>
                    </a:p>
                  </a:txBody>
                  <a:tcPr/>
                </a:tc>
                <a:extLst>
                  <a:ext uri="{0D108BD9-81ED-4DB2-BD59-A6C34878D82A}">
                    <a16:rowId xmlns:a16="http://schemas.microsoft.com/office/drawing/2014/main" xmlns="" val="10004"/>
                  </a:ext>
                </a:extLst>
              </a:tr>
              <a:tr h="358393">
                <a:tc>
                  <a:txBody>
                    <a:bodyPr/>
                    <a:lstStyle/>
                    <a:p>
                      <a:pPr algn="ctr"/>
                      <a:r>
                        <a:rPr lang="en-US" sz="1400" b="1" dirty="0"/>
                        <a:t>Unearned</a:t>
                      </a:r>
                      <a:r>
                        <a:rPr lang="en-US" sz="1400" b="1" baseline="0" dirty="0"/>
                        <a:t> Service Revenue</a:t>
                      </a:r>
                      <a:endParaRPr lang="en-US" sz="1400" b="1" dirty="0"/>
                    </a:p>
                  </a:txBody>
                  <a:tcPr/>
                </a:tc>
                <a:tc>
                  <a:txBody>
                    <a:bodyPr/>
                    <a:lstStyle/>
                    <a:p>
                      <a:pPr algn="ctr"/>
                      <a:endParaRPr lang="en-US" sz="1400" b="1" dirty="0"/>
                    </a:p>
                  </a:txBody>
                  <a:tcPr/>
                </a:tc>
                <a:tc>
                  <a:txBody>
                    <a:bodyPr/>
                    <a:lstStyle/>
                    <a:p>
                      <a:pPr algn="ctr"/>
                      <a:r>
                        <a:rPr lang="en-US" sz="1400" b="1" dirty="0"/>
                        <a:t>650</a:t>
                      </a:r>
                    </a:p>
                  </a:txBody>
                  <a:tcPr/>
                </a:tc>
                <a:extLst>
                  <a:ext uri="{0D108BD9-81ED-4DB2-BD59-A6C34878D82A}">
                    <a16:rowId xmlns:a16="http://schemas.microsoft.com/office/drawing/2014/main" xmlns="" val="10005"/>
                  </a:ext>
                </a:extLst>
              </a:tr>
              <a:tr h="319646">
                <a:tc>
                  <a:txBody>
                    <a:bodyPr/>
                    <a:lstStyle/>
                    <a:p>
                      <a:pPr algn="ctr"/>
                      <a:r>
                        <a:rPr lang="en-US" sz="1400" b="1" dirty="0"/>
                        <a:t>Account</a:t>
                      </a:r>
                      <a:r>
                        <a:rPr lang="en-US" sz="1400" b="1" baseline="0" dirty="0"/>
                        <a:t> Payable</a:t>
                      </a:r>
                      <a:endParaRPr lang="en-US" sz="1400" b="1" dirty="0"/>
                    </a:p>
                  </a:txBody>
                  <a:tcPr/>
                </a:tc>
                <a:tc>
                  <a:txBody>
                    <a:bodyPr/>
                    <a:lstStyle/>
                    <a:p>
                      <a:pPr algn="ctr"/>
                      <a:endParaRPr lang="en-US" sz="1400" b="1" dirty="0"/>
                    </a:p>
                  </a:txBody>
                  <a:tcPr/>
                </a:tc>
                <a:tc>
                  <a:txBody>
                    <a:bodyPr/>
                    <a:lstStyle/>
                    <a:p>
                      <a:pPr algn="ctr"/>
                      <a:r>
                        <a:rPr lang="en-US" sz="1400" b="1" dirty="0"/>
                        <a:t>250</a:t>
                      </a:r>
                    </a:p>
                  </a:txBody>
                  <a:tcPr/>
                </a:tc>
                <a:extLst>
                  <a:ext uri="{0D108BD9-81ED-4DB2-BD59-A6C34878D82A}">
                    <a16:rowId xmlns:a16="http://schemas.microsoft.com/office/drawing/2014/main" xmlns="" val="10006"/>
                  </a:ext>
                </a:extLst>
              </a:tr>
              <a:tr h="319646">
                <a:tc>
                  <a:txBody>
                    <a:bodyPr/>
                    <a:lstStyle/>
                    <a:p>
                      <a:pPr algn="ctr"/>
                      <a:r>
                        <a:rPr lang="en-US" sz="1400" b="1" dirty="0"/>
                        <a:t>Jamal, Capital</a:t>
                      </a:r>
                    </a:p>
                  </a:txBody>
                  <a:tcPr/>
                </a:tc>
                <a:tc>
                  <a:txBody>
                    <a:bodyPr/>
                    <a:lstStyle/>
                    <a:p>
                      <a:pPr algn="ctr"/>
                      <a:endParaRPr lang="en-US" sz="1400" b="1"/>
                    </a:p>
                  </a:txBody>
                  <a:tcPr/>
                </a:tc>
                <a:tc>
                  <a:txBody>
                    <a:bodyPr/>
                    <a:lstStyle/>
                    <a:p>
                      <a:pPr algn="ctr"/>
                      <a:r>
                        <a:rPr lang="en-US" sz="1400" b="1" dirty="0"/>
                        <a:t>35,000</a:t>
                      </a:r>
                    </a:p>
                  </a:txBody>
                  <a:tcPr/>
                </a:tc>
                <a:extLst>
                  <a:ext uri="{0D108BD9-81ED-4DB2-BD59-A6C34878D82A}">
                    <a16:rowId xmlns:a16="http://schemas.microsoft.com/office/drawing/2014/main" xmlns="" val="10007"/>
                  </a:ext>
                </a:extLst>
              </a:tr>
              <a:tr h="319646">
                <a:tc>
                  <a:txBody>
                    <a:bodyPr/>
                    <a:lstStyle/>
                    <a:p>
                      <a:pPr algn="ctr"/>
                      <a:r>
                        <a:rPr lang="en-US" sz="1400" b="1" dirty="0"/>
                        <a:t>Jamal, Drawing</a:t>
                      </a:r>
                    </a:p>
                  </a:txBody>
                  <a:tcPr/>
                </a:tc>
                <a:tc>
                  <a:txBody>
                    <a:bodyPr/>
                    <a:lstStyle/>
                    <a:p>
                      <a:pPr algn="ctr"/>
                      <a:r>
                        <a:rPr lang="en-US" sz="1400" b="1" dirty="0"/>
                        <a:t>700</a:t>
                      </a:r>
                    </a:p>
                  </a:txBody>
                  <a:tcPr/>
                </a:tc>
                <a:tc>
                  <a:txBody>
                    <a:bodyPr/>
                    <a:lstStyle/>
                    <a:p>
                      <a:pPr algn="ctr"/>
                      <a:endParaRPr lang="en-US" sz="1400" b="1" dirty="0"/>
                    </a:p>
                  </a:txBody>
                  <a:tcPr/>
                </a:tc>
                <a:extLst>
                  <a:ext uri="{0D108BD9-81ED-4DB2-BD59-A6C34878D82A}">
                    <a16:rowId xmlns:a16="http://schemas.microsoft.com/office/drawing/2014/main" xmlns="" val="10008"/>
                  </a:ext>
                </a:extLst>
              </a:tr>
              <a:tr h="319646">
                <a:tc>
                  <a:txBody>
                    <a:bodyPr/>
                    <a:lstStyle/>
                    <a:p>
                      <a:pPr algn="ctr"/>
                      <a:r>
                        <a:rPr lang="en-US" sz="1400" b="1" dirty="0"/>
                        <a:t>Fees Earned</a:t>
                      </a:r>
                    </a:p>
                  </a:txBody>
                  <a:tcPr/>
                </a:tc>
                <a:tc>
                  <a:txBody>
                    <a:bodyPr/>
                    <a:lstStyle/>
                    <a:p>
                      <a:pPr algn="ctr"/>
                      <a:endParaRPr lang="en-US" sz="1400" b="1" dirty="0"/>
                    </a:p>
                  </a:txBody>
                  <a:tcPr/>
                </a:tc>
                <a:tc>
                  <a:txBody>
                    <a:bodyPr/>
                    <a:lstStyle/>
                    <a:p>
                      <a:pPr algn="ctr"/>
                      <a:r>
                        <a:rPr lang="en-US" sz="1400" b="1" dirty="0" smtClean="0"/>
                        <a:t>1,500</a:t>
                      </a:r>
                      <a:endParaRPr lang="en-US" sz="1400" b="1" dirty="0"/>
                    </a:p>
                  </a:txBody>
                  <a:tcPr/>
                </a:tc>
                <a:extLst>
                  <a:ext uri="{0D108BD9-81ED-4DB2-BD59-A6C34878D82A}">
                    <a16:rowId xmlns:a16="http://schemas.microsoft.com/office/drawing/2014/main" xmlns="" val="10009"/>
                  </a:ext>
                </a:extLst>
              </a:tr>
              <a:tr h="319646">
                <a:tc>
                  <a:txBody>
                    <a:bodyPr/>
                    <a:lstStyle/>
                    <a:p>
                      <a:pPr algn="ctr"/>
                      <a:r>
                        <a:rPr lang="en-US" sz="1400" b="1" dirty="0"/>
                        <a:t>Rent Revenue </a:t>
                      </a:r>
                    </a:p>
                  </a:txBody>
                  <a:tcPr/>
                </a:tc>
                <a:tc>
                  <a:txBody>
                    <a:bodyPr/>
                    <a:lstStyle/>
                    <a:p>
                      <a:pPr algn="ctr"/>
                      <a:endParaRPr lang="en-US" sz="1400" b="1" dirty="0"/>
                    </a:p>
                  </a:txBody>
                  <a:tcPr/>
                </a:tc>
                <a:tc>
                  <a:txBody>
                    <a:bodyPr/>
                    <a:lstStyle/>
                    <a:p>
                      <a:pPr algn="ctr"/>
                      <a:r>
                        <a:rPr lang="en-US" sz="1400" b="1" dirty="0" smtClean="0"/>
                        <a:t>3,200</a:t>
                      </a:r>
                      <a:endParaRPr lang="en-US" sz="1400" b="1" dirty="0"/>
                    </a:p>
                  </a:txBody>
                  <a:tcPr/>
                </a:tc>
                <a:extLst>
                  <a:ext uri="{0D108BD9-81ED-4DB2-BD59-A6C34878D82A}">
                    <a16:rowId xmlns:a16="http://schemas.microsoft.com/office/drawing/2014/main" xmlns="" val="10010"/>
                  </a:ext>
                </a:extLst>
              </a:tr>
              <a:tr h="319646">
                <a:tc>
                  <a:txBody>
                    <a:bodyPr/>
                    <a:lstStyle/>
                    <a:p>
                      <a:pPr algn="ctr"/>
                      <a:r>
                        <a:rPr lang="en-US" sz="1400" b="1" dirty="0"/>
                        <a:t>Salaries Expense</a:t>
                      </a:r>
                    </a:p>
                  </a:txBody>
                  <a:tcPr/>
                </a:tc>
                <a:tc>
                  <a:txBody>
                    <a:bodyPr/>
                    <a:lstStyle/>
                    <a:p>
                      <a:pPr algn="ctr"/>
                      <a:r>
                        <a:rPr lang="en-US" sz="1400" b="1" dirty="0" smtClean="0"/>
                        <a:t>1,000</a:t>
                      </a:r>
                      <a:endParaRPr lang="en-US" sz="1400" b="1" dirty="0"/>
                    </a:p>
                  </a:txBody>
                  <a:tcPr/>
                </a:tc>
                <a:tc>
                  <a:txBody>
                    <a:bodyPr/>
                    <a:lstStyle/>
                    <a:p>
                      <a:pPr algn="ctr"/>
                      <a:endParaRPr lang="en-US" sz="1400" b="1" dirty="0"/>
                    </a:p>
                  </a:txBody>
                  <a:tcPr/>
                </a:tc>
                <a:extLst>
                  <a:ext uri="{0D108BD9-81ED-4DB2-BD59-A6C34878D82A}">
                    <a16:rowId xmlns:a16="http://schemas.microsoft.com/office/drawing/2014/main" xmlns="" val="10011"/>
                  </a:ext>
                </a:extLst>
              </a:tr>
              <a:tr h="319646">
                <a:tc>
                  <a:txBody>
                    <a:bodyPr/>
                    <a:lstStyle/>
                    <a:p>
                      <a:pPr algn="ctr"/>
                      <a:r>
                        <a:rPr lang="en-US" sz="1400" b="1" dirty="0"/>
                        <a:t>Utilities Expense</a:t>
                      </a:r>
                    </a:p>
                  </a:txBody>
                  <a:tcPr/>
                </a:tc>
                <a:tc>
                  <a:txBody>
                    <a:bodyPr/>
                    <a:lstStyle/>
                    <a:p>
                      <a:pPr algn="ctr"/>
                      <a:r>
                        <a:rPr lang="en-US" sz="1400" b="1" dirty="0"/>
                        <a:t>200</a:t>
                      </a:r>
                    </a:p>
                  </a:txBody>
                  <a:tcPr/>
                </a:tc>
                <a:tc>
                  <a:txBody>
                    <a:bodyPr/>
                    <a:lstStyle/>
                    <a:p>
                      <a:pPr algn="ctr"/>
                      <a:endParaRPr lang="en-US" sz="1400" b="1" dirty="0"/>
                    </a:p>
                  </a:txBody>
                  <a:tcPr/>
                </a:tc>
                <a:extLst>
                  <a:ext uri="{0D108BD9-81ED-4DB2-BD59-A6C34878D82A}">
                    <a16:rowId xmlns:a16="http://schemas.microsoft.com/office/drawing/2014/main" xmlns="" val="10012"/>
                  </a:ext>
                </a:extLst>
              </a:tr>
            </a:tbl>
          </a:graphicData>
        </a:graphic>
      </p:graphicFrame>
      <p:sp>
        <p:nvSpPr>
          <p:cNvPr id="9"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Closing Entries for Temporary Accounts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xmlns="" id="{2A9B994D-C0C0-43F8-A4F5-D9ED6BA24627}"/>
              </a:ext>
            </a:extLst>
          </p:cNvPr>
          <p:cNvSpPr txBox="1">
            <a:spLocks/>
          </p:cNvSpPr>
          <p:nvPr/>
        </p:nvSpPr>
        <p:spPr>
          <a:xfrm>
            <a:off x="6576597" y="958599"/>
            <a:ext cx="3529050" cy="351287"/>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smtClean="0">
                <a:solidFill>
                  <a:srgbClr val="FF0000"/>
                </a:solidFill>
                <a:latin typeface="Arial" panose="020B0604020202020204" pitchFamily="34" charset="0"/>
                <a:cs typeface="Arial" panose="020B0604020202020204" pitchFamily="34" charset="0"/>
              </a:rPr>
              <a:t>CLOSING ENTRIES</a:t>
            </a:r>
            <a:endParaRPr lang="en-US" sz="2000" b="1" dirty="0">
              <a:solidFill>
                <a:srgbClr val="FF0000"/>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xmlns="" id="{4DE80804-F470-4F1A-B075-2354FF043FF1}"/>
              </a:ext>
            </a:extLst>
          </p:cNvPr>
          <p:cNvSpPr txBox="1">
            <a:spLocks/>
          </p:cNvSpPr>
          <p:nvPr/>
        </p:nvSpPr>
        <p:spPr bwMode="gray">
          <a:xfrm>
            <a:off x="99769" y="859331"/>
            <a:ext cx="5386631" cy="378248"/>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algn="l" defTabSz="457200" rtl="1" eaLnBrk="1" latinLnBrk="0" hangingPunct="1">
              <a:spcBef>
                <a:spcPct val="0"/>
              </a:spcBef>
              <a:buNone/>
              <a:defRPr sz="36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sz="1400" b="1" dirty="0" smtClean="0">
                <a:solidFill>
                  <a:srgbClr val="002060"/>
                </a:solidFill>
                <a:latin typeface="Arial" panose="020B0604020202020204" pitchFamily="34" charset="0"/>
                <a:cs typeface="Arial" panose="020B0604020202020204" pitchFamily="34" charset="0"/>
              </a:rPr>
              <a:t>The following a partial of trial balance  for Jamal Company</a:t>
            </a:r>
            <a:r>
              <a:rPr lang="en-US" sz="1400" b="1" u="sng"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ar-BH" sz="1400" b="1"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5" name="Rectangle 14"/>
          <p:cNvSpPr/>
          <p:nvPr/>
        </p:nvSpPr>
        <p:spPr>
          <a:xfrm>
            <a:off x="99769" y="5957345"/>
            <a:ext cx="5553112" cy="56667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r>
              <a:rPr lang="en-US" sz="1400" b="1" u="sng" dirty="0" smtClean="0">
                <a:solidFill>
                  <a:srgbClr val="FF0000"/>
                </a:solidFill>
                <a:latin typeface="Arial" panose="020B0604020202020204" pitchFamily="34" charset="0"/>
                <a:cs typeface="Arial" panose="020B0604020202020204" pitchFamily="34" charset="0"/>
              </a:rPr>
              <a:t>Required:</a:t>
            </a:r>
          </a:p>
          <a:p>
            <a:r>
              <a:rPr lang="en-US" sz="1400" dirty="0">
                <a:latin typeface="Arial" panose="020B0604020202020204" pitchFamily="34" charset="0"/>
                <a:cs typeface="Arial" panose="020B0604020202020204" pitchFamily="34" charset="0"/>
              </a:rPr>
              <a:t> </a:t>
            </a:r>
            <a:r>
              <a:rPr lang="en-US" sz="1400" b="1" dirty="0" smtClean="0">
                <a:latin typeface="Arial" panose="020B0604020202020204" pitchFamily="34" charset="0"/>
                <a:cs typeface="Arial" panose="020B0604020202020204" pitchFamily="34" charset="0"/>
              </a:rPr>
              <a:t>Prepare the necessary closing entries on </a:t>
            </a:r>
            <a:r>
              <a:rPr lang="en-US" sz="1400" b="1" dirty="0">
                <a:latin typeface="Arial" panose="020B0604020202020204" pitchFamily="34" charset="0"/>
                <a:cs typeface="Arial" panose="020B0604020202020204" pitchFamily="34" charset="0"/>
              </a:rPr>
              <a:t>June 30, </a:t>
            </a:r>
            <a:r>
              <a:rPr lang="en-US" sz="1400" b="1" dirty="0" smtClean="0">
                <a:latin typeface="Arial" panose="020B0604020202020204" pitchFamily="34" charset="0"/>
                <a:cs typeface="Arial" panose="020B0604020202020204" pitchFamily="34" charset="0"/>
              </a:rPr>
              <a:t>2018</a:t>
            </a:r>
            <a:endParaRPr lang="en-US" sz="1400" b="1" dirty="0">
              <a:latin typeface="Arial" panose="020B0604020202020204" pitchFamily="34" charset="0"/>
              <a:cs typeface="Arial" panose="020B0604020202020204" pitchFamily="34" charset="0"/>
            </a:endParaRPr>
          </a:p>
        </p:txBody>
      </p:sp>
      <p:grpSp>
        <p:nvGrpSpPr>
          <p:cNvPr id="16" name="Group 15"/>
          <p:cNvGrpSpPr/>
          <p:nvPr/>
        </p:nvGrpSpPr>
        <p:grpSpPr>
          <a:xfrm>
            <a:off x="0" y="6498164"/>
            <a:ext cx="12192000" cy="384957"/>
            <a:chOff x="0" y="6498164"/>
            <a:chExt cx="12192000" cy="384957"/>
          </a:xfrm>
        </p:grpSpPr>
        <p:cxnSp>
          <p:nvCxnSpPr>
            <p:cNvPr id="17" name="Straight Connector 16"/>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2837" y="288817"/>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3418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7637" y="696092"/>
            <a:ext cx="6374224" cy="905370"/>
            <a:chOff x="195942" y="625507"/>
            <a:chExt cx="6374224" cy="905370"/>
          </a:xfrm>
        </p:grpSpPr>
        <p:sp>
          <p:nvSpPr>
            <p:cNvPr id="5" name="مستطيل مستدير الزوايا 13"/>
            <p:cNvSpPr/>
            <p:nvPr/>
          </p:nvSpPr>
          <p:spPr>
            <a:xfrm>
              <a:off x="195942" y="625507"/>
              <a:ext cx="6374224" cy="90537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7" name="Rectangle 6"/>
            <p:cNvSpPr/>
            <p:nvPr/>
          </p:nvSpPr>
          <p:spPr>
            <a:xfrm>
              <a:off x="841071" y="662806"/>
              <a:ext cx="4143442" cy="707886"/>
            </a:xfrm>
            <a:prstGeom prst="rect">
              <a:avLst/>
            </a:prstGeom>
          </p:spPr>
          <p:txBody>
            <a:bodyPr wrap="none">
              <a:spAutoFit/>
            </a:bodyPr>
            <a:lstStyle/>
            <a:p>
              <a:pPr algn="ctr"/>
              <a:r>
                <a:rPr lang="en-US" sz="4000" b="1" dirty="0" smtClean="0">
                  <a:ln w="9525">
                    <a:noFill/>
                    <a:prstDash val="solid"/>
                  </a:ln>
                  <a:solidFill>
                    <a:srgbClr val="FFFF00"/>
                  </a:solidFill>
                  <a:latin typeface="Arial Black" panose="020B0A04020102020204" pitchFamily="34" charset="0"/>
                  <a:cs typeface="PT Bold Heading" panose="02010400000000000000" pitchFamily="2" charset="-78"/>
                </a:rPr>
                <a:t>End of Lesson</a:t>
              </a:r>
              <a:endParaRPr lang="en-US" sz="4000" b="1" dirty="0">
                <a:ln w="9525">
                  <a:noFill/>
                  <a:prstDash val="solid"/>
                </a:ln>
                <a:solidFill>
                  <a:srgbClr val="FFFF00"/>
                </a:solidFill>
                <a:latin typeface="Arial Black" panose="020B0A04020102020204" pitchFamily="34" charset="0"/>
                <a:cs typeface="PT Bold Heading" panose="02010400000000000000" pitchFamily="2" charset="-78"/>
              </a:endParaRPr>
            </a:p>
          </p:txBody>
        </p:sp>
      </p:grpSp>
      <p:sp>
        <p:nvSpPr>
          <p:cNvPr id="8" name="Rectangular Callout 7"/>
          <p:cNvSpPr/>
          <p:nvPr/>
        </p:nvSpPr>
        <p:spPr>
          <a:xfrm>
            <a:off x="487272" y="4549019"/>
            <a:ext cx="6034589" cy="1630316"/>
          </a:xfrm>
          <a:prstGeom prst="wedgeRectCallout">
            <a:avLst>
              <a:gd name="adj1" fmla="val 85697"/>
              <a:gd name="adj2" fmla="val -16236"/>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algn="r"/>
            <a:r>
              <a:rPr lang="ar-BH" sz="2000" b="1" u="sng" dirty="0">
                <a:solidFill>
                  <a:srgbClr val="FF0000"/>
                </a:solidFill>
                <a:latin typeface="Arial" panose="020B0604020202020204" pitchFamily="34" charset="0"/>
                <a:cs typeface="Arial" panose="020B0604020202020204" pitchFamily="34" charset="0"/>
              </a:rPr>
              <a:t>لمزيد من المعلومات:</a:t>
            </a:r>
            <a:endParaRPr lang="en-US" sz="2000" b="1" dirty="0">
              <a:solidFill>
                <a:srgbClr val="FF0000"/>
              </a:solidFill>
              <a:latin typeface="Arial" panose="020B0604020202020204" pitchFamily="34" charset="0"/>
              <a:cs typeface="Arial" panose="020B0604020202020204" pitchFamily="34" charset="0"/>
            </a:endParaRPr>
          </a:p>
          <a:p>
            <a:endParaRPr lang="en-US" sz="2000" b="1" dirty="0">
              <a:solidFill>
                <a:srgbClr val="FF0000"/>
              </a:solidFill>
              <a:latin typeface="Arial" panose="020B0604020202020204" pitchFamily="34" charset="0"/>
              <a:cs typeface="Arial" panose="020B0604020202020204" pitchFamily="34" charset="0"/>
            </a:endParaRPr>
          </a:p>
          <a:p>
            <a:pPr algn="r"/>
            <a:r>
              <a:rPr lang="en-US" sz="2000" b="1" dirty="0">
                <a:solidFill>
                  <a:srgbClr val="FF0000"/>
                </a:solidFill>
                <a:latin typeface="Arial" panose="020B0604020202020204" pitchFamily="34" charset="0"/>
                <a:cs typeface="Arial" panose="020B0604020202020204" pitchFamily="34" charset="0"/>
              </a:rPr>
              <a:t>www.Edunet.com</a:t>
            </a:r>
            <a:r>
              <a:rPr lang="ar-BH" sz="2000" b="1" dirty="0">
                <a:solidFill>
                  <a:schemeClr val="tx1"/>
                </a:solidFill>
                <a:latin typeface="Arial" panose="020B0604020202020204" pitchFamily="34" charset="0"/>
                <a:cs typeface="Arial" panose="020B0604020202020204" pitchFamily="34" charset="0"/>
              </a:rPr>
              <a:t>1- زيارة البوابة التعليمية </a:t>
            </a:r>
            <a:endParaRPr lang="en-US" sz="2000" b="1" dirty="0">
              <a:solidFill>
                <a:schemeClr val="tx1"/>
              </a:solidFill>
              <a:latin typeface="Arial" panose="020B0604020202020204" pitchFamily="34" charset="0"/>
              <a:cs typeface="Arial" panose="020B0604020202020204" pitchFamily="34" charset="0"/>
            </a:endParaRPr>
          </a:p>
          <a:p>
            <a:pPr algn="r"/>
            <a:r>
              <a:rPr lang="ar-BH" sz="2000" b="1" dirty="0">
                <a:solidFill>
                  <a:schemeClr val="tx1"/>
                </a:solidFill>
                <a:latin typeface="Arial" panose="020B0604020202020204" pitchFamily="34" charset="0"/>
                <a:cs typeface="Arial" panose="020B0604020202020204" pitchFamily="34" charset="0"/>
              </a:rPr>
              <a:t>2- حل أسئلة وأنشطة الكتاب المدرسي.</a:t>
            </a:r>
            <a:endParaRPr lang="en-US" sz="2000" b="1" dirty="0">
              <a:solidFill>
                <a:schemeClr val="tx1"/>
              </a:solidFill>
              <a:latin typeface="Arial" panose="020B0604020202020204" pitchFamily="34" charset="0"/>
              <a:cs typeface="Arial" panose="020B0604020202020204" pitchFamily="34" charset="0"/>
            </a:endParaRPr>
          </a:p>
          <a:p>
            <a:pPr algn="ctr"/>
            <a:endParaRPr lang="en-GB" sz="1400"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xmlns="" id="{DD41B4E8-A5E3-4108-8CE7-CD9102958ABF}"/>
              </a:ext>
            </a:extLst>
          </p:cNvPr>
          <p:cNvPicPr>
            <a:picLocks noChangeAspect="1"/>
          </p:cNvPicPr>
          <p:nvPr/>
        </p:nvPicPr>
        <p:blipFill rotWithShape="1">
          <a:blip r:embed="rId2"/>
          <a:srcRect l="71278" t="8769" r="3248" b="83713"/>
          <a:stretch/>
        </p:blipFill>
        <p:spPr>
          <a:xfrm>
            <a:off x="9144000" y="4699092"/>
            <a:ext cx="2257085" cy="1210132"/>
          </a:xfrm>
          <a:prstGeom prst="rect">
            <a:avLst/>
          </a:prstGeom>
          <a:ln>
            <a:noFill/>
          </a:ln>
          <a:effectLst>
            <a:outerShdw blurRad="292100" dist="139700" dir="2700000" algn="tl" rotWithShape="0">
              <a:srgbClr val="333333">
                <a:alpha val="65000"/>
              </a:srgbClr>
            </a:outerShdw>
          </a:effectLst>
        </p:spPr>
      </p:pic>
      <p:sp>
        <p:nvSpPr>
          <p:cNvPr id="15"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Closing Entries for Temporary Accounts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sp>
        <p:nvSpPr>
          <p:cNvPr id="19" name="Rectangle 18"/>
          <p:cNvSpPr/>
          <p:nvPr/>
        </p:nvSpPr>
        <p:spPr>
          <a:xfrm>
            <a:off x="237400" y="1900335"/>
            <a:ext cx="10297518" cy="2223300"/>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r>
              <a:rPr lang="en-US" sz="2800" b="1" dirty="0">
                <a:solidFill>
                  <a:schemeClr val="accent2">
                    <a:lumMod val="60000"/>
                    <a:lumOff val="40000"/>
                  </a:schemeClr>
                </a:solidFill>
                <a:latin typeface="Arial" panose="020B0604020202020204" pitchFamily="34" charset="0"/>
                <a:cs typeface="Arial" panose="020B0604020202020204" pitchFamily="34" charset="0"/>
              </a:rPr>
              <a:t>The student should be achieved the objectives</a:t>
            </a:r>
            <a:r>
              <a:rPr lang="en-US" sz="2800" b="1" dirty="0" smtClean="0">
                <a:solidFill>
                  <a:schemeClr val="accent2">
                    <a:lumMod val="60000"/>
                    <a:lumOff val="40000"/>
                  </a:schemeClr>
                </a:solidFill>
                <a:latin typeface="Arial" panose="020B0604020202020204" pitchFamily="34" charset="0"/>
                <a:cs typeface="Arial" panose="020B0604020202020204" pitchFamily="34" charset="0"/>
              </a:rPr>
              <a:t>:</a:t>
            </a:r>
          </a:p>
          <a:p>
            <a:endParaRPr lang="en-US" sz="2800" b="1" dirty="0">
              <a:solidFill>
                <a:srgbClr val="002060"/>
              </a:solidFill>
              <a:latin typeface="Arial" panose="020B0604020202020204" pitchFamily="34" charset="0"/>
              <a:cs typeface="Arial" panose="020B0604020202020204" pitchFamily="34" charset="0"/>
            </a:endParaRPr>
          </a:p>
          <a:p>
            <a:pPr lvl="0"/>
            <a:r>
              <a:rPr lang="en-GB" sz="2800" b="1" dirty="0" smtClean="0">
                <a:latin typeface="Arial" panose="020B0604020202020204" pitchFamily="34" charset="0"/>
                <a:cs typeface="Arial" panose="020B0604020202020204" pitchFamily="34" charset="0"/>
              </a:rPr>
              <a:t>1- define </a:t>
            </a:r>
            <a:r>
              <a:rPr lang="en-GB" sz="2800" b="1" dirty="0">
                <a:latin typeface="Arial" panose="020B0604020202020204" pitchFamily="34" charset="0"/>
                <a:cs typeface="Arial" panose="020B0604020202020204" pitchFamily="34" charset="0"/>
              </a:rPr>
              <a:t>the permanent and temporary accounts.</a:t>
            </a:r>
            <a:endParaRPr lang="en-US" sz="2800" b="1" dirty="0">
              <a:latin typeface="Arial" panose="020B0604020202020204" pitchFamily="34" charset="0"/>
              <a:cs typeface="Arial" panose="020B0604020202020204" pitchFamily="34" charset="0"/>
            </a:endParaRPr>
          </a:p>
          <a:p>
            <a:r>
              <a:rPr lang="en-GB" sz="2800" b="1" dirty="0" smtClean="0">
                <a:latin typeface="Arial" panose="020B0604020202020204" pitchFamily="34" charset="0"/>
                <a:cs typeface="Arial" panose="020B0604020202020204" pitchFamily="34" charset="0"/>
              </a:rPr>
              <a:t>2- explain </a:t>
            </a:r>
            <a:r>
              <a:rPr lang="en-GB" sz="2800" b="1" dirty="0">
                <a:latin typeface="Arial" panose="020B0604020202020204" pitchFamily="34" charset="0"/>
                <a:cs typeface="Arial" panose="020B0604020202020204" pitchFamily="34" charset="0"/>
              </a:rPr>
              <a:t>the purpose of preparing the closing entries </a:t>
            </a:r>
            <a:r>
              <a:rPr lang="en-GB" sz="2800" b="1" dirty="0" smtClean="0">
                <a:latin typeface="Arial" panose="020B0604020202020204" pitchFamily="34" charset="0"/>
                <a:cs typeface="Arial" panose="020B0604020202020204" pitchFamily="34" charset="0"/>
              </a:rPr>
              <a:t>of  temporary accounts for </a:t>
            </a:r>
            <a:r>
              <a:rPr lang="en-GB" sz="2800" b="1" dirty="0">
                <a:latin typeface="Arial" panose="020B0604020202020204" pitchFamily="34" charset="0"/>
                <a:cs typeface="Arial" panose="020B0604020202020204" pitchFamily="34" charset="0"/>
              </a:rPr>
              <a:t>services business </a:t>
            </a:r>
            <a:r>
              <a:rPr lang="en-GB" sz="2800" b="1" dirty="0" smtClean="0">
                <a:latin typeface="Arial" panose="020B0604020202020204" pitchFamily="34" charset="0"/>
                <a:cs typeface="Arial" panose="020B0604020202020204" pitchFamily="34" charset="0"/>
              </a:rPr>
              <a:t>.</a:t>
            </a:r>
            <a:endParaRPr lang="en-US" sz="2800" b="1" dirty="0">
              <a:latin typeface="Arial" panose="020B0604020202020204" pitchFamily="34" charset="0"/>
              <a:cs typeface="Arial" panose="020B0604020202020204" pitchFamily="34" charset="0"/>
            </a:endParaRPr>
          </a:p>
        </p:txBody>
      </p:sp>
      <p:grpSp>
        <p:nvGrpSpPr>
          <p:cNvPr id="16" name="Group 15"/>
          <p:cNvGrpSpPr/>
          <p:nvPr/>
        </p:nvGrpSpPr>
        <p:grpSpPr>
          <a:xfrm>
            <a:off x="0" y="6498164"/>
            <a:ext cx="12192000" cy="384957"/>
            <a:chOff x="0" y="6498164"/>
            <a:chExt cx="12192000" cy="384957"/>
          </a:xfrm>
        </p:grpSpPr>
        <p:cxnSp>
          <p:nvCxnSpPr>
            <p:cNvPr id="17" name="Straight Connector 16"/>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6590" y="489120"/>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1444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590" y="489120"/>
            <a:ext cx="1646183" cy="1268068"/>
          </a:xfrm>
          <a:prstGeom prst="rect">
            <a:avLst/>
          </a:prstGeom>
          <a:ln>
            <a:noFill/>
          </a:ln>
          <a:effectLst>
            <a:outerShdw blurRad="292100" dist="139700" dir="2700000" algn="tl" rotWithShape="0">
              <a:srgbClr val="333333">
                <a:alpha val="65000"/>
              </a:srgbClr>
            </a:outerShdw>
          </a:effectLst>
        </p:spPr>
      </p:pic>
      <p:grpSp>
        <p:nvGrpSpPr>
          <p:cNvPr id="14" name="Group 13"/>
          <p:cNvGrpSpPr/>
          <p:nvPr/>
        </p:nvGrpSpPr>
        <p:grpSpPr>
          <a:xfrm>
            <a:off x="182386" y="665236"/>
            <a:ext cx="8153400" cy="872365"/>
            <a:chOff x="272538" y="1012529"/>
            <a:chExt cx="8153400" cy="1080000"/>
          </a:xfrm>
        </p:grpSpPr>
        <p:sp>
          <p:nvSpPr>
            <p:cNvPr id="3" name="مستطيل مستدير الزوايا 13"/>
            <p:cNvSpPr/>
            <p:nvPr/>
          </p:nvSpPr>
          <p:spPr>
            <a:xfrm>
              <a:off x="272538" y="1012529"/>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4" name="Rectangle 6"/>
            <p:cNvSpPr/>
            <p:nvPr/>
          </p:nvSpPr>
          <p:spPr>
            <a:xfrm>
              <a:off x="1431245" y="1101428"/>
              <a:ext cx="5805820" cy="707886"/>
            </a:xfrm>
            <a:prstGeom prst="rect">
              <a:avLst/>
            </a:prstGeom>
          </p:spPr>
          <p:txBody>
            <a:bodyPr wrap="none">
              <a:spAutoFit/>
            </a:bodyPr>
            <a:lstStyle/>
            <a:p>
              <a:pPr algn="ctr"/>
              <a:r>
                <a:rPr lang="en-US" sz="4000" b="1" dirty="0">
                  <a:ln w="9525">
                    <a:noFill/>
                    <a:prstDash val="solid"/>
                  </a:ln>
                  <a:solidFill>
                    <a:srgbClr val="FFFF00"/>
                  </a:solidFill>
                  <a:latin typeface="Arial Black" panose="020B0A04020102020204" pitchFamily="34" charset="0"/>
                  <a:cs typeface="PT Bold Heading" panose="02010400000000000000" pitchFamily="2" charset="-78"/>
                </a:rPr>
                <a:t>Learning Objectives</a:t>
              </a:r>
            </a:p>
          </p:txBody>
        </p:sp>
        <p:grpSp>
          <p:nvGrpSpPr>
            <p:cNvPr id="5" name="Shape 631"/>
            <p:cNvGrpSpPr/>
            <p:nvPr/>
          </p:nvGrpSpPr>
          <p:grpSpPr>
            <a:xfrm>
              <a:off x="460278" y="1121179"/>
              <a:ext cx="783227" cy="707887"/>
              <a:chOff x="5961125" y="1623900"/>
              <a:chExt cx="427450" cy="448175"/>
            </a:xfrm>
          </p:grpSpPr>
          <p:sp>
            <p:nvSpPr>
              <p:cNvPr id="7"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19" name="Title 1"/>
          <p:cNvSpPr txBox="1">
            <a:spLocks/>
          </p:cNvSpPr>
          <p:nvPr/>
        </p:nvSpPr>
        <p:spPr>
          <a:xfrm>
            <a:off x="327552" y="2078697"/>
            <a:ext cx="8316417" cy="56444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lstStyle>
            <a:lvl1pPr algn="ctr" rtl="1" eaLnBrk="1" latinLnBrk="0" hangingPunct="1">
              <a:spcBef>
                <a:spcPct val="0"/>
              </a:spcBef>
              <a:buNone/>
              <a:defRPr kumimoji="0" sz="3300" kern="1200">
                <a:solidFill>
                  <a:schemeClr val="accent3">
                    <a:shade val="75000"/>
                  </a:schemeClr>
                </a:solidFill>
                <a:latin typeface="+mj-lt"/>
                <a:ea typeface="+mj-ea"/>
                <a:cs typeface="+mj-cs"/>
              </a:defRPr>
            </a:lvl1pPr>
          </a:lstStyle>
          <a:p>
            <a:pPr lvl="0" algn="l" eaLnBrk="0" fontAlgn="base" hangingPunct="0">
              <a:spcBef>
                <a:spcPts val="600"/>
              </a:spcBef>
              <a:spcAft>
                <a:spcPct val="0"/>
              </a:spcAft>
              <a:buClrTx/>
            </a:pPr>
            <a:r>
              <a:rPr lang="en-US" sz="2400" b="1" dirty="0">
                <a:solidFill>
                  <a:schemeClr val="tx1"/>
                </a:solidFill>
                <a:latin typeface="Arial" panose="020B0604020202020204" pitchFamily="34" charset="0"/>
                <a:ea typeface="Calibri" pitchFamily="34" charset="0"/>
                <a:cs typeface="Arial" panose="020B0604020202020204" pitchFamily="34" charset="0"/>
              </a:rPr>
              <a:t>By the end of this lesson, the student should be able to:</a:t>
            </a:r>
          </a:p>
        </p:txBody>
      </p:sp>
      <p:sp>
        <p:nvSpPr>
          <p:cNvPr id="20"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Closing Process for Temporary Accounts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sp>
        <p:nvSpPr>
          <p:cNvPr id="2" name="Rectangle 1"/>
          <p:cNvSpPr/>
          <p:nvPr/>
        </p:nvSpPr>
        <p:spPr>
          <a:xfrm>
            <a:off x="327552" y="3274691"/>
            <a:ext cx="10297518" cy="2223300"/>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lvl="0"/>
            <a:r>
              <a:rPr lang="en-GB" sz="2800" b="1" dirty="0" smtClean="0">
                <a:latin typeface="Arial" panose="020B0604020202020204" pitchFamily="34" charset="0"/>
                <a:cs typeface="Arial" panose="020B0604020202020204" pitchFamily="34" charset="0"/>
              </a:rPr>
              <a:t>1- define </a:t>
            </a:r>
            <a:r>
              <a:rPr lang="en-GB" sz="2800" b="1" dirty="0">
                <a:latin typeface="Arial" panose="020B0604020202020204" pitchFamily="34" charset="0"/>
                <a:cs typeface="Arial" panose="020B0604020202020204" pitchFamily="34" charset="0"/>
              </a:rPr>
              <a:t>the permanent and temporary accounts.</a:t>
            </a:r>
            <a:endParaRPr lang="en-US" sz="2800" b="1" dirty="0">
              <a:latin typeface="Arial" panose="020B0604020202020204" pitchFamily="34" charset="0"/>
              <a:cs typeface="Arial" panose="020B0604020202020204" pitchFamily="34" charset="0"/>
            </a:endParaRPr>
          </a:p>
          <a:p>
            <a:pPr lvl="0"/>
            <a:r>
              <a:rPr lang="en-GB" sz="2800" b="1" dirty="0" smtClean="0">
                <a:latin typeface="Arial" panose="020B0604020202020204" pitchFamily="34" charset="0"/>
                <a:cs typeface="Arial" panose="020B0604020202020204" pitchFamily="34" charset="0"/>
              </a:rPr>
              <a:t>2- explain </a:t>
            </a:r>
            <a:r>
              <a:rPr lang="en-GB" sz="2800" b="1" dirty="0">
                <a:latin typeface="Arial" panose="020B0604020202020204" pitchFamily="34" charset="0"/>
                <a:cs typeface="Arial" panose="020B0604020202020204" pitchFamily="34" charset="0"/>
              </a:rPr>
              <a:t>the purpose of preparing the closing entries </a:t>
            </a:r>
            <a:r>
              <a:rPr lang="en-GB" sz="2800" b="1" dirty="0" smtClean="0">
                <a:latin typeface="Arial" panose="020B0604020202020204" pitchFamily="34" charset="0"/>
                <a:cs typeface="Arial" panose="020B0604020202020204" pitchFamily="34" charset="0"/>
              </a:rPr>
              <a:t>of  temporary accounts for services business .</a:t>
            </a:r>
            <a:endParaRPr lang="en-US" sz="2800" b="1" dirty="0">
              <a:latin typeface="Arial" panose="020B0604020202020204" pitchFamily="34" charset="0"/>
              <a:cs typeface="Arial" panose="020B0604020202020204" pitchFamily="34" charset="0"/>
            </a:endParaRPr>
          </a:p>
        </p:txBody>
      </p:sp>
      <p:grpSp>
        <p:nvGrpSpPr>
          <p:cNvPr id="22" name="Group 21"/>
          <p:cNvGrpSpPr/>
          <p:nvPr/>
        </p:nvGrpSpPr>
        <p:grpSpPr>
          <a:xfrm>
            <a:off x="0" y="6498164"/>
            <a:ext cx="12192000" cy="384957"/>
            <a:chOff x="0" y="6498164"/>
            <a:chExt cx="12192000" cy="384957"/>
          </a:xfrm>
        </p:grpSpPr>
        <p:cxnSp>
          <p:nvCxnSpPr>
            <p:cNvPr id="23" name="Straight Connector 22"/>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ectangle 23"/>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839230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7581" y="1419331"/>
            <a:ext cx="10462797" cy="2092881"/>
          </a:xfrm>
          <a:prstGeom prst="rect">
            <a:avLst/>
          </a:prstGeom>
          <a:solidFill>
            <a:schemeClr val="accent6">
              <a:lumMod val="60000"/>
              <a:lumOff val="4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a:spAutoFit/>
          </a:bodyPr>
          <a:lstStyle/>
          <a:p>
            <a:pPr algn="justLow">
              <a:lnSpc>
                <a:spcPct val="130000"/>
              </a:lnSpc>
              <a:spcAft>
                <a:spcPts val="1000"/>
              </a:spcAft>
            </a:pPr>
            <a:r>
              <a:rPr lang="en-US" sz="2000" b="1" dirty="0">
                <a:latin typeface="Arial" panose="020B0604020202020204" pitchFamily="34" charset="0"/>
                <a:ea typeface="Times New Roman" panose="02020603050405020304" pitchFamily="18" charset="0"/>
                <a:cs typeface="Arial" panose="020B0604020202020204" pitchFamily="34" charset="0"/>
              </a:rPr>
              <a:t>Temporary (</a:t>
            </a:r>
            <a:r>
              <a:rPr lang="en-US" sz="2000" dirty="0">
                <a:latin typeface="Arial" panose="020B0604020202020204" pitchFamily="34" charset="0"/>
                <a:ea typeface="Times New Roman" panose="02020603050405020304" pitchFamily="18" charset="0"/>
                <a:cs typeface="Arial" panose="020B0604020202020204" pitchFamily="34" charset="0"/>
              </a:rPr>
              <a:t>or </a:t>
            </a:r>
            <a:r>
              <a:rPr lang="en-US" sz="2000" b="1" dirty="0">
                <a:latin typeface="Arial" panose="020B0604020202020204" pitchFamily="34" charset="0"/>
                <a:ea typeface="Times New Roman" panose="02020603050405020304" pitchFamily="18" charset="0"/>
                <a:cs typeface="Arial" panose="020B0604020202020204" pitchFamily="34" charset="0"/>
              </a:rPr>
              <a:t>nominal) accounts </a:t>
            </a:r>
            <a:r>
              <a:rPr lang="en-US" sz="2000" dirty="0">
                <a:latin typeface="Arial" panose="020B0604020202020204" pitchFamily="34" charset="0"/>
                <a:ea typeface="Times New Roman" panose="02020603050405020304" pitchFamily="18" charset="0"/>
                <a:cs typeface="Arial" panose="020B0604020202020204" pitchFamily="34" charset="0"/>
              </a:rPr>
              <a:t>accumulated data related to one accounting period</a:t>
            </a:r>
            <a:r>
              <a:rPr lang="en-US" sz="2000" b="1" dirty="0">
                <a:latin typeface="Arial" panose="020B0604020202020204" pitchFamily="34" charset="0"/>
                <a:ea typeface="Times New Roman" panose="02020603050405020304" pitchFamily="18" charset="0"/>
                <a:cs typeface="Arial" panose="020B0604020202020204" pitchFamily="34" charset="0"/>
              </a:rPr>
              <a:t>. </a:t>
            </a:r>
            <a:r>
              <a:rPr lang="en-US" sz="2000" dirty="0">
                <a:latin typeface="Arial" panose="020B0604020202020204" pitchFamily="34" charset="0"/>
                <a:ea typeface="Times New Roman" panose="02020603050405020304" pitchFamily="18" charset="0"/>
                <a:cs typeface="Arial" panose="020B0604020202020204" pitchFamily="34" charset="0"/>
              </a:rPr>
              <a:t>They</a:t>
            </a:r>
            <a:r>
              <a:rPr lang="en-US" sz="2000" b="1" dirty="0">
                <a:latin typeface="Arial" panose="020B0604020202020204" pitchFamily="34" charset="0"/>
                <a:ea typeface="Times New Roman" panose="02020603050405020304" pitchFamily="18" charset="0"/>
                <a:cs typeface="Arial" panose="020B0604020202020204" pitchFamily="34" charset="0"/>
              </a:rPr>
              <a:t> </a:t>
            </a:r>
            <a:r>
              <a:rPr lang="en-US" sz="2000" dirty="0">
                <a:latin typeface="Arial" panose="020B0604020202020204" pitchFamily="34" charset="0"/>
                <a:ea typeface="Times New Roman" panose="02020603050405020304" pitchFamily="18" charset="0"/>
                <a:cs typeface="Arial" panose="020B0604020202020204" pitchFamily="34" charset="0"/>
              </a:rPr>
              <a:t>include all income statement accounts, the withdrawals account, and the Income Summary account. They are temporary because the accounts are opened at the beginning of a period, used to record transactions and events for that period, and then closed at the end of the period. The closing process applies only to temporary accounts.</a:t>
            </a:r>
            <a:endParaRPr lang="en-US"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Closing Process for Temporary Accounts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6" name="Group 5"/>
          <p:cNvGrpSpPr/>
          <p:nvPr/>
        </p:nvGrpSpPr>
        <p:grpSpPr>
          <a:xfrm>
            <a:off x="0" y="390883"/>
            <a:ext cx="8153400" cy="854471"/>
            <a:chOff x="272538" y="1012529"/>
            <a:chExt cx="8153400" cy="1080000"/>
          </a:xfrm>
        </p:grpSpPr>
        <p:sp>
          <p:nvSpPr>
            <p:cNvPr id="7" name="مستطيل مستدير الزوايا 13"/>
            <p:cNvSpPr/>
            <p:nvPr/>
          </p:nvSpPr>
          <p:spPr>
            <a:xfrm>
              <a:off x="272538" y="1012529"/>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8" name="Rectangle 6"/>
            <p:cNvSpPr/>
            <p:nvPr/>
          </p:nvSpPr>
          <p:spPr>
            <a:xfrm>
              <a:off x="1240161" y="1232425"/>
              <a:ext cx="7031523" cy="583517"/>
            </a:xfrm>
            <a:prstGeom prst="rect">
              <a:avLst/>
            </a:prstGeom>
          </p:spPr>
          <p:txBody>
            <a:bodyPr wrap="square">
              <a:spAutoFit/>
            </a:bodyPr>
            <a:lstStyle/>
            <a:p>
              <a:pPr algn="ctr"/>
              <a:r>
                <a:rPr lang="en-GB" sz="2400" b="1" dirty="0" smtClean="0">
                  <a:solidFill>
                    <a:srgbClr val="FFFF00"/>
                  </a:solidFill>
                  <a:latin typeface="Arial" panose="020B0604020202020204" pitchFamily="34" charset="0"/>
                  <a:cs typeface="Arial" panose="020B0604020202020204" pitchFamily="34" charset="0"/>
                </a:rPr>
                <a:t>Define </a:t>
              </a:r>
              <a:r>
                <a:rPr lang="en-GB" sz="2400" b="1" dirty="0">
                  <a:solidFill>
                    <a:srgbClr val="FFFF00"/>
                  </a:solidFill>
                  <a:latin typeface="Arial" panose="020B0604020202020204" pitchFamily="34" charset="0"/>
                  <a:cs typeface="Arial" panose="020B0604020202020204" pitchFamily="34" charset="0"/>
                </a:rPr>
                <a:t>the permanent and temporary accounts</a:t>
              </a:r>
              <a:endParaRPr lang="en-US" sz="2400" b="1" dirty="0">
                <a:ln w="9525">
                  <a:noFill/>
                  <a:prstDash val="solid"/>
                </a:ln>
                <a:solidFill>
                  <a:srgbClr val="FFFF00"/>
                </a:solidFill>
                <a:latin typeface="Arial Black" panose="020B0A04020102020204" pitchFamily="34" charset="0"/>
                <a:cs typeface="PT Bold Heading" panose="02010400000000000000" pitchFamily="2" charset="-78"/>
              </a:endParaRPr>
            </a:p>
          </p:txBody>
        </p:sp>
        <p:grpSp>
          <p:nvGrpSpPr>
            <p:cNvPr id="9" name="Shape 631"/>
            <p:cNvGrpSpPr/>
            <p:nvPr/>
          </p:nvGrpSpPr>
          <p:grpSpPr>
            <a:xfrm>
              <a:off x="460278" y="1121179"/>
              <a:ext cx="783227" cy="707887"/>
              <a:chOff x="5961125" y="1623900"/>
              <a:chExt cx="427450" cy="448175"/>
            </a:xfrm>
          </p:grpSpPr>
          <p:sp>
            <p:nvSpPr>
              <p:cNvPr id="10"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5"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6"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17" name="Rectangle 16"/>
          <p:cNvSpPr/>
          <p:nvPr/>
        </p:nvSpPr>
        <p:spPr>
          <a:xfrm>
            <a:off x="2743670" y="3822095"/>
            <a:ext cx="10510951" cy="1569660"/>
          </a:xfrm>
          <a:prstGeom prst="rect">
            <a:avLst/>
          </a:prstGeom>
          <a:solidFill>
            <a:schemeClr val="accent2">
              <a:lumMod val="60000"/>
              <a:lumOff val="4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a:spAutoFit/>
          </a:bodyPr>
          <a:lstStyle/>
          <a:p>
            <a:r>
              <a:rPr lang="en-US" sz="2400" b="1" dirty="0">
                <a:latin typeface="Arial" panose="020B0604020202020204" pitchFamily="34" charset="0"/>
                <a:ea typeface="Times New Roman" panose="02020603050405020304" pitchFamily="18" charset="0"/>
                <a:cs typeface="Arial" panose="020B0604020202020204" pitchFamily="34" charset="0"/>
              </a:rPr>
              <a:t>Permanent (</a:t>
            </a:r>
            <a:r>
              <a:rPr lang="en-US" sz="2400" dirty="0">
                <a:latin typeface="Arial" panose="020B0604020202020204" pitchFamily="34" charset="0"/>
                <a:ea typeface="Times New Roman" panose="02020603050405020304" pitchFamily="18" charset="0"/>
                <a:cs typeface="Arial" panose="020B0604020202020204" pitchFamily="34" charset="0"/>
              </a:rPr>
              <a:t>or </a:t>
            </a:r>
            <a:r>
              <a:rPr lang="en-US" sz="2400" b="1" dirty="0">
                <a:latin typeface="Arial" panose="020B0604020202020204" pitchFamily="34" charset="0"/>
                <a:ea typeface="Times New Roman" panose="02020603050405020304" pitchFamily="18" charset="0"/>
                <a:cs typeface="Arial" panose="020B0604020202020204" pitchFamily="34" charset="0"/>
              </a:rPr>
              <a:t>real) accounts </a:t>
            </a:r>
            <a:r>
              <a:rPr lang="en-US" sz="2400" dirty="0">
                <a:latin typeface="Arial" panose="020B0604020202020204" pitchFamily="34" charset="0"/>
                <a:ea typeface="Times New Roman" panose="02020603050405020304" pitchFamily="18" charset="0"/>
                <a:cs typeface="Arial" panose="020B0604020202020204" pitchFamily="34" charset="0"/>
              </a:rPr>
              <a:t>report on activities related to one or more future accounting periods. They carry their ending balances into the next period and generally consist of all balance sheet accounts. These are assets, liabilities and equity accounts, which are not closed</a:t>
            </a:r>
            <a:endParaRPr lang="en-US" sz="2400" dirty="0">
              <a:latin typeface="Arial" panose="020B0604020202020204" pitchFamily="34" charset="0"/>
              <a:cs typeface="Arial" panose="020B0604020202020204" pitchFamily="34" charset="0"/>
            </a:endParaRPr>
          </a:p>
        </p:txBody>
      </p: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590" y="489120"/>
            <a:ext cx="1646183" cy="1268068"/>
          </a:xfrm>
          <a:prstGeom prst="rect">
            <a:avLst/>
          </a:prstGeom>
          <a:ln>
            <a:noFill/>
          </a:ln>
          <a:effectLst>
            <a:outerShdw blurRad="292100" dist="139700" dir="2700000" algn="tl" rotWithShape="0">
              <a:srgbClr val="333333">
                <a:alpha val="65000"/>
              </a:srgbClr>
            </a:outerShdw>
          </a:effectLst>
        </p:spPr>
      </p:pic>
      <p:grpSp>
        <p:nvGrpSpPr>
          <p:cNvPr id="22" name="Group 21"/>
          <p:cNvGrpSpPr/>
          <p:nvPr/>
        </p:nvGrpSpPr>
        <p:grpSpPr>
          <a:xfrm>
            <a:off x="0" y="6498164"/>
            <a:ext cx="12192000" cy="384957"/>
            <a:chOff x="0" y="6498164"/>
            <a:chExt cx="12192000" cy="384957"/>
          </a:xfrm>
        </p:grpSpPr>
        <p:cxnSp>
          <p:nvCxnSpPr>
            <p:cNvPr id="23" name="Straight Connector 22"/>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ectangle 23"/>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33905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7"/>
          <p:cNvSpPr txBox="1">
            <a:spLocks noChangeArrowheads="1"/>
          </p:cNvSpPr>
          <p:nvPr/>
        </p:nvSpPr>
        <p:spPr bwMode="auto">
          <a:xfrm>
            <a:off x="3595833" y="2651595"/>
            <a:ext cx="1115695" cy="434340"/>
          </a:xfrm>
          <a:prstGeom prst="rect">
            <a:avLst/>
          </a:prstGeom>
          <a:gradFill rotWithShape="0">
            <a:gsLst>
              <a:gs pos="0">
                <a:srgbClr val="FABF8F"/>
              </a:gs>
              <a:gs pos="50000">
                <a:srgbClr val="FDE9D9"/>
              </a:gs>
              <a:gs pos="100000">
                <a:srgbClr val="FABF8F"/>
              </a:gs>
            </a:gsLst>
            <a:lin ang="18900000" scaled="1"/>
          </a:gradFill>
          <a:ln w="1270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vert="horz" wrap="square" lIns="91440" tIns="45720" rIns="91440" bIns="45720" anchor="t" anchorCtr="0" upright="1">
            <a:noAutofit/>
          </a:bodyPr>
          <a:lstStyle/>
          <a:p>
            <a:pPr algn="ctr">
              <a:spcAft>
                <a:spcPts val="0"/>
              </a:spcAft>
            </a:pPr>
            <a:r>
              <a:rPr lang="en-GB" sz="1600" b="1" dirty="0">
                <a:effectLst/>
                <a:latin typeface="Times New Roman" panose="02020603050405020304" pitchFamily="18" charset="0"/>
                <a:ea typeface="Times New Roman" panose="02020603050405020304" pitchFamily="18" charset="0"/>
              </a:rPr>
              <a:t>Revenues</a:t>
            </a:r>
            <a:endParaRPr lang="en-US" sz="1200" dirty="0">
              <a:effectLst/>
              <a:latin typeface="Times New Roman" panose="02020603050405020304" pitchFamily="18" charset="0"/>
              <a:ea typeface="Times New Roman" panose="02020603050405020304" pitchFamily="18" charset="0"/>
            </a:endParaRPr>
          </a:p>
        </p:txBody>
      </p:sp>
      <p:sp>
        <p:nvSpPr>
          <p:cNvPr id="5" name="Text Box 41"/>
          <p:cNvSpPr txBox="1">
            <a:spLocks noChangeArrowheads="1"/>
          </p:cNvSpPr>
          <p:nvPr/>
        </p:nvSpPr>
        <p:spPr bwMode="auto">
          <a:xfrm>
            <a:off x="5236518" y="3672828"/>
            <a:ext cx="467995" cy="1381760"/>
          </a:xfrm>
          <a:prstGeom prst="rect">
            <a:avLst/>
          </a:prstGeom>
          <a:solidFill>
            <a:srgbClr val="E5DFEC"/>
          </a:solidFill>
          <a:ln w="3175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rot="0" vert="vert" wrap="square" lIns="91440" tIns="45720" rIns="91440" bIns="45720" anchor="t" anchorCtr="0" upright="1">
            <a:noAutofit/>
          </a:bodyPr>
          <a:lstStyle/>
          <a:p>
            <a:pPr algn="ctr">
              <a:spcAft>
                <a:spcPts val="0"/>
              </a:spcAft>
            </a:pPr>
            <a:r>
              <a:rPr lang="en-GB" sz="1600" b="1" dirty="0">
                <a:effectLst/>
                <a:latin typeface="Times New Roman" panose="02020603050405020304" pitchFamily="18" charset="0"/>
                <a:ea typeface="Times New Roman" panose="02020603050405020304" pitchFamily="18" charset="0"/>
              </a:rPr>
              <a:t>Withdrawals</a:t>
            </a:r>
            <a:endParaRPr lang="en-US" sz="1200" dirty="0">
              <a:effectLst/>
              <a:latin typeface="Times New Roman" panose="02020603050405020304" pitchFamily="18" charset="0"/>
              <a:ea typeface="Times New Roman" panose="02020603050405020304" pitchFamily="18" charset="0"/>
            </a:endParaRPr>
          </a:p>
        </p:txBody>
      </p:sp>
      <p:sp>
        <p:nvSpPr>
          <p:cNvPr id="6" name="Text Box 43"/>
          <p:cNvSpPr txBox="1">
            <a:spLocks noChangeArrowheads="1"/>
          </p:cNvSpPr>
          <p:nvPr/>
        </p:nvSpPr>
        <p:spPr bwMode="auto">
          <a:xfrm>
            <a:off x="2647583" y="3708695"/>
            <a:ext cx="401320" cy="1256030"/>
          </a:xfrm>
          <a:prstGeom prst="rect">
            <a:avLst/>
          </a:prstGeom>
          <a:solidFill>
            <a:srgbClr val="F2F2F2"/>
          </a:solidFill>
          <a:ln w="3175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rot="0" vert="vert270" wrap="square" lIns="91440" tIns="45720" rIns="91440" bIns="45720" anchor="t" anchorCtr="0" upright="1">
            <a:noAutofit/>
          </a:bodyPr>
          <a:lstStyle/>
          <a:p>
            <a:pPr algn="ctr">
              <a:spcAft>
                <a:spcPts val="0"/>
              </a:spcAft>
            </a:pPr>
            <a:r>
              <a:rPr lang="en-GB" sz="1600" b="1" dirty="0">
                <a:effectLst/>
                <a:latin typeface="Times New Roman" panose="02020603050405020304" pitchFamily="18" charset="0"/>
                <a:ea typeface="Times New Roman" panose="02020603050405020304" pitchFamily="18" charset="0"/>
              </a:rPr>
              <a:t>Expenses </a:t>
            </a:r>
            <a:endParaRPr lang="en-US" sz="1200" dirty="0">
              <a:effectLst/>
              <a:latin typeface="Times New Roman" panose="02020603050405020304" pitchFamily="18" charset="0"/>
              <a:ea typeface="Times New Roman" panose="02020603050405020304" pitchFamily="18" charset="0"/>
            </a:endParaRPr>
          </a:p>
        </p:txBody>
      </p:sp>
      <p:sp>
        <p:nvSpPr>
          <p:cNvPr id="7" name="AutoShape 39"/>
          <p:cNvSpPr>
            <a:spLocks noChangeArrowheads="1"/>
          </p:cNvSpPr>
          <p:nvPr/>
        </p:nvSpPr>
        <p:spPr bwMode="auto">
          <a:xfrm>
            <a:off x="7552117" y="3348508"/>
            <a:ext cx="1567180" cy="1727200"/>
          </a:xfrm>
          <a:custGeom>
            <a:avLst/>
            <a:gdLst>
              <a:gd name="G0" fmla="+- 6480 0 0"/>
              <a:gd name="G1" fmla="+- 8640 0 0"/>
              <a:gd name="G2" fmla="+- 6171 0 0"/>
              <a:gd name="G3" fmla="+- 21600 0 6480"/>
              <a:gd name="G4" fmla="+- 21600 0 8640"/>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5429 h 21600"/>
              <a:gd name="T4" fmla="*/ 10800 w 21600"/>
              <a:gd name="T5" fmla="*/ 18514 h 21600"/>
              <a:gd name="T6" fmla="*/ 21600 w 21600"/>
              <a:gd name="T7" fmla="*/ 15429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close/>
              </a:path>
            </a:pathLst>
          </a:custGeom>
          <a:solidFill>
            <a:srgbClr val="DBE5F1"/>
          </a:solidFill>
          <a:ln w="3175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rot="0" vert="horz" wrap="square" lIns="91440" tIns="45720" rIns="91440" bIns="45720" anchor="t" anchorCtr="0" upright="1">
            <a:noAutofit/>
          </a:bodyPr>
          <a:lstStyle/>
          <a:p>
            <a:pPr algn="ctr">
              <a:spcAft>
                <a:spcPts val="0"/>
              </a:spcAft>
            </a:pPr>
            <a:r>
              <a:rPr lang="en-GB" sz="1400" b="1">
                <a:effectLst/>
                <a:latin typeface="Times New Roman" panose="02020603050405020304" pitchFamily="18" charset="0"/>
                <a:ea typeface="Times New Roman" panose="02020603050405020304" pitchFamily="18" charset="0"/>
              </a:rPr>
              <a:t>Permanent Accounts</a:t>
            </a:r>
            <a:endParaRPr lang="en-US" sz="1200">
              <a:effectLst/>
              <a:latin typeface="Times New Roman" panose="02020603050405020304" pitchFamily="18" charset="0"/>
              <a:ea typeface="Times New Roman" panose="02020603050405020304" pitchFamily="18" charset="0"/>
            </a:endParaRPr>
          </a:p>
        </p:txBody>
      </p:sp>
      <p:sp>
        <p:nvSpPr>
          <p:cNvPr id="8" name="Text Box 36"/>
          <p:cNvSpPr txBox="1">
            <a:spLocks noChangeArrowheads="1"/>
          </p:cNvSpPr>
          <p:nvPr/>
        </p:nvSpPr>
        <p:spPr bwMode="auto">
          <a:xfrm>
            <a:off x="7918829" y="2588576"/>
            <a:ext cx="833755" cy="434340"/>
          </a:xfrm>
          <a:prstGeom prst="rect">
            <a:avLst/>
          </a:prstGeom>
          <a:gradFill rotWithShape="0">
            <a:gsLst>
              <a:gs pos="0">
                <a:srgbClr val="92CDDC"/>
              </a:gs>
              <a:gs pos="50000">
                <a:srgbClr val="DAEEF3"/>
              </a:gs>
              <a:gs pos="100000">
                <a:srgbClr val="92CDDC"/>
              </a:gs>
            </a:gsLst>
            <a:lin ang="18900000" scaled="1"/>
          </a:gradFill>
          <a:ln w="1270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vert="horz" wrap="square" lIns="91440" tIns="45720" rIns="91440" bIns="45720" anchor="t" anchorCtr="0" upright="1">
            <a:noAutofit/>
          </a:bodyPr>
          <a:lstStyle/>
          <a:p>
            <a:pPr algn="ctr">
              <a:spcAft>
                <a:spcPts val="0"/>
              </a:spcAft>
            </a:pPr>
            <a:r>
              <a:rPr lang="en-GB" sz="1600" b="1" dirty="0">
                <a:effectLst/>
                <a:latin typeface="Times New Roman" panose="02020603050405020304" pitchFamily="18" charset="0"/>
                <a:ea typeface="Times New Roman" panose="02020603050405020304" pitchFamily="18" charset="0"/>
              </a:rPr>
              <a:t>Assets </a:t>
            </a:r>
            <a:endParaRPr lang="en-US" sz="1200" dirty="0">
              <a:effectLst/>
              <a:latin typeface="Times New Roman" panose="02020603050405020304" pitchFamily="18" charset="0"/>
              <a:ea typeface="Times New Roman" panose="02020603050405020304" pitchFamily="18" charset="0"/>
            </a:endParaRPr>
          </a:p>
        </p:txBody>
      </p:sp>
      <p:sp>
        <p:nvSpPr>
          <p:cNvPr id="9" name="Text Box 42"/>
          <p:cNvSpPr txBox="1">
            <a:spLocks noChangeArrowheads="1"/>
          </p:cNvSpPr>
          <p:nvPr/>
        </p:nvSpPr>
        <p:spPr bwMode="auto">
          <a:xfrm>
            <a:off x="6790074" y="3777763"/>
            <a:ext cx="401320" cy="1256030"/>
          </a:xfrm>
          <a:prstGeom prst="rect">
            <a:avLst/>
          </a:prstGeom>
          <a:solidFill>
            <a:srgbClr val="F2DBDB"/>
          </a:solidFill>
          <a:ln w="3175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rot="0" vert="vert270" wrap="square" lIns="91440" tIns="45720" rIns="91440" bIns="45720" anchor="t" anchorCtr="0" upright="1">
            <a:noAutofit/>
          </a:bodyPr>
          <a:lstStyle/>
          <a:p>
            <a:pPr algn="ctr">
              <a:spcAft>
                <a:spcPts val="0"/>
              </a:spcAft>
            </a:pPr>
            <a:r>
              <a:rPr lang="en-GB" sz="1600" b="1" dirty="0">
                <a:effectLst/>
                <a:latin typeface="Times New Roman" panose="02020603050405020304" pitchFamily="18" charset="0"/>
                <a:ea typeface="Times New Roman" panose="02020603050405020304" pitchFamily="18" charset="0"/>
              </a:rPr>
              <a:t>Liabilities  </a:t>
            </a:r>
            <a:endParaRPr lang="en-US" sz="1200" dirty="0">
              <a:effectLst/>
              <a:latin typeface="Times New Roman" panose="02020603050405020304" pitchFamily="18" charset="0"/>
              <a:ea typeface="Times New Roman" panose="02020603050405020304" pitchFamily="18" charset="0"/>
            </a:endParaRPr>
          </a:p>
        </p:txBody>
      </p:sp>
      <p:sp>
        <p:nvSpPr>
          <p:cNvPr id="10" name="Text Box 38"/>
          <p:cNvSpPr txBox="1">
            <a:spLocks noChangeArrowheads="1"/>
          </p:cNvSpPr>
          <p:nvPr/>
        </p:nvSpPr>
        <p:spPr bwMode="auto">
          <a:xfrm>
            <a:off x="9480020" y="3426797"/>
            <a:ext cx="448945" cy="1737360"/>
          </a:xfrm>
          <a:prstGeom prst="rect">
            <a:avLst/>
          </a:prstGeom>
          <a:solidFill>
            <a:srgbClr val="EAF1DD"/>
          </a:solidFill>
          <a:ln w="3175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rot="0" vert="vert" wrap="square" lIns="91440" tIns="45720" rIns="91440" bIns="45720" anchor="t" anchorCtr="0" upright="1">
            <a:noAutofit/>
          </a:bodyPr>
          <a:lstStyle/>
          <a:p>
            <a:pPr algn="ctr">
              <a:spcAft>
                <a:spcPts val="0"/>
              </a:spcAft>
            </a:pPr>
            <a:r>
              <a:rPr lang="en-GB" sz="1600" b="1" dirty="0">
                <a:effectLst/>
                <a:latin typeface="Times New Roman" panose="02020603050405020304" pitchFamily="18" charset="0"/>
                <a:ea typeface="Times New Roman" panose="02020603050405020304" pitchFamily="18" charset="0"/>
              </a:rPr>
              <a:t>Owner's Capital</a:t>
            </a:r>
            <a:endParaRPr lang="en-US" sz="1200" dirty="0">
              <a:effectLst/>
              <a:latin typeface="Times New Roman" panose="02020603050405020304" pitchFamily="18" charset="0"/>
              <a:ea typeface="Times New Roman" panose="02020603050405020304" pitchFamily="18" charset="0"/>
            </a:endParaRPr>
          </a:p>
        </p:txBody>
      </p:sp>
      <p:sp>
        <p:nvSpPr>
          <p:cNvPr id="11" name="AutoShape 44"/>
          <p:cNvSpPr>
            <a:spLocks noChangeArrowheads="1"/>
          </p:cNvSpPr>
          <p:nvPr/>
        </p:nvSpPr>
        <p:spPr bwMode="auto">
          <a:xfrm>
            <a:off x="2362468" y="5456215"/>
            <a:ext cx="8133814" cy="723900"/>
          </a:xfrm>
          <a:prstGeom prst="flowChartPunchedTape">
            <a:avLst/>
          </a:prstGeom>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style>
          <a:lnRef idx="3">
            <a:schemeClr val="lt1"/>
          </a:lnRef>
          <a:fillRef idx="1">
            <a:schemeClr val="accent5"/>
          </a:fillRef>
          <a:effectRef idx="1">
            <a:schemeClr val="accent5"/>
          </a:effectRef>
          <a:fontRef idx="minor">
            <a:schemeClr val="lt1"/>
          </a:fontRef>
        </p:style>
        <p:txBody>
          <a:bodyPr rot="0" vert="horz" wrap="square" lIns="91440" tIns="45720" rIns="91440" bIns="45720" anchor="t" anchorCtr="0" upright="1">
            <a:noAutofit/>
          </a:bodyPr>
          <a:lstStyle/>
          <a:p>
            <a:pPr algn="ctr">
              <a:spcAft>
                <a:spcPts val="0"/>
              </a:spcAft>
            </a:pPr>
            <a:r>
              <a:rPr lang="en-GB" sz="2000" b="1">
                <a:solidFill>
                  <a:srgbClr val="000000"/>
                </a:solidFill>
                <a:effectLst/>
                <a:latin typeface="Times New Roman" panose="02020603050405020304" pitchFamily="18" charset="0"/>
                <a:ea typeface="Times New Roman" panose="02020603050405020304" pitchFamily="18" charset="0"/>
              </a:rPr>
              <a:t>The closing process applies only to temporary account accounts</a:t>
            </a:r>
            <a:endParaRPr lang="en-US" sz="2000">
              <a:effectLst/>
              <a:latin typeface="Times New Roman" panose="02020603050405020304" pitchFamily="18" charset="0"/>
              <a:ea typeface="Times New Roman" panose="02020603050405020304" pitchFamily="18" charset="0"/>
            </a:endParaRPr>
          </a:p>
        </p:txBody>
      </p:sp>
      <p:sp>
        <p:nvSpPr>
          <p:cNvPr id="12" name="AutoShape 40"/>
          <p:cNvSpPr>
            <a:spLocks noChangeArrowheads="1"/>
          </p:cNvSpPr>
          <p:nvPr/>
        </p:nvSpPr>
        <p:spPr bwMode="auto">
          <a:xfrm>
            <a:off x="3357708" y="3286748"/>
            <a:ext cx="1567180" cy="1767840"/>
          </a:xfrm>
          <a:custGeom>
            <a:avLst/>
            <a:gdLst>
              <a:gd name="G0" fmla="+- 6480 0 0"/>
              <a:gd name="G1" fmla="+- 8640 0 0"/>
              <a:gd name="G2" fmla="+- 6171 0 0"/>
              <a:gd name="G3" fmla="+- 21600 0 6480"/>
              <a:gd name="G4" fmla="+- 21600 0 8640"/>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5429 h 21600"/>
              <a:gd name="T4" fmla="*/ 10800 w 21600"/>
              <a:gd name="T5" fmla="*/ 18514 h 21600"/>
              <a:gd name="T6" fmla="*/ 21600 w 21600"/>
              <a:gd name="T7" fmla="*/ 15429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close/>
              </a:path>
            </a:pathLst>
          </a:custGeom>
          <a:solidFill>
            <a:srgbClr val="FDE9D9"/>
          </a:solidFill>
          <a:ln w="3175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rot="0" vert="horz" wrap="square" lIns="91440" tIns="45720" rIns="91440" bIns="45720" anchor="t" anchorCtr="0" upright="1">
            <a:noAutofit/>
          </a:bodyPr>
          <a:lstStyle/>
          <a:p>
            <a:pPr algn="ctr">
              <a:spcAft>
                <a:spcPts val="0"/>
              </a:spcAft>
            </a:pPr>
            <a:r>
              <a:rPr lang="en-GB" sz="1400" b="1">
                <a:effectLst/>
                <a:latin typeface="Times New Roman" panose="02020603050405020304" pitchFamily="18" charset="0"/>
                <a:ea typeface="Times New Roman" panose="02020603050405020304" pitchFamily="18" charset="0"/>
              </a:rPr>
              <a:t>Temporary Accounts</a:t>
            </a:r>
            <a:endParaRPr lang="en-US" sz="1200">
              <a:effectLst/>
              <a:latin typeface="Times New Roman" panose="02020603050405020304" pitchFamily="18" charset="0"/>
              <a:ea typeface="Times New Roman" panose="02020603050405020304" pitchFamily="18" charset="0"/>
            </a:endParaRPr>
          </a:p>
        </p:txBody>
      </p:sp>
      <p:sp>
        <p:nvSpPr>
          <p:cNvPr id="13" name="AutoShape 35"/>
          <p:cNvSpPr>
            <a:spLocks noChangeArrowheads="1"/>
          </p:cNvSpPr>
          <p:nvPr/>
        </p:nvSpPr>
        <p:spPr bwMode="auto">
          <a:xfrm>
            <a:off x="2930956" y="1477250"/>
            <a:ext cx="6749724" cy="885825"/>
          </a:xfrm>
          <a:prstGeom prst="flowChartPunchedTape">
            <a:avLst/>
          </a:prstGeom>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3"/>
          </a:fillRef>
          <a:effectRef idx="1">
            <a:schemeClr val="accent3"/>
          </a:effectRef>
          <a:fontRef idx="minor">
            <a:schemeClr val="lt1"/>
          </a:fontRef>
        </p:style>
        <p:txBody>
          <a:bodyPr rot="0" vert="horz" wrap="square" lIns="91440" tIns="45720" rIns="91440" bIns="45720" anchor="t" anchorCtr="0" upright="1">
            <a:noAutofit/>
          </a:bodyPr>
          <a:lstStyle/>
          <a:p>
            <a:pPr marL="342900" lvl="0" indent="-342900" algn="ctr" rtl="0">
              <a:spcAft>
                <a:spcPts val="0"/>
              </a:spcAft>
              <a:buFont typeface="+mj-lt"/>
              <a:buAutoNum type="alphaUcPeriod"/>
            </a:pPr>
            <a:r>
              <a:rPr lang="en-GB" sz="2200" b="1" dirty="0">
                <a:solidFill>
                  <a:srgbClr val="002060"/>
                </a:solidFill>
                <a:effectLst/>
                <a:latin typeface="Times New Roman" panose="02020603050405020304" pitchFamily="18" charset="0"/>
                <a:ea typeface="Times New Roman" panose="02020603050405020304" pitchFamily="18" charset="0"/>
              </a:rPr>
              <a:t>Closing Process for Service Business</a:t>
            </a:r>
            <a:endParaRPr lang="en-US" sz="1200" dirty="0">
              <a:effectLst/>
              <a:latin typeface="Times New Roman" panose="02020603050405020304" pitchFamily="18" charset="0"/>
              <a:ea typeface="Times New Roman" panose="02020603050405020304" pitchFamily="18" charset="0"/>
            </a:endParaRPr>
          </a:p>
        </p:txBody>
      </p:sp>
      <p:sp>
        <p:nvSpPr>
          <p:cNvPr id="14" name="Rectangle 11"/>
          <p:cNvSpPr>
            <a:spLocks noChangeArrowheads="1"/>
          </p:cNvSpPr>
          <p:nvPr/>
        </p:nvSpPr>
        <p:spPr bwMode="auto">
          <a:xfrm>
            <a:off x="1390918" y="-285911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2"/>
          <p:cNvSpPr>
            <a:spLocks noChangeArrowheads="1"/>
          </p:cNvSpPr>
          <p:nvPr/>
        </p:nvSpPr>
        <p:spPr bwMode="auto">
          <a:xfrm>
            <a:off x="1390918" y="-240191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Closing Process for Temporary Accounts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pic>
        <p:nvPicPr>
          <p:cNvPr id="31" name="Picture 30"/>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30204" y="2071072"/>
            <a:ext cx="953770" cy="17576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2" name="Picture 3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771402" y="3484532"/>
            <a:ext cx="1001395" cy="2103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34" name="Group 33"/>
          <p:cNvGrpSpPr/>
          <p:nvPr/>
        </p:nvGrpSpPr>
        <p:grpSpPr>
          <a:xfrm>
            <a:off x="81512" y="544760"/>
            <a:ext cx="9772085" cy="872365"/>
            <a:chOff x="257453" y="1005623"/>
            <a:chExt cx="8784041" cy="1080000"/>
          </a:xfrm>
        </p:grpSpPr>
        <p:sp>
          <p:nvSpPr>
            <p:cNvPr id="35" name="مستطيل مستدير الزوايا 13"/>
            <p:cNvSpPr/>
            <p:nvPr/>
          </p:nvSpPr>
          <p:spPr>
            <a:xfrm>
              <a:off x="257453" y="1005623"/>
              <a:ext cx="8323762"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36" name="Rectangle 6"/>
            <p:cNvSpPr/>
            <p:nvPr/>
          </p:nvSpPr>
          <p:spPr>
            <a:xfrm>
              <a:off x="1117441" y="1195615"/>
              <a:ext cx="7924053" cy="657756"/>
            </a:xfrm>
            <a:prstGeom prst="rect">
              <a:avLst/>
            </a:prstGeom>
          </p:spPr>
          <p:txBody>
            <a:bodyPr wrap="none">
              <a:spAutoFit/>
            </a:bodyPr>
            <a:lstStyle/>
            <a:p>
              <a:pPr lvl="0" algn="just">
                <a:lnSpc>
                  <a:spcPct val="130000"/>
                </a:lnSpc>
                <a:tabLst>
                  <a:tab pos="457200" algn="l"/>
                </a:tabLst>
              </a:pPr>
              <a:r>
                <a:rPr lang="en-US" sz="2400" b="1" dirty="0">
                  <a:solidFill>
                    <a:srgbClr val="FFFF00"/>
                  </a:solidFill>
                  <a:latin typeface="Arial" panose="020B0604020202020204" pitchFamily="34" charset="0"/>
                  <a:ea typeface="Times New Roman" panose="02020603050405020304" pitchFamily="18" charset="0"/>
                  <a:cs typeface="Arial" panose="020B0604020202020204" pitchFamily="34" charset="0"/>
                </a:rPr>
                <a:t>Difference between permanent and temporary accounts.</a:t>
              </a:r>
              <a:endParaRPr lang="en-US" sz="2400" b="1" dirty="0">
                <a:solidFill>
                  <a:srgbClr val="FFFF00"/>
                </a:solidFill>
                <a:latin typeface="Calibri" panose="020F0502020204030204" pitchFamily="34" charset="0"/>
                <a:ea typeface="Times New Roman" panose="02020603050405020304" pitchFamily="18" charset="0"/>
                <a:cs typeface="Arial" panose="020B0604020202020204" pitchFamily="34" charset="0"/>
              </a:endParaRPr>
            </a:p>
          </p:txBody>
        </p:sp>
        <p:grpSp>
          <p:nvGrpSpPr>
            <p:cNvPr id="37" name="Shape 631"/>
            <p:cNvGrpSpPr/>
            <p:nvPr/>
          </p:nvGrpSpPr>
          <p:grpSpPr>
            <a:xfrm>
              <a:off x="460278" y="1121179"/>
              <a:ext cx="783227" cy="707887"/>
              <a:chOff x="5961125" y="1623900"/>
              <a:chExt cx="427450" cy="448175"/>
            </a:xfrm>
          </p:grpSpPr>
          <p:sp>
            <p:nvSpPr>
              <p:cNvPr id="38"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9"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40"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41"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42"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43"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44"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grpSp>
        <p:nvGrpSpPr>
          <p:cNvPr id="33" name="Group 32"/>
          <p:cNvGrpSpPr/>
          <p:nvPr/>
        </p:nvGrpSpPr>
        <p:grpSpPr>
          <a:xfrm>
            <a:off x="0" y="6498164"/>
            <a:ext cx="12192000" cy="384957"/>
            <a:chOff x="0" y="6498164"/>
            <a:chExt cx="12192000" cy="384957"/>
          </a:xfrm>
        </p:grpSpPr>
        <p:cxnSp>
          <p:nvCxnSpPr>
            <p:cNvPr id="45" name="Straight Connector 44"/>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Rectangle 45"/>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47" name="Picture 4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6590" y="489120"/>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8215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1000"/>
                                        <p:tgtEl>
                                          <p:spTgt spid="9"/>
                                        </p:tgtEl>
                                      </p:cBhvr>
                                    </p:animEffect>
                                    <p:anim calcmode="lin" valueType="num">
                                      <p:cBhvr>
                                        <p:cTn id="64" dur="1000" fill="hold"/>
                                        <p:tgtEl>
                                          <p:spTgt spid="9"/>
                                        </p:tgtEl>
                                        <p:attrNameLst>
                                          <p:attrName>ppt_x</p:attrName>
                                        </p:attrNameLst>
                                      </p:cBhvr>
                                      <p:tavLst>
                                        <p:tav tm="0">
                                          <p:val>
                                            <p:strVal val="#ppt_x"/>
                                          </p:val>
                                        </p:tav>
                                        <p:tav tm="100000">
                                          <p:val>
                                            <p:strVal val="#ppt_x"/>
                                          </p:val>
                                        </p:tav>
                                      </p:tavLst>
                                    </p:anim>
                                    <p:anim calcmode="lin" valueType="num">
                                      <p:cBhvr>
                                        <p:cTn id="6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1000"/>
                                        <p:tgtEl>
                                          <p:spTgt spid="10"/>
                                        </p:tgtEl>
                                      </p:cBhvr>
                                    </p:animEffect>
                                    <p:anim calcmode="lin" valueType="num">
                                      <p:cBhvr>
                                        <p:cTn id="71" dur="1000" fill="hold"/>
                                        <p:tgtEl>
                                          <p:spTgt spid="10"/>
                                        </p:tgtEl>
                                        <p:attrNameLst>
                                          <p:attrName>ppt_x</p:attrName>
                                        </p:attrNameLst>
                                      </p:cBhvr>
                                      <p:tavLst>
                                        <p:tav tm="0">
                                          <p:val>
                                            <p:strVal val="#ppt_x"/>
                                          </p:val>
                                        </p:tav>
                                        <p:tav tm="100000">
                                          <p:val>
                                            <p:strVal val="#ppt_x"/>
                                          </p:val>
                                        </p:tav>
                                      </p:tavLst>
                                    </p:anim>
                                    <p:anim calcmode="lin" valueType="num">
                                      <p:cBhvr>
                                        <p:cTn id="7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fade">
                                      <p:cBhvr>
                                        <p:cTn id="77" dur="1000"/>
                                        <p:tgtEl>
                                          <p:spTgt spid="11"/>
                                        </p:tgtEl>
                                      </p:cBhvr>
                                    </p:animEffect>
                                    <p:anim calcmode="lin" valueType="num">
                                      <p:cBhvr>
                                        <p:cTn id="78" dur="1000" fill="hold"/>
                                        <p:tgtEl>
                                          <p:spTgt spid="11"/>
                                        </p:tgtEl>
                                        <p:attrNameLst>
                                          <p:attrName>ppt_x</p:attrName>
                                        </p:attrNameLst>
                                      </p:cBhvr>
                                      <p:tavLst>
                                        <p:tav tm="0">
                                          <p:val>
                                            <p:strVal val="#ppt_x"/>
                                          </p:val>
                                        </p:tav>
                                        <p:tav tm="100000">
                                          <p:val>
                                            <p:strVal val="#ppt_x"/>
                                          </p:val>
                                        </p:tav>
                                      </p:tavLst>
                                    </p:anim>
                                    <p:anim calcmode="lin" valueType="num">
                                      <p:cBhvr>
                                        <p:cTn id="7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fade">
                                      <p:cBhvr>
                                        <p:cTn id="84" dur="1000"/>
                                        <p:tgtEl>
                                          <p:spTgt spid="31"/>
                                        </p:tgtEl>
                                      </p:cBhvr>
                                    </p:animEffect>
                                    <p:anim calcmode="lin" valueType="num">
                                      <p:cBhvr>
                                        <p:cTn id="85" dur="1000" fill="hold"/>
                                        <p:tgtEl>
                                          <p:spTgt spid="31"/>
                                        </p:tgtEl>
                                        <p:attrNameLst>
                                          <p:attrName>ppt_x</p:attrName>
                                        </p:attrNameLst>
                                      </p:cBhvr>
                                      <p:tavLst>
                                        <p:tav tm="0">
                                          <p:val>
                                            <p:strVal val="#ppt_x"/>
                                          </p:val>
                                        </p:tav>
                                        <p:tav tm="100000">
                                          <p:val>
                                            <p:strVal val="#ppt_x"/>
                                          </p:val>
                                        </p:tav>
                                      </p:tavLst>
                                    </p:anim>
                                    <p:anim calcmode="lin" valueType="num">
                                      <p:cBhvr>
                                        <p:cTn id="8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4095" y="2141467"/>
            <a:ext cx="9920653" cy="2436564"/>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lvl="0" algn="just">
              <a:lnSpc>
                <a:spcPct val="130000"/>
              </a:lnSpc>
            </a:pPr>
            <a:r>
              <a:rPr lang="en-US" sz="2000" b="1" dirty="0" smtClean="0">
                <a:latin typeface="Arial" panose="020B0604020202020204" pitchFamily="34" charset="0"/>
                <a:ea typeface="Times New Roman" panose="02020603050405020304" pitchFamily="18" charset="0"/>
                <a:cs typeface="Arial" panose="020B0604020202020204" pitchFamily="34" charset="0"/>
              </a:rPr>
              <a:t>1. It </a:t>
            </a:r>
            <a:r>
              <a:rPr lang="en-US" sz="2000" b="1" dirty="0">
                <a:latin typeface="Arial" panose="020B0604020202020204" pitchFamily="34" charset="0"/>
                <a:ea typeface="Times New Roman" panose="02020603050405020304" pitchFamily="18" charset="0"/>
                <a:cs typeface="Arial" panose="020B0604020202020204" pitchFamily="34" charset="0"/>
              </a:rPr>
              <a:t>resets revenue, expense, and withdrawals account balances to zero at the end of each period.  So these accounts can properly measure income and withdrawals for the next period</a:t>
            </a:r>
            <a:r>
              <a:rPr lang="en-US" sz="2000" b="1" dirty="0" smtClean="0">
                <a:latin typeface="Arial" panose="020B0604020202020204" pitchFamily="34" charset="0"/>
                <a:ea typeface="Times New Roman" panose="02020603050405020304" pitchFamily="18" charset="0"/>
                <a:cs typeface="Arial" panose="020B0604020202020204" pitchFamily="34" charset="0"/>
              </a:rPr>
              <a:t>.</a:t>
            </a:r>
            <a:endParaRPr lang="en-US" sz="2000" b="1" dirty="0">
              <a:latin typeface="Arial" panose="020B0604020202020204" pitchFamily="34" charset="0"/>
              <a:ea typeface="Times New Roman" panose="02020603050405020304" pitchFamily="18" charset="0"/>
              <a:cs typeface="Arial" panose="020B0604020202020204" pitchFamily="34" charset="0"/>
            </a:endParaRPr>
          </a:p>
          <a:p>
            <a:pPr lvl="0" algn="just">
              <a:lnSpc>
                <a:spcPct val="130000"/>
              </a:lnSpc>
              <a:spcAft>
                <a:spcPts val="1000"/>
              </a:spcAft>
            </a:pPr>
            <a:r>
              <a:rPr lang="en-US" sz="2000" b="1" dirty="0" smtClean="0">
                <a:latin typeface="Arial" panose="020B0604020202020204" pitchFamily="34" charset="0"/>
                <a:ea typeface="Times New Roman" panose="02020603050405020304" pitchFamily="18" charset="0"/>
                <a:cs typeface="Arial" panose="020B0604020202020204" pitchFamily="34" charset="0"/>
              </a:rPr>
              <a:t>2. It </a:t>
            </a:r>
            <a:r>
              <a:rPr lang="en-US" sz="2000" b="1" dirty="0">
                <a:latin typeface="Arial" panose="020B0604020202020204" pitchFamily="34" charset="0"/>
                <a:ea typeface="Times New Roman" panose="02020603050405020304" pitchFamily="18" charset="0"/>
                <a:cs typeface="Arial" panose="020B0604020202020204" pitchFamily="34" charset="0"/>
              </a:rPr>
              <a:t>helps in summarizing a period’s revenues and expenses</a:t>
            </a:r>
            <a:r>
              <a:rPr lang="en-US" sz="2000" b="1" dirty="0" smtClean="0">
                <a:latin typeface="Arial" panose="020B0604020202020204" pitchFamily="34" charset="0"/>
                <a:ea typeface="Times New Roman" panose="02020603050405020304" pitchFamily="18" charset="0"/>
                <a:cs typeface="Arial" panose="020B0604020202020204" pitchFamily="34" charset="0"/>
              </a:rPr>
              <a:t>.</a:t>
            </a:r>
            <a:endParaRPr lang="en-US" sz="2000" b="1" dirty="0">
              <a:latin typeface="Arial" panose="020B0604020202020204" pitchFamily="34" charset="0"/>
              <a:ea typeface="Times New Roman" panose="02020603050405020304" pitchFamily="18" charset="0"/>
              <a:cs typeface="Arial" panose="020B0604020202020204" pitchFamily="34" charset="0"/>
            </a:endParaRPr>
          </a:p>
          <a:p>
            <a:r>
              <a:rPr lang="en-GB" sz="2000" b="1" dirty="0" smtClean="0">
                <a:latin typeface="Arial" panose="020B0604020202020204" pitchFamily="34" charset="0"/>
                <a:ea typeface="Times New Roman" panose="02020603050405020304" pitchFamily="18" charset="0"/>
                <a:cs typeface="Arial" panose="020B0604020202020204" pitchFamily="34" charset="0"/>
              </a:rPr>
              <a:t>3. It </a:t>
            </a:r>
            <a:r>
              <a:rPr lang="en-GB" sz="2000" b="1" dirty="0">
                <a:latin typeface="Arial" panose="020B0604020202020204" pitchFamily="34" charset="0"/>
                <a:ea typeface="Times New Roman" panose="02020603050405020304" pitchFamily="18" charset="0"/>
                <a:cs typeface="Arial" panose="020B0604020202020204" pitchFamily="34" charset="0"/>
              </a:rPr>
              <a:t>updates the balance of capital account for changes in owner’s equity occurring during the accounting period</a:t>
            </a:r>
            <a:endParaRPr lang="en-US" sz="2000" b="1" dirty="0">
              <a:latin typeface="Arial" panose="020B0604020202020204" pitchFamily="34" charset="0"/>
              <a:cs typeface="Arial" panose="020B0604020202020204" pitchFamily="34" charset="0"/>
            </a:endParaRPr>
          </a:p>
        </p:txBody>
      </p:sp>
      <p:sp>
        <p:nvSpPr>
          <p:cNvPr id="5"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Closing Process for Temporary Accounts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9" name="Group 8"/>
          <p:cNvGrpSpPr/>
          <p:nvPr/>
        </p:nvGrpSpPr>
        <p:grpSpPr>
          <a:xfrm>
            <a:off x="182386" y="665236"/>
            <a:ext cx="8153400" cy="872365"/>
            <a:chOff x="272538" y="1012529"/>
            <a:chExt cx="8153400" cy="1080000"/>
          </a:xfrm>
        </p:grpSpPr>
        <p:sp>
          <p:nvSpPr>
            <p:cNvPr id="10" name="مستطيل مستدير الزوايا 13"/>
            <p:cNvSpPr/>
            <p:nvPr/>
          </p:nvSpPr>
          <p:spPr>
            <a:xfrm>
              <a:off x="272538" y="1012529"/>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1" name="Rectangle 6"/>
            <p:cNvSpPr/>
            <p:nvPr/>
          </p:nvSpPr>
          <p:spPr>
            <a:xfrm>
              <a:off x="1431246" y="1101427"/>
              <a:ext cx="6716228" cy="876373"/>
            </a:xfrm>
            <a:prstGeom prst="rect">
              <a:avLst/>
            </a:prstGeom>
          </p:spPr>
          <p:txBody>
            <a:bodyPr wrap="square">
              <a:spAutoFit/>
            </a:bodyPr>
            <a:lstStyle/>
            <a:p>
              <a:pPr lvl="0"/>
              <a:r>
                <a:rPr lang="en-GB" sz="2000" b="1" dirty="0" smtClean="0">
                  <a:solidFill>
                    <a:srgbClr val="FFFF00"/>
                  </a:solidFill>
                  <a:latin typeface="Arial" panose="020B0604020202020204" pitchFamily="34" charset="0"/>
                  <a:cs typeface="Arial" panose="020B0604020202020204" pitchFamily="34" charset="0"/>
                </a:rPr>
                <a:t>Explain </a:t>
              </a:r>
              <a:r>
                <a:rPr lang="en-GB" sz="2000" b="1" dirty="0">
                  <a:solidFill>
                    <a:srgbClr val="FFFF00"/>
                  </a:solidFill>
                  <a:latin typeface="Arial" panose="020B0604020202020204" pitchFamily="34" charset="0"/>
                  <a:cs typeface="Arial" panose="020B0604020202020204" pitchFamily="34" charset="0"/>
                </a:rPr>
                <a:t>the purpose of preparing the closing entries for  temporary accounts.</a:t>
              </a:r>
              <a:endParaRPr lang="en-US" sz="2000" b="1" dirty="0">
                <a:solidFill>
                  <a:srgbClr val="FFFF00"/>
                </a:solidFill>
                <a:latin typeface="Arial" panose="020B0604020202020204" pitchFamily="34" charset="0"/>
                <a:cs typeface="Arial" panose="020B0604020202020204" pitchFamily="34" charset="0"/>
              </a:endParaRPr>
            </a:p>
          </p:txBody>
        </p:sp>
        <p:grpSp>
          <p:nvGrpSpPr>
            <p:cNvPr id="12" name="Shape 631"/>
            <p:cNvGrpSpPr/>
            <p:nvPr/>
          </p:nvGrpSpPr>
          <p:grpSpPr>
            <a:xfrm>
              <a:off x="460278" y="1121179"/>
              <a:ext cx="783227" cy="707887"/>
              <a:chOff x="5961125" y="1623900"/>
              <a:chExt cx="427450" cy="448175"/>
            </a:xfrm>
          </p:grpSpPr>
          <p:sp>
            <p:nvSpPr>
              <p:cNvPr id="13"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5"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6"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8"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pic>
        <p:nvPicPr>
          <p:cNvPr id="20" name="Picture 19"/>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84996" y="4369112"/>
            <a:ext cx="953770" cy="17576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 name="Picture 20"/>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9218141" y="4332672"/>
            <a:ext cx="1001395" cy="2103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22" name="Group 21"/>
          <p:cNvGrpSpPr/>
          <p:nvPr/>
        </p:nvGrpSpPr>
        <p:grpSpPr>
          <a:xfrm>
            <a:off x="0" y="6498164"/>
            <a:ext cx="12192000" cy="384957"/>
            <a:chOff x="0" y="6498164"/>
            <a:chExt cx="12192000" cy="384957"/>
          </a:xfrm>
        </p:grpSpPr>
        <p:cxnSp>
          <p:nvCxnSpPr>
            <p:cNvPr id="23" name="Straight Connector 22"/>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ectangle 23"/>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6590" y="489120"/>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7204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Closing Entries for Temporary Accounts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sp>
        <p:nvSpPr>
          <p:cNvPr id="6" name="TextBox 5"/>
          <p:cNvSpPr txBox="1"/>
          <p:nvPr/>
        </p:nvSpPr>
        <p:spPr>
          <a:xfrm>
            <a:off x="433886" y="1771319"/>
            <a:ext cx="9560120" cy="40011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1. </a:t>
            </a:r>
            <a:r>
              <a:rPr lang="en-GB" sz="2000" b="1" dirty="0" smtClean="0">
                <a:solidFill>
                  <a:srgbClr val="C00000"/>
                </a:solidFill>
                <a:latin typeface="Arial" panose="020B0604020202020204" pitchFamily="34" charset="0"/>
                <a:cs typeface="Arial" panose="020B0604020202020204" pitchFamily="34" charset="0"/>
              </a:rPr>
              <a:t>Closing  </a:t>
            </a:r>
            <a:r>
              <a:rPr lang="en-GB" sz="2000" b="1" dirty="0">
                <a:solidFill>
                  <a:srgbClr val="C00000"/>
                </a:solidFill>
                <a:latin typeface="Arial" panose="020B0604020202020204" pitchFamily="34" charset="0"/>
                <a:cs typeface="Arial" panose="020B0604020202020204" pitchFamily="34" charset="0"/>
              </a:rPr>
              <a:t>Revenues:   </a:t>
            </a:r>
            <a:r>
              <a:rPr lang="en-GB" sz="20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(Revenues are credit, when close it should be debit</a:t>
            </a:r>
            <a:r>
              <a:rPr lang="en-GB" sz="20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Wingdings" panose="05000000000000000000" pitchFamily="2" charset="2"/>
              </a:rPr>
              <a:t>)  </a:t>
            </a:r>
            <a:endParaRPr lang="en-GB" sz="2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027141649"/>
              </p:ext>
            </p:extLst>
          </p:nvPr>
        </p:nvGraphicFramePr>
        <p:xfrm>
          <a:off x="433886" y="2400729"/>
          <a:ext cx="9607640" cy="1419237"/>
        </p:xfrm>
        <a:graphic>
          <a:graphicData uri="http://schemas.openxmlformats.org/drawingml/2006/table">
            <a:tbl>
              <a:tblPr firstRow="1" bandRow="1">
                <a:tableStyleId>{F5AB1C69-6EDB-4FF4-983F-18BD219EF322}</a:tableStyleId>
              </a:tblPr>
              <a:tblGrid>
                <a:gridCol w="1790164">
                  <a:extLst>
                    <a:ext uri="{9D8B030D-6E8A-4147-A177-3AD203B41FA5}">
                      <a16:colId xmlns:a16="http://schemas.microsoft.com/office/drawing/2014/main" xmlns="" val="20000"/>
                    </a:ext>
                  </a:extLst>
                </a:gridCol>
                <a:gridCol w="5369376">
                  <a:extLst>
                    <a:ext uri="{9D8B030D-6E8A-4147-A177-3AD203B41FA5}">
                      <a16:colId xmlns:a16="http://schemas.microsoft.com/office/drawing/2014/main" xmlns="" val="20001"/>
                    </a:ext>
                  </a:extLst>
                </a:gridCol>
                <a:gridCol w="1247145">
                  <a:extLst>
                    <a:ext uri="{9D8B030D-6E8A-4147-A177-3AD203B41FA5}">
                      <a16:colId xmlns:a16="http://schemas.microsoft.com/office/drawing/2014/main" xmlns="" val="20002"/>
                    </a:ext>
                  </a:extLst>
                </a:gridCol>
                <a:gridCol w="1200955">
                  <a:extLst>
                    <a:ext uri="{9D8B030D-6E8A-4147-A177-3AD203B41FA5}">
                      <a16:colId xmlns:a16="http://schemas.microsoft.com/office/drawing/2014/main" xmlns="" val="20003"/>
                    </a:ext>
                  </a:extLst>
                </a:gridCol>
              </a:tblGrid>
              <a:tr h="473079">
                <a:tc>
                  <a:txBody>
                    <a:bodyPr/>
                    <a:lstStyle/>
                    <a:p>
                      <a:pPr algn="ctr"/>
                      <a:r>
                        <a:rPr lang="en-GB" sz="2000" b="1" dirty="0">
                          <a:solidFill>
                            <a:srgbClr val="002060"/>
                          </a:solidFill>
                          <a:latin typeface="Arial" panose="020B0604020202020204" pitchFamily="34" charset="0"/>
                          <a:cs typeface="Arial" panose="020B0604020202020204" pitchFamily="34" charset="0"/>
                        </a:rPr>
                        <a:t>Date</a:t>
                      </a:r>
                    </a:p>
                  </a:txBody>
                  <a:tcPr>
                    <a:cell3D prstMaterial="dkEdge">
                      <a:bevel prst="relaxedInset"/>
                      <a:lightRig rig="flood" dir="t"/>
                    </a:cell3D>
                  </a:tcPr>
                </a:tc>
                <a:tc>
                  <a:txBody>
                    <a:bodyPr/>
                    <a:lstStyle/>
                    <a:p>
                      <a:pPr algn="ctr"/>
                      <a:r>
                        <a:rPr lang="en-GB" sz="2000" b="1" dirty="0">
                          <a:solidFill>
                            <a:srgbClr val="002060"/>
                          </a:solidFill>
                          <a:latin typeface="Arial" panose="020B0604020202020204" pitchFamily="34" charset="0"/>
                          <a:cs typeface="Arial" panose="020B0604020202020204" pitchFamily="34" charset="0"/>
                        </a:rPr>
                        <a:t>Explanation</a:t>
                      </a:r>
                    </a:p>
                  </a:txBody>
                  <a:tcPr>
                    <a:cell3D prstMaterial="dkEdge">
                      <a:bevel prst="relaxedInset"/>
                      <a:lightRig rig="flood" dir="t"/>
                    </a:cell3D>
                  </a:tcPr>
                </a:tc>
                <a:tc>
                  <a:txBody>
                    <a:bodyPr/>
                    <a:lstStyle/>
                    <a:p>
                      <a:pPr algn="ctr"/>
                      <a:r>
                        <a:rPr lang="en-GB" sz="2000" b="1" dirty="0">
                          <a:solidFill>
                            <a:srgbClr val="002060"/>
                          </a:solidFill>
                          <a:latin typeface="Arial" panose="020B0604020202020204" pitchFamily="34" charset="0"/>
                          <a:cs typeface="Arial" panose="020B0604020202020204" pitchFamily="34" charset="0"/>
                        </a:rPr>
                        <a:t>DR.</a:t>
                      </a:r>
                    </a:p>
                  </a:txBody>
                  <a:tcPr>
                    <a:cell3D prstMaterial="dkEdge">
                      <a:bevel prst="relaxedInset"/>
                      <a:lightRig rig="flood" dir="t"/>
                    </a:cell3D>
                  </a:tcPr>
                </a:tc>
                <a:tc>
                  <a:txBody>
                    <a:bodyPr/>
                    <a:lstStyle/>
                    <a:p>
                      <a:pPr algn="ctr"/>
                      <a:r>
                        <a:rPr lang="en-GB" sz="2000" b="1" dirty="0">
                          <a:solidFill>
                            <a:srgbClr val="002060"/>
                          </a:solidFill>
                          <a:latin typeface="Arial" panose="020B0604020202020204" pitchFamily="34" charset="0"/>
                          <a:cs typeface="Arial" panose="020B0604020202020204" pitchFamily="34" charset="0"/>
                        </a:rPr>
                        <a:t>CR.</a:t>
                      </a:r>
                    </a:p>
                  </a:txBody>
                  <a:tcPr>
                    <a:cell3D prstMaterial="dkEdge">
                      <a:bevel prst="relaxedInset"/>
                      <a:lightRig rig="flood" dir="t"/>
                    </a:cell3D>
                  </a:tcPr>
                </a:tc>
                <a:extLst>
                  <a:ext uri="{0D108BD9-81ED-4DB2-BD59-A6C34878D82A}">
                    <a16:rowId xmlns:a16="http://schemas.microsoft.com/office/drawing/2014/main" xmlns="" val="10000"/>
                  </a:ext>
                </a:extLst>
              </a:tr>
              <a:tr h="4730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smtClean="0">
                          <a:latin typeface="Arial" panose="020B0604020202020204" pitchFamily="34" charset="0"/>
                          <a:cs typeface="Arial" panose="020B0604020202020204" pitchFamily="34" charset="0"/>
                        </a:rPr>
                        <a:t>xx</a:t>
                      </a:r>
                      <a:endParaRPr lang="en-GB" sz="2000" b="0" dirty="0" smtClean="0">
                        <a:solidFill>
                          <a:schemeClr val="tx1"/>
                        </a:solidFill>
                        <a:latin typeface="Arial" panose="020B0604020202020204" pitchFamily="34" charset="0"/>
                        <a:cs typeface="Arial" panose="020B0604020202020204" pitchFamily="34" charset="0"/>
                      </a:endParaRPr>
                    </a:p>
                  </a:txBody>
                  <a:tcPr>
                    <a:cell3D prstMaterial="dkEdge">
                      <a:bevel prst="relaxedInset"/>
                      <a:lightRig rig="flood" dir="t"/>
                    </a:cell3D>
                  </a:tcPr>
                </a:tc>
                <a:tc>
                  <a:txBody>
                    <a:bodyPr/>
                    <a:lstStyle/>
                    <a:p>
                      <a:r>
                        <a:rPr lang="en-GB" sz="2000" b="0" dirty="0">
                          <a:effectLst/>
                          <a:latin typeface="Arial" panose="020B0604020202020204" pitchFamily="34" charset="0"/>
                          <a:cs typeface="Arial" panose="020B0604020202020204" pitchFamily="34" charset="0"/>
                        </a:rPr>
                        <a:t>Revenues</a:t>
                      </a:r>
                      <a:endParaRPr lang="en-GB" sz="2000" b="0" dirty="0">
                        <a:solidFill>
                          <a:schemeClr val="tx1"/>
                        </a:solidFill>
                        <a:effectLst/>
                        <a:latin typeface="Arial" panose="020B0604020202020204" pitchFamily="34" charset="0"/>
                        <a:cs typeface="Arial" panose="020B0604020202020204" pitchFamily="34" charset="0"/>
                      </a:endParaRPr>
                    </a:p>
                  </a:txBody>
                  <a:tcPr>
                    <a:cell3D prstMaterial="dkEdge">
                      <a:bevel prst="relaxedInset"/>
                      <a:lightRig rig="flood" dir="t"/>
                    </a:cell3D>
                  </a:tcPr>
                </a:tc>
                <a:tc>
                  <a:txBody>
                    <a:bodyPr/>
                    <a:lstStyle/>
                    <a:p>
                      <a:pPr algn="ctr"/>
                      <a:r>
                        <a:rPr lang="en-US" sz="2000" b="0" dirty="0" smtClean="0">
                          <a:latin typeface="Arial" panose="020B0604020202020204" pitchFamily="34" charset="0"/>
                          <a:cs typeface="Arial" panose="020B0604020202020204" pitchFamily="34" charset="0"/>
                        </a:rPr>
                        <a:t>xx</a:t>
                      </a:r>
                      <a:endParaRPr lang="en-GB" sz="2000" b="0" dirty="0">
                        <a:solidFill>
                          <a:schemeClr val="tx1"/>
                        </a:solidFill>
                        <a:latin typeface="Arial" panose="020B0604020202020204" pitchFamily="34" charset="0"/>
                        <a:cs typeface="Arial" panose="020B0604020202020204" pitchFamily="34" charset="0"/>
                      </a:endParaRPr>
                    </a:p>
                  </a:txBody>
                  <a:tcPr>
                    <a:cell3D prstMaterial="dkEdge">
                      <a:bevel prst="relaxedInset"/>
                      <a:lightRig rig="flood" dir="t"/>
                    </a:cell3D>
                  </a:tcPr>
                </a:tc>
                <a:tc>
                  <a:txBody>
                    <a:bodyPr/>
                    <a:lstStyle/>
                    <a:p>
                      <a:pPr algn="ctr"/>
                      <a:endParaRPr lang="en-GB" sz="2000" b="0" dirty="0">
                        <a:solidFill>
                          <a:schemeClr val="tx1"/>
                        </a:solidFill>
                        <a:latin typeface="Arial" panose="020B0604020202020204" pitchFamily="34" charset="0"/>
                        <a:cs typeface="Arial" panose="020B0604020202020204" pitchFamily="34" charset="0"/>
                      </a:endParaRPr>
                    </a:p>
                  </a:txBody>
                  <a:tcPr>
                    <a:cell3D prstMaterial="dkEdge">
                      <a:bevel prst="relaxedInset"/>
                      <a:lightRig rig="flood" dir="t"/>
                    </a:cell3D>
                  </a:tcPr>
                </a:tc>
                <a:extLst>
                  <a:ext uri="{0D108BD9-81ED-4DB2-BD59-A6C34878D82A}">
                    <a16:rowId xmlns:a16="http://schemas.microsoft.com/office/drawing/2014/main" xmlns="" val="10001"/>
                  </a:ext>
                </a:extLst>
              </a:tr>
              <a:tr h="473079">
                <a:tc>
                  <a:txBody>
                    <a:bodyPr/>
                    <a:lstStyle/>
                    <a:p>
                      <a:pPr algn="ctr"/>
                      <a:endParaRPr lang="en-GB" sz="2000" b="0" dirty="0">
                        <a:solidFill>
                          <a:schemeClr val="tx1"/>
                        </a:solidFill>
                        <a:latin typeface="Arial" panose="020B0604020202020204" pitchFamily="34" charset="0"/>
                        <a:cs typeface="Arial" panose="020B0604020202020204" pitchFamily="34" charset="0"/>
                      </a:endParaRPr>
                    </a:p>
                  </a:txBody>
                  <a:tcPr>
                    <a:cell3D prstMaterial="dkEdge">
                      <a:bevel prst="relaxedInset"/>
                      <a:lightRig rig="flood" dir="t"/>
                    </a:cell3D>
                  </a:tcPr>
                </a:tc>
                <a:tc>
                  <a:txBody>
                    <a:bodyPr/>
                    <a:lstStyle/>
                    <a:p>
                      <a:r>
                        <a:rPr lang="en-GB" sz="2000" b="0" u="none" dirty="0">
                          <a:effectLst/>
                          <a:latin typeface="Arial" panose="020B0604020202020204" pitchFamily="34" charset="0"/>
                          <a:cs typeface="Arial" panose="020B0604020202020204" pitchFamily="34" charset="0"/>
                        </a:rPr>
                        <a:t>                   </a:t>
                      </a:r>
                      <a:r>
                        <a:rPr lang="en-GB" sz="2000" b="0" u="none" dirty="0" smtClean="0">
                          <a:effectLst/>
                          <a:latin typeface="Arial" panose="020B0604020202020204" pitchFamily="34" charset="0"/>
                          <a:cs typeface="Arial" panose="020B0604020202020204" pitchFamily="34" charset="0"/>
                        </a:rPr>
                        <a:t>Income Summary</a:t>
                      </a:r>
                      <a:endParaRPr lang="en-GB" sz="2000" b="0" u="none" dirty="0">
                        <a:solidFill>
                          <a:schemeClr val="tx1"/>
                        </a:solidFill>
                        <a:effectLst/>
                        <a:latin typeface="Arial" panose="020B0604020202020204" pitchFamily="34" charset="0"/>
                        <a:cs typeface="Arial" panose="020B0604020202020204" pitchFamily="34" charset="0"/>
                      </a:endParaRPr>
                    </a:p>
                  </a:txBody>
                  <a:tcPr>
                    <a:cell3D prstMaterial="dkEdge">
                      <a:bevel prst="relaxedInset"/>
                      <a:lightRig rig="flood" dir="t"/>
                    </a:cell3D>
                  </a:tcPr>
                </a:tc>
                <a:tc>
                  <a:txBody>
                    <a:bodyPr/>
                    <a:lstStyle/>
                    <a:p>
                      <a:pPr algn="ctr"/>
                      <a:endParaRPr lang="en-GB" sz="2000" b="0" dirty="0">
                        <a:solidFill>
                          <a:schemeClr val="tx1"/>
                        </a:solidFill>
                        <a:latin typeface="Arial" panose="020B0604020202020204" pitchFamily="34" charset="0"/>
                        <a:cs typeface="Arial" panose="020B0604020202020204" pitchFamily="34" charset="0"/>
                      </a:endParaRPr>
                    </a:p>
                  </a:txBody>
                  <a:tcPr>
                    <a:cell3D prstMaterial="dkEdge">
                      <a:bevel prst="relaxedInset"/>
                      <a:lightRig rig="flood" dir="t"/>
                    </a:cell3D>
                  </a:tcPr>
                </a:tc>
                <a:tc>
                  <a:txBody>
                    <a:bodyPr/>
                    <a:lstStyle/>
                    <a:p>
                      <a:pPr algn="ctr"/>
                      <a:r>
                        <a:rPr lang="en-US" sz="2000" b="0" dirty="0">
                          <a:latin typeface="Arial" panose="020B0604020202020204" pitchFamily="34" charset="0"/>
                          <a:cs typeface="Arial" panose="020B0604020202020204" pitchFamily="34" charset="0"/>
                        </a:rPr>
                        <a:t>xx</a:t>
                      </a:r>
                      <a:endParaRPr lang="en-GB" sz="2000" b="0" dirty="0">
                        <a:solidFill>
                          <a:schemeClr val="tx1"/>
                        </a:solidFill>
                        <a:latin typeface="Arial" panose="020B0604020202020204" pitchFamily="34" charset="0"/>
                        <a:cs typeface="Arial" panose="020B0604020202020204" pitchFamily="34" charset="0"/>
                      </a:endParaRPr>
                    </a:p>
                  </a:txBody>
                  <a:tcPr>
                    <a:cell3D prstMaterial="dkEdge">
                      <a:bevel prst="relaxedInset"/>
                      <a:lightRig rig="flood" dir="t"/>
                    </a:cell3D>
                  </a:tcPr>
                </a:tc>
                <a:extLst>
                  <a:ext uri="{0D108BD9-81ED-4DB2-BD59-A6C34878D82A}">
                    <a16:rowId xmlns:a16="http://schemas.microsoft.com/office/drawing/2014/main" xmlns="" val="10002"/>
                  </a:ext>
                </a:extLst>
              </a:tr>
            </a:tbl>
          </a:graphicData>
        </a:graphic>
      </p:graphicFrame>
      <p:sp>
        <p:nvSpPr>
          <p:cNvPr id="8" name="TextBox 7"/>
          <p:cNvSpPr txBox="1"/>
          <p:nvPr/>
        </p:nvSpPr>
        <p:spPr>
          <a:xfrm>
            <a:off x="433887" y="4202478"/>
            <a:ext cx="9607640" cy="40011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rtlCol="0">
            <a:spAutoFit/>
          </a:bodyPr>
          <a:lstStyle/>
          <a:p>
            <a:r>
              <a:rPr kumimoji="0" lang="en-GB" sz="20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2. </a:t>
            </a:r>
            <a:r>
              <a:rPr lang="en-GB" sz="2000" b="1" dirty="0" smtClean="0">
                <a:solidFill>
                  <a:srgbClr val="C00000"/>
                </a:solidFill>
                <a:latin typeface="Arial" panose="020B0604020202020204" pitchFamily="34" charset="0"/>
                <a:cs typeface="Arial" panose="020B0604020202020204" pitchFamily="34" charset="0"/>
              </a:rPr>
              <a:t>Closing Expenses:</a:t>
            </a:r>
            <a:r>
              <a:rPr lang="en-GB" sz="20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(Expenses </a:t>
            </a:r>
            <a:r>
              <a:rPr lang="en-GB" sz="2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are </a:t>
            </a:r>
            <a:r>
              <a:rPr lang="en-GB" sz="20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debit, </a:t>
            </a:r>
            <a:r>
              <a:rPr lang="en-GB" sz="2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close it should be </a:t>
            </a:r>
            <a:r>
              <a:rPr lang="en-GB" sz="20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credit</a:t>
            </a:r>
            <a:r>
              <a:rPr lang="en-GB" sz="20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Wingdings" panose="05000000000000000000" pitchFamily="2" charset="2"/>
              </a:rPr>
              <a:t>) </a:t>
            </a:r>
            <a:endParaRPr lang="en-GB" sz="2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4030134264"/>
              </p:ext>
            </p:extLst>
          </p:nvPr>
        </p:nvGraphicFramePr>
        <p:xfrm>
          <a:off x="433886" y="4912024"/>
          <a:ext cx="9663151" cy="1371600"/>
        </p:xfrm>
        <a:graphic>
          <a:graphicData uri="http://schemas.openxmlformats.org/drawingml/2006/table">
            <a:tbl>
              <a:tblPr firstRow="1" bandRow="1">
                <a:tableStyleId>{F5AB1C69-6EDB-4FF4-983F-18BD219EF322}</a:tableStyleId>
              </a:tblPr>
              <a:tblGrid>
                <a:gridCol w="1771070">
                  <a:extLst>
                    <a:ext uri="{9D8B030D-6E8A-4147-A177-3AD203B41FA5}">
                      <a16:colId xmlns:a16="http://schemas.microsoft.com/office/drawing/2014/main" xmlns="" val="20000"/>
                    </a:ext>
                  </a:extLst>
                </a:gridCol>
                <a:gridCol w="5679869">
                  <a:extLst>
                    <a:ext uri="{9D8B030D-6E8A-4147-A177-3AD203B41FA5}">
                      <a16:colId xmlns:a16="http://schemas.microsoft.com/office/drawing/2014/main" xmlns="" val="20001"/>
                    </a:ext>
                  </a:extLst>
                </a:gridCol>
                <a:gridCol w="1263506">
                  <a:extLst>
                    <a:ext uri="{9D8B030D-6E8A-4147-A177-3AD203B41FA5}">
                      <a16:colId xmlns:a16="http://schemas.microsoft.com/office/drawing/2014/main" xmlns="" val="20002"/>
                    </a:ext>
                  </a:extLst>
                </a:gridCol>
                <a:gridCol w="948706">
                  <a:extLst>
                    <a:ext uri="{9D8B030D-6E8A-4147-A177-3AD203B41FA5}">
                      <a16:colId xmlns:a16="http://schemas.microsoft.com/office/drawing/2014/main" xmlns="" val="20003"/>
                    </a:ext>
                  </a:extLst>
                </a:gridCol>
              </a:tblGrid>
              <a:tr h="321148">
                <a:tc>
                  <a:txBody>
                    <a:bodyPr/>
                    <a:lstStyle/>
                    <a:p>
                      <a:pPr algn="ctr"/>
                      <a:r>
                        <a:rPr lang="en-GB" sz="2400" b="1" dirty="0">
                          <a:solidFill>
                            <a:srgbClr val="002060"/>
                          </a:solidFill>
                          <a:latin typeface="Arial" panose="020B0604020202020204" pitchFamily="34" charset="0"/>
                          <a:cs typeface="Arial" panose="020B0604020202020204" pitchFamily="34" charset="0"/>
                        </a:rPr>
                        <a:t>Date</a:t>
                      </a:r>
                    </a:p>
                  </a:txBody>
                  <a:tcPr>
                    <a:cell3D prstMaterial="dkEdge">
                      <a:bevel prst="relaxedInset"/>
                      <a:lightRig rig="flood" dir="t"/>
                    </a:cell3D>
                  </a:tcPr>
                </a:tc>
                <a:tc>
                  <a:txBody>
                    <a:bodyPr/>
                    <a:lstStyle/>
                    <a:p>
                      <a:pPr algn="ctr"/>
                      <a:r>
                        <a:rPr lang="en-GB" sz="2400" b="1" dirty="0">
                          <a:solidFill>
                            <a:srgbClr val="002060"/>
                          </a:solidFill>
                          <a:latin typeface="Arial" panose="020B0604020202020204" pitchFamily="34" charset="0"/>
                          <a:cs typeface="Arial" panose="020B0604020202020204" pitchFamily="34" charset="0"/>
                        </a:rPr>
                        <a:t>Explanation</a:t>
                      </a:r>
                    </a:p>
                  </a:txBody>
                  <a:tcPr>
                    <a:cell3D prstMaterial="dkEdge">
                      <a:bevel prst="relaxedInset"/>
                      <a:lightRig rig="flood" dir="t"/>
                    </a:cell3D>
                  </a:tcPr>
                </a:tc>
                <a:tc>
                  <a:txBody>
                    <a:bodyPr/>
                    <a:lstStyle/>
                    <a:p>
                      <a:pPr algn="ctr"/>
                      <a:r>
                        <a:rPr lang="en-GB" sz="2400" b="1" dirty="0">
                          <a:solidFill>
                            <a:srgbClr val="002060"/>
                          </a:solidFill>
                          <a:latin typeface="Arial" panose="020B0604020202020204" pitchFamily="34" charset="0"/>
                          <a:cs typeface="Arial" panose="020B0604020202020204" pitchFamily="34" charset="0"/>
                        </a:rPr>
                        <a:t>DR.</a:t>
                      </a:r>
                    </a:p>
                  </a:txBody>
                  <a:tcPr>
                    <a:cell3D prstMaterial="dkEdge">
                      <a:bevel prst="relaxedInset"/>
                      <a:lightRig rig="flood" dir="t"/>
                    </a:cell3D>
                  </a:tcPr>
                </a:tc>
                <a:tc>
                  <a:txBody>
                    <a:bodyPr/>
                    <a:lstStyle/>
                    <a:p>
                      <a:pPr algn="ctr"/>
                      <a:r>
                        <a:rPr lang="en-GB" sz="2400" b="1" dirty="0">
                          <a:solidFill>
                            <a:srgbClr val="002060"/>
                          </a:solidFill>
                          <a:latin typeface="Arial" panose="020B0604020202020204" pitchFamily="34" charset="0"/>
                          <a:cs typeface="Arial" panose="020B0604020202020204" pitchFamily="34" charset="0"/>
                        </a:rPr>
                        <a:t>CR.</a:t>
                      </a:r>
                    </a:p>
                  </a:txBody>
                  <a:tcPr>
                    <a:cell3D prstMaterial="dkEdge">
                      <a:bevel prst="relaxedInset"/>
                      <a:lightRig rig="flood" dir="t"/>
                    </a:cell3D>
                  </a:tcPr>
                </a:tc>
                <a:extLst>
                  <a:ext uri="{0D108BD9-81ED-4DB2-BD59-A6C34878D82A}">
                    <a16:rowId xmlns:a16="http://schemas.microsoft.com/office/drawing/2014/main" xmlns="" val="10000"/>
                  </a:ext>
                </a:extLst>
              </a:tr>
              <a:tr h="325608">
                <a:tc>
                  <a:txBody>
                    <a:bodyPr/>
                    <a:lstStyle/>
                    <a:p>
                      <a:pPr algn="ctr"/>
                      <a:r>
                        <a:rPr lang="en-US" sz="2400" b="0" dirty="0" smtClean="0">
                          <a:latin typeface="Arial" panose="020B0604020202020204" pitchFamily="34" charset="0"/>
                          <a:cs typeface="Arial" panose="020B0604020202020204" pitchFamily="34" charset="0"/>
                        </a:rPr>
                        <a:t>xx</a:t>
                      </a:r>
                      <a:endParaRPr lang="en-GB" sz="2400" b="0" dirty="0">
                        <a:solidFill>
                          <a:schemeClr val="tx1"/>
                        </a:solidFill>
                        <a:latin typeface="Arial" panose="020B0604020202020204" pitchFamily="34" charset="0"/>
                        <a:cs typeface="Arial" panose="020B0604020202020204" pitchFamily="34" charset="0"/>
                      </a:endParaRPr>
                    </a:p>
                  </a:txBody>
                  <a:tcPr>
                    <a:cell3D prstMaterial="dkEdge">
                      <a:bevel prst="relaxedInset"/>
                      <a:lightRig rig="flood" dir="t"/>
                    </a:cell3D>
                  </a:tcPr>
                </a:tc>
                <a:tc>
                  <a:txBody>
                    <a:bodyPr/>
                    <a:lstStyle/>
                    <a:p>
                      <a:r>
                        <a:rPr lang="en-GB" sz="2000" b="0" dirty="0">
                          <a:effectLst/>
                          <a:latin typeface="Arial" panose="020B0604020202020204" pitchFamily="34" charset="0"/>
                          <a:cs typeface="Arial" panose="020B0604020202020204" pitchFamily="34" charset="0"/>
                        </a:rPr>
                        <a:t>Income </a:t>
                      </a:r>
                      <a:r>
                        <a:rPr lang="en-GB" sz="2000" b="0" dirty="0" smtClean="0">
                          <a:effectLst/>
                          <a:latin typeface="Arial" panose="020B0604020202020204" pitchFamily="34" charset="0"/>
                          <a:cs typeface="Arial" panose="020B0604020202020204" pitchFamily="34" charset="0"/>
                        </a:rPr>
                        <a:t>Summary</a:t>
                      </a:r>
                      <a:endParaRPr lang="en-GB" sz="2000" b="0" dirty="0">
                        <a:solidFill>
                          <a:schemeClr val="tx1"/>
                        </a:solidFill>
                        <a:effectLst/>
                        <a:latin typeface="Arial" panose="020B0604020202020204" pitchFamily="34" charset="0"/>
                        <a:cs typeface="Arial" panose="020B0604020202020204" pitchFamily="34" charset="0"/>
                      </a:endParaRPr>
                    </a:p>
                  </a:txBody>
                  <a:tcPr>
                    <a:cell3D prstMaterial="dkEdge">
                      <a:bevel prst="relaxedInset"/>
                      <a:lightRig rig="flood" dir="t"/>
                    </a:cell3D>
                  </a:tcPr>
                </a:tc>
                <a:tc>
                  <a:txBody>
                    <a:bodyPr/>
                    <a:lstStyle/>
                    <a:p>
                      <a:pPr algn="ctr"/>
                      <a:r>
                        <a:rPr lang="en-US" sz="2400" b="0" dirty="0">
                          <a:latin typeface="Arial" panose="020B0604020202020204" pitchFamily="34" charset="0"/>
                          <a:cs typeface="Arial" panose="020B0604020202020204" pitchFamily="34" charset="0"/>
                        </a:rPr>
                        <a:t>xx</a:t>
                      </a:r>
                      <a:endParaRPr lang="en-GB" sz="2400" b="0" dirty="0">
                        <a:solidFill>
                          <a:schemeClr val="tx1"/>
                        </a:solidFill>
                        <a:latin typeface="Arial" panose="020B0604020202020204" pitchFamily="34" charset="0"/>
                        <a:cs typeface="Arial" panose="020B0604020202020204" pitchFamily="34" charset="0"/>
                      </a:endParaRPr>
                    </a:p>
                  </a:txBody>
                  <a:tcPr>
                    <a:cell3D prstMaterial="dkEdge">
                      <a:bevel prst="relaxedInset"/>
                      <a:lightRig rig="flood" dir="t"/>
                    </a:cell3D>
                  </a:tcPr>
                </a:tc>
                <a:tc>
                  <a:txBody>
                    <a:bodyPr/>
                    <a:lstStyle/>
                    <a:p>
                      <a:pPr algn="ctr"/>
                      <a:endParaRPr lang="en-GB" sz="2400" b="0" dirty="0">
                        <a:solidFill>
                          <a:schemeClr val="tx1"/>
                        </a:solidFill>
                        <a:latin typeface="Arial" panose="020B0604020202020204" pitchFamily="34" charset="0"/>
                        <a:cs typeface="Arial" panose="020B0604020202020204" pitchFamily="34" charset="0"/>
                      </a:endParaRPr>
                    </a:p>
                  </a:txBody>
                  <a:tcPr>
                    <a:cell3D prstMaterial="dkEdge">
                      <a:bevel prst="relaxedInset"/>
                      <a:lightRig rig="flood" dir="t"/>
                    </a:cell3D>
                  </a:tcPr>
                </a:tc>
                <a:extLst>
                  <a:ext uri="{0D108BD9-81ED-4DB2-BD59-A6C34878D82A}">
                    <a16:rowId xmlns:a16="http://schemas.microsoft.com/office/drawing/2014/main" xmlns="" val="10001"/>
                  </a:ext>
                </a:extLst>
              </a:tr>
              <a:tr h="325608">
                <a:tc>
                  <a:txBody>
                    <a:bodyPr/>
                    <a:lstStyle/>
                    <a:p>
                      <a:pPr algn="ctr"/>
                      <a:endParaRPr lang="en-GB" sz="2400" b="0" dirty="0">
                        <a:solidFill>
                          <a:schemeClr val="tx1"/>
                        </a:solidFill>
                        <a:latin typeface="Arial" panose="020B0604020202020204" pitchFamily="34" charset="0"/>
                        <a:cs typeface="Arial" panose="020B0604020202020204" pitchFamily="34" charset="0"/>
                      </a:endParaRPr>
                    </a:p>
                  </a:txBody>
                  <a:tcPr>
                    <a:cell3D prstMaterial="dkEdge">
                      <a:bevel prst="relaxedInset"/>
                      <a:lightRig rig="flood" dir="t"/>
                    </a:cell3D>
                  </a:tcPr>
                </a:tc>
                <a:tc>
                  <a:txBody>
                    <a:bodyPr/>
                    <a:lstStyle/>
                    <a:p>
                      <a:r>
                        <a:rPr lang="en-GB" sz="2000" b="0" dirty="0">
                          <a:effectLst/>
                          <a:latin typeface="Arial" panose="020B0604020202020204" pitchFamily="34" charset="0"/>
                          <a:cs typeface="Arial" panose="020B0604020202020204" pitchFamily="34" charset="0"/>
                        </a:rPr>
                        <a:t>                   Expenses</a:t>
                      </a:r>
                      <a:endParaRPr lang="en-GB" sz="2000" b="0" dirty="0">
                        <a:solidFill>
                          <a:schemeClr val="tx1"/>
                        </a:solidFill>
                        <a:effectLst/>
                        <a:latin typeface="Arial" panose="020B0604020202020204" pitchFamily="34" charset="0"/>
                        <a:cs typeface="Arial" panose="020B0604020202020204" pitchFamily="34" charset="0"/>
                      </a:endParaRPr>
                    </a:p>
                  </a:txBody>
                  <a:tcPr>
                    <a:cell3D prstMaterial="dkEdge">
                      <a:bevel prst="relaxedInset"/>
                      <a:lightRig rig="flood" dir="t"/>
                    </a:cell3D>
                  </a:tcPr>
                </a:tc>
                <a:tc>
                  <a:txBody>
                    <a:bodyPr/>
                    <a:lstStyle/>
                    <a:p>
                      <a:pPr algn="ctr"/>
                      <a:endParaRPr lang="en-GB" sz="2400" b="0" dirty="0">
                        <a:solidFill>
                          <a:schemeClr val="tx1"/>
                        </a:solidFill>
                        <a:latin typeface="Arial" panose="020B0604020202020204" pitchFamily="34" charset="0"/>
                        <a:cs typeface="Arial" panose="020B0604020202020204" pitchFamily="34" charset="0"/>
                      </a:endParaRPr>
                    </a:p>
                  </a:txBody>
                  <a:tcPr>
                    <a:cell3D prstMaterial="dkEdge">
                      <a:bevel prst="relaxedInset"/>
                      <a:lightRig rig="flood" dir="t"/>
                    </a:cell3D>
                  </a:tcPr>
                </a:tc>
                <a:tc>
                  <a:txBody>
                    <a:bodyPr/>
                    <a:lstStyle/>
                    <a:p>
                      <a:pPr algn="ctr"/>
                      <a:r>
                        <a:rPr lang="en-US" sz="2400" b="0" dirty="0">
                          <a:latin typeface="Arial" panose="020B0604020202020204" pitchFamily="34" charset="0"/>
                          <a:cs typeface="Arial" panose="020B0604020202020204" pitchFamily="34" charset="0"/>
                        </a:rPr>
                        <a:t>xx</a:t>
                      </a:r>
                      <a:endParaRPr lang="en-GB" sz="2400" b="0" dirty="0">
                        <a:solidFill>
                          <a:schemeClr val="tx1"/>
                        </a:solidFill>
                        <a:latin typeface="Arial" panose="020B0604020202020204" pitchFamily="34" charset="0"/>
                        <a:cs typeface="Arial" panose="020B0604020202020204" pitchFamily="34" charset="0"/>
                      </a:endParaRPr>
                    </a:p>
                  </a:txBody>
                  <a:tcPr>
                    <a:cell3D prstMaterial="dkEdge">
                      <a:bevel prst="relaxedInset"/>
                      <a:lightRig rig="flood" dir="t"/>
                    </a:cell3D>
                  </a:tcPr>
                </a:tc>
                <a:extLst>
                  <a:ext uri="{0D108BD9-81ED-4DB2-BD59-A6C34878D82A}">
                    <a16:rowId xmlns:a16="http://schemas.microsoft.com/office/drawing/2014/main" xmlns="" val="10002"/>
                  </a:ext>
                </a:extLst>
              </a:tr>
            </a:tbl>
          </a:graphicData>
        </a:graphic>
      </p:graphicFrame>
      <p:sp>
        <p:nvSpPr>
          <p:cNvPr id="12" name="TextBox 11">
            <a:extLst>
              <a:ext uri="{FF2B5EF4-FFF2-40B4-BE49-F238E27FC236}">
                <a16:creationId xmlns:a16="http://schemas.microsoft.com/office/drawing/2014/main" xmlns="" id="{E88E6C56-E76B-43EF-84C4-29E49ED612AD}"/>
              </a:ext>
            </a:extLst>
          </p:cNvPr>
          <p:cNvSpPr txBox="1"/>
          <p:nvPr/>
        </p:nvSpPr>
        <p:spPr>
          <a:xfrm>
            <a:off x="433886" y="1124816"/>
            <a:ext cx="3850731" cy="40011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wrap="square" rtlCol="0">
            <a:spAutoFit/>
          </a:bodyPr>
          <a:lstStyle/>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b="1" u="sng"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Steps of closing </a:t>
            </a:r>
            <a:r>
              <a:rPr lang="en-GB" sz="2000" b="1" u="sng"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entries: </a:t>
            </a:r>
            <a:endParaRPr lang="en-GB" sz="2000" b="1" u="sng"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grpSp>
        <p:nvGrpSpPr>
          <p:cNvPr id="13" name="Group 12"/>
          <p:cNvGrpSpPr/>
          <p:nvPr/>
        </p:nvGrpSpPr>
        <p:grpSpPr>
          <a:xfrm>
            <a:off x="207917" y="454271"/>
            <a:ext cx="9232297" cy="556447"/>
            <a:chOff x="272538" y="1012529"/>
            <a:chExt cx="8873907" cy="1080000"/>
          </a:xfrm>
        </p:grpSpPr>
        <p:sp>
          <p:nvSpPr>
            <p:cNvPr id="14" name="مستطيل مستدير الزوايا 13"/>
            <p:cNvSpPr/>
            <p:nvPr/>
          </p:nvSpPr>
          <p:spPr>
            <a:xfrm>
              <a:off x="272538" y="1012529"/>
              <a:ext cx="8448873"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sz="2000"/>
            </a:p>
          </p:txBody>
        </p:sp>
        <p:sp>
          <p:nvSpPr>
            <p:cNvPr id="15" name="Rectangle 6"/>
            <p:cNvSpPr/>
            <p:nvPr/>
          </p:nvSpPr>
          <p:spPr>
            <a:xfrm>
              <a:off x="1427378" y="1165374"/>
              <a:ext cx="7719067" cy="776568"/>
            </a:xfrm>
            <a:prstGeom prst="rect">
              <a:avLst/>
            </a:prstGeom>
          </p:spPr>
          <p:txBody>
            <a:bodyPr wrap="square">
              <a:spAutoFit/>
            </a:bodyPr>
            <a:lstStyle/>
            <a:p>
              <a:pPr rtl="1"/>
              <a:r>
                <a:rPr lang="en-US" sz="2000" b="1" dirty="0">
                  <a:solidFill>
                    <a:srgbClr val="FFFF00"/>
                  </a:solidFill>
                  <a:latin typeface="Arial" panose="020B0604020202020204" pitchFamily="34" charset="0"/>
                  <a:cs typeface="Arial" panose="020B0604020202020204" pitchFamily="34" charset="0"/>
                </a:rPr>
                <a:t>Objective </a:t>
              </a:r>
              <a:r>
                <a:rPr lang="en-US" sz="2000" b="1" dirty="0" smtClean="0">
                  <a:solidFill>
                    <a:srgbClr val="FFFF00"/>
                  </a:solidFill>
                  <a:latin typeface="Arial" panose="020B0604020202020204" pitchFamily="34" charset="0"/>
                  <a:cs typeface="Arial" panose="020B0604020202020204" pitchFamily="34" charset="0"/>
                </a:rPr>
                <a:t>2: </a:t>
              </a:r>
              <a:r>
                <a:rPr lang="en-US" sz="2000" b="1" dirty="0">
                  <a:solidFill>
                    <a:srgbClr val="FFFF00"/>
                  </a:solidFill>
                  <a:latin typeface="Arial" panose="020B0604020202020204" pitchFamily="34" charset="0"/>
                  <a:cs typeface="Arial" panose="020B0604020202020204" pitchFamily="34" charset="0"/>
                </a:rPr>
                <a:t>Prepare closing entries for temporary accounts.</a:t>
              </a:r>
            </a:p>
          </p:txBody>
        </p:sp>
        <p:grpSp>
          <p:nvGrpSpPr>
            <p:cNvPr id="16" name="Shape 631"/>
            <p:cNvGrpSpPr/>
            <p:nvPr/>
          </p:nvGrpSpPr>
          <p:grpSpPr>
            <a:xfrm>
              <a:off x="460278" y="1121179"/>
              <a:ext cx="783227" cy="707887"/>
              <a:chOff x="5961125" y="1623900"/>
              <a:chExt cx="427450" cy="448175"/>
            </a:xfrm>
          </p:grpSpPr>
          <p:sp>
            <p:nvSpPr>
              <p:cNvPr id="17"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sz="2000"/>
              </a:p>
            </p:txBody>
          </p:sp>
          <p:sp>
            <p:nvSpPr>
              <p:cNvPr id="18"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sz="2000"/>
              </a:p>
            </p:txBody>
          </p:sp>
          <p:sp>
            <p:nvSpPr>
              <p:cNvPr id="19"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sz="2000"/>
              </a:p>
            </p:txBody>
          </p:sp>
          <p:sp>
            <p:nvSpPr>
              <p:cNvPr id="20"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sz="2000"/>
              </a:p>
            </p:txBody>
          </p:sp>
          <p:sp>
            <p:nvSpPr>
              <p:cNvPr id="21"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sz="2000"/>
              </a:p>
            </p:txBody>
          </p:sp>
          <p:sp>
            <p:nvSpPr>
              <p:cNvPr id="22"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sz="2000"/>
              </a:p>
            </p:txBody>
          </p:sp>
          <p:sp>
            <p:nvSpPr>
              <p:cNvPr id="23"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sz="2000"/>
              </a:p>
            </p:txBody>
          </p:sp>
        </p:grpSp>
      </p:grpSp>
      <p:grpSp>
        <p:nvGrpSpPr>
          <p:cNvPr id="24" name="Group 23"/>
          <p:cNvGrpSpPr/>
          <p:nvPr/>
        </p:nvGrpSpPr>
        <p:grpSpPr>
          <a:xfrm>
            <a:off x="0" y="6498164"/>
            <a:ext cx="12192000" cy="384957"/>
            <a:chOff x="0" y="6498164"/>
            <a:chExt cx="12192000" cy="384957"/>
          </a:xfrm>
        </p:grpSpPr>
        <p:cxnSp>
          <p:nvCxnSpPr>
            <p:cNvPr id="25" name="Straight Connector 24"/>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Rectangle 25"/>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590" y="489120"/>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6118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Closing Entries for Temporary Accounts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xmlns="" id="{49A8CA06-AE0C-4459-80B6-E2FFF8DF588E}"/>
              </a:ext>
            </a:extLst>
          </p:cNvPr>
          <p:cNvSpPr/>
          <p:nvPr/>
        </p:nvSpPr>
        <p:spPr>
          <a:xfrm>
            <a:off x="228124" y="1870837"/>
            <a:ext cx="5554490" cy="9233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wrap="square">
            <a:spAutoFit/>
          </a:bodyPr>
          <a:lstStyle/>
          <a:p>
            <a:pPr lvl="0"/>
            <a:r>
              <a:rPr lang="en-GB" b="1" dirty="0" smtClean="0">
                <a:solidFill>
                  <a:srgbClr val="C00000"/>
                </a:solidFill>
                <a:latin typeface="Arial" panose="020B0604020202020204" pitchFamily="34" charset="0"/>
                <a:cs typeface="Arial" panose="020B0604020202020204" pitchFamily="34" charset="0"/>
              </a:rPr>
              <a:t>3.Closing Net Income: </a:t>
            </a:r>
          </a:p>
          <a:p>
            <a:pPr lvl="0"/>
            <a:r>
              <a:rPr lang="en-GB" dirty="0" smtClean="0">
                <a:solidFill>
                  <a:schemeClr val="tx1"/>
                </a:solidFill>
                <a:latin typeface="Arial" panose="020B0604020202020204" pitchFamily="34" charset="0"/>
                <a:cs typeface="Arial" panose="020B0604020202020204" pitchFamily="34" charset="0"/>
              </a:rPr>
              <a:t> </a:t>
            </a:r>
            <a:r>
              <a:rPr lang="en-GB" u="sng" dirty="0">
                <a:solidFill>
                  <a:schemeClr val="tx1"/>
                </a:solidFill>
                <a:latin typeface="Arial" panose="020B0604020202020204" pitchFamily="34" charset="0"/>
                <a:cs typeface="Arial" panose="020B0604020202020204" pitchFamily="34" charset="0"/>
              </a:rPr>
              <a:t>( First find Total Revenue – Total Expenses)</a:t>
            </a:r>
          </a:p>
          <a:p>
            <a:pPr lvl="0"/>
            <a:r>
              <a:rPr lang="en-US" b="1" dirty="0">
                <a:solidFill>
                  <a:schemeClr val="accent2">
                    <a:lumMod val="50000"/>
                  </a:schemeClr>
                </a:solidFill>
                <a:latin typeface="Arial" panose="020B0604020202020204" pitchFamily="34" charset="0"/>
                <a:cs typeface="Arial" panose="020B0604020202020204" pitchFamily="34" charset="0"/>
              </a:rPr>
              <a:t>If Total Revenue &gt; Total Expenses </a:t>
            </a:r>
            <a:r>
              <a:rPr lang="en-US" b="1" dirty="0" smtClean="0">
                <a:solidFill>
                  <a:schemeClr val="accent2">
                    <a:lumMod val="50000"/>
                  </a:schemeClr>
                </a:solidFill>
                <a:latin typeface="Arial" panose="020B0604020202020204" pitchFamily="34" charset="0"/>
                <a:cs typeface="Arial" panose="020B0604020202020204" pitchFamily="34" charset="0"/>
              </a:rPr>
              <a:t>(Net Income)</a:t>
            </a:r>
            <a:endParaRPr lang="en-GB" b="1" dirty="0">
              <a:solidFill>
                <a:schemeClr val="accent2">
                  <a:lumMod val="50000"/>
                </a:schemeClr>
              </a:solidFill>
              <a:latin typeface="Arial" panose="020B0604020202020204" pitchFamily="34" charset="0"/>
              <a:cs typeface="Arial" panose="020B0604020202020204" pitchFamily="34" charset="0"/>
            </a:endParaRPr>
          </a:p>
        </p:txBody>
      </p:sp>
      <p:graphicFrame>
        <p:nvGraphicFramePr>
          <p:cNvPr id="9" name="Table 8">
            <a:extLst>
              <a:ext uri="{FF2B5EF4-FFF2-40B4-BE49-F238E27FC236}">
                <a16:creationId xmlns:a16="http://schemas.microsoft.com/office/drawing/2014/main" xmlns="" id="{39275482-2040-47A6-B049-F4F1753D10F9}"/>
              </a:ext>
            </a:extLst>
          </p:cNvPr>
          <p:cNvGraphicFramePr>
            <a:graphicFrameLocks noGrp="1"/>
          </p:cNvGraphicFramePr>
          <p:nvPr>
            <p:extLst>
              <p:ext uri="{D42A27DB-BD31-4B8C-83A1-F6EECF244321}">
                <p14:modId xmlns:p14="http://schemas.microsoft.com/office/powerpoint/2010/main" val="165871702"/>
              </p:ext>
            </p:extLst>
          </p:nvPr>
        </p:nvGraphicFramePr>
        <p:xfrm>
          <a:off x="228124" y="3068869"/>
          <a:ext cx="5543939" cy="1188720"/>
        </p:xfrm>
        <a:graphic>
          <a:graphicData uri="http://schemas.openxmlformats.org/drawingml/2006/table">
            <a:tbl>
              <a:tblPr firstRow="1" bandRow="1">
                <a:tableStyleId>{E8B1032C-EA38-4F05-BA0D-38AFFFC7BED3}</a:tableStyleId>
              </a:tblPr>
              <a:tblGrid>
                <a:gridCol w="869638">
                  <a:extLst>
                    <a:ext uri="{9D8B030D-6E8A-4147-A177-3AD203B41FA5}">
                      <a16:colId xmlns:a16="http://schemas.microsoft.com/office/drawing/2014/main" xmlns="" val="20000"/>
                    </a:ext>
                  </a:extLst>
                </a:gridCol>
                <a:gridCol w="3261663">
                  <a:extLst>
                    <a:ext uri="{9D8B030D-6E8A-4147-A177-3AD203B41FA5}">
                      <a16:colId xmlns:a16="http://schemas.microsoft.com/office/drawing/2014/main" xmlns="" val="20001"/>
                    </a:ext>
                  </a:extLst>
                </a:gridCol>
                <a:gridCol w="719645">
                  <a:extLst>
                    <a:ext uri="{9D8B030D-6E8A-4147-A177-3AD203B41FA5}">
                      <a16:colId xmlns:a16="http://schemas.microsoft.com/office/drawing/2014/main" xmlns="" val="20002"/>
                    </a:ext>
                  </a:extLst>
                </a:gridCol>
                <a:gridCol w="692993">
                  <a:extLst>
                    <a:ext uri="{9D8B030D-6E8A-4147-A177-3AD203B41FA5}">
                      <a16:colId xmlns:a16="http://schemas.microsoft.com/office/drawing/2014/main" xmlns="" val="20003"/>
                    </a:ext>
                  </a:extLst>
                </a:gridCol>
              </a:tblGrid>
              <a:tr h="345295">
                <a:tc>
                  <a:txBody>
                    <a:bodyPr/>
                    <a:lstStyle/>
                    <a:p>
                      <a:pPr algn="ctr"/>
                      <a:r>
                        <a:rPr lang="en-GB" sz="2000" dirty="0">
                          <a:solidFill>
                            <a:srgbClr val="002060"/>
                          </a:solidFill>
                          <a:latin typeface="Arial" panose="020B0604020202020204" pitchFamily="34" charset="0"/>
                          <a:cs typeface="Arial" panose="020B0604020202020204" pitchFamily="34" charset="0"/>
                        </a:rPr>
                        <a:t>Date</a:t>
                      </a:r>
                    </a:p>
                  </a:txBody>
                  <a:tcPr>
                    <a:cell3D prstMaterial="dkEdge">
                      <a:bevel prst="relaxedInset"/>
                      <a:lightRig rig="flood" dir="t"/>
                    </a:cell3D>
                  </a:tcPr>
                </a:tc>
                <a:tc>
                  <a:txBody>
                    <a:bodyPr/>
                    <a:lstStyle/>
                    <a:p>
                      <a:pPr algn="ctr"/>
                      <a:r>
                        <a:rPr lang="en-GB" sz="2000" dirty="0">
                          <a:solidFill>
                            <a:srgbClr val="002060"/>
                          </a:solidFill>
                          <a:latin typeface="Arial" panose="020B0604020202020204" pitchFamily="34" charset="0"/>
                          <a:cs typeface="Arial" panose="020B0604020202020204" pitchFamily="34" charset="0"/>
                        </a:rPr>
                        <a:t>Explanation</a:t>
                      </a:r>
                    </a:p>
                  </a:txBody>
                  <a:tcPr>
                    <a:cell3D prstMaterial="dkEdge">
                      <a:bevel prst="relaxedInset"/>
                      <a:lightRig rig="flood" dir="t"/>
                    </a:cell3D>
                  </a:tcPr>
                </a:tc>
                <a:tc>
                  <a:txBody>
                    <a:bodyPr/>
                    <a:lstStyle/>
                    <a:p>
                      <a:pPr algn="ctr"/>
                      <a:r>
                        <a:rPr lang="en-GB" sz="2000" dirty="0">
                          <a:solidFill>
                            <a:srgbClr val="002060"/>
                          </a:solidFill>
                          <a:latin typeface="Arial" panose="020B0604020202020204" pitchFamily="34" charset="0"/>
                          <a:cs typeface="Arial" panose="020B0604020202020204" pitchFamily="34" charset="0"/>
                        </a:rPr>
                        <a:t>DR.</a:t>
                      </a:r>
                    </a:p>
                  </a:txBody>
                  <a:tcPr>
                    <a:cell3D prstMaterial="dkEdge">
                      <a:bevel prst="relaxedInset"/>
                      <a:lightRig rig="flood" dir="t"/>
                    </a:cell3D>
                  </a:tcPr>
                </a:tc>
                <a:tc>
                  <a:txBody>
                    <a:bodyPr/>
                    <a:lstStyle/>
                    <a:p>
                      <a:pPr algn="ctr"/>
                      <a:r>
                        <a:rPr lang="en-GB" sz="2000" dirty="0">
                          <a:solidFill>
                            <a:srgbClr val="002060"/>
                          </a:solidFill>
                          <a:latin typeface="Arial" panose="020B0604020202020204" pitchFamily="34" charset="0"/>
                          <a:cs typeface="Arial" panose="020B0604020202020204" pitchFamily="34" charset="0"/>
                        </a:rPr>
                        <a:t>CR.</a:t>
                      </a:r>
                    </a:p>
                  </a:txBody>
                  <a:tcPr>
                    <a:cell3D prstMaterial="dkEdge">
                      <a:bevel prst="relaxedInset"/>
                      <a:lightRig rig="flood" dir="t"/>
                    </a:cell3D>
                  </a:tcPr>
                </a:tc>
                <a:extLst>
                  <a:ext uri="{0D108BD9-81ED-4DB2-BD59-A6C34878D82A}">
                    <a16:rowId xmlns:a16="http://schemas.microsoft.com/office/drawing/2014/main" xmlns="" val="10000"/>
                  </a:ext>
                </a:extLst>
              </a:tr>
              <a:tr h="350091">
                <a:tc>
                  <a:txBody>
                    <a:bodyPr/>
                    <a:lstStyle/>
                    <a:p>
                      <a:pPr algn="ctr"/>
                      <a:r>
                        <a:rPr lang="en-US" sz="2000" dirty="0" smtClean="0">
                          <a:latin typeface="Arial" panose="020B0604020202020204" pitchFamily="34" charset="0"/>
                          <a:cs typeface="Arial" panose="020B0604020202020204" pitchFamily="34" charset="0"/>
                        </a:rPr>
                        <a:t>xx</a:t>
                      </a:r>
                      <a:endParaRPr lang="en-GB" sz="2000" dirty="0">
                        <a:latin typeface="Arial" panose="020B0604020202020204" pitchFamily="34" charset="0"/>
                        <a:cs typeface="Arial" panose="020B0604020202020204" pitchFamily="34" charset="0"/>
                      </a:endParaRPr>
                    </a:p>
                  </a:txBody>
                  <a:tcPr>
                    <a:cell3D prstMaterial="dkEdge">
                      <a:bevel prst="relaxedInset"/>
                      <a:lightRig rig="flood" dir="t"/>
                    </a:cell3D>
                  </a:tcPr>
                </a:tc>
                <a:tc>
                  <a:txBody>
                    <a:bodyPr/>
                    <a:lstStyle/>
                    <a:p>
                      <a:r>
                        <a:rPr lang="en-GB" sz="2000" dirty="0">
                          <a:effectLst/>
                          <a:latin typeface="Arial" panose="020B0604020202020204" pitchFamily="34" charset="0"/>
                          <a:cs typeface="Arial" panose="020B0604020202020204" pitchFamily="34" charset="0"/>
                        </a:rPr>
                        <a:t>Income summary</a:t>
                      </a:r>
                      <a:endParaRPr lang="en-GB" sz="2000" b="1" dirty="0">
                        <a:effectLst/>
                        <a:latin typeface="Arial" panose="020B0604020202020204" pitchFamily="34" charset="0"/>
                        <a:cs typeface="Arial" panose="020B0604020202020204" pitchFamily="34" charset="0"/>
                      </a:endParaRPr>
                    </a:p>
                  </a:txBody>
                  <a:tcPr>
                    <a:cell3D prstMaterial="dkEdge">
                      <a:bevel prst="relaxedInset"/>
                      <a:lightRig rig="flood" dir="t"/>
                    </a:cell3D>
                  </a:tcPr>
                </a:tc>
                <a:tc>
                  <a:txBody>
                    <a:bodyPr/>
                    <a:lstStyle/>
                    <a:p>
                      <a:pPr algn="ctr"/>
                      <a:r>
                        <a:rPr lang="en-US" sz="2000" dirty="0">
                          <a:latin typeface="Arial" panose="020B0604020202020204" pitchFamily="34" charset="0"/>
                          <a:cs typeface="Arial" panose="020B0604020202020204" pitchFamily="34" charset="0"/>
                        </a:rPr>
                        <a:t>xx</a:t>
                      </a:r>
                      <a:endParaRPr lang="en-GB" sz="2000" dirty="0">
                        <a:latin typeface="Arial" panose="020B0604020202020204" pitchFamily="34" charset="0"/>
                        <a:cs typeface="Arial" panose="020B0604020202020204" pitchFamily="34" charset="0"/>
                      </a:endParaRPr>
                    </a:p>
                  </a:txBody>
                  <a:tcPr>
                    <a:cell3D prstMaterial="dkEdge">
                      <a:bevel prst="relaxedInset"/>
                      <a:lightRig rig="flood" dir="t"/>
                    </a:cell3D>
                  </a:tcPr>
                </a:tc>
                <a:tc>
                  <a:txBody>
                    <a:bodyPr/>
                    <a:lstStyle/>
                    <a:p>
                      <a:pPr algn="ctr"/>
                      <a:endParaRPr lang="en-GB" sz="2000" dirty="0">
                        <a:latin typeface="Arial" panose="020B0604020202020204" pitchFamily="34" charset="0"/>
                        <a:cs typeface="Arial" panose="020B0604020202020204" pitchFamily="34" charset="0"/>
                      </a:endParaRPr>
                    </a:p>
                  </a:txBody>
                  <a:tcPr>
                    <a:cell3D prstMaterial="dkEdge">
                      <a:bevel prst="relaxedInset"/>
                      <a:lightRig rig="flood" dir="t"/>
                    </a:cell3D>
                  </a:tcPr>
                </a:tc>
                <a:extLst>
                  <a:ext uri="{0D108BD9-81ED-4DB2-BD59-A6C34878D82A}">
                    <a16:rowId xmlns:a16="http://schemas.microsoft.com/office/drawing/2014/main" xmlns="" val="10001"/>
                  </a:ext>
                </a:extLst>
              </a:tr>
              <a:tr h="350091">
                <a:tc>
                  <a:txBody>
                    <a:bodyPr/>
                    <a:lstStyle/>
                    <a:p>
                      <a:pPr algn="ctr"/>
                      <a:endParaRPr lang="en-GB" sz="2000" dirty="0">
                        <a:latin typeface="Arial" panose="020B0604020202020204" pitchFamily="34" charset="0"/>
                        <a:cs typeface="Arial" panose="020B0604020202020204" pitchFamily="34" charset="0"/>
                      </a:endParaRPr>
                    </a:p>
                  </a:txBody>
                  <a:tcPr>
                    <a:cell3D prstMaterial="dkEdge">
                      <a:bevel prst="relaxedInset"/>
                      <a:lightRig rig="flood" dir="t"/>
                    </a:cell3D>
                  </a:tcPr>
                </a:tc>
                <a:tc>
                  <a:txBody>
                    <a:bodyPr/>
                    <a:lstStyle/>
                    <a:p>
                      <a:r>
                        <a:rPr lang="en-GB" sz="2000" dirty="0">
                          <a:latin typeface="Arial" panose="020B0604020202020204" pitchFamily="34" charset="0"/>
                          <a:cs typeface="Arial" panose="020B0604020202020204" pitchFamily="34" charset="0"/>
                        </a:rPr>
                        <a:t>                   Capital</a:t>
                      </a:r>
                    </a:p>
                  </a:txBody>
                  <a:tcPr>
                    <a:cell3D prstMaterial="dkEdge">
                      <a:bevel prst="relaxedInset"/>
                      <a:lightRig rig="flood" dir="t"/>
                    </a:cell3D>
                  </a:tcPr>
                </a:tc>
                <a:tc>
                  <a:txBody>
                    <a:bodyPr/>
                    <a:lstStyle/>
                    <a:p>
                      <a:pPr algn="ctr"/>
                      <a:endParaRPr lang="en-GB" sz="2000" dirty="0">
                        <a:latin typeface="Arial" panose="020B0604020202020204" pitchFamily="34" charset="0"/>
                        <a:cs typeface="Arial" panose="020B0604020202020204" pitchFamily="34" charset="0"/>
                      </a:endParaRPr>
                    </a:p>
                  </a:txBody>
                  <a:tcPr>
                    <a:cell3D prstMaterial="dkEdge">
                      <a:bevel prst="relaxedInset"/>
                      <a:lightRig rig="flood" dir="t"/>
                    </a:cell3D>
                  </a:tcPr>
                </a:tc>
                <a:tc>
                  <a:txBody>
                    <a:bodyPr/>
                    <a:lstStyle/>
                    <a:p>
                      <a:pPr algn="ctr"/>
                      <a:r>
                        <a:rPr lang="en-US" sz="2000" dirty="0">
                          <a:latin typeface="Arial" panose="020B0604020202020204" pitchFamily="34" charset="0"/>
                          <a:cs typeface="Arial" panose="020B0604020202020204" pitchFamily="34" charset="0"/>
                        </a:rPr>
                        <a:t>xx</a:t>
                      </a:r>
                      <a:endParaRPr lang="en-GB" sz="2000" dirty="0">
                        <a:latin typeface="Arial" panose="020B0604020202020204" pitchFamily="34" charset="0"/>
                        <a:cs typeface="Arial" panose="020B0604020202020204" pitchFamily="34" charset="0"/>
                      </a:endParaRPr>
                    </a:p>
                  </a:txBody>
                  <a:tcPr>
                    <a:cell3D prstMaterial="dkEdge">
                      <a:bevel prst="relaxedInset"/>
                      <a:lightRig rig="flood" dir="t"/>
                    </a:cell3D>
                  </a:tcPr>
                </a:tc>
                <a:extLst>
                  <a:ext uri="{0D108BD9-81ED-4DB2-BD59-A6C34878D82A}">
                    <a16:rowId xmlns:a16="http://schemas.microsoft.com/office/drawing/2014/main" xmlns="" val="10002"/>
                  </a:ext>
                </a:extLst>
              </a:tr>
            </a:tbl>
          </a:graphicData>
        </a:graphic>
      </p:graphicFrame>
      <p:sp>
        <p:nvSpPr>
          <p:cNvPr id="10" name="TextBox 9">
            <a:extLst>
              <a:ext uri="{FF2B5EF4-FFF2-40B4-BE49-F238E27FC236}">
                <a16:creationId xmlns:a16="http://schemas.microsoft.com/office/drawing/2014/main" xmlns="" id="{839C945A-9C96-4FEC-AEC3-81AF5651F093}"/>
              </a:ext>
            </a:extLst>
          </p:cNvPr>
          <p:cNvSpPr txBox="1"/>
          <p:nvPr/>
        </p:nvSpPr>
        <p:spPr>
          <a:xfrm>
            <a:off x="228124" y="4540453"/>
            <a:ext cx="2476439" cy="369332"/>
          </a:xfrm>
          <a:prstGeom prst="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b="1" dirty="0">
                <a:solidFill>
                  <a:schemeClr val="tx1"/>
                </a:solidFill>
                <a:latin typeface="Arial" panose="020B0604020202020204" pitchFamily="34" charset="0"/>
                <a:cs typeface="Arial" panose="020B0604020202020204" pitchFamily="34" charset="0"/>
              </a:rPr>
              <a:t>4. </a:t>
            </a:r>
            <a:r>
              <a:rPr lang="en-GB" b="1" dirty="0" smtClean="0">
                <a:solidFill>
                  <a:schemeClr val="tx1"/>
                </a:solidFill>
                <a:latin typeface="Arial" panose="020B0604020202020204" pitchFamily="34" charset="0"/>
                <a:cs typeface="Arial" panose="020B0604020202020204" pitchFamily="34" charset="0"/>
              </a:rPr>
              <a:t>Closing </a:t>
            </a:r>
            <a:r>
              <a:rPr lang="en-GB" b="1" dirty="0">
                <a:solidFill>
                  <a:schemeClr val="tx1"/>
                </a:solidFill>
                <a:latin typeface="Arial" panose="020B0604020202020204" pitchFamily="34" charset="0"/>
                <a:cs typeface="Arial" panose="020B0604020202020204" pitchFamily="34" charset="0"/>
              </a:rPr>
              <a:t>Drawing</a:t>
            </a:r>
            <a:r>
              <a:rPr lang="en-GB" b="1" dirty="0" smtClean="0">
                <a:solidFill>
                  <a:schemeClr val="tx1"/>
                </a:solidFill>
                <a:latin typeface="Arial" panose="020B0604020202020204" pitchFamily="34" charset="0"/>
                <a:cs typeface="Arial" panose="020B0604020202020204" pitchFamily="34" charset="0"/>
              </a:rPr>
              <a:t>:</a:t>
            </a:r>
            <a:endParaRPr lang="en-GB" b="1" dirty="0">
              <a:solidFill>
                <a:schemeClr val="tx1"/>
              </a:solidFill>
              <a:latin typeface="Arial" panose="020B0604020202020204" pitchFamily="34" charset="0"/>
              <a:cs typeface="Arial" panose="020B0604020202020204" pitchFamily="34" charset="0"/>
            </a:endParaRPr>
          </a:p>
        </p:txBody>
      </p:sp>
      <p:sp>
        <p:nvSpPr>
          <p:cNvPr id="12" name="Speech Bubble: Rectangle 6">
            <a:extLst>
              <a:ext uri="{FF2B5EF4-FFF2-40B4-BE49-F238E27FC236}">
                <a16:creationId xmlns:a16="http://schemas.microsoft.com/office/drawing/2014/main" xmlns="" id="{811B0A9C-2F20-4B92-B4DF-3D77E945A204}"/>
              </a:ext>
            </a:extLst>
          </p:cNvPr>
          <p:cNvSpPr/>
          <p:nvPr/>
        </p:nvSpPr>
        <p:spPr>
          <a:xfrm>
            <a:off x="8653611" y="4837484"/>
            <a:ext cx="2343194" cy="951054"/>
          </a:xfrm>
          <a:prstGeom prst="wedgeRectCallout">
            <a:avLst>
              <a:gd name="adj1" fmla="val -60993"/>
              <a:gd name="adj2" fmla="val 81169"/>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rPr>
              <a:t>We </a:t>
            </a:r>
            <a:r>
              <a:rPr lang="en-US" dirty="0" smtClean="0">
                <a:solidFill>
                  <a:schemeClr val="tx1"/>
                </a:solidFill>
              </a:rPr>
              <a:t>should be </a:t>
            </a:r>
            <a:r>
              <a:rPr lang="en-US" dirty="0">
                <a:solidFill>
                  <a:schemeClr val="tx1"/>
                </a:solidFill>
              </a:rPr>
              <a:t>take the amount of drawing from the </a:t>
            </a:r>
            <a:r>
              <a:rPr lang="en-US" b="1" dirty="0">
                <a:solidFill>
                  <a:schemeClr val="tx1"/>
                </a:solidFill>
                <a:effectLst>
                  <a:outerShdw blurRad="38100" dist="38100" dir="2700000" algn="tl">
                    <a:srgbClr val="000000">
                      <a:alpha val="43137"/>
                    </a:srgbClr>
                  </a:outerShdw>
                </a:effectLst>
              </a:rPr>
              <a:t>question</a:t>
            </a:r>
            <a:r>
              <a:rPr lang="en-US" dirty="0">
                <a:solidFill>
                  <a:schemeClr val="tx1"/>
                </a:solidFill>
              </a:rPr>
              <a:t> </a:t>
            </a:r>
          </a:p>
        </p:txBody>
      </p:sp>
      <p:graphicFrame>
        <p:nvGraphicFramePr>
          <p:cNvPr id="13" name="Table 12">
            <a:extLst>
              <a:ext uri="{FF2B5EF4-FFF2-40B4-BE49-F238E27FC236}">
                <a16:creationId xmlns:a16="http://schemas.microsoft.com/office/drawing/2014/main" xmlns="" id="{ECD67422-4829-45DE-AE17-7E4729789986}"/>
              </a:ext>
            </a:extLst>
          </p:cNvPr>
          <p:cNvGraphicFramePr>
            <a:graphicFrameLocks noGrp="1"/>
          </p:cNvGraphicFramePr>
          <p:nvPr>
            <p:extLst>
              <p:ext uri="{D42A27DB-BD31-4B8C-83A1-F6EECF244321}">
                <p14:modId xmlns:p14="http://schemas.microsoft.com/office/powerpoint/2010/main" val="148166167"/>
              </p:ext>
            </p:extLst>
          </p:nvPr>
        </p:nvGraphicFramePr>
        <p:xfrm>
          <a:off x="228124" y="5156232"/>
          <a:ext cx="7600277" cy="1188720"/>
        </p:xfrm>
        <a:graphic>
          <a:graphicData uri="http://schemas.openxmlformats.org/drawingml/2006/table">
            <a:tbl>
              <a:tblPr firstRow="1" bandRow="1">
                <a:tableStyleId>{F5AB1C69-6EDB-4FF4-983F-18BD219EF322}</a:tableStyleId>
              </a:tblPr>
              <a:tblGrid>
                <a:gridCol w="1497645">
                  <a:extLst>
                    <a:ext uri="{9D8B030D-6E8A-4147-A177-3AD203B41FA5}">
                      <a16:colId xmlns:a16="http://schemas.microsoft.com/office/drawing/2014/main" xmlns="" val="20000"/>
                    </a:ext>
                  </a:extLst>
                </a:gridCol>
                <a:gridCol w="4166022">
                  <a:extLst>
                    <a:ext uri="{9D8B030D-6E8A-4147-A177-3AD203B41FA5}">
                      <a16:colId xmlns:a16="http://schemas.microsoft.com/office/drawing/2014/main" xmlns="" val="20001"/>
                    </a:ext>
                  </a:extLst>
                </a:gridCol>
                <a:gridCol w="986575">
                  <a:extLst>
                    <a:ext uri="{9D8B030D-6E8A-4147-A177-3AD203B41FA5}">
                      <a16:colId xmlns:a16="http://schemas.microsoft.com/office/drawing/2014/main" xmlns="" val="20002"/>
                    </a:ext>
                  </a:extLst>
                </a:gridCol>
                <a:gridCol w="950035">
                  <a:extLst>
                    <a:ext uri="{9D8B030D-6E8A-4147-A177-3AD203B41FA5}">
                      <a16:colId xmlns:a16="http://schemas.microsoft.com/office/drawing/2014/main" xmlns="" val="20003"/>
                    </a:ext>
                  </a:extLst>
                </a:gridCol>
              </a:tblGrid>
              <a:tr h="321148">
                <a:tc>
                  <a:txBody>
                    <a:bodyPr/>
                    <a:lstStyle/>
                    <a:p>
                      <a:pPr algn="ctr"/>
                      <a:r>
                        <a:rPr lang="en-GB" sz="2000" dirty="0">
                          <a:solidFill>
                            <a:srgbClr val="002060"/>
                          </a:solidFill>
                          <a:effectLst/>
                          <a:latin typeface="Arial" panose="020B0604020202020204" pitchFamily="34" charset="0"/>
                          <a:cs typeface="Arial" panose="020B0604020202020204" pitchFamily="34" charset="0"/>
                        </a:rPr>
                        <a:t>Date</a:t>
                      </a:r>
                    </a:p>
                  </a:txBody>
                  <a:tcPr>
                    <a:cell3D prstMaterial="dkEdge">
                      <a:bevel prst="relaxedInset"/>
                      <a:lightRig rig="flood" dir="t"/>
                    </a:cell3D>
                  </a:tcPr>
                </a:tc>
                <a:tc>
                  <a:txBody>
                    <a:bodyPr/>
                    <a:lstStyle/>
                    <a:p>
                      <a:pPr algn="ctr"/>
                      <a:r>
                        <a:rPr lang="en-GB" sz="2000" dirty="0">
                          <a:solidFill>
                            <a:srgbClr val="002060"/>
                          </a:solidFill>
                          <a:effectLst/>
                          <a:latin typeface="Arial" panose="020B0604020202020204" pitchFamily="34" charset="0"/>
                          <a:cs typeface="Arial" panose="020B0604020202020204" pitchFamily="34" charset="0"/>
                        </a:rPr>
                        <a:t>Explanation</a:t>
                      </a:r>
                    </a:p>
                  </a:txBody>
                  <a:tcPr>
                    <a:cell3D prstMaterial="dkEdge">
                      <a:bevel prst="relaxedInset"/>
                      <a:lightRig rig="flood" dir="t"/>
                    </a:cell3D>
                  </a:tcPr>
                </a:tc>
                <a:tc>
                  <a:txBody>
                    <a:bodyPr/>
                    <a:lstStyle/>
                    <a:p>
                      <a:pPr algn="ctr"/>
                      <a:r>
                        <a:rPr lang="en-GB" sz="2000" dirty="0">
                          <a:solidFill>
                            <a:srgbClr val="002060"/>
                          </a:solidFill>
                          <a:effectLst/>
                          <a:latin typeface="Arial" panose="020B0604020202020204" pitchFamily="34" charset="0"/>
                          <a:cs typeface="Arial" panose="020B0604020202020204" pitchFamily="34" charset="0"/>
                        </a:rPr>
                        <a:t>DR.</a:t>
                      </a:r>
                    </a:p>
                  </a:txBody>
                  <a:tcPr>
                    <a:cell3D prstMaterial="dkEdge">
                      <a:bevel prst="relaxedInset"/>
                      <a:lightRig rig="flood" dir="t"/>
                    </a:cell3D>
                  </a:tcPr>
                </a:tc>
                <a:tc>
                  <a:txBody>
                    <a:bodyPr/>
                    <a:lstStyle/>
                    <a:p>
                      <a:pPr algn="ctr"/>
                      <a:r>
                        <a:rPr lang="en-GB" sz="2000" dirty="0">
                          <a:solidFill>
                            <a:srgbClr val="002060"/>
                          </a:solidFill>
                          <a:effectLst/>
                          <a:latin typeface="Arial" panose="020B0604020202020204" pitchFamily="34" charset="0"/>
                          <a:cs typeface="Arial" panose="020B0604020202020204" pitchFamily="34" charset="0"/>
                        </a:rPr>
                        <a:t>CR.</a:t>
                      </a:r>
                    </a:p>
                  </a:txBody>
                  <a:tcPr>
                    <a:cell3D prstMaterial="dkEdge">
                      <a:bevel prst="relaxedInset"/>
                      <a:lightRig rig="flood" dir="t"/>
                    </a:cell3D>
                  </a:tcPr>
                </a:tc>
                <a:extLst>
                  <a:ext uri="{0D108BD9-81ED-4DB2-BD59-A6C34878D82A}">
                    <a16:rowId xmlns:a16="http://schemas.microsoft.com/office/drawing/2014/main" xmlns="" val="10000"/>
                  </a:ext>
                </a:extLst>
              </a:tr>
              <a:tr h="325608">
                <a:tc>
                  <a:txBody>
                    <a:bodyPr/>
                    <a:lstStyle/>
                    <a:p>
                      <a:pPr algn="ctr"/>
                      <a:r>
                        <a:rPr lang="en-US" sz="2000" dirty="0" smtClean="0">
                          <a:effectLst/>
                          <a:latin typeface="Arial" panose="020B0604020202020204" pitchFamily="34" charset="0"/>
                          <a:cs typeface="Arial" panose="020B0604020202020204" pitchFamily="34" charset="0"/>
                        </a:rPr>
                        <a:t>xx</a:t>
                      </a:r>
                      <a:endParaRPr lang="en-GB" sz="2000" dirty="0">
                        <a:effectLst/>
                        <a:latin typeface="Arial" panose="020B0604020202020204" pitchFamily="34" charset="0"/>
                        <a:cs typeface="Arial" panose="020B0604020202020204" pitchFamily="34" charset="0"/>
                      </a:endParaRPr>
                    </a:p>
                  </a:txBody>
                  <a:tcPr>
                    <a:cell3D prstMaterial="dkEdge">
                      <a:bevel prst="relaxedInset"/>
                      <a:lightRig rig="flood" dir="t"/>
                    </a:cell3D>
                  </a:tcPr>
                </a:tc>
                <a:tc>
                  <a:txBody>
                    <a:bodyPr/>
                    <a:lstStyle/>
                    <a:p>
                      <a:r>
                        <a:rPr lang="en-GB" sz="2000" dirty="0">
                          <a:effectLst/>
                          <a:latin typeface="Arial" panose="020B0604020202020204" pitchFamily="34" charset="0"/>
                          <a:cs typeface="Arial" panose="020B0604020202020204" pitchFamily="34" charset="0"/>
                        </a:rPr>
                        <a:t>Capital</a:t>
                      </a:r>
                      <a:endParaRPr lang="en-GB" sz="2000" dirty="0">
                        <a:solidFill>
                          <a:schemeClr val="tx1"/>
                        </a:solidFill>
                        <a:effectLst/>
                        <a:latin typeface="Arial" panose="020B0604020202020204" pitchFamily="34" charset="0"/>
                        <a:cs typeface="Arial" panose="020B0604020202020204" pitchFamily="34" charset="0"/>
                      </a:endParaRPr>
                    </a:p>
                  </a:txBody>
                  <a:tcPr>
                    <a:cell3D prstMaterial="dkEdge">
                      <a:bevel prst="relaxedInset"/>
                      <a:lightRig rig="flood" dir="t"/>
                    </a:cell3D>
                  </a:tcPr>
                </a:tc>
                <a:tc>
                  <a:txBody>
                    <a:bodyPr/>
                    <a:lstStyle/>
                    <a:p>
                      <a:pPr algn="ctr"/>
                      <a:r>
                        <a:rPr lang="en-US" sz="2000" dirty="0">
                          <a:effectLst/>
                          <a:latin typeface="Arial" panose="020B0604020202020204" pitchFamily="34" charset="0"/>
                          <a:cs typeface="Arial" panose="020B0604020202020204" pitchFamily="34" charset="0"/>
                        </a:rPr>
                        <a:t>xx</a:t>
                      </a:r>
                      <a:endParaRPr lang="en-GB" sz="2000" dirty="0">
                        <a:solidFill>
                          <a:schemeClr val="tx1"/>
                        </a:solidFill>
                        <a:effectLst/>
                        <a:latin typeface="Arial" panose="020B0604020202020204" pitchFamily="34" charset="0"/>
                        <a:cs typeface="Arial" panose="020B0604020202020204" pitchFamily="34" charset="0"/>
                      </a:endParaRPr>
                    </a:p>
                  </a:txBody>
                  <a:tcPr>
                    <a:cell3D prstMaterial="dkEdge">
                      <a:bevel prst="relaxedInset"/>
                      <a:lightRig rig="flood" dir="t"/>
                    </a:cell3D>
                  </a:tcPr>
                </a:tc>
                <a:tc>
                  <a:txBody>
                    <a:bodyPr/>
                    <a:lstStyle/>
                    <a:p>
                      <a:pPr algn="ctr"/>
                      <a:endParaRPr lang="en-GB" sz="2000" dirty="0">
                        <a:solidFill>
                          <a:schemeClr val="tx1"/>
                        </a:solidFill>
                        <a:effectLst/>
                        <a:latin typeface="Arial" panose="020B0604020202020204" pitchFamily="34" charset="0"/>
                        <a:cs typeface="Arial" panose="020B0604020202020204" pitchFamily="34" charset="0"/>
                      </a:endParaRPr>
                    </a:p>
                  </a:txBody>
                  <a:tcPr>
                    <a:cell3D prstMaterial="dkEdge">
                      <a:bevel prst="relaxedInset"/>
                      <a:lightRig rig="flood" dir="t"/>
                    </a:cell3D>
                  </a:tcPr>
                </a:tc>
                <a:extLst>
                  <a:ext uri="{0D108BD9-81ED-4DB2-BD59-A6C34878D82A}">
                    <a16:rowId xmlns:a16="http://schemas.microsoft.com/office/drawing/2014/main" xmlns="" val="10001"/>
                  </a:ext>
                </a:extLst>
              </a:tr>
              <a:tr h="325608">
                <a:tc>
                  <a:txBody>
                    <a:bodyPr/>
                    <a:lstStyle/>
                    <a:p>
                      <a:pPr algn="ctr"/>
                      <a:endParaRPr lang="en-GB" sz="2000" dirty="0">
                        <a:solidFill>
                          <a:schemeClr val="tx1"/>
                        </a:solidFill>
                        <a:effectLst/>
                        <a:latin typeface="Arial" panose="020B0604020202020204" pitchFamily="34" charset="0"/>
                        <a:cs typeface="Arial" panose="020B0604020202020204" pitchFamily="34" charset="0"/>
                      </a:endParaRPr>
                    </a:p>
                  </a:txBody>
                  <a:tcPr>
                    <a:cell3D prstMaterial="dkEdge">
                      <a:bevel prst="relaxedInset"/>
                      <a:lightRig rig="flood" dir="t"/>
                    </a:cell3D>
                  </a:tcPr>
                </a:tc>
                <a:tc>
                  <a:txBody>
                    <a:bodyPr/>
                    <a:lstStyle/>
                    <a:p>
                      <a:r>
                        <a:rPr lang="en-GB" sz="2000" dirty="0">
                          <a:effectLst/>
                          <a:latin typeface="Arial" panose="020B0604020202020204" pitchFamily="34" charset="0"/>
                          <a:cs typeface="Arial" panose="020B0604020202020204" pitchFamily="34" charset="0"/>
                        </a:rPr>
                        <a:t>                   Drawing</a:t>
                      </a:r>
                      <a:endParaRPr lang="en-GB" sz="2000" b="1" dirty="0">
                        <a:solidFill>
                          <a:schemeClr val="tx1"/>
                        </a:solidFill>
                        <a:effectLst/>
                        <a:latin typeface="Arial" panose="020B0604020202020204" pitchFamily="34" charset="0"/>
                        <a:cs typeface="Arial" panose="020B0604020202020204" pitchFamily="34" charset="0"/>
                      </a:endParaRPr>
                    </a:p>
                  </a:txBody>
                  <a:tcPr>
                    <a:cell3D prstMaterial="dkEdge">
                      <a:bevel prst="relaxedInset"/>
                      <a:lightRig rig="flood" dir="t"/>
                    </a:cell3D>
                  </a:tcPr>
                </a:tc>
                <a:tc>
                  <a:txBody>
                    <a:bodyPr/>
                    <a:lstStyle/>
                    <a:p>
                      <a:pPr algn="ctr"/>
                      <a:endParaRPr lang="en-GB" sz="2000">
                        <a:solidFill>
                          <a:schemeClr val="tx1"/>
                        </a:solidFill>
                        <a:effectLst/>
                        <a:latin typeface="Arial" panose="020B0604020202020204" pitchFamily="34" charset="0"/>
                        <a:cs typeface="Arial" panose="020B0604020202020204" pitchFamily="34" charset="0"/>
                      </a:endParaRPr>
                    </a:p>
                  </a:txBody>
                  <a:tcPr>
                    <a:cell3D prstMaterial="dkEdge">
                      <a:bevel prst="relaxedInset"/>
                      <a:lightRig rig="flood" dir="t"/>
                    </a:cell3D>
                  </a:tcPr>
                </a:tc>
                <a:tc>
                  <a:txBody>
                    <a:bodyPr/>
                    <a:lstStyle/>
                    <a:p>
                      <a:pPr algn="ctr"/>
                      <a:r>
                        <a:rPr lang="en-US" sz="2000" dirty="0">
                          <a:effectLst/>
                          <a:latin typeface="Arial" panose="020B0604020202020204" pitchFamily="34" charset="0"/>
                          <a:cs typeface="Arial" panose="020B0604020202020204" pitchFamily="34" charset="0"/>
                        </a:rPr>
                        <a:t>xx</a:t>
                      </a:r>
                      <a:endParaRPr lang="en-GB" sz="2000" dirty="0">
                        <a:solidFill>
                          <a:schemeClr val="tx1"/>
                        </a:solidFill>
                        <a:effectLst/>
                        <a:latin typeface="Arial" panose="020B0604020202020204" pitchFamily="34" charset="0"/>
                        <a:cs typeface="Arial" panose="020B0604020202020204" pitchFamily="34" charset="0"/>
                      </a:endParaRPr>
                    </a:p>
                  </a:txBody>
                  <a:tcPr>
                    <a:cell3D prstMaterial="dkEdge">
                      <a:bevel prst="relaxedInset"/>
                      <a:lightRig rig="flood" dir="t"/>
                    </a:cell3D>
                  </a:tcPr>
                </a:tc>
                <a:extLst>
                  <a:ext uri="{0D108BD9-81ED-4DB2-BD59-A6C34878D82A}">
                    <a16:rowId xmlns:a16="http://schemas.microsoft.com/office/drawing/2014/main" xmlns="" val="10002"/>
                  </a:ext>
                </a:extLst>
              </a:tr>
            </a:tbl>
          </a:graphicData>
        </a:graphic>
      </p:graphicFrame>
      <p:graphicFrame>
        <p:nvGraphicFramePr>
          <p:cNvPr id="14" name="Table 13">
            <a:extLst>
              <a:ext uri="{FF2B5EF4-FFF2-40B4-BE49-F238E27FC236}">
                <a16:creationId xmlns:a16="http://schemas.microsoft.com/office/drawing/2014/main" xmlns="" id="{39275482-2040-47A6-B049-F4F1753D10F9}"/>
              </a:ext>
            </a:extLst>
          </p:cNvPr>
          <p:cNvGraphicFramePr>
            <a:graphicFrameLocks noGrp="1"/>
          </p:cNvGraphicFramePr>
          <p:nvPr>
            <p:extLst>
              <p:ext uri="{D42A27DB-BD31-4B8C-83A1-F6EECF244321}">
                <p14:modId xmlns:p14="http://schemas.microsoft.com/office/powerpoint/2010/main" val="555115885"/>
              </p:ext>
            </p:extLst>
          </p:nvPr>
        </p:nvGraphicFramePr>
        <p:xfrm>
          <a:off x="6413679" y="3043195"/>
          <a:ext cx="5490765" cy="1188720"/>
        </p:xfrm>
        <a:graphic>
          <a:graphicData uri="http://schemas.openxmlformats.org/drawingml/2006/table">
            <a:tbl>
              <a:tblPr firstRow="1" bandRow="1">
                <a:tableStyleId>{E8B1032C-EA38-4F05-BA0D-38AFFFC7BED3}</a:tableStyleId>
              </a:tblPr>
              <a:tblGrid>
                <a:gridCol w="861297">
                  <a:extLst>
                    <a:ext uri="{9D8B030D-6E8A-4147-A177-3AD203B41FA5}">
                      <a16:colId xmlns:a16="http://schemas.microsoft.com/office/drawing/2014/main" xmlns="" val="20000"/>
                    </a:ext>
                  </a:extLst>
                </a:gridCol>
                <a:gridCol w="3230379">
                  <a:extLst>
                    <a:ext uri="{9D8B030D-6E8A-4147-A177-3AD203B41FA5}">
                      <a16:colId xmlns:a16="http://schemas.microsoft.com/office/drawing/2014/main" xmlns="" val="20001"/>
                    </a:ext>
                  </a:extLst>
                </a:gridCol>
                <a:gridCol w="712743">
                  <a:extLst>
                    <a:ext uri="{9D8B030D-6E8A-4147-A177-3AD203B41FA5}">
                      <a16:colId xmlns:a16="http://schemas.microsoft.com/office/drawing/2014/main" xmlns="" val="20002"/>
                    </a:ext>
                  </a:extLst>
                </a:gridCol>
                <a:gridCol w="686346">
                  <a:extLst>
                    <a:ext uri="{9D8B030D-6E8A-4147-A177-3AD203B41FA5}">
                      <a16:colId xmlns:a16="http://schemas.microsoft.com/office/drawing/2014/main" xmlns="" val="20003"/>
                    </a:ext>
                  </a:extLst>
                </a:gridCol>
              </a:tblGrid>
              <a:tr h="345295">
                <a:tc>
                  <a:txBody>
                    <a:bodyPr/>
                    <a:lstStyle/>
                    <a:p>
                      <a:pPr algn="ctr"/>
                      <a:r>
                        <a:rPr lang="en-GB" sz="2000" dirty="0">
                          <a:solidFill>
                            <a:srgbClr val="002060"/>
                          </a:solidFill>
                          <a:latin typeface="Arial" panose="020B0604020202020204" pitchFamily="34" charset="0"/>
                          <a:cs typeface="Arial" panose="020B0604020202020204" pitchFamily="34" charset="0"/>
                        </a:rPr>
                        <a:t>Date</a:t>
                      </a:r>
                    </a:p>
                  </a:txBody>
                  <a:tcPr>
                    <a:cell3D prstMaterial="dkEdge">
                      <a:bevel prst="relaxedInset"/>
                      <a:lightRig rig="flood" dir="t"/>
                    </a:cell3D>
                  </a:tcPr>
                </a:tc>
                <a:tc>
                  <a:txBody>
                    <a:bodyPr/>
                    <a:lstStyle/>
                    <a:p>
                      <a:pPr algn="ctr"/>
                      <a:r>
                        <a:rPr lang="en-GB" sz="2000" dirty="0">
                          <a:solidFill>
                            <a:srgbClr val="002060"/>
                          </a:solidFill>
                          <a:latin typeface="Arial" panose="020B0604020202020204" pitchFamily="34" charset="0"/>
                          <a:cs typeface="Arial" panose="020B0604020202020204" pitchFamily="34" charset="0"/>
                        </a:rPr>
                        <a:t>Explanation</a:t>
                      </a:r>
                    </a:p>
                  </a:txBody>
                  <a:tcPr>
                    <a:cell3D prstMaterial="dkEdge">
                      <a:bevel prst="relaxedInset"/>
                      <a:lightRig rig="flood" dir="t"/>
                    </a:cell3D>
                  </a:tcPr>
                </a:tc>
                <a:tc>
                  <a:txBody>
                    <a:bodyPr/>
                    <a:lstStyle/>
                    <a:p>
                      <a:pPr algn="ctr"/>
                      <a:r>
                        <a:rPr lang="en-GB" sz="2000" dirty="0">
                          <a:solidFill>
                            <a:srgbClr val="002060"/>
                          </a:solidFill>
                          <a:latin typeface="Arial" panose="020B0604020202020204" pitchFamily="34" charset="0"/>
                          <a:cs typeface="Arial" panose="020B0604020202020204" pitchFamily="34" charset="0"/>
                        </a:rPr>
                        <a:t>DR.</a:t>
                      </a:r>
                    </a:p>
                  </a:txBody>
                  <a:tcPr>
                    <a:cell3D prstMaterial="dkEdge">
                      <a:bevel prst="relaxedInset"/>
                      <a:lightRig rig="flood" dir="t"/>
                    </a:cell3D>
                  </a:tcPr>
                </a:tc>
                <a:tc>
                  <a:txBody>
                    <a:bodyPr/>
                    <a:lstStyle/>
                    <a:p>
                      <a:pPr algn="ctr"/>
                      <a:r>
                        <a:rPr lang="en-GB" sz="2000" dirty="0">
                          <a:solidFill>
                            <a:srgbClr val="002060"/>
                          </a:solidFill>
                          <a:latin typeface="Arial" panose="020B0604020202020204" pitchFamily="34" charset="0"/>
                          <a:cs typeface="Arial" panose="020B0604020202020204" pitchFamily="34" charset="0"/>
                        </a:rPr>
                        <a:t>CR.</a:t>
                      </a:r>
                    </a:p>
                  </a:txBody>
                  <a:tcPr>
                    <a:cell3D prstMaterial="dkEdge">
                      <a:bevel prst="relaxedInset"/>
                      <a:lightRig rig="flood" dir="t"/>
                    </a:cell3D>
                  </a:tcPr>
                </a:tc>
                <a:extLst>
                  <a:ext uri="{0D108BD9-81ED-4DB2-BD59-A6C34878D82A}">
                    <a16:rowId xmlns:a16="http://schemas.microsoft.com/office/drawing/2014/main" xmlns="" val="10000"/>
                  </a:ext>
                </a:extLst>
              </a:tr>
              <a:tr h="350091">
                <a:tc>
                  <a:txBody>
                    <a:bodyPr/>
                    <a:lstStyle/>
                    <a:p>
                      <a:pPr algn="ctr"/>
                      <a:r>
                        <a:rPr lang="en-US" sz="2000" dirty="0" smtClean="0">
                          <a:latin typeface="Arial" panose="020B0604020202020204" pitchFamily="34" charset="0"/>
                          <a:cs typeface="Arial" panose="020B0604020202020204" pitchFamily="34" charset="0"/>
                        </a:rPr>
                        <a:t>xx</a:t>
                      </a:r>
                      <a:endParaRPr lang="en-GB" sz="2000" dirty="0">
                        <a:latin typeface="Arial" panose="020B0604020202020204" pitchFamily="34" charset="0"/>
                        <a:cs typeface="Arial" panose="020B0604020202020204" pitchFamily="34" charset="0"/>
                      </a:endParaRPr>
                    </a:p>
                  </a:txBody>
                  <a:tcPr>
                    <a:cell3D prstMaterial="dkEdge">
                      <a:bevel prst="relaxedInset"/>
                      <a:lightRig rig="flood" dir="t"/>
                    </a:cell3D>
                  </a:tcPr>
                </a:tc>
                <a:tc>
                  <a:txBody>
                    <a:bodyPr/>
                    <a:lstStyle/>
                    <a:p>
                      <a:r>
                        <a:rPr lang="en-GB" sz="2000" dirty="0" smtClean="0">
                          <a:latin typeface="Arial" panose="020B0604020202020204" pitchFamily="34" charset="0"/>
                          <a:cs typeface="Arial" panose="020B0604020202020204" pitchFamily="34" charset="0"/>
                        </a:rPr>
                        <a:t>Capital</a:t>
                      </a:r>
                      <a:endParaRPr lang="en-GB" sz="2000" dirty="0">
                        <a:latin typeface="Arial" panose="020B0604020202020204" pitchFamily="34" charset="0"/>
                        <a:cs typeface="Arial" panose="020B0604020202020204" pitchFamily="34" charset="0"/>
                      </a:endParaRPr>
                    </a:p>
                  </a:txBody>
                  <a:tcPr>
                    <a:cell3D prstMaterial="dkEdge">
                      <a:bevel prst="relaxedInset"/>
                      <a:lightRig rig="flood" dir="t"/>
                    </a:cell3D>
                  </a:tcPr>
                </a:tc>
                <a:tc>
                  <a:txBody>
                    <a:bodyPr/>
                    <a:lstStyle/>
                    <a:p>
                      <a:pPr algn="ctr"/>
                      <a:r>
                        <a:rPr lang="en-US" sz="2000" dirty="0">
                          <a:latin typeface="Arial" panose="020B0604020202020204" pitchFamily="34" charset="0"/>
                          <a:cs typeface="Arial" panose="020B0604020202020204" pitchFamily="34" charset="0"/>
                        </a:rPr>
                        <a:t>xx</a:t>
                      </a:r>
                      <a:endParaRPr lang="en-GB" sz="2000" dirty="0">
                        <a:latin typeface="Arial" panose="020B0604020202020204" pitchFamily="34" charset="0"/>
                        <a:cs typeface="Arial" panose="020B0604020202020204" pitchFamily="34" charset="0"/>
                      </a:endParaRPr>
                    </a:p>
                  </a:txBody>
                  <a:tcPr>
                    <a:cell3D prstMaterial="dkEdge">
                      <a:bevel prst="relaxedInset"/>
                      <a:lightRig rig="flood" dir="t"/>
                    </a:cell3D>
                  </a:tcPr>
                </a:tc>
                <a:tc>
                  <a:txBody>
                    <a:bodyPr/>
                    <a:lstStyle/>
                    <a:p>
                      <a:pPr algn="ctr"/>
                      <a:endParaRPr lang="en-GB" sz="2000" dirty="0">
                        <a:latin typeface="Arial" panose="020B0604020202020204" pitchFamily="34" charset="0"/>
                        <a:cs typeface="Arial" panose="020B0604020202020204" pitchFamily="34" charset="0"/>
                      </a:endParaRPr>
                    </a:p>
                  </a:txBody>
                  <a:tcPr>
                    <a:cell3D prstMaterial="dkEdge">
                      <a:bevel prst="relaxedInset"/>
                      <a:lightRig rig="flood" dir="t"/>
                    </a:cell3D>
                  </a:tcPr>
                </a:tc>
                <a:extLst>
                  <a:ext uri="{0D108BD9-81ED-4DB2-BD59-A6C34878D82A}">
                    <a16:rowId xmlns:a16="http://schemas.microsoft.com/office/drawing/2014/main" xmlns="" val="10001"/>
                  </a:ext>
                </a:extLst>
              </a:tr>
              <a:tr h="350091">
                <a:tc>
                  <a:txBody>
                    <a:bodyPr/>
                    <a:lstStyle/>
                    <a:p>
                      <a:pPr algn="ctr"/>
                      <a:endParaRPr lang="en-GB" sz="2000" dirty="0">
                        <a:latin typeface="Arial" panose="020B0604020202020204" pitchFamily="34" charset="0"/>
                        <a:cs typeface="Arial" panose="020B0604020202020204" pitchFamily="34" charset="0"/>
                      </a:endParaRPr>
                    </a:p>
                  </a:txBody>
                  <a:tcPr>
                    <a:cell3D prstMaterial="dkEdge">
                      <a:bevel prst="relaxedInset"/>
                      <a:lightRig rig="flood" dir="t"/>
                    </a:cell3D>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latin typeface="Arial" panose="020B0604020202020204" pitchFamily="34" charset="0"/>
                          <a:cs typeface="Arial" panose="020B0604020202020204" pitchFamily="34" charset="0"/>
                        </a:rPr>
                        <a:t>          </a:t>
                      </a:r>
                      <a:r>
                        <a:rPr lang="en-GB" sz="2000" dirty="0" smtClean="0">
                          <a:effectLst/>
                          <a:latin typeface="Arial" panose="020B0604020202020204" pitchFamily="34" charset="0"/>
                          <a:cs typeface="Arial" panose="020B0604020202020204" pitchFamily="34" charset="0"/>
                        </a:rPr>
                        <a:t>Income summary</a:t>
                      </a:r>
                      <a:endParaRPr lang="en-GB" sz="2000" b="1" dirty="0" smtClean="0">
                        <a:effectLst/>
                        <a:latin typeface="Arial" panose="020B0604020202020204" pitchFamily="34" charset="0"/>
                        <a:cs typeface="Arial" panose="020B0604020202020204" pitchFamily="34" charset="0"/>
                      </a:endParaRPr>
                    </a:p>
                  </a:txBody>
                  <a:tcPr>
                    <a:cell3D prstMaterial="dkEdge">
                      <a:bevel prst="relaxedInset"/>
                      <a:lightRig rig="flood" dir="t"/>
                    </a:cell3D>
                  </a:tcPr>
                </a:tc>
                <a:tc>
                  <a:txBody>
                    <a:bodyPr/>
                    <a:lstStyle/>
                    <a:p>
                      <a:pPr algn="ctr"/>
                      <a:endParaRPr lang="en-GB" sz="2000">
                        <a:latin typeface="Arial" panose="020B0604020202020204" pitchFamily="34" charset="0"/>
                        <a:cs typeface="Arial" panose="020B0604020202020204" pitchFamily="34" charset="0"/>
                      </a:endParaRPr>
                    </a:p>
                  </a:txBody>
                  <a:tcPr>
                    <a:cell3D prstMaterial="dkEdge">
                      <a:bevel prst="relaxedInset"/>
                      <a:lightRig rig="flood" dir="t"/>
                    </a:cell3D>
                  </a:tcPr>
                </a:tc>
                <a:tc>
                  <a:txBody>
                    <a:bodyPr/>
                    <a:lstStyle/>
                    <a:p>
                      <a:pPr algn="ctr"/>
                      <a:r>
                        <a:rPr lang="en-US" sz="2000" dirty="0">
                          <a:latin typeface="Arial" panose="020B0604020202020204" pitchFamily="34" charset="0"/>
                          <a:cs typeface="Arial" panose="020B0604020202020204" pitchFamily="34" charset="0"/>
                        </a:rPr>
                        <a:t>xx</a:t>
                      </a:r>
                      <a:endParaRPr lang="en-GB" sz="2000" dirty="0">
                        <a:latin typeface="Arial" panose="020B0604020202020204" pitchFamily="34" charset="0"/>
                        <a:cs typeface="Arial" panose="020B0604020202020204" pitchFamily="34" charset="0"/>
                      </a:endParaRPr>
                    </a:p>
                  </a:txBody>
                  <a:tcPr>
                    <a:cell3D prstMaterial="dkEdge">
                      <a:bevel prst="relaxedInset"/>
                      <a:lightRig rig="flood" dir="t"/>
                    </a:cell3D>
                  </a:tcPr>
                </a:tc>
                <a:extLst>
                  <a:ext uri="{0D108BD9-81ED-4DB2-BD59-A6C34878D82A}">
                    <a16:rowId xmlns:a16="http://schemas.microsoft.com/office/drawing/2014/main" xmlns="" val="10002"/>
                  </a:ext>
                </a:extLst>
              </a:tr>
            </a:tbl>
          </a:graphicData>
        </a:graphic>
      </p:graphicFrame>
      <p:sp>
        <p:nvSpPr>
          <p:cNvPr id="15" name="Rectangle 14">
            <a:extLst>
              <a:ext uri="{FF2B5EF4-FFF2-40B4-BE49-F238E27FC236}">
                <a16:creationId xmlns:a16="http://schemas.microsoft.com/office/drawing/2014/main" xmlns="" id="{49A8CA06-AE0C-4459-80B6-E2FFF8DF588E}"/>
              </a:ext>
            </a:extLst>
          </p:cNvPr>
          <p:cNvSpPr/>
          <p:nvPr/>
        </p:nvSpPr>
        <p:spPr>
          <a:xfrm>
            <a:off x="6236926" y="1870837"/>
            <a:ext cx="5590245" cy="9233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a:spAutoFit/>
          </a:bodyPr>
          <a:lstStyle/>
          <a:p>
            <a:pPr lvl="0"/>
            <a:r>
              <a:rPr lang="en-GB" b="1" dirty="0">
                <a:solidFill>
                  <a:srgbClr val="002060"/>
                </a:solidFill>
                <a:latin typeface="Arial" panose="020B0604020202020204" pitchFamily="34" charset="0"/>
                <a:cs typeface="Arial" panose="020B0604020202020204" pitchFamily="34" charset="0"/>
              </a:rPr>
              <a:t>3.Close Income summary: </a:t>
            </a:r>
            <a:endParaRPr lang="en-GB" b="1" dirty="0" smtClean="0">
              <a:solidFill>
                <a:srgbClr val="002060"/>
              </a:solidFill>
              <a:latin typeface="Arial" panose="020B0604020202020204" pitchFamily="34" charset="0"/>
              <a:cs typeface="Arial" panose="020B0604020202020204" pitchFamily="34" charset="0"/>
            </a:endParaRPr>
          </a:p>
          <a:p>
            <a:pPr lvl="0"/>
            <a:r>
              <a:rPr lang="en-GB" dirty="0" smtClean="0">
                <a:solidFill>
                  <a:srgbClr val="C00000"/>
                </a:solidFill>
                <a:latin typeface="Arial" panose="020B0604020202020204" pitchFamily="34" charset="0"/>
                <a:cs typeface="Arial" panose="020B0604020202020204" pitchFamily="34" charset="0"/>
              </a:rPr>
              <a:t> </a:t>
            </a:r>
            <a:r>
              <a:rPr lang="en-GB" u="sng" dirty="0">
                <a:solidFill>
                  <a:srgbClr val="C00000"/>
                </a:solidFill>
                <a:latin typeface="Arial" panose="020B0604020202020204" pitchFamily="34" charset="0"/>
                <a:cs typeface="Arial" panose="020B0604020202020204" pitchFamily="34" charset="0"/>
              </a:rPr>
              <a:t>( First find Total Revenue – Total Expenses)</a:t>
            </a:r>
          </a:p>
          <a:p>
            <a:pPr lvl="0"/>
            <a:r>
              <a:rPr lang="en-US" b="1" dirty="0">
                <a:solidFill>
                  <a:schemeClr val="accent6">
                    <a:lumMod val="50000"/>
                  </a:schemeClr>
                </a:solidFill>
                <a:latin typeface="Arial" panose="020B0604020202020204" pitchFamily="34" charset="0"/>
                <a:cs typeface="Arial" panose="020B0604020202020204" pitchFamily="34" charset="0"/>
              </a:rPr>
              <a:t>If Total Revenue </a:t>
            </a:r>
            <a:r>
              <a:rPr lang="en-US" b="1" dirty="0" smtClean="0">
                <a:solidFill>
                  <a:schemeClr val="accent6">
                    <a:lumMod val="50000"/>
                  </a:schemeClr>
                </a:solidFill>
                <a:latin typeface="Arial" panose="020B0604020202020204" pitchFamily="34" charset="0"/>
                <a:cs typeface="Arial" panose="020B0604020202020204" pitchFamily="34" charset="0"/>
              </a:rPr>
              <a:t>&lt; </a:t>
            </a:r>
            <a:r>
              <a:rPr lang="en-US" b="1" dirty="0">
                <a:solidFill>
                  <a:schemeClr val="accent6">
                    <a:lumMod val="50000"/>
                  </a:schemeClr>
                </a:solidFill>
                <a:latin typeface="Arial" panose="020B0604020202020204" pitchFamily="34" charset="0"/>
                <a:cs typeface="Arial" panose="020B0604020202020204" pitchFamily="34" charset="0"/>
              </a:rPr>
              <a:t>Total Expenses </a:t>
            </a:r>
            <a:r>
              <a:rPr lang="en-US" b="1" dirty="0" smtClean="0">
                <a:solidFill>
                  <a:schemeClr val="accent6">
                    <a:lumMod val="50000"/>
                  </a:schemeClr>
                </a:solidFill>
                <a:latin typeface="Arial" panose="020B0604020202020204" pitchFamily="34" charset="0"/>
                <a:cs typeface="Arial" panose="020B0604020202020204" pitchFamily="34" charset="0"/>
              </a:rPr>
              <a:t>(Net Loss)</a:t>
            </a:r>
            <a:endParaRPr lang="en-GB" b="1" dirty="0">
              <a:solidFill>
                <a:schemeClr val="accent6">
                  <a:lumMod val="50000"/>
                </a:schemeClr>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xmlns="" id="{E88E6C56-E76B-43EF-84C4-29E49ED612AD}"/>
              </a:ext>
            </a:extLst>
          </p:cNvPr>
          <p:cNvSpPr txBox="1"/>
          <p:nvPr/>
        </p:nvSpPr>
        <p:spPr>
          <a:xfrm>
            <a:off x="228124" y="1256055"/>
            <a:ext cx="3377961" cy="40011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GB" sz="2000" b="1" u="sng"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Steps of closing entries </a:t>
            </a:r>
          </a:p>
        </p:txBody>
      </p:sp>
      <p:grpSp>
        <p:nvGrpSpPr>
          <p:cNvPr id="18" name="Group 17"/>
          <p:cNvGrpSpPr/>
          <p:nvPr/>
        </p:nvGrpSpPr>
        <p:grpSpPr>
          <a:xfrm>
            <a:off x="172397" y="514582"/>
            <a:ext cx="9142145" cy="556447"/>
            <a:chOff x="272538" y="1012529"/>
            <a:chExt cx="8873907" cy="1080000"/>
          </a:xfrm>
        </p:grpSpPr>
        <p:sp>
          <p:nvSpPr>
            <p:cNvPr id="19" name="مستطيل مستدير الزوايا 13"/>
            <p:cNvSpPr/>
            <p:nvPr/>
          </p:nvSpPr>
          <p:spPr>
            <a:xfrm>
              <a:off x="272538" y="1012529"/>
              <a:ext cx="8448873"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sz="2000"/>
            </a:p>
          </p:txBody>
        </p:sp>
        <p:sp>
          <p:nvSpPr>
            <p:cNvPr id="20" name="Rectangle 6"/>
            <p:cNvSpPr/>
            <p:nvPr/>
          </p:nvSpPr>
          <p:spPr>
            <a:xfrm>
              <a:off x="1427378" y="1165374"/>
              <a:ext cx="7719067" cy="776568"/>
            </a:xfrm>
            <a:prstGeom prst="rect">
              <a:avLst/>
            </a:prstGeom>
          </p:spPr>
          <p:txBody>
            <a:bodyPr wrap="square">
              <a:spAutoFit/>
            </a:bodyPr>
            <a:lstStyle/>
            <a:p>
              <a:pPr rtl="1"/>
              <a:r>
                <a:rPr lang="en-US" sz="2000" b="1" dirty="0">
                  <a:solidFill>
                    <a:srgbClr val="FFFF00"/>
                  </a:solidFill>
                  <a:latin typeface="Arial" panose="020B0604020202020204" pitchFamily="34" charset="0"/>
                  <a:cs typeface="Arial" panose="020B0604020202020204" pitchFamily="34" charset="0"/>
                </a:rPr>
                <a:t>Objective </a:t>
              </a:r>
              <a:r>
                <a:rPr lang="en-US" sz="2000" b="1" dirty="0" smtClean="0">
                  <a:solidFill>
                    <a:srgbClr val="FFFF00"/>
                  </a:solidFill>
                  <a:latin typeface="Arial" panose="020B0604020202020204" pitchFamily="34" charset="0"/>
                  <a:cs typeface="Arial" panose="020B0604020202020204" pitchFamily="34" charset="0"/>
                </a:rPr>
                <a:t>2: </a:t>
              </a:r>
              <a:r>
                <a:rPr lang="en-US" sz="2000" b="1" dirty="0">
                  <a:solidFill>
                    <a:srgbClr val="FFFF00"/>
                  </a:solidFill>
                  <a:latin typeface="Arial" panose="020B0604020202020204" pitchFamily="34" charset="0"/>
                  <a:cs typeface="Arial" panose="020B0604020202020204" pitchFamily="34" charset="0"/>
                </a:rPr>
                <a:t>Prepare closing entries for temporary accounts.</a:t>
              </a:r>
            </a:p>
          </p:txBody>
        </p:sp>
        <p:grpSp>
          <p:nvGrpSpPr>
            <p:cNvPr id="21" name="Shape 631"/>
            <p:cNvGrpSpPr/>
            <p:nvPr/>
          </p:nvGrpSpPr>
          <p:grpSpPr>
            <a:xfrm>
              <a:off x="460278" y="1121179"/>
              <a:ext cx="783227" cy="707887"/>
              <a:chOff x="5961125" y="1623900"/>
              <a:chExt cx="427450" cy="448175"/>
            </a:xfrm>
          </p:grpSpPr>
          <p:sp>
            <p:nvSpPr>
              <p:cNvPr id="22"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sz="2000"/>
              </a:p>
            </p:txBody>
          </p:sp>
          <p:sp>
            <p:nvSpPr>
              <p:cNvPr id="23"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sz="2000"/>
              </a:p>
            </p:txBody>
          </p:sp>
          <p:sp>
            <p:nvSpPr>
              <p:cNvPr id="24"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sz="2000"/>
              </a:p>
            </p:txBody>
          </p:sp>
          <p:sp>
            <p:nvSpPr>
              <p:cNvPr id="25"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sz="2000"/>
              </a:p>
            </p:txBody>
          </p:sp>
          <p:sp>
            <p:nvSpPr>
              <p:cNvPr id="26"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sz="2000"/>
              </a:p>
            </p:txBody>
          </p:sp>
          <p:sp>
            <p:nvSpPr>
              <p:cNvPr id="27"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sz="2000"/>
              </a:p>
            </p:txBody>
          </p:sp>
          <p:sp>
            <p:nvSpPr>
              <p:cNvPr id="28"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sz="2000"/>
              </a:p>
            </p:txBody>
          </p:sp>
        </p:grpSp>
      </p:grpSp>
      <p:grpSp>
        <p:nvGrpSpPr>
          <p:cNvPr id="29" name="Group 28"/>
          <p:cNvGrpSpPr/>
          <p:nvPr/>
        </p:nvGrpSpPr>
        <p:grpSpPr>
          <a:xfrm>
            <a:off x="0" y="6498164"/>
            <a:ext cx="12192000" cy="384957"/>
            <a:chOff x="0" y="6498164"/>
            <a:chExt cx="12192000" cy="384957"/>
          </a:xfrm>
        </p:grpSpPr>
        <p:cxnSp>
          <p:nvCxnSpPr>
            <p:cNvPr id="30" name="Straight Connector 29"/>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Rectangle 30"/>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590" y="489120"/>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3347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Closing Entries for Temporary Accounts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sp>
        <p:nvSpPr>
          <p:cNvPr id="10" name="Rectangle 9"/>
          <p:cNvSpPr/>
          <p:nvPr/>
        </p:nvSpPr>
        <p:spPr>
          <a:xfrm>
            <a:off x="120203" y="434197"/>
            <a:ext cx="9912440" cy="192052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a:spcAft>
                <a:spcPts val="0"/>
              </a:spcAft>
            </a:pPr>
            <a:r>
              <a:rPr lang="en-US" b="1" u="sng"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Example </a:t>
            </a:r>
            <a:r>
              <a:rPr lang="en-US"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b="1" u="sng"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ea typeface="Times New Roman" panose="02020603050405020304" pitchFamily="18" charset="0"/>
            </a:endParaRPr>
          </a:p>
          <a:p>
            <a:pPr algn="just">
              <a:spcAft>
                <a:spcPts val="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 The ledger of Mahmoud’s Company on December 31, 2020 includes the following accounts with normal balances on December 31, 2020: Mahmoud, Capital BD12,000; Drawings BD500; Services Revenues BD8,000; Wage Expenses BD1,300; Supplies Expenses BD1,700; and Rent Expenses BD2,000</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ea typeface="Times New Roman" panose="02020603050405020304" pitchFamily="18" charset="0"/>
            </a:endParaRPr>
          </a:p>
          <a:p>
            <a:pPr>
              <a:lnSpc>
                <a:spcPct val="130000"/>
              </a:lnSpc>
            </a:pPr>
            <a:r>
              <a:rPr lang="en-US" b="1" u="sng"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Required:</a:t>
            </a:r>
            <a:endParaRPr lang="en-US" sz="1600" dirty="0">
              <a:latin typeface="Times New Roman" panose="02020603050405020304" pitchFamily="18" charset="0"/>
              <a:ea typeface="Times New Roman" panose="02020603050405020304" pitchFamily="18" charset="0"/>
            </a:endParaRPr>
          </a:p>
          <a:p>
            <a:pPr>
              <a:lnSpc>
                <a:spcPct val="130000"/>
              </a:lnSpc>
            </a:pP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Prepare </a:t>
            </a:r>
            <a:r>
              <a:rPr lang="en-US" dirty="0">
                <a:latin typeface="Times New Roman" panose="02020603050405020304" pitchFamily="18" charset="0"/>
                <a:ea typeface="Times New Roman" panose="02020603050405020304" pitchFamily="18" charset="0"/>
                <a:cs typeface="Times New Roman" panose="02020603050405020304" pitchFamily="18" charset="0"/>
              </a:rPr>
              <a:t>the necessary closing entries from the available information on December 31, 2020.</a:t>
            </a:r>
            <a:endParaRPr lang="en-US" sz="1600" dirty="0">
              <a:effectLst/>
              <a:latin typeface="Times New Roman" panose="02020603050405020304" pitchFamily="18" charset="0"/>
              <a:ea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607961850"/>
              </p:ext>
            </p:extLst>
          </p:nvPr>
        </p:nvGraphicFramePr>
        <p:xfrm>
          <a:off x="1251478" y="2464302"/>
          <a:ext cx="7946265" cy="3919728"/>
        </p:xfrm>
        <a:graphic>
          <a:graphicData uri="http://schemas.openxmlformats.org/drawingml/2006/table">
            <a:tbl>
              <a:tblPr firstRow="1" firstCol="1" bandRow="1">
                <a:tableStyleId>{5940675A-B579-460E-94D1-54222C63F5DA}</a:tableStyleId>
              </a:tblPr>
              <a:tblGrid>
                <a:gridCol w="992863"/>
                <a:gridCol w="3897470"/>
                <a:gridCol w="611186"/>
                <a:gridCol w="1222373"/>
                <a:gridCol w="1222373"/>
              </a:tblGrid>
              <a:tr h="448233">
                <a:tc>
                  <a:txBody>
                    <a:bodyPr/>
                    <a:lstStyle/>
                    <a:p>
                      <a:pPr algn="ctr">
                        <a:spcAft>
                          <a:spcPts val="0"/>
                        </a:spcAft>
                      </a:pPr>
                      <a:r>
                        <a:rPr lang="en-US" sz="1800" b="1" dirty="0">
                          <a:effectLst/>
                        </a:rPr>
                        <a:t>Date</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2"/>
                    </a:solidFill>
                  </a:tcPr>
                </a:tc>
                <a:tc>
                  <a:txBody>
                    <a:bodyPr/>
                    <a:lstStyle/>
                    <a:p>
                      <a:pPr algn="ctr">
                        <a:spcAft>
                          <a:spcPts val="0"/>
                        </a:spcAft>
                      </a:pPr>
                      <a:r>
                        <a:rPr lang="en-US" sz="1800" b="1" dirty="0">
                          <a:effectLst/>
                        </a:rPr>
                        <a:t>Explanation</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2"/>
                    </a:solidFill>
                  </a:tcPr>
                </a:tc>
                <a:tc>
                  <a:txBody>
                    <a:bodyPr/>
                    <a:lstStyle/>
                    <a:p>
                      <a:pPr algn="ctr">
                        <a:spcAft>
                          <a:spcPts val="0"/>
                        </a:spcAft>
                      </a:pPr>
                      <a:r>
                        <a:rPr lang="en-US" sz="1800" b="1" dirty="0">
                          <a:effectLst/>
                        </a:rPr>
                        <a:t>PR</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2"/>
                    </a:solidFill>
                  </a:tcPr>
                </a:tc>
                <a:tc>
                  <a:txBody>
                    <a:bodyPr/>
                    <a:lstStyle/>
                    <a:p>
                      <a:pPr algn="ctr">
                        <a:spcAft>
                          <a:spcPts val="0"/>
                        </a:spcAft>
                      </a:pPr>
                      <a:r>
                        <a:rPr lang="en-US" sz="1800" b="1" dirty="0">
                          <a:effectLst/>
                        </a:rPr>
                        <a:t>Debit</a:t>
                      </a:r>
                    </a:p>
                    <a:p>
                      <a:pPr algn="ctr">
                        <a:spcAft>
                          <a:spcPts val="0"/>
                        </a:spcAft>
                      </a:pPr>
                      <a:r>
                        <a:rPr lang="en-US" sz="1800" b="1" dirty="0">
                          <a:effectLst/>
                        </a:rPr>
                        <a:t>(BD)</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2"/>
                    </a:solidFill>
                  </a:tcPr>
                </a:tc>
                <a:tc>
                  <a:txBody>
                    <a:bodyPr/>
                    <a:lstStyle/>
                    <a:p>
                      <a:pPr algn="ctr">
                        <a:spcAft>
                          <a:spcPts val="0"/>
                        </a:spcAft>
                      </a:pPr>
                      <a:r>
                        <a:rPr lang="en-US" sz="1800" b="1" dirty="0">
                          <a:effectLst/>
                        </a:rPr>
                        <a:t>Credit</a:t>
                      </a:r>
                    </a:p>
                    <a:p>
                      <a:pPr algn="ctr">
                        <a:spcAft>
                          <a:spcPts val="0"/>
                        </a:spcAft>
                      </a:pPr>
                      <a:r>
                        <a:rPr lang="en-US" sz="1800" b="1" dirty="0">
                          <a:effectLst/>
                        </a:rPr>
                        <a:t>(BD)</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2"/>
                    </a:solidFill>
                  </a:tcPr>
                </a:tc>
              </a:tr>
              <a:tr h="335508">
                <a:tc>
                  <a:txBody>
                    <a:bodyPr/>
                    <a:lstStyle/>
                    <a:p>
                      <a:pPr algn="ctr">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2">
                        <a:lumMod val="60000"/>
                        <a:lumOff val="40000"/>
                      </a:schemeClr>
                    </a:solidFill>
                  </a:tcPr>
                </a:tc>
                <a:tc>
                  <a:txBody>
                    <a:bodyPr/>
                    <a:lstStyle/>
                    <a:p>
                      <a:pPr algn="ctr">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2">
                        <a:lumMod val="60000"/>
                        <a:lumOff val="40000"/>
                      </a:schemeClr>
                    </a:solidFill>
                  </a:tcPr>
                </a:tc>
                <a:tc>
                  <a:txBody>
                    <a:bodyPr/>
                    <a:lstStyle/>
                    <a:p>
                      <a:pPr algn="ctr">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2">
                        <a:lumMod val="60000"/>
                        <a:lumOff val="40000"/>
                      </a:schemeClr>
                    </a:solidFill>
                  </a:tcPr>
                </a:tc>
                <a:tc>
                  <a:txBody>
                    <a:bodyPr/>
                    <a:lstStyle/>
                    <a:p>
                      <a:pPr algn="ctr">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2">
                        <a:lumMod val="60000"/>
                        <a:lumOff val="40000"/>
                      </a:schemeClr>
                    </a:solidFill>
                  </a:tcPr>
                </a:tc>
                <a:tc>
                  <a:txBody>
                    <a:bodyPr/>
                    <a:lstStyle/>
                    <a:p>
                      <a:pPr algn="ctr">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2">
                        <a:lumMod val="60000"/>
                        <a:lumOff val="40000"/>
                      </a:schemeClr>
                    </a:solidFill>
                  </a:tcPr>
                </a:tc>
              </a:tr>
              <a:tr h="335508">
                <a:tc>
                  <a:txBody>
                    <a:bodyPr/>
                    <a:lstStyle/>
                    <a:p>
                      <a:pPr algn="ctr">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2">
                        <a:lumMod val="60000"/>
                        <a:lumOff val="40000"/>
                      </a:schemeClr>
                    </a:solidFill>
                  </a:tcPr>
                </a:tc>
                <a:tc>
                  <a:txBody>
                    <a:bodyPr/>
                    <a:lstStyle/>
                    <a:p>
                      <a:pPr algn="ctr">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2">
                        <a:lumMod val="60000"/>
                        <a:lumOff val="40000"/>
                      </a:schemeClr>
                    </a:solidFill>
                  </a:tcPr>
                </a:tc>
                <a:tc>
                  <a:txBody>
                    <a:bodyPr/>
                    <a:lstStyle/>
                    <a:p>
                      <a:pPr algn="ctr">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2">
                        <a:lumMod val="60000"/>
                        <a:lumOff val="40000"/>
                      </a:schemeClr>
                    </a:solidFill>
                  </a:tcPr>
                </a:tc>
                <a:tc>
                  <a:txBody>
                    <a:bodyPr/>
                    <a:lstStyle/>
                    <a:p>
                      <a:pPr algn="ctr">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2">
                        <a:lumMod val="60000"/>
                        <a:lumOff val="40000"/>
                      </a:schemeClr>
                    </a:solidFill>
                  </a:tcPr>
                </a:tc>
                <a:tc>
                  <a:txBody>
                    <a:bodyPr/>
                    <a:lstStyle/>
                    <a:p>
                      <a:pPr algn="ctr">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2">
                        <a:lumMod val="60000"/>
                        <a:lumOff val="40000"/>
                      </a:schemeClr>
                    </a:solidFill>
                  </a:tcPr>
                </a:tc>
              </a:tr>
              <a:tr h="335508">
                <a:tc>
                  <a:txBody>
                    <a:bodyPr/>
                    <a:lstStyle/>
                    <a:p>
                      <a:pPr algn="ctr">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6">
                        <a:lumMod val="40000"/>
                        <a:lumOff val="60000"/>
                      </a:schemeClr>
                    </a:solidFill>
                  </a:tcPr>
                </a:tc>
              </a:tr>
              <a:tr h="335508">
                <a:tc>
                  <a:txBody>
                    <a:bodyPr/>
                    <a:lstStyle/>
                    <a:p>
                      <a:pPr algn="ctr">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6">
                        <a:lumMod val="40000"/>
                        <a:lumOff val="60000"/>
                      </a:schemeClr>
                    </a:solidFill>
                  </a:tcPr>
                </a:tc>
              </a:tr>
              <a:tr h="335508">
                <a:tc>
                  <a:txBody>
                    <a:bodyPr/>
                    <a:lstStyle/>
                    <a:p>
                      <a:pPr algn="ctr">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6">
                        <a:lumMod val="40000"/>
                        <a:lumOff val="60000"/>
                      </a:schemeClr>
                    </a:solidFill>
                  </a:tcPr>
                </a:tc>
              </a:tr>
              <a:tr h="335508">
                <a:tc>
                  <a:txBody>
                    <a:bodyPr/>
                    <a:lstStyle/>
                    <a:p>
                      <a:pPr algn="ctr">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6">
                        <a:lumMod val="40000"/>
                        <a:lumOff val="60000"/>
                      </a:schemeClr>
                    </a:solidFill>
                  </a:tcPr>
                </a:tc>
              </a:tr>
              <a:tr h="351516">
                <a:tc>
                  <a:txBody>
                    <a:bodyPr/>
                    <a:lstStyle/>
                    <a:p>
                      <a:pPr algn="ctr">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bg2">
                        <a:lumMod val="90000"/>
                      </a:schemeClr>
                    </a:solidFill>
                  </a:tcPr>
                </a:tc>
              </a:tr>
              <a:tr h="335508">
                <a:tc>
                  <a:txBody>
                    <a:bodyPr/>
                    <a:lstStyle/>
                    <a:p>
                      <a:pPr algn="ctr">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bg2">
                        <a:lumMod val="90000"/>
                      </a:schemeClr>
                    </a:solidFill>
                  </a:tcPr>
                </a:tc>
              </a:tr>
              <a:tr h="335508">
                <a:tc>
                  <a:txBody>
                    <a:bodyPr/>
                    <a:lstStyle/>
                    <a:p>
                      <a:pPr algn="ctr">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4">
                        <a:lumMod val="40000"/>
                        <a:lumOff val="60000"/>
                      </a:schemeClr>
                    </a:solidFill>
                  </a:tcPr>
                </a:tc>
                <a:tc>
                  <a:txBody>
                    <a:bodyPr/>
                    <a:lstStyle/>
                    <a:p>
                      <a:pPr algn="ctr">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4">
                        <a:lumMod val="40000"/>
                        <a:lumOff val="60000"/>
                      </a:schemeClr>
                    </a:solidFill>
                  </a:tcPr>
                </a:tc>
                <a:tc>
                  <a:txBody>
                    <a:bodyPr/>
                    <a:lstStyle/>
                    <a:p>
                      <a:pPr algn="ctr">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4">
                        <a:lumMod val="40000"/>
                        <a:lumOff val="60000"/>
                      </a:schemeClr>
                    </a:solidFill>
                  </a:tcPr>
                </a:tc>
                <a:tc>
                  <a:txBody>
                    <a:bodyPr/>
                    <a:lstStyle/>
                    <a:p>
                      <a:pPr algn="ctr">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4">
                        <a:lumMod val="40000"/>
                        <a:lumOff val="60000"/>
                      </a:schemeClr>
                    </a:solidFill>
                  </a:tcPr>
                </a:tc>
                <a:tc>
                  <a:txBody>
                    <a:bodyPr/>
                    <a:lstStyle/>
                    <a:p>
                      <a:pPr algn="ctr">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4">
                        <a:lumMod val="40000"/>
                        <a:lumOff val="60000"/>
                      </a:schemeClr>
                    </a:solidFill>
                  </a:tcPr>
                </a:tc>
              </a:tr>
              <a:tr h="335508">
                <a:tc>
                  <a:txBody>
                    <a:bodyPr/>
                    <a:lstStyle/>
                    <a:p>
                      <a:pPr algn="ctr">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4">
                        <a:lumMod val="40000"/>
                        <a:lumOff val="60000"/>
                      </a:schemeClr>
                    </a:solidFill>
                  </a:tcPr>
                </a:tc>
                <a:tc>
                  <a:txBody>
                    <a:bodyPr/>
                    <a:lstStyle/>
                    <a:p>
                      <a:pPr algn="ctr">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4">
                        <a:lumMod val="40000"/>
                        <a:lumOff val="60000"/>
                      </a:schemeClr>
                    </a:solidFill>
                  </a:tcPr>
                </a:tc>
                <a:tc>
                  <a:txBody>
                    <a:bodyPr/>
                    <a:lstStyle/>
                    <a:p>
                      <a:pPr algn="ctr">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4">
                        <a:lumMod val="40000"/>
                        <a:lumOff val="60000"/>
                      </a:schemeClr>
                    </a:solidFill>
                  </a:tcPr>
                </a:tc>
                <a:tc>
                  <a:txBody>
                    <a:bodyPr/>
                    <a:lstStyle/>
                    <a:p>
                      <a:pPr algn="ctr">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4">
                        <a:lumMod val="40000"/>
                        <a:lumOff val="60000"/>
                      </a:schemeClr>
                    </a:solidFill>
                  </a:tcPr>
                </a:tc>
                <a:tc>
                  <a:txBody>
                    <a:bodyPr/>
                    <a:lstStyle/>
                    <a:p>
                      <a:pPr algn="ctr">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4">
                        <a:lumMod val="40000"/>
                        <a:lumOff val="60000"/>
                      </a:schemeClr>
                    </a:solidFill>
                  </a:tcPr>
                </a:tc>
              </a:tr>
            </a:tbl>
          </a:graphicData>
        </a:graphic>
      </p:graphicFrame>
      <p:pic>
        <p:nvPicPr>
          <p:cNvPr id="12" name="Picture 11" descr="depreciation-calculator300"/>
          <p:cNvPicPr/>
          <p:nvPr/>
        </p:nvPicPr>
        <p:blipFill>
          <a:blip r:embed="rId2">
            <a:extLst>
              <a:ext uri="{28A0092B-C50C-407E-A947-70E740481C1C}">
                <a14:useLocalDpi xmlns:a14="http://schemas.microsoft.com/office/drawing/2010/main" val="0"/>
              </a:ext>
            </a:extLst>
          </a:blip>
          <a:srcRect t="-4796"/>
          <a:stretch>
            <a:fillRect/>
          </a:stretch>
        </p:blipFill>
        <p:spPr bwMode="auto">
          <a:xfrm>
            <a:off x="9388699" y="4237149"/>
            <a:ext cx="2514457" cy="1570220"/>
          </a:xfrm>
          <a:prstGeom prst="rect">
            <a:avLst/>
          </a:prstGeom>
          <a:noFill/>
        </p:spPr>
      </p:pic>
      <p:grpSp>
        <p:nvGrpSpPr>
          <p:cNvPr id="9" name="Group 8"/>
          <p:cNvGrpSpPr/>
          <p:nvPr/>
        </p:nvGrpSpPr>
        <p:grpSpPr>
          <a:xfrm>
            <a:off x="0" y="6498164"/>
            <a:ext cx="12192000" cy="384957"/>
            <a:chOff x="0" y="6498164"/>
            <a:chExt cx="12192000" cy="384957"/>
          </a:xfrm>
        </p:grpSpPr>
        <p:cxnSp>
          <p:nvCxnSpPr>
            <p:cNvPr id="13" name="Straight Connector 12"/>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6590" y="489120"/>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0736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Closing Entries for Temporary Accounts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sp>
        <p:nvSpPr>
          <p:cNvPr id="10" name="Rectangle 9"/>
          <p:cNvSpPr/>
          <p:nvPr/>
        </p:nvSpPr>
        <p:spPr>
          <a:xfrm>
            <a:off x="120203" y="434197"/>
            <a:ext cx="9345770" cy="17173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a:spcAft>
                <a:spcPts val="0"/>
              </a:spcAft>
            </a:pPr>
            <a:r>
              <a:rPr lang="en-US" sz="1600" b="1" u="sng"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Example </a:t>
            </a:r>
            <a:r>
              <a:rPr lang="en-US" sz="16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1600" b="1" u="sng"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Solution</a:t>
            </a:r>
            <a:endParaRPr lang="en-US" sz="1600" dirty="0">
              <a:latin typeface="Times New Roman" panose="02020603050405020304" pitchFamily="18" charset="0"/>
              <a:ea typeface="Times New Roman" panose="02020603050405020304" pitchFamily="18" charset="0"/>
            </a:endParaRPr>
          </a:p>
          <a:p>
            <a:pPr algn="just">
              <a:spcAft>
                <a:spcPts val="0"/>
              </a:spcAft>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 The ledger of Mahmoud’s Company on December 31, 2020 includes the following accounts with normal balances on December 31, 2020: Mahmoud, Capital BD12,000; Drawings BD500; Services Revenues BD8,000; Wage Expenses BD1,300; Supplies Expenses BD1,700; and Rent Expenses BD2,000</a:t>
            </a:r>
            <a:r>
              <a:rPr lang="en-US" sz="16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ea typeface="Times New Roman" panose="02020603050405020304" pitchFamily="18" charset="0"/>
            </a:endParaRPr>
          </a:p>
          <a:p>
            <a:pPr>
              <a:lnSpc>
                <a:spcPct val="130000"/>
              </a:lnSpc>
            </a:pPr>
            <a:r>
              <a:rPr lang="en-US" sz="1600" b="1" u="sng"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Required:</a:t>
            </a:r>
            <a:endParaRPr lang="en-US" sz="1600" dirty="0">
              <a:latin typeface="Times New Roman" panose="02020603050405020304" pitchFamily="18" charset="0"/>
              <a:ea typeface="Times New Roman" panose="02020603050405020304" pitchFamily="18" charset="0"/>
            </a:endParaRPr>
          </a:p>
          <a:p>
            <a:pPr>
              <a:lnSpc>
                <a:spcPct val="130000"/>
              </a:lnSpc>
            </a:pPr>
            <a:r>
              <a:rPr lang="en-US" sz="1600" dirty="0" smtClean="0">
                <a:latin typeface="Times New Roman" panose="02020603050405020304" pitchFamily="18" charset="0"/>
                <a:ea typeface="Times New Roman" panose="02020603050405020304" pitchFamily="18" charset="0"/>
                <a:cs typeface="Times New Roman" panose="02020603050405020304" pitchFamily="18" charset="0"/>
              </a:rPr>
              <a:t>Prepare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the necessary closing entries from the available information on December 31, 2020.</a:t>
            </a:r>
            <a:endParaRPr lang="en-US" sz="1600" dirty="0">
              <a:effectLst/>
              <a:latin typeface="Times New Roman" panose="02020603050405020304" pitchFamily="18" charset="0"/>
              <a:ea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4223738978"/>
              </p:ext>
            </p:extLst>
          </p:nvPr>
        </p:nvGraphicFramePr>
        <p:xfrm>
          <a:off x="1251478" y="2552370"/>
          <a:ext cx="7946265" cy="3949296"/>
        </p:xfrm>
        <a:graphic>
          <a:graphicData uri="http://schemas.openxmlformats.org/drawingml/2006/table">
            <a:tbl>
              <a:tblPr firstRow="1" firstCol="1" bandRow="1">
                <a:tableStyleId>{5940675A-B579-460E-94D1-54222C63F5DA}</a:tableStyleId>
              </a:tblPr>
              <a:tblGrid>
                <a:gridCol w="992863"/>
                <a:gridCol w="3897470"/>
                <a:gridCol w="611186"/>
                <a:gridCol w="1222373"/>
                <a:gridCol w="1222373"/>
              </a:tblGrid>
              <a:tr h="448233">
                <a:tc>
                  <a:txBody>
                    <a:bodyPr/>
                    <a:lstStyle/>
                    <a:p>
                      <a:pPr algn="ctr">
                        <a:spcAft>
                          <a:spcPts val="0"/>
                        </a:spcAft>
                      </a:pPr>
                      <a:r>
                        <a:rPr lang="en-US" sz="1800" b="1" dirty="0">
                          <a:effectLst/>
                        </a:rPr>
                        <a:t>Date</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2"/>
                    </a:solidFill>
                  </a:tcPr>
                </a:tc>
                <a:tc>
                  <a:txBody>
                    <a:bodyPr/>
                    <a:lstStyle/>
                    <a:p>
                      <a:pPr algn="ctr">
                        <a:spcAft>
                          <a:spcPts val="0"/>
                        </a:spcAft>
                      </a:pPr>
                      <a:r>
                        <a:rPr lang="en-US" sz="1800" b="1" dirty="0">
                          <a:effectLst/>
                        </a:rPr>
                        <a:t>Explanation</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2"/>
                    </a:solidFill>
                  </a:tcPr>
                </a:tc>
                <a:tc>
                  <a:txBody>
                    <a:bodyPr/>
                    <a:lstStyle/>
                    <a:p>
                      <a:pPr algn="ctr">
                        <a:spcAft>
                          <a:spcPts val="0"/>
                        </a:spcAft>
                      </a:pPr>
                      <a:r>
                        <a:rPr lang="en-US" sz="1800" b="1" dirty="0">
                          <a:effectLst/>
                        </a:rPr>
                        <a:t>PR</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2"/>
                    </a:solidFill>
                  </a:tcPr>
                </a:tc>
                <a:tc>
                  <a:txBody>
                    <a:bodyPr/>
                    <a:lstStyle/>
                    <a:p>
                      <a:pPr algn="ctr">
                        <a:spcAft>
                          <a:spcPts val="0"/>
                        </a:spcAft>
                      </a:pPr>
                      <a:r>
                        <a:rPr lang="en-US" sz="1800" b="1" dirty="0">
                          <a:effectLst/>
                        </a:rPr>
                        <a:t>Debit</a:t>
                      </a:r>
                    </a:p>
                    <a:p>
                      <a:pPr algn="ctr">
                        <a:spcAft>
                          <a:spcPts val="0"/>
                        </a:spcAft>
                      </a:pPr>
                      <a:r>
                        <a:rPr lang="en-US" sz="1800" b="1" dirty="0">
                          <a:effectLst/>
                        </a:rPr>
                        <a:t>(BD)</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2"/>
                    </a:solidFill>
                  </a:tcPr>
                </a:tc>
                <a:tc>
                  <a:txBody>
                    <a:bodyPr/>
                    <a:lstStyle/>
                    <a:p>
                      <a:pPr algn="ctr">
                        <a:spcAft>
                          <a:spcPts val="0"/>
                        </a:spcAft>
                      </a:pPr>
                      <a:r>
                        <a:rPr lang="en-US" sz="1800" b="1" dirty="0">
                          <a:effectLst/>
                        </a:rPr>
                        <a:t>Credit</a:t>
                      </a:r>
                    </a:p>
                    <a:p>
                      <a:pPr algn="ctr">
                        <a:spcAft>
                          <a:spcPts val="0"/>
                        </a:spcAft>
                      </a:pPr>
                      <a:r>
                        <a:rPr lang="en-US" sz="1800" b="1" dirty="0">
                          <a:effectLst/>
                        </a:rPr>
                        <a:t>(BD)</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2"/>
                    </a:solidFill>
                  </a:tcPr>
                </a:tc>
              </a:tr>
              <a:tr h="335508">
                <a:tc rowSpan="2">
                  <a:txBody>
                    <a:bodyPr/>
                    <a:lstStyle/>
                    <a:p>
                      <a:pPr algn="ctr">
                        <a:spcAft>
                          <a:spcPts val="0"/>
                        </a:spcAft>
                      </a:pPr>
                      <a:r>
                        <a:rPr lang="en-US" sz="1800" dirty="0">
                          <a:effectLst/>
                        </a:rPr>
                        <a:t> </a:t>
                      </a:r>
                      <a:r>
                        <a:rPr lang="en-US" sz="1800" dirty="0" smtClean="0">
                          <a:effectLst/>
                        </a:rPr>
                        <a:t>Dec 31</a:t>
                      </a:r>
                    </a:p>
                    <a:p>
                      <a:pPr algn="ctr">
                        <a:spcAft>
                          <a:spcPts val="0"/>
                        </a:spcAft>
                      </a:pP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2020</a:t>
                      </a:r>
                      <a:r>
                        <a:rPr lang="en-US" sz="18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2">
                        <a:lumMod val="60000"/>
                        <a:lumOff val="40000"/>
                      </a:schemeClr>
                    </a:solidFill>
                  </a:tcPr>
                </a:tc>
                <a:tc>
                  <a:txBody>
                    <a:bodyPr/>
                    <a:lstStyle/>
                    <a:p>
                      <a:pPr algn="l">
                        <a:spcAft>
                          <a:spcPts val="0"/>
                        </a:spcAft>
                      </a:pPr>
                      <a:r>
                        <a:rPr lang="en-US" sz="1800" dirty="0">
                          <a:effectLst/>
                        </a:rPr>
                        <a:t> </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Services Revenues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2">
                        <a:lumMod val="60000"/>
                        <a:lumOff val="40000"/>
                      </a:schemeClr>
                    </a:solidFill>
                  </a:tcPr>
                </a:tc>
                <a:tc>
                  <a:txBody>
                    <a:bodyPr/>
                    <a:lstStyle/>
                    <a:p>
                      <a:pPr algn="ctr">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2">
                        <a:lumMod val="60000"/>
                        <a:lumOff val="40000"/>
                      </a:schemeClr>
                    </a:solidFill>
                  </a:tcPr>
                </a:tc>
                <a:tc>
                  <a:txBody>
                    <a:bodyPr/>
                    <a:lstStyle/>
                    <a:p>
                      <a:pPr algn="ctr">
                        <a:spcAft>
                          <a:spcPts val="0"/>
                        </a:spcAft>
                      </a:pPr>
                      <a:r>
                        <a:rPr lang="en-US" sz="1800" dirty="0">
                          <a:effectLst/>
                        </a:rPr>
                        <a:t> </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8,000</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2">
                        <a:lumMod val="60000"/>
                        <a:lumOff val="40000"/>
                      </a:schemeClr>
                    </a:solidFill>
                  </a:tcPr>
                </a:tc>
                <a:tc>
                  <a:txBody>
                    <a:bodyPr/>
                    <a:lstStyle/>
                    <a:p>
                      <a:pPr algn="ctr">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2">
                        <a:lumMod val="60000"/>
                        <a:lumOff val="40000"/>
                      </a:schemeClr>
                    </a:solidFill>
                  </a:tcPr>
                </a:tc>
              </a:tr>
              <a:tr h="335508">
                <a:tc vMerge="1">
                  <a:txBody>
                    <a:bodyPr/>
                    <a:lstStyle/>
                    <a:p>
                      <a:pPr algn="ctr">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2">
                        <a:lumMod val="60000"/>
                        <a:lumOff val="40000"/>
                      </a:schemeClr>
                    </a:solidFill>
                  </a:tcPr>
                </a:tc>
                <a:tc>
                  <a:txBody>
                    <a:bodyPr/>
                    <a:lstStyle/>
                    <a:p>
                      <a:pPr algn="l">
                        <a:spcAft>
                          <a:spcPts val="0"/>
                        </a:spcAft>
                      </a:pPr>
                      <a:r>
                        <a:rPr lang="en-US" sz="1800" dirty="0">
                          <a:effectLst/>
                          <a:latin typeface="Times New Roman" panose="02020603050405020304" pitchFamily="18" charset="0"/>
                          <a:cs typeface="Times New Roman" panose="02020603050405020304" pitchFamily="18" charset="0"/>
                        </a:rPr>
                        <a:t> </a:t>
                      </a:r>
                      <a:r>
                        <a:rPr lang="en-US" sz="1800" dirty="0" smtClean="0">
                          <a:effectLst/>
                          <a:latin typeface="Times New Roman" panose="02020603050405020304" pitchFamily="18" charset="0"/>
                          <a:cs typeface="Times New Roman" panose="02020603050405020304" pitchFamily="18" charset="0"/>
                        </a:rPr>
                        <a:t>                Income Summary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2">
                        <a:lumMod val="60000"/>
                        <a:lumOff val="40000"/>
                      </a:schemeClr>
                    </a:solidFill>
                  </a:tcPr>
                </a:tc>
                <a:tc>
                  <a:txBody>
                    <a:bodyPr/>
                    <a:lstStyle/>
                    <a:p>
                      <a:pPr algn="ctr">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2">
                        <a:lumMod val="60000"/>
                        <a:lumOff val="40000"/>
                      </a:schemeClr>
                    </a:solidFill>
                  </a:tcPr>
                </a:tc>
                <a:tc>
                  <a:txBody>
                    <a:bodyPr/>
                    <a:lstStyle/>
                    <a:p>
                      <a:pPr algn="ctr">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2">
                        <a:lumMod val="60000"/>
                        <a:lumOff val="40000"/>
                      </a:schemeClr>
                    </a:solidFill>
                  </a:tcPr>
                </a:tc>
                <a:tc>
                  <a:txBody>
                    <a:bodyPr/>
                    <a:lstStyle/>
                    <a:p>
                      <a:pPr algn="ctr">
                        <a:spcAft>
                          <a:spcPts val="0"/>
                        </a:spcAft>
                      </a:pPr>
                      <a:r>
                        <a:rPr lang="en-US" sz="1800" dirty="0">
                          <a:effectLst/>
                        </a:rPr>
                        <a:t> </a:t>
                      </a:r>
                      <a:r>
                        <a:rPr lang="en-US"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8,000</a:t>
                      </a:r>
                      <a:endParaRPr lang="en-US" sz="1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2">
                        <a:lumMod val="60000"/>
                        <a:lumOff val="40000"/>
                      </a:schemeClr>
                    </a:solidFill>
                  </a:tcPr>
                </a:tc>
              </a:tr>
              <a:tr h="335508">
                <a:tc rowSpan="4">
                  <a:txBody>
                    <a:bodyPr/>
                    <a:lstStyle/>
                    <a:p>
                      <a:pPr algn="ctr">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en-US" sz="1800" dirty="0" smtClean="0">
                          <a:effectLst/>
                        </a:rPr>
                        <a:t>Dec 31</a:t>
                      </a:r>
                    </a:p>
                    <a:p>
                      <a:pPr algn="ctr">
                        <a:spcAft>
                          <a:spcPts val="0"/>
                        </a:spcAft>
                      </a:pP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2020</a:t>
                      </a:r>
                      <a:r>
                        <a:rPr lang="en-US" sz="1800" dirty="0" smtClean="0">
                          <a:effectLst/>
                        </a:rPr>
                        <a:t> </a:t>
                      </a:r>
                      <a:r>
                        <a:rPr lang="en-US" sz="18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cs typeface="Times New Roman" panose="02020603050405020304" pitchFamily="18" charset="0"/>
                        </a:rPr>
                        <a:t> </a:t>
                      </a:r>
                      <a:r>
                        <a:rPr lang="en-US" sz="1800" dirty="0" smtClean="0">
                          <a:effectLst/>
                          <a:latin typeface="Times New Roman" panose="02020603050405020304" pitchFamily="18" charset="0"/>
                          <a:cs typeface="Times New Roman" panose="02020603050405020304" pitchFamily="18" charset="0"/>
                        </a:rPr>
                        <a:t>Income Summary</a:t>
                      </a:r>
                      <a:endPar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spcAft>
                          <a:spcPts val="0"/>
                        </a:spcAft>
                      </a:pPr>
                      <a:r>
                        <a:rPr lang="en-US" sz="1800" b="1" dirty="0">
                          <a:solidFill>
                            <a:srgbClr val="002060"/>
                          </a:solidFill>
                          <a:effectLst/>
                        </a:rPr>
                        <a:t> </a:t>
                      </a:r>
                      <a:r>
                        <a:rPr lang="en-US" sz="1800" b="1" dirty="0" smtClean="0">
                          <a:solidFill>
                            <a:srgbClr val="002060"/>
                          </a:solidFill>
                          <a:effectLst/>
                        </a:rPr>
                        <a:t>5,000</a:t>
                      </a:r>
                      <a:endParaRPr lang="en-US" sz="1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6">
                        <a:lumMod val="40000"/>
                        <a:lumOff val="60000"/>
                      </a:schemeClr>
                    </a:solidFill>
                  </a:tcPr>
                </a:tc>
              </a:tr>
              <a:tr h="335508">
                <a:tc vMerge="1">
                  <a:txBody>
                    <a:bodyPr/>
                    <a:lstStyle/>
                    <a:p>
                      <a:pPr algn="ctr">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2">
                        <a:lumMod val="60000"/>
                        <a:lumOff val="40000"/>
                      </a:schemeClr>
                    </a:solidFill>
                  </a:tcPr>
                </a:tc>
                <a:tc>
                  <a:txBody>
                    <a:bodyPr/>
                    <a:lstStyle/>
                    <a:p>
                      <a:pPr algn="l">
                        <a:spcAft>
                          <a:spcPts val="0"/>
                        </a:spcAft>
                      </a:pPr>
                      <a:r>
                        <a:rPr lang="en-US" sz="1800" dirty="0">
                          <a:effectLst/>
                          <a:latin typeface="Times New Roman" panose="02020603050405020304" pitchFamily="18" charset="0"/>
                          <a:cs typeface="Times New Roman" panose="02020603050405020304" pitchFamily="18" charset="0"/>
                        </a:rPr>
                        <a:t> </a:t>
                      </a:r>
                      <a:r>
                        <a:rPr lang="en-US" sz="1800" dirty="0" smtClean="0">
                          <a:effectLst/>
                          <a:latin typeface="Times New Roman" panose="02020603050405020304" pitchFamily="18" charset="0"/>
                          <a:cs typeface="Times New Roman" panose="02020603050405020304" pitchFamily="18" charset="0"/>
                        </a:rPr>
                        <a:t>               </a:t>
                      </a:r>
                      <a:r>
                        <a:rPr lang="en-US" sz="1800" baseline="0" dirty="0" smtClean="0">
                          <a:effectLst/>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ea typeface="Times New Roman" panose="02020603050405020304" pitchFamily="18" charset="0"/>
                          <a:cs typeface="Times New Roman" panose="02020603050405020304" pitchFamily="18" charset="0"/>
                        </a:rPr>
                        <a:t>Wage Expenses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spcAft>
                          <a:spcPts val="0"/>
                        </a:spcAft>
                      </a:pPr>
                      <a:r>
                        <a:rPr lang="en-US" sz="1800" dirty="0" smtClean="0">
                          <a:latin typeface="Times New Roman" panose="02020603050405020304" pitchFamily="18" charset="0"/>
                          <a:ea typeface="Times New Roman" panose="02020603050405020304" pitchFamily="18" charset="0"/>
                          <a:cs typeface="Times New Roman" panose="02020603050405020304" pitchFamily="18" charset="0"/>
                        </a:rPr>
                        <a:t>1,300</a:t>
                      </a:r>
                      <a:r>
                        <a:rPr lang="en-US" sz="18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6">
                        <a:lumMod val="40000"/>
                        <a:lumOff val="60000"/>
                      </a:schemeClr>
                    </a:solidFill>
                  </a:tcPr>
                </a:tc>
              </a:tr>
              <a:tr h="335508">
                <a:tc vMerge="1">
                  <a:txBody>
                    <a:bodyPr/>
                    <a:lstStyle/>
                    <a:p>
                      <a:pPr algn="ctr">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2">
                        <a:lumMod val="60000"/>
                        <a:lumOff val="40000"/>
                      </a:schemeClr>
                    </a:solidFill>
                  </a:tcPr>
                </a:tc>
                <a:tc>
                  <a:txBody>
                    <a:bodyPr/>
                    <a:lstStyle/>
                    <a:p>
                      <a:pPr algn="l">
                        <a:spcAft>
                          <a:spcPts val="0"/>
                        </a:spcAft>
                      </a:pPr>
                      <a:r>
                        <a:rPr lang="en-US" sz="1800" dirty="0">
                          <a:effectLst/>
                          <a:latin typeface="Times New Roman" panose="02020603050405020304" pitchFamily="18" charset="0"/>
                          <a:cs typeface="Times New Roman" panose="02020603050405020304" pitchFamily="18" charset="0"/>
                        </a:rPr>
                        <a:t> </a:t>
                      </a:r>
                      <a:r>
                        <a:rPr lang="en-US" sz="1800" dirty="0" smtClean="0">
                          <a:effectLst/>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ea typeface="Times New Roman" panose="02020603050405020304" pitchFamily="18" charset="0"/>
                          <a:cs typeface="Times New Roman" panose="02020603050405020304" pitchFamily="18" charset="0"/>
                        </a:rPr>
                        <a:t>Supplies Expenses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spcAft>
                          <a:spcPts val="0"/>
                        </a:spcAft>
                      </a:pPr>
                      <a:r>
                        <a:rPr lang="en-US" sz="1800" dirty="0" smtClean="0">
                          <a:latin typeface="Times New Roman" panose="02020603050405020304" pitchFamily="18" charset="0"/>
                          <a:ea typeface="Times New Roman" panose="02020603050405020304" pitchFamily="18" charset="0"/>
                          <a:cs typeface="Times New Roman" panose="02020603050405020304" pitchFamily="18" charset="0"/>
                        </a:rPr>
                        <a:t>1,700</a:t>
                      </a:r>
                      <a:r>
                        <a:rPr lang="en-US" sz="18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6">
                        <a:lumMod val="40000"/>
                        <a:lumOff val="60000"/>
                      </a:schemeClr>
                    </a:solidFill>
                  </a:tcPr>
                </a:tc>
              </a:tr>
              <a:tr h="335508">
                <a:tc vMerge="1">
                  <a:txBody>
                    <a:bodyPr/>
                    <a:lstStyle/>
                    <a:p>
                      <a:pPr algn="ctr">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2">
                        <a:lumMod val="60000"/>
                        <a:lumOff val="40000"/>
                      </a:schemeClr>
                    </a:solidFill>
                  </a:tcPr>
                </a:tc>
                <a:tc>
                  <a:txBody>
                    <a:bodyPr/>
                    <a:lstStyle/>
                    <a:p>
                      <a:pPr algn="l">
                        <a:spcAft>
                          <a:spcPts val="0"/>
                        </a:spcAft>
                      </a:pPr>
                      <a:r>
                        <a:rPr lang="en-US" sz="1800" dirty="0">
                          <a:effectLst/>
                          <a:latin typeface="Times New Roman" panose="02020603050405020304" pitchFamily="18" charset="0"/>
                          <a:cs typeface="Times New Roman" panose="02020603050405020304" pitchFamily="18" charset="0"/>
                        </a:rPr>
                        <a:t> </a:t>
                      </a:r>
                      <a:r>
                        <a:rPr lang="en-US" sz="1800" dirty="0" smtClean="0">
                          <a:effectLst/>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ea typeface="Times New Roman" panose="02020603050405020304" pitchFamily="18" charset="0"/>
                          <a:cs typeface="Times New Roman" panose="02020603050405020304" pitchFamily="18" charset="0"/>
                        </a:rPr>
                        <a:t>Rent Expenses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spcAft>
                          <a:spcPts val="0"/>
                        </a:spcAft>
                      </a:pPr>
                      <a:endParaRPr lang="en-US" sz="1800" dirty="0">
                        <a:effectLst/>
                        <a:latin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spcAft>
                          <a:spcPts val="0"/>
                        </a:spcAft>
                      </a:pPr>
                      <a:r>
                        <a:rPr lang="en-US" sz="1800" dirty="0" smtClean="0">
                          <a:latin typeface="Times New Roman" panose="02020603050405020304" pitchFamily="18" charset="0"/>
                          <a:ea typeface="Times New Roman" panose="02020603050405020304" pitchFamily="18" charset="0"/>
                          <a:cs typeface="Times New Roman" panose="02020603050405020304" pitchFamily="18" charset="0"/>
                        </a:rPr>
                        <a:t>2,000</a:t>
                      </a:r>
                      <a:r>
                        <a:rPr lang="en-US"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6">
                        <a:lumMod val="40000"/>
                        <a:lumOff val="60000"/>
                      </a:schemeClr>
                    </a:solidFill>
                  </a:tcPr>
                </a:tc>
              </a:tr>
              <a:tr h="351516">
                <a:tc rowSpan="2">
                  <a:txBody>
                    <a:bodyPr/>
                    <a:lstStyle/>
                    <a:p>
                      <a:pPr algn="ctr">
                        <a:spcAft>
                          <a:spcPts val="0"/>
                        </a:spcAft>
                      </a:pPr>
                      <a:r>
                        <a:rPr lang="en-US" sz="1800" dirty="0">
                          <a:effectLst/>
                        </a:rPr>
                        <a:t> </a:t>
                      </a:r>
                      <a:r>
                        <a:rPr lang="en-US" sz="1800" dirty="0" smtClean="0">
                          <a:effectLst/>
                        </a:rPr>
                        <a:t>Dec 31</a:t>
                      </a:r>
                    </a:p>
                    <a:p>
                      <a:pPr algn="ctr">
                        <a:spcAft>
                          <a:spcPts val="0"/>
                        </a:spcAft>
                      </a:pP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2020</a:t>
                      </a:r>
                      <a:r>
                        <a:rPr lang="en-US" sz="1800" dirty="0" smtClean="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l">
                        <a:spcAft>
                          <a:spcPts val="0"/>
                        </a:spcAft>
                      </a:pPr>
                      <a:r>
                        <a:rPr lang="en-US" sz="1800" dirty="0">
                          <a:effectLst/>
                          <a:latin typeface="Times New Roman" panose="02020603050405020304" pitchFamily="18" charset="0"/>
                          <a:cs typeface="Times New Roman" panose="02020603050405020304" pitchFamily="18" charset="0"/>
                        </a:rPr>
                        <a:t> </a:t>
                      </a:r>
                      <a:r>
                        <a:rPr lang="en-US" sz="1800" dirty="0" smtClean="0">
                          <a:effectLst/>
                          <a:latin typeface="Times New Roman" panose="02020603050405020304" pitchFamily="18" charset="0"/>
                          <a:cs typeface="Times New Roman" panose="02020603050405020304" pitchFamily="18" charset="0"/>
                        </a:rPr>
                        <a:t>Income Summary </a:t>
                      </a:r>
                      <a:r>
                        <a:rPr lang="en-US" sz="1800" dirty="0" smtClean="0">
                          <a:solidFill>
                            <a:srgbClr val="FF0000"/>
                          </a:solidFill>
                          <a:effectLst/>
                          <a:latin typeface="Times New Roman" panose="02020603050405020304" pitchFamily="18" charset="0"/>
                          <a:cs typeface="Times New Roman" panose="02020603050405020304" pitchFamily="18" charset="0"/>
                        </a:rPr>
                        <a:t>(Net</a:t>
                      </a:r>
                      <a:r>
                        <a:rPr lang="en-US" sz="1800" baseline="0" dirty="0" smtClean="0">
                          <a:solidFill>
                            <a:srgbClr val="FF0000"/>
                          </a:solidFill>
                          <a:effectLst/>
                          <a:latin typeface="Times New Roman" panose="02020603050405020304" pitchFamily="18" charset="0"/>
                          <a:cs typeface="Times New Roman" panose="02020603050405020304" pitchFamily="18" charset="0"/>
                        </a:rPr>
                        <a:t> Income)</a:t>
                      </a:r>
                      <a:endPar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a:spcAft>
                          <a:spcPts val="0"/>
                        </a:spcAft>
                      </a:pPr>
                      <a:r>
                        <a:rPr lang="en-US" sz="1800" b="1" dirty="0" smtClean="0">
                          <a:solidFill>
                            <a:srgbClr val="002060"/>
                          </a:solidFill>
                          <a:effectLst/>
                          <a:latin typeface="Times New Roman" panose="02020603050405020304" pitchFamily="18" charset="0"/>
                          <a:cs typeface="Times New Roman" panose="02020603050405020304" pitchFamily="18" charset="0"/>
                        </a:rPr>
                        <a:t>3,000</a:t>
                      </a:r>
                      <a:r>
                        <a:rPr lang="en-US" sz="1800" b="1" dirty="0">
                          <a:solidFill>
                            <a:srgbClr val="002060"/>
                          </a:solidFill>
                          <a:effectLst/>
                          <a:latin typeface="Times New Roman" panose="02020603050405020304" pitchFamily="18" charset="0"/>
                          <a:cs typeface="Times New Roman" panose="02020603050405020304" pitchFamily="18" charset="0"/>
                        </a:rPr>
                        <a:t> </a:t>
                      </a:r>
                      <a:endParaRPr lang="en-US" sz="1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a:spcAft>
                          <a:spcPts val="0"/>
                        </a:spcAft>
                      </a:pPr>
                      <a:r>
                        <a:rPr lang="en-US"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bg2">
                        <a:lumMod val="90000"/>
                      </a:schemeClr>
                    </a:solidFill>
                  </a:tcPr>
                </a:tc>
              </a:tr>
              <a:tr h="335508">
                <a:tc vMerge="1">
                  <a:txBody>
                    <a:bodyPr/>
                    <a:lstStyle/>
                    <a:p>
                      <a:pPr algn="ctr">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2">
                        <a:lumMod val="60000"/>
                        <a:lumOff val="40000"/>
                      </a:schemeClr>
                    </a:solidFill>
                  </a:tcPr>
                </a:tc>
                <a:tc>
                  <a:txBody>
                    <a:bodyPr/>
                    <a:lstStyle/>
                    <a:p>
                      <a:pPr algn="l">
                        <a:spcAft>
                          <a:spcPts val="0"/>
                        </a:spcAft>
                      </a:pPr>
                      <a:r>
                        <a:rPr lang="en-US" sz="1800" dirty="0">
                          <a:effectLst/>
                          <a:latin typeface="Times New Roman" panose="02020603050405020304" pitchFamily="18" charset="0"/>
                          <a:cs typeface="Times New Roman" panose="02020603050405020304" pitchFamily="18" charset="0"/>
                        </a:rPr>
                        <a:t> </a:t>
                      </a:r>
                      <a:r>
                        <a:rPr lang="en-US" sz="1800" dirty="0" smtClean="0">
                          <a:effectLst/>
                          <a:latin typeface="Times New Roman" panose="02020603050405020304" pitchFamily="18" charset="0"/>
                          <a:cs typeface="Times New Roman" panose="02020603050405020304" pitchFamily="18" charset="0"/>
                        </a:rPr>
                        <a:t>                 Capital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a:spcAft>
                          <a:spcPts val="0"/>
                        </a:spcAft>
                      </a:pPr>
                      <a:r>
                        <a:rPr lang="en-US"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a:spcAft>
                          <a:spcPts val="0"/>
                        </a:spcAft>
                      </a:pPr>
                      <a:r>
                        <a:rPr lang="en-US" sz="1800" b="1" dirty="0" smtClean="0">
                          <a:solidFill>
                            <a:srgbClr val="002060"/>
                          </a:solidFill>
                          <a:effectLst/>
                          <a:latin typeface="Times New Roman" panose="02020603050405020304" pitchFamily="18" charset="0"/>
                          <a:cs typeface="Times New Roman" panose="02020603050405020304" pitchFamily="18" charset="0"/>
                        </a:rPr>
                        <a:t>3,000</a:t>
                      </a:r>
                      <a:r>
                        <a:rPr lang="en-US"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bg2">
                        <a:lumMod val="90000"/>
                      </a:schemeClr>
                    </a:solidFill>
                  </a:tcPr>
                </a:tc>
              </a:tr>
              <a:tr h="335508">
                <a:tc rowSpan="2">
                  <a:txBody>
                    <a:bodyPr/>
                    <a:lstStyle/>
                    <a:p>
                      <a:pPr algn="ctr">
                        <a:spcAft>
                          <a:spcPts val="0"/>
                        </a:spcAft>
                      </a:pPr>
                      <a:r>
                        <a:rPr lang="en-US" sz="1800" dirty="0">
                          <a:effectLst/>
                        </a:rPr>
                        <a:t> </a:t>
                      </a:r>
                      <a:r>
                        <a:rPr lang="en-US" sz="1800" dirty="0" smtClean="0">
                          <a:effectLst/>
                        </a:rPr>
                        <a:t>Dec 31</a:t>
                      </a:r>
                    </a:p>
                    <a:p>
                      <a:pPr algn="ctr">
                        <a:spcAft>
                          <a:spcPts val="0"/>
                        </a:spcAft>
                      </a:pP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2020</a:t>
                      </a:r>
                      <a:r>
                        <a:rPr lang="en-US" sz="1800" dirty="0" smtClean="0">
                          <a:effectLst/>
                        </a:rPr>
                        <a:t> </a:t>
                      </a:r>
                      <a:r>
                        <a:rPr lang="en-US" sz="18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l">
                        <a:spcAft>
                          <a:spcPts val="0"/>
                        </a:spcAft>
                      </a:pPr>
                      <a:r>
                        <a:rPr lang="en-US" sz="1800" dirty="0">
                          <a:effectLst/>
                          <a:latin typeface="Times New Roman" panose="02020603050405020304" pitchFamily="18" charset="0"/>
                          <a:cs typeface="Times New Roman" panose="02020603050405020304" pitchFamily="18" charset="0"/>
                        </a:rPr>
                        <a:t> </a:t>
                      </a:r>
                      <a:r>
                        <a:rPr lang="en-US" sz="1800" dirty="0" smtClean="0">
                          <a:effectLst/>
                          <a:latin typeface="Times New Roman" panose="02020603050405020304" pitchFamily="18" charset="0"/>
                          <a:cs typeface="Times New Roman" panose="02020603050405020304" pitchFamily="18" charset="0"/>
                        </a:rPr>
                        <a:t>Capital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800" dirty="0">
                          <a:effectLst/>
                          <a:latin typeface="Times New Roman" panose="02020603050405020304" pitchFamily="18" charset="0"/>
                          <a:cs typeface="Times New Roman" panose="02020603050405020304" pitchFamily="18" charset="0"/>
                        </a:rPr>
                        <a:t> </a:t>
                      </a:r>
                      <a:r>
                        <a:rPr lang="en-US" sz="1800" dirty="0" smtClean="0">
                          <a:effectLst/>
                          <a:latin typeface="Times New Roman" panose="02020603050405020304" pitchFamily="18" charset="0"/>
                          <a:cs typeface="Times New Roman" panose="02020603050405020304" pitchFamily="18" charset="0"/>
                        </a:rPr>
                        <a:t>500</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4">
                        <a:lumMod val="60000"/>
                        <a:lumOff val="40000"/>
                      </a:schemeClr>
                    </a:solidFill>
                  </a:tcPr>
                </a:tc>
              </a:tr>
              <a:tr h="335508">
                <a:tc vMerge="1">
                  <a:txBody>
                    <a:bodyPr/>
                    <a:lstStyle/>
                    <a:p>
                      <a:pPr algn="ctr">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2">
                        <a:lumMod val="60000"/>
                        <a:lumOff val="40000"/>
                      </a:schemeClr>
                    </a:solidFill>
                  </a:tcPr>
                </a:tc>
                <a:tc>
                  <a:txBody>
                    <a:bodyPr/>
                    <a:lstStyle/>
                    <a:p>
                      <a:pPr algn="l">
                        <a:spcAft>
                          <a:spcPts val="0"/>
                        </a:spcAft>
                      </a:pPr>
                      <a:r>
                        <a:rPr lang="en-US" sz="1800" dirty="0">
                          <a:effectLst/>
                          <a:latin typeface="Times New Roman" panose="02020603050405020304" pitchFamily="18" charset="0"/>
                          <a:cs typeface="Times New Roman" panose="02020603050405020304" pitchFamily="18" charset="0"/>
                        </a:rPr>
                        <a:t> </a:t>
                      </a:r>
                      <a:r>
                        <a:rPr lang="en-US" sz="1800" dirty="0" smtClean="0">
                          <a:effectLst/>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ea typeface="Times New Roman" panose="02020603050405020304" pitchFamily="18" charset="0"/>
                          <a:cs typeface="Times New Roman" panose="02020603050405020304" pitchFamily="18" charset="0"/>
                        </a:rPr>
                        <a:t>Drawings</a:t>
                      </a:r>
                      <a:r>
                        <a:rPr lang="en-US" sz="1800" dirty="0" smtClean="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800" dirty="0" smtClean="0">
                          <a:effectLst/>
                          <a:latin typeface="Times New Roman" panose="02020603050405020304" pitchFamily="18" charset="0"/>
                          <a:cs typeface="Times New Roman" panose="02020603050405020304" pitchFamily="18" charset="0"/>
                        </a:rPr>
                        <a:t>500</a:t>
                      </a:r>
                      <a:r>
                        <a:rPr lang="en-US"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cell3D prstMaterial="dkEdge">
                      <a:bevel prst="relaxedInset"/>
                      <a:lightRig rig="flood" dir="t"/>
                    </a:cell3D>
                    <a:solidFill>
                      <a:schemeClr val="accent4">
                        <a:lumMod val="60000"/>
                        <a:lumOff val="40000"/>
                      </a:schemeClr>
                    </a:solidFill>
                  </a:tcPr>
                </a:tc>
              </a:tr>
            </a:tbl>
          </a:graphicData>
        </a:graphic>
      </p:graphicFrame>
      <p:sp>
        <p:nvSpPr>
          <p:cNvPr id="2" name="Rectangle 1"/>
          <p:cNvSpPr/>
          <p:nvPr/>
        </p:nvSpPr>
        <p:spPr>
          <a:xfrm>
            <a:off x="3901172" y="2119658"/>
            <a:ext cx="2300630" cy="373757"/>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lvl="0">
              <a:lnSpc>
                <a:spcPct val="107000"/>
              </a:lnSpc>
              <a:spcAft>
                <a:spcPts val="800"/>
              </a:spcAft>
            </a:pPr>
            <a:r>
              <a:rPr lang="en-US" b="1" dirty="0">
                <a:latin typeface="Arial" panose="020B0604020202020204" pitchFamily="34" charset="0"/>
                <a:ea typeface="Calibri" panose="020F0502020204030204" pitchFamily="34" charset="0"/>
              </a:rPr>
              <a:t>CLOSING ENTRIES</a:t>
            </a:r>
            <a:endParaRPr lang="en-US" dirty="0">
              <a:effectLst/>
            </a:endParaRPr>
          </a:p>
        </p:txBody>
      </p:sp>
      <p:sp>
        <p:nvSpPr>
          <p:cNvPr id="9" name="Oval 8">
            <a:extLst>
              <a:ext uri="{FF2B5EF4-FFF2-40B4-BE49-F238E27FC236}">
                <a16:creationId xmlns="" xmlns:a16="http://schemas.microsoft.com/office/drawing/2014/main" id="{1C6EFD65-D6DF-40A2-8E57-90134EAA37E9}"/>
              </a:ext>
            </a:extLst>
          </p:cNvPr>
          <p:cNvSpPr/>
          <p:nvPr/>
        </p:nvSpPr>
        <p:spPr>
          <a:xfrm>
            <a:off x="8295190" y="3309870"/>
            <a:ext cx="716841" cy="61818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 xmlns:a16="http://schemas.microsoft.com/office/drawing/2014/main" id="{1C6EFD65-D6DF-40A2-8E57-90134EAA37E9}"/>
              </a:ext>
            </a:extLst>
          </p:cNvPr>
          <p:cNvSpPr/>
          <p:nvPr/>
        </p:nvSpPr>
        <p:spPr>
          <a:xfrm>
            <a:off x="7037326" y="3618963"/>
            <a:ext cx="716841" cy="61818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 xmlns:a16="http://schemas.microsoft.com/office/drawing/2014/main" id="{1C6EFD65-D6DF-40A2-8E57-90134EAA37E9}"/>
              </a:ext>
            </a:extLst>
          </p:cNvPr>
          <p:cNvSpPr/>
          <p:nvPr/>
        </p:nvSpPr>
        <p:spPr>
          <a:xfrm>
            <a:off x="7014841" y="4935246"/>
            <a:ext cx="716841" cy="61818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inus 2"/>
          <p:cNvSpPr/>
          <p:nvPr/>
        </p:nvSpPr>
        <p:spPr>
          <a:xfrm>
            <a:off x="7832038" y="3683318"/>
            <a:ext cx="385281" cy="437881"/>
          </a:xfrm>
          <a:prstGeom prst="mathMinus">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H="1">
            <a:off x="7362018" y="4224399"/>
            <a:ext cx="0" cy="6980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flipH="1">
            <a:off x="7731682" y="3503054"/>
            <a:ext cx="563508" cy="2060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Equal 16"/>
          <p:cNvSpPr/>
          <p:nvPr/>
        </p:nvSpPr>
        <p:spPr>
          <a:xfrm>
            <a:off x="7495504" y="4443131"/>
            <a:ext cx="336534" cy="281343"/>
          </a:xfrm>
          <a:prstGeom prst="mathEqual">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8" name="Picture 17" descr="depreciation-calculator300"/>
          <p:cNvPicPr/>
          <p:nvPr/>
        </p:nvPicPr>
        <p:blipFill>
          <a:blip r:embed="rId2">
            <a:extLst>
              <a:ext uri="{28A0092B-C50C-407E-A947-70E740481C1C}">
                <a14:useLocalDpi xmlns:a14="http://schemas.microsoft.com/office/drawing/2010/main" val="0"/>
              </a:ext>
            </a:extLst>
          </a:blip>
          <a:srcRect t="-4796"/>
          <a:stretch>
            <a:fillRect/>
          </a:stretch>
        </p:blipFill>
        <p:spPr bwMode="auto">
          <a:xfrm>
            <a:off x="9309360" y="4443131"/>
            <a:ext cx="2773251" cy="1794729"/>
          </a:xfrm>
          <a:prstGeom prst="rect">
            <a:avLst/>
          </a:prstGeom>
          <a:noFill/>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6590" y="489120"/>
            <a:ext cx="1646183" cy="1268068"/>
          </a:xfrm>
          <a:prstGeom prst="rect">
            <a:avLst/>
          </a:prstGeom>
          <a:ln>
            <a:noFill/>
          </a:ln>
          <a:effectLst>
            <a:outerShdw blurRad="292100" dist="139700" dir="2700000" algn="tl" rotWithShape="0">
              <a:srgbClr val="333333">
                <a:alpha val="65000"/>
              </a:srgbClr>
            </a:outerShdw>
          </a:effectLst>
        </p:spPr>
      </p:pic>
      <p:grpSp>
        <p:nvGrpSpPr>
          <p:cNvPr id="20" name="Group 19"/>
          <p:cNvGrpSpPr/>
          <p:nvPr/>
        </p:nvGrpSpPr>
        <p:grpSpPr>
          <a:xfrm>
            <a:off x="0" y="6498164"/>
            <a:ext cx="12192000" cy="384957"/>
            <a:chOff x="0" y="6498164"/>
            <a:chExt cx="12192000" cy="384957"/>
          </a:xfrm>
        </p:grpSpPr>
        <p:cxnSp>
          <p:nvCxnSpPr>
            <p:cNvPr id="21" name="Straight Connector 20"/>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21"/>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59447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1000"/>
                                        <p:tgtEl>
                                          <p:spTgt spid="3"/>
                                        </p:tgtEl>
                                      </p:cBhvr>
                                    </p:animEffect>
                                    <p:anim calcmode="lin" valueType="num">
                                      <p:cBhvr>
                                        <p:cTn id="57" dur="1000" fill="hold"/>
                                        <p:tgtEl>
                                          <p:spTgt spid="3"/>
                                        </p:tgtEl>
                                        <p:attrNameLst>
                                          <p:attrName>ppt_x</p:attrName>
                                        </p:attrNameLst>
                                      </p:cBhvr>
                                      <p:tavLst>
                                        <p:tav tm="0">
                                          <p:val>
                                            <p:strVal val="#ppt_x"/>
                                          </p:val>
                                        </p:tav>
                                        <p:tav tm="100000">
                                          <p:val>
                                            <p:strVal val="#ppt_x"/>
                                          </p:val>
                                        </p:tav>
                                      </p:tavLst>
                                    </p:anim>
                                    <p:anim calcmode="lin" valueType="num">
                                      <p:cBhvr>
                                        <p:cTn id="5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1000"/>
                                        <p:tgtEl>
                                          <p:spTgt spid="14"/>
                                        </p:tgtEl>
                                      </p:cBhvr>
                                    </p:animEffect>
                                    <p:anim calcmode="lin" valueType="num">
                                      <p:cBhvr>
                                        <p:cTn id="64" dur="1000" fill="hold"/>
                                        <p:tgtEl>
                                          <p:spTgt spid="14"/>
                                        </p:tgtEl>
                                        <p:attrNameLst>
                                          <p:attrName>ppt_x</p:attrName>
                                        </p:attrNameLst>
                                      </p:cBhvr>
                                      <p:tavLst>
                                        <p:tav tm="0">
                                          <p:val>
                                            <p:strVal val="#ppt_x"/>
                                          </p:val>
                                        </p:tav>
                                        <p:tav tm="100000">
                                          <p:val>
                                            <p:strVal val="#ppt_x"/>
                                          </p:val>
                                        </p:tav>
                                      </p:tavLst>
                                    </p:anim>
                                    <p:anim calcmode="lin" valueType="num">
                                      <p:cBhvr>
                                        <p:cTn id="6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1000"/>
                                        <p:tgtEl>
                                          <p:spTgt spid="13"/>
                                        </p:tgtEl>
                                      </p:cBhvr>
                                    </p:animEffect>
                                    <p:anim calcmode="lin" valueType="num">
                                      <p:cBhvr>
                                        <p:cTn id="78" dur="1000" fill="hold"/>
                                        <p:tgtEl>
                                          <p:spTgt spid="13"/>
                                        </p:tgtEl>
                                        <p:attrNameLst>
                                          <p:attrName>ppt_x</p:attrName>
                                        </p:attrNameLst>
                                      </p:cBhvr>
                                      <p:tavLst>
                                        <p:tav tm="0">
                                          <p:val>
                                            <p:strVal val="#ppt_x"/>
                                          </p:val>
                                        </p:tav>
                                        <p:tav tm="100000">
                                          <p:val>
                                            <p:strVal val="#ppt_x"/>
                                          </p:val>
                                        </p:tav>
                                      </p:tavLst>
                                    </p:anim>
                                    <p:anim calcmode="lin" valueType="num">
                                      <p:cBhvr>
                                        <p:cTn id="7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P spid="9" grpId="0" animBg="1"/>
      <p:bldP spid="12" grpId="0" animBg="1"/>
      <p:bldP spid="13" grpId="0" animBg="1"/>
      <p:bldP spid="3" grpId="0" animBg="1"/>
      <p:bldP spid="17" grpId="0" animBg="1"/>
    </p:bldLst>
  </p:timing>
</p:sld>
</file>

<file path=ppt/theme/theme1.xml><?xml version="1.0" encoding="utf-8"?>
<a:theme xmlns:a="http://schemas.openxmlformats.org/drawingml/2006/main" name="Presentation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D0ECC278EF474BA7CF514D012F2332" ma:contentTypeVersion="4" ma:contentTypeDescription="Create a new document." ma:contentTypeScope="" ma:versionID="86bff76c2f6298263ec5506cd4d26210">
  <xsd:schema xmlns:xsd="http://www.w3.org/2001/XMLSchema" xmlns:xs="http://www.w3.org/2001/XMLSchema" xmlns:p="http://schemas.microsoft.com/office/2006/metadata/properties" xmlns:ns2="5781d985-d61c-4d45-bcd6-cbed1bbc6d09" xmlns:ns3="eaf68234-7bb1-4e31-b7eb-faab1db653a8" targetNamespace="http://schemas.microsoft.com/office/2006/metadata/properties" ma:root="true" ma:fieldsID="5174c8c2983b045286d3bdf2b969cc76" ns2:_="" ns3:_="">
    <xsd:import namespace="5781d985-d61c-4d45-bcd6-cbed1bbc6d09"/>
    <xsd:import namespace="eaf68234-7bb1-4e31-b7eb-faab1db653a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81d985-d61c-4d45-bcd6-cbed1bbc6d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f68234-7bb1-4e31-b7eb-faab1db653a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EC7358-587D-4B28-AC3C-B9F4F9200B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81d985-d61c-4d45-bcd6-cbed1bbc6d09"/>
    <ds:schemaRef ds:uri="eaf68234-7bb1-4e31-b7eb-faab1db653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4DBCD7C-180E-4851-B4B7-3E395DBB5D80}">
  <ds:schemaRefs>
    <ds:schemaRef ds:uri="http://schemas.microsoft.com/sharepoint/v3/contenttype/forms"/>
  </ds:schemaRefs>
</ds:datastoreItem>
</file>

<file path=customXml/itemProps3.xml><?xml version="1.0" encoding="utf-8"?>
<ds:datastoreItem xmlns:ds="http://schemas.openxmlformats.org/officeDocument/2006/customXml" ds:itemID="{8D088EC3-28EE-40F2-B7B5-47383ABE82BE}">
  <ds:schemaRefs>
    <ds:schemaRef ds:uri="eaf68234-7bb1-4e31-b7eb-faab1db653a8"/>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5781d985-d61c-4d45-bcd6-cbed1bbc6d0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Presentation2</Template>
  <TotalTime>868</TotalTime>
  <Words>1369</Words>
  <Application>Microsoft Office PowerPoint</Application>
  <PresentationFormat>Widescreen</PresentationFormat>
  <Paragraphs>459</Paragraphs>
  <Slides>14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Arial Black</vt:lpstr>
      <vt:lpstr>Calibri</vt:lpstr>
      <vt:lpstr>Calibri Light</vt:lpstr>
      <vt:lpstr>PT Bold Heading</vt:lpstr>
      <vt:lpstr>Sakkal Majalla</vt:lpstr>
      <vt:lpstr>Times New Roman</vt:lpstr>
      <vt:lpstr>Wingdings</vt:lpstr>
      <vt:lpstr>Presentation2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Khaled Mohamed Ebrahim Busaad</dc:creator>
  <cp:lastModifiedBy>Amro Hussain Ali Salman</cp:lastModifiedBy>
  <cp:revision>128</cp:revision>
  <dcterms:created xsi:type="dcterms:W3CDTF">2020-03-04T10:47:58Z</dcterms:created>
  <dcterms:modified xsi:type="dcterms:W3CDTF">2021-01-27T08:39:54Z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0x0101004AD0ECC278EF474BA7CF514D012F2332</vt:lpwstr>
  </property>
</Properties>
</file>