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A5E3"/>
    <a:srgbClr val="AE78D6"/>
    <a:srgbClr val="02A20A"/>
    <a:srgbClr val="3A0001"/>
    <a:srgbClr val="9D0105"/>
    <a:srgbClr val="F90107"/>
    <a:srgbClr val="FF9B9D"/>
    <a:srgbClr val="0B9D8C"/>
    <a:srgbClr val="0CA471"/>
    <a:srgbClr val="0A84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150ED-E915-4B79-86A7-538DEC4286B7}" type="doc">
      <dgm:prSet loTypeId="urn:microsoft.com/office/officeart/2005/8/layout/process4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A8C8BE7-49C7-443B-955A-9EEAE96B8B26}">
      <dgm:prSet phldrT="[Text]" custT="1"/>
      <dgm:spPr/>
      <dgm:t>
        <a:bodyPr/>
        <a:lstStyle/>
        <a:p>
          <a:r>
            <a:rPr lang="ar-SA" sz="1200" b="1" smtClean="0">
              <a:latin typeface="Sakkal Majalla" panose="02000000000000000000" pitchFamily="2" charset="-78"/>
              <a:cs typeface="+mn-cs"/>
            </a:rPr>
            <a:t>الألوان الثلاثية 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FF2EEE47-3B0E-4B42-B611-D12496078AF2}" type="parTrans" cxnId="{444447A7-FF04-4F44-9772-413CB025535E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F5239F3-8018-4193-BEBA-B64F73F1CE58}" type="sibTrans" cxnId="{444447A7-FF04-4F44-9772-413CB025535E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9E1C7D-F316-4819-9186-43C6FCFD6714}">
      <dgm:prSet phldrT="[Text]" custT="1"/>
      <dgm:spPr>
        <a:solidFill>
          <a:srgbClr val="F8B308">
            <a:alpha val="89804"/>
          </a:srgbClr>
        </a:solidFill>
      </dgm:spPr>
      <dgm:t>
        <a:bodyPr/>
        <a:lstStyle/>
        <a:p>
          <a:pPr rtl="1"/>
          <a:r>
            <a:rPr lang="ar-SA" sz="1200" b="1" dirty="0" smtClean="0">
              <a:latin typeface="Sakkal Majalla" panose="02000000000000000000" pitchFamily="2" charset="-78"/>
              <a:cs typeface="+mn-cs"/>
            </a:rPr>
            <a:t>اصفر /برتقالي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AEE4D6ED-E4C8-4930-9FB7-067D638185ED}" type="parTrans" cxnId="{94271399-7C90-45BE-BCAD-948E1E02F686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05E49E9-C87A-4379-AD3D-58F12A01A389}" type="sibTrans" cxnId="{94271399-7C90-45BE-BCAD-948E1E02F686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CB0BC6-A4BC-45C9-BE64-58A8357DEC47}">
      <dgm:prSet phldrT="[Text]" custT="1"/>
      <dgm:spPr>
        <a:solidFill>
          <a:srgbClr val="FF3300">
            <a:alpha val="89804"/>
          </a:srgbClr>
        </a:solidFill>
      </dgm:spPr>
      <dgm:t>
        <a:bodyPr/>
        <a:lstStyle/>
        <a:p>
          <a:pPr rtl="1"/>
          <a:r>
            <a:rPr lang="ar-SA" sz="1200" b="1" dirty="0" smtClean="0">
              <a:latin typeface="Sakkal Majalla" panose="02000000000000000000" pitchFamily="2" charset="-78"/>
              <a:cs typeface="+mn-cs"/>
            </a:rPr>
            <a:t>احمر /برتقالي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07171E78-36A6-400C-9542-21CF3D31AD45}" type="parTrans" cxnId="{3C431FB4-7262-4077-8E3E-B077917B9D9F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3A1DE2-21BD-48D7-A2D4-8BC4195F150B}" type="sibTrans" cxnId="{3C431FB4-7262-4077-8E3E-B077917B9D9F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284A3D-9EA9-4BF8-B6B5-04C16B3E7A67}">
      <dgm:prSet phldrT="[Text]" custT="1"/>
      <dgm:spPr/>
      <dgm:t>
        <a:bodyPr/>
        <a:lstStyle/>
        <a:p>
          <a:r>
            <a:rPr lang="ar-SA" sz="1200" b="1" smtClean="0">
              <a:latin typeface="Sakkal Majalla" panose="02000000000000000000" pitchFamily="2" charset="-78"/>
              <a:cs typeface="+mn-cs"/>
            </a:rPr>
            <a:t>الألوان الثانوية 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AECB7A3A-A38E-431D-890F-CF9E39984053}" type="parTrans" cxnId="{E59CC50B-8495-418F-8ADD-139D7E91120A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75D523-35C1-416C-AB79-E7498C778860}" type="sibTrans" cxnId="{E59CC50B-8495-418F-8ADD-139D7E91120A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399E57-2D04-401D-939D-516CB17903E5}">
      <dgm:prSet phldrT="[Text]" custT="1"/>
      <dgm:spPr>
        <a:solidFill>
          <a:srgbClr val="EB820F">
            <a:alpha val="89804"/>
          </a:srgbClr>
        </a:solidFill>
      </dgm:spPr>
      <dgm:t>
        <a:bodyPr/>
        <a:lstStyle/>
        <a:p>
          <a:pPr rtl="1"/>
          <a:r>
            <a:rPr lang="ar-SA" sz="1200" b="1" smtClean="0">
              <a:latin typeface="Sakkal Majalla" panose="02000000000000000000" pitchFamily="2" charset="-78"/>
              <a:cs typeface="+mn-cs"/>
            </a:rPr>
            <a:t>برتقالي 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6A3D43E2-B377-4F83-B22C-57242E919A8B}" type="parTrans" cxnId="{C9F80668-CE8A-4D4C-A61C-9D21B8818AB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2F5501-B709-478D-9FBB-7F1D33FD3CEF}" type="sibTrans" cxnId="{C9F80668-CE8A-4D4C-A61C-9D21B8818AB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59F770-5DED-4938-A90B-634EE0C1EDE1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pPr rtl="1"/>
          <a:r>
            <a:rPr lang="ar-SA" sz="1200" b="1" smtClean="0">
              <a:latin typeface="Sakkal Majalla" panose="02000000000000000000" pitchFamily="2" charset="-78"/>
              <a:cs typeface="+mn-cs"/>
            </a:rPr>
            <a:t>بنفسجي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FAE4B936-5989-4125-A517-C49C82A367D1}" type="parTrans" cxnId="{180671C8-DD27-48BB-B74C-E0CD5ABD9F0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58E6C-3B95-4E67-B0AD-6D5F1B99D8A9}" type="sibTrans" cxnId="{180671C8-DD27-48BB-B74C-E0CD5ABD9F0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6F01CD-61DC-4A3B-83D0-F83F9A4B7E26}">
      <dgm:prSet phldrT="[Text]" custT="1"/>
      <dgm:spPr/>
      <dgm:t>
        <a:bodyPr/>
        <a:lstStyle/>
        <a:p>
          <a:r>
            <a:rPr lang="ar-SA" sz="1200" b="1" smtClean="0">
              <a:latin typeface="Sakkal Majalla" panose="02000000000000000000" pitchFamily="2" charset="-78"/>
              <a:cs typeface="+mn-cs"/>
            </a:rPr>
            <a:t>الألوان الأساسية 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99B8DA81-4178-44CB-958B-A9F17030EC16}" type="parTrans" cxnId="{DDD3B608-D6E8-44AA-A7DA-0356A5376C7B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A344A1-5F18-433A-B422-68D987C47784}" type="sibTrans" cxnId="{DDD3B608-D6E8-44AA-A7DA-0356A5376C7B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F7CC02-88A7-40D2-BFC8-F9BCFA31560C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 rtl="1"/>
          <a:r>
            <a:rPr lang="ar-SA" sz="1200" b="1" smtClean="0">
              <a:latin typeface="Sakkal Majalla" panose="02000000000000000000" pitchFamily="2" charset="-78"/>
              <a:cs typeface="+mn-cs"/>
            </a:rPr>
            <a:t>احمر 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BD842E42-1238-46E0-A6CC-E7D1B4F2222D}" type="parTrans" cxnId="{AF7A15F4-F49D-4D0D-8E80-48165D935FB7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FCA7F5-6E9F-491D-855A-09F7CB41E98F}" type="sibTrans" cxnId="{AF7A15F4-F49D-4D0D-8E80-48165D935FB7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4DA783-A586-402A-9889-2D889E36DFF0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pPr rtl="1"/>
          <a:r>
            <a:rPr lang="ar-SA" sz="1200" b="1" smtClean="0">
              <a:latin typeface="Sakkal Majalla" panose="02000000000000000000" pitchFamily="2" charset="-78"/>
              <a:cs typeface="+mn-cs"/>
            </a:rPr>
            <a:t>ازرق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504828E1-7951-4096-BD4E-FF92709195F9}" type="parTrans" cxnId="{61084677-8C85-49E1-8E39-E78ADDD7FA35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6D8F25-6CB7-4F3B-AE89-D2409C81AFC4}" type="sibTrans" cxnId="{61084677-8C85-49E1-8E39-E78ADDD7FA35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9944E2-5B10-4CDC-897D-01A16E4E3267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SA" sz="1200" b="1" dirty="0" smtClean="0">
              <a:latin typeface="Sakkal Majalla" panose="02000000000000000000" pitchFamily="2" charset="-78"/>
              <a:cs typeface="+mn-cs"/>
            </a:rPr>
            <a:t>اصفر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90B99463-510C-4CA4-8BF6-88083F829633}" type="parTrans" cxnId="{1C6E7B4B-5E76-4CC0-AC0E-74211C92684A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D8AA82A-DC77-4566-956D-5C5ACC4A9088}" type="sibTrans" cxnId="{1C6E7B4B-5E76-4CC0-AC0E-74211C92684A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FB0114-E91F-43D5-9662-3E53CAE278F7}">
      <dgm:prSet phldrT="[Text]" custT="1"/>
      <dgm:spPr>
        <a:solidFill>
          <a:srgbClr val="028C09">
            <a:alpha val="89804"/>
          </a:srgbClr>
        </a:solidFill>
      </dgm:spPr>
      <dgm:t>
        <a:bodyPr/>
        <a:lstStyle/>
        <a:p>
          <a:pPr rtl="1"/>
          <a:r>
            <a:rPr lang="ar-SA" sz="1200" b="1" smtClean="0">
              <a:latin typeface="Sakkal Majalla" panose="02000000000000000000" pitchFamily="2" charset="-78"/>
              <a:cs typeface="+mn-cs"/>
            </a:rPr>
            <a:t>اخضر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7C3B9369-FA38-4E41-AEA9-9B236BF7C9DA}" type="parTrans" cxnId="{98509BB0-185D-4283-BBBD-B14BDE9C033E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C847F3-BB29-43BA-BFF1-30626031A003}" type="sibTrans" cxnId="{98509BB0-185D-4283-BBBD-B14BDE9C033E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701A0E-0114-4D07-BCF2-522F7681D7EF}">
      <dgm:prSet phldrT="[Text]" custT="1"/>
      <dgm:spPr>
        <a:solidFill>
          <a:srgbClr val="C124EC">
            <a:alpha val="89804"/>
          </a:srgbClr>
        </a:solidFill>
      </dgm:spPr>
      <dgm:t>
        <a:bodyPr/>
        <a:lstStyle/>
        <a:p>
          <a:pPr rtl="1"/>
          <a:r>
            <a:rPr lang="ar-SA" sz="1200" b="1" dirty="0" smtClean="0">
              <a:latin typeface="Sakkal Majalla" panose="02000000000000000000" pitchFamily="2" charset="-78"/>
              <a:cs typeface="+mn-cs"/>
            </a:rPr>
            <a:t>احمر /بنفسجي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BE46E403-778B-4E94-BBA1-FF64508757EB}" type="parTrans" cxnId="{A9711AF9-369A-4D82-BB89-6F7C6F1953FB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A59909-1546-4613-A62C-F4FA9DCC4DB1}" type="sibTrans" cxnId="{A9711AF9-369A-4D82-BB89-6F7C6F1953FB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7B8492-9F0B-41D8-9E1F-B6E01B4DCE3B}">
      <dgm:prSet phldrT="[Text]" custT="1"/>
      <dgm:spPr>
        <a:solidFill>
          <a:srgbClr val="6666FF">
            <a:alpha val="89804"/>
          </a:srgbClr>
        </a:solidFill>
      </dgm:spPr>
      <dgm:t>
        <a:bodyPr/>
        <a:lstStyle/>
        <a:p>
          <a:pPr rtl="1"/>
          <a:r>
            <a:rPr lang="ar-SA" sz="1200" b="1" dirty="0" smtClean="0">
              <a:latin typeface="Sakkal Majalla" panose="02000000000000000000" pitchFamily="2" charset="-78"/>
              <a:cs typeface="+mn-cs"/>
            </a:rPr>
            <a:t>ازرق /بنفسجي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96F593EE-742F-42FF-B310-0C0C320ECF52}" type="parTrans" cxnId="{0A751EB8-98DA-4323-9B7F-02769CE2303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9AAA182-7446-4241-AE57-1FA278690D88}" type="sibTrans" cxnId="{0A751EB8-98DA-4323-9B7F-02769CE2303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716E18-CF2C-4F73-A7C9-0D40A6BBE8A7}">
      <dgm:prSet phldrT="[Text]" custT="1"/>
      <dgm:spPr>
        <a:solidFill>
          <a:srgbClr val="0B9D8C">
            <a:alpha val="89804"/>
          </a:srgbClr>
        </a:solidFill>
      </dgm:spPr>
      <dgm:t>
        <a:bodyPr/>
        <a:lstStyle/>
        <a:p>
          <a:pPr rtl="1"/>
          <a:r>
            <a:rPr lang="ar-SA" sz="1200" b="1" dirty="0" smtClean="0">
              <a:latin typeface="Sakkal Majalla" panose="02000000000000000000" pitchFamily="2" charset="-78"/>
              <a:cs typeface="+mn-cs"/>
            </a:rPr>
            <a:t>ازرق /اخضر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3C6C0A37-745B-472D-9C73-A97DD233F93B}" type="parTrans" cxnId="{EA1598C5-69A9-456F-85C6-FBD91017CD6C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E363CF-43CF-44BF-ADB0-F8F09F95940D}" type="sibTrans" cxnId="{EA1598C5-69A9-456F-85C6-FBD91017CD6C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79BCAC-8F36-4CFA-94C3-897C6C959237}">
      <dgm:prSet phldrT="[Text]" custT="1"/>
      <dgm:spPr>
        <a:solidFill>
          <a:srgbClr val="8CD509">
            <a:alpha val="89804"/>
          </a:srgbClr>
        </a:solidFill>
      </dgm:spPr>
      <dgm:t>
        <a:bodyPr/>
        <a:lstStyle/>
        <a:p>
          <a:pPr rtl="1"/>
          <a:r>
            <a:rPr lang="ar-SA" sz="1200" b="1" dirty="0" smtClean="0">
              <a:latin typeface="Sakkal Majalla" panose="02000000000000000000" pitchFamily="2" charset="-78"/>
              <a:cs typeface="+mn-cs"/>
            </a:rPr>
            <a:t>اصفر / اخضر</a:t>
          </a:r>
          <a:endParaRPr lang="en-US" sz="1200" b="1" dirty="0">
            <a:latin typeface="Sakkal Majalla" panose="02000000000000000000" pitchFamily="2" charset="-78"/>
            <a:cs typeface="+mn-cs"/>
          </a:endParaRPr>
        </a:p>
      </dgm:t>
    </dgm:pt>
    <dgm:pt modelId="{D2276165-5AA1-4A11-BE56-6774E927A76B}" type="parTrans" cxnId="{9C567EA5-A41D-4587-A274-45B49C3FCC7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064772-554B-49F8-8FE2-8684AA9FC40E}" type="sibTrans" cxnId="{9C567EA5-A41D-4587-A274-45B49C3FCC74}">
      <dgm:prSet/>
      <dgm:spPr/>
      <dgm:t>
        <a:bodyPr/>
        <a:lstStyle/>
        <a:p>
          <a:endParaRPr lang="en-US" sz="2800" b="1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494D07-DE8B-4351-B4E5-37138C34BC14}" type="pres">
      <dgm:prSet presAssocID="{17B150ED-E915-4B79-86A7-538DEC4286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55B0A-63F9-4488-B174-D5AAD909FDD6}" type="pres">
      <dgm:prSet presAssocID="{DB6F01CD-61DC-4A3B-83D0-F83F9A4B7E26}" presName="boxAndChildren" presStyleCnt="0"/>
      <dgm:spPr/>
      <dgm:t>
        <a:bodyPr/>
        <a:lstStyle/>
        <a:p>
          <a:endParaRPr lang="en-US"/>
        </a:p>
      </dgm:t>
    </dgm:pt>
    <dgm:pt modelId="{D71CDCD3-99BF-444E-98B8-2A3EB876E076}" type="pres">
      <dgm:prSet presAssocID="{DB6F01CD-61DC-4A3B-83D0-F83F9A4B7E26}" presName="parentTextBox" presStyleLbl="node1" presStyleIdx="0" presStyleCnt="3"/>
      <dgm:spPr/>
      <dgm:t>
        <a:bodyPr/>
        <a:lstStyle/>
        <a:p>
          <a:endParaRPr lang="en-US"/>
        </a:p>
      </dgm:t>
    </dgm:pt>
    <dgm:pt modelId="{E210869D-5DCE-497E-B0F6-A33C26B09865}" type="pres">
      <dgm:prSet presAssocID="{DB6F01CD-61DC-4A3B-83D0-F83F9A4B7E26}" presName="entireBox" presStyleLbl="node1" presStyleIdx="0" presStyleCnt="3"/>
      <dgm:spPr/>
      <dgm:t>
        <a:bodyPr/>
        <a:lstStyle/>
        <a:p>
          <a:endParaRPr lang="en-US"/>
        </a:p>
      </dgm:t>
    </dgm:pt>
    <dgm:pt modelId="{477EBE8B-DFBD-4F50-86B1-37B21EDF3B3F}" type="pres">
      <dgm:prSet presAssocID="{DB6F01CD-61DC-4A3B-83D0-F83F9A4B7E26}" presName="descendantBox" presStyleCnt="0"/>
      <dgm:spPr/>
      <dgm:t>
        <a:bodyPr/>
        <a:lstStyle/>
        <a:p>
          <a:endParaRPr lang="en-US"/>
        </a:p>
      </dgm:t>
    </dgm:pt>
    <dgm:pt modelId="{B07D3993-BAC4-41DB-B2D6-A5B1E2C1C1B2}" type="pres">
      <dgm:prSet presAssocID="{55F7CC02-88A7-40D2-BFC8-F9BCFA31560C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8E405-0D58-4A0C-B096-C4EAEB546856}" type="pres">
      <dgm:prSet presAssocID="{9F4DA783-A586-402A-9889-2D889E36DFF0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0E784-733C-4C0A-B4D4-81F9F9D8D196}" type="pres">
      <dgm:prSet presAssocID="{739944E2-5B10-4CDC-897D-01A16E4E3267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C0ABB-EEBC-49A7-AA2A-36C47DFDC667}" type="pres">
      <dgm:prSet presAssocID="{D675D523-35C1-416C-AB79-E7498C778860}" presName="sp" presStyleCnt="0"/>
      <dgm:spPr/>
      <dgm:t>
        <a:bodyPr/>
        <a:lstStyle/>
        <a:p>
          <a:endParaRPr lang="en-US"/>
        </a:p>
      </dgm:t>
    </dgm:pt>
    <dgm:pt modelId="{4C421D91-2ED5-4BCD-9325-22C5BAB3DE32}" type="pres">
      <dgm:prSet presAssocID="{7C284A3D-9EA9-4BF8-B6B5-04C16B3E7A67}" presName="arrowAndChildren" presStyleCnt="0"/>
      <dgm:spPr/>
      <dgm:t>
        <a:bodyPr/>
        <a:lstStyle/>
        <a:p>
          <a:endParaRPr lang="en-US"/>
        </a:p>
      </dgm:t>
    </dgm:pt>
    <dgm:pt modelId="{85C6410D-F5B3-4BA3-9216-A9BFB6877A5C}" type="pres">
      <dgm:prSet presAssocID="{7C284A3D-9EA9-4BF8-B6B5-04C16B3E7A6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3EB0289-C1AD-42B8-80E2-EC55CFBE9C9B}" type="pres">
      <dgm:prSet presAssocID="{7C284A3D-9EA9-4BF8-B6B5-04C16B3E7A67}" presName="arrow" presStyleLbl="node1" presStyleIdx="1" presStyleCnt="3"/>
      <dgm:spPr/>
      <dgm:t>
        <a:bodyPr/>
        <a:lstStyle/>
        <a:p>
          <a:endParaRPr lang="en-US"/>
        </a:p>
      </dgm:t>
    </dgm:pt>
    <dgm:pt modelId="{81C58837-7BED-4E6B-95AD-CA6368B28E06}" type="pres">
      <dgm:prSet presAssocID="{7C284A3D-9EA9-4BF8-B6B5-04C16B3E7A67}" presName="descendantArrow" presStyleCnt="0"/>
      <dgm:spPr/>
      <dgm:t>
        <a:bodyPr/>
        <a:lstStyle/>
        <a:p>
          <a:endParaRPr lang="en-US"/>
        </a:p>
      </dgm:t>
    </dgm:pt>
    <dgm:pt modelId="{F60D5468-DD54-464E-BCCF-DA73DA4F6356}" type="pres">
      <dgm:prSet presAssocID="{4C399E57-2D04-401D-939D-516CB17903E5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80D9C-9DA0-4181-B60E-ED310C5329FB}" type="pres">
      <dgm:prSet presAssocID="{9159F770-5DED-4938-A90B-634EE0C1EDE1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8D597-BB82-4199-824B-5E16824A0129}" type="pres">
      <dgm:prSet presAssocID="{5CFB0114-E91F-43D5-9662-3E53CAE278F7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EB604-C014-4231-A063-0AEE1D28C03B}" type="pres">
      <dgm:prSet presAssocID="{1F5239F3-8018-4193-BEBA-B64F73F1CE58}" presName="sp" presStyleCnt="0"/>
      <dgm:spPr/>
      <dgm:t>
        <a:bodyPr/>
        <a:lstStyle/>
        <a:p>
          <a:endParaRPr lang="en-US"/>
        </a:p>
      </dgm:t>
    </dgm:pt>
    <dgm:pt modelId="{7C5EF40B-6355-4A9D-8FDA-F240D0884BBC}" type="pres">
      <dgm:prSet presAssocID="{8A8C8BE7-49C7-443B-955A-9EEAE96B8B26}" presName="arrowAndChildren" presStyleCnt="0"/>
      <dgm:spPr/>
      <dgm:t>
        <a:bodyPr/>
        <a:lstStyle/>
        <a:p>
          <a:endParaRPr lang="en-US"/>
        </a:p>
      </dgm:t>
    </dgm:pt>
    <dgm:pt modelId="{C33EE3B6-4B98-437B-B5F6-D5010AB22397}" type="pres">
      <dgm:prSet presAssocID="{8A8C8BE7-49C7-443B-955A-9EEAE96B8B2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2B43793-A9C8-4C25-A2B0-529109327FBD}" type="pres">
      <dgm:prSet presAssocID="{8A8C8BE7-49C7-443B-955A-9EEAE96B8B26}" presName="arrow" presStyleLbl="node1" presStyleIdx="2" presStyleCnt="3"/>
      <dgm:spPr/>
      <dgm:t>
        <a:bodyPr/>
        <a:lstStyle/>
        <a:p>
          <a:endParaRPr lang="en-US"/>
        </a:p>
      </dgm:t>
    </dgm:pt>
    <dgm:pt modelId="{A747CE76-155D-4544-8908-63A91308C0F8}" type="pres">
      <dgm:prSet presAssocID="{8A8C8BE7-49C7-443B-955A-9EEAE96B8B26}" presName="descendantArrow" presStyleCnt="0"/>
      <dgm:spPr/>
      <dgm:t>
        <a:bodyPr/>
        <a:lstStyle/>
        <a:p>
          <a:endParaRPr lang="en-US"/>
        </a:p>
      </dgm:t>
    </dgm:pt>
    <dgm:pt modelId="{0BD0BBFB-4B21-4EE9-83A5-76805671FB14}" type="pres">
      <dgm:prSet presAssocID="{DD9E1C7D-F316-4819-9186-43C6FCFD6714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65F5F-08FA-4E55-9568-6390FAD258DA}" type="pres">
      <dgm:prSet presAssocID="{9ECB0BC6-A4BC-45C9-BE64-58A8357DEC47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488C1-5F9B-45DF-BD81-59E392C1313A}" type="pres">
      <dgm:prSet presAssocID="{86701A0E-0114-4D07-BCF2-522F7681D7EF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4DD7-69C2-44D0-9AA1-255858041B03}" type="pres">
      <dgm:prSet presAssocID="{877B8492-9F0B-41D8-9E1F-B6E01B4DCE3B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FE797-B548-4FE6-893D-1A6A6E901370}" type="pres">
      <dgm:prSet presAssocID="{D4716E18-CF2C-4F73-A7C9-0D40A6BBE8A7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95B1C-60A9-4E7A-A5F0-4B50663F17A2}" type="pres">
      <dgm:prSet presAssocID="{DD79BCAC-8F36-4CFA-94C3-897C6C959237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6F10E-70A6-4FB6-8785-E70B956F400B}" type="presOf" srcId="{86701A0E-0114-4D07-BCF2-522F7681D7EF}" destId="{A2E488C1-5F9B-45DF-BD81-59E392C1313A}" srcOrd="0" destOrd="0" presId="urn:microsoft.com/office/officeart/2005/8/layout/process4"/>
    <dgm:cxn modelId="{0C25200C-5DD3-4539-B4DA-F0E44E6A5483}" type="presOf" srcId="{739944E2-5B10-4CDC-897D-01A16E4E3267}" destId="{6670E784-733C-4C0A-B4D4-81F9F9D8D196}" srcOrd="0" destOrd="0" presId="urn:microsoft.com/office/officeart/2005/8/layout/process4"/>
    <dgm:cxn modelId="{BA963A7B-67F8-4185-9C61-088943D8CE35}" type="presOf" srcId="{DD9E1C7D-F316-4819-9186-43C6FCFD6714}" destId="{0BD0BBFB-4B21-4EE9-83A5-76805671FB14}" srcOrd="0" destOrd="0" presId="urn:microsoft.com/office/officeart/2005/8/layout/process4"/>
    <dgm:cxn modelId="{EA1598C5-69A9-456F-85C6-FBD91017CD6C}" srcId="{8A8C8BE7-49C7-443B-955A-9EEAE96B8B26}" destId="{D4716E18-CF2C-4F73-A7C9-0D40A6BBE8A7}" srcOrd="4" destOrd="0" parTransId="{3C6C0A37-745B-472D-9C73-A97DD233F93B}" sibTransId="{B5E363CF-43CF-44BF-ADB0-F8F09F95940D}"/>
    <dgm:cxn modelId="{98509BB0-185D-4283-BBBD-B14BDE9C033E}" srcId="{7C284A3D-9EA9-4BF8-B6B5-04C16B3E7A67}" destId="{5CFB0114-E91F-43D5-9662-3E53CAE278F7}" srcOrd="2" destOrd="0" parTransId="{7C3B9369-FA38-4E41-AEA9-9B236BF7C9DA}" sibTransId="{04C847F3-BB29-43BA-BFF1-30626031A003}"/>
    <dgm:cxn modelId="{1CCC2EA7-E054-4E70-AAE1-9AAA3421E02A}" type="presOf" srcId="{55F7CC02-88A7-40D2-BFC8-F9BCFA31560C}" destId="{B07D3993-BAC4-41DB-B2D6-A5B1E2C1C1B2}" srcOrd="0" destOrd="0" presId="urn:microsoft.com/office/officeart/2005/8/layout/process4"/>
    <dgm:cxn modelId="{9C567EA5-A41D-4587-A274-45B49C3FCC74}" srcId="{8A8C8BE7-49C7-443B-955A-9EEAE96B8B26}" destId="{DD79BCAC-8F36-4CFA-94C3-897C6C959237}" srcOrd="5" destOrd="0" parTransId="{D2276165-5AA1-4A11-BE56-6774E927A76B}" sibTransId="{8C064772-554B-49F8-8FE2-8684AA9FC40E}"/>
    <dgm:cxn modelId="{E9E3622A-564A-4A93-9D08-3D42EC8E420E}" type="presOf" srcId="{DD79BCAC-8F36-4CFA-94C3-897C6C959237}" destId="{44295B1C-60A9-4E7A-A5F0-4B50663F17A2}" srcOrd="0" destOrd="0" presId="urn:microsoft.com/office/officeart/2005/8/layout/process4"/>
    <dgm:cxn modelId="{AF7A15F4-F49D-4D0D-8E80-48165D935FB7}" srcId="{DB6F01CD-61DC-4A3B-83D0-F83F9A4B7E26}" destId="{55F7CC02-88A7-40D2-BFC8-F9BCFA31560C}" srcOrd="0" destOrd="0" parTransId="{BD842E42-1238-46E0-A6CC-E7D1B4F2222D}" sibTransId="{2EFCA7F5-6E9F-491D-855A-09F7CB41E98F}"/>
    <dgm:cxn modelId="{065CA115-5A01-4486-B12A-D20341294DE3}" type="presOf" srcId="{4C399E57-2D04-401D-939D-516CB17903E5}" destId="{F60D5468-DD54-464E-BCCF-DA73DA4F6356}" srcOrd="0" destOrd="0" presId="urn:microsoft.com/office/officeart/2005/8/layout/process4"/>
    <dgm:cxn modelId="{AEE60413-85FE-44EB-82B1-1D420DF1617B}" type="presOf" srcId="{9ECB0BC6-A4BC-45C9-BE64-58A8357DEC47}" destId="{F2465F5F-08FA-4E55-9568-6390FAD258DA}" srcOrd="0" destOrd="0" presId="urn:microsoft.com/office/officeart/2005/8/layout/process4"/>
    <dgm:cxn modelId="{94271399-7C90-45BE-BCAD-948E1E02F686}" srcId="{8A8C8BE7-49C7-443B-955A-9EEAE96B8B26}" destId="{DD9E1C7D-F316-4819-9186-43C6FCFD6714}" srcOrd="0" destOrd="0" parTransId="{AEE4D6ED-E4C8-4930-9FB7-067D638185ED}" sibTransId="{405E49E9-C87A-4379-AD3D-58F12A01A389}"/>
    <dgm:cxn modelId="{0017C1AB-297E-4826-B3E0-4C643C1F9257}" type="presOf" srcId="{9F4DA783-A586-402A-9889-2D889E36DFF0}" destId="{D858E405-0D58-4A0C-B096-C4EAEB546856}" srcOrd="0" destOrd="0" presId="urn:microsoft.com/office/officeart/2005/8/layout/process4"/>
    <dgm:cxn modelId="{444447A7-FF04-4F44-9772-413CB025535E}" srcId="{17B150ED-E915-4B79-86A7-538DEC4286B7}" destId="{8A8C8BE7-49C7-443B-955A-9EEAE96B8B26}" srcOrd="0" destOrd="0" parTransId="{FF2EEE47-3B0E-4B42-B611-D12496078AF2}" sibTransId="{1F5239F3-8018-4193-BEBA-B64F73F1CE58}"/>
    <dgm:cxn modelId="{DE488E8B-C01D-4A08-BFD1-02D2776EFDA4}" type="presOf" srcId="{8A8C8BE7-49C7-443B-955A-9EEAE96B8B26}" destId="{C33EE3B6-4B98-437B-B5F6-D5010AB22397}" srcOrd="0" destOrd="0" presId="urn:microsoft.com/office/officeart/2005/8/layout/process4"/>
    <dgm:cxn modelId="{1C6E7B4B-5E76-4CC0-AC0E-74211C92684A}" srcId="{DB6F01CD-61DC-4A3B-83D0-F83F9A4B7E26}" destId="{739944E2-5B10-4CDC-897D-01A16E4E3267}" srcOrd="2" destOrd="0" parTransId="{90B99463-510C-4CA4-8BF6-88083F829633}" sibTransId="{8D8AA82A-DC77-4566-956D-5C5ACC4A9088}"/>
    <dgm:cxn modelId="{C9F80668-CE8A-4D4C-A61C-9D21B8818AB4}" srcId="{7C284A3D-9EA9-4BF8-B6B5-04C16B3E7A67}" destId="{4C399E57-2D04-401D-939D-516CB17903E5}" srcOrd="0" destOrd="0" parTransId="{6A3D43E2-B377-4F83-B22C-57242E919A8B}" sibTransId="{EA2F5501-B709-478D-9FBB-7F1D33FD3CEF}"/>
    <dgm:cxn modelId="{A9711AF9-369A-4D82-BB89-6F7C6F1953FB}" srcId="{8A8C8BE7-49C7-443B-955A-9EEAE96B8B26}" destId="{86701A0E-0114-4D07-BCF2-522F7681D7EF}" srcOrd="2" destOrd="0" parTransId="{BE46E403-778B-4E94-BBA1-FF64508757EB}" sibTransId="{D3A59909-1546-4613-A62C-F4FA9DCC4DB1}"/>
    <dgm:cxn modelId="{3C431FB4-7262-4077-8E3E-B077917B9D9F}" srcId="{8A8C8BE7-49C7-443B-955A-9EEAE96B8B26}" destId="{9ECB0BC6-A4BC-45C9-BE64-58A8357DEC47}" srcOrd="1" destOrd="0" parTransId="{07171E78-36A6-400C-9542-21CF3D31AD45}" sibTransId="{7C3A1DE2-21BD-48D7-A2D4-8BC4195F150B}"/>
    <dgm:cxn modelId="{0A751EB8-98DA-4323-9B7F-02769CE23034}" srcId="{8A8C8BE7-49C7-443B-955A-9EEAE96B8B26}" destId="{877B8492-9F0B-41D8-9E1F-B6E01B4DCE3B}" srcOrd="3" destOrd="0" parTransId="{96F593EE-742F-42FF-B310-0C0C320ECF52}" sibTransId="{D9AAA182-7446-4241-AE57-1FA278690D88}"/>
    <dgm:cxn modelId="{DDD3B608-D6E8-44AA-A7DA-0356A5376C7B}" srcId="{17B150ED-E915-4B79-86A7-538DEC4286B7}" destId="{DB6F01CD-61DC-4A3B-83D0-F83F9A4B7E26}" srcOrd="2" destOrd="0" parTransId="{99B8DA81-4178-44CB-958B-A9F17030EC16}" sibTransId="{19A344A1-5F18-433A-B422-68D987C47784}"/>
    <dgm:cxn modelId="{E59CC50B-8495-418F-8ADD-139D7E91120A}" srcId="{17B150ED-E915-4B79-86A7-538DEC4286B7}" destId="{7C284A3D-9EA9-4BF8-B6B5-04C16B3E7A67}" srcOrd="1" destOrd="0" parTransId="{AECB7A3A-A38E-431D-890F-CF9E39984053}" sibTransId="{D675D523-35C1-416C-AB79-E7498C778860}"/>
    <dgm:cxn modelId="{1422B2A2-9EB4-40EB-8CA5-27564CFE8834}" type="presOf" srcId="{9159F770-5DED-4938-A90B-634EE0C1EDE1}" destId="{ECF80D9C-9DA0-4181-B60E-ED310C5329FB}" srcOrd="0" destOrd="0" presId="urn:microsoft.com/office/officeart/2005/8/layout/process4"/>
    <dgm:cxn modelId="{DFBE3FDA-B674-4587-9191-3DD119CB9FD7}" type="presOf" srcId="{17B150ED-E915-4B79-86A7-538DEC4286B7}" destId="{94494D07-DE8B-4351-B4E5-37138C34BC14}" srcOrd="0" destOrd="0" presId="urn:microsoft.com/office/officeart/2005/8/layout/process4"/>
    <dgm:cxn modelId="{61084677-8C85-49E1-8E39-E78ADDD7FA35}" srcId="{DB6F01CD-61DC-4A3B-83D0-F83F9A4B7E26}" destId="{9F4DA783-A586-402A-9889-2D889E36DFF0}" srcOrd="1" destOrd="0" parTransId="{504828E1-7951-4096-BD4E-FF92709195F9}" sibTransId="{056D8F25-6CB7-4F3B-AE89-D2409C81AFC4}"/>
    <dgm:cxn modelId="{6AC26B47-AB70-4CCF-81A3-CA27C2E37C65}" type="presOf" srcId="{DB6F01CD-61DC-4A3B-83D0-F83F9A4B7E26}" destId="{D71CDCD3-99BF-444E-98B8-2A3EB876E076}" srcOrd="0" destOrd="0" presId="urn:microsoft.com/office/officeart/2005/8/layout/process4"/>
    <dgm:cxn modelId="{180671C8-DD27-48BB-B74C-E0CD5ABD9F04}" srcId="{7C284A3D-9EA9-4BF8-B6B5-04C16B3E7A67}" destId="{9159F770-5DED-4938-A90B-634EE0C1EDE1}" srcOrd="1" destOrd="0" parTransId="{FAE4B936-5989-4125-A517-C49C82A367D1}" sibTransId="{F4458E6C-3B95-4E67-B0AD-6D5F1B99D8A9}"/>
    <dgm:cxn modelId="{83CC0198-1593-4A2A-9716-DB45FB67B546}" type="presOf" srcId="{7C284A3D-9EA9-4BF8-B6B5-04C16B3E7A67}" destId="{23EB0289-C1AD-42B8-80E2-EC55CFBE9C9B}" srcOrd="1" destOrd="0" presId="urn:microsoft.com/office/officeart/2005/8/layout/process4"/>
    <dgm:cxn modelId="{661176AD-7C6D-4E29-B59B-058CC334F9A0}" type="presOf" srcId="{7C284A3D-9EA9-4BF8-B6B5-04C16B3E7A67}" destId="{85C6410D-F5B3-4BA3-9216-A9BFB6877A5C}" srcOrd="0" destOrd="0" presId="urn:microsoft.com/office/officeart/2005/8/layout/process4"/>
    <dgm:cxn modelId="{024951FA-0C11-44CC-BDCF-B6571EF20C69}" type="presOf" srcId="{D4716E18-CF2C-4F73-A7C9-0D40A6BBE8A7}" destId="{F5EFE797-B548-4FE6-893D-1A6A6E901370}" srcOrd="0" destOrd="0" presId="urn:microsoft.com/office/officeart/2005/8/layout/process4"/>
    <dgm:cxn modelId="{737C9CB3-0F0D-461E-AE44-C935FEE9B49A}" type="presOf" srcId="{877B8492-9F0B-41D8-9E1F-B6E01B4DCE3B}" destId="{AFB04DD7-69C2-44D0-9AA1-255858041B03}" srcOrd="0" destOrd="0" presId="urn:microsoft.com/office/officeart/2005/8/layout/process4"/>
    <dgm:cxn modelId="{916233B8-AEF7-4B58-AD6B-0DA167AADE69}" type="presOf" srcId="{DB6F01CD-61DC-4A3B-83D0-F83F9A4B7E26}" destId="{E210869D-5DCE-497E-B0F6-A33C26B09865}" srcOrd="1" destOrd="0" presId="urn:microsoft.com/office/officeart/2005/8/layout/process4"/>
    <dgm:cxn modelId="{2330CF23-750C-4898-AF6F-C70D69DE11EB}" type="presOf" srcId="{8A8C8BE7-49C7-443B-955A-9EEAE96B8B26}" destId="{32B43793-A9C8-4C25-A2B0-529109327FBD}" srcOrd="1" destOrd="0" presId="urn:microsoft.com/office/officeart/2005/8/layout/process4"/>
    <dgm:cxn modelId="{84CB175D-0161-40CB-B6D2-63E89BC7D668}" type="presOf" srcId="{5CFB0114-E91F-43D5-9662-3E53CAE278F7}" destId="{F3C8D597-BB82-4199-824B-5E16824A0129}" srcOrd="0" destOrd="0" presId="urn:microsoft.com/office/officeart/2005/8/layout/process4"/>
    <dgm:cxn modelId="{20579FFC-E458-4FA9-8DC3-6573AB36928C}" type="presParOf" srcId="{94494D07-DE8B-4351-B4E5-37138C34BC14}" destId="{CEE55B0A-63F9-4488-B174-D5AAD909FDD6}" srcOrd="0" destOrd="0" presId="urn:microsoft.com/office/officeart/2005/8/layout/process4"/>
    <dgm:cxn modelId="{5E5447AB-4F85-4CE3-A7F7-EB9D4283C43F}" type="presParOf" srcId="{CEE55B0A-63F9-4488-B174-D5AAD909FDD6}" destId="{D71CDCD3-99BF-444E-98B8-2A3EB876E076}" srcOrd="0" destOrd="0" presId="urn:microsoft.com/office/officeart/2005/8/layout/process4"/>
    <dgm:cxn modelId="{F689A721-4D0D-4C28-8A42-879097FD9004}" type="presParOf" srcId="{CEE55B0A-63F9-4488-B174-D5AAD909FDD6}" destId="{E210869D-5DCE-497E-B0F6-A33C26B09865}" srcOrd="1" destOrd="0" presId="urn:microsoft.com/office/officeart/2005/8/layout/process4"/>
    <dgm:cxn modelId="{2FBC2577-D4AB-48C0-9D45-37EBA55796C5}" type="presParOf" srcId="{CEE55B0A-63F9-4488-B174-D5AAD909FDD6}" destId="{477EBE8B-DFBD-4F50-86B1-37B21EDF3B3F}" srcOrd="2" destOrd="0" presId="urn:microsoft.com/office/officeart/2005/8/layout/process4"/>
    <dgm:cxn modelId="{BC8967C1-3A2B-4A13-8989-FBAE2358FA77}" type="presParOf" srcId="{477EBE8B-DFBD-4F50-86B1-37B21EDF3B3F}" destId="{B07D3993-BAC4-41DB-B2D6-A5B1E2C1C1B2}" srcOrd="0" destOrd="0" presId="urn:microsoft.com/office/officeart/2005/8/layout/process4"/>
    <dgm:cxn modelId="{CB83CEEA-00C2-4AA1-989B-D5B49838E25B}" type="presParOf" srcId="{477EBE8B-DFBD-4F50-86B1-37B21EDF3B3F}" destId="{D858E405-0D58-4A0C-B096-C4EAEB546856}" srcOrd="1" destOrd="0" presId="urn:microsoft.com/office/officeart/2005/8/layout/process4"/>
    <dgm:cxn modelId="{C70A12AD-2784-4AED-85B6-71320EFC0C16}" type="presParOf" srcId="{477EBE8B-DFBD-4F50-86B1-37B21EDF3B3F}" destId="{6670E784-733C-4C0A-B4D4-81F9F9D8D196}" srcOrd="2" destOrd="0" presId="urn:microsoft.com/office/officeart/2005/8/layout/process4"/>
    <dgm:cxn modelId="{A74C1EAA-4D6C-4272-8E5B-945D1EC7CAAE}" type="presParOf" srcId="{94494D07-DE8B-4351-B4E5-37138C34BC14}" destId="{B9BC0ABB-EEBC-49A7-AA2A-36C47DFDC667}" srcOrd="1" destOrd="0" presId="urn:microsoft.com/office/officeart/2005/8/layout/process4"/>
    <dgm:cxn modelId="{4333C0E7-3826-480B-925A-03E7CDEDD30B}" type="presParOf" srcId="{94494D07-DE8B-4351-B4E5-37138C34BC14}" destId="{4C421D91-2ED5-4BCD-9325-22C5BAB3DE32}" srcOrd="2" destOrd="0" presId="urn:microsoft.com/office/officeart/2005/8/layout/process4"/>
    <dgm:cxn modelId="{9FCD5F73-73AA-4F53-AFEC-7A69E69B02A7}" type="presParOf" srcId="{4C421D91-2ED5-4BCD-9325-22C5BAB3DE32}" destId="{85C6410D-F5B3-4BA3-9216-A9BFB6877A5C}" srcOrd="0" destOrd="0" presId="urn:microsoft.com/office/officeart/2005/8/layout/process4"/>
    <dgm:cxn modelId="{012E4F39-5F2A-4118-A5DC-45F92C143A2D}" type="presParOf" srcId="{4C421D91-2ED5-4BCD-9325-22C5BAB3DE32}" destId="{23EB0289-C1AD-42B8-80E2-EC55CFBE9C9B}" srcOrd="1" destOrd="0" presId="urn:microsoft.com/office/officeart/2005/8/layout/process4"/>
    <dgm:cxn modelId="{74BD1277-7AD6-4E09-8D50-BB3D4BA926F3}" type="presParOf" srcId="{4C421D91-2ED5-4BCD-9325-22C5BAB3DE32}" destId="{81C58837-7BED-4E6B-95AD-CA6368B28E06}" srcOrd="2" destOrd="0" presId="urn:microsoft.com/office/officeart/2005/8/layout/process4"/>
    <dgm:cxn modelId="{A9F4E0AB-DA52-41C7-A23A-FABEE356FBB8}" type="presParOf" srcId="{81C58837-7BED-4E6B-95AD-CA6368B28E06}" destId="{F60D5468-DD54-464E-BCCF-DA73DA4F6356}" srcOrd="0" destOrd="0" presId="urn:microsoft.com/office/officeart/2005/8/layout/process4"/>
    <dgm:cxn modelId="{BED3D184-6778-438D-BB85-9CA6A22472CD}" type="presParOf" srcId="{81C58837-7BED-4E6B-95AD-CA6368B28E06}" destId="{ECF80D9C-9DA0-4181-B60E-ED310C5329FB}" srcOrd="1" destOrd="0" presId="urn:microsoft.com/office/officeart/2005/8/layout/process4"/>
    <dgm:cxn modelId="{ABE9B733-74C3-4B23-A90E-A05E15FF9495}" type="presParOf" srcId="{81C58837-7BED-4E6B-95AD-CA6368B28E06}" destId="{F3C8D597-BB82-4199-824B-5E16824A0129}" srcOrd="2" destOrd="0" presId="urn:microsoft.com/office/officeart/2005/8/layout/process4"/>
    <dgm:cxn modelId="{CF198C9E-C4C3-49D2-8CFC-29ADA2B84F05}" type="presParOf" srcId="{94494D07-DE8B-4351-B4E5-37138C34BC14}" destId="{F26EB604-C014-4231-A063-0AEE1D28C03B}" srcOrd="3" destOrd="0" presId="urn:microsoft.com/office/officeart/2005/8/layout/process4"/>
    <dgm:cxn modelId="{C5C67B56-EFE4-4925-9D43-23BCBC0A48FB}" type="presParOf" srcId="{94494D07-DE8B-4351-B4E5-37138C34BC14}" destId="{7C5EF40B-6355-4A9D-8FDA-F240D0884BBC}" srcOrd="4" destOrd="0" presId="urn:microsoft.com/office/officeart/2005/8/layout/process4"/>
    <dgm:cxn modelId="{D2883483-E568-4804-9E3C-8285C1C522E8}" type="presParOf" srcId="{7C5EF40B-6355-4A9D-8FDA-F240D0884BBC}" destId="{C33EE3B6-4B98-437B-B5F6-D5010AB22397}" srcOrd="0" destOrd="0" presId="urn:microsoft.com/office/officeart/2005/8/layout/process4"/>
    <dgm:cxn modelId="{37754ED9-631D-407F-8742-64B4EDE4F059}" type="presParOf" srcId="{7C5EF40B-6355-4A9D-8FDA-F240D0884BBC}" destId="{32B43793-A9C8-4C25-A2B0-529109327FBD}" srcOrd="1" destOrd="0" presId="urn:microsoft.com/office/officeart/2005/8/layout/process4"/>
    <dgm:cxn modelId="{014A9E86-9FF0-4F0F-9CB7-79DD2C8B16BE}" type="presParOf" srcId="{7C5EF40B-6355-4A9D-8FDA-F240D0884BBC}" destId="{A747CE76-155D-4544-8908-63A91308C0F8}" srcOrd="2" destOrd="0" presId="urn:microsoft.com/office/officeart/2005/8/layout/process4"/>
    <dgm:cxn modelId="{2ABB50E3-1AF7-48BE-A076-BF7FBC831FB6}" type="presParOf" srcId="{A747CE76-155D-4544-8908-63A91308C0F8}" destId="{0BD0BBFB-4B21-4EE9-83A5-76805671FB14}" srcOrd="0" destOrd="0" presId="urn:microsoft.com/office/officeart/2005/8/layout/process4"/>
    <dgm:cxn modelId="{9A3C74D9-EC1F-4B3D-80E8-333CF132F56C}" type="presParOf" srcId="{A747CE76-155D-4544-8908-63A91308C0F8}" destId="{F2465F5F-08FA-4E55-9568-6390FAD258DA}" srcOrd="1" destOrd="0" presId="urn:microsoft.com/office/officeart/2005/8/layout/process4"/>
    <dgm:cxn modelId="{F00A6960-5D19-40AE-A7F1-ECAB28D6E9C8}" type="presParOf" srcId="{A747CE76-155D-4544-8908-63A91308C0F8}" destId="{A2E488C1-5F9B-45DF-BD81-59E392C1313A}" srcOrd="2" destOrd="0" presId="urn:microsoft.com/office/officeart/2005/8/layout/process4"/>
    <dgm:cxn modelId="{BD380C97-23E3-4289-AEB3-CD5FED391DC4}" type="presParOf" srcId="{A747CE76-155D-4544-8908-63A91308C0F8}" destId="{AFB04DD7-69C2-44D0-9AA1-255858041B03}" srcOrd="3" destOrd="0" presId="urn:microsoft.com/office/officeart/2005/8/layout/process4"/>
    <dgm:cxn modelId="{6F4EA0AC-07D1-4A31-9224-903DDAE7B7C7}" type="presParOf" srcId="{A747CE76-155D-4544-8908-63A91308C0F8}" destId="{F5EFE797-B548-4FE6-893D-1A6A6E901370}" srcOrd="4" destOrd="0" presId="urn:microsoft.com/office/officeart/2005/8/layout/process4"/>
    <dgm:cxn modelId="{9FB9CF7F-99D8-4FF1-9B37-A85059FA195D}" type="presParOf" srcId="{A747CE76-155D-4544-8908-63A91308C0F8}" destId="{44295B1C-60A9-4E7A-A5F0-4B50663F17A2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10869D-5DCE-497E-B0F6-A33C26B09865}">
      <dsp:nvSpPr>
        <dsp:cNvPr id="0" name=""/>
        <dsp:cNvSpPr/>
      </dsp:nvSpPr>
      <dsp:spPr>
        <a:xfrm>
          <a:off x="0" y="1991785"/>
          <a:ext cx="7224712" cy="653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الألوان الأساسية 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0" y="1991785"/>
        <a:ext cx="7224712" cy="353024"/>
      </dsp:txXfrm>
    </dsp:sp>
    <dsp:sp modelId="{B07D3993-BAC4-41DB-B2D6-A5B1E2C1C1B2}">
      <dsp:nvSpPr>
        <dsp:cNvPr id="0" name=""/>
        <dsp:cNvSpPr/>
      </dsp:nvSpPr>
      <dsp:spPr>
        <a:xfrm>
          <a:off x="3527" y="2331734"/>
          <a:ext cx="2405885" cy="300724"/>
        </a:xfrm>
        <a:prstGeom prst="rect">
          <a:avLst/>
        </a:prstGeom>
        <a:solidFill>
          <a:srgbClr val="FF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احمر 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3527" y="2331734"/>
        <a:ext cx="2405885" cy="300724"/>
      </dsp:txXfrm>
    </dsp:sp>
    <dsp:sp modelId="{D858E405-0D58-4A0C-B096-C4EAEB546856}">
      <dsp:nvSpPr>
        <dsp:cNvPr id="0" name=""/>
        <dsp:cNvSpPr/>
      </dsp:nvSpPr>
      <dsp:spPr>
        <a:xfrm>
          <a:off x="2409413" y="2331734"/>
          <a:ext cx="2405885" cy="300724"/>
        </a:xfrm>
        <a:prstGeom prst="rect">
          <a:avLst/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ازرق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2409413" y="2331734"/>
        <a:ext cx="2405885" cy="300724"/>
      </dsp:txXfrm>
    </dsp:sp>
    <dsp:sp modelId="{6670E784-733C-4C0A-B4D4-81F9F9D8D196}">
      <dsp:nvSpPr>
        <dsp:cNvPr id="0" name=""/>
        <dsp:cNvSpPr/>
      </dsp:nvSpPr>
      <dsp:spPr>
        <a:xfrm>
          <a:off x="4815298" y="2331734"/>
          <a:ext cx="2405885" cy="300724"/>
        </a:xfrm>
        <a:prstGeom prst="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anose="02000000000000000000" pitchFamily="2" charset="-78"/>
              <a:cs typeface="+mn-cs"/>
            </a:rPr>
            <a:t>اصفر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4815298" y="2331734"/>
        <a:ext cx="2405885" cy="300724"/>
      </dsp:txXfrm>
    </dsp:sp>
    <dsp:sp modelId="{23EB0289-C1AD-42B8-80E2-EC55CFBE9C9B}">
      <dsp:nvSpPr>
        <dsp:cNvPr id="0" name=""/>
        <dsp:cNvSpPr/>
      </dsp:nvSpPr>
      <dsp:spPr>
        <a:xfrm rot="10800000">
          <a:off x="0" y="996126"/>
          <a:ext cx="7224712" cy="1005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الألوان الثانوية 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0" y="996126"/>
        <a:ext cx="7224712" cy="352918"/>
      </dsp:txXfrm>
    </dsp:sp>
    <dsp:sp modelId="{F60D5468-DD54-464E-BCCF-DA73DA4F6356}">
      <dsp:nvSpPr>
        <dsp:cNvPr id="0" name=""/>
        <dsp:cNvSpPr/>
      </dsp:nvSpPr>
      <dsp:spPr>
        <a:xfrm>
          <a:off x="3527" y="1349045"/>
          <a:ext cx="2405885" cy="300634"/>
        </a:xfrm>
        <a:prstGeom prst="rect">
          <a:avLst/>
        </a:prstGeom>
        <a:solidFill>
          <a:srgbClr val="EB820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برتقالي 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3527" y="1349045"/>
        <a:ext cx="2405885" cy="300634"/>
      </dsp:txXfrm>
    </dsp:sp>
    <dsp:sp modelId="{ECF80D9C-9DA0-4181-B60E-ED310C5329FB}">
      <dsp:nvSpPr>
        <dsp:cNvPr id="0" name=""/>
        <dsp:cNvSpPr/>
      </dsp:nvSpPr>
      <dsp:spPr>
        <a:xfrm>
          <a:off x="2409413" y="1349045"/>
          <a:ext cx="2405885" cy="300634"/>
        </a:xfrm>
        <a:prstGeom prst="rect">
          <a:avLst/>
        </a:prstGeom>
        <a:solidFill>
          <a:srgbClr val="7030A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بنفسجي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2409413" y="1349045"/>
        <a:ext cx="2405885" cy="300634"/>
      </dsp:txXfrm>
    </dsp:sp>
    <dsp:sp modelId="{F3C8D597-BB82-4199-824B-5E16824A0129}">
      <dsp:nvSpPr>
        <dsp:cNvPr id="0" name=""/>
        <dsp:cNvSpPr/>
      </dsp:nvSpPr>
      <dsp:spPr>
        <a:xfrm>
          <a:off x="4815298" y="1349045"/>
          <a:ext cx="2405885" cy="300634"/>
        </a:xfrm>
        <a:prstGeom prst="rect">
          <a:avLst/>
        </a:prstGeom>
        <a:solidFill>
          <a:srgbClr val="028C09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اخضر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4815298" y="1349045"/>
        <a:ext cx="2405885" cy="300634"/>
      </dsp:txXfrm>
    </dsp:sp>
    <dsp:sp modelId="{32B43793-A9C8-4C25-A2B0-529109327FBD}">
      <dsp:nvSpPr>
        <dsp:cNvPr id="0" name=""/>
        <dsp:cNvSpPr/>
      </dsp:nvSpPr>
      <dsp:spPr>
        <a:xfrm rot="10800000">
          <a:off x="0" y="467"/>
          <a:ext cx="7224712" cy="1005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Sakkal Majalla" panose="02000000000000000000" pitchFamily="2" charset="-78"/>
              <a:cs typeface="+mn-cs"/>
            </a:rPr>
            <a:t>الألوان الثلاثية 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0" y="467"/>
        <a:ext cx="7224712" cy="352918"/>
      </dsp:txXfrm>
    </dsp:sp>
    <dsp:sp modelId="{0BD0BBFB-4B21-4EE9-83A5-76805671FB14}">
      <dsp:nvSpPr>
        <dsp:cNvPr id="0" name=""/>
        <dsp:cNvSpPr/>
      </dsp:nvSpPr>
      <dsp:spPr>
        <a:xfrm>
          <a:off x="3527" y="353386"/>
          <a:ext cx="1202942" cy="300634"/>
        </a:xfrm>
        <a:prstGeom prst="rect">
          <a:avLst/>
        </a:prstGeom>
        <a:solidFill>
          <a:srgbClr val="F8B30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anose="02000000000000000000" pitchFamily="2" charset="-78"/>
              <a:cs typeface="+mn-cs"/>
            </a:rPr>
            <a:t>اصفر /برتقالي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3527" y="353386"/>
        <a:ext cx="1202942" cy="300634"/>
      </dsp:txXfrm>
    </dsp:sp>
    <dsp:sp modelId="{F2465F5F-08FA-4E55-9568-6390FAD258DA}">
      <dsp:nvSpPr>
        <dsp:cNvPr id="0" name=""/>
        <dsp:cNvSpPr/>
      </dsp:nvSpPr>
      <dsp:spPr>
        <a:xfrm>
          <a:off x="1206470" y="353386"/>
          <a:ext cx="1202942" cy="300634"/>
        </a:xfrm>
        <a:prstGeom prst="rect">
          <a:avLst/>
        </a:prstGeom>
        <a:solidFill>
          <a:srgbClr val="FF3300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anose="02000000000000000000" pitchFamily="2" charset="-78"/>
              <a:cs typeface="+mn-cs"/>
            </a:rPr>
            <a:t>احمر /برتقالي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1206470" y="353386"/>
        <a:ext cx="1202942" cy="300634"/>
      </dsp:txXfrm>
    </dsp:sp>
    <dsp:sp modelId="{A2E488C1-5F9B-45DF-BD81-59E392C1313A}">
      <dsp:nvSpPr>
        <dsp:cNvPr id="0" name=""/>
        <dsp:cNvSpPr/>
      </dsp:nvSpPr>
      <dsp:spPr>
        <a:xfrm>
          <a:off x="2409413" y="353386"/>
          <a:ext cx="1202942" cy="300634"/>
        </a:xfrm>
        <a:prstGeom prst="rect">
          <a:avLst/>
        </a:prstGeom>
        <a:solidFill>
          <a:srgbClr val="C124EC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anose="02000000000000000000" pitchFamily="2" charset="-78"/>
              <a:cs typeface="+mn-cs"/>
            </a:rPr>
            <a:t>احمر /بنفسجي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2409413" y="353386"/>
        <a:ext cx="1202942" cy="300634"/>
      </dsp:txXfrm>
    </dsp:sp>
    <dsp:sp modelId="{AFB04DD7-69C2-44D0-9AA1-255858041B03}">
      <dsp:nvSpPr>
        <dsp:cNvPr id="0" name=""/>
        <dsp:cNvSpPr/>
      </dsp:nvSpPr>
      <dsp:spPr>
        <a:xfrm>
          <a:off x="3612355" y="353386"/>
          <a:ext cx="1202942" cy="300634"/>
        </a:xfrm>
        <a:prstGeom prst="rect">
          <a:avLst/>
        </a:prstGeom>
        <a:solidFill>
          <a:srgbClr val="6666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anose="02000000000000000000" pitchFamily="2" charset="-78"/>
              <a:cs typeface="+mn-cs"/>
            </a:rPr>
            <a:t>ازرق /بنفسجي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3612355" y="353386"/>
        <a:ext cx="1202942" cy="300634"/>
      </dsp:txXfrm>
    </dsp:sp>
    <dsp:sp modelId="{F5EFE797-B548-4FE6-893D-1A6A6E901370}">
      <dsp:nvSpPr>
        <dsp:cNvPr id="0" name=""/>
        <dsp:cNvSpPr/>
      </dsp:nvSpPr>
      <dsp:spPr>
        <a:xfrm>
          <a:off x="4815298" y="353386"/>
          <a:ext cx="1202942" cy="300634"/>
        </a:xfrm>
        <a:prstGeom prst="rect">
          <a:avLst/>
        </a:prstGeom>
        <a:solidFill>
          <a:srgbClr val="0B9D8C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anose="02000000000000000000" pitchFamily="2" charset="-78"/>
              <a:cs typeface="+mn-cs"/>
            </a:rPr>
            <a:t>ازرق /اخضر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4815298" y="353386"/>
        <a:ext cx="1202942" cy="300634"/>
      </dsp:txXfrm>
    </dsp:sp>
    <dsp:sp modelId="{44295B1C-60A9-4E7A-A5F0-4B50663F17A2}">
      <dsp:nvSpPr>
        <dsp:cNvPr id="0" name=""/>
        <dsp:cNvSpPr/>
      </dsp:nvSpPr>
      <dsp:spPr>
        <a:xfrm>
          <a:off x="6018241" y="353386"/>
          <a:ext cx="1202942" cy="300634"/>
        </a:xfrm>
        <a:prstGeom prst="rect">
          <a:avLst/>
        </a:prstGeom>
        <a:solidFill>
          <a:srgbClr val="8CD509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anose="02000000000000000000" pitchFamily="2" charset="-78"/>
              <a:cs typeface="+mn-cs"/>
            </a:rPr>
            <a:t>اصفر / اخضر</a:t>
          </a:r>
          <a:endParaRPr lang="en-US" sz="1200" b="1" kern="1200" dirty="0">
            <a:latin typeface="Sakkal Majalla" panose="02000000000000000000" pitchFamily="2" charset="-78"/>
            <a:cs typeface="+mn-cs"/>
          </a:endParaRPr>
        </a:p>
      </dsp:txBody>
      <dsp:txXfrm>
        <a:off x="6018241" y="353386"/>
        <a:ext cx="1202942" cy="30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15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2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47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1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08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73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2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1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7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8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6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01" y="1785526"/>
            <a:ext cx="2949726" cy="3747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/>
          <p:cNvSpPr/>
          <p:nvPr/>
        </p:nvSpPr>
        <p:spPr>
          <a:xfrm>
            <a:off x="3557298" y="2472997"/>
            <a:ext cx="5034498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ar-BH" sz="54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مبادئ </a:t>
            </a:r>
            <a:r>
              <a:rPr lang="ar-BH" sz="5400" b="1" dirty="0">
                <a:ln w="9525">
                  <a:noFill/>
                  <a:prstDash val="solid"/>
                </a:ln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</a:t>
            </a:r>
            <a:r>
              <a:rPr lang="ar-BH" sz="54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</a:t>
            </a:r>
            <a:endParaRPr lang="ar-BH" sz="5400" b="1" dirty="0">
              <a:ln w="9525">
                <a:noFill/>
                <a:prstDash val="solid"/>
              </a:ln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7910" y="4592105"/>
            <a:ext cx="3933274" cy="18158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الباب الثاني</a:t>
            </a:r>
          </a:p>
          <a:p>
            <a:pPr lvl="0" algn="ctr"/>
            <a:r>
              <a:rPr lang="ar-SA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</a:t>
            </a:r>
            <a:r>
              <a:rPr lang="ar-SA" sz="28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بالحاسوب فنو 214</a:t>
            </a:r>
            <a:endParaRPr lang="en-US" sz="280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BH" sz="28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المرحلة الثانوية  (اختياري)</a:t>
            </a:r>
          </a:p>
          <a:p>
            <a:pPr lvl="0" algn="ctr"/>
            <a:r>
              <a:rPr lang="ar-BH" sz="28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28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13-35</a:t>
            </a:r>
            <a:r>
              <a:rPr lang="ar-BH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9" t="25164" r="64451" b="62254"/>
          <a:stretch/>
        </p:blipFill>
        <p:spPr>
          <a:xfrm>
            <a:off x="8958767" y="1894496"/>
            <a:ext cx="2890955" cy="19968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3" t="27230" r="63121" b="54366"/>
          <a:stretch/>
        </p:blipFill>
        <p:spPr>
          <a:xfrm>
            <a:off x="9015090" y="4121788"/>
            <a:ext cx="2834632" cy="1950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4480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0945" y="365125"/>
            <a:ext cx="11582400" cy="1325563"/>
          </a:xfrm>
          <a:solidFill>
            <a:schemeClr val="accent4"/>
          </a:solidFill>
          <a:ln w="57150">
            <a:noFill/>
          </a:ln>
        </p:spPr>
        <p:txBody>
          <a:bodyPr>
            <a:normAutofit/>
          </a:bodyPr>
          <a:lstStyle/>
          <a:p>
            <a:pPr algn="ctr" rtl="1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عدد عناصر التصميم الأساسية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94844" y="1915586"/>
            <a:ext cx="5965065" cy="4304909"/>
          </a:xfr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Point 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النقطة</a:t>
            </a:r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Line 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</a:p>
          <a:p>
            <a:pPr algn="r" rtl="1"/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Shape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الشكل</a:t>
            </a:r>
          </a:p>
          <a:p>
            <a:pPr algn="r" rtl="1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Texture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الملمس</a:t>
            </a:r>
          </a:p>
          <a:p>
            <a:pPr algn="r" rtl="1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Space 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الفراغ</a:t>
            </a:r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اللون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0945" y="1958861"/>
            <a:ext cx="1266358" cy="48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الإجابة</a:t>
            </a:r>
            <a:endParaRPr lang="ar-BH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830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(النــقــطــــــــــة 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Point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8431" y="1744922"/>
            <a:ext cx="11381787" cy="4614314"/>
          </a:xfrm>
          <a:prstGeom prst="rect">
            <a:avLst/>
          </a:prstGeo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BH" smtClean="0"/>
          </a:p>
          <a:p>
            <a:pPr algn="r" rtl="1"/>
            <a:endParaRPr lang="ar-BH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13764" y="2913458"/>
            <a:ext cx="5160818" cy="2175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حلول جمالية باستخدام النقطة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285750" indent="-285750" algn="just" rtl="1">
              <a:buFontTx/>
              <a:buChar char="-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اختلاف مساحات النقطة.</a:t>
            </a:r>
          </a:p>
          <a:p>
            <a:pPr marL="285750" indent="-285750" algn="just" rtl="1">
              <a:buFontTx/>
              <a:buChar char="-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اختلاف درجة النقطة اللونية.</a:t>
            </a:r>
          </a:p>
          <a:p>
            <a:pPr marL="285750" indent="-285750" algn="just" rtl="1">
              <a:buFontTx/>
              <a:buChar char="-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اختلاف وضع النقطة والمسافات.</a:t>
            </a:r>
          </a:p>
          <a:p>
            <a:pPr marL="285750" indent="-285750" algn="just" rtl="1">
              <a:buFontTx/>
              <a:buChar char="-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اختلاف الشكل الخارجي للنقطة 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2" t="25915" r="66846" b="43662"/>
          <a:stretch/>
        </p:blipFill>
        <p:spPr>
          <a:xfrm rot="5400000">
            <a:off x="2567180" y="2898585"/>
            <a:ext cx="1854558" cy="4059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775855" y="2050473"/>
            <a:ext cx="10598727" cy="1094509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موضع في الحيّز أو الفراغ ليس لها طول أو عرض أو عمق، ويمكن تخيلها على سطح الورق عند تقابل خطين أو قوسين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إنها تحدد نهايات كل خط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8040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08431" y="523677"/>
            <a:ext cx="11388436" cy="1110827"/>
          </a:xfrm>
          <a:prstGeom prst="rect">
            <a:avLst/>
          </a:prstGeom>
          <a:solidFill>
            <a:schemeClr val="accent4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3: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تطبيقي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3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صمم لوحة زخرفية مبتكرة باستخدام عنصر (النقطة).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701" y="3188883"/>
            <a:ext cx="2927836" cy="292783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265" y="3188883"/>
            <a:ext cx="2927836" cy="292783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10182650" y="4410129"/>
            <a:ext cx="1266358" cy="48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نماذج</a:t>
            </a:r>
            <a:endParaRPr lang="ar-BH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762001" y="2207068"/>
            <a:ext cx="10687007" cy="51967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 smtClean="0">
                <a:solidFill>
                  <a:srgbClr val="C00000"/>
                </a:solidFill>
              </a:rPr>
              <a:t>معايير النجاح: </a:t>
            </a:r>
            <a:r>
              <a:rPr lang="ar-BH" b="1" dirty="0" smtClean="0"/>
              <a:t>التنوع في مساحات النقط – التنوع في الدرجات اللونية للنقط – التنوع في شكل النقطة الخارجي </a:t>
            </a:r>
            <a:endParaRPr lang="ar-BH" b="1" dirty="0"/>
          </a:p>
        </p:txBody>
      </p:sp>
      <p:sp>
        <p:nvSpPr>
          <p:cNvPr id="2" name="Rectangle 1"/>
          <p:cNvSpPr/>
          <p:nvPr/>
        </p:nvSpPr>
        <p:spPr>
          <a:xfrm>
            <a:off x="762001" y="3335953"/>
            <a:ext cx="1618128" cy="26336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</a:rPr>
              <a:t>الأدوات:</a:t>
            </a:r>
          </a:p>
          <a:p>
            <a:pPr algn="ctr" rtl="1"/>
            <a:endParaRPr lang="ar-SA" sz="2400" b="1" dirty="0" smtClean="0">
              <a:solidFill>
                <a:schemeClr val="tx1"/>
              </a:solidFill>
            </a:endParaRPr>
          </a:p>
          <a:p>
            <a:pPr marL="285750" indent="-285750" algn="justLow" rtl="1">
              <a:buFontTx/>
              <a:buChar char="-"/>
            </a:pPr>
            <a:r>
              <a:rPr lang="ar-SA" sz="2400" b="1" dirty="0" smtClean="0">
                <a:solidFill>
                  <a:schemeClr val="tx1"/>
                </a:solidFill>
              </a:rPr>
              <a:t>أقلام ملونة</a:t>
            </a:r>
          </a:p>
          <a:p>
            <a:pPr marL="285750" indent="-285750" algn="justLow" rtl="1">
              <a:buFontTx/>
              <a:buChar char="-"/>
            </a:pPr>
            <a:r>
              <a:rPr lang="ar-SA" sz="2400" b="1" dirty="0" smtClean="0">
                <a:solidFill>
                  <a:schemeClr val="tx1"/>
                </a:solidFill>
              </a:rPr>
              <a:t>ورقة بيضاء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863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(الــخــــــــــــــــــــــــــــــــــط 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Line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74994" y="2402475"/>
            <a:ext cx="6116782" cy="24223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الخطوط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2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الخطوط المستقيمة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الأفقية ، العمودية ، المائلة ، المنكسرة )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المنحنية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المموّج ، الحلزونيّ ، اللولبيّ )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نستطيع باستخدام الخطوط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خلق إيقاع - خلق الحركة - بث الشعور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SA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SA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2" t="62723" r="65516" b="16244"/>
          <a:stretch/>
        </p:blipFill>
        <p:spPr>
          <a:xfrm>
            <a:off x="1287235" y="3453034"/>
            <a:ext cx="2236545" cy="2743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8041020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5855" y="2050473"/>
            <a:ext cx="10598727" cy="1094509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أثر نقطة متحركة، لذا فإن له طول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ولكن ليس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 عرض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عمق 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632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chemeClr val="accent4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4: 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تطبيقي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3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صمم لوحة زخرفية مبتكرة باستخدام عنصر (الخط).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10182650" y="4410129"/>
            <a:ext cx="1266358" cy="48534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نماذج</a:t>
            </a:r>
            <a:endParaRPr lang="ar-BH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2133512" y="2329713"/>
            <a:ext cx="7924975" cy="480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rgbClr val="C00000"/>
                </a:solidFill>
              </a:rPr>
              <a:t>معايير النجاح: </a:t>
            </a:r>
            <a:r>
              <a:rPr lang="ar-BH" sz="2400" b="1" dirty="0" smtClean="0"/>
              <a:t>استخدام الخطوط المتنوعة </a:t>
            </a:r>
            <a:endParaRPr lang="ar-BH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301" y="3293992"/>
            <a:ext cx="2581473" cy="258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662" y="3293991"/>
            <a:ext cx="2581473" cy="258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724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(الــشــــــــــكــــل </a:t>
            </a:r>
            <a:r>
              <a:rPr lang="en-US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Shape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796636" y="2054066"/>
            <a:ext cx="10598727" cy="1094509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لكل شيء في هذه الحياة شكل ،وب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الشكل نستطيع التمييز بين الأشياء، فالأشكال تستخدم في التصميم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لتحديد الأشياء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ولإيصال أفكار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معينة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828251" y="3384261"/>
            <a:ext cx="3567112" cy="29749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BH" sz="2400" dirty="0" smtClean="0"/>
          </a:p>
          <a:p>
            <a:pPr algn="r" rtl="1"/>
            <a:r>
              <a:rPr lang="ar-BH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الأشكال : </a:t>
            </a:r>
            <a:endParaRPr lang="ar-SA" b="1" u="sng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الأشكال الهندسية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الأشكال الطبيعية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الأشكال التجريدية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الأشكال الصناعية</a:t>
            </a:r>
          </a:p>
          <a:p>
            <a:pPr algn="r" rtl="1"/>
            <a:endParaRPr lang="ar-BH" b="1" u="sng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41" t="69620" r="12319" b="14179"/>
          <a:stretch/>
        </p:blipFill>
        <p:spPr>
          <a:xfrm>
            <a:off x="3328783" y="4340179"/>
            <a:ext cx="5047646" cy="1549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3" t="27230" r="63121" b="54366"/>
          <a:stretch/>
        </p:blipFill>
        <p:spPr>
          <a:xfrm>
            <a:off x="2598068" y="2815530"/>
            <a:ext cx="1579115" cy="1086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Flowchart: Connector 23"/>
          <p:cNvSpPr/>
          <p:nvPr/>
        </p:nvSpPr>
        <p:spPr>
          <a:xfrm>
            <a:off x="880746" y="2725887"/>
            <a:ext cx="1836304" cy="154957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مثلا عند تصميم شعار يمكن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 تكون الدائرة معبرة عن الكرة الارضية</a:t>
            </a:r>
            <a:endParaRPr lang="ar-SA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377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chemeClr val="accent4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صِل بين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الشكل ونوعه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354" y="2777456"/>
            <a:ext cx="1343618" cy="1343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867" y="2777456"/>
            <a:ext cx="1343618" cy="1343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380" y="2777456"/>
            <a:ext cx="1343618" cy="1343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893" y="2782349"/>
            <a:ext cx="1343618" cy="1343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8589172" y="5417127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 smtClean="0"/>
              <a:t>الأشكال الهندسية</a:t>
            </a:r>
            <a:endParaRPr lang="ar-BH" sz="16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497222" y="5417127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 smtClean="0"/>
              <a:t>الأشكال الطبيعية</a:t>
            </a:r>
            <a:endParaRPr lang="ar-BH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362976" y="5417127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 smtClean="0"/>
              <a:t>الأشكال التجريدية</a:t>
            </a:r>
            <a:endParaRPr lang="ar-BH" sz="16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228730" y="5417127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 smtClean="0"/>
              <a:t>الأشكال الصناعية</a:t>
            </a:r>
            <a:endParaRPr lang="ar-BH" sz="16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6830291" y="4121074"/>
            <a:ext cx="2563091" cy="129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0"/>
            <a:endCxn id="21" idx="2"/>
          </p:cNvCxnSpPr>
          <p:nvPr/>
        </p:nvCxnSpPr>
        <p:spPr>
          <a:xfrm flipV="1">
            <a:off x="7245554" y="4121074"/>
            <a:ext cx="1738609" cy="129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0"/>
            <a:endCxn id="24" idx="2"/>
          </p:cNvCxnSpPr>
          <p:nvPr/>
        </p:nvCxnSpPr>
        <p:spPr>
          <a:xfrm flipH="1" flipV="1">
            <a:off x="3081702" y="4125967"/>
            <a:ext cx="2029606" cy="1291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3" idx="2"/>
          </p:cNvCxnSpPr>
          <p:nvPr/>
        </p:nvCxnSpPr>
        <p:spPr>
          <a:xfrm flipV="1">
            <a:off x="2943318" y="4121074"/>
            <a:ext cx="2105871" cy="129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0085836" y="1944902"/>
            <a:ext cx="1266358" cy="48534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الإجابة</a:t>
            </a:r>
            <a:endParaRPr lang="ar-BH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98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(المــلــمـــــــــــــــس 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Texture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35" name="Rounded Rectangle 34"/>
          <p:cNvSpPr/>
          <p:nvPr/>
        </p:nvSpPr>
        <p:spPr>
          <a:xfrm>
            <a:off x="796636" y="2054066"/>
            <a:ext cx="10598727" cy="1094509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مظهر الأسطح أو الإحساس بهذا المظهر، والملمس يعطي حيوية وحياة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للأشكال ولولاه لأحسسنا بكآبة الأشياء حولنا.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703677" y="3517048"/>
            <a:ext cx="9691686" cy="31513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الملامس :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الحقيقة ( ملموسة ):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الملامس التي يمكن لمسها باليد، </a:t>
            </a:r>
            <a:endParaRPr lang="ar-SA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كطباعة الأشكال بصورة بارزة على الأسطح الطباعية.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مرئية ( غير ملموسة ) :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ويمكن الحصول عليها بمعالجة </a:t>
            </a:r>
            <a:endParaRPr lang="ar-SA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المطبوعة بحيث تعطي خداعاً للبصر بوجود ملمس.</a:t>
            </a:r>
          </a:p>
          <a:p>
            <a:pPr algn="r" rtl="1"/>
            <a:endParaRPr lang="ar-BH" dirty="0" smtClean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36" t="31737" r="32801" b="57559"/>
          <a:stretch/>
        </p:blipFill>
        <p:spPr>
          <a:xfrm>
            <a:off x="991958" y="3517048"/>
            <a:ext cx="3405380" cy="2523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" name="Rectangle 37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08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chemeClr val="accent4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تأمل الصور وقم بتسمية الملامس التي أمامك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9709" y="3066222"/>
            <a:ext cx="1971713" cy="1971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325" y="3066150"/>
            <a:ext cx="1971713" cy="1971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436" y="3071950"/>
            <a:ext cx="1965913" cy="1965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94" y="3066150"/>
            <a:ext cx="2014940" cy="2014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10085836" y="1944902"/>
            <a:ext cx="1266358" cy="48534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الإجابة</a:t>
            </a:r>
            <a:endParaRPr lang="ar-BH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547233" y="5424137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حجر</a:t>
            </a:r>
            <a:endParaRPr lang="ar-BH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799849" y="5423993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طبشور</a:t>
            </a:r>
            <a:endParaRPr lang="ar-BH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003060" y="5423993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خشب</a:t>
            </a:r>
            <a:endParaRPr lang="ar-BH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5632" y="5468990"/>
            <a:ext cx="1496664" cy="497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ماء</a:t>
            </a:r>
            <a:endParaRPr lang="ar-BH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602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(الفـــــــــــــــــــــراغ 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Space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796636" y="1912199"/>
            <a:ext cx="10598727" cy="1094509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المساحة أو المسافة بين العناصر في التصميم، وعملية تنظيم الفراغات بين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الواحد و إيجاد العلاقة بينها وهي عملية مهمة في كل تصميم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977884" y="3173985"/>
            <a:ext cx="8198161" cy="23655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ar-BH" sz="1800" b="1" u="sng" dirty="0" smtClean="0">
                <a:solidFill>
                  <a:srgbClr val="7030A0"/>
                </a:solidFill>
                <a:latin typeface="Sakkal Majalla" panose="02000000000000000000" pitchFamily="2" charset="-78"/>
              </a:rPr>
              <a:t>يمكن للفراغ أن يحقق :</a:t>
            </a:r>
          </a:p>
          <a:p>
            <a:pPr algn="justLow" rtl="1"/>
            <a:r>
              <a:rPr lang="ar-BH" sz="1800" b="1" dirty="0" smtClean="0">
                <a:latin typeface="Sakkal Majalla" panose="02000000000000000000" pitchFamily="2" charset="-78"/>
              </a:rPr>
              <a:t>إعطاء راحة للعين وتنظيم متابعة العناصر المختلفة في التصميم.</a:t>
            </a:r>
          </a:p>
          <a:p>
            <a:pPr algn="justLow" rtl="1"/>
            <a:r>
              <a:rPr lang="ar-BH" sz="1800" b="1" dirty="0" smtClean="0">
                <a:latin typeface="Sakkal Majalla" panose="02000000000000000000" pitchFamily="2" charset="-78"/>
              </a:rPr>
              <a:t>إيجاد رابط بين العناصر في التصميم عن طريق تقليل الفراغ بين </a:t>
            </a:r>
            <a:r>
              <a:rPr lang="ar-SA" sz="1800" b="1" dirty="0" smtClean="0">
                <a:latin typeface="Sakkal Majalla" panose="02000000000000000000" pitchFamily="2" charset="-78"/>
              </a:rPr>
              <a:t>ا</a:t>
            </a:r>
            <a:r>
              <a:rPr lang="ar-BH" sz="1800" b="1" dirty="0" smtClean="0">
                <a:latin typeface="Sakkal Majalla" panose="02000000000000000000" pitchFamily="2" charset="-78"/>
              </a:rPr>
              <a:t>لعناصر المترابطة وزيادة الفراغ بين العناصر المنفصلة وهذا </a:t>
            </a:r>
            <a:r>
              <a:rPr lang="ar-BH" sz="1600" b="1" dirty="0" smtClean="0">
                <a:latin typeface="Sakkal Majalla" panose="02000000000000000000" pitchFamily="2" charset="-78"/>
              </a:rPr>
              <a:t>ما يطلق عليه الشد الفراغي.</a:t>
            </a:r>
            <a:r>
              <a:rPr lang="ar-BH" sz="1800" b="1" dirty="0">
                <a:latin typeface="Sakkal Majalla" panose="02000000000000000000" pitchFamily="2" charset="-78"/>
              </a:rPr>
              <a:t> </a:t>
            </a:r>
            <a:endParaRPr lang="ar-BH" sz="1800" b="1" dirty="0" smtClean="0">
              <a:latin typeface="Sakkal Majalla" panose="02000000000000000000" pitchFamily="2" charset="-78"/>
            </a:endParaRPr>
          </a:p>
          <a:p>
            <a:pPr algn="justLow" rtl="1"/>
            <a:r>
              <a:rPr lang="ar-BH" sz="1800" b="1" dirty="0" smtClean="0">
                <a:latin typeface="Sakkal Majalla" panose="02000000000000000000" pitchFamily="2" charset="-78"/>
              </a:rPr>
              <a:t>إعطاء </a:t>
            </a:r>
            <a:r>
              <a:rPr lang="ar-BH" sz="1800" b="1" dirty="0">
                <a:latin typeface="Sakkal Majalla" panose="02000000000000000000" pitchFamily="2" charset="-78"/>
              </a:rPr>
              <a:t>الإحساس بالعمق وبالبعد الثالث للتصميم وذلك عن طريق تقليل المسافة بين العناصر </a:t>
            </a:r>
            <a:r>
              <a:rPr lang="ar-BH" sz="1800" b="1" dirty="0" smtClean="0">
                <a:latin typeface="Sakkal Majalla" panose="02000000000000000000" pitchFamily="2" charset="-78"/>
              </a:rPr>
              <a:t>تدريجياً.</a:t>
            </a:r>
          </a:p>
          <a:p>
            <a:pPr algn="justLow" rtl="1"/>
            <a:r>
              <a:rPr lang="ar-BH" sz="1800" b="1" dirty="0" smtClean="0">
                <a:latin typeface="Sakkal Majalla" panose="02000000000000000000" pitchFamily="2" charset="-78"/>
              </a:rPr>
              <a:t>إبراز العناصر المهمة في التصميم بزيادة الفراغ حولها.</a:t>
            </a:r>
            <a:endParaRPr lang="ar-BH" sz="1800" b="1" dirty="0">
              <a:latin typeface="Sakkal Majalla" panose="02000000000000000000" pitchFamily="2" charset="-78"/>
            </a:endParaRPr>
          </a:p>
          <a:p>
            <a:pPr algn="justLow" rtl="1"/>
            <a:r>
              <a:rPr lang="ar-BH" sz="1800" b="1" dirty="0" smtClean="0">
                <a:latin typeface="Sakkal Majalla" panose="02000000000000000000" pitchFamily="2" charset="-78"/>
              </a:rPr>
              <a:t>تسهيل </a:t>
            </a:r>
            <a:r>
              <a:rPr lang="ar-BH" sz="1800" b="1" dirty="0">
                <a:latin typeface="Sakkal Majalla" panose="02000000000000000000" pitchFamily="2" charset="-78"/>
              </a:rPr>
              <a:t>التنقل بين العناصر المكونة للتصميم</a:t>
            </a:r>
            <a:r>
              <a:rPr lang="ar-BH" sz="1800" b="1" dirty="0" smtClean="0">
                <a:latin typeface="Sakkal Majalla" panose="02000000000000000000" pitchFamily="2" charset="-78"/>
              </a:rPr>
              <a:t>، </a:t>
            </a:r>
            <a:r>
              <a:rPr lang="ar-BH" sz="1800" b="1" dirty="0">
                <a:latin typeface="Sakkal Majalla" panose="02000000000000000000" pitchFamily="2" charset="-78"/>
              </a:rPr>
              <a:t>فمثلاً عند الاهتمام بالهوامش والفراغات </a:t>
            </a:r>
            <a:r>
              <a:rPr lang="ar-BH" sz="1800" b="1" dirty="0" smtClean="0">
                <a:latin typeface="Sakkal Majalla" panose="02000000000000000000" pitchFamily="2" charset="-78"/>
              </a:rPr>
              <a:t>بين </a:t>
            </a:r>
            <a:r>
              <a:rPr lang="ar-BH" sz="1800" b="1" dirty="0">
                <a:latin typeface="Sakkal Majalla" panose="02000000000000000000" pitchFamily="2" charset="-78"/>
              </a:rPr>
              <a:t>الأعمدة والسطور في النصوص </a:t>
            </a:r>
            <a:r>
              <a:rPr lang="ar-BH" sz="1800" b="1" dirty="0" smtClean="0">
                <a:latin typeface="Sakkal Majalla" panose="02000000000000000000" pitchFamily="2" charset="-78"/>
              </a:rPr>
              <a:t>،وفي </a:t>
            </a:r>
            <a:r>
              <a:rPr lang="ar-BH" sz="1800" b="1" dirty="0">
                <a:latin typeface="Sakkal Majalla" panose="02000000000000000000" pitchFamily="2" charset="-78"/>
              </a:rPr>
              <a:t>المجلات والصحف اليومية تسهل </a:t>
            </a:r>
            <a:r>
              <a:rPr lang="ar-BH" sz="1800" b="1" dirty="0" smtClean="0">
                <a:latin typeface="Sakkal Majalla" panose="02000000000000000000" pitchFamily="2" charset="-78"/>
              </a:rPr>
              <a:t>قراءتها.</a:t>
            </a:r>
          </a:p>
          <a:p>
            <a:pPr algn="justLow" rtl="1"/>
            <a:r>
              <a:rPr lang="ar-BH" sz="1800" b="1" dirty="0" smtClean="0">
                <a:latin typeface="Sakkal Majalla" panose="02000000000000000000" pitchFamily="2" charset="-78"/>
              </a:rPr>
              <a:t>إضافة </a:t>
            </a:r>
            <a:r>
              <a:rPr lang="ar-BH" sz="1800" b="1" dirty="0">
                <a:latin typeface="Sakkal Majalla" panose="02000000000000000000" pitchFamily="2" charset="-78"/>
              </a:rPr>
              <a:t>الحيوية في التصميم وذلك عن طريق التنويع </a:t>
            </a:r>
            <a:r>
              <a:rPr lang="ar-BH" sz="1800" b="1" dirty="0" smtClean="0">
                <a:latin typeface="Sakkal Majalla" panose="02000000000000000000" pitchFamily="2" charset="-78"/>
              </a:rPr>
              <a:t>في </a:t>
            </a:r>
            <a:r>
              <a:rPr lang="ar-BH" sz="1800" b="1" dirty="0">
                <a:latin typeface="Sakkal Majalla" panose="02000000000000000000" pitchFamily="2" charset="-78"/>
              </a:rPr>
              <a:t>المسافات بين العناصر بدلاً من توحيدها.</a:t>
            </a:r>
            <a:endParaRPr lang="en-US" sz="1800" b="1" dirty="0">
              <a:latin typeface="Sakkal Majalla" panose="02000000000000000000" pitchFamily="2" charset="-78"/>
            </a:endParaRPr>
          </a:p>
          <a:p>
            <a:pPr marL="0" indent="0" algn="justLow" rtl="1">
              <a:buNone/>
            </a:pPr>
            <a:endParaRPr lang="ar-BH" sz="1800" b="1" dirty="0" smtClean="0">
              <a:latin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6" t="62535" r="72431" b="18873"/>
          <a:stretch/>
        </p:blipFill>
        <p:spPr>
          <a:xfrm>
            <a:off x="958038" y="3975117"/>
            <a:ext cx="1255123" cy="1465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267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351338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581763"/>
            <a:ext cx="1163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عناصر بناء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الفن الجرافيكي مستنداً إلى الكتاب المدرسي.</a:t>
            </a:r>
          </a:p>
          <a:p>
            <a:pPr algn="r" rtl="1">
              <a:lnSpc>
                <a:spcPct val="200000"/>
              </a:lnSpc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يشرح الطالب القواعد الصحيحة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ستخدام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الصور في التصميم الجرافيكي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مستنداً إلى الكتاب المدرسي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algn="r" rtl="1">
              <a:lnSpc>
                <a:spcPct val="200000"/>
              </a:lnSpc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يوظف الطالب عناصر التصميم </a:t>
            </a:r>
            <a:r>
              <a:rPr lang="ar-BH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تصميمه الفني بشكل متقن.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553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96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796636" y="2900340"/>
            <a:ext cx="10598727" cy="2600807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ذلك التأثير الفسيولوجي الناتج عن شبكية العين عندما تتلقى العين الموجات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اللونية سواء أكانت ناتجة عن المادة الصبغية الملونة أم عن الضوء وترسلها للدماغ عندها ينتج الإحساس باللون، وإذاً فاللون إحساس، أي ليس له وجود.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465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1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اللون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796636" y="1912199"/>
            <a:ext cx="10598727" cy="1502514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</a:rPr>
              <a:t>صفات اللون : أصل (كِنّه) اللون  </a:t>
            </a:r>
            <a:r>
              <a:rPr lang="en-US" sz="2800" b="1" dirty="0" smtClean="0">
                <a:solidFill>
                  <a:srgbClr val="FF0000"/>
                </a:solidFill>
                <a:latin typeface="Sakkal Majalla" panose="02000000000000000000" pitchFamily="2" charset="-78"/>
              </a:rPr>
              <a:t>Hue</a:t>
            </a:r>
            <a:endParaRPr lang="ar-BH" sz="2800" b="1" dirty="0" smtClean="0">
              <a:solidFill>
                <a:srgbClr val="FF0000"/>
              </a:solidFill>
              <a:latin typeface="Sakkal Majalla" panose="02000000000000000000" pitchFamily="2" charset="-78"/>
            </a:endParaRPr>
          </a:p>
          <a:p>
            <a:pPr algn="r" rtl="1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الصفة التي نميز بها بين لون وآخر مثلاً: اللون البنفسجي، الأحمر، الأزرق، ويمكن التغيير في أصل اللون بمزجه لون آخر.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172" y="3541663"/>
            <a:ext cx="2509909" cy="2690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1" t="60283" r="35460" b="16243"/>
          <a:stretch/>
        </p:blipFill>
        <p:spPr>
          <a:xfrm>
            <a:off x="8504482" y="3594018"/>
            <a:ext cx="2627290" cy="258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Right Arrow 16"/>
          <p:cNvSpPr/>
          <p:nvPr/>
        </p:nvSpPr>
        <p:spPr>
          <a:xfrm>
            <a:off x="966567" y="3544145"/>
            <a:ext cx="6879469" cy="672306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نشاط: أمامك عجلة الألوان، اذكر مسميات الألوان بحسب تصنيفها: </a:t>
            </a:r>
            <a:endParaRPr lang="ar-SA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/>
          </p:nvPr>
        </p:nvGraphicFramePr>
        <p:xfrm>
          <a:off x="844101" y="3544145"/>
          <a:ext cx="7224712" cy="264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385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Graphic spid="1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1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اللون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796636" y="1846573"/>
            <a:ext cx="10598727" cy="1486562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</a:rPr>
              <a:t>صفات اللون : قيمة اللون </a:t>
            </a:r>
            <a:r>
              <a:rPr lang="en-US" sz="2800" b="1" dirty="0" smtClean="0">
                <a:solidFill>
                  <a:srgbClr val="FF0000"/>
                </a:solidFill>
                <a:latin typeface="Sakkal Majalla" panose="02000000000000000000" pitchFamily="2" charset="-78"/>
              </a:rPr>
              <a:t>Value</a:t>
            </a:r>
            <a:endParaRPr lang="ar-BH" sz="2800" b="1" dirty="0" smtClean="0">
              <a:solidFill>
                <a:srgbClr val="FF0000"/>
              </a:solidFill>
              <a:latin typeface="Sakkal Majalla" panose="02000000000000000000" pitchFamily="2" charset="-78"/>
            </a:endParaRPr>
          </a:p>
          <a:p>
            <a:pPr algn="ctr" rtl="1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الدرجة التي تحدد أن اللون فاتح أو غامق، والقيمة مسألة نسبية فيمكن أن يكتسب العنصر قيمته من اللون المجاور له.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6" t="39217" r="32652" b="51355"/>
          <a:stretch/>
        </p:blipFill>
        <p:spPr>
          <a:xfrm rot="16200000">
            <a:off x="563176" y="4256246"/>
            <a:ext cx="2757945" cy="117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Left Arrow 20"/>
          <p:cNvSpPr/>
          <p:nvPr/>
        </p:nvSpPr>
        <p:spPr>
          <a:xfrm>
            <a:off x="2823765" y="3384067"/>
            <a:ext cx="7978878" cy="766916"/>
          </a:xfrm>
          <a:prstGeom prst="lef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يحقق تباين قيمة اللون في التصميم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638" y="4290962"/>
            <a:ext cx="171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البصري</a:t>
            </a:r>
            <a:endParaRPr lang="en-US" sz="2000" b="1" u="sng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2632" y="5672690"/>
            <a:ext cx="272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قيادة العين عبر التصميم</a:t>
            </a:r>
            <a:endParaRPr lang="en-US" sz="2000" b="1" u="sng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6786" y="4992622"/>
            <a:ext cx="242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إعطاء إحساس بالعمق</a:t>
            </a:r>
            <a:endParaRPr lang="en-US" sz="2000" b="1" u="sng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350307" y="4787550"/>
            <a:ext cx="2325368" cy="79729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اختلاف قيمة اللون</a:t>
            </a:r>
            <a:endParaRPr lang="ar-SA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905883" y="4101549"/>
            <a:ext cx="2419315" cy="77969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من الفاتح </a:t>
            </a:r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A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الغامق</a:t>
            </a:r>
            <a:endParaRPr lang="ar-SA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743199" y="5474096"/>
            <a:ext cx="2325368" cy="79729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اتجاه حركة العين </a:t>
            </a:r>
            <a:endParaRPr lang="ar-SA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916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1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اللون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796636" y="1846573"/>
            <a:ext cx="10598727" cy="1486562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</a:rPr>
              <a:t>صفات اللون : </a:t>
            </a:r>
            <a:r>
              <a:rPr lang="ar-BH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</a:rPr>
              <a:t>الكروما</a:t>
            </a:r>
            <a:endParaRPr lang="ar-BH" sz="2800" b="1" dirty="0" smtClean="0">
              <a:solidFill>
                <a:srgbClr val="FF0000"/>
              </a:solidFill>
              <a:latin typeface="Sakkal Majalla" panose="02000000000000000000" pitchFamily="2" charset="-78"/>
            </a:endParaRPr>
          </a:p>
          <a:p>
            <a:pPr algn="ctr" rtl="1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الخاصية أو الصفة التي تدل على مدى نقاء اللون أي درجة تشبعه، ويرتبط نقاء اللون بمدى اختلاطه بالألوان المحايدة (الأبيض والأسود والرمادي).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75261" y="4173793"/>
            <a:ext cx="914400" cy="1799304"/>
          </a:xfrm>
          <a:prstGeom prst="rect">
            <a:avLst/>
          </a:prstGeom>
          <a:solidFill>
            <a:srgbClr val="3A0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3789661" y="4173793"/>
            <a:ext cx="914400" cy="1799304"/>
          </a:xfrm>
          <a:prstGeom prst="rect">
            <a:avLst/>
          </a:prstGeom>
          <a:solidFill>
            <a:srgbClr val="9D0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/>
          <p:cNvSpPr/>
          <p:nvPr/>
        </p:nvSpPr>
        <p:spPr>
          <a:xfrm>
            <a:off x="4704061" y="4173793"/>
            <a:ext cx="914400" cy="1799304"/>
          </a:xfrm>
          <a:prstGeom prst="rect">
            <a:avLst/>
          </a:prstGeom>
          <a:solidFill>
            <a:srgbClr val="F901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Rectangle 30"/>
          <p:cNvSpPr/>
          <p:nvPr/>
        </p:nvSpPr>
        <p:spPr>
          <a:xfrm>
            <a:off x="5618461" y="4173793"/>
            <a:ext cx="914400" cy="1799304"/>
          </a:xfrm>
          <a:prstGeom prst="rect">
            <a:avLst/>
          </a:prstGeom>
          <a:solidFill>
            <a:srgbClr val="FF9B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Rectangle 31"/>
          <p:cNvSpPr/>
          <p:nvPr/>
        </p:nvSpPr>
        <p:spPr>
          <a:xfrm>
            <a:off x="9437851" y="4173793"/>
            <a:ext cx="1873045" cy="1799304"/>
          </a:xfrm>
          <a:prstGeom prst="rect">
            <a:avLst/>
          </a:prstGeom>
          <a:solidFill>
            <a:srgbClr val="F901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Right Arrow 32"/>
          <p:cNvSpPr/>
          <p:nvPr/>
        </p:nvSpPr>
        <p:spPr>
          <a:xfrm>
            <a:off x="2270578" y="4565965"/>
            <a:ext cx="811161" cy="2802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4" name="Right Arrow 33"/>
          <p:cNvSpPr/>
          <p:nvPr/>
        </p:nvSpPr>
        <p:spPr>
          <a:xfrm>
            <a:off x="2270578" y="5353665"/>
            <a:ext cx="1917289" cy="24904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Right Arrow 34"/>
          <p:cNvSpPr/>
          <p:nvPr/>
        </p:nvSpPr>
        <p:spPr>
          <a:xfrm flipH="1">
            <a:off x="6277893" y="4706075"/>
            <a:ext cx="811161" cy="2802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TextBox 35"/>
          <p:cNvSpPr txBox="1"/>
          <p:nvPr/>
        </p:nvSpPr>
        <p:spPr>
          <a:xfrm>
            <a:off x="797369" y="4792147"/>
            <a:ext cx="19704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1400" b="1" dirty="0" smtClean="0"/>
              <a:t>لون أحمر مختلط باللون الأسود</a:t>
            </a:r>
            <a:endParaRPr lang="ar-BH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3110" y="5575640"/>
            <a:ext cx="204254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1400" b="1" dirty="0" smtClean="0"/>
              <a:t>لون أحمر مختلط باللون الرمادي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06212" y="4919556"/>
            <a:ext cx="200567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1400" b="1" dirty="0" smtClean="0"/>
              <a:t>لون أحمر مختلط باللون الأبيض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32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1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توافق الألوان في التصميم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4984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796636" y="2252449"/>
            <a:ext cx="10598727" cy="1486562"/>
          </a:xfrm>
          <a:prstGeom prst="round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</a:rPr>
              <a:t>توافق الألوان في التصميم</a:t>
            </a:r>
          </a:p>
          <a:p>
            <a:pPr algn="r" rtl="1"/>
            <a:r>
              <a:rPr lang="ar-BH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الألوان التي تؤثر تأثيراً ساراً </a:t>
            </a: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وممتعا على العين وتتصف بالارتباط والوحدة عند استخدامها متجاورة .</a:t>
            </a:r>
            <a:endParaRPr lang="en-US" sz="28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94" t="8451" r="31204" b="81221"/>
          <a:stretch/>
        </p:blipFill>
        <p:spPr>
          <a:xfrm>
            <a:off x="3727256" y="4246537"/>
            <a:ext cx="4518383" cy="1725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856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488668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1054" y="52013"/>
            <a:ext cx="11388436" cy="1004989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ناصر </a:t>
            </a: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1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توافق الألوان في التصميم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9736" y="2912669"/>
            <a:ext cx="5884719" cy="1905000"/>
            <a:chOff x="159736" y="2912669"/>
            <a:chExt cx="5884719" cy="1905000"/>
          </a:xfrm>
        </p:grpSpPr>
        <p:sp>
          <p:nvSpPr>
            <p:cNvPr id="12" name="Rectangle 11"/>
            <p:cNvSpPr/>
            <p:nvPr/>
          </p:nvSpPr>
          <p:spPr>
            <a:xfrm>
              <a:off x="1652563" y="3415875"/>
              <a:ext cx="4391892" cy="9836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736" y="2912669"/>
              <a:ext cx="1905000" cy="19050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289963" y="4768334"/>
            <a:ext cx="5884719" cy="1905000"/>
            <a:chOff x="6289963" y="4768334"/>
            <a:chExt cx="5884719" cy="1905000"/>
          </a:xfrm>
        </p:grpSpPr>
        <p:sp>
          <p:nvSpPr>
            <p:cNvPr id="15" name="Rectangle 14"/>
            <p:cNvSpPr/>
            <p:nvPr/>
          </p:nvSpPr>
          <p:spPr>
            <a:xfrm>
              <a:off x="6289963" y="5161331"/>
              <a:ext cx="4391892" cy="9836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69682" y="4768334"/>
              <a:ext cx="1905000" cy="1905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59736" y="1009439"/>
            <a:ext cx="5884719" cy="1905000"/>
            <a:chOff x="159736" y="1009439"/>
            <a:chExt cx="5884719" cy="1905000"/>
          </a:xfrm>
        </p:grpSpPr>
        <p:sp>
          <p:nvSpPr>
            <p:cNvPr id="18" name="Rectangle 17"/>
            <p:cNvSpPr/>
            <p:nvPr/>
          </p:nvSpPr>
          <p:spPr>
            <a:xfrm>
              <a:off x="1652563" y="1492999"/>
              <a:ext cx="4391892" cy="9836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736" y="1009439"/>
              <a:ext cx="1905000" cy="1905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59736" y="4768334"/>
            <a:ext cx="5884719" cy="1905000"/>
            <a:chOff x="159736" y="4768334"/>
            <a:chExt cx="5884719" cy="1905000"/>
          </a:xfrm>
        </p:grpSpPr>
        <p:sp>
          <p:nvSpPr>
            <p:cNvPr id="26" name="Rectangle 25"/>
            <p:cNvSpPr/>
            <p:nvPr/>
          </p:nvSpPr>
          <p:spPr>
            <a:xfrm>
              <a:off x="1652563" y="5161330"/>
              <a:ext cx="4391892" cy="9836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736" y="4768334"/>
              <a:ext cx="1905000" cy="19050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289963" y="1057004"/>
            <a:ext cx="5884719" cy="1905000"/>
            <a:chOff x="6289963" y="1057004"/>
            <a:chExt cx="5884719" cy="1905000"/>
          </a:xfrm>
        </p:grpSpPr>
        <p:sp>
          <p:nvSpPr>
            <p:cNvPr id="29" name="Rectangle 28"/>
            <p:cNvSpPr/>
            <p:nvPr/>
          </p:nvSpPr>
          <p:spPr>
            <a:xfrm>
              <a:off x="6289963" y="1493000"/>
              <a:ext cx="4391892" cy="9836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69682" y="1057004"/>
              <a:ext cx="1905000" cy="1905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289963" y="2912669"/>
            <a:ext cx="5884719" cy="1905000"/>
            <a:chOff x="6289963" y="2912669"/>
            <a:chExt cx="5884719" cy="1905000"/>
          </a:xfrm>
        </p:grpSpPr>
        <p:sp>
          <p:nvSpPr>
            <p:cNvPr id="32" name="Rectangle 31"/>
            <p:cNvSpPr/>
            <p:nvPr/>
          </p:nvSpPr>
          <p:spPr>
            <a:xfrm>
              <a:off x="6289963" y="3415876"/>
              <a:ext cx="4391892" cy="9836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69682" y="2912669"/>
              <a:ext cx="1905000" cy="190500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6709589" y="1641065"/>
            <a:ext cx="3552639" cy="82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4224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درجات اللون الواحد</a:t>
            </a:r>
          </a:p>
          <a:p>
            <a:pPr marL="0" lvl="1" algn="ctr" defTabSz="14224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الأحمر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يتوافق مع الأحمر الغامق وهكذا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51387" y="349221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الحيادية</a:t>
            </a:r>
          </a:p>
          <a:p>
            <a:pPr lvl="0" algn="ctr" rtl="1"/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الأبيض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والأسود والرمادي ودرجاتهم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91724" y="5130552"/>
            <a:ext cx="4128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1600" b="1" dirty="0" smtClean="0">
                <a:solidFill>
                  <a:srgbClr val="FF0000"/>
                </a:solidFill>
                <a:latin typeface="Sakkal Majalla" panose="02000000000000000000" pitchFamily="2" charset="-78"/>
              </a:rPr>
              <a:t>الألوان المنتسبة</a:t>
            </a:r>
          </a:p>
          <a:p>
            <a:pPr lvl="0" algn="justLow" rtl="1"/>
            <a:r>
              <a:rPr lang="ar-SA" sz="1600" b="1" dirty="0" smtClean="0">
                <a:latin typeface="Sakkal Majalla" panose="02000000000000000000" pitchFamily="2" charset="-78"/>
              </a:rPr>
              <a:t>الألوان </a:t>
            </a:r>
            <a:r>
              <a:rPr lang="ar-SA" sz="1600" b="1" dirty="0">
                <a:latin typeface="Sakkal Majalla" panose="02000000000000000000" pitchFamily="2" charset="-78"/>
              </a:rPr>
              <a:t>التي توجد بينها علاقة </a:t>
            </a:r>
            <a:r>
              <a:rPr lang="ar-BH" sz="1600" b="1" dirty="0">
                <a:latin typeface="Sakkal Majalla" panose="02000000000000000000" pitchFamily="2" charset="-78"/>
              </a:rPr>
              <a:t>و</a:t>
            </a:r>
            <a:r>
              <a:rPr lang="ar-BH" sz="1600" b="1" dirty="0" smtClean="0">
                <a:latin typeface="Sakkal Majalla" panose="02000000000000000000" pitchFamily="2" charset="-78"/>
              </a:rPr>
              <a:t>ي</a:t>
            </a:r>
            <a:r>
              <a:rPr lang="ar-SA" sz="1600" b="1" dirty="0" smtClean="0">
                <a:latin typeface="Sakkal Majalla" panose="02000000000000000000" pitchFamily="2" charset="-78"/>
              </a:rPr>
              <a:t>ك</a:t>
            </a:r>
            <a:r>
              <a:rPr lang="ar-BH" sz="1600" b="1" dirty="0" smtClean="0">
                <a:latin typeface="Sakkal Majalla" panose="02000000000000000000" pitchFamily="2" charset="-78"/>
              </a:rPr>
              <a:t>و</a:t>
            </a:r>
            <a:r>
              <a:rPr lang="ar-SA" sz="1600" b="1" dirty="0" smtClean="0">
                <a:latin typeface="Sakkal Majalla" panose="02000000000000000000" pitchFamily="2" charset="-78"/>
              </a:rPr>
              <a:t>ن </a:t>
            </a:r>
            <a:r>
              <a:rPr lang="ar-BH" sz="1600" b="1" dirty="0" smtClean="0">
                <a:latin typeface="Sakkal Majalla" panose="02000000000000000000" pitchFamily="2" charset="-78"/>
              </a:rPr>
              <a:t>أ</a:t>
            </a:r>
            <a:r>
              <a:rPr lang="ar-SA" sz="1600" b="1" dirty="0" smtClean="0">
                <a:latin typeface="Sakkal Majalla" panose="02000000000000000000" pitchFamily="2" charset="-78"/>
              </a:rPr>
              <a:t>حدهما مشتق</a:t>
            </a:r>
            <a:r>
              <a:rPr lang="ar-BH" sz="1600" b="1" dirty="0" smtClean="0">
                <a:latin typeface="Sakkal Majalla" panose="02000000000000000000" pitchFamily="2" charset="-78"/>
              </a:rPr>
              <a:t>ًا</a:t>
            </a:r>
            <a:r>
              <a:rPr lang="ar-SA" sz="1600" b="1" dirty="0" smtClean="0">
                <a:latin typeface="Sakkal Majalla" panose="02000000000000000000" pitchFamily="2" charset="-78"/>
              </a:rPr>
              <a:t> </a:t>
            </a:r>
            <a:r>
              <a:rPr lang="ar-SA" sz="1600" b="1" dirty="0">
                <a:latin typeface="Sakkal Majalla" panose="02000000000000000000" pitchFamily="2" charset="-78"/>
              </a:rPr>
              <a:t>من الاخر مثل </a:t>
            </a:r>
            <a:r>
              <a:rPr lang="ar-BH" sz="1600" b="1" dirty="0" smtClean="0">
                <a:latin typeface="Sakkal Majalla" panose="02000000000000000000" pitchFamily="2" charset="-78"/>
              </a:rPr>
              <a:t>البرتقالي والأصفر والأخضر، وهنا القاسم المشترك بينهما هو الأصفر.</a:t>
            </a:r>
            <a:endParaRPr lang="en-US" sz="1600" b="1" dirty="0">
              <a:latin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38476" y="1450142"/>
            <a:ext cx="3820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المثلثة</a:t>
            </a:r>
          </a:p>
          <a:p>
            <a:pPr lvl="0" algn="justLow" rtl="1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ثلاثة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لوان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تشكل مثلثا في عجلة الألوان مثل الأحمر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زرق وال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صفر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38476" y="3416046"/>
            <a:ext cx="4133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المتجاورة</a:t>
            </a:r>
          </a:p>
          <a:p>
            <a:pPr lvl="0" algn="justLow" rtl="1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المتجاورة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عجلة الألوان مثل الأصفر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خضر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الأصفر والبرتقالي وغيرها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15541" y="5161330"/>
            <a:ext cx="3979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المتكاملة</a:t>
            </a:r>
          </a:p>
          <a:p>
            <a:pPr lvl="0" algn="justLow" rtl="1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المتقابلة في عجلة الألوان مثل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الأحمر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والأخضر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(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الأصفر والبنفسجي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وغيرها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439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1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ألوان الشاشة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08431" y="1685996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r" rtl="1">
              <a:buNone/>
            </a:pPr>
            <a:endParaRPr lang="ar-BH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637309" y="1911992"/>
            <a:ext cx="10917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BH" sz="2400" dirty="0" smtClean="0"/>
              <a:t>بالنسبة إلى التصميم باستخدام الحاسوب فنحن نتعامل مع نوعين من الألوان وهما ألوان الشاشة وألوان الطباعة.</a:t>
            </a:r>
            <a:endParaRPr lang="ar-BH" sz="2400" dirty="0"/>
          </a:p>
        </p:txBody>
      </p:sp>
      <p:sp>
        <p:nvSpPr>
          <p:cNvPr id="44" name="Rounded Rectangle 43"/>
          <p:cNvSpPr/>
          <p:nvPr/>
        </p:nvSpPr>
        <p:spPr>
          <a:xfrm>
            <a:off x="6442364" y="2549236"/>
            <a:ext cx="3394363" cy="36853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2" t="18216" r="55940" b="61315"/>
          <a:stretch/>
        </p:blipFill>
        <p:spPr>
          <a:xfrm>
            <a:off x="6942079" y="3002392"/>
            <a:ext cx="2363286" cy="1981523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Rounded Rectangle 45"/>
          <p:cNvSpPr/>
          <p:nvPr/>
        </p:nvSpPr>
        <p:spPr>
          <a:xfrm>
            <a:off x="2242525" y="2549236"/>
            <a:ext cx="3394363" cy="36853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4" t="52582" r="56472" b="27136"/>
          <a:stretch/>
        </p:blipFill>
        <p:spPr>
          <a:xfrm>
            <a:off x="2783818" y="3002392"/>
            <a:ext cx="2311778" cy="1981524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6592795" y="5159494"/>
            <a:ext cx="3061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 smtClean="0">
                <a:solidFill>
                  <a:srgbClr val="FF0000"/>
                </a:solidFill>
              </a:rPr>
              <a:t>ألوان الشاشة </a:t>
            </a:r>
            <a:r>
              <a:rPr lang="en-US" b="1" dirty="0" smtClean="0">
                <a:solidFill>
                  <a:srgbClr val="FF0000"/>
                </a:solidFill>
              </a:rPr>
              <a:t>RGB</a:t>
            </a:r>
          </a:p>
          <a:p>
            <a:pPr algn="justLow" rtl="1"/>
            <a:r>
              <a:rPr lang="ar-BH" b="1" dirty="0" smtClean="0"/>
              <a:t>وهي الألوان التي نستعملها في التصميمات التي تعرض على الشاشة.</a:t>
            </a:r>
            <a:endParaRPr lang="ar-BH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408779" y="5159494"/>
            <a:ext cx="3061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 smtClean="0">
                <a:solidFill>
                  <a:srgbClr val="FF0000"/>
                </a:solidFill>
              </a:rPr>
              <a:t>ألوان الطباعة </a:t>
            </a:r>
            <a:r>
              <a:rPr lang="en-US" b="1" dirty="0" smtClean="0">
                <a:solidFill>
                  <a:srgbClr val="FF0000"/>
                </a:solidFill>
              </a:rPr>
              <a:t>CMYK</a:t>
            </a:r>
          </a:p>
          <a:p>
            <a:pPr algn="justLow" rtl="1"/>
            <a:r>
              <a:rPr lang="ar-BH" b="1" dirty="0" smtClean="0"/>
              <a:t>وهي الألوان التي نستعملها في التصميمات التي تعد من أجل الطباعة.</a:t>
            </a:r>
            <a:endParaRPr lang="ar-BH" b="1" dirty="0"/>
          </a:p>
        </p:txBody>
      </p:sp>
      <p:sp>
        <p:nvSpPr>
          <p:cNvPr id="50" name="Right Arrow 49"/>
          <p:cNvSpPr/>
          <p:nvPr/>
        </p:nvSpPr>
        <p:spPr>
          <a:xfrm>
            <a:off x="642320" y="3744852"/>
            <a:ext cx="1840753" cy="1118498"/>
          </a:xfrm>
          <a:prstGeom prst="rightArrow">
            <a:avLst/>
          </a:prstGeom>
          <a:solidFill>
            <a:srgbClr val="AE7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تسمى كذلك ألوان الطرح</a:t>
            </a:r>
          </a:p>
        </p:txBody>
      </p:sp>
      <p:sp>
        <p:nvSpPr>
          <p:cNvPr id="51" name="Right Arrow 50"/>
          <p:cNvSpPr/>
          <p:nvPr/>
        </p:nvSpPr>
        <p:spPr>
          <a:xfrm flipH="1">
            <a:off x="9654649" y="3744852"/>
            <a:ext cx="1840753" cy="1118498"/>
          </a:xfrm>
          <a:prstGeom prst="rightArrow">
            <a:avLst/>
          </a:prstGeom>
          <a:solidFill>
            <a:srgbClr val="AE7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تسمى كذلك ألوان </a:t>
            </a:r>
            <a:r>
              <a:rPr lang="ar-BH" sz="1400" b="1" dirty="0" smtClean="0">
                <a:solidFill>
                  <a:schemeClr val="tx1"/>
                </a:solidFill>
                <a:latin typeface="Sakkal Majalla" panose="02000000000000000000" pitchFamily="2" charset="-78"/>
              </a:rPr>
              <a:t>الإضافة</a:t>
            </a:r>
            <a:endParaRPr lang="ar-SA" sz="14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881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3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</a:t>
            </a:r>
            <a:r>
              <a:rPr lang="ar-SA" sz="133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الأساسية</a:t>
            </a:r>
            <a:endParaRPr lang="ar-BH" sz="133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- 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(الــلــــــــــــــــــــــــــون</a:t>
            </a:r>
            <a:r>
              <a:rPr lang="en-US" sz="1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ar-BH" sz="1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1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تأثير الألوان على التصميمات </a:t>
            </a:r>
            <a:r>
              <a:rPr lang="ar-BH" sz="14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الجرافيكية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8431" y="1685996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marL="0" indent="0" algn="ctr" rtl="1">
              <a:buNone/>
            </a:pP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للألوان تأثيرات مختلفة ويجب على المصمم معرفتها ومراعاتها في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التصميمات</a:t>
            </a: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وهنا بعض الأمثلة:</a:t>
            </a:r>
            <a:endParaRPr lang="ar-BH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189" y="2801389"/>
            <a:ext cx="10654145" cy="83127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2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الحارة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(الأحمر، الأصفر،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البرتقالي) توحي بالحرارة والدفء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0189" y="3965993"/>
            <a:ext cx="10654145" cy="831273"/>
          </a:xfrm>
          <a:prstGeom prst="rect">
            <a:avLst/>
          </a:prstGeom>
          <a:gradFill flip="none" rotWithShape="1">
            <a:gsLst>
              <a:gs pos="0">
                <a:srgbClr val="02A20A"/>
              </a:gs>
              <a:gs pos="50000">
                <a:srgbClr val="00B0F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الباردة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(الأزرق، الأخضر، البنفسجي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المزرق) توحي بالبرودة والنقاء والصفاء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0189" y="5095801"/>
            <a:ext cx="10654145" cy="831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الألوان المحايدة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(الأبيض، الأسود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ترتبط بالسلام والسكينة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او الخوف والحزن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2097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chemeClr val="accent4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5: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تطبيقي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3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لون 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اللوحة الزخرفية التي أمامك باستخدام أحد التراكيب اللونية المتوافقة.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63" y="2050471"/>
            <a:ext cx="4017817" cy="4017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566" y="2815007"/>
            <a:ext cx="2579073" cy="2579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890" y="2815007"/>
            <a:ext cx="2579073" cy="2579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464" y="2815008"/>
            <a:ext cx="2579073" cy="2579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5462821" y="1947396"/>
            <a:ext cx="1266358" cy="48534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نماذج</a:t>
            </a:r>
            <a:endParaRPr lang="ar-BH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8413886" y="5553342"/>
            <a:ext cx="2540753" cy="341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 smtClean="0"/>
              <a:t>توظيف الألوان المتكاملة في التلوين</a:t>
            </a:r>
            <a:endParaRPr lang="ar-BH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4894210" y="5553615"/>
            <a:ext cx="2540753" cy="341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 smtClean="0"/>
              <a:t>توظيف الألوان المنتسبة في التلوين</a:t>
            </a:r>
            <a:endParaRPr lang="ar-BH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1361784" y="5553342"/>
            <a:ext cx="2540753" cy="341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/>
              <a:t>توظيف درجات اللون الواحد في التلوين</a:t>
            </a:r>
            <a:endParaRPr lang="ar-BH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57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7188" y="355800"/>
            <a:ext cx="11472862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الأسئلة</a:t>
            </a:r>
            <a:endParaRPr lang="en-US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57188" y="1681363"/>
            <a:ext cx="11472862" cy="4690862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txBody>
          <a:bodyPr/>
          <a:lstStyle/>
          <a:p>
            <a:pPr algn="r" rtl="1"/>
            <a:r>
              <a:rPr lang="ar-SA" dirty="0" smtClean="0"/>
              <a:t>أجب عن الأسئلة التالية:</a:t>
            </a:r>
          </a:p>
          <a:p>
            <a:pPr marL="0" indent="0" algn="r" rtl="1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وضح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عناصر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بناء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الجرافيكي.</a:t>
            </a:r>
          </a:p>
          <a:p>
            <a:pPr marL="0" indent="0" algn="r" rtl="1">
              <a:buNone/>
            </a:pP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اشرح لنا القواعد الأ ساسية التي يجب مراعاتها عند استخدام الصور في التصميم الجرافيكي.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41894" y="2701409"/>
            <a:ext cx="6176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التيبوجرافية 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(</a:t>
            </a:r>
            <a:r>
              <a:rPr lang="en-US" sz="2400" b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Taypograph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elements) </a:t>
            </a:r>
            <a:r>
              <a:rPr lang="ar-SA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هندسة </a:t>
            </a:r>
            <a:r>
              <a:rPr lang="ar-SA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الكلمات</a:t>
            </a:r>
          </a:p>
          <a:p>
            <a:pPr algn="r" rtl="1"/>
            <a:r>
              <a:rPr lang="ar-SA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الجرافيكية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(Graphic elements) </a:t>
            </a:r>
            <a:r>
              <a:rPr lang="ar-SA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تعتمد على الصور</a:t>
            </a:r>
          </a:p>
          <a:p>
            <a:pPr algn="r" rtl="1"/>
            <a:endParaRPr lang="en-US" sz="2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8580" y="4321619"/>
            <a:ext cx="798007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ar-SA" sz="2400" dirty="0" smtClean="0">
                <a:solidFill>
                  <a:srgbClr val="7030A0"/>
                </a:solidFill>
              </a:rPr>
              <a:t>وضوح الصورة: ويتحقق ذلك بزيادة عدد نقاط البيكسل.</a:t>
            </a:r>
          </a:p>
          <a:p>
            <a:pPr marL="342900" indent="-342900" algn="r" rtl="1">
              <a:buFontTx/>
              <a:buChar char="-"/>
            </a:pPr>
            <a:r>
              <a:rPr lang="ar-SA" sz="2400" dirty="0" smtClean="0">
                <a:solidFill>
                  <a:srgbClr val="7030A0"/>
                </a:solidFill>
              </a:rPr>
              <a:t>تنسيق الصور بحسب ما اذا كانت مُعِدَّة للشاشات الالكترونية أو مُعِدَّة للطباعة.</a:t>
            </a:r>
          </a:p>
          <a:p>
            <a:pPr marL="342900" indent="-342900" algn="r" rtl="1">
              <a:buFontTx/>
              <a:buChar char="-"/>
            </a:pPr>
            <a:r>
              <a:rPr lang="ar-SA" sz="2400" dirty="0" smtClean="0">
                <a:solidFill>
                  <a:srgbClr val="7030A0"/>
                </a:solidFill>
              </a:rPr>
              <a:t>مراعاة حقوق النشر.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1106" y="820704"/>
            <a:ext cx="1266358" cy="48534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الإجابة</a:t>
            </a:r>
            <a:endParaRPr lang="ar-BH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748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بناء الفن </a:t>
            </a:r>
            <a:r>
              <a:rPr lang="ar-SA" b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</a:t>
            </a:r>
            <a:endParaRPr lang="en-US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8431" y="1533223"/>
            <a:ext cx="11381787" cy="4739006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076131" y="1681358"/>
            <a:ext cx="3948435" cy="733417"/>
            <a:chOff x="3491071" y="1606376"/>
            <a:chExt cx="5396620" cy="985066"/>
          </a:xfrm>
        </p:grpSpPr>
        <p:sp>
          <p:nvSpPr>
            <p:cNvPr id="12" name="Bent Arrow 11"/>
            <p:cNvSpPr/>
            <p:nvPr/>
          </p:nvSpPr>
          <p:spPr>
            <a:xfrm rot="5400000">
              <a:off x="7384473" y="1088224"/>
              <a:ext cx="484909" cy="2521527"/>
            </a:xfrm>
            <a:prstGeom prst="bentArrow">
              <a:avLst/>
            </a:prstGeom>
            <a:solidFill>
              <a:srgbClr val="B68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16200000" flipH="1">
              <a:off x="4509380" y="1088224"/>
              <a:ext cx="484909" cy="2521527"/>
            </a:xfrm>
            <a:prstGeom prst="bentArrow">
              <a:avLst/>
            </a:prstGeom>
            <a:solidFill>
              <a:srgbClr val="B68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14" name="Bent-Up Arrow 13"/>
            <p:cNvSpPr/>
            <p:nvPr/>
          </p:nvSpPr>
          <p:spPr>
            <a:xfrm>
              <a:off x="6005668" y="1606376"/>
              <a:ext cx="471054" cy="621189"/>
            </a:xfrm>
            <a:prstGeom prst="bentUpArrow">
              <a:avLst/>
            </a:prstGeom>
            <a:solidFill>
              <a:srgbClr val="B68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332597" y="2414775"/>
            <a:ext cx="3117272" cy="1487951"/>
          </a:xfrm>
          <a:prstGeom prst="roundRect">
            <a:avLst/>
          </a:prstGeom>
          <a:ln w="38100">
            <a:solidFill>
              <a:srgbClr val="B685D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6" name="Rounded Rectangle 15"/>
          <p:cNvSpPr/>
          <p:nvPr/>
        </p:nvSpPr>
        <p:spPr>
          <a:xfrm>
            <a:off x="2609045" y="2413095"/>
            <a:ext cx="3117272" cy="1493644"/>
          </a:xfrm>
          <a:prstGeom prst="roundRect">
            <a:avLst/>
          </a:prstGeom>
          <a:ln w="38100">
            <a:solidFill>
              <a:srgbClr val="B685D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TextBox 16"/>
          <p:cNvSpPr txBox="1"/>
          <p:nvPr/>
        </p:nvSpPr>
        <p:spPr>
          <a:xfrm>
            <a:off x="6546954" y="2414775"/>
            <a:ext cx="268855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BH" sz="2800" b="1" dirty="0" smtClean="0"/>
              <a:t>العناصر </a:t>
            </a:r>
            <a:r>
              <a:rPr lang="ar-BH" sz="2800" b="1" dirty="0" err="1" smtClean="0"/>
              <a:t>التيبوجرافية</a:t>
            </a:r>
            <a:endParaRPr lang="ar-BH" sz="2800" b="1" dirty="0" smtClean="0"/>
          </a:p>
          <a:p>
            <a:pPr algn="ctr"/>
            <a:r>
              <a:rPr lang="en-US" sz="2000" b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Taypograph</a:t>
            </a:r>
            <a:r>
              <a:rPr lang="en-US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elements</a:t>
            </a:r>
            <a:endParaRPr lang="ar-BH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07900" y="2413095"/>
            <a:ext cx="236154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2800" b="1" dirty="0" smtClean="0"/>
              <a:t>العناصر </a:t>
            </a:r>
            <a:r>
              <a:rPr lang="ar-BH" sz="2800" b="1" dirty="0" err="1" smtClean="0"/>
              <a:t>الجرافيكية</a:t>
            </a:r>
            <a:endParaRPr lang="ar-BH" sz="2800" b="1" dirty="0" smtClean="0"/>
          </a:p>
          <a:p>
            <a:pPr algn="ctr" rtl="1"/>
            <a:r>
              <a:rPr lang="en-US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Graphic </a:t>
            </a:r>
            <a:r>
              <a:rPr lang="en-US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elements</a:t>
            </a:r>
            <a:endParaRPr lang="ar-BH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58902" y="3972138"/>
            <a:ext cx="1859539" cy="509203"/>
            <a:chOff x="2090635" y="3534944"/>
            <a:chExt cx="3207027" cy="985066"/>
          </a:xfrm>
        </p:grpSpPr>
        <p:sp>
          <p:nvSpPr>
            <p:cNvPr id="20" name="Bent Arrow 19"/>
            <p:cNvSpPr/>
            <p:nvPr/>
          </p:nvSpPr>
          <p:spPr>
            <a:xfrm rot="5400000">
              <a:off x="4279517" y="3501866"/>
              <a:ext cx="484909" cy="1551380"/>
            </a:xfrm>
            <a:prstGeom prst="bentArrow">
              <a:avLst/>
            </a:prstGeom>
            <a:solidFill>
              <a:srgbClr val="B68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16200000" flipH="1">
              <a:off x="2693445" y="3426893"/>
              <a:ext cx="484909" cy="1690529"/>
            </a:xfrm>
            <a:prstGeom prst="bentArrow">
              <a:avLst/>
            </a:prstGeom>
            <a:solidFill>
              <a:srgbClr val="B68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22" name="Bent-Up Arrow 21"/>
            <p:cNvSpPr/>
            <p:nvPr/>
          </p:nvSpPr>
          <p:spPr>
            <a:xfrm>
              <a:off x="3484141" y="3534944"/>
              <a:ext cx="471054" cy="621189"/>
            </a:xfrm>
            <a:prstGeom prst="bentUpArrow">
              <a:avLst/>
            </a:prstGeom>
            <a:solidFill>
              <a:srgbClr val="B68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40926" y="4521403"/>
            <a:ext cx="1736238" cy="397438"/>
          </a:xfrm>
          <a:prstGeom prst="roundRect">
            <a:avLst/>
          </a:prstGeom>
          <a:ln w="38100">
            <a:solidFill>
              <a:srgbClr val="B685D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TextBox 23"/>
          <p:cNvSpPr txBox="1"/>
          <p:nvPr/>
        </p:nvSpPr>
        <p:spPr>
          <a:xfrm>
            <a:off x="1860317" y="4525419"/>
            <a:ext cx="14974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 smtClean="0"/>
              <a:t>الصور المرسومة</a:t>
            </a:r>
            <a:endParaRPr lang="ar-BH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28398" y="3257603"/>
            <a:ext cx="27071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b="1" dirty="0" smtClean="0"/>
              <a:t>هندسة حروف الكلمات وتشكيلها لجذب الانتباه.</a:t>
            </a:r>
            <a:endParaRPr lang="ar-BH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91234" y="3257382"/>
            <a:ext cx="240642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b="1" dirty="0" smtClean="0"/>
              <a:t>استعمال الصور لإيصال الفكرة</a:t>
            </a:r>
          </a:p>
          <a:p>
            <a:pPr algn="ctr"/>
            <a:r>
              <a:rPr lang="ar-BH" b="1" dirty="0" smtClean="0">
                <a:solidFill>
                  <a:srgbClr val="C00000"/>
                </a:solidFill>
              </a:rPr>
              <a:t>أنواع الصور: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23655" y="4515187"/>
            <a:ext cx="1736238" cy="397438"/>
          </a:xfrm>
          <a:prstGeom prst="roundRect">
            <a:avLst/>
          </a:prstGeom>
          <a:ln w="38100">
            <a:solidFill>
              <a:srgbClr val="B685D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TextBox 27"/>
          <p:cNvSpPr txBox="1"/>
          <p:nvPr/>
        </p:nvSpPr>
        <p:spPr>
          <a:xfrm>
            <a:off x="4667690" y="4543292"/>
            <a:ext cx="16481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1600" b="1" dirty="0" smtClean="0"/>
              <a:t>الصور الفوتوغرافية</a:t>
            </a:r>
            <a:endParaRPr lang="ar-BH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4195955" y="5039962"/>
            <a:ext cx="2705297" cy="738664"/>
          </a:xfrm>
          <a:prstGeom prst="rect">
            <a:avLst/>
          </a:prstGeom>
          <a:solidFill>
            <a:srgbClr val="C7A1E3"/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BH" sz="1400" b="1" dirty="0">
                <a:latin typeface="Sakkal Majalla" panose="02000000000000000000" pitchFamily="2" charset="-78"/>
              </a:rPr>
              <a:t>هي الصور التي يتم التقاطها عن طريق الكاميرات الرقمية </a:t>
            </a:r>
            <a:r>
              <a:rPr lang="ar-BH" sz="1400" b="1" dirty="0" smtClean="0">
                <a:latin typeface="Sakkal Majalla" panose="02000000000000000000" pitchFamily="2" charset="-78"/>
              </a:rPr>
              <a:t>أو الضوئية، وتعطي </a:t>
            </a:r>
            <a:r>
              <a:rPr lang="ar-BH" sz="1400" b="1" dirty="0">
                <a:latin typeface="Sakkal Majalla" panose="02000000000000000000" pitchFamily="2" charset="-78"/>
              </a:rPr>
              <a:t>المنظر الحقيقي للشيء</a:t>
            </a:r>
            <a:r>
              <a:rPr lang="ar-BH" sz="1400" b="1" dirty="0" smtClean="0">
                <a:latin typeface="Sakkal Majalla" panose="02000000000000000000" pitchFamily="2" charset="-78"/>
              </a:rPr>
              <a:t>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12236" y="5045601"/>
            <a:ext cx="2783772" cy="1169551"/>
          </a:xfrm>
          <a:prstGeom prst="rect">
            <a:avLst/>
          </a:prstGeom>
          <a:solidFill>
            <a:srgbClr val="C7A1E3"/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BH" sz="1400" b="1" dirty="0">
                <a:latin typeface="Sakkal Majalla" panose="02000000000000000000" pitchFamily="2" charset="-78"/>
              </a:rPr>
              <a:t>هي الرسومات التي ينتجها الفنان بهدف إيصال رسالة </a:t>
            </a:r>
            <a:r>
              <a:rPr lang="ar-BH" sz="1400" b="1" dirty="0" smtClean="0">
                <a:latin typeface="Sakkal Majalla" panose="02000000000000000000" pitchFamily="2" charset="-78"/>
              </a:rPr>
              <a:t>محددة.</a:t>
            </a:r>
          </a:p>
          <a:p>
            <a:pPr algn="justLow" rtl="1"/>
            <a:r>
              <a:rPr lang="ar-BH" sz="1400" b="1" dirty="0" smtClean="0"/>
              <a:t>أنواع الرسوم: </a:t>
            </a:r>
            <a:r>
              <a:rPr lang="ar-BH" sz="1400" b="1" dirty="0" err="1" smtClean="0"/>
              <a:t>الكاركاتير</a:t>
            </a:r>
            <a:r>
              <a:rPr lang="ar-BH" sz="1400" b="1" dirty="0" smtClean="0"/>
              <a:t> – الرسوم التوضيحية – الرسوم التعبيرية – رسم </a:t>
            </a:r>
            <a:r>
              <a:rPr lang="ar-BH" sz="1400" b="1" dirty="0" err="1" smtClean="0"/>
              <a:t>البورتريه</a:t>
            </a:r>
            <a:endParaRPr lang="ar-BH" sz="1400" b="1" dirty="0" smtClean="0">
              <a:latin typeface="Sakkal Majalla" panose="020000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2" t="29108" r="20831" b="60376"/>
          <a:stretch/>
        </p:blipFill>
        <p:spPr>
          <a:xfrm>
            <a:off x="631255" y="3219667"/>
            <a:ext cx="2191805" cy="813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2761" y="3063870"/>
            <a:ext cx="1062827" cy="15033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015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04299" y="2654723"/>
            <a:ext cx="10515600" cy="1325563"/>
          </a:xfrm>
          <a:prstGeom prst="rect">
            <a:avLst/>
          </a:prstGeom>
          <a:solidFill>
            <a:srgbClr val="B685D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 تمنياتي بالتوفيق للجميع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439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بناء الفن </a:t>
            </a:r>
            <a:r>
              <a:rPr lang="ar-SA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</a:t>
            </a:r>
            <a:endParaRPr lang="ar-BH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7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الصور</a:t>
            </a:r>
            <a:endParaRPr lang="en-US" sz="37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351338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655127" y="1847939"/>
            <a:ext cx="6954982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صنف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الصور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المعروض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أمامك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بحسب نوعها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807" y="4452619"/>
            <a:ext cx="1787114" cy="1263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4796">
            <a:off x="7752379" y="2769683"/>
            <a:ext cx="1792214" cy="1267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0" r="13631"/>
          <a:stretch/>
        </p:blipFill>
        <p:spPr>
          <a:xfrm>
            <a:off x="5534052" y="2659394"/>
            <a:ext cx="1033672" cy="1019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2215" y="4069739"/>
            <a:ext cx="1507141" cy="170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3269">
            <a:off x="4710260" y="4061022"/>
            <a:ext cx="1735732" cy="1722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8256">
            <a:off x="2359324" y="2499463"/>
            <a:ext cx="2001128" cy="1538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952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2517" y="1847288"/>
            <a:ext cx="5024719" cy="4575175"/>
          </a:xfrm>
          <a:prstGeom prst="rect">
            <a:avLst/>
          </a:prstGeom>
          <a:solidFill>
            <a:srgbClr val="DFC9E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6329081" y="1843398"/>
            <a:ext cx="5024719" cy="4575175"/>
          </a:xfrm>
          <a:prstGeom prst="rect">
            <a:avLst/>
          </a:prstGeom>
          <a:solidFill>
            <a:srgbClr val="DFC9E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2509" y="355800"/>
            <a:ext cx="11471564" cy="1325563"/>
          </a:xfrm>
          <a:solidFill>
            <a:schemeClr val="accent4"/>
          </a:solidFill>
        </p:spPr>
        <p:txBody>
          <a:bodyPr anchor="ctr">
            <a:noAutofit/>
          </a:bodyPr>
          <a:lstStyle/>
          <a:p>
            <a:pPr algn="ctr" rtl="1"/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(تابع) 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r>
              <a:rPr lang="ar-SA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 الصور المعروض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أمامك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نوعها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7538">
            <a:off x="6780543" y="4527976"/>
            <a:ext cx="2067944" cy="1461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5981">
            <a:off x="8922831" y="3843747"/>
            <a:ext cx="2027350" cy="1433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0" r="13631"/>
          <a:stretch/>
        </p:blipFill>
        <p:spPr>
          <a:xfrm rot="564119">
            <a:off x="7480023" y="3092426"/>
            <a:ext cx="1267785" cy="1250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003" y="3717713"/>
            <a:ext cx="1848488" cy="2090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3269">
            <a:off x="1424992" y="4372228"/>
            <a:ext cx="1762979" cy="1749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8256">
            <a:off x="1314458" y="3168226"/>
            <a:ext cx="1674011" cy="1286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013043" y="1930159"/>
            <a:ext cx="472366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الصور الفوتوغرافية</a:t>
            </a:r>
          </a:p>
          <a:p>
            <a:pPr algn="ctr"/>
            <a:r>
              <a:rPr lang="ar-BH" b="1" dirty="0">
                <a:latin typeface="Sakkal Majalla" panose="02000000000000000000" pitchFamily="2" charset="-78"/>
              </a:rPr>
              <a:t>هي الصور التي يتم التقاطها عن طريق الكاميرات الرقمية منها أو الضوئية ، وهي التي تعطي المنظر الحقيقي للشيء</a:t>
            </a:r>
            <a:r>
              <a:rPr lang="ar-BH" b="1" dirty="0" smtClean="0">
                <a:latin typeface="Sakkal Majalla" panose="02000000000000000000" pitchFamily="2" charset="-78"/>
              </a:rPr>
              <a:t>.</a:t>
            </a:r>
            <a:endParaRPr lang="ar-BH" b="1" dirty="0">
              <a:latin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9607" y="1930159"/>
            <a:ext cx="472366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الصور المرسومة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</a:rPr>
              <a:t>هي الرسومات التي ينتجها الفنان بهدف إيصال رسالة محددة، والرسوم هي أقدم العناصر الجرافيكية في الصحف المطبوعة </a:t>
            </a:r>
            <a:r>
              <a:rPr lang="ar-SA" b="1" dirty="0">
                <a:latin typeface="Sakkal Majalla" panose="02000000000000000000" pitchFamily="2" charset="-78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518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الأمور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يجب مراعاتها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 في التصميمات </a:t>
            </a:r>
            <a:r>
              <a:rPr lang="ar-SA" sz="36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الجرافيكية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7121236" y="2576944"/>
            <a:ext cx="4101737" cy="355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208572" y="2576944"/>
            <a:ext cx="3927064" cy="12576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BH" sz="2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يتم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دخال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الي جهاز الحاسوب بصورة رقمية تتكون من نقاط متجاورة تسمى البيكسل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9" t="25164" r="64451" b="62254"/>
          <a:stretch/>
        </p:blipFill>
        <p:spPr>
          <a:xfrm>
            <a:off x="7703127" y="3834612"/>
            <a:ext cx="2890955" cy="1996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ounded Rectangle 30"/>
          <p:cNvSpPr/>
          <p:nvPr/>
        </p:nvSpPr>
        <p:spPr>
          <a:xfrm>
            <a:off x="911397" y="2624934"/>
            <a:ext cx="5166123" cy="35270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Rectangle 31"/>
          <p:cNvSpPr/>
          <p:nvPr/>
        </p:nvSpPr>
        <p:spPr>
          <a:xfrm>
            <a:off x="1279456" y="3005723"/>
            <a:ext cx="413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وكلما زاد عدد النقاط زاد وضوح الصورة وزاد حجمها 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3532909" y="1821949"/>
            <a:ext cx="5126182" cy="595743"/>
          </a:xfrm>
          <a:prstGeom prst="flowChartAlternateProcess">
            <a:avLst/>
          </a:prstGeom>
          <a:solidFill>
            <a:srgbClr val="C7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Image resolution 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وضوح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الصّورة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724" y="3535265"/>
            <a:ext cx="4707467" cy="221403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508785" y="5390329"/>
            <a:ext cx="1410314" cy="313543"/>
            <a:chOff x="1508785" y="5390329"/>
            <a:chExt cx="1410314" cy="313543"/>
          </a:xfrm>
        </p:grpSpPr>
        <p:sp>
          <p:nvSpPr>
            <p:cNvPr id="36" name="Rectangle 35"/>
            <p:cNvSpPr/>
            <p:nvPr/>
          </p:nvSpPr>
          <p:spPr>
            <a:xfrm>
              <a:off x="1508785" y="5405777"/>
              <a:ext cx="763360" cy="2980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 sz="1400" b="1" dirty="0"/>
            </a:p>
          </p:txBody>
        </p:sp>
        <p:sp>
          <p:nvSpPr>
            <p:cNvPr id="37" name="Bent Arrow 36"/>
            <p:cNvSpPr/>
            <p:nvPr/>
          </p:nvSpPr>
          <p:spPr>
            <a:xfrm rot="16200000" flipV="1">
              <a:off x="2459063" y="5203411"/>
              <a:ext cx="273118" cy="646954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62816" y="5382605"/>
            <a:ext cx="1410314" cy="313543"/>
            <a:chOff x="1661185" y="5542729"/>
            <a:chExt cx="1410314" cy="313543"/>
          </a:xfrm>
        </p:grpSpPr>
        <p:sp>
          <p:nvSpPr>
            <p:cNvPr id="39" name="Rectangle 38"/>
            <p:cNvSpPr/>
            <p:nvPr/>
          </p:nvSpPr>
          <p:spPr>
            <a:xfrm>
              <a:off x="1661185" y="5558177"/>
              <a:ext cx="763360" cy="2980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 sz="1400" b="1" dirty="0"/>
            </a:p>
          </p:txBody>
        </p:sp>
        <p:sp>
          <p:nvSpPr>
            <p:cNvPr id="40" name="Bent Arrow 39"/>
            <p:cNvSpPr/>
            <p:nvPr/>
          </p:nvSpPr>
          <p:spPr>
            <a:xfrm rot="16200000" flipV="1">
              <a:off x="2611463" y="5355811"/>
              <a:ext cx="273118" cy="646954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74939" y="5749910"/>
            <a:ext cx="103105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1600" b="1" dirty="0" smtClean="0">
                <a:solidFill>
                  <a:srgbClr val="FF0000"/>
                </a:solidFill>
              </a:rPr>
              <a:t>عدد نقاط أقل</a:t>
            </a:r>
            <a:endParaRPr lang="ar-BH" sz="1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28970" y="5777079"/>
            <a:ext cx="109356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1600" b="1" dirty="0" smtClean="0">
                <a:solidFill>
                  <a:srgbClr val="FF0000"/>
                </a:solidFill>
              </a:rPr>
              <a:t>عدد نقاط أكثر</a:t>
            </a:r>
            <a:endParaRPr lang="ar-BH" sz="1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605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2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الأمور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يجب مراعاتها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 في التصميمات </a:t>
            </a:r>
            <a:r>
              <a:rPr lang="ar-SA" sz="36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الجرافيكية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532909" y="1821949"/>
            <a:ext cx="5126182" cy="595743"/>
          </a:xfrm>
          <a:prstGeom prst="flowChartAlternateProcess">
            <a:avLst/>
          </a:prstGeom>
          <a:solidFill>
            <a:srgbClr val="C7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Image format 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تنسيق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الصّورة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112236" y="2072614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BH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تنسيقات الصور المعدة للعرض على الشاشة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صغيرة الحجم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سرع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التحميل والعرض)</a:t>
            </a:r>
            <a:endParaRPr lang="en-US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تنسيقات الصور المعدة للطباعة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(تحافظ عل وضوح الصورة)</a:t>
            </a:r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601711" y="3149403"/>
            <a:ext cx="1341146" cy="13758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PNG</a:t>
            </a:r>
            <a:endParaRPr lang="en-US" sz="3200" dirty="0"/>
          </a:p>
        </p:txBody>
      </p:sp>
      <p:sp>
        <p:nvSpPr>
          <p:cNvPr id="45" name="Oval 44"/>
          <p:cNvSpPr/>
          <p:nvPr/>
        </p:nvSpPr>
        <p:spPr>
          <a:xfrm>
            <a:off x="4790019" y="3199533"/>
            <a:ext cx="1372742" cy="13758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JPG</a:t>
            </a:r>
            <a:endParaRPr lang="en-US" sz="3200" dirty="0"/>
          </a:p>
        </p:txBody>
      </p:sp>
      <p:sp>
        <p:nvSpPr>
          <p:cNvPr id="46" name="Oval 45"/>
          <p:cNvSpPr/>
          <p:nvPr/>
        </p:nvSpPr>
        <p:spPr>
          <a:xfrm>
            <a:off x="3382808" y="3149402"/>
            <a:ext cx="1296276" cy="13758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Gif</a:t>
            </a:r>
            <a:endParaRPr lang="en-US" sz="3200" dirty="0"/>
          </a:p>
        </p:txBody>
      </p:sp>
      <p:sp>
        <p:nvSpPr>
          <p:cNvPr id="47" name="Oval 46"/>
          <p:cNvSpPr/>
          <p:nvPr/>
        </p:nvSpPr>
        <p:spPr>
          <a:xfrm>
            <a:off x="6273696" y="3149403"/>
            <a:ext cx="1259592" cy="13758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JPEG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4953221" y="5088204"/>
            <a:ext cx="1186485" cy="10909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EPS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7205950" y="5088203"/>
            <a:ext cx="1175132" cy="10909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Tif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470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الأمور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يجب مراعاتها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</a:t>
            </a:r>
            <a:r>
              <a:rPr lang="ar-BH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 في التصميمات </a:t>
            </a:r>
            <a:r>
              <a:rPr lang="ar-SA" sz="36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الجرافيكية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532909" y="1821949"/>
            <a:ext cx="5126182" cy="595743"/>
          </a:xfrm>
          <a:prstGeom prst="flowChartAlternateProcess">
            <a:avLst/>
          </a:prstGeom>
          <a:solidFill>
            <a:srgbClr val="C7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حقوق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النشر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38200" y="2494719"/>
            <a:ext cx="10515600" cy="36236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BH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يجب على المصمم عند الاستعانة بصور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تصميمات من مواقع الانترنت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أي مصدر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خر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يراعى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حقوق النشر الخاصة بها.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SA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كلما كانت الصور والتصميمات جديدة ومتفردة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ضافت للتصميم الكثير و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بالإضافة إلى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تميز المصمم عن غيره.</a:t>
            </a:r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9531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01782" y="391578"/>
            <a:ext cx="11388436" cy="1325563"/>
          </a:xfrm>
          <a:prstGeom prst="rect">
            <a:avLst/>
          </a:prstGeom>
          <a:solidFill>
            <a:srgbClr val="FFFF00"/>
          </a:solidFill>
          <a:ln>
            <a:solidFill>
              <a:srgbClr val="B685DB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التصميم الأساسية</a:t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8431" y="1744922"/>
            <a:ext cx="11381787" cy="4614314"/>
          </a:xfr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txBody>
          <a:bodyPr/>
          <a:lstStyle/>
          <a:p>
            <a:endParaRPr lang="ar-BH" dirty="0"/>
          </a:p>
          <a:p>
            <a:pPr algn="r" rtl="1"/>
            <a:endParaRPr lang="ar-BH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BH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35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الوسائل لتحقيق الجاذبية في التصميمات الجرافيكية:</a:t>
            </a:r>
          </a:p>
          <a:p>
            <a:pPr algn="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الصور اللافتة.</a:t>
            </a:r>
          </a:p>
          <a:p>
            <a:pPr algn="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الكلمات المثيرة للفضول.</a:t>
            </a:r>
          </a:p>
          <a:p>
            <a:pPr algn="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الفراغ المريح للعين.</a:t>
            </a:r>
          </a:p>
          <a:p>
            <a:pPr algn="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التبيان بين العناصر.</a:t>
            </a:r>
          </a:p>
          <a:p>
            <a:pPr algn="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تنظيم العناصر بأسلوب جديد ابتكاري.</a:t>
            </a:r>
          </a:p>
          <a:p>
            <a:pPr algn="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الوضع في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أبرز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مكان في التصميم وهو المركز البصري.</a:t>
            </a:r>
          </a:p>
          <a:p>
            <a:pPr algn="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الشد الفراغي 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8327"/>
            <a:ext cx="671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فنو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214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» -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بالحاسوب –الباب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مبادئ التصميم الجرافيكي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708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1936</Words>
  <Application>Microsoft Office PowerPoint</Application>
  <PresentationFormat>Custom</PresentationFormat>
  <Paragraphs>272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2_Office Theme</vt:lpstr>
      <vt:lpstr>Slide 1</vt:lpstr>
      <vt:lpstr>Slide 2</vt:lpstr>
      <vt:lpstr>Slide 3</vt:lpstr>
      <vt:lpstr>Slide 4</vt:lpstr>
      <vt:lpstr>(تابع) نشاط1: صنف الصور المعروضة أمامك بحسب نوعها:</vt:lpstr>
      <vt:lpstr>Slide 6</vt:lpstr>
      <vt:lpstr>Slide 7</vt:lpstr>
      <vt:lpstr>Slide 8</vt:lpstr>
      <vt:lpstr>Slide 9</vt:lpstr>
      <vt:lpstr>نشاط2 : عدد عناصر التصميم الأساسية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الأسئلة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TOSHIBA</cp:lastModifiedBy>
  <cp:revision>255</cp:revision>
  <dcterms:created xsi:type="dcterms:W3CDTF">2020-05-12T08:31:35Z</dcterms:created>
  <dcterms:modified xsi:type="dcterms:W3CDTF">2020-10-12T19:44:44Z</dcterms:modified>
</cp:coreProperties>
</file>