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351" r:id="rId2"/>
    <p:sldId id="352" r:id="rId3"/>
    <p:sldId id="339" r:id="rId4"/>
    <p:sldId id="340" r:id="rId5"/>
    <p:sldId id="328" r:id="rId6"/>
    <p:sldId id="345" r:id="rId7"/>
    <p:sldId id="315" r:id="rId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1D"/>
    <a:srgbClr val="EA0000"/>
    <a:srgbClr val="FFE5E5"/>
    <a:srgbClr val="9933FF"/>
    <a:srgbClr val="FF99CC"/>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7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5D96A-ECB9-473F-9A64-37CDBE148CE3}" type="doc">
      <dgm:prSet loTypeId="urn:microsoft.com/office/officeart/2005/8/layout/vList5" loCatId="list" qsTypeId="urn:microsoft.com/office/officeart/2005/8/quickstyle/simple1" qsCatId="simple" csTypeId="urn:microsoft.com/office/officeart/2005/8/colors/colorful4" csCatId="colorful" phldr="1"/>
      <dgm:spPr/>
      <dgm:t>
        <a:bodyPr/>
        <a:lstStyle/>
        <a:p>
          <a:pPr rtl="1"/>
          <a:endParaRPr lang="ar-BH"/>
        </a:p>
      </dgm:t>
    </dgm:pt>
    <dgm:pt modelId="{356018A2-C20B-4DD8-A6A1-A1717017E834}">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ar-SA" sz="2400" b="1" dirty="0" smtClean="0"/>
            <a:t>نضح الطلاء الزجاجي</a:t>
          </a:r>
          <a:endParaRPr lang="ar-BH" sz="2400" b="1" dirty="0"/>
        </a:p>
      </dgm:t>
    </dgm:pt>
    <dgm:pt modelId="{0357789D-CE9D-422C-A0E5-44E7EEF49668}" type="parTrans" cxnId="{ADF995B5-69CF-4D42-9A76-DC940BCD67BF}">
      <dgm:prSet/>
      <dgm:spPr/>
      <dgm:t>
        <a:bodyPr/>
        <a:lstStyle/>
        <a:p>
          <a:pPr rtl="1"/>
          <a:endParaRPr lang="ar-BH"/>
        </a:p>
      </dgm:t>
    </dgm:pt>
    <dgm:pt modelId="{69DBEF15-BAA5-4795-8ADA-218CC84408A0}" type="sibTrans" cxnId="{ADF995B5-69CF-4D42-9A76-DC940BCD67BF}">
      <dgm:prSet/>
      <dgm:spPr/>
      <dgm:t>
        <a:bodyPr/>
        <a:lstStyle/>
        <a:p>
          <a:pPr rtl="1"/>
          <a:endParaRPr lang="ar-BH"/>
        </a:p>
      </dgm:t>
    </dgm:pt>
    <dgm:pt modelId="{BCB2475E-CF81-495A-AD38-1E6FE07DDD6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Low" rtl="1"/>
          <a:r>
            <a:rPr lang="ar-SA" sz="1700" b="1" dirty="0" smtClean="0"/>
            <a:t>يجب ان تصل درجة الحرارة كافيه لانصهار الطلاء الزجاجي لتحوله الى زجاج وان لم تكن درجة الحرارة كافيه فإنه ستظهر بعض العيوب على سطح الطلاء من قبيل الفقاعات او التموج او في حال ارتفعت درجة الحرارة عن المستوى المطلوب فانه سيسل الطلاء الى أسفل الآنية.</a:t>
          </a:r>
          <a:endParaRPr lang="ar-BH" sz="1700" b="1" dirty="0"/>
        </a:p>
      </dgm:t>
    </dgm:pt>
    <dgm:pt modelId="{7DA96581-7EEE-44F0-B0A1-56CAE6ED9C5F}" type="parTrans" cxnId="{48F316DC-13AB-431A-B0A8-F190CDA462E6}">
      <dgm:prSet/>
      <dgm:spPr/>
      <dgm:t>
        <a:bodyPr/>
        <a:lstStyle/>
        <a:p>
          <a:pPr rtl="1"/>
          <a:endParaRPr lang="ar-BH"/>
        </a:p>
      </dgm:t>
    </dgm:pt>
    <dgm:pt modelId="{0F7C95D0-B31F-443B-9A9C-F3E5F3915F3B}" type="sibTrans" cxnId="{48F316DC-13AB-431A-B0A8-F190CDA462E6}">
      <dgm:prSet/>
      <dgm:spPr/>
      <dgm:t>
        <a:bodyPr/>
        <a:lstStyle/>
        <a:p>
          <a:pPr rtl="1"/>
          <a:endParaRPr lang="ar-BH"/>
        </a:p>
      </dgm:t>
    </dgm:pt>
    <dgm:pt modelId="{BAE60BF2-B548-4EAC-AFF3-2AB096503870}">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ar-SA" sz="2400" b="1" dirty="0" smtClean="0"/>
            <a:t>مواعيد الحرق</a:t>
          </a:r>
          <a:endParaRPr lang="ar-BH" sz="2400" b="1" dirty="0"/>
        </a:p>
      </dgm:t>
    </dgm:pt>
    <dgm:pt modelId="{CC71060A-66B2-4F44-9079-D752651F936C}" type="parTrans" cxnId="{D4CF148C-8F2D-4AA1-B85E-BC67AEC48425}">
      <dgm:prSet/>
      <dgm:spPr/>
      <dgm:t>
        <a:bodyPr/>
        <a:lstStyle/>
        <a:p>
          <a:pPr rtl="1"/>
          <a:endParaRPr lang="ar-BH"/>
        </a:p>
      </dgm:t>
    </dgm:pt>
    <dgm:pt modelId="{C96ACE62-1872-42FC-BA31-7158B7A66106}" type="sibTrans" cxnId="{D4CF148C-8F2D-4AA1-B85E-BC67AEC48425}">
      <dgm:prSet/>
      <dgm:spPr/>
      <dgm:t>
        <a:bodyPr/>
        <a:lstStyle/>
        <a:p>
          <a:pPr rtl="1"/>
          <a:endParaRPr lang="ar-BH"/>
        </a:p>
      </dgm:t>
    </dgm:pt>
    <dgm:pt modelId="{FB90E49E-3A2F-4BDC-9BAD-CBD5F025B44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Low" rtl="1"/>
          <a:r>
            <a:rPr lang="ar-SA" sz="1700" b="1" dirty="0" err="1" smtClean="0"/>
            <a:t>بالامكان</a:t>
          </a:r>
          <a:r>
            <a:rPr lang="ar-SA" sz="1700" b="1" dirty="0" smtClean="0"/>
            <a:t> الوصول الى الدرجة الحرارة المطلوبة لانضاج الطلاء الزجاجي بسرعة وبدون تدرج تصاعدي على ان يكون الجسم يتحمل درجات الحرارة العالية السريعة مع الاخذ بالاعتبار الوقت اللازم لتسخين الفرن نفسه.</a:t>
          </a:r>
          <a:endParaRPr lang="ar-BH" sz="1700" b="1" dirty="0"/>
        </a:p>
      </dgm:t>
    </dgm:pt>
    <dgm:pt modelId="{8E598738-F86F-47C3-998D-A69FE7155409}" type="parTrans" cxnId="{37630164-907A-47C9-A6D2-68B1D240807B}">
      <dgm:prSet/>
      <dgm:spPr/>
      <dgm:t>
        <a:bodyPr/>
        <a:lstStyle/>
        <a:p>
          <a:pPr rtl="1"/>
          <a:endParaRPr lang="ar-BH"/>
        </a:p>
      </dgm:t>
    </dgm:pt>
    <dgm:pt modelId="{FE875F9C-38E4-4C23-B804-0A7C51CC3779}" type="sibTrans" cxnId="{37630164-907A-47C9-A6D2-68B1D240807B}">
      <dgm:prSet/>
      <dgm:spPr/>
      <dgm:t>
        <a:bodyPr/>
        <a:lstStyle/>
        <a:p>
          <a:pPr rtl="1"/>
          <a:endParaRPr lang="ar-BH"/>
        </a:p>
      </dgm:t>
    </dgm:pt>
    <dgm:pt modelId="{4D5F8E35-1FF1-4773-A33E-510399AD8FB0}">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Low" rtl="1"/>
          <a:r>
            <a:rPr lang="ar-SA" sz="1700" b="1" dirty="0" smtClean="0"/>
            <a:t>كل نوع من الطلاءات درجة حرارة ت انضاج مناسبة له.</a:t>
          </a:r>
          <a:endParaRPr lang="ar-BH" sz="1700" b="1" dirty="0"/>
        </a:p>
      </dgm:t>
    </dgm:pt>
    <dgm:pt modelId="{FA570489-07FA-4AE1-868E-1911ACAE1175}" type="parTrans" cxnId="{B726C8F6-0363-4F86-8657-008B64A39CB2}">
      <dgm:prSet/>
      <dgm:spPr/>
      <dgm:t>
        <a:bodyPr/>
        <a:lstStyle/>
        <a:p>
          <a:pPr rtl="1"/>
          <a:endParaRPr lang="ar-BH"/>
        </a:p>
      </dgm:t>
    </dgm:pt>
    <dgm:pt modelId="{EA093E4C-608C-4558-988B-70FD96970CA4}" type="sibTrans" cxnId="{B726C8F6-0363-4F86-8657-008B64A39CB2}">
      <dgm:prSet/>
      <dgm:spPr/>
      <dgm:t>
        <a:bodyPr/>
        <a:lstStyle/>
        <a:p>
          <a:pPr rtl="1"/>
          <a:endParaRPr lang="ar-BH"/>
        </a:p>
      </dgm:t>
    </dgm:pt>
    <dgm:pt modelId="{BF8435C2-DE80-4308-941E-DCA2F1A5B7AD}">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Low" rtl="1"/>
          <a:r>
            <a:rPr lang="ar-SA" sz="1700" b="1" dirty="0" smtClean="0"/>
            <a:t>درجة انضاج الطلاءات الزجاجية بين 1040-1180م.</a:t>
          </a:r>
          <a:endParaRPr lang="ar-BH" sz="1700" b="1" dirty="0"/>
        </a:p>
      </dgm:t>
    </dgm:pt>
    <dgm:pt modelId="{5C56C162-6B4B-465D-90B1-C58A84B750A1}" type="parTrans" cxnId="{4F2A4515-F924-43D0-B45F-018E4FB850EB}">
      <dgm:prSet/>
      <dgm:spPr/>
      <dgm:t>
        <a:bodyPr/>
        <a:lstStyle/>
        <a:p>
          <a:pPr rtl="1"/>
          <a:endParaRPr lang="ar-BH"/>
        </a:p>
      </dgm:t>
    </dgm:pt>
    <dgm:pt modelId="{B63755C9-0D8F-429F-BE72-BA3D15E28617}" type="sibTrans" cxnId="{4F2A4515-F924-43D0-B45F-018E4FB850EB}">
      <dgm:prSet/>
      <dgm:spPr/>
      <dgm:t>
        <a:bodyPr/>
        <a:lstStyle/>
        <a:p>
          <a:pPr rtl="1"/>
          <a:endParaRPr lang="ar-BH"/>
        </a:p>
      </dgm:t>
    </dgm:pt>
    <dgm:pt modelId="{4B2906C4-9BE4-4744-A98A-AFE777BBDF65}" type="pres">
      <dgm:prSet presAssocID="{E545D96A-ECB9-473F-9A64-37CDBE148CE3}" presName="Name0" presStyleCnt="0">
        <dgm:presLayoutVars>
          <dgm:dir/>
          <dgm:animLvl val="lvl"/>
          <dgm:resizeHandles val="exact"/>
        </dgm:presLayoutVars>
      </dgm:prSet>
      <dgm:spPr/>
      <dgm:t>
        <a:bodyPr/>
        <a:lstStyle/>
        <a:p>
          <a:pPr rtl="1"/>
          <a:endParaRPr lang="ar-BH"/>
        </a:p>
      </dgm:t>
    </dgm:pt>
    <dgm:pt modelId="{B3A86D66-6C17-49F6-AA05-E53B30AF6112}" type="pres">
      <dgm:prSet presAssocID="{356018A2-C20B-4DD8-A6A1-A1717017E834}" presName="linNode" presStyleCnt="0"/>
      <dgm:spPr/>
    </dgm:pt>
    <dgm:pt modelId="{159D847D-6CD4-473A-B1A4-36BA998AA063}" type="pres">
      <dgm:prSet presAssocID="{356018A2-C20B-4DD8-A6A1-A1717017E834}" presName="parentText" presStyleLbl="node1" presStyleIdx="0" presStyleCnt="2" custScaleX="61576" custScaleY="94023">
        <dgm:presLayoutVars>
          <dgm:chMax val="1"/>
          <dgm:bulletEnabled val="1"/>
        </dgm:presLayoutVars>
      </dgm:prSet>
      <dgm:spPr/>
      <dgm:t>
        <a:bodyPr/>
        <a:lstStyle/>
        <a:p>
          <a:pPr rtl="1"/>
          <a:endParaRPr lang="ar-BH"/>
        </a:p>
      </dgm:t>
    </dgm:pt>
    <dgm:pt modelId="{8F4C2B98-2632-4804-AC9D-BB45CD952B5F}" type="pres">
      <dgm:prSet presAssocID="{356018A2-C20B-4DD8-A6A1-A1717017E834}" presName="descendantText" presStyleLbl="alignAccFollowNode1" presStyleIdx="0" presStyleCnt="2" custScaleY="153743">
        <dgm:presLayoutVars>
          <dgm:bulletEnabled val="1"/>
        </dgm:presLayoutVars>
      </dgm:prSet>
      <dgm:spPr/>
      <dgm:t>
        <a:bodyPr/>
        <a:lstStyle/>
        <a:p>
          <a:pPr rtl="1"/>
          <a:endParaRPr lang="ar-BH"/>
        </a:p>
      </dgm:t>
    </dgm:pt>
    <dgm:pt modelId="{A46B5DFF-6A06-413C-B6CD-5DEC09D74382}" type="pres">
      <dgm:prSet presAssocID="{69DBEF15-BAA5-4795-8ADA-218CC84408A0}" presName="sp" presStyleCnt="0"/>
      <dgm:spPr/>
    </dgm:pt>
    <dgm:pt modelId="{814F9263-4B70-4229-9520-DDFBC9613B64}" type="pres">
      <dgm:prSet presAssocID="{BAE60BF2-B548-4EAC-AFF3-2AB096503870}" presName="linNode" presStyleCnt="0"/>
      <dgm:spPr/>
    </dgm:pt>
    <dgm:pt modelId="{89A6C24F-CD2D-4434-82F0-40E321D4429C}" type="pres">
      <dgm:prSet presAssocID="{BAE60BF2-B548-4EAC-AFF3-2AB096503870}" presName="parentText" presStyleLbl="node1" presStyleIdx="1" presStyleCnt="2" custScaleX="61516" custScaleY="85255">
        <dgm:presLayoutVars>
          <dgm:chMax val="1"/>
          <dgm:bulletEnabled val="1"/>
        </dgm:presLayoutVars>
      </dgm:prSet>
      <dgm:spPr/>
      <dgm:t>
        <a:bodyPr/>
        <a:lstStyle/>
        <a:p>
          <a:pPr rtl="1"/>
          <a:endParaRPr lang="ar-BH"/>
        </a:p>
      </dgm:t>
    </dgm:pt>
    <dgm:pt modelId="{2C850FF7-6C49-4F85-9954-FA56A8BFB483}" type="pres">
      <dgm:prSet presAssocID="{BAE60BF2-B548-4EAC-AFF3-2AB096503870}" presName="descendantText" presStyleLbl="alignAccFollowNode1" presStyleIdx="1" presStyleCnt="2" custScaleY="147608">
        <dgm:presLayoutVars>
          <dgm:bulletEnabled val="1"/>
        </dgm:presLayoutVars>
      </dgm:prSet>
      <dgm:spPr/>
      <dgm:t>
        <a:bodyPr/>
        <a:lstStyle/>
        <a:p>
          <a:pPr rtl="1"/>
          <a:endParaRPr lang="ar-BH"/>
        </a:p>
      </dgm:t>
    </dgm:pt>
  </dgm:ptLst>
  <dgm:cxnLst>
    <dgm:cxn modelId="{BDD93974-3FD3-4A2E-9486-1861BE4C6E43}" type="presOf" srcId="{356018A2-C20B-4DD8-A6A1-A1717017E834}" destId="{159D847D-6CD4-473A-B1A4-36BA998AA063}" srcOrd="0" destOrd="0" presId="urn:microsoft.com/office/officeart/2005/8/layout/vList5"/>
    <dgm:cxn modelId="{2CC58EEF-1F33-4A53-A479-82EC628B5F25}" type="presOf" srcId="{E545D96A-ECB9-473F-9A64-37CDBE148CE3}" destId="{4B2906C4-9BE4-4744-A98A-AFE777BBDF65}" srcOrd="0" destOrd="0" presId="urn:microsoft.com/office/officeart/2005/8/layout/vList5"/>
    <dgm:cxn modelId="{D6C56B44-1205-463B-A90B-BF587E8BECC0}" type="presOf" srcId="{4D5F8E35-1FF1-4773-A33E-510399AD8FB0}" destId="{8F4C2B98-2632-4804-AC9D-BB45CD952B5F}" srcOrd="0" destOrd="1" presId="urn:microsoft.com/office/officeart/2005/8/layout/vList5"/>
    <dgm:cxn modelId="{D4CF148C-8F2D-4AA1-B85E-BC67AEC48425}" srcId="{E545D96A-ECB9-473F-9A64-37CDBE148CE3}" destId="{BAE60BF2-B548-4EAC-AFF3-2AB096503870}" srcOrd="1" destOrd="0" parTransId="{CC71060A-66B2-4F44-9079-D752651F936C}" sibTransId="{C96ACE62-1872-42FC-BA31-7158B7A66106}"/>
    <dgm:cxn modelId="{ADF995B5-69CF-4D42-9A76-DC940BCD67BF}" srcId="{E545D96A-ECB9-473F-9A64-37CDBE148CE3}" destId="{356018A2-C20B-4DD8-A6A1-A1717017E834}" srcOrd="0" destOrd="0" parTransId="{0357789D-CE9D-422C-A0E5-44E7EEF49668}" sibTransId="{69DBEF15-BAA5-4795-8ADA-218CC84408A0}"/>
    <dgm:cxn modelId="{37630164-907A-47C9-A6D2-68B1D240807B}" srcId="{BAE60BF2-B548-4EAC-AFF3-2AB096503870}" destId="{FB90E49E-3A2F-4BDC-9BAD-CBD5F025B443}" srcOrd="0" destOrd="0" parTransId="{8E598738-F86F-47C3-998D-A69FE7155409}" sibTransId="{FE875F9C-38E4-4C23-B804-0A7C51CC3779}"/>
    <dgm:cxn modelId="{48F316DC-13AB-431A-B0A8-F190CDA462E6}" srcId="{356018A2-C20B-4DD8-A6A1-A1717017E834}" destId="{BCB2475E-CF81-495A-AD38-1E6FE07DDD63}" srcOrd="0" destOrd="0" parTransId="{7DA96581-7EEE-44F0-B0A1-56CAE6ED9C5F}" sibTransId="{0F7C95D0-B31F-443B-9A9C-F3E5F3915F3B}"/>
    <dgm:cxn modelId="{4F2A4515-F924-43D0-B45F-018E4FB850EB}" srcId="{356018A2-C20B-4DD8-A6A1-A1717017E834}" destId="{BF8435C2-DE80-4308-941E-DCA2F1A5B7AD}" srcOrd="2" destOrd="0" parTransId="{5C56C162-6B4B-465D-90B1-C58A84B750A1}" sibTransId="{B63755C9-0D8F-429F-BE72-BA3D15E28617}"/>
    <dgm:cxn modelId="{9242B179-BFA1-496D-ADFB-3974AB84CF6B}" type="presOf" srcId="{BAE60BF2-B548-4EAC-AFF3-2AB096503870}" destId="{89A6C24F-CD2D-4434-82F0-40E321D4429C}" srcOrd="0" destOrd="0" presId="urn:microsoft.com/office/officeart/2005/8/layout/vList5"/>
    <dgm:cxn modelId="{5289EBDC-6145-4844-ABE1-226B133E68BA}" type="presOf" srcId="{BF8435C2-DE80-4308-941E-DCA2F1A5B7AD}" destId="{8F4C2B98-2632-4804-AC9D-BB45CD952B5F}" srcOrd="0" destOrd="2" presId="urn:microsoft.com/office/officeart/2005/8/layout/vList5"/>
    <dgm:cxn modelId="{DF818CA2-DD0D-47F5-8D95-1AE6BD53C374}" type="presOf" srcId="{BCB2475E-CF81-495A-AD38-1E6FE07DDD63}" destId="{8F4C2B98-2632-4804-AC9D-BB45CD952B5F}" srcOrd="0" destOrd="0" presId="urn:microsoft.com/office/officeart/2005/8/layout/vList5"/>
    <dgm:cxn modelId="{B726C8F6-0363-4F86-8657-008B64A39CB2}" srcId="{356018A2-C20B-4DD8-A6A1-A1717017E834}" destId="{4D5F8E35-1FF1-4773-A33E-510399AD8FB0}" srcOrd="1" destOrd="0" parTransId="{FA570489-07FA-4AE1-868E-1911ACAE1175}" sibTransId="{EA093E4C-608C-4558-988B-70FD96970CA4}"/>
    <dgm:cxn modelId="{F773D485-AB51-4ED2-9429-5966D0E0C6E7}" type="presOf" srcId="{FB90E49E-3A2F-4BDC-9BAD-CBD5F025B443}" destId="{2C850FF7-6C49-4F85-9954-FA56A8BFB483}" srcOrd="0" destOrd="0" presId="urn:microsoft.com/office/officeart/2005/8/layout/vList5"/>
    <dgm:cxn modelId="{EE16B840-EAFC-4670-806C-A2FF9560B00F}" type="presParOf" srcId="{4B2906C4-9BE4-4744-A98A-AFE777BBDF65}" destId="{B3A86D66-6C17-49F6-AA05-E53B30AF6112}" srcOrd="0" destOrd="0" presId="urn:microsoft.com/office/officeart/2005/8/layout/vList5"/>
    <dgm:cxn modelId="{23F11F65-BCD9-4CE2-886A-EA8689FB1B36}" type="presParOf" srcId="{B3A86D66-6C17-49F6-AA05-E53B30AF6112}" destId="{159D847D-6CD4-473A-B1A4-36BA998AA063}" srcOrd="0" destOrd="0" presId="urn:microsoft.com/office/officeart/2005/8/layout/vList5"/>
    <dgm:cxn modelId="{F8938A27-C6EF-4147-AAE8-8F87CA540821}" type="presParOf" srcId="{B3A86D66-6C17-49F6-AA05-E53B30AF6112}" destId="{8F4C2B98-2632-4804-AC9D-BB45CD952B5F}" srcOrd="1" destOrd="0" presId="urn:microsoft.com/office/officeart/2005/8/layout/vList5"/>
    <dgm:cxn modelId="{A70F193C-A9C8-4CF6-A83A-497BE196E1E5}" type="presParOf" srcId="{4B2906C4-9BE4-4744-A98A-AFE777BBDF65}" destId="{A46B5DFF-6A06-413C-B6CD-5DEC09D74382}" srcOrd="1" destOrd="0" presId="urn:microsoft.com/office/officeart/2005/8/layout/vList5"/>
    <dgm:cxn modelId="{BEB9A145-FEA0-4F14-B9E3-CC8FD59BF68C}" type="presParOf" srcId="{4B2906C4-9BE4-4744-A98A-AFE777BBDF65}" destId="{814F9263-4B70-4229-9520-DDFBC9613B64}" srcOrd="2" destOrd="0" presId="urn:microsoft.com/office/officeart/2005/8/layout/vList5"/>
    <dgm:cxn modelId="{9E5DDDA4-D451-4A90-9BBA-AB802BBFA428}" type="presParOf" srcId="{814F9263-4B70-4229-9520-DDFBC9613B64}" destId="{89A6C24F-CD2D-4434-82F0-40E321D4429C}" srcOrd="0" destOrd="0" presId="urn:microsoft.com/office/officeart/2005/8/layout/vList5"/>
    <dgm:cxn modelId="{8E110DF9-DCC7-436D-926D-B2AD164182F7}" type="presParOf" srcId="{814F9263-4B70-4229-9520-DDFBC9613B64}" destId="{2C850FF7-6C49-4F85-9954-FA56A8BFB48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C2B98-2632-4804-AC9D-BB45CD952B5F}">
      <dsp:nvSpPr>
        <dsp:cNvPr id="0" name=""/>
        <dsp:cNvSpPr/>
      </dsp:nvSpPr>
      <dsp:spPr>
        <a:xfrm rot="5400000">
          <a:off x="6252453" y="-2943608"/>
          <a:ext cx="1380117" cy="7268153"/>
        </a:xfrm>
        <a:prstGeom prst="round2SameRect">
          <a:avLst/>
        </a:prstGeom>
        <a:solidFill>
          <a:schemeClr val="accent4">
            <a:tint val="40000"/>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755650" rtl="1">
            <a:lnSpc>
              <a:spcPct val="90000"/>
            </a:lnSpc>
            <a:spcBef>
              <a:spcPct val="0"/>
            </a:spcBef>
            <a:spcAft>
              <a:spcPct val="15000"/>
            </a:spcAft>
            <a:buChar char="••"/>
          </a:pPr>
          <a:r>
            <a:rPr lang="ar-SA" sz="1700" b="1" kern="1200" dirty="0" smtClean="0"/>
            <a:t>يجب ان تصل درجة الحرارة كافيه لانصهار الطلاء الزجاجي لتحوله الى زجاج وان لم تكن درجة الحرارة كافيه فإنه ستظهر بعض العيوب على سطح الطلاء من قبيل الفقاعات او التموج او في حال ارتفعت درجة الحرارة عن المستوى المطلوب فانه سيسل الطلاء الى أسفل الآنية.</a:t>
          </a:r>
          <a:endParaRPr lang="ar-BH" sz="1700" b="1" kern="1200" dirty="0"/>
        </a:p>
        <a:p>
          <a:pPr marL="171450" lvl="1" indent="-171450" algn="justLow" defTabSz="755650" rtl="1">
            <a:lnSpc>
              <a:spcPct val="90000"/>
            </a:lnSpc>
            <a:spcBef>
              <a:spcPct val="0"/>
            </a:spcBef>
            <a:spcAft>
              <a:spcPct val="15000"/>
            </a:spcAft>
            <a:buChar char="••"/>
          </a:pPr>
          <a:r>
            <a:rPr lang="ar-SA" sz="1700" b="1" kern="1200" dirty="0" smtClean="0"/>
            <a:t>كل نوع من الطلاءات درجة حرارة ت انضاج مناسبة له.</a:t>
          </a:r>
          <a:endParaRPr lang="ar-BH" sz="1700" b="1" kern="1200" dirty="0"/>
        </a:p>
        <a:p>
          <a:pPr marL="171450" lvl="1" indent="-171450" algn="justLow" defTabSz="755650" rtl="1">
            <a:lnSpc>
              <a:spcPct val="90000"/>
            </a:lnSpc>
            <a:spcBef>
              <a:spcPct val="0"/>
            </a:spcBef>
            <a:spcAft>
              <a:spcPct val="15000"/>
            </a:spcAft>
            <a:buChar char="••"/>
          </a:pPr>
          <a:r>
            <a:rPr lang="ar-SA" sz="1700" b="1" kern="1200" dirty="0" smtClean="0"/>
            <a:t>درجة انضاج الطلاءات الزجاجية بين 1040-1180م.</a:t>
          </a:r>
          <a:endParaRPr lang="ar-BH" sz="1700" b="1" kern="1200" dirty="0"/>
        </a:p>
      </dsp:txBody>
      <dsp:txXfrm rot="-5400000">
        <a:off x="3308435" y="67782"/>
        <a:ext cx="7200781" cy="1245373"/>
      </dsp:txXfrm>
    </dsp:sp>
    <dsp:sp modelId="{159D847D-6CD4-473A-B1A4-36BA998AA063}">
      <dsp:nvSpPr>
        <dsp:cNvPr id="0" name=""/>
        <dsp:cNvSpPr/>
      </dsp:nvSpPr>
      <dsp:spPr>
        <a:xfrm>
          <a:off x="791001" y="162953"/>
          <a:ext cx="2517433" cy="1055029"/>
        </a:xfrm>
        <a:prstGeom prst="roundRect">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ar-SA" sz="2400" b="1" kern="1200" dirty="0" smtClean="0"/>
            <a:t>نضح الطلاء الزجاجي</a:t>
          </a:r>
          <a:endParaRPr lang="ar-BH" sz="2400" b="1" kern="1200" dirty="0"/>
        </a:p>
      </dsp:txBody>
      <dsp:txXfrm>
        <a:off x="842503" y="214455"/>
        <a:ext cx="2414429" cy="952025"/>
      </dsp:txXfrm>
    </dsp:sp>
    <dsp:sp modelId="{2C850FF7-6C49-4F85-9954-FA56A8BFB483}">
      <dsp:nvSpPr>
        <dsp:cNvPr id="0" name=""/>
        <dsp:cNvSpPr/>
      </dsp:nvSpPr>
      <dsp:spPr>
        <a:xfrm rot="5400000">
          <a:off x="6277537" y="-1534922"/>
          <a:ext cx="1325044" cy="7268153"/>
        </a:xfrm>
        <a:prstGeom prst="round2SameRect">
          <a:avLst/>
        </a:prstGeom>
        <a:solidFill>
          <a:schemeClr val="accent4">
            <a:tint val="40000"/>
            <a:alpha val="90000"/>
            <a:hueOff val="11513918"/>
            <a:satOff val="-61261"/>
            <a:lumOff val="-349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Low" defTabSz="755650" rtl="1">
            <a:lnSpc>
              <a:spcPct val="90000"/>
            </a:lnSpc>
            <a:spcBef>
              <a:spcPct val="0"/>
            </a:spcBef>
            <a:spcAft>
              <a:spcPct val="15000"/>
            </a:spcAft>
            <a:buChar char="••"/>
          </a:pPr>
          <a:r>
            <a:rPr lang="ar-SA" sz="1700" b="1" kern="1200" dirty="0" err="1" smtClean="0"/>
            <a:t>بالامكان</a:t>
          </a:r>
          <a:r>
            <a:rPr lang="ar-SA" sz="1700" b="1" kern="1200" dirty="0" smtClean="0"/>
            <a:t> الوصول الى الدرجة الحرارة المطلوبة لانضاج الطلاء الزجاجي بسرعة وبدون تدرج تصاعدي على ان يكون الجسم يتحمل درجات الحرارة العالية السريعة مع الاخذ بالاعتبار الوقت اللازم لتسخين الفرن نفسه.</a:t>
          </a:r>
          <a:endParaRPr lang="ar-BH" sz="1700" b="1" kern="1200" dirty="0"/>
        </a:p>
      </dsp:txBody>
      <dsp:txXfrm rot="-5400000">
        <a:off x="3305983" y="1501315"/>
        <a:ext cx="7203470" cy="1195678"/>
      </dsp:txXfrm>
    </dsp:sp>
    <dsp:sp modelId="{89A6C24F-CD2D-4434-82F0-40E321D4429C}">
      <dsp:nvSpPr>
        <dsp:cNvPr id="0" name=""/>
        <dsp:cNvSpPr/>
      </dsp:nvSpPr>
      <dsp:spPr>
        <a:xfrm>
          <a:off x="791001" y="1620831"/>
          <a:ext cx="2514980" cy="956644"/>
        </a:xfrm>
        <a:prstGeom prst="roundRect">
          <a:avLst/>
        </a:prstGeom>
        <a:solidFill>
          <a:schemeClr val="accent4">
            <a:hueOff val="10395692"/>
            <a:satOff val="-47968"/>
            <a:lumOff val="1765"/>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ar-SA" sz="2400" b="1" kern="1200" dirty="0" smtClean="0"/>
            <a:t>مواعيد الحرق</a:t>
          </a:r>
          <a:endParaRPr lang="ar-BH" sz="2400" b="1" kern="1200" dirty="0"/>
        </a:p>
      </dsp:txBody>
      <dsp:txXfrm>
        <a:off x="837701" y="1667531"/>
        <a:ext cx="2421580" cy="8632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150" y="0"/>
            <a:ext cx="2889938" cy="498056"/>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sz="quarter" idx="1"/>
          </p:nvPr>
        </p:nvSpPr>
        <p:spPr>
          <a:xfrm>
            <a:off x="1544" y="0"/>
            <a:ext cx="2889938" cy="498056"/>
          </a:xfrm>
          <a:prstGeom prst="rect">
            <a:avLst/>
          </a:prstGeom>
        </p:spPr>
        <p:txBody>
          <a:bodyPr vert="horz" lIns="91440" tIns="45720" rIns="91440" bIns="45720" rtlCol="1"/>
          <a:lstStyle>
            <a:lvl1pPr algn="l">
              <a:defRPr sz="1200"/>
            </a:lvl1pPr>
          </a:lstStyle>
          <a:p>
            <a:fld id="{DAFEB082-F8D5-43D7-91FA-9926AB0A3F7E}" type="datetimeFigureOut">
              <a:rPr lang="ar-BH" smtClean="0"/>
              <a:t>17/03/1442</a:t>
            </a:fld>
            <a:endParaRPr lang="ar-BH"/>
          </a:p>
        </p:txBody>
      </p:sp>
      <p:sp>
        <p:nvSpPr>
          <p:cNvPr id="4" name="Footer Placeholder 3"/>
          <p:cNvSpPr>
            <a:spLocks noGrp="1"/>
          </p:cNvSpPr>
          <p:nvPr>
            <p:ph type="ftr" sz="quarter" idx="2"/>
          </p:nvPr>
        </p:nvSpPr>
        <p:spPr>
          <a:xfrm>
            <a:off x="3779150" y="9428584"/>
            <a:ext cx="2889938" cy="498055"/>
          </a:xfrm>
          <a:prstGeom prst="rect">
            <a:avLst/>
          </a:prstGeom>
        </p:spPr>
        <p:txBody>
          <a:bodyPr vert="horz" lIns="91440" tIns="45720" rIns="91440" bIns="45720" rtlCol="1" anchor="b"/>
          <a:lstStyle>
            <a:lvl1pPr algn="r">
              <a:defRPr sz="1200"/>
            </a:lvl1pPr>
          </a:lstStyle>
          <a:p>
            <a:endParaRPr lang="ar-BH"/>
          </a:p>
        </p:txBody>
      </p:sp>
      <p:sp>
        <p:nvSpPr>
          <p:cNvPr id="5" name="Slide Number Placeholder 4"/>
          <p:cNvSpPr>
            <a:spLocks noGrp="1"/>
          </p:cNvSpPr>
          <p:nvPr>
            <p:ph type="sldNum" sz="quarter" idx="3"/>
          </p:nvPr>
        </p:nvSpPr>
        <p:spPr>
          <a:xfrm>
            <a:off x="1544" y="9428584"/>
            <a:ext cx="2889938" cy="498055"/>
          </a:xfrm>
          <a:prstGeom prst="rect">
            <a:avLst/>
          </a:prstGeom>
        </p:spPr>
        <p:txBody>
          <a:bodyPr vert="horz" lIns="91440" tIns="45720" rIns="91440" bIns="45720" rtlCol="1" anchor="b"/>
          <a:lstStyle>
            <a:lvl1pPr algn="l">
              <a:defRPr sz="1200"/>
            </a:lvl1pPr>
          </a:lstStyle>
          <a:p>
            <a:fld id="{D6EA9D32-AF13-46A1-9547-830B6AD3D8C2}" type="slidenum">
              <a:rPr lang="ar-BH" smtClean="0"/>
              <a:t>‹#›</a:t>
            </a:fld>
            <a:endParaRPr lang="ar-BH"/>
          </a:p>
        </p:txBody>
      </p:sp>
    </p:spTree>
    <p:extLst>
      <p:ext uri="{BB962C8B-B14F-4D97-AF65-F5344CB8AC3E}">
        <p14:creationId xmlns:p14="http://schemas.microsoft.com/office/powerpoint/2010/main" val="12623240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296" y="1707776"/>
            <a:ext cx="2714568" cy="38458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4149579" y="4919008"/>
            <a:ext cx="4688251" cy="1938992"/>
          </a:xfrm>
          <a:prstGeom prst="rect">
            <a:avLst/>
          </a:prstGeom>
          <a:noFill/>
        </p:spPr>
        <p:txBody>
          <a:bodyPr wrap="square" rtlCol="1">
            <a:spAutoFit/>
          </a:bodyPr>
          <a:lstStyle/>
          <a:p>
            <a:pPr algn="ctr"/>
            <a:r>
              <a:rPr lang="ar-SA" sz="2400" b="1" dirty="0">
                <a:latin typeface="Sakkal Majalla" panose="02000000000000000000" pitchFamily="2" charset="-78"/>
                <a:cs typeface="Sakkal Majalla" panose="02000000000000000000" pitchFamily="2" charset="-78"/>
              </a:rPr>
              <a:t>الفصل الثامن </a:t>
            </a:r>
            <a:endParaRPr lang="ar-SA" sz="2400" b="1" dirty="0" smtClean="0">
              <a:latin typeface="Sakkal Majalla" panose="02000000000000000000" pitchFamily="2" charset="-78"/>
              <a:cs typeface="Sakkal Majalla" panose="02000000000000000000" pitchFamily="2" charset="-78"/>
            </a:endParaRPr>
          </a:p>
          <a:p>
            <a:pPr algn="ctr"/>
            <a:r>
              <a:rPr lang="ar-SA" sz="2400" b="1" dirty="0" smtClean="0">
                <a:latin typeface="Sakkal Majalla" panose="02000000000000000000" pitchFamily="2" charset="-78"/>
                <a:cs typeface="Sakkal Majalla" panose="02000000000000000000" pitchFamily="2" charset="-78"/>
              </a:rPr>
              <a:t>مقرر </a:t>
            </a:r>
            <a:r>
              <a:rPr lang="ar-SA" sz="2400" b="1" dirty="0">
                <a:latin typeface="Sakkal Majalla" panose="02000000000000000000" pitchFamily="2" charset="-78"/>
                <a:cs typeface="Sakkal Majalla" panose="02000000000000000000" pitchFamily="2" charset="-78"/>
              </a:rPr>
              <a:t>الخزف (فنو 212</a:t>
            </a:r>
            <a:r>
              <a:rPr lang="ar-SA" sz="2400" b="1" dirty="0" smtClean="0">
                <a:latin typeface="Sakkal Majalla" panose="02000000000000000000" pitchFamily="2" charset="-78"/>
                <a:cs typeface="Sakkal Majalla" panose="02000000000000000000" pitchFamily="2" charset="-78"/>
              </a:rPr>
              <a:t>)</a:t>
            </a:r>
            <a:endParaRPr lang="ar-SA" sz="2400" b="1" dirty="0">
              <a:latin typeface="Sakkal Majalla" panose="02000000000000000000" pitchFamily="2" charset="-78"/>
              <a:cs typeface="Sakkal Majalla" panose="02000000000000000000" pitchFamily="2" charset="-78"/>
            </a:endParaRPr>
          </a:p>
          <a:p>
            <a:pPr algn="ctr"/>
            <a:r>
              <a:rPr lang="ar-SA" sz="2400" b="1" dirty="0">
                <a:latin typeface="Sakkal Majalla" panose="02000000000000000000" pitchFamily="2" charset="-78"/>
                <a:cs typeface="Sakkal Majalla" panose="02000000000000000000" pitchFamily="2" charset="-78"/>
              </a:rPr>
              <a:t>للمرحلة </a:t>
            </a:r>
            <a:r>
              <a:rPr lang="ar-SA" sz="2400" b="1" dirty="0" smtClean="0">
                <a:latin typeface="Sakkal Majalla" panose="02000000000000000000" pitchFamily="2" charset="-78"/>
                <a:cs typeface="Sakkal Majalla" panose="02000000000000000000" pitchFamily="2" charset="-78"/>
              </a:rPr>
              <a:t>الثانوية</a:t>
            </a:r>
          </a:p>
          <a:p>
            <a:pPr algn="ctr" rtl="1"/>
            <a:r>
              <a:rPr lang="ar-BH" sz="2400" b="1" dirty="0" smtClean="0">
                <a:latin typeface="Sakkal Majalla" panose="02000000000000000000" pitchFamily="2" charset="-78"/>
                <a:cs typeface="Sakkal Majalla" panose="02000000000000000000" pitchFamily="2" charset="-78"/>
              </a:rPr>
              <a:t>الكتاب المدرسي</a:t>
            </a:r>
            <a:r>
              <a:rPr lang="ar-SA" sz="2400" b="1" dirty="0" smtClean="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من </a:t>
            </a:r>
            <a:r>
              <a:rPr lang="ar-SA" sz="2400" b="1" dirty="0">
                <a:latin typeface="Sakkal Majalla" panose="02000000000000000000" pitchFamily="2" charset="-78"/>
                <a:cs typeface="Sakkal Majalla" panose="02000000000000000000" pitchFamily="2" charset="-78"/>
              </a:rPr>
              <a:t>صفحة 101- 108</a:t>
            </a:r>
            <a:endParaRPr lang="en-US" sz="2400" b="1" dirty="0">
              <a:latin typeface="Sakkal Majalla" panose="02000000000000000000" pitchFamily="2" charset="-78"/>
              <a:cs typeface="Sakkal Majalla" panose="02000000000000000000" pitchFamily="2" charset="-78"/>
            </a:endParaRPr>
          </a:p>
          <a:p>
            <a:pPr algn="ctr"/>
            <a:endParaRPr lang="ar-SA" sz="2400" b="1" dirty="0">
              <a:latin typeface="Sakkal Majalla" panose="02000000000000000000" pitchFamily="2" charset="-78"/>
              <a:cs typeface="Sakkal Majalla" panose="02000000000000000000" pitchFamily="2" charset="-78"/>
            </a:endParaRPr>
          </a:p>
        </p:txBody>
      </p:sp>
      <p:sp>
        <p:nvSpPr>
          <p:cNvPr id="10" name="Rounded Rectangle 9"/>
          <p:cNvSpPr/>
          <p:nvPr/>
        </p:nvSpPr>
        <p:spPr>
          <a:xfrm>
            <a:off x="3043238" y="2669753"/>
            <a:ext cx="6087315" cy="2102272"/>
          </a:xfrm>
          <a:prstGeom prst="roundRect">
            <a:avLst/>
          </a:prstGeom>
          <a:solidFill>
            <a:srgbClr val="FF1D1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a:lnSpc>
                <a:spcPct val="150000"/>
              </a:lnSpc>
            </a:pPr>
            <a:r>
              <a:rPr lang="ar-BH" sz="4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الطلاءات </a:t>
            </a:r>
            <a:r>
              <a:rPr lang="ar-BH" sz="48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الزجاجية</a:t>
            </a:r>
          </a:p>
          <a:p>
            <a:pPr algn="ctr">
              <a:lnSpc>
                <a:spcPct val="150000"/>
              </a:lnSpc>
            </a:pPr>
            <a:r>
              <a:rPr lang="ar-BH" sz="48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(الحرق </a:t>
            </a:r>
            <a:r>
              <a:rPr lang="ar-BH" sz="4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الثاني)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730" y="2019568"/>
            <a:ext cx="2491407" cy="35340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67358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756" y="1795685"/>
            <a:ext cx="10246658" cy="4911970"/>
          </a:xfrm>
        </p:spPr>
        <p:txBody>
          <a:bodyPr anchor="ctr">
            <a:normAutofit/>
          </a:bodyPr>
          <a:lstStyle/>
          <a:p>
            <a:pPr algn="r" rtl="1">
              <a:lnSpc>
                <a:spcPct val="150000"/>
              </a:lnSpc>
            </a:pPr>
            <a:r>
              <a:rPr lang="ar-SA" sz="2400" b="1" dirty="0"/>
              <a:t>أن </a:t>
            </a:r>
            <a:r>
              <a:rPr lang="ar-SA" sz="2400" b="1" dirty="0" smtClean="0"/>
              <a:t>ي</a:t>
            </a:r>
            <a:r>
              <a:rPr lang="ar-BH" sz="2400" b="1" dirty="0" smtClean="0"/>
              <a:t>ت</a:t>
            </a:r>
            <a:r>
              <a:rPr lang="ar-SA" sz="2400" b="1" dirty="0" smtClean="0"/>
              <a:t>عرف </a:t>
            </a:r>
            <a:r>
              <a:rPr lang="ar-SA" sz="2400" b="1" dirty="0"/>
              <a:t>الطالب </a:t>
            </a:r>
            <a:r>
              <a:rPr lang="ar-BH" sz="2400" b="1" dirty="0" smtClean="0"/>
              <a:t>على </a:t>
            </a:r>
            <a:r>
              <a:rPr lang="ar-SA" sz="2400" b="1" dirty="0" smtClean="0"/>
              <a:t>مفهوم</a:t>
            </a:r>
            <a:r>
              <a:rPr lang="ar-BH" sz="2400" b="1" dirty="0" smtClean="0"/>
              <a:t> تسوية الطلاء الزجاجي ومراحله </a:t>
            </a:r>
            <a:r>
              <a:rPr lang="ar-SA" sz="2400" b="1" dirty="0" smtClean="0"/>
              <a:t>بشكل </a:t>
            </a:r>
            <a:r>
              <a:rPr lang="ar-SA" sz="2400" b="1" dirty="0"/>
              <a:t>صحيح من خلال ما ورد في الكتاب المدرسي</a:t>
            </a:r>
            <a:r>
              <a:rPr lang="ar-SA" sz="2400" b="1" dirty="0" smtClean="0"/>
              <a:t>.</a:t>
            </a:r>
            <a:endParaRPr lang="ar-BH" sz="2400" b="1" dirty="0" smtClean="0"/>
          </a:p>
          <a:p>
            <a:pPr algn="r" rtl="1">
              <a:lnSpc>
                <a:spcPct val="150000"/>
              </a:lnSpc>
            </a:pPr>
            <a:r>
              <a:rPr lang="ar-SA" sz="2400" b="1" dirty="0" smtClean="0"/>
              <a:t>أن </a:t>
            </a:r>
            <a:r>
              <a:rPr lang="ar-SA" sz="2400" b="1" dirty="0" smtClean="0"/>
              <a:t>يقارن الطالب بين خطوات الحرق الأول والثاني من حيث رص الأعمال ودرجة حرارة التسوية في الحرق مستعيناً بالكتاب المدرسي. </a:t>
            </a:r>
            <a:endParaRPr lang="ar-BH" sz="2400" b="1" dirty="0" smtClean="0"/>
          </a:p>
          <a:p>
            <a:pPr algn="r" rtl="1">
              <a:lnSpc>
                <a:spcPct val="150000"/>
              </a:lnSpc>
            </a:pPr>
            <a:endParaRPr lang="ar-SA" sz="2400" b="1" dirty="0" smtClean="0"/>
          </a:p>
          <a:p>
            <a:pPr algn="r" rtl="1">
              <a:lnSpc>
                <a:spcPct val="150000"/>
              </a:lnSpc>
            </a:pPr>
            <a:endParaRPr lang="ar-SA" sz="2400" b="1" dirty="0"/>
          </a:p>
          <a:p>
            <a:pPr marL="0" indent="0" algn="r" rtl="1">
              <a:lnSpc>
                <a:spcPct val="150000"/>
              </a:lnSpc>
              <a:buNone/>
            </a:pPr>
            <a:endParaRPr lang="ar-SA" sz="2400" b="1" dirty="0" smtClean="0"/>
          </a:p>
        </p:txBody>
      </p:sp>
      <p:sp>
        <p:nvSpPr>
          <p:cNvPr id="5" name="Rounded Rectangle 4"/>
          <p:cNvSpPr/>
          <p:nvPr/>
        </p:nvSpPr>
        <p:spPr>
          <a:xfrm>
            <a:off x="2728029" y="282991"/>
            <a:ext cx="5952675" cy="842424"/>
          </a:xfrm>
          <a:prstGeom prst="roundRect">
            <a:avLst/>
          </a:prstGeom>
          <a:solidFill>
            <a:srgbClr val="FF1D1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1003">
            <a:schemeClr val="lt1"/>
          </a:fillRef>
          <a:effectRef idx="1">
            <a:schemeClr val="accent1"/>
          </a:effectRef>
          <a:fontRef idx="minor">
            <a:schemeClr val="dk1"/>
          </a:fontRef>
        </p:style>
        <p:txBody>
          <a:bodyPr rtlCol="0" anchor="ctr"/>
          <a:lstStyle/>
          <a:p>
            <a:pPr algn="ctr" rtl="1"/>
            <a:r>
              <a:rPr lang="ar-BH" sz="4800" b="1" dirty="0">
                <a:solidFill>
                  <a:schemeClr val="bg1"/>
                </a:solidFill>
                <a:effectLst>
                  <a:outerShdw blurRad="38100" dist="38100" dir="2700000" algn="tl">
                    <a:srgbClr val="000000">
                      <a:alpha val="43137"/>
                    </a:srgbClr>
                  </a:outerShdw>
                </a:effectLst>
              </a:rPr>
              <a:t>أهداف الدرس:</a:t>
            </a:r>
          </a:p>
        </p:txBody>
      </p:sp>
      <p:pic>
        <p:nvPicPr>
          <p:cNvPr id="6" name="صورة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672" y="3028893"/>
            <a:ext cx="968188" cy="968188"/>
          </a:xfrm>
          <a:prstGeom prst="rect">
            <a:avLst/>
          </a:prstGeom>
        </p:spPr>
      </p:pic>
      <p:sp>
        <p:nvSpPr>
          <p:cNvPr id="7" name="Rectangle 6"/>
          <p:cNvSpPr/>
          <p:nvPr/>
        </p:nvSpPr>
        <p:spPr>
          <a:xfrm>
            <a:off x="191380" y="6350169"/>
            <a:ext cx="6304931" cy="507831"/>
          </a:xfrm>
          <a:prstGeom prst="rect">
            <a:avLst/>
          </a:prstGeom>
        </p:spPr>
        <p:txBody>
          <a:bodyPr wrap="none">
            <a:spAutoFit/>
          </a:bodyPr>
          <a:lstStyle/>
          <a:p>
            <a:pPr algn="ctr">
              <a:lnSpc>
                <a:spcPct val="150000"/>
              </a:lnSpc>
            </a:pPr>
            <a:r>
              <a:rPr lang="ar-SA" b="1" dirty="0" smtClean="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المرحلة الثانوية - مقرر </a:t>
            </a:r>
            <a:r>
              <a:rPr lang="ar-SA"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الخزف ( فنو 212) </a:t>
            </a:r>
            <a:r>
              <a:rPr lang="ar-SA" b="1" dirty="0" smtClean="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الفصل الثامن - </a:t>
            </a:r>
            <a:r>
              <a:rPr lang="ar-BH" b="1" dirty="0" smtClean="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الطلاءات الزجاجية الحرق الثاني</a:t>
            </a:r>
            <a:endParaRPr lang="ar-BH"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8" name="صورة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672" y="2060705"/>
            <a:ext cx="968188" cy="968188"/>
          </a:xfrm>
          <a:prstGeom prst="rect">
            <a:avLst/>
          </a:prstGeom>
        </p:spPr>
      </p:pic>
    </p:spTree>
    <p:extLst>
      <p:ext uri="{BB962C8B-B14F-4D97-AF65-F5344CB8AC3E}">
        <p14:creationId xmlns:p14="http://schemas.microsoft.com/office/powerpoint/2010/main" val="16138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292" y="375138"/>
            <a:ext cx="7584832" cy="822960"/>
          </a:xfrm>
          <a:prstGeom prst="roundRect">
            <a:avLst>
              <a:gd name="adj" fmla="val 30644"/>
            </a:avLst>
          </a:prstGeom>
          <a:solidFill>
            <a:srgbClr val="EA0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rtl="1"/>
            <a:r>
              <a:rPr lang="ar-BH" sz="4800" b="1" dirty="0" smtClean="0">
                <a:solidFill>
                  <a:schemeClr val="bg1"/>
                </a:solidFill>
                <a:effectLst>
                  <a:outerShdw blurRad="38100" dist="38100" dir="2700000" algn="tl">
                    <a:srgbClr val="000000">
                      <a:alpha val="43137"/>
                    </a:srgbClr>
                  </a:outerShdw>
                </a:effectLst>
              </a:rPr>
              <a:t>تسوية الطلاء الزجاجي (الحرق الثاني)</a:t>
            </a:r>
            <a:endParaRPr lang="ar-BH" sz="4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Title 1"/>
          <p:cNvSpPr txBox="1">
            <a:spLocks/>
          </p:cNvSpPr>
          <p:nvPr/>
        </p:nvSpPr>
        <p:spPr>
          <a:xfrm>
            <a:off x="1078523" y="1406772"/>
            <a:ext cx="10204940" cy="1195752"/>
          </a:xfrm>
          <a:prstGeom prst="roundRect">
            <a:avLst>
              <a:gd name="adj" fmla="val 32051"/>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001">
            <a:schemeClr val="lt2"/>
          </a:fillRef>
          <a:effectRef idx="0">
            <a:scrgbClr r="0" g="0" b="0"/>
          </a:effectRef>
          <a:fontRef idx="major"/>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20000"/>
              </a:lnSpc>
            </a:pPr>
            <a:r>
              <a:rPr lang="ar-SA" sz="1800" b="1" dirty="0" smtClean="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هي المرحلة التي تلي مرحلة تطبيق الطلاء الزجاجي، حيث يتم فيها تسوية الطلاء الزجاجي لتتحول الى بلورات زجاجية ذات بريق لامع، حيث يختلف درجة انضاج كل طلاء زجاجي على حسب مكوناته الكيميائية.</a:t>
            </a:r>
            <a:endParaRPr lang="ar-BH" sz="1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1" name="Content Placeholder 2"/>
          <p:cNvSpPr txBox="1">
            <a:spLocks/>
          </p:cNvSpPr>
          <p:nvPr/>
        </p:nvSpPr>
        <p:spPr>
          <a:xfrm>
            <a:off x="398585" y="2450123"/>
            <a:ext cx="5333999" cy="914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ar-SA" sz="2200" dirty="0">
              <a:solidFill>
                <a:prstClr val="black"/>
              </a:solidFill>
              <a:latin typeface="Sakkal Majalla" panose="02000000000000000000" pitchFamily="2" charset="-78"/>
              <a:cs typeface="Sakkal Majalla" panose="02000000000000000000" pitchFamily="2" charset="-78"/>
            </a:endParaRPr>
          </a:p>
        </p:txBody>
      </p:sp>
      <p:graphicFrame>
        <p:nvGraphicFramePr>
          <p:cNvPr id="9" name="Diagram 8"/>
          <p:cNvGraphicFramePr/>
          <p:nvPr>
            <p:extLst>
              <p:ext uri="{D42A27DB-BD31-4B8C-83A1-F6EECF244321}">
                <p14:modId xmlns:p14="http://schemas.microsoft.com/office/powerpoint/2010/main" val="4201417062"/>
              </p:ext>
            </p:extLst>
          </p:nvPr>
        </p:nvGraphicFramePr>
        <p:xfrm>
          <a:off x="398585" y="3008002"/>
          <a:ext cx="11367591" cy="2762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73744" y="6350169"/>
            <a:ext cx="6340197" cy="473206"/>
          </a:xfrm>
          <a:prstGeom prst="rect">
            <a:avLst/>
          </a:prstGeom>
        </p:spPr>
        <p:txBody>
          <a:bodyPr wrap="none">
            <a:spAutoFit/>
          </a:bodyPr>
          <a:lstStyle/>
          <a:p>
            <a:pPr algn="ctr">
              <a:lnSpc>
                <a:spcPct val="150000"/>
              </a:lnSpc>
            </a:pPr>
            <a:r>
              <a:rPr lang="ar-SA"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المرحلة الثانوية - مقرر الخزف ( </a:t>
            </a:r>
            <a:r>
              <a:rPr lang="ar-SA" b="1" dirty="0" err="1">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فنو</a:t>
            </a:r>
            <a:r>
              <a:rPr lang="ar-SA"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212) – الفصل الثامن - </a:t>
            </a:r>
            <a:r>
              <a:rPr lang="ar-BH"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الطلاءات الزجاجية الحرق الثاني</a:t>
            </a:r>
          </a:p>
        </p:txBody>
      </p:sp>
    </p:spTree>
    <p:extLst>
      <p:ext uri="{BB962C8B-B14F-4D97-AF65-F5344CB8AC3E}">
        <p14:creationId xmlns:p14="http://schemas.microsoft.com/office/powerpoint/2010/main" val="93791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85292" y="492368"/>
            <a:ext cx="7584832" cy="822960"/>
          </a:xfrm>
          <a:prstGeom prst="roundRect">
            <a:avLst>
              <a:gd name="adj" fmla="val 30644"/>
            </a:avLst>
          </a:prstGeom>
          <a:solidFill>
            <a:srgbClr val="EA0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rtl="1"/>
            <a:r>
              <a:rPr lang="ar-BH" sz="4800" b="1" dirty="0" smtClean="0">
                <a:solidFill>
                  <a:schemeClr val="bg1"/>
                </a:solidFill>
                <a:effectLst>
                  <a:outerShdw blurRad="38100" dist="38100" dir="2700000" algn="tl">
                    <a:srgbClr val="000000">
                      <a:alpha val="43137"/>
                    </a:srgbClr>
                  </a:outerShdw>
                </a:effectLst>
              </a:rPr>
              <a:t>طريقة رص الاعمال في الحرق الثاني</a:t>
            </a:r>
            <a:endParaRPr lang="ar-BH" sz="4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Title 1"/>
          <p:cNvSpPr txBox="1">
            <a:spLocks/>
          </p:cNvSpPr>
          <p:nvPr/>
        </p:nvSpPr>
        <p:spPr>
          <a:xfrm>
            <a:off x="5122983" y="1793633"/>
            <a:ext cx="6336325" cy="4056182"/>
          </a:xfrm>
          <a:prstGeom prst="roundRect">
            <a:avLst>
              <a:gd name="adj" fmla="val 32051"/>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001">
            <a:schemeClr val="lt2"/>
          </a:fillRef>
          <a:effectRef idx="0">
            <a:scrgbClr r="0" g="0" b="0"/>
          </a:effectRef>
          <a:fontRef idx="major"/>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Low" rtl="1">
              <a:lnSpc>
                <a:spcPct val="120000"/>
              </a:lnSpc>
            </a:pPr>
            <a:r>
              <a:rPr lang="ar-SA" sz="2600" b="1" dirty="0" smtClean="0">
                <a:latin typeface="Sakkal Majalla" panose="02000000000000000000" pitchFamily="2" charset="-78"/>
                <a:cs typeface="Sakkal Majalla" panose="02000000000000000000" pitchFamily="2" charset="-78"/>
              </a:rPr>
              <a:t>يعتبر الرص الصحيح لتسوية الطلاء خطوة مهمة لأن القطعة التي تنقلب في الأفران لا تتلف وحدها وانما تتلف قطعا أخرى معها، وعندما نستغني عن دهان كعب القطعة يمسح الطلاء عنه وترص القطع على الرف الحراري مباشرة ويجب أن يدهن الرف بمسحوق </a:t>
            </a:r>
            <a:r>
              <a:rPr lang="ar-SA" sz="2600" b="1" dirty="0" err="1" smtClean="0">
                <a:latin typeface="Sakkal Majalla" panose="02000000000000000000" pitchFamily="2" charset="-78"/>
                <a:cs typeface="Sakkal Majalla" panose="02000000000000000000" pitchFamily="2" charset="-78"/>
              </a:rPr>
              <a:t>الاليومين</a:t>
            </a:r>
            <a:r>
              <a:rPr lang="ar-SA" sz="2600" b="1" dirty="0" smtClean="0">
                <a:latin typeface="Sakkal Majalla" panose="02000000000000000000" pitchFamily="2" charset="-78"/>
                <a:cs typeface="Sakkal Majalla" panose="02000000000000000000" pitchFamily="2" charset="-78"/>
              </a:rPr>
              <a:t> أو </a:t>
            </a:r>
            <a:r>
              <a:rPr lang="ar-SA" sz="2600" b="1" dirty="0" err="1" smtClean="0">
                <a:latin typeface="Sakkal Majalla" panose="02000000000000000000" pitchFamily="2" charset="-78"/>
                <a:cs typeface="Sakkal Majalla" panose="02000000000000000000" pitchFamily="2" charset="-78"/>
              </a:rPr>
              <a:t>الفلنت</a:t>
            </a:r>
            <a:r>
              <a:rPr lang="ar-SA" sz="2600" b="1" dirty="0" smtClean="0">
                <a:latin typeface="Sakkal Majalla" panose="02000000000000000000" pitchFamily="2" charset="-78"/>
                <a:cs typeface="Sakkal Majalla" panose="02000000000000000000" pitchFamily="2" charset="-78"/>
              </a:rPr>
              <a:t> مضافا اليه حوالي 10% من </a:t>
            </a:r>
            <a:r>
              <a:rPr lang="ar-SA" sz="2600" b="1" dirty="0" err="1" smtClean="0">
                <a:latin typeface="Sakkal Majalla" panose="02000000000000000000" pitchFamily="2" charset="-78"/>
                <a:cs typeface="Sakkal Majalla" panose="02000000000000000000" pitchFamily="2" charset="-78"/>
              </a:rPr>
              <a:t>الكاولين</a:t>
            </a:r>
            <a:r>
              <a:rPr lang="ar-SA" sz="2600" b="1" dirty="0" smtClean="0">
                <a:latin typeface="Sakkal Majalla" panose="02000000000000000000" pitchFamily="2" charset="-78"/>
                <a:cs typeface="Sakkal Majalla" panose="02000000000000000000" pitchFamily="2" charset="-78"/>
              </a:rPr>
              <a:t> ليحول ذلك دون التصاق الاعمال المطبق عليه الطلاء الزجاجي لو حدث و سال الطلاء.</a:t>
            </a:r>
            <a:endParaRPr lang="ar-BH" sz="2600" b="1" dirty="0">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444" t="16582" r="10114" b="5128"/>
          <a:stretch/>
        </p:blipFill>
        <p:spPr>
          <a:xfrm>
            <a:off x="949568" y="1453661"/>
            <a:ext cx="3092409" cy="4278923"/>
          </a:xfrm>
          <a:prstGeom prst="rect">
            <a:avLst/>
          </a:prstGeom>
        </p:spPr>
      </p:pic>
      <p:sp>
        <p:nvSpPr>
          <p:cNvPr id="7" name="Rounded Rectangle 6"/>
          <p:cNvSpPr/>
          <p:nvPr/>
        </p:nvSpPr>
        <p:spPr>
          <a:xfrm>
            <a:off x="1019908" y="5884986"/>
            <a:ext cx="2954215" cy="41030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SA" sz="1600" dirty="0" smtClean="0"/>
              <a:t>طريقة رص الأعمال في الحرق الثاني</a:t>
            </a:r>
            <a:endParaRPr lang="ar-BH" sz="1600" dirty="0"/>
          </a:p>
        </p:txBody>
      </p:sp>
      <p:sp>
        <p:nvSpPr>
          <p:cNvPr id="9" name="Rectangle 8"/>
          <p:cNvSpPr/>
          <p:nvPr/>
        </p:nvSpPr>
        <p:spPr>
          <a:xfrm>
            <a:off x="173744" y="6350169"/>
            <a:ext cx="6340198" cy="473206"/>
          </a:xfrm>
          <a:prstGeom prst="rect">
            <a:avLst/>
          </a:prstGeom>
        </p:spPr>
        <p:txBody>
          <a:bodyPr wrap="none">
            <a:spAutoFit/>
          </a:bodyPr>
          <a:lstStyle/>
          <a:p>
            <a:pPr algn="ctr">
              <a:lnSpc>
                <a:spcPct val="150000"/>
              </a:lnSpc>
            </a:pPr>
            <a:r>
              <a:rPr lang="ar-SA"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المرحلة الثانوية - مقرر الخزف ( </a:t>
            </a:r>
            <a:r>
              <a:rPr lang="ar-SA" b="1" dirty="0" err="1">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فنو</a:t>
            </a:r>
            <a:r>
              <a:rPr lang="ar-SA"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212) – الفصل الثامن - </a:t>
            </a:r>
            <a:r>
              <a:rPr lang="ar-BH"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الطلاءات الزجاجية الحرق الثاني</a:t>
            </a:r>
          </a:p>
        </p:txBody>
      </p:sp>
    </p:spTree>
    <p:extLst>
      <p:ext uri="{BB962C8B-B14F-4D97-AF65-F5344CB8AC3E}">
        <p14:creationId xmlns:p14="http://schemas.microsoft.com/office/powerpoint/2010/main" val="32596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3484929"/>
          </a:xfrm>
        </p:spPr>
        <p:txBody>
          <a:bodyPr>
            <a:normAutofit/>
          </a:bodyPr>
          <a:lstStyle/>
          <a:p>
            <a:pPr marL="0" indent="0" algn="r" rtl="1">
              <a:buNone/>
            </a:pPr>
            <a:r>
              <a:rPr lang="ar-SA" sz="4000" b="1" dirty="0" smtClean="0">
                <a:solidFill>
                  <a:srgbClr val="0070C0"/>
                </a:solidFill>
                <a:latin typeface="Sakkal Majalla" panose="02000000000000000000" pitchFamily="2" charset="-78"/>
                <a:cs typeface="Sakkal Majalla" panose="02000000000000000000" pitchFamily="2" charset="-78"/>
              </a:rPr>
              <a:t>أجب على الأسئلة التالية : </a:t>
            </a:r>
            <a:endParaRPr lang="ar-SA" dirty="0">
              <a:latin typeface="Sakkal Majalla" panose="02000000000000000000" pitchFamily="2" charset="-78"/>
              <a:cs typeface="Sakkal Majalla" panose="02000000000000000000" pitchFamily="2" charset="-78"/>
            </a:endParaRPr>
          </a:p>
          <a:p>
            <a:pPr marL="0" indent="0" algn="r" rtl="1">
              <a:buNone/>
            </a:pPr>
            <a:r>
              <a:rPr lang="ar-SA" sz="3500" dirty="0" smtClean="0">
                <a:latin typeface="Sakkal Majalla" panose="02000000000000000000" pitchFamily="2" charset="-78"/>
                <a:cs typeface="Sakkal Majalla" panose="02000000000000000000" pitchFamily="2" charset="-78"/>
              </a:rPr>
              <a:t>صل مراحل انتاج العمل الخزفي بما يناسبها :</a:t>
            </a:r>
          </a:p>
        </p:txBody>
      </p:sp>
      <p:sp>
        <p:nvSpPr>
          <p:cNvPr id="6" name="Title 1">
            <a:extLst>
              <a:ext uri="{FF2B5EF4-FFF2-40B4-BE49-F238E27FC236}">
                <a16:creationId xmlns="" xmlns:a16="http://schemas.microsoft.com/office/drawing/2014/main" id="{713410AD-659A-418B-A345-13747F8EA539}"/>
              </a:ext>
            </a:extLst>
          </p:cNvPr>
          <p:cNvSpPr txBox="1">
            <a:spLocks/>
          </p:cNvSpPr>
          <p:nvPr/>
        </p:nvSpPr>
        <p:spPr>
          <a:xfrm>
            <a:off x="2414954" y="343273"/>
            <a:ext cx="6353908" cy="822960"/>
          </a:xfrm>
          <a:prstGeom prst="roundRect">
            <a:avLst>
              <a:gd name="adj" fmla="val 30644"/>
            </a:avLst>
          </a:prstGeom>
          <a:solidFill>
            <a:srgbClr val="EA0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48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نشــــــــــــــــــــــاط1 </a:t>
            </a:r>
            <a:endParaRPr lang="ar-BH" sz="4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 name="Rectangle 1"/>
          <p:cNvSpPr/>
          <p:nvPr/>
        </p:nvSpPr>
        <p:spPr>
          <a:xfrm>
            <a:off x="8768861" y="3118340"/>
            <a:ext cx="2274277" cy="586153"/>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BH" sz="2800" dirty="0" smtClean="0">
                <a:latin typeface="Sakkal Majalla" panose="02000000000000000000" pitchFamily="2" charset="-78"/>
                <a:cs typeface="Sakkal Majalla" panose="02000000000000000000" pitchFamily="2" charset="-78"/>
              </a:rPr>
              <a:t>مرحلة التجفيف </a:t>
            </a:r>
            <a:endParaRPr lang="ar-BH" sz="2800" dirty="0">
              <a:latin typeface="Sakkal Majalla" panose="02000000000000000000" pitchFamily="2" charset="-78"/>
              <a:cs typeface="Sakkal Majalla" panose="02000000000000000000" pitchFamily="2" charset="-78"/>
            </a:endParaRPr>
          </a:p>
        </p:txBody>
      </p:sp>
      <p:sp>
        <p:nvSpPr>
          <p:cNvPr id="7" name="Rectangle 6"/>
          <p:cNvSpPr/>
          <p:nvPr/>
        </p:nvSpPr>
        <p:spPr>
          <a:xfrm>
            <a:off x="8757138" y="3868618"/>
            <a:ext cx="2274277" cy="586153"/>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r" rtl="1"/>
            <a:r>
              <a:rPr lang="ar-SA" sz="2800" dirty="0">
                <a:latin typeface="Sakkal Majalla" panose="02000000000000000000" pitchFamily="2" charset="-78"/>
                <a:cs typeface="Sakkal Majalla" panose="02000000000000000000" pitchFamily="2" charset="-78"/>
              </a:rPr>
              <a:t>مرحلة الحرق الأول</a:t>
            </a:r>
          </a:p>
        </p:txBody>
      </p:sp>
      <p:sp>
        <p:nvSpPr>
          <p:cNvPr id="8" name="Rectangle 7"/>
          <p:cNvSpPr/>
          <p:nvPr/>
        </p:nvSpPr>
        <p:spPr>
          <a:xfrm>
            <a:off x="8745415" y="4572001"/>
            <a:ext cx="2274277" cy="586153"/>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r" rtl="1"/>
            <a:r>
              <a:rPr lang="ar-SA" sz="2800" dirty="0">
                <a:latin typeface="Sakkal Majalla" panose="02000000000000000000" pitchFamily="2" charset="-78"/>
                <a:cs typeface="Sakkal Majalla" panose="02000000000000000000" pitchFamily="2" charset="-78"/>
              </a:rPr>
              <a:t>مرحلة الحرق الثاني      </a:t>
            </a:r>
          </a:p>
        </p:txBody>
      </p:sp>
      <p:sp>
        <p:nvSpPr>
          <p:cNvPr id="9" name="Rectangle 8"/>
          <p:cNvSpPr/>
          <p:nvPr/>
        </p:nvSpPr>
        <p:spPr>
          <a:xfrm>
            <a:off x="386862" y="4536832"/>
            <a:ext cx="7080737" cy="586153"/>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BH" b="1" dirty="0" smtClean="0">
                <a:latin typeface="+mj-lt"/>
              </a:rPr>
              <a:t>هي المرحلة يتم فيها </a:t>
            </a:r>
            <a:r>
              <a:rPr lang="ar-SA" b="1" dirty="0" smtClean="0">
                <a:latin typeface="+mj-lt"/>
              </a:rPr>
              <a:t>التخلص </a:t>
            </a:r>
            <a:r>
              <a:rPr lang="ar-SA" b="1" dirty="0">
                <a:latin typeface="+mj-lt"/>
              </a:rPr>
              <a:t>من أكبر كمية ممكنة من الماء الذي تحتوي عليه الأشكال الطينية بعد الانتهاء من </a:t>
            </a:r>
            <a:r>
              <a:rPr lang="ar-SA" b="1" dirty="0" smtClean="0">
                <a:latin typeface="+mj-lt"/>
              </a:rPr>
              <a:t>تشكيلها</a:t>
            </a:r>
            <a:r>
              <a:rPr lang="ar-BH" b="1" dirty="0" smtClean="0">
                <a:latin typeface="+mj-lt"/>
              </a:rPr>
              <a:t>. </a:t>
            </a:r>
            <a:endParaRPr lang="ar-BH" b="1" dirty="0">
              <a:latin typeface="+mj-lt"/>
            </a:endParaRPr>
          </a:p>
        </p:txBody>
      </p:sp>
      <p:sp>
        <p:nvSpPr>
          <p:cNvPr id="10" name="Rectangle 9"/>
          <p:cNvSpPr/>
          <p:nvPr/>
        </p:nvSpPr>
        <p:spPr>
          <a:xfrm>
            <a:off x="398585" y="3106617"/>
            <a:ext cx="7080737" cy="586153"/>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BH" b="1" dirty="0">
                <a:latin typeface="Sakkal Majalla" panose="02000000000000000000" pitchFamily="2" charset="-78"/>
              </a:rPr>
              <a:t>المرحلة التي تلي عملية </a:t>
            </a:r>
            <a:r>
              <a:rPr lang="ar-BH" b="1" dirty="0" smtClean="0">
                <a:latin typeface="Sakkal Majalla" panose="02000000000000000000" pitchFamily="2" charset="-78"/>
              </a:rPr>
              <a:t>التجفيف  </a:t>
            </a:r>
            <a:r>
              <a:rPr lang="ar-BH" b="1" dirty="0">
                <a:latin typeface="Sakkal Majalla" panose="02000000000000000000" pitchFamily="2" charset="-78"/>
              </a:rPr>
              <a:t>الأعمال الطينية ويتم فيها تسويتها لإكسابها الصلابة </a:t>
            </a:r>
            <a:r>
              <a:rPr lang="ar-BH" b="1" dirty="0" smtClean="0">
                <a:latin typeface="Sakkal Majalla" panose="02000000000000000000" pitchFamily="2" charset="-78"/>
              </a:rPr>
              <a:t>والمتانة.</a:t>
            </a:r>
            <a:endParaRPr lang="ar-BH" b="1" dirty="0">
              <a:latin typeface="Sakkal Majalla" panose="02000000000000000000" pitchFamily="2" charset="-78"/>
            </a:endParaRPr>
          </a:p>
        </p:txBody>
      </p:sp>
      <p:sp>
        <p:nvSpPr>
          <p:cNvPr id="11" name="Rectangle 10"/>
          <p:cNvSpPr/>
          <p:nvPr/>
        </p:nvSpPr>
        <p:spPr>
          <a:xfrm>
            <a:off x="386862" y="3845170"/>
            <a:ext cx="7080737" cy="586153"/>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rtl="1"/>
            <a:r>
              <a:rPr lang="ar-BH" b="1" dirty="0">
                <a:latin typeface="Sakkal Majalla" panose="02000000000000000000" pitchFamily="2" charset="-78"/>
              </a:rPr>
              <a:t>المرحلة التي تلي مرحلة تطبيق الطلاء الزجاجي، حيث يتم فيها تسوية الطلاء الزجاجي لتتحول الى بلورات زجاجية ذات بريق </a:t>
            </a:r>
            <a:r>
              <a:rPr lang="ar-BH" b="1" dirty="0" smtClean="0">
                <a:latin typeface="Sakkal Majalla" panose="02000000000000000000" pitchFamily="2" charset="-78"/>
              </a:rPr>
              <a:t>لامع</a:t>
            </a:r>
            <a:r>
              <a:rPr lang="ar-BH" b="1" dirty="0">
                <a:latin typeface="Sakkal Majalla" panose="02000000000000000000" pitchFamily="2" charset="-78"/>
              </a:rPr>
              <a:t>.</a:t>
            </a:r>
          </a:p>
        </p:txBody>
      </p:sp>
      <p:sp>
        <p:nvSpPr>
          <p:cNvPr id="12" name="Title 1">
            <a:extLst>
              <a:ext uri="{FF2B5EF4-FFF2-40B4-BE49-F238E27FC236}">
                <a16:creationId xmlns="" xmlns:a16="http://schemas.microsoft.com/office/drawing/2014/main" id="{713410AD-659A-418B-A345-13747F8EA539}"/>
              </a:ext>
            </a:extLst>
          </p:cNvPr>
          <p:cNvSpPr txBox="1">
            <a:spLocks/>
          </p:cNvSpPr>
          <p:nvPr/>
        </p:nvSpPr>
        <p:spPr>
          <a:xfrm>
            <a:off x="2414954" y="2158568"/>
            <a:ext cx="1334359" cy="612361"/>
          </a:xfrm>
          <a:prstGeom prst="roundRect">
            <a:avLst>
              <a:gd name="adj" fmla="val 30644"/>
            </a:avLst>
          </a:prstGeom>
          <a:solidFill>
            <a:schemeClr val="accent1"/>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48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الإجابة</a:t>
            </a:r>
            <a:endParaRPr lang="ar-BH" sz="4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سهم للأسفل 23"/>
          <p:cNvSpPr/>
          <p:nvPr/>
        </p:nvSpPr>
        <p:spPr>
          <a:xfrm rot="3148810">
            <a:off x="8082694" y="3092585"/>
            <a:ext cx="262244" cy="2062512"/>
          </a:xfrm>
          <a:prstGeom prst="downArrow">
            <a:avLst/>
          </a:prstGeom>
          <a:solidFill>
            <a:srgbClr val="C00000"/>
          </a:solidFill>
          <a:ln>
            <a:solidFill>
              <a:srgbClr val="C0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سهم للأسفل 23"/>
          <p:cNvSpPr/>
          <p:nvPr/>
        </p:nvSpPr>
        <p:spPr>
          <a:xfrm rot="6974552">
            <a:off x="8027400" y="3500536"/>
            <a:ext cx="297488" cy="1756578"/>
          </a:xfrm>
          <a:prstGeom prst="downArrow">
            <a:avLst/>
          </a:prstGeom>
          <a:solidFill>
            <a:srgbClr val="0070C0"/>
          </a:solidFill>
          <a:ln>
            <a:solidFill>
              <a:srgbClr val="00B0F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سهم للأسفل 23"/>
          <p:cNvSpPr/>
          <p:nvPr/>
        </p:nvSpPr>
        <p:spPr>
          <a:xfrm rot="6975440">
            <a:off x="8103378" y="2824385"/>
            <a:ext cx="285963" cy="1820517"/>
          </a:xfrm>
          <a:prstGeom prst="downArrow">
            <a:avLst/>
          </a:prstGeom>
          <a:solidFill>
            <a:srgbClr val="FFFF00"/>
          </a:solidFill>
          <a:ln>
            <a:solidFill>
              <a:srgbClr val="FF1D1D"/>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3744" y="6350169"/>
            <a:ext cx="6340197" cy="473206"/>
          </a:xfrm>
          <a:prstGeom prst="rect">
            <a:avLst/>
          </a:prstGeom>
        </p:spPr>
        <p:txBody>
          <a:bodyPr wrap="none">
            <a:spAutoFit/>
          </a:bodyPr>
          <a:lstStyle/>
          <a:p>
            <a:pPr algn="ctr">
              <a:lnSpc>
                <a:spcPct val="150000"/>
              </a:lnSpc>
            </a:pPr>
            <a:r>
              <a:rPr lang="ar-SA"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المرحلة الثانوية - مقرر الخزف ( </a:t>
            </a:r>
            <a:r>
              <a:rPr lang="ar-SA" b="1" dirty="0" err="1">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فنو</a:t>
            </a:r>
            <a:r>
              <a:rPr lang="ar-SA"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212) – الفصل الثامن - </a:t>
            </a:r>
            <a:r>
              <a:rPr lang="ar-BH"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الطلاءات الزجاجية الحرق الثاني</a:t>
            </a:r>
          </a:p>
        </p:txBody>
      </p:sp>
    </p:spTree>
    <p:extLst>
      <p:ext uri="{BB962C8B-B14F-4D97-AF65-F5344CB8AC3E}">
        <p14:creationId xmlns:p14="http://schemas.microsoft.com/office/powerpoint/2010/main" val="184061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713410AD-659A-418B-A345-13747F8EA539}"/>
              </a:ext>
            </a:extLst>
          </p:cNvPr>
          <p:cNvSpPr txBox="1">
            <a:spLocks/>
          </p:cNvSpPr>
          <p:nvPr/>
        </p:nvSpPr>
        <p:spPr>
          <a:xfrm>
            <a:off x="2461846" y="93785"/>
            <a:ext cx="6353908" cy="773723"/>
          </a:xfrm>
          <a:prstGeom prst="roundRect">
            <a:avLst>
              <a:gd name="adj" fmla="val 30644"/>
            </a:avLst>
          </a:prstGeom>
          <a:solidFill>
            <a:srgbClr val="EA0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48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نشــــــــــــــــــــــاط2 </a:t>
            </a:r>
            <a:endParaRPr lang="ar-BH" sz="4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5773741" y="4763677"/>
            <a:ext cx="4580494" cy="1586491"/>
          </a:xfrm>
          <a:prstGeom prst="rect">
            <a:avLst/>
          </a:prstGeom>
          <a:ln w="6350"/>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rtl="1">
              <a:buFont typeface="Arial" panose="020B0604020202020204" pitchFamily="34" charset="0"/>
              <a:buNone/>
            </a:pPr>
            <a:r>
              <a:rPr lang="ar-BH" sz="1800" b="1" dirty="0" smtClean="0">
                <a:solidFill>
                  <a:schemeClr val="accent1"/>
                </a:solidFill>
                <a:latin typeface="Sakkal Majalla" panose="02000000000000000000" pitchFamily="2" charset="-78"/>
                <a:cs typeface="Sakkal Majalla" panose="02000000000000000000" pitchFamily="2" charset="-78"/>
              </a:rPr>
              <a:t>مرحلة الحرق الأول.</a:t>
            </a:r>
          </a:p>
          <a:p>
            <a:pPr marL="0" lvl="0" indent="0" algn="justLow" rtl="1">
              <a:buNone/>
            </a:pPr>
            <a:r>
              <a:rPr lang="ar-BH" sz="1800" b="1" dirty="0" smtClean="0">
                <a:solidFill>
                  <a:schemeClr val="accent1"/>
                </a:solidFill>
                <a:latin typeface="Sakkal Majalla" panose="02000000000000000000" pitchFamily="2" charset="-78"/>
                <a:cs typeface="Sakkal Majalla" panose="02000000000000000000" pitchFamily="2" charset="-78"/>
              </a:rPr>
              <a:t>-طريقة الرص: لا بأس ان تلامس </a:t>
            </a:r>
            <a:r>
              <a:rPr lang="ar-BH" sz="1800" b="1" dirty="0">
                <a:solidFill>
                  <a:schemeClr val="accent1"/>
                </a:solidFill>
                <a:latin typeface="Sakkal Majalla" panose="02000000000000000000" pitchFamily="2" charset="-78"/>
                <a:cs typeface="Sakkal Majalla" panose="02000000000000000000" pitchFamily="2" charset="-78"/>
              </a:rPr>
              <a:t>الاواني والاوعية بعضها البعض أثناء فخر </a:t>
            </a:r>
            <a:r>
              <a:rPr lang="ar-BH" sz="1800" b="1" dirty="0" smtClean="0">
                <a:solidFill>
                  <a:schemeClr val="accent1"/>
                </a:solidFill>
                <a:latin typeface="Sakkal Majalla" panose="02000000000000000000" pitchFamily="2" charset="-78"/>
                <a:cs typeface="Sakkal Majalla" panose="02000000000000000000" pitchFamily="2" charset="-78"/>
              </a:rPr>
              <a:t>الطين، </a:t>
            </a:r>
            <a:r>
              <a:rPr lang="ar-BH" sz="1800" b="1" dirty="0">
                <a:solidFill>
                  <a:schemeClr val="accent1"/>
                </a:solidFill>
                <a:latin typeface="Sakkal Majalla" panose="02000000000000000000" pitchFamily="2" charset="-78"/>
                <a:cs typeface="Sakkal Majalla" panose="02000000000000000000" pitchFamily="2" charset="-78"/>
              </a:rPr>
              <a:t>حيث بالإمكان وضع القطعة الصغيرة داخل القطعة الكبيرة</a:t>
            </a:r>
            <a:r>
              <a:rPr lang="ar-BH" sz="1800" b="1" dirty="0" smtClean="0">
                <a:solidFill>
                  <a:schemeClr val="accent1"/>
                </a:solidFill>
                <a:latin typeface="Sakkal Majalla" panose="02000000000000000000" pitchFamily="2" charset="-78"/>
                <a:cs typeface="Sakkal Majalla" panose="02000000000000000000" pitchFamily="2" charset="-78"/>
              </a:rPr>
              <a:t>.</a:t>
            </a:r>
          </a:p>
          <a:p>
            <a:pPr marL="0" lvl="0" indent="0" algn="justLow" rtl="1">
              <a:buNone/>
            </a:pPr>
            <a:r>
              <a:rPr lang="ar-BH" sz="1800" b="1" dirty="0" smtClean="0">
                <a:solidFill>
                  <a:schemeClr val="accent1"/>
                </a:solidFill>
                <a:latin typeface="Sakkal Majalla" panose="02000000000000000000" pitchFamily="2" charset="-78"/>
                <a:cs typeface="Sakkal Majalla" panose="02000000000000000000" pitchFamily="2" charset="-78"/>
              </a:rPr>
              <a:t>- درجة حرارة التسوية</a:t>
            </a:r>
            <a:r>
              <a:rPr lang="ar-BH" sz="1800" b="1" dirty="0">
                <a:solidFill>
                  <a:schemeClr val="accent1"/>
                </a:solidFill>
                <a:latin typeface="Sakkal Majalla" panose="02000000000000000000" pitchFamily="2" charset="-78"/>
                <a:cs typeface="Sakkal Majalla" panose="02000000000000000000" pitchFamily="2" charset="-78"/>
              </a:rPr>
              <a:t>: بين 890م إلى 1000م</a:t>
            </a:r>
            <a:endParaRPr lang="ar-BH" sz="1800" b="1" dirty="0" smtClean="0">
              <a:solidFill>
                <a:schemeClr val="accent1"/>
              </a:solidFill>
              <a:latin typeface="Sakkal Majalla" panose="02000000000000000000" pitchFamily="2" charset="-78"/>
              <a:cs typeface="Sakkal Majalla" panose="02000000000000000000" pitchFamily="2" charset="-78"/>
            </a:endParaRPr>
          </a:p>
          <a:p>
            <a:pPr marL="0" lvl="0" indent="0" algn="justLow" rtl="1">
              <a:buNone/>
            </a:pPr>
            <a:endParaRPr lang="ar-BH" sz="1800" b="1" dirty="0">
              <a:solidFill>
                <a:schemeClr val="accent1"/>
              </a:solidFill>
              <a:latin typeface="Sakkal Majalla" panose="02000000000000000000" pitchFamily="2" charset="-78"/>
              <a:cs typeface="Sakkal Majalla" panose="02000000000000000000" pitchFamily="2" charset="-78"/>
            </a:endParaRPr>
          </a:p>
          <a:p>
            <a:pPr marL="0" indent="0" algn="justLow" rtl="1">
              <a:buFont typeface="Arial" panose="020B0604020202020204" pitchFamily="34" charset="0"/>
              <a:buNone/>
            </a:pPr>
            <a:endParaRPr lang="ar-SA" sz="1800" dirty="0" smtClean="0">
              <a:solidFill>
                <a:schemeClr val="accent1"/>
              </a:solidFill>
              <a:latin typeface="Sakkal Majalla" panose="02000000000000000000" pitchFamily="2" charset="-78"/>
              <a:cs typeface="Sakkal Majalla" panose="02000000000000000000" pitchFamily="2" charset="-78"/>
            </a:endParaRPr>
          </a:p>
        </p:txBody>
      </p:sp>
      <p:sp>
        <p:nvSpPr>
          <p:cNvPr id="16" name="Content Placeholder 2"/>
          <p:cNvSpPr txBox="1">
            <a:spLocks/>
          </p:cNvSpPr>
          <p:nvPr/>
        </p:nvSpPr>
        <p:spPr>
          <a:xfrm>
            <a:off x="914399" y="4767554"/>
            <a:ext cx="4558554" cy="1582615"/>
          </a:xfrm>
          <a:prstGeom prst="rect">
            <a:avLst/>
          </a:prstGeom>
          <a:ln w="6350"/>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ar-BH" sz="1800" b="1" dirty="0" smtClean="0">
                <a:solidFill>
                  <a:schemeClr val="accent1"/>
                </a:solidFill>
                <a:latin typeface="Sakkal Majalla" panose="02000000000000000000" pitchFamily="2" charset="-78"/>
                <a:cs typeface="Sakkal Majalla" panose="02000000000000000000" pitchFamily="2" charset="-78"/>
              </a:rPr>
              <a:t>مرحلة الحرق الثاني.</a:t>
            </a:r>
          </a:p>
          <a:p>
            <a:pPr marL="0" indent="0" algn="r" rtl="1">
              <a:buFont typeface="Arial" panose="020B0604020202020204" pitchFamily="34" charset="0"/>
              <a:buNone/>
            </a:pPr>
            <a:r>
              <a:rPr lang="ar-BH" sz="1800" b="1" dirty="0" smtClean="0">
                <a:solidFill>
                  <a:schemeClr val="accent1"/>
                </a:solidFill>
                <a:latin typeface="Sakkal Majalla" panose="02000000000000000000" pitchFamily="2" charset="-78"/>
                <a:cs typeface="Sakkal Majalla" panose="02000000000000000000" pitchFamily="2" charset="-78"/>
              </a:rPr>
              <a:t>طريقة الرص : يمنع ان تلامس قطع الاواني و الاوعية بعضها البعض داخل الفرن وذلك لكي لا تلتصق مع بعضها وتتلف، كما يجب مسح الطلاء الزجاجي من قاعدة الاواني.</a:t>
            </a:r>
          </a:p>
          <a:p>
            <a:pPr marL="0" indent="0" algn="r" rtl="1">
              <a:buNone/>
            </a:pPr>
            <a:r>
              <a:rPr lang="ar-BH" sz="1800" b="1" dirty="0">
                <a:solidFill>
                  <a:schemeClr val="accent1"/>
                </a:solidFill>
                <a:latin typeface="Sakkal Majalla" panose="02000000000000000000" pitchFamily="2" charset="-78"/>
                <a:cs typeface="Sakkal Majalla" panose="02000000000000000000" pitchFamily="2" charset="-78"/>
              </a:rPr>
              <a:t>- درجة التسوية :بين 1040-1180م.</a:t>
            </a:r>
          </a:p>
          <a:p>
            <a:pPr marL="0" indent="0" algn="r" rtl="1">
              <a:buFont typeface="Arial" panose="020B0604020202020204" pitchFamily="34" charset="0"/>
              <a:buNone/>
            </a:pPr>
            <a:endParaRPr lang="ar-SA" sz="1800" dirty="0" smtClean="0">
              <a:solidFill>
                <a:schemeClr val="accent1"/>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4444" t="16582" r="10114" b="5128"/>
          <a:stretch/>
        </p:blipFill>
        <p:spPr>
          <a:xfrm>
            <a:off x="1899138" y="1723292"/>
            <a:ext cx="2081398" cy="2844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3989" t="15385" r="9886" b="4958"/>
          <a:stretch/>
        </p:blipFill>
        <p:spPr>
          <a:xfrm>
            <a:off x="7345035" y="1723293"/>
            <a:ext cx="2064206" cy="28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ontent Placeholder 2"/>
          <p:cNvSpPr txBox="1">
            <a:spLocks/>
          </p:cNvSpPr>
          <p:nvPr/>
        </p:nvSpPr>
        <p:spPr>
          <a:xfrm>
            <a:off x="9589476" y="1735014"/>
            <a:ext cx="433755" cy="375140"/>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ar-BH" sz="2000" dirty="0" smtClean="0">
                <a:latin typeface="Sakkal Majalla" panose="02000000000000000000" pitchFamily="2" charset="-78"/>
                <a:cs typeface="Sakkal Majalla" panose="02000000000000000000" pitchFamily="2" charset="-78"/>
              </a:rPr>
              <a:t>1-</a:t>
            </a:r>
            <a:endParaRPr lang="ar-SA" sz="2000" dirty="0" smtClean="0">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4161691" y="1723293"/>
            <a:ext cx="386863" cy="375138"/>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ar-BH" sz="2000" dirty="0" smtClean="0">
                <a:latin typeface="Sakkal Majalla" panose="02000000000000000000" pitchFamily="2" charset="-78"/>
                <a:cs typeface="Sakkal Majalla" panose="02000000000000000000" pitchFamily="2" charset="-78"/>
              </a:rPr>
              <a:t>2-</a:t>
            </a:r>
            <a:endParaRPr lang="ar-SA" sz="2000" dirty="0" smtClean="0">
              <a:latin typeface="Sakkal Majalla" panose="02000000000000000000" pitchFamily="2" charset="-78"/>
              <a:cs typeface="Sakkal Majalla" panose="02000000000000000000" pitchFamily="2" charset="-78"/>
            </a:endParaRPr>
          </a:p>
        </p:txBody>
      </p:sp>
      <p:sp>
        <p:nvSpPr>
          <p:cNvPr id="15" name="Title 1">
            <a:extLst>
              <a:ext uri="{FF2B5EF4-FFF2-40B4-BE49-F238E27FC236}">
                <a16:creationId xmlns="" xmlns:a16="http://schemas.microsoft.com/office/drawing/2014/main" id="{713410AD-659A-418B-A345-13747F8EA539}"/>
              </a:ext>
            </a:extLst>
          </p:cNvPr>
          <p:cNvSpPr txBox="1">
            <a:spLocks/>
          </p:cNvSpPr>
          <p:nvPr/>
        </p:nvSpPr>
        <p:spPr>
          <a:xfrm>
            <a:off x="10545518" y="4029977"/>
            <a:ext cx="1334359" cy="612361"/>
          </a:xfrm>
          <a:prstGeom prst="roundRect">
            <a:avLst>
              <a:gd name="adj" fmla="val 30644"/>
            </a:avLst>
          </a:prstGeom>
          <a:solidFill>
            <a:schemeClr val="accent1"/>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48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الإجابة</a:t>
            </a:r>
            <a:endParaRPr lang="ar-BH" sz="4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322729" y="1062518"/>
            <a:ext cx="11557148" cy="571958"/>
          </a:xfrm>
          <a:prstGeom prst="rect">
            <a:avLst/>
          </a:prstGeom>
          <a:solidFill>
            <a:schemeClr val="bg2">
              <a:lumMod val="9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SA" sz="1900" b="1" dirty="0" smtClean="0">
                <a:latin typeface="Sakkal Majalla" panose="02000000000000000000" pitchFamily="2" charset="-78"/>
                <a:cs typeface="Sakkal Majalla" panose="02000000000000000000" pitchFamily="2" charset="-78"/>
              </a:rPr>
              <a:t> </a:t>
            </a:r>
            <a:r>
              <a:rPr lang="ar-SA" sz="1900" b="1" dirty="0" smtClean="0"/>
              <a:t>قارن بين طرق </a:t>
            </a:r>
            <a:r>
              <a:rPr lang="ar-SA" sz="1900" b="1" dirty="0"/>
              <a:t>تسوية الأعمال الفخارية </a:t>
            </a:r>
            <a:r>
              <a:rPr lang="ar-SA" sz="1900" b="1" dirty="0" smtClean="0"/>
              <a:t>بالفرن من حيث رص الأعمال ودرجة حرارة التسوية </a:t>
            </a:r>
            <a:r>
              <a:rPr lang="ar-SA" sz="1900" b="1" dirty="0"/>
              <a:t>في الحرق الأول والثاني مستعيناً </a:t>
            </a:r>
            <a:r>
              <a:rPr lang="ar-SA" sz="1900" b="1" dirty="0" smtClean="0"/>
              <a:t>بالصور المعروضة</a:t>
            </a:r>
            <a:endParaRPr lang="ar-SA" sz="1900" b="1" dirty="0" smtClean="0">
              <a:latin typeface="Sakkal Majalla" panose="02000000000000000000" pitchFamily="2" charset="-78"/>
              <a:cs typeface="Sakkal Majalla" panose="02000000000000000000" pitchFamily="2" charset="-78"/>
            </a:endParaRPr>
          </a:p>
        </p:txBody>
      </p:sp>
      <p:sp>
        <p:nvSpPr>
          <p:cNvPr id="19" name="Rectangle 18"/>
          <p:cNvSpPr/>
          <p:nvPr/>
        </p:nvSpPr>
        <p:spPr>
          <a:xfrm>
            <a:off x="173744" y="6350169"/>
            <a:ext cx="6340197" cy="473206"/>
          </a:xfrm>
          <a:prstGeom prst="rect">
            <a:avLst/>
          </a:prstGeom>
        </p:spPr>
        <p:txBody>
          <a:bodyPr wrap="none">
            <a:spAutoFit/>
          </a:bodyPr>
          <a:lstStyle/>
          <a:p>
            <a:pPr algn="ctr">
              <a:lnSpc>
                <a:spcPct val="150000"/>
              </a:lnSpc>
            </a:pPr>
            <a:r>
              <a:rPr lang="ar-SA"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المرحلة الثانوية - مقرر الخزف ( </a:t>
            </a:r>
            <a:r>
              <a:rPr lang="ar-SA" b="1" dirty="0" err="1">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فنو</a:t>
            </a:r>
            <a:r>
              <a:rPr lang="ar-SA"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212) – الفصل الثامن - </a:t>
            </a:r>
            <a:r>
              <a:rPr lang="ar-BH"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الطلاءات الزجاجية الحرق الثاني</a:t>
            </a:r>
          </a:p>
        </p:txBody>
      </p:sp>
    </p:spTree>
    <p:extLst>
      <p:ext uri="{BB962C8B-B14F-4D97-AF65-F5344CB8AC3E}">
        <p14:creationId xmlns:p14="http://schemas.microsoft.com/office/powerpoint/2010/main" val="414388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1107" y="1898358"/>
            <a:ext cx="6096000" cy="2585323"/>
          </a:xfrm>
          <a:prstGeom prst="rect">
            <a:avLst/>
          </a:prstGeom>
        </p:spPr>
        <p:txBody>
          <a:bodyPr>
            <a:spAutoFit/>
          </a:bodyPr>
          <a:lstStyle/>
          <a:p>
            <a:pPr algn="ctr"/>
            <a:r>
              <a:rPr lang="ar-SA" sz="6600" b="1" dirty="0">
                <a:solidFill>
                  <a:srgbClr val="FF0000"/>
                </a:solidFill>
                <a:latin typeface="Sakkal Majalla" panose="02000000000000000000" pitchFamily="2" charset="-78"/>
                <a:cs typeface="Sakkal Majalla" panose="02000000000000000000" pitchFamily="2" charset="-78"/>
              </a:rPr>
              <a:t>انتهى.. </a:t>
            </a:r>
            <a:endParaRPr lang="en-US" sz="6600" b="1" dirty="0">
              <a:solidFill>
                <a:srgbClr val="FF0000"/>
              </a:solidFill>
              <a:latin typeface="Sakkal Majalla" panose="02000000000000000000" pitchFamily="2" charset="-78"/>
              <a:cs typeface="Sakkal Majalla" panose="02000000000000000000" pitchFamily="2" charset="-78"/>
            </a:endParaRPr>
          </a:p>
          <a:p>
            <a:pPr algn="ctr"/>
            <a:endParaRPr lang="ar-SA" sz="3000" b="1" dirty="0">
              <a:solidFill>
                <a:srgbClr val="FF0000"/>
              </a:solidFill>
              <a:latin typeface="Sakkal Majalla" panose="02000000000000000000" pitchFamily="2" charset="-78"/>
              <a:cs typeface="Sakkal Majalla" panose="02000000000000000000" pitchFamily="2" charset="-78"/>
            </a:endParaRPr>
          </a:p>
          <a:p>
            <a:pPr algn="ctr"/>
            <a:r>
              <a:rPr lang="ar-SA" sz="6600" b="1" dirty="0">
                <a:latin typeface="Sakkal Majalla" panose="02000000000000000000" pitchFamily="2" charset="-78"/>
                <a:cs typeface="Sakkal Majalla" panose="02000000000000000000" pitchFamily="2" charset="-78"/>
              </a:rPr>
              <a:t>تمنياتنا لكم بالتوفيق..</a:t>
            </a:r>
            <a:endParaRPr lang="ar-BH" sz="6600" b="1" dirty="0">
              <a:latin typeface="Sakkal Majalla" panose="02000000000000000000" pitchFamily="2" charset="-78"/>
              <a:cs typeface="Sakkal Majalla" panose="02000000000000000000" pitchFamily="2" charset="-78"/>
            </a:endParaRPr>
          </a:p>
        </p:txBody>
      </p:sp>
      <p:sp>
        <p:nvSpPr>
          <p:cNvPr id="6" name="Rectangle 5"/>
          <p:cNvSpPr/>
          <p:nvPr/>
        </p:nvSpPr>
        <p:spPr>
          <a:xfrm>
            <a:off x="173744" y="6350169"/>
            <a:ext cx="6340198" cy="473206"/>
          </a:xfrm>
          <a:prstGeom prst="rect">
            <a:avLst/>
          </a:prstGeom>
        </p:spPr>
        <p:txBody>
          <a:bodyPr wrap="none">
            <a:spAutoFit/>
          </a:bodyPr>
          <a:lstStyle/>
          <a:p>
            <a:pPr algn="ctr">
              <a:lnSpc>
                <a:spcPct val="150000"/>
              </a:lnSpc>
            </a:pPr>
            <a:r>
              <a:rPr lang="ar-SA"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المرحلة الثانوية - مقرر الخزف ( </a:t>
            </a:r>
            <a:r>
              <a:rPr lang="ar-SA" b="1" dirty="0" err="1">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فنو</a:t>
            </a:r>
            <a:r>
              <a:rPr lang="ar-SA"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212) – الفصل الثامن - </a:t>
            </a:r>
            <a:r>
              <a:rPr lang="ar-BH"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الطلاءات الزجاجية الحرق الثاني</a:t>
            </a:r>
          </a:p>
        </p:txBody>
      </p:sp>
    </p:spTree>
    <p:extLst>
      <p:ext uri="{BB962C8B-B14F-4D97-AF65-F5344CB8AC3E}">
        <p14:creationId xmlns:p14="http://schemas.microsoft.com/office/powerpoint/2010/main" val="2119780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6259</TotalTime>
  <Words>582</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Sakkal Majalla</vt:lpstr>
      <vt:lpstr>Times New Roman</vt:lpstr>
      <vt:lpstr>Office Theme</vt:lpstr>
      <vt:lpstr>PowerPoint Presentation</vt:lpstr>
      <vt:lpstr>PowerPoint Presentation</vt:lpstr>
      <vt:lpstr>تسوية الطلاء الزجاجي (الحرق الثاني)</vt:lpstr>
      <vt:lpstr>طريقة رص الاعمال في الحرق الثاني</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Shaikha Abdulmajeed Mufeez</cp:lastModifiedBy>
  <cp:revision>302</cp:revision>
  <cp:lastPrinted>2020-04-21T07:19:13Z</cp:lastPrinted>
  <dcterms:created xsi:type="dcterms:W3CDTF">2020-03-04T10:47:58Z</dcterms:created>
  <dcterms:modified xsi:type="dcterms:W3CDTF">2020-11-02T06:04:48Z</dcterms:modified>
</cp:coreProperties>
</file>