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44" r:id="rId5"/>
    <p:sldMasterId id="2147483756" r:id="rId6"/>
    <p:sldMasterId id="2147483768" r:id="rId7"/>
  </p:sldMasterIdLst>
  <p:notesMasterIdLst>
    <p:notesMasterId r:id="rId17"/>
  </p:notesMasterIdLst>
  <p:handoutMasterIdLst>
    <p:handoutMasterId r:id="rId18"/>
  </p:handoutMasterIdLst>
  <p:sldIdLst>
    <p:sldId id="287" r:id="rId8"/>
    <p:sldId id="308" r:id="rId9"/>
    <p:sldId id="302" r:id="rId10"/>
    <p:sldId id="303" r:id="rId11"/>
    <p:sldId id="304" r:id="rId12"/>
    <p:sldId id="305" r:id="rId13"/>
    <p:sldId id="306" r:id="rId14"/>
    <p:sldId id="307" r:id="rId15"/>
    <p:sldId id="293"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86" d="100"/>
          <a:sy n="86" d="100"/>
        </p:scale>
        <p:origin x="490" y="48"/>
      </p:cViewPr>
      <p:guideLst/>
    </p:cSldViewPr>
  </p:slideViewPr>
  <p:notesTextViewPr>
    <p:cViewPr>
      <p:scale>
        <a:sx n="1" d="1"/>
        <a:sy n="1" d="1"/>
      </p:scale>
      <p:origin x="0" y="0"/>
    </p:cViewPr>
  </p:notesTextViewPr>
  <p:notesViewPr>
    <p:cSldViewPr snapToGrid="0">
      <p:cViewPr varScale="1">
        <p:scale>
          <a:sx n="52" d="100"/>
          <a:sy n="52" d="100"/>
        </p:scale>
        <p:origin x="28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D24BE-51BF-45CC-96E5-B358C7D806B3}" type="doc">
      <dgm:prSet loTypeId="urn:microsoft.com/office/officeart/2005/8/layout/cycle2" loCatId="cycle" qsTypeId="urn:microsoft.com/office/officeart/2005/8/quickstyle/simple1" qsCatId="simple" csTypeId="urn:microsoft.com/office/officeart/2005/8/colors/accent1_5" csCatId="accent1" phldr="1"/>
      <dgm:spPr/>
      <dgm:t>
        <a:bodyPr/>
        <a:lstStyle/>
        <a:p>
          <a:endParaRPr lang="en-US"/>
        </a:p>
      </dgm:t>
    </dgm:pt>
    <dgm:pt modelId="{CA5D5FFE-5648-403C-83CB-CCC2D2C416D4}">
      <dgm:prSet phldrT="[Text]"/>
      <dgm:spPr/>
      <dgm:t>
        <a:bodyPr/>
        <a:lstStyle/>
        <a:p>
          <a:r>
            <a:rPr lang="ar-BH" dirty="0"/>
            <a:t>تعريف المهارة</a:t>
          </a:r>
          <a:endParaRPr lang="en-US" dirty="0"/>
        </a:p>
      </dgm:t>
    </dgm:pt>
    <dgm:pt modelId="{372F3EE1-3F95-4AE7-8BB9-10CD8F62AF8B}" type="parTrans" cxnId="{9FAA3DFA-BB51-4DB1-B9DB-197F921C4BD3}">
      <dgm:prSet/>
      <dgm:spPr/>
      <dgm:t>
        <a:bodyPr/>
        <a:lstStyle/>
        <a:p>
          <a:endParaRPr lang="en-US"/>
        </a:p>
      </dgm:t>
    </dgm:pt>
    <dgm:pt modelId="{34F1CC0C-C853-4DE1-9FB1-E443E9D79686}" type="sibTrans" cxnId="{9FAA3DFA-BB51-4DB1-B9DB-197F921C4BD3}">
      <dgm:prSet/>
      <dgm:spPr/>
      <dgm:t>
        <a:bodyPr/>
        <a:lstStyle/>
        <a:p>
          <a:endParaRPr lang="en-US"/>
        </a:p>
      </dgm:t>
    </dgm:pt>
    <dgm:pt modelId="{D62B0736-0F64-4AFA-B351-1096E0C44F75}">
      <dgm:prSet phldrT="[Text]"/>
      <dgm:spPr/>
      <dgm:t>
        <a:bodyPr/>
        <a:lstStyle/>
        <a:p>
          <a:r>
            <a:rPr lang="ar-BH" dirty="0"/>
            <a:t>النقاط الفنية</a:t>
          </a:r>
          <a:endParaRPr lang="en-US" dirty="0"/>
        </a:p>
      </dgm:t>
    </dgm:pt>
    <dgm:pt modelId="{6767CEEB-C37B-4306-9AFD-1FBCCD304E95}" type="parTrans" cxnId="{DA3B0C2C-D521-4B4C-8D7C-B062220C7009}">
      <dgm:prSet/>
      <dgm:spPr/>
      <dgm:t>
        <a:bodyPr/>
        <a:lstStyle/>
        <a:p>
          <a:endParaRPr lang="en-US"/>
        </a:p>
      </dgm:t>
    </dgm:pt>
    <dgm:pt modelId="{D34345C4-7049-4CB2-988C-FF0BBDA214A4}" type="sibTrans" cxnId="{DA3B0C2C-D521-4B4C-8D7C-B062220C7009}">
      <dgm:prSet/>
      <dgm:spPr/>
      <dgm:t>
        <a:bodyPr/>
        <a:lstStyle/>
        <a:p>
          <a:endParaRPr lang="en-US"/>
        </a:p>
      </dgm:t>
    </dgm:pt>
    <dgm:pt modelId="{757137FA-D521-40EF-87D5-AD93AC9734E3}">
      <dgm:prSet phldrT="[Text]"/>
      <dgm:spPr/>
      <dgm:t>
        <a:bodyPr/>
        <a:lstStyle/>
        <a:p>
          <a:r>
            <a:rPr lang="ar-BH" dirty="0"/>
            <a:t>الخطوات التعليمية</a:t>
          </a:r>
          <a:endParaRPr lang="en-US" dirty="0"/>
        </a:p>
      </dgm:t>
    </dgm:pt>
    <dgm:pt modelId="{A1242EF9-34B0-46E7-89E9-F98CCAA2E0B3}" type="parTrans" cxnId="{A9373C58-AF4E-4EE7-AB63-DAD755220D91}">
      <dgm:prSet/>
      <dgm:spPr/>
      <dgm:t>
        <a:bodyPr/>
        <a:lstStyle/>
        <a:p>
          <a:endParaRPr lang="en-US"/>
        </a:p>
      </dgm:t>
    </dgm:pt>
    <dgm:pt modelId="{4C72C49B-D1B2-49AC-AC74-70FD20A60406}" type="sibTrans" cxnId="{A9373C58-AF4E-4EE7-AB63-DAD755220D91}">
      <dgm:prSet/>
      <dgm:spPr/>
      <dgm:t>
        <a:bodyPr/>
        <a:lstStyle/>
        <a:p>
          <a:endParaRPr lang="en-US"/>
        </a:p>
      </dgm:t>
    </dgm:pt>
    <dgm:pt modelId="{CCA9890C-A9D8-4AA7-93E3-C891F4DE62B5}">
      <dgm:prSet phldrT="[Text]"/>
      <dgm:spPr/>
      <dgm:t>
        <a:bodyPr/>
        <a:lstStyle/>
        <a:p>
          <a:r>
            <a:rPr lang="ar-BH" dirty="0"/>
            <a:t>فيديو تعليمي</a:t>
          </a:r>
          <a:endParaRPr lang="en-US" dirty="0"/>
        </a:p>
      </dgm:t>
    </dgm:pt>
    <dgm:pt modelId="{FE094D60-693E-4E30-A726-AD7F9E727308}" type="parTrans" cxnId="{41BD87B8-07F8-4069-9B06-DFBD6BF50943}">
      <dgm:prSet/>
      <dgm:spPr/>
      <dgm:t>
        <a:bodyPr/>
        <a:lstStyle/>
        <a:p>
          <a:endParaRPr lang="en-US"/>
        </a:p>
      </dgm:t>
    </dgm:pt>
    <dgm:pt modelId="{7D25EEAD-2115-4A34-BE61-EEEA515B5207}" type="sibTrans" cxnId="{41BD87B8-07F8-4069-9B06-DFBD6BF50943}">
      <dgm:prSet/>
      <dgm:spPr/>
      <dgm:t>
        <a:bodyPr/>
        <a:lstStyle/>
        <a:p>
          <a:endParaRPr lang="en-US"/>
        </a:p>
      </dgm:t>
    </dgm:pt>
    <dgm:pt modelId="{94C9E0FA-3E7E-4E1F-8DD2-56E4F7A54D10}">
      <dgm:prSet phldrT="[Text]"/>
      <dgm:spPr/>
      <dgm:t>
        <a:bodyPr/>
        <a:lstStyle/>
        <a:p>
          <a:r>
            <a:rPr lang="ar-BH" dirty="0"/>
            <a:t>التقييم الذاتي</a:t>
          </a:r>
          <a:endParaRPr lang="en-US" dirty="0"/>
        </a:p>
      </dgm:t>
    </dgm:pt>
    <dgm:pt modelId="{C8DAE2F7-66A5-4749-9E47-B53A9841D2C7}" type="parTrans" cxnId="{A1862022-11AF-49DB-B169-BAD89B9F4FB6}">
      <dgm:prSet/>
      <dgm:spPr/>
      <dgm:t>
        <a:bodyPr/>
        <a:lstStyle/>
        <a:p>
          <a:endParaRPr lang="en-US"/>
        </a:p>
      </dgm:t>
    </dgm:pt>
    <dgm:pt modelId="{39785D88-A92D-4B83-85CB-2EC71D5E77DA}" type="sibTrans" cxnId="{A1862022-11AF-49DB-B169-BAD89B9F4FB6}">
      <dgm:prSet/>
      <dgm:spPr/>
      <dgm:t>
        <a:bodyPr/>
        <a:lstStyle/>
        <a:p>
          <a:endParaRPr lang="en-US"/>
        </a:p>
      </dgm:t>
    </dgm:pt>
    <dgm:pt modelId="{DCFA715A-EC33-476A-9832-2F6FB32E7B69}" type="pres">
      <dgm:prSet presAssocID="{C55D24BE-51BF-45CC-96E5-B358C7D806B3}" presName="cycle" presStyleCnt="0">
        <dgm:presLayoutVars>
          <dgm:dir/>
          <dgm:resizeHandles val="exact"/>
        </dgm:presLayoutVars>
      </dgm:prSet>
      <dgm:spPr/>
    </dgm:pt>
    <dgm:pt modelId="{51305903-7AD0-4739-8A7A-A132A2B3A0E8}" type="pres">
      <dgm:prSet presAssocID="{CA5D5FFE-5648-403C-83CB-CCC2D2C416D4}" presName="node" presStyleLbl="node1" presStyleIdx="0" presStyleCnt="5">
        <dgm:presLayoutVars>
          <dgm:bulletEnabled val="1"/>
        </dgm:presLayoutVars>
      </dgm:prSet>
      <dgm:spPr/>
    </dgm:pt>
    <dgm:pt modelId="{2DF91EB6-1707-452A-BFB9-90D1CB9B2633}" type="pres">
      <dgm:prSet presAssocID="{34F1CC0C-C853-4DE1-9FB1-E443E9D79686}" presName="sibTrans" presStyleLbl="sibTrans2D1" presStyleIdx="0" presStyleCnt="5"/>
      <dgm:spPr/>
    </dgm:pt>
    <dgm:pt modelId="{2A0541B3-297E-4E95-A360-A67C69CA8556}" type="pres">
      <dgm:prSet presAssocID="{34F1CC0C-C853-4DE1-9FB1-E443E9D79686}" presName="connectorText" presStyleLbl="sibTrans2D1" presStyleIdx="0" presStyleCnt="5"/>
      <dgm:spPr/>
    </dgm:pt>
    <dgm:pt modelId="{2821AD5C-E390-417F-BCC3-532AB5D2BFC5}" type="pres">
      <dgm:prSet presAssocID="{D62B0736-0F64-4AFA-B351-1096E0C44F75}" presName="node" presStyleLbl="node1" presStyleIdx="1" presStyleCnt="5">
        <dgm:presLayoutVars>
          <dgm:bulletEnabled val="1"/>
        </dgm:presLayoutVars>
      </dgm:prSet>
      <dgm:spPr/>
    </dgm:pt>
    <dgm:pt modelId="{A21E74F5-6D3D-4EE7-81A3-B230AD43400F}" type="pres">
      <dgm:prSet presAssocID="{D34345C4-7049-4CB2-988C-FF0BBDA214A4}" presName="sibTrans" presStyleLbl="sibTrans2D1" presStyleIdx="1" presStyleCnt="5"/>
      <dgm:spPr/>
    </dgm:pt>
    <dgm:pt modelId="{A3522ACF-533F-4EF4-BEB4-07E830CDCFFF}" type="pres">
      <dgm:prSet presAssocID="{D34345C4-7049-4CB2-988C-FF0BBDA214A4}" presName="connectorText" presStyleLbl="sibTrans2D1" presStyleIdx="1" presStyleCnt="5"/>
      <dgm:spPr/>
    </dgm:pt>
    <dgm:pt modelId="{451D3BCE-1011-497E-BC95-53D00BD30BCC}" type="pres">
      <dgm:prSet presAssocID="{757137FA-D521-40EF-87D5-AD93AC9734E3}" presName="node" presStyleLbl="node1" presStyleIdx="2" presStyleCnt="5">
        <dgm:presLayoutVars>
          <dgm:bulletEnabled val="1"/>
        </dgm:presLayoutVars>
      </dgm:prSet>
      <dgm:spPr/>
    </dgm:pt>
    <dgm:pt modelId="{35A7711D-1A9E-4C01-8E7B-210DC26689DA}" type="pres">
      <dgm:prSet presAssocID="{4C72C49B-D1B2-49AC-AC74-70FD20A60406}" presName="sibTrans" presStyleLbl="sibTrans2D1" presStyleIdx="2" presStyleCnt="5"/>
      <dgm:spPr/>
    </dgm:pt>
    <dgm:pt modelId="{A359B41B-598C-48FF-8504-97CD68A52AA1}" type="pres">
      <dgm:prSet presAssocID="{4C72C49B-D1B2-49AC-AC74-70FD20A60406}" presName="connectorText" presStyleLbl="sibTrans2D1" presStyleIdx="2" presStyleCnt="5"/>
      <dgm:spPr/>
    </dgm:pt>
    <dgm:pt modelId="{E70A3AED-02D3-4805-88EA-02B67D7AFE3D}" type="pres">
      <dgm:prSet presAssocID="{CCA9890C-A9D8-4AA7-93E3-C891F4DE62B5}" presName="node" presStyleLbl="node1" presStyleIdx="3" presStyleCnt="5">
        <dgm:presLayoutVars>
          <dgm:bulletEnabled val="1"/>
        </dgm:presLayoutVars>
      </dgm:prSet>
      <dgm:spPr/>
    </dgm:pt>
    <dgm:pt modelId="{32303F61-CE93-4D58-A0D2-22A5175787F7}" type="pres">
      <dgm:prSet presAssocID="{7D25EEAD-2115-4A34-BE61-EEEA515B5207}" presName="sibTrans" presStyleLbl="sibTrans2D1" presStyleIdx="3" presStyleCnt="5"/>
      <dgm:spPr/>
    </dgm:pt>
    <dgm:pt modelId="{865AB788-8975-4A18-B767-459B6B48F23F}" type="pres">
      <dgm:prSet presAssocID="{7D25EEAD-2115-4A34-BE61-EEEA515B5207}" presName="connectorText" presStyleLbl="sibTrans2D1" presStyleIdx="3" presStyleCnt="5"/>
      <dgm:spPr/>
    </dgm:pt>
    <dgm:pt modelId="{D45412B2-6574-44D4-880F-D0FE9C9B76C3}" type="pres">
      <dgm:prSet presAssocID="{94C9E0FA-3E7E-4E1F-8DD2-56E4F7A54D10}" presName="node" presStyleLbl="node1" presStyleIdx="4" presStyleCnt="5">
        <dgm:presLayoutVars>
          <dgm:bulletEnabled val="1"/>
        </dgm:presLayoutVars>
      </dgm:prSet>
      <dgm:spPr/>
    </dgm:pt>
    <dgm:pt modelId="{4008F849-180F-4AE3-A09F-0168F4AC6D3A}" type="pres">
      <dgm:prSet presAssocID="{39785D88-A92D-4B83-85CB-2EC71D5E77DA}" presName="sibTrans" presStyleLbl="sibTrans2D1" presStyleIdx="4" presStyleCnt="5"/>
      <dgm:spPr/>
    </dgm:pt>
    <dgm:pt modelId="{3C258921-8AA4-43C7-9286-F3CD99DFA316}" type="pres">
      <dgm:prSet presAssocID="{39785D88-A92D-4B83-85CB-2EC71D5E77DA}" presName="connectorText" presStyleLbl="sibTrans2D1" presStyleIdx="4" presStyleCnt="5"/>
      <dgm:spPr/>
    </dgm:pt>
  </dgm:ptLst>
  <dgm:cxnLst>
    <dgm:cxn modelId="{00194117-7178-448D-A18A-513A1E487F98}" type="presOf" srcId="{D62B0736-0F64-4AFA-B351-1096E0C44F75}" destId="{2821AD5C-E390-417F-BCC3-532AB5D2BFC5}" srcOrd="0" destOrd="0" presId="urn:microsoft.com/office/officeart/2005/8/layout/cycle2"/>
    <dgm:cxn modelId="{A1862022-11AF-49DB-B169-BAD89B9F4FB6}" srcId="{C55D24BE-51BF-45CC-96E5-B358C7D806B3}" destId="{94C9E0FA-3E7E-4E1F-8DD2-56E4F7A54D10}" srcOrd="4" destOrd="0" parTransId="{C8DAE2F7-66A5-4749-9E47-B53A9841D2C7}" sibTransId="{39785D88-A92D-4B83-85CB-2EC71D5E77DA}"/>
    <dgm:cxn modelId="{DA3B0C2C-D521-4B4C-8D7C-B062220C7009}" srcId="{C55D24BE-51BF-45CC-96E5-B358C7D806B3}" destId="{D62B0736-0F64-4AFA-B351-1096E0C44F75}" srcOrd="1" destOrd="0" parTransId="{6767CEEB-C37B-4306-9AFD-1FBCCD304E95}" sibTransId="{D34345C4-7049-4CB2-988C-FF0BBDA214A4}"/>
    <dgm:cxn modelId="{BCDBCF39-CA48-42D7-9FBC-89C8C10F0781}" type="presOf" srcId="{D34345C4-7049-4CB2-988C-FF0BBDA214A4}" destId="{A21E74F5-6D3D-4EE7-81A3-B230AD43400F}" srcOrd="0" destOrd="0" presId="urn:microsoft.com/office/officeart/2005/8/layout/cycle2"/>
    <dgm:cxn modelId="{0244AF62-AAE9-4287-B623-FF7B1134BB91}" type="presOf" srcId="{7D25EEAD-2115-4A34-BE61-EEEA515B5207}" destId="{865AB788-8975-4A18-B767-459B6B48F23F}" srcOrd="1" destOrd="0" presId="urn:microsoft.com/office/officeart/2005/8/layout/cycle2"/>
    <dgm:cxn modelId="{A9373C58-AF4E-4EE7-AB63-DAD755220D91}" srcId="{C55D24BE-51BF-45CC-96E5-B358C7D806B3}" destId="{757137FA-D521-40EF-87D5-AD93AC9734E3}" srcOrd="2" destOrd="0" parTransId="{A1242EF9-34B0-46E7-89E9-F98CCAA2E0B3}" sibTransId="{4C72C49B-D1B2-49AC-AC74-70FD20A60406}"/>
    <dgm:cxn modelId="{82A1E17B-8B24-4C5F-92EA-5E69A0311ABB}" type="presOf" srcId="{757137FA-D521-40EF-87D5-AD93AC9734E3}" destId="{451D3BCE-1011-497E-BC95-53D00BD30BCC}" srcOrd="0" destOrd="0" presId="urn:microsoft.com/office/officeart/2005/8/layout/cycle2"/>
    <dgm:cxn modelId="{C37B9482-A489-4D8B-AF83-D26E165CC7A2}" type="presOf" srcId="{34F1CC0C-C853-4DE1-9FB1-E443E9D79686}" destId="{2A0541B3-297E-4E95-A360-A67C69CA8556}" srcOrd="1" destOrd="0" presId="urn:microsoft.com/office/officeart/2005/8/layout/cycle2"/>
    <dgm:cxn modelId="{B0991C85-081C-4613-BAD7-3ED0C2E6B0D4}" type="presOf" srcId="{CCA9890C-A9D8-4AA7-93E3-C891F4DE62B5}" destId="{E70A3AED-02D3-4805-88EA-02B67D7AFE3D}" srcOrd="0" destOrd="0" presId="urn:microsoft.com/office/officeart/2005/8/layout/cycle2"/>
    <dgm:cxn modelId="{F9B0FA90-FD58-46A1-A049-C82BE53178CD}" type="presOf" srcId="{7D25EEAD-2115-4A34-BE61-EEEA515B5207}" destId="{32303F61-CE93-4D58-A0D2-22A5175787F7}" srcOrd="0" destOrd="0" presId="urn:microsoft.com/office/officeart/2005/8/layout/cycle2"/>
    <dgm:cxn modelId="{AB820793-5123-452E-8BF3-A3B2C7FAA9A4}" type="presOf" srcId="{39785D88-A92D-4B83-85CB-2EC71D5E77DA}" destId="{4008F849-180F-4AE3-A09F-0168F4AC6D3A}" srcOrd="0" destOrd="0" presId="urn:microsoft.com/office/officeart/2005/8/layout/cycle2"/>
    <dgm:cxn modelId="{8B20DB99-9E67-4A82-9BD6-56864A95BD93}" type="presOf" srcId="{94C9E0FA-3E7E-4E1F-8DD2-56E4F7A54D10}" destId="{D45412B2-6574-44D4-880F-D0FE9C9B76C3}" srcOrd="0" destOrd="0" presId="urn:microsoft.com/office/officeart/2005/8/layout/cycle2"/>
    <dgm:cxn modelId="{8C49769F-5E22-4107-8CDE-0BBE5974A1A9}" type="presOf" srcId="{CA5D5FFE-5648-403C-83CB-CCC2D2C416D4}" destId="{51305903-7AD0-4739-8A7A-A132A2B3A0E8}" srcOrd="0" destOrd="0" presId="urn:microsoft.com/office/officeart/2005/8/layout/cycle2"/>
    <dgm:cxn modelId="{145911A5-1662-4726-B872-34AFB046A1D5}" type="presOf" srcId="{4C72C49B-D1B2-49AC-AC74-70FD20A60406}" destId="{A359B41B-598C-48FF-8504-97CD68A52AA1}" srcOrd="1" destOrd="0" presId="urn:microsoft.com/office/officeart/2005/8/layout/cycle2"/>
    <dgm:cxn modelId="{74D7FAAE-44B9-4FC9-BC1E-2FD01F98A2A9}" type="presOf" srcId="{4C72C49B-D1B2-49AC-AC74-70FD20A60406}" destId="{35A7711D-1A9E-4C01-8E7B-210DC26689DA}" srcOrd="0" destOrd="0" presId="urn:microsoft.com/office/officeart/2005/8/layout/cycle2"/>
    <dgm:cxn modelId="{1952DEB5-C506-430E-A43C-3ABF0B8D0B81}" type="presOf" srcId="{34F1CC0C-C853-4DE1-9FB1-E443E9D79686}" destId="{2DF91EB6-1707-452A-BFB9-90D1CB9B2633}" srcOrd="0" destOrd="0" presId="urn:microsoft.com/office/officeart/2005/8/layout/cycle2"/>
    <dgm:cxn modelId="{41BD87B8-07F8-4069-9B06-DFBD6BF50943}" srcId="{C55D24BE-51BF-45CC-96E5-B358C7D806B3}" destId="{CCA9890C-A9D8-4AA7-93E3-C891F4DE62B5}" srcOrd="3" destOrd="0" parTransId="{FE094D60-693E-4E30-A726-AD7F9E727308}" sibTransId="{7D25EEAD-2115-4A34-BE61-EEEA515B5207}"/>
    <dgm:cxn modelId="{024880C7-6974-4F11-AA37-ED1D5F2F16E8}" type="presOf" srcId="{D34345C4-7049-4CB2-988C-FF0BBDA214A4}" destId="{A3522ACF-533F-4EF4-BEB4-07E830CDCFFF}" srcOrd="1" destOrd="0" presId="urn:microsoft.com/office/officeart/2005/8/layout/cycle2"/>
    <dgm:cxn modelId="{ED6087DE-486E-4BE1-9236-B989C3540929}" type="presOf" srcId="{39785D88-A92D-4B83-85CB-2EC71D5E77DA}" destId="{3C258921-8AA4-43C7-9286-F3CD99DFA316}" srcOrd="1" destOrd="0" presId="urn:microsoft.com/office/officeart/2005/8/layout/cycle2"/>
    <dgm:cxn modelId="{731B07F4-B5C8-4230-A52F-84FBC349738D}" type="presOf" srcId="{C55D24BE-51BF-45CC-96E5-B358C7D806B3}" destId="{DCFA715A-EC33-476A-9832-2F6FB32E7B69}" srcOrd="0" destOrd="0" presId="urn:microsoft.com/office/officeart/2005/8/layout/cycle2"/>
    <dgm:cxn modelId="{9FAA3DFA-BB51-4DB1-B9DB-197F921C4BD3}" srcId="{C55D24BE-51BF-45CC-96E5-B358C7D806B3}" destId="{CA5D5FFE-5648-403C-83CB-CCC2D2C416D4}" srcOrd="0" destOrd="0" parTransId="{372F3EE1-3F95-4AE7-8BB9-10CD8F62AF8B}" sibTransId="{34F1CC0C-C853-4DE1-9FB1-E443E9D79686}"/>
    <dgm:cxn modelId="{6C0E31A4-E766-414A-9333-FAE65D945113}" type="presParOf" srcId="{DCFA715A-EC33-476A-9832-2F6FB32E7B69}" destId="{51305903-7AD0-4739-8A7A-A132A2B3A0E8}" srcOrd="0" destOrd="0" presId="urn:microsoft.com/office/officeart/2005/8/layout/cycle2"/>
    <dgm:cxn modelId="{9D38BC41-2E83-41BD-AC8D-898CE613C32F}" type="presParOf" srcId="{DCFA715A-EC33-476A-9832-2F6FB32E7B69}" destId="{2DF91EB6-1707-452A-BFB9-90D1CB9B2633}" srcOrd="1" destOrd="0" presId="urn:microsoft.com/office/officeart/2005/8/layout/cycle2"/>
    <dgm:cxn modelId="{BB425DDB-DB96-4E52-9355-994A649770A0}" type="presParOf" srcId="{2DF91EB6-1707-452A-BFB9-90D1CB9B2633}" destId="{2A0541B3-297E-4E95-A360-A67C69CA8556}" srcOrd="0" destOrd="0" presId="urn:microsoft.com/office/officeart/2005/8/layout/cycle2"/>
    <dgm:cxn modelId="{A5F04C77-E20C-4D55-9F99-05AA72956D2C}" type="presParOf" srcId="{DCFA715A-EC33-476A-9832-2F6FB32E7B69}" destId="{2821AD5C-E390-417F-BCC3-532AB5D2BFC5}" srcOrd="2" destOrd="0" presId="urn:microsoft.com/office/officeart/2005/8/layout/cycle2"/>
    <dgm:cxn modelId="{11D8BF5C-FC42-4FAA-AAFB-ED2AD2F42403}" type="presParOf" srcId="{DCFA715A-EC33-476A-9832-2F6FB32E7B69}" destId="{A21E74F5-6D3D-4EE7-81A3-B230AD43400F}" srcOrd="3" destOrd="0" presId="urn:microsoft.com/office/officeart/2005/8/layout/cycle2"/>
    <dgm:cxn modelId="{52C14D90-3C12-4C70-970F-30E1F5F1E8F9}" type="presParOf" srcId="{A21E74F5-6D3D-4EE7-81A3-B230AD43400F}" destId="{A3522ACF-533F-4EF4-BEB4-07E830CDCFFF}" srcOrd="0" destOrd="0" presId="urn:microsoft.com/office/officeart/2005/8/layout/cycle2"/>
    <dgm:cxn modelId="{71EF1FAE-A18C-4CE5-87EF-89E4335B892D}" type="presParOf" srcId="{DCFA715A-EC33-476A-9832-2F6FB32E7B69}" destId="{451D3BCE-1011-497E-BC95-53D00BD30BCC}" srcOrd="4" destOrd="0" presId="urn:microsoft.com/office/officeart/2005/8/layout/cycle2"/>
    <dgm:cxn modelId="{B9FB1FBF-68A2-470F-8A40-FD777A4F37E7}" type="presParOf" srcId="{DCFA715A-EC33-476A-9832-2F6FB32E7B69}" destId="{35A7711D-1A9E-4C01-8E7B-210DC26689DA}" srcOrd="5" destOrd="0" presId="urn:microsoft.com/office/officeart/2005/8/layout/cycle2"/>
    <dgm:cxn modelId="{A6EFBC16-D422-40BB-ADCE-D4D375D0A794}" type="presParOf" srcId="{35A7711D-1A9E-4C01-8E7B-210DC26689DA}" destId="{A359B41B-598C-48FF-8504-97CD68A52AA1}" srcOrd="0" destOrd="0" presId="urn:microsoft.com/office/officeart/2005/8/layout/cycle2"/>
    <dgm:cxn modelId="{6140E08E-4864-423A-823E-9A8B88993B56}" type="presParOf" srcId="{DCFA715A-EC33-476A-9832-2F6FB32E7B69}" destId="{E70A3AED-02D3-4805-88EA-02B67D7AFE3D}" srcOrd="6" destOrd="0" presId="urn:microsoft.com/office/officeart/2005/8/layout/cycle2"/>
    <dgm:cxn modelId="{EEE1F65B-4AC5-48A1-B34C-08F6AF363AF1}" type="presParOf" srcId="{DCFA715A-EC33-476A-9832-2F6FB32E7B69}" destId="{32303F61-CE93-4D58-A0D2-22A5175787F7}" srcOrd="7" destOrd="0" presId="urn:microsoft.com/office/officeart/2005/8/layout/cycle2"/>
    <dgm:cxn modelId="{859A8C7E-3F0C-4DC8-9ACC-01D1BFED6923}" type="presParOf" srcId="{32303F61-CE93-4D58-A0D2-22A5175787F7}" destId="{865AB788-8975-4A18-B767-459B6B48F23F}" srcOrd="0" destOrd="0" presId="urn:microsoft.com/office/officeart/2005/8/layout/cycle2"/>
    <dgm:cxn modelId="{A1B5EB2F-BD6B-45D4-A59A-EBBDD2AD43F8}" type="presParOf" srcId="{DCFA715A-EC33-476A-9832-2F6FB32E7B69}" destId="{D45412B2-6574-44D4-880F-D0FE9C9B76C3}" srcOrd="8" destOrd="0" presId="urn:microsoft.com/office/officeart/2005/8/layout/cycle2"/>
    <dgm:cxn modelId="{5DE1FCDA-F1A7-4A8B-8454-B80A4FBF1C39}" type="presParOf" srcId="{DCFA715A-EC33-476A-9832-2F6FB32E7B69}" destId="{4008F849-180F-4AE3-A09F-0168F4AC6D3A}" srcOrd="9" destOrd="0" presId="urn:microsoft.com/office/officeart/2005/8/layout/cycle2"/>
    <dgm:cxn modelId="{A38B61BA-A80C-48D5-854F-DA0DC8B91ED9}" type="presParOf" srcId="{4008F849-180F-4AE3-A09F-0168F4AC6D3A}" destId="{3C258921-8AA4-43C7-9286-F3CD99DFA316}"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5903-7AD0-4739-8A7A-A132A2B3A0E8}">
      <dsp:nvSpPr>
        <dsp:cNvPr id="0" name=""/>
        <dsp:cNvSpPr/>
      </dsp:nvSpPr>
      <dsp:spPr>
        <a:xfrm>
          <a:off x="4600575" y="231"/>
          <a:ext cx="1314449" cy="1314449"/>
        </a:xfrm>
        <a:prstGeom prst="ellips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BH" sz="2500" kern="1200" dirty="0"/>
            <a:t>تعريف المهارة</a:t>
          </a:r>
          <a:endParaRPr lang="en-US" sz="2500" kern="1200" dirty="0"/>
        </a:p>
      </dsp:txBody>
      <dsp:txXfrm>
        <a:off x="4793072" y="192728"/>
        <a:ext cx="929455" cy="929455"/>
      </dsp:txXfrm>
    </dsp:sp>
    <dsp:sp modelId="{2DF91EB6-1707-452A-BFB9-90D1CB9B2633}">
      <dsp:nvSpPr>
        <dsp:cNvPr id="0" name=""/>
        <dsp:cNvSpPr/>
      </dsp:nvSpPr>
      <dsp:spPr>
        <a:xfrm rot="2160000">
          <a:off x="5873411" y="1009740"/>
          <a:ext cx="349131" cy="443626"/>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883413" y="1067683"/>
        <a:ext cx="244392" cy="266176"/>
      </dsp:txXfrm>
    </dsp:sp>
    <dsp:sp modelId="{2821AD5C-E390-417F-BCC3-532AB5D2BFC5}">
      <dsp:nvSpPr>
        <dsp:cNvPr id="0" name=""/>
        <dsp:cNvSpPr/>
      </dsp:nvSpPr>
      <dsp:spPr>
        <a:xfrm>
          <a:off x="6196918" y="1160042"/>
          <a:ext cx="1314449" cy="1314449"/>
        </a:xfrm>
        <a:prstGeom prst="ellipse">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BH" sz="2500" kern="1200" dirty="0"/>
            <a:t>النقاط الفنية</a:t>
          </a:r>
          <a:endParaRPr lang="en-US" sz="2500" kern="1200" dirty="0"/>
        </a:p>
      </dsp:txBody>
      <dsp:txXfrm>
        <a:off x="6389415" y="1352539"/>
        <a:ext cx="929455" cy="929455"/>
      </dsp:txXfrm>
    </dsp:sp>
    <dsp:sp modelId="{A21E74F5-6D3D-4EE7-81A3-B230AD43400F}">
      <dsp:nvSpPr>
        <dsp:cNvPr id="0" name=""/>
        <dsp:cNvSpPr/>
      </dsp:nvSpPr>
      <dsp:spPr>
        <a:xfrm rot="6480000">
          <a:off x="6377756" y="2524363"/>
          <a:ext cx="349131" cy="443626"/>
        </a:xfrm>
        <a:prstGeom prst="rightArrow">
          <a:avLst>
            <a:gd name="adj1" fmla="val 60000"/>
            <a:gd name="adj2" fmla="val 50000"/>
          </a:avLst>
        </a:prstGeom>
        <a:solidFill>
          <a:schemeClr val="accent1">
            <a:shade val="90000"/>
            <a:hueOff val="87729"/>
            <a:satOff val="-804"/>
            <a:lumOff val="69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446309" y="2563282"/>
        <a:ext cx="244392" cy="266176"/>
      </dsp:txXfrm>
    </dsp:sp>
    <dsp:sp modelId="{451D3BCE-1011-497E-BC95-53D00BD30BCC}">
      <dsp:nvSpPr>
        <dsp:cNvPr id="0" name=""/>
        <dsp:cNvSpPr/>
      </dsp:nvSpPr>
      <dsp:spPr>
        <a:xfrm>
          <a:off x="5587169" y="3036656"/>
          <a:ext cx="1314449" cy="1314449"/>
        </a:xfrm>
        <a:prstGeom prst="ellipse">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BH" sz="2500" kern="1200" dirty="0"/>
            <a:t>الخطوات التعليمية</a:t>
          </a:r>
          <a:endParaRPr lang="en-US" sz="2500" kern="1200" dirty="0"/>
        </a:p>
      </dsp:txBody>
      <dsp:txXfrm>
        <a:off x="5779666" y="3229153"/>
        <a:ext cx="929455" cy="929455"/>
      </dsp:txXfrm>
    </dsp:sp>
    <dsp:sp modelId="{35A7711D-1A9E-4C01-8E7B-210DC26689DA}">
      <dsp:nvSpPr>
        <dsp:cNvPr id="0" name=""/>
        <dsp:cNvSpPr/>
      </dsp:nvSpPr>
      <dsp:spPr>
        <a:xfrm rot="10800000">
          <a:off x="5093115" y="3472068"/>
          <a:ext cx="349131" cy="443626"/>
        </a:xfrm>
        <a:prstGeom prst="rightArrow">
          <a:avLst>
            <a:gd name="adj1" fmla="val 60000"/>
            <a:gd name="adj2" fmla="val 50000"/>
          </a:avLst>
        </a:prstGeom>
        <a:solidFill>
          <a:schemeClr val="accent1">
            <a:shade val="90000"/>
            <a:hueOff val="175458"/>
            <a:satOff val="-1607"/>
            <a:lumOff val="138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197854" y="3560793"/>
        <a:ext cx="244392" cy="266176"/>
      </dsp:txXfrm>
    </dsp:sp>
    <dsp:sp modelId="{E70A3AED-02D3-4805-88EA-02B67D7AFE3D}">
      <dsp:nvSpPr>
        <dsp:cNvPr id="0" name=""/>
        <dsp:cNvSpPr/>
      </dsp:nvSpPr>
      <dsp:spPr>
        <a:xfrm>
          <a:off x="3613980" y="3036656"/>
          <a:ext cx="1314449" cy="1314449"/>
        </a:xfrm>
        <a:prstGeom prst="ellipse">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BH" sz="2500" kern="1200" dirty="0"/>
            <a:t>فيديو تعليمي</a:t>
          </a:r>
          <a:endParaRPr lang="en-US" sz="2500" kern="1200" dirty="0"/>
        </a:p>
      </dsp:txBody>
      <dsp:txXfrm>
        <a:off x="3806477" y="3229153"/>
        <a:ext cx="929455" cy="929455"/>
      </dsp:txXfrm>
    </dsp:sp>
    <dsp:sp modelId="{32303F61-CE93-4D58-A0D2-22A5175787F7}">
      <dsp:nvSpPr>
        <dsp:cNvPr id="0" name=""/>
        <dsp:cNvSpPr/>
      </dsp:nvSpPr>
      <dsp:spPr>
        <a:xfrm rot="15120000">
          <a:off x="3794818" y="2543158"/>
          <a:ext cx="349131" cy="443626"/>
        </a:xfrm>
        <a:prstGeom prst="rightArrow">
          <a:avLst>
            <a:gd name="adj1" fmla="val 60000"/>
            <a:gd name="adj2" fmla="val 50000"/>
          </a:avLst>
        </a:prstGeom>
        <a:solidFill>
          <a:schemeClr val="accent1">
            <a:shade val="90000"/>
            <a:hueOff val="263186"/>
            <a:satOff val="-2411"/>
            <a:lumOff val="208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863371" y="2681689"/>
        <a:ext cx="244392" cy="266176"/>
      </dsp:txXfrm>
    </dsp:sp>
    <dsp:sp modelId="{D45412B2-6574-44D4-880F-D0FE9C9B76C3}">
      <dsp:nvSpPr>
        <dsp:cNvPr id="0" name=""/>
        <dsp:cNvSpPr/>
      </dsp:nvSpPr>
      <dsp:spPr>
        <a:xfrm>
          <a:off x="3004231" y="1160042"/>
          <a:ext cx="1314449" cy="1314449"/>
        </a:xfrm>
        <a:prstGeom prst="ellipse">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ar-BH" sz="2500" kern="1200" dirty="0"/>
            <a:t>التقييم الذاتي</a:t>
          </a:r>
          <a:endParaRPr lang="en-US" sz="2500" kern="1200" dirty="0"/>
        </a:p>
      </dsp:txBody>
      <dsp:txXfrm>
        <a:off x="3196728" y="1352539"/>
        <a:ext cx="929455" cy="929455"/>
      </dsp:txXfrm>
    </dsp:sp>
    <dsp:sp modelId="{4008F849-180F-4AE3-A09F-0168F4AC6D3A}">
      <dsp:nvSpPr>
        <dsp:cNvPr id="0" name=""/>
        <dsp:cNvSpPr/>
      </dsp:nvSpPr>
      <dsp:spPr>
        <a:xfrm rot="19440000">
          <a:off x="4277068" y="1021356"/>
          <a:ext cx="349131" cy="443626"/>
        </a:xfrm>
        <a:prstGeom prst="rightArrow">
          <a:avLst>
            <a:gd name="adj1" fmla="val 60000"/>
            <a:gd name="adj2" fmla="val 50000"/>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287070" y="1140863"/>
        <a:ext cx="244392" cy="2661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53C0C59-7FCE-46AD-ABAC-08678C80D278}" type="datetimeFigureOut">
              <a:rPr lang="en-US" smtClean="0"/>
              <a:t>1/24/2022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B04472C-D3F1-47B8-9CF8-0D53A4E87018}" type="slidenum">
              <a:rPr lang="en-US" smtClean="0"/>
              <a:t>‹#›</a:t>
            </a:fld>
            <a:endParaRPr lang="en-US"/>
          </a:p>
        </p:txBody>
      </p:sp>
    </p:spTree>
    <p:extLst>
      <p:ext uri="{BB962C8B-B14F-4D97-AF65-F5344CB8AC3E}">
        <p14:creationId xmlns:p14="http://schemas.microsoft.com/office/powerpoint/2010/main" val="906600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D01D54-97C0-4893-8BDF-096D213CE110}" type="datetimeFigureOut">
              <a:rPr lang="en-US" smtClean="0"/>
              <a:t>1/24/2022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570667-038A-4391-AA3B-F9732064E8EF}" type="slidenum">
              <a:rPr lang="en-US" smtClean="0"/>
              <a:t>‹#›</a:t>
            </a:fld>
            <a:endParaRPr lang="en-US"/>
          </a:p>
        </p:txBody>
      </p:sp>
    </p:spTree>
    <p:extLst>
      <p:ext uri="{BB962C8B-B14F-4D97-AF65-F5344CB8AC3E}">
        <p14:creationId xmlns:p14="http://schemas.microsoft.com/office/powerpoint/2010/main" val="41429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9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18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97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2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611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52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73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46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3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43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46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38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92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646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819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34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30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77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025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90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54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61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301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926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398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236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15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310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90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23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798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198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418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858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913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3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1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099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695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99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208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66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45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202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75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221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10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04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49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288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55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083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758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30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05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17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41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14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476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02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616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82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519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67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74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harpenSoften amoun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
        <p:nvSpPr>
          <p:cNvPr id="7" name="TextBox 6">
            <a:extLst>
              <a:ext uri="{FF2B5EF4-FFF2-40B4-BE49-F238E27FC236}">
                <a16:creationId xmlns:a16="http://schemas.microsoft.com/office/drawing/2014/main" id="{AAE4AAD7-233E-4398-9822-62A182FA3BA6}"/>
              </a:ext>
            </a:extLst>
          </p:cNvPr>
          <p:cNvSpPr txBox="1"/>
          <p:nvPr userDrawn="1"/>
        </p:nvSpPr>
        <p:spPr>
          <a:xfrm>
            <a:off x="7073153" y="6356350"/>
            <a:ext cx="4522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rPr>
              <a:t>وزارة التربية والتعليم –الفصل الدراسي الثاني-2020-2021م</a:t>
            </a:r>
            <a:endParaRPr kumimoji="0" lang="ar-AE"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298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2182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1012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9943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3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B54EE-DF0D-4FA1-B48F-C292469C25C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F20112-F681-4D23-BAD6-386DBC2EFDE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7111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54462" y="2266376"/>
            <a:ext cx="9220200" cy="1107996"/>
          </a:xfrm>
          <a:prstGeom prst="rect">
            <a:avLst/>
          </a:prstGeom>
          <a:noFill/>
        </p:spPr>
        <p:txBody>
          <a:bodyPr wrap="square" rtlCol="0">
            <a:spAutoFit/>
          </a:bodyPr>
          <a:lstStyle/>
          <a:p>
            <a:pPr algn="ctr">
              <a:defRPr/>
            </a:pPr>
            <a:r>
              <a:rPr lang="ar-BH" sz="6600" b="1" dirty="0">
                <a:solidFill>
                  <a:prstClr val="black"/>
                </a:solidFill>
                <a:effectLst>
                  <a:outerShdw blurRad="38100" dist="38100" dir="2700000" algn="tl">
                    <a:srgbClr val="000000">
                      <a:alpha val="43137"/>
                    </a:srgbClr>
                  </a:outerShdw>
                </a:effectLst>
                <a:latin typeface="Sakkal Majalla"/>
                <a:cs typeface="Sakkal Majalla"/>
              </a:rPr>
              <a:t>المرحلة الثانوية </a:t>
            </a:r>
            <a:endParaRPr lang="en-US" sz="6600" b="1" dirty="0">
              <a:solidFill>
                <a:prstClr val="black"/>
              </a:solidFill>
              <a:effectLst>
                <a:outerShdw blurRad="38100" dist="38100" dir="2700000" algn="tl">
                  <a:srgbClr val="000000">
                    <a:alpha val="43137"/>
                  </a:srgbClr>
                </a:outerShdw>
              </a:effectLst>
              <a:latin typeface="Sakkal Majalla"/>
              <a:cs typeface="Sakkal Majalla"/>
            </a:endParaRPr>
          </a:p>
        </p:txBody>
      </p:sp>
      <p:sp>
        <p:nvSpPr>
          <p:cNvPr id="8" name="Rectangle 7"/>
          <p:cNvSpPr/>
          <p:nvPr/>
        </p:nvSpPr>
        <p:spPr>
          <a:xfrm>
            <a:off x="145229" y="3426922"/>
            <a:ext cx="11623729" cy="4031873"/>
          </a:xfrm>
          <a:prstGeom prst="rect">
            <a:avLst/>
          </a:prstGeom>
        </p:spPr>
        <p:txBody>
          <a:bodyPr wrap="square">
            <a:spAutoFit/>
          </a:bodyPr>
          <a:lstStyle/>
          <a:p>
            <a:pPr algn="ctr">
              <a:defRPr/>
            </a:pPr>
            <a:r>
              <a:rPr lang="ar-BH" sz="5400" b="1" dirty="0">
                <a:solidFill>
                  <a:srgbClr val="002060"/>
                </a:solidFill>
                <a:effectLst>
                  <a:outerShdw blurRad="38100" dist="38100" dir="2700000" algn="tl">
                    <a:srgbClr val="000000">
                      <a:alpha val="43137"/>
                    </a:srgbClr>
                  </a:outerShdw>
                </a:effectLst>
                <a:latin typeface="Sakkal Majalla"/>
                <a:cs typeface="Sakkal Majalla"/>
              </a:rPr>
              <a:t>الفصل الدراسي الثاني </a:t>
            </a:r>
          </a:p>
          <a:p>
            <a:pPr algn="ctr">
              <a:defRPr/>
            </a:pPr>
            <a:r>
              <a:rPr lang="ar-BH" sz="5400" b="1" dirty="0">
                <a:solidFill>
                  <a:srgbClr val="002060"/>
                </a:solidFill>
                <a:effectLst>
                  <a:outerShdw blurRad="38100" dist="38100" dir="2700000" algn="tl">
                    <a:srgbClr val="000000">
                      <a:alpha val="43137"/>
                    </a:srgbClr>
                  </a:outerShdw>
                </a:effectLst>
                <a:latin typeface="Sakkal Majalla"/>
                <a:cs typeface="Sakkal Majalla"/>
              </a:rPr>
              <a:t>الأسبوع السابع</a:t>
            </a:r>
          </a:p>
          <a:p>
            <a:pPr algn="ctr">
              <a:defRPr/>
            </a:pPr>
            <a:r>
              <a:rPr lang="ar-BH" sz="4400" b="1" dirty="0">
                <a:solidFill>
                  <a:srgbClr val="FF0000"/>
                </a:solidFill>
                <a:effectLst>
                  <a:outerShdw blurRad="38100" dist="38100" dir="2700000" algn="tl">
                    <a:srgbClr val="000000">
                      <a:alpha val="43137"/>
                    </a:srgbClr>
                  </a:outerShdw>
                </a:effectLst>
                <a:latin typeface="Sakkal Majalla"/>
                <a:cs typeface="Sakkal Majalla"/>
              </a:rPr>
              <a:t>كرة السلة( بدن 201 / 802) /</a:t>
            </a:r>
            <a:r>
              <a:rPr lang="ar-BH" sz="4400" b="1" dirty="0">
                <a:solidFill>
                  <a:srgbClr val="FF0000"/>
                </a:solidFill>
                <a:latin typeface="Sakkal Majalla"/>
                <a:cs typeface="Sakkal Majalla"/>
              </a:rPr>
              <a:t> </a:t>
            </a:r>
            <a:r>
              <a:rPr lang="ar-BH" sz="4400" b="1" dirty="0">
                <a:solidFill>
                  <a:srgbClr val="FF0000"/>
                </a:solidFill>
                <a:effectLst>
                  <a:outerShdw blurRad="38100" dist="38100" dir="2700000" algn="tl">
                    <a:srgbClr val="000000">
                      <a:alpha val="43137"/>
                    </a:srgbClr>
                  </a:outerShdw>
                </a:effectLst>
                <a:latin typeface="Sakkal Majalla"/>
                <a:cs typeface="Sakkal Majalla"/>
              </a:rPr>
              <a:t>التصويب السلمي</a:t>
            </a:r>
          </a:p>
          <a:p>
            <a:pPr algn="ctr">
              <a:defRPr/>
            </a:pPr>
            <a:endParaRPr lang="ar-BH" sz="4400" b="1" dirty="0">
              <a:solidFill>
                <a:srgbClr val="FF0000"/>
              </a:solidFill>
              <a:effectLst>
                <a:outerShdw blurRad="38100" dist="38100" dir="2700000" algn="tl">
                  <a:srgbClr val="000000">
                    <a:alpha val="43137"/>
                  </a:srgbClr>
                </a:outerShdw>
              </a:effectLst>
              <a:latin typeface="Sakkal Majalla"/>
              <a:cs typeface="Sakkal Majalla"/>
            </a:endParaRPr>
          </a:p>
          <a:p>
            <a:pPr algn="ctr" rtl="1">
              <a:defRPr/>
            </a:pPr>
            <a:endParaRPr lang="ar-AE" sz="1600" b="1" dirty="0">
              <a:solidFill>
                <a:srgbClr val="FF0000"/>
              </a:solidFill>
              <a:effectLst>
                <a:outerShdw blurRad="38100" dist="38100" dir="2700000" algn="tl">
                  <a:srgbClr val="000000">
                    <a:alpha val="43137"/>
                  </a:srgbClr>
                </a:outerShdw>
              </a:effectLst>
              <a:latin typeface="Sakkal Majalla"/>
              <a:cs typeface="Sakkal Majalla"/>
            </a:endParaRPr>
          </a:p>
          <a:p>
            <a:pPr algn="ctr">
              <a:defRPr/>
            </a:pPr>
            <a:endParaRPr lang="en-US" sz="4400" b="1" dirty="0">
              <a:solidFill>
                <a:srgbClr val="FF0000"/>
              </a:solidFill>
              <a:effectLst>
                <a:outerShdw blurRad="38100" dist="38100" dir="2700000" algn="tl">
                  <a:srgbClr val="000000">
                    <a:alpha val="43137"/>
                  </a:srgbClr>
                </a:outerShdw>
              </a:effectLst>
              <a:latin typeface="Sakkal Majalla"/>
              <a:cs typeface="Sakkal Majalla"/>
            </a:endParaRPr>
          </a:p>
        </p:txBody>
      </p:sp>
      <p:sp>
        <p:nvSpPr>
          <p:cNvPr id="9" name="TextBox 8">
            <a:extLst>
              <a:ext uri="{FF2B5EF4-FFF2-40B4-BE49-F238E27FC236}">
                <a16:creationId xmlns:a16="http://schemas.microsoft.com/office/drawing/2014/main" id="{490419B3-1278-4851-805A-224725A62F84}"/>
              </a:ext>
            </a:extLst>
          </p:cNvPr>
          <p:cNvSpPr txBox="1"/>
          <p:nvPr/>
        </p:nvSpPr>
        <p:spPr>
          <a:xfrm>
            <a:off x="4652595" y="1494788"/>
            <a:ext cx="3914056" cy="830997"/>
          </a:xfrm>
          <a:prstGeom prst="rect">
            <a:avLst/>
          </a:prstGeom>
          <a:noFill/>
        </p:spPr>
        <p:txBody>
          <a:bodyPr wrap="square" rtlCol="0">
            <a:spAutoFit/>
          </a:bodyPr>
          <a:lstStyle/>
          <a:p>
            <a:pPr>
              <a:defRPr/>
            </a:pPr>
            <a:r>
              <a:rPr lang="ar-BH" sz="4800" b="1" dirty="0">
                <a:solidFill>
                  <a:srgbClr val="FF0000"/>
                </a:solidFill>
                <a:latin typeface="Sakkal Majalla"/>
                <a:cs typeface="Sakkal Majalla"/>
              </a:rPr>
              <a:t>التربية الرياضية</a:t>
            </a:r>
            <a:endParaRPr lang="en-US" sz="4800" b="1" dirty="0">
              <a:solidFill>
                <a:srgbClr val="FF0000"/>
              </a:solidFill>
              <a:latin typeface="Sakkal Majalla"/>
              <a:cs typeface="Sakkal Majalla"/>
            </a:endParaRPr>
          </a:p>
        </p:txBody>
      </p:sp>
      <p:pic>
        <p:nvPicPr>
          <p:cNvPr id="10" name="Picture 9"/>
          <p:cNvPicPr>
            <a:picLocks noChangeAspect="1"/>
          </p:cNvPicPr>
          <p:nvPr/>
        </p:nvPicPr>
        <p:blipFill>
          <a:blip r:embed="rId2"/>
          <a:stretch>
            <a:fillRect/>
          </a:stretch>
        </p:blipFill>
        <p:spPr>
          <a:xfrm>
            <a:off x="856555" y="1494788"/>
            <a:ext cx="2584928" cy="2420322"/>
          </a:xfrm>
          <a:prstGeom prst="rect">
            <a:avLst/>
          </a:prstGeom>
        </p:spPr>
      </p:pic>
    </p:spTree>
    <p:extLst>
      <p:ext uri="{BB962C8B-B14F-4D97-AF65-F5344CB8AC3E}">
        <p14:creationId xmlns:p14="http://schemas.microsoft.com/office/powerpoint/2010/main" val="291349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D3696C-5BA9-4337-8237-4C66448B9DCA}"/>
              </a:ext>
            </a:extLst>
          </p:cNvPr>
          <p:cNvGraphicFramePr>
            <a:graphicFrameLocks noGrp="1"/>
          </p:cNvGraphicFramePr>
          <p:nvPr>
            <p:ph idx="1"/>
            <p:extLst>
              <p:ext uri="{D42A27DB-BD31-4B8C-83A1-F6EECF244321}">
                <p14:modId xmlns:p14="http://schemas.microsoft.com/office/powerpoint/2010/main" val="521964581"/>
              </p:ext>
            </p:extLst>
          </p:nvPr>
        </p:nvGraphicFramePr>
        <p:xfrm>
          <a:off x="795213" y="203970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18A02C-CE38-40B6-AD61-43CED0073D7B}"/>
              </a:ext>
            </a:extLst>
          </p:cNvPr>
          <p:cNvSpPr txBox="1"/>
          <p:nvPr/>
        </p:nvSpPr>
        <p:spPr>
          <a:xfrm>
            <a:off x="522514" y="1485145"/>
            <a:ext cx="1136468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BH" sz="3200" b="1" i="0" u="none" strike="noStrike" kern="1200" cap="none" spc="0" normalizeH="0" baseline="0" noProof="0" dirty="0">
                <a:ln>
                  <a:noFill/>
                </a:ln>
                <a:solidFill>
                  <a:srgbClr val="FF0000"/>
                </a:solidFill>
                <a:effectLst/>
                <a:uLnTx/>
                <a:uFillTx/>
                <a:latin typeface="Sakkal Majalla"/>
                <a:ea typeface="+mn-ea"/>
              </a:rPr>
              <a:t>الهدف من الدرس </a:t>
            </a:r>
            <a:r>
              <a:rPr kumimoji="0" lang="ar-BH" sz="3200" b="1" i="0" u="none" strike="noStrike" kern="1200" cap="none" spc="0" normalizeH="0" baseline="0" noProof="0" dirty="0">
                <a:ln>
                  <a:noFill/>
                </a:ln>
                <a:solidFill>
                  <a:prstClr val="black"/>
                </a:solidFill>
                <a:effectLst/>
                <a:uLnTx/>
                <a:uFillTx/>
                <a:latin typeface="Sakkal Majalla"/>
                <a:ea typeface="+mn-ea"/>
              </a:rPr>
              <a:t>: أن يؤدي الطالب مهارة التصويبه السلمية بطريقة صحيحة.   </a:t>
            </a:r>
            <a:r>
              <a:rPr kumimoji="0" lang="en-US" sz="3200" b="1" i="0" u="none" strike="noStrike" kern="1200" cap="none" spc="0" normalizeH="0" baseline="0" noProof="0" dirty="0">
                <a:ln>
                  <a:noFill/>
                </a:ln>
                <a:solidFill>
                  <a:prstClr val="black"/>
                </a:solidFill>
                <a:effectLst/>
                <a:uLnTx/>
                <a:uFillTx/>
                <a:latin typeface="Sakkal Majalla"/>
                <a:ea typeface="+mn-ea"/>
              </a:rPr>
              <a:t> </a:t>
            </a:r>
          </a:p>
        </p:txBody>
      </p:sp>
      <p:pic>
        <p:nvPicPr>
          <p:cNvPr id="7" name="Picture 6" descr="C:\Users\840102801\AppData\Local\Packages\Microsoft.MicrosoftEdge_8wekyb3d8bbwe\TempState\Downloads\WhatsApp Image 2019-06-11 at 12.26.02 PM.jpeg">
            <a:extLst>
              <a:ext uri="{FF2B5EF4-FFF2-40B4-BE49-F238E27FC236}">
                <a16:creationId xmlns:a16="http://schemas.microsoft.com/office/drawing/2014/main" id="{BE6F4F60-8707-434F-ACA6-7E6FBE877A4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8237" y="3372395"/>
            <a:ext cx="2149551" cy="1959217"/>
          </a:xfrm>
          <a:prstGeom prst="ellipse">
            <a:avLst/>
          </a:prstGeom>
          <a:ln>
            <a:noFill/>
          </a:ln>
          <a:effectLst>
            <a:softEdge rad="112500"/>
          </a:effectLst>
        </p:spPr>
      </p:pic>
    </p:spTree>
    <p:extLst>
      <p:ext uri="{BB962C8B-B14F-4D97-AF65-F5344CB8AC3E}">
        <p14:creationId xmlns:p14="http://schemas.microsoft.com/office/powerpoint/2010/main" val="221057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Content Placeholder 3"/>
          <p:cNvSpPr txBox="1">
            <a:spLocks/>
          </p:cNvSpPr>
          <p:nvPr/>
        </p:nvSpPr>
        <p:spPr>
          <a:xfrm>
            <a:off x="1762874" y="2070314"/>
            <a:ext cx="10197152" cy="66172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BH"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kkal Majalla"/>
                <a:ea typeface="+mn-ea"/>
                <a:cs typeface="Sakkal Majalla"/>
              </a:rPr>
              <a:t>النقاط الفنية</a:t>
            </a:r>
            <a:r>
              <a:rPr kumimoji="0" lang="ar-BH"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kkal Majalla"/>
                <a:ea typeface="+mn-ea"/>
                <a:cs typeface="Sakkal Majalla"/>
              </a:rPr>
              <a:t>:</a:t>
            </a:r>
          </a:p>
        </p:txBody>
      </p:sp>
      <p:sp>
        <p:nvSpPr>
          <p:cNvPr id="9" name="Rectangle 8"/>
          <p:cNvSpPr/>
          <p:nvPr/>
        </p:nvSpPr>
        <p:spPr>
          <a:xfrm>
            <a:off x="140055" y="1150324"/>
            <a:ext cx="11819971" cy="1015663"/>
          </a:xfrm>
          <a:prstGeom prst="rect">
            <a:avLst/>
          </a:prstGeom>
        </p:spPr>
        <p:txBody>
          <a:bodyPr wrap="square">
            <a:spAutoFit/>
          </a:bodyPr>
          <a:lstStyle/>
          <a:p>
            <a:pPr marL="457200" indent="-457200" algn="r" rtl="1">
              <a:buFont typeface="Arial" panose="020B0604020202020204" pitchFamily="34" charset="0"/>
              <a:buChar char="•"/>
              <a:tabLst>
                <a:tab pos="573405" algn="l"/>
              </a:tabLst>
              <a:defRPr/>
            </a:pPr>
            <a:r>
              <a:rPr lang="ar-BH" sz="3200" b="1" dirty="0">
                <a:solidFill>
                  <a:srgbClr val="FF0000"/>
                </a:solidFill>
                <a:latin typeface="Times New Roman" panose="02020603050405020304" pitchFamily="18" charset="0"/>
                <a:ea typeface="Times New Roman" panose="02020603050405020304" pitchFamily="18" charset="0"/>
                <a:cs typeface="Sakkal Majalla"/>
              </a:rPr>
              <a:t> </a:t>
            </a:r>
            <a:r>
              <a:rPr lang="ar-BH" sz="3600" b="1" dirty="0">
                <a:solidFill>
                  <a:srgbClr val="FF0000"/>
                </a:solidFill>
                <a:latin typeface="Times New Roman" panose="02020603050405020304" pitchFamily="18" charset="0"/>
                <a:ea typeface="Times New Roman" panose="02020603050405020304" pitchFamily="18" charset="0"/>
                <a:cs typeface="Sakkal Majalla"/>
              </a:rPr>
              <a:t>التصويب السلمي :</a:t>
            </a:r>
            <a:r>
              <a:rPr lang="ar-BH" sz="2800" b="1" dirty="0">
                <a:solidFill>
                  <a:srgbClr val="8B0000"/>
                </a:solidFill>
                <a:latin typeface="Arial" panose="020B0604020202020204" pitchFamily="34" charset="0"/>
                <a:ea typeface="Calibri" panose="020F0502020204030204" pitchFamily="34" charset="0"/>
                <a:cs typeface="Sakkal Majalla"/>
              </a:rPr>
              <a:t> </a:t>
            </a:r>
            <a:endParaRPr lang="en-US" sz="2800" b="1" dirty="0">
              <a:solidFill>
                <a:prstClr val="black"/>
              </a:solidFill>
              <a:latin typeface="Times New Roman" panose="02020603050405020304" pitchFamily="18" charset="0"/>
              <a:ea typeface="Times New Roman" panose="02020603050405020304" pitchFamily="18" charset="0"/>
              <a:cs typeface="Sakkal Majalla"/>
            </a:endParaRPr>
          </a:p>
          <a:p>
            <a:pPr algn="r" rtl="1">
              <a:defRPr/>
            </a:pPr>
            <a:r>
              <a:rPr lang="ar-BH" sz="2400" b="1" dirty="0">
                <a:solidFill>
                  <a:prstClr val="black"/>
                </a:solidFill>
                <a:latin typeface="Times New Roman" panose="02020603050405020304" pitchFamily="18" charset="0"/>
                <a:ea typeface="Times New Roman" panose="02020603050405020304" pitchFamily="18" charset="0"/>
                <a:cs typeface="Sakkal Majalla"/>
              </a:rPr>
              <a:t>تؤدى هذه التصويبه في حالة تحرك اللاعب بسرعة في اتجاه الحلق بعد محاورة بالكرة أو استلام كرة ممررة من زميل وفق قوانين اللعبة.</a:t>
            </a:r>
            <a:endParaRPr lang="en-US" sz="2000" dirty="0">
              <a:solidFill>
                <a:prstClr val="black"/>
              </a:solidFill>
              <a:latin typeface="Times New Roman" panose="02020603050405020304" pitchFamily="18" charset="0"/>
              <a:ea typeface="Times New Roman" panose="02020603050405020304" pitchFamily="18" charset="0"/>
              <a:cs typeface="Sakkal Majalla"/>
            </a:endParaRPr>
          </a:p>
        </p:txBody>
      </p:sp>
      <p:pic>
        <p:nvPicPr>
          <p:cNvPr id="11" name="Picture 42" descr="ISA_2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667" y="2663996"/>
            <a:ext cx="4042954" cy="2328361"/>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3" descr="ISA_2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379" y="2737855"/>
            <a:ext cx="4297680" cy="2328361"/>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6338657" y="5120429"/>
            <a:ext cx="4978194" cy="1015663"/>
          </a:xfrm>
          <a:prstGeom prst="rect">
            <a:avLst/>
          </a:prstGeom>
        </p:spPr>
        <p:txBody>
          <a:bodyPr wrap="square">
            <a:spAutoFit/>
          </a:bodyPr>
          <a:lstStyle/>
          <a:p>
            <a:pPr algn="ctr" rtl="1">
              <a:defRPr/>
            </a:pPr>
            <a:r>
              <a:rPr lang="ar-BH" b="1" dirty="0">
                <a:solidFill>
                  <a:prstClr val="black"/>
                </a:solidFill>
                <a:latin typeface="Times New Roman" panose="02020603050405020304" pitchFamily="18" charset="0"/>
                <a:ea typeface="Times New Roman" panose="02020603050405020304" pitchFamily="18" charset="0"/>
                <a:cs typeface="Hacen Liner Screen Bd"/>
              </a:rPr>
              <a:t>1</a:t>
            </a:r>
            <a:r>
              <a:rPr lang="ar-BH" sz="1600" b="1" dirty="0">
                <a:solidFill>
                  <a:prstClr val="black"/>
                </a:solidFill>
                <a:latin typeface="Times New Roman" panose="02020603050405020304" pitchFamily="18" charset="0"/>
                <a:ea typeface="Times New Roman" panose="02020603050405020304" pitchFamily="18" charset="0"/>
                <a:cs typeface="Hacen Liner Screen Bd"/>
              </a:rPr>
              <a:t>- </a:t>
            </a:r>
            <a:r>
              <a:rPr lang="ar-BH" sz="2000" b="1" dirty="0">
                <a:solidFill>
                  <a:prstClr val="black"/>
                </a:solidFill>
                <a:latin typeface="Times New Roman" panose="02020603050405020304" pitchFamily="18" charset="0"/>
                <a:ea typeface="Times New Roman" panose="02020603050405020304" pitchFamily="18" charset="0"/>
                <a:cs typeface="Sakkal Majalla"/>
              </a:rPr>
              <a:t>عند استلام اللاعب الكرة من زميل أو بعد محاورة، يأخذ اللاعب خطوة للأمام ليهبط على إحدى القدمين وهذه الخطوة الأولى يجب أن تكون على بعد مسافة مناسبة من الحلق.</a:t>
            </a:r>
            <a:endParaRPr lang="en-US" sz="1600" dirty="0">
              <a:solidFill>
                <a:prstClr val="black"/>
              </a:solidFill>
              <a:latin typeface="Times New Roman" panose="02020603050405020304" pitchFamily="18" charset="0"/>
              <a:ea typeface="Times New Roman" panose="02020603050405020304" pitchFamily="18" charset="0"/>
              <a:cs typeface="Sakkal Majalla"/>
            </a:endParaRPr>
          </a:p>
        </p:txBody>
      </p:sp>
      <p:sp>
        <p:nvSpPr>
          <p:cNvPr id="14" name="Rectangle 13"/>
          <p:cNvSpPr/>
          <p:nvPr/>
        </p:nvSpPr>
        <p:spPr>
          <a:xfrm>
            <a:off x="1676400" y="5158177"/>
            <a:ext cx="2968777" cy="707886"/>
          </a:xfrm>
          <a:prstGeom prst="rect">
            <a:avLst/>
          </a:prstGeom>
        </p:spPr>
        <p:txBody>
          <a:bodyPr wrap="square">
            <a:spAutoFit/>
          </a:bodyPr>
          <a:lstStyle/>
          <a:p>
            <a:pPr algn="ctr" rtl="1">
              <a:defRPr/>
            </a:pPr>
            <a:r>
              <a:rPr lang="ar-BH" sz="1600" b="1" dirty="0">
                <a:solidFill>
                  <a:prstClr val="black"/>
                </a:solidFill>
                <a:latin typeface="Times New Roman" panose="02020603050405020304" pitchFamily="18" charset="0"/>
                <a:ea typeface="Times New Roman" panose="02020603050405020304" pitchFamily="18" charset="0"/>
                <a:cs typeface="Hacen Liner Screen Bd"/>
              </a:rPr>
              <a:t>2- </a:t>
            </a:r>
            <a:r>
              <a:rPr lang="ar-BH" sz="2000" b="1" dirty="0">
                <a:solidFill>
                  <a:prstClr val="black"/>
                </a:solidFill>
                <a:latin typeface="Times New Roman" panose="02020603050405020304" pitchFamily="18" charset="0"/>
                <a:ea typeface="Times New Roman" panose="02020603050405020304" pitchFamily="18" charset="0"/>
                <a:cs typeface="Sakkal Majalla"/>
              </a:rPr>
              <a:t>بعد هبوط القدم الأولى على الأرض يأخذ اللاعب خطوة بالقدم الأخرى.</a:t>
            </a:r>
            <a:endParaRPr lang="en-US" sz="1600" b="1" dirty="0">
              <a:solidFill>
                <a:prstClr val="black"/>
              </a:solidFill>
              <a:latin typeface="Times New Roman" panose="02020603050405020304" pitchFamily="18" charset="0"/>
              <a:ea typeface="Times New Roman" panose="02020603050405020304" pitchFamily="18" charset="0"/>
              <a:cs typeface="Sakkal Majalla"/>
            </a:endParaRPr>
          </a:p>
        </p:txBody>
      </p:sp>
    </p:spTree>
    <p:extLst>
      <p:ext uri="{BB962C8B-B14F-4D97-AF65-F5344CB8AC3E}">
        <p14:creationId xmlns:p14="http://schemas.microsoft.com/office/powerpoint/2010/main" val="2771193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Content Placeholder 3"/>
          <p:cNvSpPr txBox="1">
            <a:spLocks/>
          </p:cNvSpPr>
          <p:nvPr/>
        </p:nvSpPr>
        <p:spPr>
          <a:xfrm>
            <a:off x="1363237" y="1165226"/>
            <a:ext cx="10515600" cy="66172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BH"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akkal Majalla"/>
                <a:ea typeface="+mn-ea"/>
                <a:cs typeface="Sakkal Majalla"/>
              </a:rPr>
              <a:t>النقاط الفنية:</a:t>
            </a:r>
          </a:p>
        </p:txBody>
      </p:sp>
      <p:pic>
        <p:nvPicPr>
          <p:cNvPr id="9" name="Picture 44" descr="ISA_21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172" y="1747338"/>
            <a:ext cx="3541719" cy="2615348"/>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5" descr="ISA_2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441" y="1747338"/>
            <a:ext cx="4099559" cy="2615346"/>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val="863536554"/>
              </p:ext>
            </p:extLst>
          </p:nvPr>
        </p:nvGraphicFramePr>
        <p:xfrm>
          <a:off x="8982424" y="4463411"/>
          <a:ext cx="2834640" cy="1287780"/>
        </p:xfrm>
        <a:graphic>
          <a:graphicData uri="http://schemas.openxmlformats.org/drawingml/2006/table">
            <a:tbl>
              <a:tblPr rtl="1" firstRow="1" firstCol="1" lastRow="1" lastCol="1" bandRow="1" bandCol="1"/>
              <a:tblGrid>
                <a:gridCol w="2834640">
                  <a:extLst>
                    <a:ext uri="{9D8B030D-6E8A-4147-A177-3AD203B41FA5}">
                      <a16:colId xmlns:a16="http://schemas.microsoft.com/office/drawing/2014/main" val="2695958310"/>
                    </a:ext>
                  </a:extLst>
                </a:gridCol>
              </a:tblGrid>
              <a:tr h="1287780">
                <a:tc>
                  <a:txBody>
                    <a:bodyPr/>
                    <a:lstStyle>
                      <a:lvl1pPr marL="0" algn="l" defTabSz="914400" rtl="0" eaLnBrk="1" latinLnBrk="0" hangingPunct="1">
                        <a:defRPr sz="1800" kern="1200">
                          <a:solidFill>
                            <a:schemeClr val="tx1"/>
                          </a:solidFill>
                          <a:latin typeface="Sakkal Majalla"/>
                          <a:cs typeface="Sakkal Majalla"/>
                        </a:defRPr>
                      </a:lvl1pPr>
                      <a:lvl2pPr marL="457200" algn="l" defTabSz="914400" rtl="0" eaLnBrk="1" latinLnBrk="0" hangingPunct="1">
                        <a:defRPr sz="1800" kern="1200">
                          <a:solidFill>
                            <a:schemeClr val="tx1"/>
                          </a:solidFill>
                          <a:latin typeface="Sakkal Majalla"/>
                          <a:cs typeface="Sakkal Majalla"/>
                        </a:defRPr>
                      </a:lvl2pPr>
                      <a:lvl3pPr marL="914400" algn="l" defTabSz="914400" rtl="0" eaLnBrk="1" latinLnBrk="0" hangingPunct="1">
                        <a:defRPr sz="1800" kern="1200">
                          <a:solidFill>
                            <a:schemeClr val="tx1"/>
                          </a:solidFill>
                          <a:latin typeface="Sakkal Majalla"/>
                          <a:cs typeface="Sakkal Majalla"/>
                        </a:defRPr>
                      </a:lvl3pPr>
                      <a:lvl4pPr marL="1371600" algn="l" defTabSz="914400" rtl="0" eaLnBrk="1" latinLnBrk="0" hangingPunct="1">
                        <a:defRPr sz="1800" kern="1200">
                          <a:solidFill>
                            <a:schemeClr val="tx1"/>
                          </a:solidFill>
                          <a:latin typeface="Sakkal Majalla"/>
                          <a:cs typeface="Sakkal Majalla"/>
                        </a:defRPr>
                      </a:lvl4pPr>
                      <a:lvl5pPr marL="1828800" algn="l" defTabSz="914400" rtl="0" eaLnBrk="1" latinLnBrk="0" hangingPunct="1">
                        <a:defRPr sz="1800" kern="1200">
                          <a:solidFill>
                            <a:schemeClr val="tx1"/>
                          </a:solidFill>
                          <a:latin typeface="Sakkal Majalla"/>
                          <a:cs typeface="Sakkal Majalla"/>
                        </a:defRPr>
                      </a:lvl5pPr>
                      <a:lvl6pPr marL="2286000" algn="l" defTabSz="914400" rtl="0" eaLnBrk="1" latinLnBrk="0" hangingPunct="1">
                        <a:defRPr sz="1800" kern="1200">
                          <a:solidFill>
                            <a:schemeClr val="tx1"/>
                          </a:solidFill>
                          <a:latin typeface="Sakkal Majalla"/>
                          <a:cs typeface="Sakkal Majalla"/>
                        </a:defRPr>
                      </a:lvl6pPr>
                      <a:lvl7pPr marL="2743200" algn="l" defTabSz="914400" rtl="0" eaLnBrk="1" latinLnBrk="0" hangingPunct="1">
                        <a:defRPr sz="1800" kern="1200">
                          <a:solidFill>
                            <a:schemeClr val="tx1"/>
                          </a:solidFill>
                          <a:latin typeface="Sakkal Majalla"/>
                          <a:cs typeface="Sakkal Majalla"/>
                        </a:defRPr>
                      </a:lvl7pPr>
                      <a:lvl8pPr marL="3200400" algn="l" defTabSz="914400" rtl="0" eaLnBrk="1" latinLnBrk="0" hangingPunct="1">
                        <a:defRPr sz="1800" kern="1200">
                          <a:solidFill>
                            <a:schemeClr val="tx1"/>
                          </a:solidFill>
                          <a:latin typeface="Sakkal Majalla"/>
                          <a:cs typeface="Sakkal Majalla"/>
                        </a:defRPr>
                      </a:lvl8pPr>
                      <a:lvl9pPr marL="3657600" algn="l" defTabSz="914400" rtl="0" eaLnBrk="1" latinLnBrk="0" hangingPunct="1">
                        <a:defRPr sz="1800" kern="1200">
                          <a:solidFill>
                            <a:schemeClr val="tx1"/>
                          </a:solidFill>
                          <a:latin typeface="Sakkal Majalla"/>
                          <a:cs typeface="Sakkal Majalla"/>
                        </a:defRPr>
                      </a:lvl9pPr>
                    </a:lstStyle>
                    <a:p>
                      <a:pPr marL="0" marR="0" algn="ctr" rtl="1">
                        <a:spcBef>
                          <a:spcPts val="0"/>
                        </a:spcBef>
                        <a:spcAft>
                          <a:spcPts val="0"/>
                        </a:spcAft>
                      </a:pPr>
                      <a:r>
                        <a:rPr lang="ar-BH" sz="1600" b="1" dirty="0">
                          <a:effectLst/>
                          <a:latin typeface="Times New Roman" panose="02020603050405020304" pitchFamily="18" charset="0"/>
                          <a:ea typeface="Times New Roman" panose="02020603050405020304" pitchFamily="18" charset="0"/>
                          <a:cs typeface="Hacen Liner Screen Bd"/>
                        </a:rPr>
                        <a:t>3- </a:t>
                      </a:r>
                      <a:r>
                        <a:rPr lang="ar-BH" sz="1800" b="1" dirty="0">
                          <a:effectLst/>
                          <a:latin typeface="Sakkal Majalla" panose="02000000000000000000" pitchFamily="2" charset="-78"/>
                          <a:ea typeface="Times New Roman" panose="02020603050405020304" pitchFamily="18" charset="0"/>
                          <a:cs typeface="Sakkal Majalla" panose="02000000000000000000" pitchFamily="2" charset="-78"/>
                        </a:rPr>
                        <a:t>يرتقى اللاعب على قدمه للوثب إلى أعلى مع رفع ركبة القدم التي لامست الأرض أولا.  </a:t>
                      </a:r>
                      <a:endParaRPr lang="en-US" sz="1600" b="1" dirty="0">
                        <a:effectLst/>
                        <a:latin typeface="Sakkal Majalla" panose="02000000000000000000" pitchFamily="2" charset="-78"/>
                        <a:ea typeface="Times New Roman" panose="02020603050405020304" pitchFamily="18" charset="0"/>
                        <a:cs typeface="Sakkal Majalla" panose="02000000000000000000" pitchFamily="2" charset="-78"/>
                      </a:endParaRPr>
                    </a:p>
                  </a:txBody>
                  <a:tcPr marL="68580" marR="68580" marT="0" marB="0">
                    <a:lnL w="12700" cap="flat" cmpd="sng" algn="ctr">
                      <a:solidFill>
                        <a:srgbClr val="A6A6A6"/>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325805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78155475"/>
              </p:ext>
            </p:extLst>
          </p:nvPr>
        </p:nvGraphicFramePr>
        <p:xfrm>
          <a:off x="3910822" y="4459790"/>
          <a:ext cx="4193178" cy="1645920"/>
        </p:xfrm>
        <a:graphic>
          <a:graphicData uri="http://schemas.openxmlformats.org/drawingml/2006/table">
            <a:tbl>
              <a:tblPr rtl="1" firstRow="1" firstCol="1" lastRow="1" lastCol="1" bandRow="1" bandCol="1"/>
              <a:tblGrid>
                <a:gridCol w="3543662">
                  <a:extLst>
                    <a:ext uri="{9D8B030D-6E8A-4147-A177-3AD203B41FA5}">
                      <a16:colId xmlns:a16="http://schemas.microsoft.com/office/drawing/2014/main" val="4159282505"/>
                    </a:ext>
                  </a:extLst>
                </a:gridCol>
                <a:gridCol w="649516">
                  <a:extLst>
                    <a:ext uri="{9D8B030D-6E8A-4147-A177-3AD203B41FA5}">
                      <a16:colId xmlns:a16="http://schemas.microsoft.com/office/drawing/2014/main" val="2801667692"/>
                    </a:ext>
                  </a:extLst>
                </a:gridCol>
              </a:tblGrid>
              <a:tr h="1476986">
                <a:tc>
                  <a:txBody>
                    <a:bodyPr/>
                    <a:lstStyle>
                      <a:lvl1pPr marL="0" algn="l" defTabSz="914400" rtl="0" eaLnBrk="1" latinLnBrk="0" hangingPunct="1">
                        <a:defRPr sz="1800" kern="1200">
                          <a:solidFill>
                            <a:schemeClr val="tx1"/>
                          </a:solidFill>
                          <a:latin typeface="Sakkal Majalla"/>
                          <a:cs typeface="Sakkal Majalla"/>
                        </a:defRPr>
                      </a:lvl1pPr>
                      <a:lvl2pPr marL="457200" algn="l" defTabSz="914400" rtl="0" eaLnBrk="1" latinLnBrk="0" hangingPunct="1">
                        <a:defRPr sz="1800" kern="1200">
                          <a:solidFill>
                            <a:schemeClr val="tx1"/>
                          </a:solidFill>
                          <a:latin typeface="Sakkal Majalla"/>
                          <a:cs typeface="Sakkal Majalla"/>
                        </a:defRPr>
                      </a:lvl2pPr>
                      <a:lvl3pPr marL="914400" algn="l" defTabSz="914400" rtl="0" eaLnBrk="1" latinLnBrk="0" hangingPunct="1">
                        <a:defRPr sz="1800" kern="1200">
                          <a:solidFill>
                            <a:schemeClr val="tx1"/>
                          </a:solidFill>
                          <a:latin typeface="Sakkal Majalla"/>
                          <a:cs typeface="Sakkal Majalla"/>
                        </a:defRPr>
                      </a:lvl3pPr>
                      <a:lvl4pPr marL="1371600" algn="l" defTabSz="914400" rtl="0" eaLnBrk="1" latinLnBrk="0" hangingPunct="1">
                        <a:defRPr sz="1800" kern="1200">
                          <a:solidFill>
                            <a:schemeClr val="tx1"/>
                          </a:solidFill>
                          <a:latin typeface="Sakkal Majalla"/>
                          <a:cs typeface="Sakkal Majalla"/>
                        </a:defRPr>
                      </a:lvl4pPr>
                      <a:lvl5pPr marL="1828800" algn="l" defTabSz="914400" rtl="0" eaLnBrk="1" latinLnBrk="0" hangingPunct="1">
                        <a:defRPr sz="1800" kern="1200">
                          <a:solidFill>
                            <a:schemeClr val="tx1"/>
                          </a:solidFill>
                          <a:latin typeface="Sakkal Majalla"/>
                          <a:cs typeface="Sakkal Majalla"/>
                        </a:defRPr>
                      </a:lvl5pPr>
                      <a:lvl6pPr marL="2286000" algn="l" defTabSz="914400" rtl="0" eaLnBrk="1" latinLnBrk="0" hangingPunct="1">
                        <a:defRPr sz="1800" kern="1200">
                          <a:solidFill>
                            <a:schemeClr val="tx1"/>
                          </a:solidFill>
                          <a:latin typeface="Sakkal Majalla"/>
                          <a:cs typeface="Sakkal Majalla"/>
                        </a:defRPr>
                      </a:lvl6pPr>
                      <a:lvl7pPr marL="2743200" algn="l" defTabSz="914400" rtl="0" eaLnBrk="1" latinLnBrk="0" hangingPunct="1">
                        <a:defRPr sz="1800" kern="1200">
                          <a:solidFill>
                            <a:schemeClr val="tx1"/>
                          </a:solidFill>
                          <a:latin typeface="Sakkal Majalla"/>
                          <a:cs typeface="Sakkal Majalla"/>
                        </a:defRPr>
                      </a:lvl7pPr>
                      <a:lvl8pPr marL="3200400" algn="l" defTabSz="914400" rtl="0" eaLnBrk="1" latinLnBrk="0" hangingPunct="1">
                        <a:defRPr sz="1800" kern="1200">
                          <a:solidFill>
                            <a:schemeClr val="tx1"/>
                          </a:solidFill>
                          <a:latin typeface="Sakkal Majalla"/>
                          <a:cs typeface="Sakkal Majalla"/>
                        </a:defRPr>
                      </a:lvl8pPr>
                      <a:lvl9pPr marL="3657600" algn="l" defTabSz="914400" rtl="0" eaLnBrk="1" latinLnBrk="0" hangingPunct="1">
                        <a:defRPr sz="1800" kern="1200">
                          <a:solidFill>
                            <a:schemeClr val="tx1"/>
                          </a:solidFill>
                          <a:latin typeface="Sakkal Majalla"/>
                          <a:cs typeface="Sakkal Majalla"/>
                        </a:defRPr>
                      </a:lvl9pPr>
                    </a:lstStyle>
                    <a:p>
                      <a:pPr marL="0" marR="0" algn="ctr" rtl="1">
                        <a:spcBef>
                          <a:spcPts val="0"/>
                        </a:spcBef>
                        <a:spcAft>
                          <a:spcPts val="0"/>
                        </a:spcAft>
                      </a:pPr>
                      <a:r>
                        <a:rPr lang="ar-BH" sz="1800" b="1" kern="1200" dirty="0">
                          <a:solidFill>
                            <a:prstClr val="black"/>
                          </a:solidFill>
                          <a:latin typeface="Sakkal Majalla"/>
                          <a:ea typeface="Times New Roman" panose="02020603050405020304" pitchFamily="18" charset="0"/>
                          <a:cs typeface="Sakkal Majalla"/>
                        </a:rPr>
                        <a:t>4- عندما يصل اللاعب إلى أعلى ارتفاع والكرة بين يديه تترك إحدى اليدين الكرة ليصوب بأصابع اليد المقابلة لركبة اليد المرفوعة، ويفضل توجيه الكرة للوحة الخلفية للسلة في حالة الاقتراب من الجانب، أما في حالة الاقتراب الأمامي يكون توجيه الكرة نحو الحلق مباشرة.</a:t>
                      </a:r>
                      <a:endParaRPr lang="en-US" sz="1800" b="1" kern="1200" dirty="0">
                        <a:solidFill>
                          <a:prstClr val="black"/>
                        </a:solidFill>
                        <a:latin typeface="Sakkal Majalla"/>
                        <a:ea typeface="Times New Roman" panose="02020603050405020304" pitchFamily="18" charset="0"/>
                        <a:cs typeface="Sakkal Majalla"/>
                      </a:endParaRPr>
                    </a:p>
                  </a:txBody>
                  <a:tcPr marL="68580" marR="68580" marT="0" marB="0">
                    <a:lnL w="12700" cap="flat" cmpd="sng" algn="ctr">
                      <a:solidFill>
                        <a:srgbClr val="A6A6A6"/>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kkal Majalla"/>
                          <a:cs typeface="Sakkal Majalla"/>
                        </a:defRPr>
                      </a:lvl1pPr>
                      <a:lvl2pPr marL="457200" algn="l" defTabSz="914400" rtl="0" eaLnBrk="1" latinLnBrk="0" hangingPunct="1">
                        <a:defRPr sz="1800" kern="1200">
                          <a:solidFill>
                            <a:schemeClr val="tx1"/>
                          </a:solidFill>
                          <a:latin typeface="Sakkal Majalla"/>
                          <a:cs typeface="Sakkal Majalla"/>
                        </a:defRPr>
                      </a:lvl2pPr>
                      <a:lvl3pPr marL="914400" algn="l" defTabSz="914400" rtl="0" eaLnBrk="1" latinLnBrk="0" hangingPunct="1">
                        <a:defRPr sz="1800" kern="1200">
                          <a:solidFill>
                            <a:schemeClr val="tx1"/>
                          </a:solidFill>
                          <a:latin typeface="Sakkal Majalla"/>
                          <a:cs typeface="Sakkal Majalla"/>
                        </a:defRPr>
                      </a:lvl3pPr>
                      <a:lvl4pPr marL="1371600" algn="l" defTabSz="914400" rtl="0" eaLnBrk="1" latinLnBrk="0" hangingPunct="1">
                        <a:defRPr sz="1800" kern="1200">
                          <a:solidFill>
                            <a:schemeClr val="tx1"/>
                          </a:solidFill>
                          <a:latin typeface="Sakkal Majalla"/>
                          <a:cs typeface="Sakkal Majalla"/>
                        </a:defRPr>
                      </a:lvl4pPr>
                      <a:lvl5pPr marL="1828800" algn="l" defTabSz="914400" rtl="0" eaLnBrk="1" latinLnBrk="0" hangingPunct="1">
                        <a:defRPr sz="1800" kern="1200">
                          <a:solidFill>
                            <a:schemeClr val="tx1"/>
                          </a:solidFill>
                          <a:latin typeface="Sakkal Majalla"/>
                          <a:cs typeface="Sakkal Majalla"/>
                        </a:defRPr>
                      </a:lvl5pPr>
                      <a:lvl6pPr marL="2286000" algn="l" defTabSz="914400" rtl="0" eaLnBrk="1" latinLnBrk="0" hangingPunct="1">
                        <a:defRPr sz="1800" kern="1200">
                          <a:solidFill>
                            <a:schemeClr val="tx1"/>
                          </a:solidFill>
                          <a:latin typeface="Sakkal Majalla"/>
                          <a:cs typeface="Sakkal Majalla"/>
                        </a:defRPr>
                      </a:lvl6pPr>
                      <a:lvl7pPr marL="2743200" algn="l" defTabSz="914400" rtl="0" eaLnBrk="1" latinLnBrk="0" hangingPunct="1">
                        <a:defRPr sz="1800" kern="1200">
                          <a:solidFill>
                            <a:schemeClr val="tx1"/>
                          </a:solidFill>
                          <a:latin typeface="Sakkal Majalla"/>
                          <a:cs typeface="Sakkal Majalla"/>
                        </a:defRPr>
                      </a:lvl7pPr>
                      <a:lvl8pPr marL="3200400" algn="l" defTabSz="914400" rtl="0" eaLnBrk="1" latinLnBrk="0" hangingPunct="1">
                        <a:defRPr sz="1800" kern="1200">
                          <a:solidFill>
                            <a:schemeClr val="tx1"/>
                          </a:solidFill>
                          <a:latin typeface="Sakkal Majalla"/>
                          <a:cs typeface="Sakkal Majalla"/>
                        </a:defRPr>
                      </a:lvl8pPr>
                      <a:lvl9pPr marL="3657600" algn="l" defTabSz="914400" rtl="0" eaLnBrk="1" latinLnBrk="0" hangingPunct="1">
                        <a:defRPr sz="1800" kern="1200">
                          <a:solidFill>
                            <a:schemeClr val="tx1"/>
                          </a:solidFill>
                          <a:latin typeface="Sakkal Majalla"/>
                          <a:cs typeface="Sakkal Majalla"/>
                        </a:defRPr>
                      </a:lvl9pPr>
                    </a:lstStyle>
                    <a:p>
                      <a:pPr marL="0" marR="0" algn="ctr" rtl="1">
                        <a:spcBef>
                          <a:spcPts val="0"/>
                        </a:spcBef>
                        <a:spcAft>
                          <a:spcPts val="0"/>
                        </a:spcAft>
                      </a:pPr>
                      <a:r>
                        <a:rPr lang="ar-BH" sz="1200" dirty="0">
                          <a:effectLst/>
                          <a:latin typeface="Times New Roman" panose="02020603050405020304" pitchFamily="18" charset="0"/>
                          <a:ea typeface="Times New Roman" panose="02020603050405020304" pitchFamily="18" charset="0"/>
                          <a:cs typeface="Hacen Liner Screen Bd"/>
                        </a:rPr>
                        <a:t> </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55669772"/>
                  </a:ext>
                </a:extLst>
              </a:tr>
            </a:tbl>
          </a:graphicData>
        </a:graphic>
      </p:graphicFrame>
      <p:pic>
        <p:nvPicPr>
          <p:cNvPr id="14" name="Picture 46" descr="ISA_21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41" y="1786708"/>
            <a:ext cx="3402628" cy="2615346"/>
          </a:xfrm>
          <a:prstGeom prst="rect">
            <a:avLst/>
          </a:prstGeom>
          <a:noFill/>
          <a:ln w="1270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p:cNvSpPr/>
          <p:nvPr/>
        </p:nvSpPr>
        <p:spPr>
          <a:xfrm>
            <a:off x="397880" y="4459790"/>
            <a:ext cx="3148150" cy="1015663"/>
          </a:xfrm>
          <a:prstGeom prst="rect">
            <a:avLst/>
          </a:prstGeom>
        </p:spPr>
        <p:txBody>
          <a:bodyPr wrap="square">
            <a:spAutoFit/>
          </a:bodyPr>
          <a:lstStyle/>
          <a:p>
            <a:pPr algn="ctr">
              <a:defRPr/>
            </a:pPr>
            <a:r>
              <a:rPr lang="ar-BH" b="1" dirty="0">
                <a:solidFill>
                  <a:prstClr val="black"/>
                </a:solidFill>
                <a:latin typeface="Sakkal Majalla"/>
                <a:ea typeface="Times New Roman" panose="02020603050405020304" pitchFamily="18" charset="0"/>
                <a:cs typeface="Sakkal Majalla"/>
              </a:rPr>
              <a:t>5</a:t>
            </a:r>
            <a:r>
              <a:rPr lang="ar-BH" sz="2400" dirty="0">
                <a:solidFill>
                  <a:prstClr val="black"/>
                </a:solidFill>
                <a:latin typeface="Sakkal Majalla"/>
                <a:ea typeface="Times New Roman" panose="02020603050405020304" pitchFamily="18" charset="0"/>
                <a:cs typeface="Sakkal Majalla"/>
              </a:rPr>
              <a:t>-</a:t>
            </a:r>
            <a:r>
              <a:rPr lang="ar-BH" dirty="0">
                <a:solidFill>
                  <a:prstClr val="black"/>
                </a:solidFill>
                <a:latin typeface="Sakkal Majalla"/>
                <a:ea typeface="Times New Roman" panose="02020603050405020304" pitchFamily="18" charset="0"/>
                <a:cs typeface="Sakkal Majalla"/>
              </a:rPr>
              <a:t> </a:t>
            </a:r>
            <a:r>
              <a:rPr lang="ar-BH" b="1" dirty="0">
                <a:solidFill>
                  <a:prstClr val="black"/>
                </a:solidFill>
                <a:latin typeface="Sakkal Majalla"/>
                <a:ea typeface="Times New Roman" panose="02020603050405020304" pitchFamily="18" charset="0"/>
                <a:cs typeface="Sakkal Majalla"/>
              </a:rPr>
              <a:t>بعد أن تترك الكرة يد اللاعب يهبط على كلتا القدمين في وقت واحد وذلك لمتابعة الكرة في حالة فشل التصويب</a:t>
            </a:r>
            <a:r>
              <a:rPr lang="ar-BH" sz="1600" b="1" dirty="0">
                <a:solidFill>
                  <a:prstClr val="black"/>
                </a:solidFill>
                <a:latin typeface="Sakkal Majalla"/>
                <a:ea typeface="Times New Roman" panose="02020603050405020304" pitchFamily="18" charset="0"/>
                <a:cs typeface="Hacen Liner Screen Bd"/>
              </a:rPr>
              <a:t>.</a:t>
            </a:r>
            <a:endParaRPr lang="en-US" sz="2400" dirty="0">
              <a:solidFill>
                <a:prstClr val="black"/>
              </a:solidFill>
              <a:latin typeface="Sakkal Majalla"/>
              <a:cs typeface="Sakkal Majalla"/>
            </a:endParaRPr>
          </a:p>
        </p:txBody>
      </p:sp>
    </p:spTree>
    <p:extLst>
      <p:ext uri="{BB962C8B-B14F-4D97-AF65-F5344CB8AC3E}">
        <p14:creationId xmlns:p14="http://schemas.microsoft.com/office/powerpoint/2010/main" val="4236382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p:cNvSpPr txBox="1"/>
          <p:nvPr/>
        </p:nvSpPr>
        <p:spPr>
          <a:xfrm>
            <a:off x="1" y="1213120"/>
            <a:ext cx="12042040" cy="4985980"/>
          </a:xfrm>
          <a:prstGeom prst="rect">
            <a:avLst/>
          </a:prstGeom>
          <a:noFill/>
        </p:spPr>
        <p:txBody>
          <a:bodyPr wrap="square" rtlCol="0">
            <a:spAutoFit/>
          </a:bodyPr>
          <a:lstStyle/>
          <a:p>
            <a:pPr marL="571500" indent="-571500" algn="r" rtl="1">
              <a:lnSpc>
                <a:spcPct val="150000"/>
              </a:lnSpc>
              <a:buFont typeface="Wingdings" panose="05000000000000000000" pitchFamily="2" charset="2"/>
              <a:buChar char="q"/>
              <a:defRPr/>
            </a:pPr>
            <a:r>
              <a:rPr lang="ar-BH" sz="3600" b="1" dirty="0">
                <a:solidFill>
                  <a:srgbClr val="FF0000"/>
                </a:solidFill>
                <a:effectLst>
                  <a:outerShdw blurRad="38100" dist="38100" dir="2700000" algn="tl">
                    <a:srgbClr val="000000">
                      <a:alpha val="43137"/>
                    </a:srgbClr>
                  </a:outerShdw>
                </a:effectLst>
                <a:cs typeface="Sakkal Majalla"/>
              </a:rPr>
              <a:t>الخطوات التعليمية للتصويب السلمي</a:t>
            </a:r>
            <a:r>
              <a:rPr lang="ar-BH" sz="3600" b="1" dirty="0">
                <a:solidFill>
                  <a:srgbClr val="FF0000"/>
                </a:solidFill>
                <a:effectLst>
                  <a:outerShdw blurRad="38100" dist="38100" dir="2700000" algn="tl">
                    <a:srgbClr val="000000">
                      <a:alpha val="43137"/>
                    </a:srgbClr>
                  </a:outerShdw>
                </a:effectLst>
                <a:cs typeface="Sakkal Majalla"/>
                <a:sym typeface="Wingdings" panose="05000000000000000000" pitchFamily="2" charset="2"/>
              </a:rPr>
              <a:t>: </a:t>
            </a: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 وقوف . مسك الكره )</a:t>
            </a:r>
            <a:r>
              <a:rPr lang="ar-SA" sz="2200" b="1" dirty="0">
                <a:solidFill>
                  <a:prstClr val="black"/>
                </a:solidFill>
                <a:latin typeface="Garamond" panose="02020404030301010803" pitchFamily="18" charset="0"/>
                <a:ea typeface="Batang"/>
                <a:cs typeface="Sakkal Majalla"/>
              </a:rPr>
              <a:t>الجري في اتجاه الهدف من زاوية 45 تقريباً لمحاولة لمس </a:t>
            </a:r>
            <a:r>
              <a:rPr lang="ar-BH" sz="2200" b="1" dirty="0">
                <a:solidFill>
                  <a:prstClr val="black"/>
                </a:solidFill>
                <a:latin typeface="Garamond" panose="02020404030301010803" pitchFamily="18" charset="0"/>
                <a:ea typeface="Batang"/>
                <a:cs typeface="Sakkal Majalla"/>
              </a:rPr>
              <a:t>اعلى </a:t>
            </a:r>
            <a:r>
              <a:rPr lang="ar-SA" sz="2200" b="1" dirty="0">
                <a:solidFill>
                  <a:prstClr val="black"/>
                </a:solidFill>
                <a:latin typeface="Garamond" panose="02020404030301010803" pitchFamily="18" charset="0"/>
                <a:ea typeface="Batang"/>
                <a:cs typeface="Sakkal Majalla"/>
              </a:rPr>
              <a:t>جزء </a:t>
            </a:r>
            <a:r>
              <a:rPr lang="ar-BH" sz="2200" b="1" dirty="0">
                <a:solidFill>
                  <a:prstClr val="black"/>
                </a:solidFill>
                <a:latin typeface="Garamond" panose="02020404030301010803" pitchFamily="18" charset="0"/>
                <a:ea typeface="Batang"/>
                <a:cs typeface="Sakkal Majalla"/>
              </a:rPr>
              <a:t>ممكن على الحائط</a:t>
            </a:r>
            <a:r>
              <a:rPr lang="ar-SA" sz="2200" b="1" dirty="0">
                <a:solidFill>
                  <a:prstClr val="black"/>
                </a:solidFill>
                <a:latin typeface="Garamond" panose="02020404030301010803" pitchFamily="18" charset="0"/>
                <a:ea typeface="Batang"/>
                <a:cs typeface="Sakkal Majalla"/>
              </a:rPr>
              <a:t> المجاورة بعد الارتقاء بإحدى القدمين.</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 وقوف )</a:t>
            </a:r>
            <a:r>
              <a:rPr lang="ar-SA" sz="2200" b="1" dirty="0">
                <a:solidFill>
                  <a:prstClr val="black"/>
                </a:solidFill>
                <a:latin typeface="Garamond" panose="02020404030301010803" pitchFamily="18" charset="0"/>
                <a:ea typeface="Batang"/>
                <a:cs typeface="Sakkal Majalla"/>
              </a:rPr>
              <a:t>توضع على الأرض كرة </a:t>
            </a:r>
            <a:r>
              <a:rPr lang="ar-BH" sz="2200" b="1" dirty="0">
                <a:solidFill>
                  <a:prstClr val="black"/>
                </a:solidFill>
                <a:latin typeface="Garamond" panose="02020404030301010803" pitchFamily="18" charset="0"/>
                <a:ea typeface="Batang"/>
                <a:cs typeface="Sakkal Majalla"/>
              </a:rPr>
              <a:t>علامة</a:t>
            </a:r>
            <a:r>
              <a:rPr lang="ar-SA" sz="2200" b="1" dirty="0">
                <a:solidFill>
                  <a:prstClr val="black"/>
                </a:solidFill>
                <a:latin typeface="Garamond" panose="02020404030301010803" pitchFamily="18" charset="0"/>
                <a:ea typeface="Batang"/>
                <a:cs typeface="Sakkal Majalla"/>
              </a:rPr>
              <a:t> يحاول الطالب أن يمر فوقها بخطوة عالية تكون هي الخطوة الأولى قبل الارتقاء والوثب العالي.</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 وقوف ) </a:t>
            </a:r>
            <a:r>
              <a:rPr lang="ar-SA" sz="2200" b="1" dirty="0">
                <a:solidFill>
                  <a:prstClr val="black"/>
                </a:solidFill>
                <a:latin typeface="Garamond" panose="02020404030301010803" pitchFamily="18" charset="0"/>
                <a:ea typeface="Batang"/>
                <a:cs typeface="Sakkal Majalla"/>
              </a:rPr>
              <a:t>بعد إتقان خطوات الاقتراب ينتقل إلى تعليم التصويب من مكان قرب الهدف</a:t>
            </a:r>
            <a:r>
              <a:rPr lang="ar-BH" sz="2200" b="1" dirty="0">
                <a:solidFill>
                  <a:prstClr val="black"/>
                </a:solidFill>
                <a:latin typeface="Garamond" panose="02020404030301010803" pitchFamily="18" charset="0"/>
                <a:ea typeface="Batang"/>
                <a:cs typeface="Sakkal Majalla"/>
              </a:rPr>
              <a:t> (الحائط) </a:t>
            </a:r>
            <a:r>
              <a:rPr lang="ar-SA" sz="2200" b="1" dirty="0">
                <a:solidFill>
                  <a:prstClr val="black"/>
                </a:solidFill>
                <a:latin typeface="Garamond" panose="02020404030301010803" pitchFamily="18" charset="0"/>
                <a:ea typeface="Batang"/>
                <a:cs typeface="Sakkal Majalla"/>
              </a:rPr>
              <a:t>.</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SA" sz="2200" b="1" dirty="0">
                <a:solidFill>
                  <a:prstClr val="black"/>
                </a:solidFill>
                <a:latin typeface="Garamond" panose="02020404030301010803" pitchFamily="18" charset="0"/>
                <a:ea typeface="Batang"/>
                <a:cs typeface="Sakkal Majalla"/>
              </a:rPr>
              <a:t>(وقوف</a:t>
            </a:r>
            <a:r>
              <a:rPr lang="ar-BH" sz="2200" b="1" dirty="0">
                <a:solidFill>
                  <a:prstClr val="black"/>
                </a:solidFill>
                <a:latin typeface="Garamond" panose="02020404030301010803" pitchFamily="18" charset="0"/>
                <a:ea typeface="Batang"/>
                <a:cs typeface="Sakkal Majalla"/>
              </a:rPr>
              <a:t>. مسك الكرة) التصويب باليد اليمنى إلى أعلى واليد الأخرى ساندة من الجانب.</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(وقوف. مسك الكرة) التصويب مع مراعاة حركة الرسغ والأصابع ولف الكرة من أسفل وتبقى الذراع ممتدة للمتابعة.</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(وقوف. مسك الكرة) التصويب مع رفع الركبة إلى الأعلى.</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(وقوف) من الثبات قرب الحائط تصويب الكرة على هدف يحدد مسبقا.</a:t>
            </a:r>
            <a:endParaRPr lang="en-US" sz="2200" b="1" dirty="0">
              <a:solidFill>
                <a:prstClr val="black"/>
              </a:solidFill>
              <a:latin typeface="Garamond" panose="02020404030301010803" pitchFamily="18" charset="0"/>
              <a:ea typeface="Batang"/>
              <a:cs typeface="Sakkal Majalla"/>
            </a:endParaRPr>
          </a:p>
          <a:p>
            <a:pPr marL="342900" marR="57150" indent="-342900" algn="r" rtl="1">
              <a:lnSpc>
                <a:spcPct val="150000"/>
              </a:lnSpc>
              <a:buFont typeface="Wingdings" panose="05000000000000000000" pitchFamily="2" charset="2"/>
              <a:buChar char=""/>
              <a:defRPr/>
            </a:pPr>
            <a:r>
              <a:rPr lang="ar-BH" sz="2200" b="1" dirty="0">
                <a:solidFill>
                  <a:prstClr val="black"/>
                </a:solidFill>
                <a:latin typeface="Garamond" panose="02020404030301010803" pitchFamily="18" charset="0"/>
                <a:ea typeface="Batang"/>
                <a:cs typeface="Sakkal Majalla"/>
              </a:rPr>
              <a:t>(وقوف) التصويب من خطوتين، يسار ثم رفع القدم اليمنى مع الوثب أثناء التصويب.</a:t>
            </a:r>
            <a:endParaRPr lang="en-US" sz="2200" b="1" dirty="0">
              <a:solidFill>
                <a:prstClr val="black"/>
              </a:solidFill>
              <a:latin typeface="Garamond" panose="02020404030301010803" pitchFamily="18" charset="0"/>
              <a:ea typeface="Batang"/>
              <a:cs typeface="Sakkal Majalla"/>
            </a:endParaRPr>
          </a:p>
        </p:txBody>
      </p:sp>
    </p:spTree>
    <p:extLst>
      <p:ext uri="{BB962C8B-B14F-4D97-AF65-F5344CB8AC3E}">
        <p14:creationId xmlns:p14="http://schemas.microsoft.com/office/powerpoint/2010/main" val="2896966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p:cNvSpPr txBox="1"/>
          <p:nvPr/>
        </p:nvSpPr>
        <p:spPr>
          <a:xfrm>
            <a:off x="2050867" y="983824"/>
            <a:ext cx="7494813" cy="769441"/>
          </a:xfrm>
          <a:prstGeom prst="rect">
            <a:avLst/>
          </a:prstGeom>
          <a:noFill/>
        </p:spPr>
        <p:txBody>
          <a:bodyPr wrap="square" rtlCol="0">
            <a:spAutoFit/>
          </a:bodyPr>
          <a:lstStyle/>
          <a:p>
            <a:pPr marL="571500" indent="-571500" algn="just" rtl="1">
              <a:buFont typeface="Wingdings" panose="05000000000000000000" pitchFamily="2" charset="2"/>
              <a:buChar char="q"/>
              <a:defRPr/>
            </a:pPr>
            <a:r>
              <a:rPr lang="ar-BH" sz="4400" b="1" dirty="0">
                <a:solidFill>
                  <a:srgbClr val="FF0000"/>
                </a:solidFill>
                <a:effectLst>
                  <a:outerShdw blurRad="38100" dist="38100" dir="2700000" algn="tl">
                    <a:srgbClr val="000000">
                      <a:alpha val="43137"/>
                    </a:srgbClr>
                  </a:outerShdw>
                </a:effectLst>
                <a:latin typeface="Sakkal Majalla"/>
                <a:cs typeface="Sakkal Majalla"/>
              </a:rPr>
              <a:t>فيديو تعليمي:</a:t>
            </a:r>
            <a:endParaRPr lang="ar-BH" sz="2400" b="1" dirty="0">
              <a:solidFill>
                <a:srgbClr val="FF0000"/>
              </a:solidFill>
              <a:effectLst>
                <a:outerShdw blurRad="38100" dist="38100" dir="2700000" algn="tl">
                  <a:srgbClr val="000000">
                    <a:alpha val="43137"/>
                  </a:srgbClr>
                </a:outerShdw>
              </a:effectLst>
              <a:latin typeface="Sakkal Majalla"/>
              <a:cs typeface="Sakkal Majalla"/>
            </a:endParaRPr>
          </a:p>
        </p:txBody>
      </p:sp>
      <p:pic>
        <p:nvPicPr>
          <p:cNvPr id="6" name="6. التصويبة السلمية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3350" y="1935097"/>
            <a:ext cx="7049848" cy="3662039"/>
          </a:xfrm>
          <a:prstGeom prst="rect">
            <a:avLst/>
          </a:prstGeom>
        </p:spPr>
      </p:pic>
    </p:spTree>
    <p:extLst>
      <p:ext uri="{BB962C8B-B14F-4D97-AF65-F5344CB8AC3E}">
        <p14:creationId xmlns:p14="http://schemas.microsoft.com/office/powerpoint/2010/main" val="18287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p:cNvSpPr txBox="1"/>
          <p:nvPr/>
        </p:nvSpPr>
        <p:spPr>
          <a:xfrm>
            <a:off x="478251" y="1268068"/>
            <a:ext cx="11443108" cy="5232202"/>
          </a:xfrm>
          <a:prstGeom prst="rect">
            <a:avLst/>
          </a:prstGeom>
          <a:noFill/>
        </p:spPr>
        <p:txBody>
          <a:bodyPr wrap="square" rtlCol="0">
            <a:spAutoFit/>
          </a:bodyPr>
          <a:lstStyle/>
          <a:p>
            <a:pPr marL="571500" indent="-571500" algn="just" rtl="1">
              <a:buFont typeface="Wingdings" panose="05000000000000000000" pitchFamily="2" charset="2"/>
              <a:buChar char="q"/>
              <a:defRPr/>
            </a:pPr>
            <a:r>
              <a:rPr lang="ar-BH" sz="4400" b="1" dirty="0">
                <a:solidFill>
                  <a:srgbClr val="FF0000"/>
                </a:solidFill>
                <a:effectLst>
                  <a:outerShdw blurRad="38100" dist="38100" dir="2700000" algn="tl">
                    <a:srgbClr val="000000">
                      <a:alpha val="43137"/>
                    </a:srgbClr>
                  </a:outerShdw>
                </a:effectLst>
                <a:latin typeface="Sakkal Majalla"/>
                <a:cs typeface="Sakkal Majalla"/>
              </a:rPr>
              <a:t>التقييم الذاتي:</a:t>
            </a:r>
            <a:endParaRPr lang="ar-BH" sz="4400" b="1" dirty="0">
              <a:solidFill>
                <a:prstClr val="black"/>
              </a:solidFill>
              <a:latin typeface="Sakkal Majalla"/>
              <a:cs typeface="Sakkal Majalla"/>
            </a:endParaRPr>
          </a:p>
          <a:p>
            <a:pPr algn="just" rtl="1">
              <a:defRPr/>
            </a:pPr>
            <a:r>
              <a:rPr lang="ar-BH" sz="2800" b="1" dirty="0">
                <a:solidFill>
                  <a:srgbClr val="FF0000"/>
                </a:solidFill>
                <a:effectLst>
                  <a:outerShdw blurRad="38100" dist="38100" dir="2700000" algn="tl">
                    <a:srgbClr val="000000">
                      <a:alpha val="43137"/>
                    </a:srgbClr>
                  </a:outerShdw>
                </a:effectLst>
                <a:latin typeface="Sakkal Majalla"/>
                <a:cs typeface="Sakkal Majalla"/>
              </a:rPr>
              <a:t>س 1:من خلال دراستك للنقاط الفنية لمهارة التصويب السلمي اختر الكلمة المناسبة واملأ الفراغ:</a:t>
            </a:r>
          </a:p>
          <a:p>
            <a:pPr algn="just" rtl="1">
              <a:defRPr/>
            </a:pPr>
            <a:endParaRPr lang="ar-BH" sz="1100" b="1" dirty="0">
              <a:solidFill>
                <a:srgbClr val="FF0000"/>
              </a:solidFill>
              <a:effectLst>
                <a:outerShdw blurRad="38100" dist="38100" dir="2700000" algn="tl">
                  <a:srgbClr val="000000">
                    <a:alpha val="43137"/>
                  </a:srgbClr>
                </a:outerShdw>
              </a:effectLst>
              <a:latin typeface="Sakkal Majalla"/>
              <a:cs typeface="Sakkal Majalla"/>
            </a:endParaRPr>
          </a:p>
          <a:p>
            <a:pPr algn="just" rtl="1">
              <a:defRPr/>
            </a:pPr>
            <a:r>
              <a:rPr lang="ar-BH" sz="2600" b="1" dirty="0">
                <a:solidFill>
                  <a:srgbClr val="FF0000"/>
                </a:solidFill>
                <a:effectLst>
                  <a:outerShdw blurRad="38100" dist="38100" dir="2700000" algn="tl">
                    <a:srgbClr val="000000">
                      <a:alpha val="43137"/>
                    </a:srgbClr>
                  </a:outerShdw>
                </a:effectLst>
                <a:latin typeface="Sakkal Majalla"/>
                <a:cs typeface="Sakkal Majalla"/>
              </a:rPr>
              <a:t>         (خطوتين – كلتا القدمين -  أمام – قدم واحدة - </a:t>
            </a:r>
            <a:r>
              <a:rPr lang="ar-BH" sz="2600" b="1" dirty="0">
                <a:solidFill>
                  <a:srgbClr val="FF0000"/>
                </a:solidFill>
                <a:latin typeface="Garamond" panose="02020404030301010803" pitchFamily="18" charset="0"/>
                <a:ea typeface="Batang" panose="02030600000101010101" pitchFamily="18" charset="-127"/>
                <a:cs typeface="Sakkal Majalla"/>
              </a:rPr>
              <a:t>المحاورة –</a:t>
            </a:r>
            <a:r>
              <a:rPr lang="ar-BH" sz="2600" b="1" dirty="0">
                <a:solidFill>
                  <a:srgbClr val="FF0000"/>
                </a:solidFill>
                <a:effectLst>
                  <a:outerShdw blurRad="38100" dist="38100" dir="2700000" algn="tl">
                    <a:srgbClr val="000000">
                      <a:alpha val="43137"/>
                    </a:srgbClr>
                  </a:outerShdw>
                </a:effectLst>
                <a:latin typeface="Sakkal Majalla"/>
                <a:cs typeface="Sakkal Majalla"/>
              </a:rPr>
              <a:t> خطوة – أعلى )</a:t>
            </a:r>
          </a:p>
          <a:p>
            <a:pPr algn="just" rtl="1">
              <a:defRPr/>
            </a:pPr>
            <a:endParaRPr lang="ar-BH" sz="1200" b="1" dirty="0">
              <a:solidFill>
                <a:srgbClr val="FF0000"/>
              </a:solidFill>
              <a:effectLst>
                <a:outerShdw blurRad="38100" dist="38100" dir="2700000" algn="tl">
                  <a:srgbClr val="000000">
                    <a:alpha val="43137"/>
                  </a:srgbClr>
                </a:outerShdw>
              </a:effectLst>
              <a:latin typeface="Sakkal Majalla"/>
              <a:cs typeface="Sakkal Majalla"/>
            </a:endParaRPr>
          </a:p>
          <a:p>
            <a:pPr marL="342900" indent="-342900" algn="r" rtl="1">
              <a:lnSpc>
                <a:spcPct val="105000"/>
              </a:lnSpc>
              <a:buFont typeface="Arial" panose="020B0604020202020204" pitchFamily="34" charset="0"/>
              <a:buChar char="•"/>
              <a:tabLst>
                <a:tab pos="180975" algn="r"/>
              </a:tabLst>
              <a:defRPr/>
            </a:pPr>
            <a:r>
              <a:rPr lang="ar-BH" sz="2400" b="1" dirty="0">
                <a:solidFill>
                  <a:prstClr val="black"/>
                </a:solidFill>
                <a:latin typeface="Garamond" panose="02020404030301010803" pitchFamily="18" charset="0"/>
                <a:ea typeface="Batang" panose="02030600000101010101" pitchFamily="18" charset="-127"/>
                <a:cs typeface="Sakkal Majalla"/>
              </a:rPr>
              <a:t>عند استلام الطالب الكرة من الزميل أو بعد ................ ، يأخذ الطالب خطوة للأمام ليهبط على إحدى القدمين، وهذه الخطوة الأولى يجب أن تكون على بعد مسافة مناسبة من الحلق.</a:t>
            </a:r>
            <a:endParaRPr lang="en-US" sz="240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400" b="1" dirty="0">
                <a:solidFill>
                  <a:prstClr val="black"/>
                </a:solidFill>
                <a:latin typeface="Garamond" panose="02020404030301010803" pitchFamily="18" charset="0"/>
                <a:ea typeface="Batang" panose="02030600000101010101" pitchFamily="18" charset="-127"/>
                <a:cs typeface="Sakkal Majalla"/>
              </a:rPr>
              <a:t>بعد هبوط القدم الأولى على الأرض يأخذ الطالب ............. بالقدم الأخرى.</a:t>
            </a:r>
            <a:endParaRPr lang="en-US" sz="240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400" b="1" dirty="0">
                <a:solidFill>
                  <a:prstClr val="black"/>
                </a:solidFill>
                <a:latin typeface="Garamond" panose="02020404030301010803" pitchFamily="18" charset="0"/>
                <a:ea typeface="Batang" panose="02030600000101010101" pitchFamily="18" charset="-127"/>
                <a:cs typeface="Sakkal Majalla"/>
              </a:rPr>
              <a:t>يرتقي الطالب على قدمه للوثب إلى ................... مع رفع ركبة القدم التي لامست الأرض أولا. </a:t>
            </a:r>
            <a:endParaRPr lang="en-US" sz="240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400" b="1" dirty="0">
                <a:solidFill>
                  <a:prstClr val="black"/>
                </a:solidFill>
                <a:latin typeface="Garamond" panose="02020404030301010803" pitchFamily="18" charset="0"/>
                <a:ea typeface="Batang" panose="02030600000101010101" pitchFamily="18" charset="-127"/>
                <a:cs typeface="Sakkal Majalla"/>
              </a:rPr>
              <a:t>بعد أن تترك الكرة يد الطالب يهبط على ............... في وقت واحد وذلك لمتابعة الكرة في حالة فشل التصويب.</a:t>
            </a:r>
            <a:endParaRPr lang="ar-BH" sz="4000" b="1" dirty="0">
              <a:solidFill>
                <a:prstClr val="black"/>
              </a:solidFill>
              <a:latin typeface="Garamond" panose="02020404030301010803" pitchFamily="18" charset="0"/>
              <a:ea typeface="Batang" panose="02030600000101010101" pitchFamily="18" charset="-127"/>
              <a:cs typeface="Sakkal Majalla"/>
            </a:endParaRPr>
          </a:p>
          <a:p>
            <a:pPr algn="just" rtl="1">
              <a:defRPr/>
            </a:pPr>
            <a:endParaRPr lang="ar-BH" sz="2400" b="1" dirty="0">
              <a:solidFill>
                <a:srgbClr val="FF0000"/>
              </a:solidFill>
              <a:effectLst>
                <a:outerShdw blurRad="38100" dist="38100" dir="2700000" algn="tl">
                  <a:srgbClr val="000000">
                    <a:alpha val="43137"/>
                  </a:srgbClr>
                </a:outerShdw>
              </a:effectLst>
              <a:latin typeface="Sakkal Majalla"/>
              <a:cs typeface="Sakkal Majalla"/>
            </a:endParaRPr>
          </a:p>
          <a:p>
            <a:pPr indent="-3810" algn="justLow" rtl="1"/>
            <a:r>
              <a:rPr lang="ar-BH" sz="2400" b="1" dirty="0">
                <a:solidFill>
                  <a:srgbClr val="FF0000"/>
                </a:solidFill>
                <a:effectLst>
                  <a:outerShdw blurRad="38100" dist="38100" dir="2700000" algn="tl">
                    <a:srgbClr val="000000">
                      <a:alpha val="43137"/>
                    </a:srgbClr>
                  </a:outerShdw>
                </a:effectLst>
                <a:latin typeface="Sakkal Majalla"/>
                <a:cs typeface="Sakkal Majalla"/>
              </a:rPr>
              <a:t> س</a:t>
            </a:r>
            <a:r>
              <a:rPr lang="ar-BH" sz="2800" b="1" dirty="0">
                <a:solidFill>
                  <a:srgbClr val="FF0000"/>
                </a:solidFill>
                <a:effectLst>
                  <a:outerShdw blurRad="38100" dist="38100" dir="2700000" algn="tl">
                    <a:srgbClr val="000000">
                      <a:alpha val="43137"/>
                    </a:srgbClr>
                  </a:outerShdw>
                </a:effectLst>
                <a:latin typeface="Sakkal Majalla"/>
                <a:cs typeface="Sakkal Majalla"/>
              </a:rPr>
              <a:t>2-متى تؤدى مهارة التصويب السلمي ؟</a:t>
            </a:r>
          </a:p>
          <a:p>
            <a:pPr algn="just" rtl="1">
              <a:defRPr/>
            </a:pPr>
            <a:endParaRPr lang="ar-BH" sz="2400" b="1" dirty="0">
              <a:solidFill>
                <a:prstClr val="black"/>
              </a:solidFill>
              <a:latin typeface="Sakkal Majalla"/>
              <a:cs typeface="Sakkal Majalla"/>
            </a:endParaRPr>
          </a:p>
        </p:txBody>
      </p:sp>
    </p:spTree>
    <p:extLst>
      <p:ext uri="{BB962C8B-B14F-4D97-AF65-F5344CB8AC3E}">
        <p14:creationId xmlns:p14="http://schemas.microsoft.com/office/powerpoint/2010/main" val="122172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6000"/>
              </a:lnSpc>
              <a:spcBef>
                <a:spcPts val="0"/>
              </a:spcBef>
              <a:spcAft>
                <a:spcPts val="800"/>
              </a:spcAft>
              <a:buClrTx/>
              <a:buSzTx/>
              <a:buFontTx/>
              <a:buNone/>
              <a:tabLst/>
              <a:defRPr/>
            </a:pPr>
            <a:r>
              <a:rPr kumimoji="0" lang="ar-BH"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Box 7"/>
          <p:cNvSpPr txBox="1"/>
          <p:nvPr/>
        </p:nvSpPr>
        <p:spPr>
          <a:xfrm>
            <a:off x="210300" y="551793"/>
            <a:ext cx="11771399" cy="6721455"/>
          </a:xfrm>
          <a:prstGeom prst="rect">
            <a:avLst/>
          </a:prstGeom>
          <a:noFill/>
        </p:spPr>
        <p:txBody>
          <a:bodyPr wrap="square" rtlCol="0">
            <a:spAutoFit/>
          </a:bodyPr>
          <a:lstStyle/>
          <a:p>
            <a:pPr marL="571500" indent="-571500" algn="ctr" rtl="1">
              <a:buFont typeface="Wingdings" panose="05000000000000000000" pitchFamily="2" charset="2"/>
              <a:buChar char="q"/>
              <a:defRPr/>
            </a:pPr>
            <a:r>
              <a:rPr lang="ar-BH" sz="4000" b="1" dirty="0">
                <a:solidFill>
                  <a:srgbClr val="70AD47">
                    <a:lumMod val="75000"/>
                  </a:srgbClr>
                </a:solidFill>
                <a:latin typeface="Sakkal Majalla"/>
                <a:cs typeface="Sakkal Majalla"/>
              </a:rPr>
              <a:t>الإجابة:</a:t>
            </a:r>
          </a:p>
          <a:p>
            <a:pPr marL="0" marR="0" lvl="0" indent="0" algn="just" defTabSz="914400" rtl="1" eaLnBrk="1" fontAlgn="auto" latinLnBrk="0" hangingPunct="1">
              <a:lnSpc>
                <a:spcPct val="100000"/>
              </a:lnSpc>
              <a:spcBef>
                <a:spcPts val="0"/>
              </a:spcBef>
              <a:spcAft>
                <a:spcPts val="0"/>
              </a:spcAft>
              <a:buClrTx/>
              <a:buSzTx/>
              <a:buFontTx/>
              <a:buNone/>
              <a:tabLst/>
              <a:defRPr/>
            </a:pPr>
            <a:r>
              <a:rPr lang="ar-BH" sz="3200" b="1" dirty="0">
                <a:solidFill>
                  <a:srgbClr val="FF0000"/>
                </a:solidFill>
                <a:latin typeface="Sakkal Majalla"/>
                <a:cs typeface="Sakkal Majalla"/>
              </a:rPr>
              <a:t>ج1</a:t>
            </a:r>
            <a:r>
              <a:rPr kumimoji="0" lang="ar-BH" sz="3200" b="1" i="0" u="none" strike="noStrike" kern="1200" cap="none" spc="0" normalizeH="0" baseline="0" noProof="0" dirty="0">
                <a:ln>
                  <a:noFill/>
                </a:ln>
                <a:solidFill>
                  <a:srgbClr val="FF0000"/>
                </a:solidFill>
                <a:uLnTx/>
                <a:uFillTx/>
                <a:latin typeface="Sakkal Majalla"/>
                <a:cs typeface="Sakkal Majalla"/>
              </a:rPr>
              <a:t>:</a:t>
            </a:r>
            <a:r>
              <a:rPr lang="ar-BH" sz="2800" b="1" dirty="0">
                <a:solidFill>
                  <a:srgbClr val="FF0000"/>
                </a:solidFill>
                <a:effectLst>
                  <a:outerShdw blurRad="38100" dist="38100" dir="2700000" algn="tl">
                    <a:srgbClr val="000000">
                      <a:alpha val="43137"/>
                    </a:srgbClr>
                  </a:outerShdw>
                </a:effectLst>
                <a:latin typeface="Sakkal Majalla"/>
                <a:cs typeface="Sakkal Majalla"/>
              </a:rPr>
              <a:t>من خلال دراستك للنقاط الفنية لمهارة التصويب السلمي اختر الكلمة المناسبة واملأ الفراغ:</a:t>
            </a:r>
          </a:p>
          <a:p>
            <a:pPr algn="just" rtl="1">
              <a:defRPr/>
            </a:pPr>
            <a:endParaRPr lang="ar-BH" sz="1100" b="1" dirty="0">
              <a:solidFill>
                <a:srgbClr val="FF0000"/>
              </a:solidFill>
              <a:latin typeface="Sakkal Majalla"/>
              <a:cs typeface="Sakkal Majalla"/>
            </a:endParaRPr>
          </a:p>
          <a:p>
            <a:pPr marL="342900" indent="-342900" algn="r" rtl="1">
              <a:lnSpc>
                <a:spcPct val="105000"/>
              </a:lnSpc>
              <a:buFont typeface="Arial" panose="020B0604020202020204" pitchFamily="34" charset="0"/>
              <a:buChar char="•"/>
              <a:tabLst>
                <a:tab pos="180975" algn="r"/>
              </a:tabLst>
              <a:defRPr/>
            </a:pPr>
            <a:r>
              <a:rPr lang="ar-BH" sz="2800" b="1" dirty="0">
                <a:solidFill>
                  <a:prstClr val="black"/>
                </a:solidFill>
                <a:latin typeface="Garamond" panose="02020404030301010803" pitchFamily="18" charset="0"/>
                <a:ea typeface="Batang" panose="02030600000101010101" pitchFamily="18" charset="-127"/>
                <a:cs typeface="Sakkal Majalla"/>
              </a:rPr>
              <a:t>عند استلام الطالب الكرة من الزميل أو بعد  </a:t>
            </a:r>
            <a:r>
              <a:rPr lang="ar-BH" sz="2800" b="1" dirty="0">
                <a:solidFill>
                  <a:srgbClr val="70AD47">
                    <a:lumMod val="75000"/>
                  </a:srgbClr>
                </a:solidFill>
                <a:latin typeface="Garamond" panose="02020404030301010803" pitchFamily="18" charset="0"/>
                <a:ea typeface="Batang" panose="02030600000101010101" pitchFamily="18" charset="-127"/>
                <a:cs typeface="Sakkal Majalla"/>
              </a:rPr>
              <a:t>ا</a:t>
            </a:r>
            <a:r>
              <a:rPr lang="ar-BH" sz="2800" b="1" u="sng" dirty="0">
                <a:solidFill>
                  <a:srgbClr val="70AD47">
                    <a:lumMod val="75000"/>
                  </a:srgbClr>
                </a:solidFill>
                <a:latin typeface="Garamond" panose="02020404030301010803" pitchFamily="18" charset="0"/>
                <a:ea typeface="Batang" panose="02030600000101010101" pitchFamily="18" charset="-127"/>
                <a:cs typeface="Sakkal Majalla"/>
              </a:rPr>
              <a:t>لمحاورة</a:t>
            </a:r>
            <a:r>
              <a:rPr lang="ar-BH" sz="2800" b="1" dirty="0">
                <a:solidFill>
                  <a:prstClr val="black"/>
                </a:solidFill>
                <a:latin typeface="Garamond" panose="02020404030301010803" pitchFamily="18" charset="0"/>
                <a:ea typeface="Batang" panose="02030600000101010101" pitchFamily="18" charset="-127"/>
                <a:cs typeface="Sakkal Majalla"/>
              </a:rPr>
              <a:t> ، يأخذ الطالب خطوة للأمام ليهبط على إحدى القدمين، وهذه الخطوة الأولى يجب أن تكون على بعد مسافة مناسبة من الحلق.</a:t>
            </a:r>
          </a:p>
          <a:p>
            <a:pPr algn="r" rtl="1">
              <a:lnSpc>
                <a:spcPct val="105000"/>
              </a:lnSpc>
              <a:tabLst>
                <a:tab pos="180975" algn="r"/>
              </a:tabLst>
              <a:defRPr/>
            </a:pPr>
            <a:endParaRPr lang="en-US" sz="90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800" b="1" dirty="0">
                <a:solidFill>
                  <a:prstClr val="black"/>
                </a:solidFill>
                <a:latin typeface="Garamond" panose="02020404030301010803" pitchFamily="18" charset="0"/>
                <a:ea typeface="Batang" panose="02030600000101010101" pitchFamily="18" charset="-127"/>
                <a:cs typeface="Sakkal Majalla"/>
              </a:rPr>
              <a:t>بعد هبوط القدم الأولى على الأرض يأخذ الطالب </a:t>
            </a:r>
            <a:r>
              <a:rPr lang="ar-BH" sz="2800" b="1" u="sng" dirty="0">
                <a:solidFill>
                  <a:srgbClr val="70AD47">
                    <a:lumMod val="75000"/>
                  </a:srgbClr>
                </a:solidFill>
                <a:latin typeface="Sakkal Majalla"/>
                <a:cs typeface="Sakkal Majalla"/>
              </a:rPr>
              <a:t>خطوة</a:t>
            </a:r>
            <a:r>
              <a:rPr lang="ar-BH" sz="2800" b="1" dirty="0">
                <a:solidFill>
                  <a:prstClr val="black"/>
                </a:solidFill>
                <a:latin typeface="Garamond" panose="02020404030301010803" pitchFamily="18" charset="0"/>
                <a:ea typeface="Batang" panose="02030600000101010101" pitchFamily="18" charset="-127"/>
                <a:cs typeface="Sakkal Majalla"/>
              </a:rPr>
              <a:t>  بالقدم الأخرى.</a:t>
            </a:r>
          </a:p>
          <a:p>
            <a:pPr algn="r" rtl="1">
              <a:lnSpc>
                <a:spcPct val="105000"/>
              </a:lnSpc>
              <a:tabLst>
                <a:tab pos="180975" algn="r"/>
              </a:tabLst>
              <a:defRPr/>
            </a:pPr>
            <a:endParaRPr lang="en-US" sz="105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800" b="1" dirty="0">
                <a:solidFill>
                  <a:prstClr val="black"/>
                </a:solidFill>
                <a:latin typeface="Garamond" panose="02020404030301010803" pitchFamily="18" charset="0"/>
                <a:ea typeface="Batang" panose="02030600000101010101" pitchFamily="18" charset="-127"/>
                <a:cs typeface="Sakkal Majalla"/>
              </a:rPr>
              <a:t>يرتقي الطالب على قدمه للوثب إلى</a:t>
            </a:r>
            <a:r>
              <a:rPr lang="ar-BH" sz="2800" b="1" dirty="0">
                <a:solidFill>
                  <a:srgbClr val="70AD47">
                    <a:lumMod val="75000"/>
                  </a:srgbClr>
                </a:solidFill>
                <a:latin typeface="Garamond" panose="02020404030301010803" pitchFamily="18" charset="0"/>
                <a:ea typeface="Batang" panose="02030600000101010101" pitchFamily="18" charset="-127"/>
                <a:cs typeface="Sakkal Majalla"/>
              </a:rPr>
              <a:t> </a:t>
            </a:r>
            <a:r>
              <a:rPr lang="ar-BH" sz="2800" b="1" u="sng" dirty="0">
                <a:solidFill>
                  <a:srgbClr val="70AD47">
                    <a:lumMod val="75000"/>
                  </a:srgbClr>
                </a:solidFill>
                <a:latin typeface="Sakkal Majalla"/>
                <a:cs typeface="Sakkal Majalla"/>
              </a:rPr>
              <a:t>أعلى</a:t>
            </a:r>
            <a:r>
              <a:rPr lang="ar-BH" sz="2800" b="1" u="sng" dirty="0">
                <a:solidFill>
                  <a:srgbClr val="70AD47">
                    <a:lumMod val="75000"/>
                  </a:srgbClr>
                </a:solidFill>
                <a:latin typeface="Garamond" panose="02020404030301010803" pitchFamily="18" charset="0"/>
                <a:ea typeface="Batang" panose="02030600000101010101" pitchFamily="18" charset="-127"/>
                <a:cs typeface="Sakkal Majalla"/>
              </a:rPr>
              <a:t> </a:t>
            </a:r>
            <a:r>
              <a:rPr lang="ar-BH" sz="2800" b="1" dirty="0">
                <a:solidFill>
                  <a:prstClr val="black"/>
                </a:solidFill>
                <a:latin typeface="Garamond" panose="02020404030301010803" pitchFamily="18" charset="0"/>
                <a:ea typeface="Batang" panose="02030600000101010101" pitchFamily="18" charset="-127"/>
                <a:cs typeface="Sakkal Majalla"/>
              </a:rPr>
              <a:t>مع رفع ركبة القدم التي لامست الأرض أولا. </a:t>
            </a:r>
          </a:p>
          <a:p>
            <a:pPr algn="r" rtl="1">
              <a:lnSpc>
                <a:spcPct val="105000"/>
              </a:lnSpc>
              <a:tabLst>
                <a:tab pos="180975" algn="r"/>
              </a:tabLst>
              <a:defRPr/>
            </a:pPr>
            <a:endParaRPr lang="en-US" sz="1400" b="1" dirty="0">
              <a:solidFill>
                <a:prstClr val="black"/>
              </a:solidFill>
              <a:latin typeface="Garamond" panose="02020404030301010803" pitchFamily="18" charset="0"/>
              <a:ea typeface="Batang" panose="02030600000101010101" pitchFamily="18" charset="-127"/>
              <a:cs typeface="Sakkal Majalla"/>
            </a:endParaRPr>
          </a:p>
          <a:p>
            <a:pPr marL="342900" indent="-342900" algn="r" rtl="1">
              <a:lnSpc>
                <a:spcPct val="105000"/>
              </a:lnSpc>
              <a:buFont typeface="Arial" panose="020B0604020202020204" pitchFamily="34" charset="0"/>
              <a:buChar char="•"/>
              <a:tabLst>
                <a:tab pos="180975" algn="r"/>
              </a:tabLst>
              <a:defRPr/>
            </a:pPr>
            <a:r>
              <a:rPr lang="ar-BH" sz="2800" b="1" dirty="0">
                <a:solidFill>
                  <a:prstClr val="black"/>
                </a:solidFill>
                <a:latin typeface="Garamond" panose="02020404030301010803" pitchFamily="18" charset="0"/>
                <a:ea typeface="Batang" panose="02030600000101010101" pitchFamily="18" charset="-127"/>
                <a:cs typeface="Sakkal Majalla"/>
              </a:rPr>
              <a:t>بعد أن تترك الكرة يد الطالب يهبط على </a:t>
            </a:r>
            <a:r>
              <a:rPr lang="ar-BH" sz="2800" b="1" u="sng" dirty="0">
                <a:solidFill>
                  <a:srgbClr val="70AD47">
                    <a:lumMod val="75000"/>
                  </a:srgbClr>
                </a:solidFill>
                <a:latin typeface="Sakkal Majalla"/>
                <a:cs typeface="Sakkal Majalla"/>
              </a:rPr>
              <a:t>كلتا القدمين </a:t>
            </a:r>
            <a:r>
              <a:rPr lang="ar-BH" sz="2800" b="1" u="sng" dirty="0">
                <a:solidFill>
                  <a:srgbClr val="70AD47">
                    <a:lumMod val="75000"/>
                  </a:srgbClr>
                </a:solidFill>
                <a:latin typeface="Garamond" panose="02020404030301010803" pitchFamily="18" charset="0"/>
                <a:ea typeface="Batang" panose="02030600000101010101" pitchFamily="18" charset="-127"/>
                <a:cs typeface="Sakkal Majalla"/>
              </a:rPr>
              <a:t>  </a:t>
            </a:r>
            <a:r>
              <a:rPr lang="ar-BH" sz="2800" b="1" dirty="0">
                <a:solidFill>
                  <a:prstClr val="black"/>
                </a:solidFill>
                <a:latin typeface="Garamond" panose="02020404030301010803" pitchFamily="18" charset="0"/>
                <a:ea typeface="Batang" panose="02030600000101010101" pitchFamily="18" charset="-127"/>
                <a:cs typeface="Sakkal Majalla"/>
              </a:rPr>
              <a:t>في وقت واحد وذلك لمتابعة الكرة في حالة فشل التصويب.</a:t>
            </a:r>
          </a:p>
          <a:p>
            <a:pPr algn="r" rtl="1">
              <a:lnSpc>
                <a:spcPct val="105000"/>
              </a:lnSpc>
              <a:tabLst>
                <a:tab pos="180975" algn="r"/>
              </a:tabLst>
              <a:defRPr/>
            </a:pPr>
            <a:r>
              <a:rPr lang="ar-BH" sz="2400" b="1" dirty="0">
                <a:solidFill>
                  <a:srgbClr val="FF0000"/>
                </a:solidFill>
                <a:effectLst>
                  <a:outerShdw blurRad="38100" dist="38100" dir="2700000" algn="tl">
                    <a:srgbClr val="000000">
                      <a:alpha val="43137"/>
                    </a:srgbClr>
                  </a:outerShdw>
                </a:effectLst>
                <a:latin typeface="Sakkal Majalla"/>
                <a:cs typeface="Sakkal Majalla"/>
              </a:rPr>
              <a:t>ج</a:t>
            </a:r>
            <a:r>
              <a:rPr lang="ar-BH" sz="2800" b="1" dirty="0">
                <a:solidFill>
                  <a:srgbClr val="FF0000"/>
                </a:solidFill>
                <a:effectLst>
                  <a:outerShdw blurRad="38100" dist="38100" dir="2700000" algn="tl">
                    <a:srgbClr val="000000">
                      <a:alpha val="43137"/>
                    </a:srgbClr>
                  </a:outerShdw>
                </a:effectLst>
                <a:latin typeface="Sakkal Majalla"/>
                <a:cs typeface="Sakkal Majalla"/>
              </a:rPr>
              <a:t>2-متى تؤدى مهارة التصويب السلمي ؟</a:t>
            </a:r>
            <a:br>
              <a:rPr lang="ar-BH" sz="2800" b="1" dirty="0">
                <a:solidFill>
                  <a:srgbClr val="FF0000"/>
                </a:solidFill>
                <a:effectLst>
                  <a:outerShdw blurRad="38100" dist="38100" dir="2700000" algn="tl">
                    <a:srgbClr val="000000">
                      <a:alpha val="43137"/>
                    </a:srgbClr>
                  </a:outerShdw>
                </a:effectLst>
                <a:latin typeface="Sakkal Majalla"/>
                <a:cs typeface="Sakkal Majalla"/>
              </a:rPr>
            </a:br>
            <a:r>
              <a:rPr lang="ar-BH" sz="2800" b="1" dirty="0">
                <a:solidFill>
                  <a:prstClr val="black"/>
                </a:solidFill>
                <a:latin typeface="Times New Roman" panose="02020603050405020304" pitchFamily="18" charset="0"/>
                <a:ea typeface="Times New Roman" panose="02020603050405020304" pitchFamily="18" charset="0"/>
                <a:cs typeface="Sakkal Majalla"/>
              </a:rPr>
              <a:t>تؤدى هذه التصويبه في حالة تحرك اللاعب بسرعة في اتجاه الحلق بعد محاورة بالكرة أو استلام كرة ممررة من زميل وفق قوانين اللعبة</a:t>
            </a:r>
            <a:endParaRPr lang="ar-BH" sz="2800" b="1" dirty="0">
              <a:solidFill>
                <a:srgbClr val="FF0000"/>
              </a:solidFill>
              <a:effectLst>
                <a:outerShdw blurRad="38100" dist="38100" dir="2700000" algn="tl">
                  <a:srgbClr val="000000">
                    <a:alpha val="43137"/>
                  </a:srgbClr>
                </a:outerShdw>
              </a:effectLst>
              <a:latin typeface="Sakkal Majalla"/>
              <a:cs typeface="Sakkal Majalla"/>
            </a:endParaRPr>
          </a:p>
          <a:p>
            <a:pPr marL="342900" indent="-342900" algn="r" rtl="1">
              <a:lnSpc>
                <a:spcPct val="105000"/>
              </a:lnSpc>
              <a:buFont typeface="Arial" panose="020B0604020202020204" pitchFamily="34" charset="0"/>
              <a:buChar char="•"/>
              <a:tabLst>
                <a:tab pos="180975" algn="r"/>
              </a:tabLst>
              <a:defRPr/>
            </a:pPr>
            <a:endParaRPr lang="ar-BH" sz="2800" b="1" dirty="0">
              <a:solidFill>
                <a:prstClr val="black"/>
              </a:solidFill>
              <a:latin typeface="Garamond" panose="02020404030301010803" pitchFamily="18" charset="0"/>
              <a:ea typeface="Batang" panose="02030600000101010101" pitchFamily="18" charset="-127"/>
              <a:cs typeface="Sakkal Majalla"/>
            </a:endParaRPr>
          </a:p>
          <a:p>
            <a:pPr algn="just" rtl="1">
              <a:defRPr/>
            </a:pPr>
            <a:endParaRPr lang="ar-BH" sz="2400" b="1" dirty="0">
              <a:solidFill>
                <a:srgbClr val="FF0000"/>
              </a:solidFill>
              <a:latin typeface="Sakkal Majalla"/>
              <a:cs typeface="Sakkal Majalla"/>
            </a:endParaRPr>
          </a:p>
          <a:p>
            <a:pPr algn="just" rtl="1">
              <a:defRPr/>
            </a:pPr>
            <a:r>
              <a:rPr lang="ar-BH" sz="2400" b="1" dirty="0">
                <a:solidFill>
                  <a:srgbClr val="FF0000"/>
                </a:solidFill>
                <a:latin typeface="Sakkal Majalla"/>
                <a:cs typeface="Sakkal Majalla"/>
              </a:rPr>
              <a:t> </a:t>
            </a:r>
            <a:endParaRPr lang="ar-BH" sz="2400" b="1" dirty="0">
              <a:solidFill>
                <a:prstClr val="black"/>
              </a:solidFill>
              <a:latin typeface="Sakkal Majalla"/>
              <a:cs typeface="Sakkal Majalla"/>
            </a:endParaRPr>
          </a:p>
        </p:txBody>
      </p:sp>
    </p:spTree>
    <p:extLst>
      <p:ext uri="{BB962C8B-B14F-4D97-AF65-F5344CB8AC3E}">
        <p14:creationId xmlns:p14="http://schemas.microsoft.com/office/powerpoint/2010/main" val="278863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rtl="1">
              <a:buNone/>
            </a:pPr>
            <a:endParaRPr lang="ar-BH" sz="8000" b="1" dirty="0">
              <a:solidFill>
                <a:srgbClr val="FF0000"/>
              </a:solidFill>
              <a:cs typeface="+mj-cs"/>
            </a:endParaRPr>
          </a:p>
          <a:p>
            <a:pPr marL="0" indent="0" algn="ctr" rtl="1">
              <a:buNone/>
            </a:pPr>
            <a:r>
              <a:rPr lang="ar-BH" sz="8000" b="1" dirty="0">
                <a:solidFill>
                  <a:srgbClr val="FF0000"/>
                </a:solidFill>
                <a:cs typeface="+mj-cs"/>
              </a:rPr>
              <a:t>انتهى الدرس</a:t>
            </a:r>
          </a:p>
        </p:txBody>
      </p:sp>
    </p:spTree>
    <p:extLst>
      <p:ext uri="{BB962C8B-B14F-4D97-AF65-F5344CB8AC3E}">
        <p14:creationId xmlns:p14="http://schemas.microsoft.com/office/powerpoint/2010/main" val="625968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5">
      <a:majorFont>
        <a:latin typeface="Sakkal Majalla"/>
        <a:ea typeface=""/>
        <a:cs typeface="Sakkal Majalla"/>
      </a:majorFont>
      <a:minorFont>
        <a:latin typeface="Sakkal Majalla"/>
        <a:ea typeface=""/>
        <a:cs typeface="Sakkal Majall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TMPLT.potx</Template>
  <TotalTime>2386</TotalTime>
  <Words>673</Words>
  <Application>Microsoft Office PowerPoint</Application>
  <PresentationFormat>Widescreen</PresentationFormat>
  <Paragraphs>65</Paragraphs>
  <Slides>9</Slides>
  <Notes>0</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9</vt:i4>
      </vt:variant>
    </vt:vector>
  </HeadingPairs>
  <TitlesOfParts>
    <vt:vector size="23" baseType="lpstr">
      <vt:lpstr>Arial</vt:lpstr>
      <vt:lpstr>Calibri</vt:lpstr>
      <vt:lpstr>Calibri Light</vt:lpstr>
      <vt:lpstr>Garamond</vt:lpstr>
      <vt:lpstr>Sakkal Majalla</vt:lpstr>
      <vt:lpstr>Times New Roman</vt:lpstr>
      <vt:lpstr>Wingdings</vt:lpstr>
      <vt:lpstr>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Maryam Khaled Mohamed Ebrahim Busaad</dc:creator>
  <cp:lastModifiedBy>ahmed ali</cp:lastModifiedBy>
  <cp:revision>179</cp:revision>
  <cp:lastPrinted>2020-09-20T09:57:14Z</cp:lastPrinted>
  <dcterms:created xsi:type="dcterms:W3CDTF">2020-03-04T10:47:58Z</dcterms:created>
  <dcterms:modified xsi:type="dcterms:W3CDTF">2022-01-24T10:05:46Z</dcterms:modified>
</cp:coreProperties>
</file>