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80" r:id="rId3"/>
    <p:sldId id="281" r:id="rId4"/>
    <p:sldId id="282" r:id="rId5"/>
    <p:sldId id="285" r:id="rId6"/>
    <p:sldId id="286" r:id="rId7"/>
    <p:sldId id="283" r:id="rId8"/>
    <p:sldId id="284" r:id="rId9"/>
    <p:sldId id="287" r:id="rId10"/>
    <p:sldId id="288" r:id="rId11"/>
    <p:sldId id="279" r:id="rId12"/>
    <p:sldId id="290" r:id="rId13"/>
    <p:sldId id="291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2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5D24BE-51BF-45CC-96E5-B358C7D806B3}" type="doc">
      <dgm:prSet loTypeId="urn:microsoft.com/office/officeart/2005/8/layout/cycle2" loCatId="cycle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CA5D5FFE-5648-403C-83CB-CCC2D2C416D4}">
      <dgm:prSet phldrT="[Text]"/>
      <dgm:spPr/>
      <dgm:t>
        <a:bodyPr/>
        <a:lstStyle/>
        <a:p>
          <a:r>
            <a:rPr lang="ar-BH" dirty="0"/>
            <a:t>تعريف المهارة</a:t>
          </a:r>
          <a:endParaRPr lang="en-US" dirty="0"/>
        </a:p>
      </dgm:t>
    </dgm:pt>
    <dgm:pt modelId="{372F3EE1-3F95-4AE7-8BB9-10CD8F62AF8B}" type="parTrans" cxnId="{9FAA3DFA-BB51-4DB1-B9DB-197F921C4BD3}">
      <dgm:prSet/>
      <dgm:spPr/>
      <dgm:t>
        <a:bodyPr/>
        <a:lstStyle/>
        <a:p>
          <a:endParaRPr lang="en-US"/>
        </a:p>
      </dgm:t>
    </dgm:pt>
    <dgm:pt modelId="{34F1CC0C-C853-4DE1-9FB1-E443E9D79686}" type="sibTrans" cxnId="{9FAA3DFA-BB51-4DB1-B9DB-197F921C4BD3}">
      <dgm:prSet/>
      <dgm:spPr/>
      <dgm:t>
        <a:bodyPr/>
        <a:lstStyle/>
        <a:p>
          <a:endParaRPr lang="en-US"/>
        </a:p>
      </dgm:t>
    </dgm:pt>
    <dgm:pt modelId="{D62B0736-0F64-4AFA-B351-1096E0C44F75}">
      <dgm:prSet phldrT="[Text]"/>
      <dgm:spPr/>
      <dgm:t>
        <a:bodyPr/>
        <a:lstStyle/>
        <a:p>
          <a:r>
            <a:rPr lang="ar-BH" dirty="0"/>
            <a:t>النقاط الفنية</a:t>
          </a:r>
          <a:endParaRPr lang="en-US" dirty="0"/>
        </a:p>
      </dgm:t>
    </dgm:pt>
    <dgm:pt modelId="{6767CEEB-C37B-4306-9AFD-1FBCCD304E95}" type="parTrans" cxnId="{DA3B0C2C-D521-4B4C-8D7C-B062220C7009}">
      <dgm:prSet/>
      <dgm:spPr/>
      <dgm:t>
        <a:bodyPr/>
        <a:lstStyle/>
        <a:p>
          <a:endParaRPr lang="en-US"/>
        </a:p>
      </dgm:t>
    </dgm:pt>
    <dgm:pt modelId="{D34345C4-7049-4CB2-988C-FF0BBDA214A4}" type="sibTrans" cxnId="{DA3B0C2C-D521-4B4C-8D7C-B062220C7009}">
      <dgm:prSet/>
      <dgm:spPr/>
      <dgm:t>
        <a:bodyPr/>
        <a:lstStyle/>
        <a:p>
          <a:endParaRPr lang="en-US"/>
        </a:p>
      </dgm:t>
    </dgm:pt>
    <dgm:pt modelId="{757137FA-D521-40EF-87D5-AD93AC9734E3}">
      <dgm:prSet phldrT="[Text]"/>
      <dgm:spPr/>
      <dgm:t>
        <a:bodyPr/>
        <a:lstStyle/>
        <a:p>
          <a:r>
            <a:rPr lang="ar-BH" dirty="0"/>
            <a:t>الخطوات التعليمية</a:t>
          </a:r>
          <a:endParaRPr lang="en-US" dirty="0"/>
        </a:p>
      </dgm:t>
    </dgm:pt>
    <dgm:pt modelId="{A1242EF9-34B0-46E7-89E9-F98CCAA2E0B3}" type="parTrans" cxnId="{A9373C58-AF4E-4EE7-AB63-DAD755220D91}">
      <dgm:prSet/>
      <dgm:spPr/>
      <dgm:t>
        <a:bodyPr/>
        <a:lstStyle/>
        <a:p>
          <a:endParaRPr lang="en-US"/>
        </a:p>
      </dgm:t>
    </dgm:pt>
    <dgm:pt modelId="{4C72C49B-D1B2-49AC-AC74-70FD20A60406}" type="sibTrans" cxnId="{A9373C58-AF4E-4EE7-AB63-DAD755220D91}">
      <dgm:prSet/>
      <dgm:spPr/>
      <dgm:t>
        <a:bodyPr/>
        <a:lstStyle/>
        <a:p>
          <a:endParaRPr lang="en-US"/>
        </a:p>
      </dgm:t>
    </dgm:pt>
    <dgm:pt modelId="{CCA9890C-A9D8-4AA7-93E3-C891F4DE62B5}">
      <dgm:prSet phldrT="[Text]"/>
      <dgm:spPr/>
      <dgm:t>
        <a:bodyPr/>
        <a:lstStyle/>
        <a:p>
          <a:r>
            <a:rPr lang="ar-BH" dirty="0"/>
            <a:t>فيديو تعليمي</a:t>
          </a:r>
          <a:endParaRPr lang="en-US" dirty="0"/>
        </a:p>
      </dgm:t>
    </dgm:pt>
    <dgm:pt modelId="{FE094D60-693E-4E30-A726-AD7F9E727308}" type="parTrans" cxnId="{41BD87B8-07F8-4069-9B06-DFBD6BF50943}">
      <dgm:prSet/>
      <dgm:spPr/>
      <dgm:t>
        <a:bodyPr/>
        <a:lstStyle/>
        <a:p>
          <a:endParaRPr lang="en-US"/>
        </a:p>
      </dgm:t>
    </dgm:pt>
    <dgm:pt modelId="{7D25EEAD-2115-4A34-BE61-EEEA515B5207}" type="sibTrans" cxnId="{41BD87B8-07F8-4069-9B06-DFBD6BF50943}">
      <dgm:prSet/>
      <dgm:spPr/>
      <dgm:t>
        <a:bodyPr/>
        <a:lstStyle/>
        <a:p>
          <a:endParaRPr lang="en-US"/>
        </a:p>
      </dgm:t>
    </dgm:pt>
    <dgm:pt modelId="{94C9E0FA-3E7E-4E1F-8DD2-56E4F7A54D10}">
      <dgm:prSet phldrT="[Text]"/>
      <dgm:spPr/>
      <dgm:t>
        <a:bodyPr/>
        <a:lstStyle/>
        <a:p>
          <a:r>
            <a:rPr lang="ar-BH" dirty="0"/>
            <a:t>التقييم الذاتي</a:t>
          </a:r>
          <a:endParaRPr lang="en-US" dirty="0"/>
        </a:p>
      </dgm:t>
    </dgm:pt>
    <dgm:pt modelId="{C8DAE2F7-66A5-4749-9E47-B53A9841D2C7}" type="parTrans" cxnId="{A1862022-11AF-49DB-B169-BAD89B9F4FB6}">
      <dgm:prSet/>
      <dgm:spPr/>
      <dgm:t>
        <a:bodyPr/>
        <a:lstStyle/>
        <a:p>
          <a:endParaRPr lang="en-US"/>
        </a:p>
      </dgm:t>
    </dgm:pt>
    <dgm:pt modelId="{39785D88-A92D-4B83-85CB-2EC71D5E77DA}" type="sibTrans" cxnId="{A1862022-11AF-49DB-B169-BAD89B9F4FB6}">
      <dgm:prSet/>
      <dgm:spPr/>
      <dgm:t>
        <a:bodyPr/>
        <a:lstStyle/>
        <a:p>
          <a:endParaRPr lang="en-US"/>
        </a:p>
      </dgm:t>
    </dgm:pt>
    <dgm:pt modelId="{DCFA715A-EC33-476A-9832-2F6FB32E7B69}" type="pres">
      <dgm:prSet presAssocID="{C55D24BE-51BF-45CC-96E5-B358C7D806B3}" presName="cycle" presStyleCnt="0">
        <dgm:presLayoutVars>
          <dgm:dir/>
          <dgm:resizeHandles val="exact"/>
        </dgm:presLayoutVars>
      </dgm:prSet>
      <dgm:spPr/>
    </dgm:pt>
    <dgm:pt modelId="{51305903-7AD0-4739-8A7A-A132A2B3A0E8}" type="pres">
      <dgm:prSet presAssocID="{CA5D5FFE-5648-403C-83CB-CCC2D2C416D4}" presName="node" presStyleLbl="node1" presStyleIdx="0" presStyleCnt="5">
        <dgm:presLayoutVars>
          <dgm:bulletEnabled val="1"/>
        </dgm:presLayoutVars>
      </dgm:prSet>
      <dgm:spPr/>
    </dgm:pt>
    <dgm:pt modelId="{2DF91EB6-1707-452A-BFB9-90D1CB9B2633}" type="pres">
      <dgm:prSet presAssocID="{34F1CC0C-C853-4DE1-9FB1-E443E9D79686}" presName="sibTrans" presStyleLbl="sibTrans2D1" presStyleIdx="0" presStyleCnt="5"/>
      <dgm:spPr/>
    </dgm:pt>
    <dgm:pt modelId="{2A0541B3-297E-4E95-A360-A67C69CA8556}" type="pres">
      <dgm:prSet presAssocID="{34F1CC0C-C853-4DE1-9FB1-E443E9D79686}" presName="connectorText" presStyleLbl="sibTrans2D1" presStyleIdx="0" presStyleCnt="5"/>
      <dgm:spPr/>
    </dgm:pt>
    <dgm:pt modelId="{2821AD5C-E390-417F-BCC3-532AB5D2BFC5}" type="pres">
      <dgm:prSet presAssocID="{D62B0736-0F64-4AFA-B351-1096E0C44F75}" presName="node" presStyleLbl="node1" presStyleIdx="1" presStyleCnt="5">
        <dgm:presLayoutVars>
          <dgm:bulletEnabled val="1"/>
        </dgm:presLayoutVars>
      </dgm:prSet>
      <dgm:spPr/>
    </dgm:pt>
    <dgm:pt modelId="{A21E74F5-6D3D-4EE7-81A3-B230AD43400F}" type="pres">
      <dgm:prSet presAssocID="{D34345C4-7049-4CB2-988C-FF0BBDA214A4}" presName="sibTrans" presStyleLbl="sibTrans2D1" presStyleIdx="1" presStyleCnt="5"/>
      <dgm:spPr/>
    </dgm:pt>
    <dgm:pt modelId="{A3522ACF-533F-4EF4-BEB4-07E830CDCFFF}" type="pres">
      <dgm:prSet presAssocID="{D34345C4-7049-4CB2-988C-FF0BBDA214A4}" presName="connectorText" presStyleLbl="sibTrans2D1" presStyleIdx="1" presStyleCnt="5"/>
      <dgm:spPr/>
    </dgm:pt>
    <dgm:pt modelId="{451D3BCE-1011-497E-BC95-53D00BD30BCC}" type="pres">
      <dgm:prSet presAssocID="{757137FA-D521-40EF-87D5-AD93AC9734E3}" presName="node" presStyleLbl="node1" presStyleIdx="2" presStyleCnt="5">
        <dgm:presLayoutVars>
          <dgm:bulletEnabled val="1"/>
        </dgm:presLayoutVars>
      </dgm:prSet>
      <dgm:spPr/>
    </dgm:pt>
    <dgm:pt modelId="{35A7711D-1A9E-4C01-8E7B-210DC26689DA}" type="pres">
      <dgm:prSet presAssocID="{4C72C49B-D1B2-49AC-AC74-70FD20A60406}" presName="sibTrans" presStyleLbl="sibTrans2D1" presStyleIdx="2" presStyleCnt="5"/>
      <dgm:spPr/>
    </dgm:pt>
    <dgm:pt modelId="{A359B41B-598C-48FF-8504-97CD68A52AA1}" type="pres">
      <dgm:prSet presAssocID="{4C72C49B-D1B2-49AC-AC74-70FD20A60406}" presName="connectorText" presStyleLbl="sibTrans2D1" presStyleIdx="2" presStyleCnt="5"/>
      <dgm:spPr/>
    </dgm:pt>
    <dgm:pt modelId="{E70A3AED-02D3-4805-88EA-02B67D7AFE3D}" type="pres">
      <dgm:prSet presAssocID="{CCA9890C-A9D8-4AA7-93E3-C891F4DE62B5}" presName="node" presStyleLbl="node1" presStyleIdx="3" presStyleCnt="5">
        <dgm:presLayoutVars>
          <dgm:bulletEnabled val="1"/>
        </dgm:presLayoutVars>
      </dgm:prSet>
      <dgm:spPr/>
    </dgm:pt>
    <dgm:pt modelId="{32303F61-CE93-4D58-A0D2-22A5175787F7}" type="pres">
      <dgm:prSet presAssocID="{7D25EEAD-2115-4A34-BE61-EEEA515B5207}" presName="sibTrans" presStyleLbl="sibTrans2D1" presStyleIdx="3" presStyleCnt="5"/>
      <dgm:spPr/>
    </dgm:pt>
    <dgm:pt modelId="{865AB788-8975-4A18-B767-459B6B48F23F}" type="pres">
      <dgm:prSet presAssocID="{7D25EEAD-2115-4A34-BE61-EEEA515B5207}" presName="connectorText" presStyleLbl="sibTrans2D1" presStyleIdx="3" presStyleCnt="5"/>
      <dgm:spPr/>
    </dgm:pt>
    <dgm:pt modelId="{D45412B2-6574-44D4-880F-D0FE9C9B76C3}" type="pres">
      <dgm:prSet presAssocID="{94C9E0FA-3E7E-4E1F-8DD2-56E4F7A54D10}" presName="node" presStyleLbl="node1" presStyleIdx="4" presStyleCnt="5">
        <dgm:presLayoutVars>
          <dgm:bulletEnabled val="1"/>
        </dgm:presLayoutVars>
      </dgm:prSet>
      <dgm:spPr/>
    </dgm:pt>
    <dgm:pt modelId="{4008F849-180F-4AE3-A09F-0168F4AC6D3A}" type="pres">
      <dgm:prSet presAssocID="{39785D88-A92D-4B83-85CB-2EC71D5E77DA}" presName="sibTrans" presStyleLbl="sibTrans2D1" presStyleIdx="4" presStyleCnt="5"/>
      <dgm:spPr/>
    </dgm:pt>
    <dgm:pt modelId="{3C258921-8AA4-43C7-9286-F3CD99DFA316}" type="pres">
      <dgm:prSet presAssocID="{39785D88-A92D-4B83-85CB-2EC71D5E77DA}" presName="connectorText" presStyleLbl="sibTrans2D1" presStyleIdx="4" presStyleCnt="5"/>
      <dgm:spPr/>
    </dgm:pt>
  </dgm:ptLst>
  <dgm:cxnLst>
    <dgm:cxn modelId="{00194117-7178-448D-A18A-513A1E487F98}" type="presOf" srcId="{D62B0736-0F64-4AFA-B351-1096E0C44F75}" destId="{2821AD5C-E390-417F-BCC3-532AB5D2BFC5}" srcOrd="0" destOrd="0" presId="urn:microsoft.com/office/officeart/2005/8/layout/cycle2"/>
    <dgm:cxn modelId="{A1862022-11AF-49DB-B169-BAD89B9F4FB6}" srcId="{C55D24BE-51BF-45CC-96E5-B358C7D806B3}" destId="{94C9E0FA-3E7E-4E1F-8DD2-56E4F7A54D10}" srcOrd="4" destOrd="0" parTransId="{C8DAE2F7-66A5-4749-9E47-B53A9841D2C7}" sibTransId="{39785D88-A92D-4B83-85CB-2EC71D5E77DA}"/>
    <dgm:cxn modelId="{DA3B0C2C-D521-4B4C-8D7C-B062220C7009}" srcId="{C55D24BE-51BF-45CC-96E5-B358C7D806B3}" destId="{D62B0736-0F64-4AFA-B351-1096E0C44F75}" srcOrd="1" destOrd="0" parTransId="{6767CEEB-C37B-4306-9AFD-1FBCCD304E95}" sibTransId="{D34345C4-7049-4CB2-988C-FF0BBDA214A4}"/>
    <dgm:cxn modelId="{BCDBCF39-CA48-42D7-9FBC-89C8C10F0781}" type="presOf" srcId="{D34345C4-7049-4CB2-988C-FF0BBDA214A4}" destId="{A21E74F5-6D3D-4EE7-81A3-B230AD43400F}" srcOrd="0" destOrd="0" presId="urn:microsoft.com/office/officeart/2005/8/layout/cycle2"/>
    <dgm:cxn modelId="{0244AF62-AAE9-4287-B623-FF7B1134BB91}" type="presOf" srcId="{7D25EEAD-2115-4A34-BE61-EEEA515B5207}" destId="{865AB788-8975-4A18-B767-459B6B48F23F}" srcOrd="1" destOrd="0" presId="urn:microsoft.com/office/officeart/2005/8/layout/cycle2"/>
    <dgm:cxn modelId="{A9373C58-AF4E-4EE7-AB63-DAD755220D91}" srcId="{C55D24BE-51BF-45CC-96E5-B358C7D806B3}" destId="{757137FA-D521-40EF-87D5-AD93AC9734E3}" srcOrd="2" destOrd="0" parTransId="{A1242EF9-34B0-46E7-89E9-F98CCAA2E0B3}" sibTransId="{4C72C49B-D1B2-49AC-AC74-70FD20A60406}"/>
    <dgm:cxn modelId="{82A1E17B-8B24-4C5F-92EA-5E69A0311ABB}" type="presOf" srcId="{757137FA-D521-40EF-87D5-AD93AC9734E3}" destId="{451D3BCE-1011-497E-BC95-53D00BD30BCC}" srcOrd="0" destOrd="0" presId="urn:microsoft.com/office/officeart/2005/8/layout/cycle2"/>
    <dgm:cxn modelId="{C37B9482-A489-4D8B-AF83-D26E165CC7A2}" type="presOf" srcId="{34F1CC0C-C853-4DE1-9FB1-E443E9D79686}" destId="{2A0541B3-297E-4E95-A360-A67C69CA8556}" srcOrd="1" destOrd="0" presId="urn:microsoft.com/office/officeart/2005/8/layout/cycle2"/>
    <dgm:cxn modelId="{B0991C85-081C-4613-BAD7-3ED0C2E6B0D4}" type="presOf" srcId="{CCA9890C-A9D8-4AA7-93E3-C891F4DE62B5}" destId="{E70A3AED-02D3-4805-88EA-02B67D7AFE3D}" srcOrd="0" destOrd="0" presId="urn:microsoft.com/office/officeart/2005/8/layout/cycle2"/>
    <dgm:cxn modelId="{F9B0FA90-FD58-46A1-A049-C82BE53178CD}" type="presOf" srcId="{7D25EEAD-2115-4A34-BE61-EEEA515B5207}" destId="{32303F61-CE93-4D58-A0D2-22A5175787F7}" srcOrd="0" destOrd="0" presId="urn:microsoft.com/office/officeart/2005/8/layout/cycle2"/>
    <dgm:cxn modelId="{AB820793-5123-452E-8BF3-A3B2C7FAA9A4}" type="presOf" srcId="{39785D88-A92D-4B83-85CB-2EC71D5E77DA}" destId="{4008F849-180F-4AE3-A09F-0168F4AC6D3A}" srcOrd="0" destOrd="0" presId="urn:microsoft.com/office/officeart/2005/8/layout/cycle2"/>
    <dgm:cxn modelId="{8B20DB99-9E67-4A82-9BD6-56864A95BD93}" type="presOf" srcId="{94C9E0FA-3E7E-4E1F-8DD2-56E4F7A54D10}" destId="{D45412B2-6574-44D4-880F-D0FE9C9B76C3}" srcOrd="0" destOrd="0" presId="urn:microsoft.com/office/officeart/2005/8/layout/cycle2"/>
    <dgm:cxn modelId="{8C49769F-5E22-4107-8CDE-0BBE5974A1A9}" type="presOf" srcId="{CA5D5FFE-5648-403C-83CB-CCC2D2C416D4}" destId="{51305903-7AD0-4739-8A7A-A132A2B3A0E8}" srcOrd="0" destOrd="0" presId="urn:microsoft.com/office/officeart/2005/8/layout/cycle2"/>
    <dgm:cxn modelId="{145911A5-1662-4726-B872-34AFB046A1D5}" type="presOf" srcId="{4C72C49B-D1B2-49AC-AC74-70FD20A60406}" destId="{A359B41B-598C-48FF-8504-97CD68A52AA1}" srcOrd="1" destOrd="0" presId="urn:microsoft.com/office/officeart/2005/8/layout/cycle2"/>
    <dgm:cxn modelId="{74D7FAAE-44B9-4FC9-BC1E-2FD01F98A2A9}" type="presOf" srcId="{4C72C49B-D1B2-49AC-AC74-70FD20A60406}" destId="{35A7711D-1A9E-4C01-8E7B-210DC26689DA}" srcOrd="0" destOrd="0" presId="urn:microsoft.com/office/officeart/2005/8/layout/cycle2"/>
    <dgm:cxn modelId="{1952DEB5-C506-430E-A43C-3ABF0B8D0B81}" type="presOf" srcId="{34F1CC0C-C853-4DE1-9FB1-E443E9D79686}" destId="{2DF91EB6-1707-452A-BFB9-90D1CB9B2633}" srcOrd="0" destOrd="0" presId="urn:microsoft.com/office/officeart/2005/8/layout/cycle2"/>
    <dgm:cxn modelId="{41BD87B8-07F8-4069-9B06-DFBD6BF50943}" srcId="{C55D24BE-51BF-45CC-96E5-B358C7D806B3}" destId="{CCA9890C-A9D8-4AA7-93E3-C891F4DE62B5}" srcOrd="3" destOrd="0" parTransId="{FE094D60-693E-4E30-A726-AD7F9E727308}" sibTransId="{7D25EEAD-2115-4A34-BE61-EEEA515B5207}"/>
    <dgm:cxn modelId="{024880C7-6974-4F11-AA37-ED1D5F2F16E8}" type="presOf" srcId="{D34345C4-7049-4CB2-988C-FF0BBDA214A4}" destId="{A3522ACF-533F-4EF4-BEB4-07E830CDCFFF}" srcOrd="1" destOrd="0" presId="urn:microsoft.com/office/officeart/2005/8/layout/cycle2"/>
    <dgm:cxn modelId="{ED6087DE-486E-4BE1-9236-B989C3540929}" type="presOf" srcId="{39785D88-A92D-4B83-85CB-2EC71D5E77DA}" destId="{3C258921-8AA4-43C7-9286-F3CD99DFA316}" srcOrd="1" destOrd="0" presId="urn:microsoft.com/office/officeart/2005/8/layout/cycle2"/>
    <dgm:cxn modelId="{731B07F4-B5C8-4230-A52F-84FBC349738D}" type="presOf" srcId="{C55D24BE-51BF-45CC-96E5-B358C7D806B3}" destId="{DCFA715A-EC33-476A-9832-2F6FB32E7B69}" srcOrd="0" destOrd="0" presId="urn:microsoft.com/office/officeart/2005/8/layout/cycle2"/>
    <dgm:cxn modelId="{9FAA3DFA-BB51-4DB1-B9DB-197F921C4BD3}" srcId="{C55D24BE-51BF-45CC-96E5-B358C7D806B3}" destId="{CA5D5FFE-5648-403C-83CB-CCC2D2C416D4}" srcOrd="0" destOrd="0" parTransId="{372F3EE1-3F95-4AE7-8BB9-10CD8F62AF8B}" sibTransId="{34F1CC0C-C853-4DE1-9FB1-E443E9D79686}"/>
    <dgm:cxn modelId="{6C0E31A4-E766-414A-9333-FAE65D945113}" type="presParOf" srcId="{DCFA715A-EC33-476A-9832-2F6FB32E7B69}" destId="{51305903-7AD0-4739-8A7A-A132A2B3A0E8}" srcOrd="0" destOrd="0" presId="urn:microsoft.com/office/officeart/2005/8/layout/cycle2"/>
    <dgm:cxn modelId="{9D38BC41-2E83-41BD-AC8D-898CE613C32F}" type="presParOf" srcId="{DCFA715A-EC33-476A-9832-2F6FB32E7B69}" destId="{2DF91EB6-1707-452A-BFB9-90D1CB9B2633}" srcOrd="1" destOrd="0" presId="urn:microsoft.com/office/officeart/2005/8/layout/cycle2"/>
    <dgm:cxn modelId="{BB425DDB-DB96-4E52-9355-994A649770A0}" type="presParOf" srcId="{2DF91EB6-1707-452A-BFB9-90D1CB9B2633}" destId="{2A0541B3-297E-4E95-A360-A67C69CA8556}" srcOrd="0" destOrd="0" presId="urn:microsoft.com/office/officeart/2005/8/layout/cycle2"/>
    <dgm:cxn modelId="{A5F04C77-E20C-4D55-9F99-05AA72956D2C}" type="presParOf" srcId="{DCFA715A-EC33-476A-9832-2F6FB32E7B69}" destId="{2821AD5C-E390-417F-BCC3-532AB5D2BFC5}" srcOrd="2" destOrd="0" presId="urn:microsoft.com/office/officeart/2005/8/layout/cycle2"/>
    <dgm:cxn modelId="{11D8BF5C-FC42-4FAA-AAFB-ED2AD2F42403}" type="presParOf" srcId="{DCFA715A-EC33-476A-9832-2F6FB32E7B69}" destId="{A21E74F5-6D3D-4EE7-81A3-B230AD43400F}" srcOrd="3" destOrd="0" presId="urn:microsoft.com/office/officeart/2005/8/layout/cycle2"/>
    <dgm:cxn modelId="{52C14D90-3C12-4C70-970F-30E1F5F1E8F9}" type="presParOf" srcId="{A21E74F5-6D3D-4EE7-81A3-B230AD43400F}" destId="{A3522ACF-533F-4EF4-BEB4-07E830CDCFFF}" srcOrd="0" destOrd="0" presId="urn:microsoft.com/office/officeart/2005/8/layout/cycle2"/>
    <dgm:cxn modelId="{71EF1FAE-A18C-4CE5-87EF-89E4335B892D}" type="presParOf" srcId="{DCFA715A-EC33-476A-9832-2F6FB32E7B69}" destId="{451D3BCE-1011-497E-BC95-53D00BD30BCC}" srcOrd="4" destOrd="0" presId="urn:microsoft.com/office/officeart/2005/8/layout/cycle2"/>
    <dgm:cxn modelId="{B9FB1FBF-68A2-470F-8A40-FD777A4F37E7}" type="presParOf" srcId="{DCFA715A-EC33-476A-9832-2F6FB32E7B69}" destId="{35A7711D-1A9E-4C01-8E7B-210DC26689DA}" srcOrd="5" destOrd="0" presId="urn:microsoft.com/office/officeart/2005/8/layout/cycle2"/>
    <dgm:cxn modelId="{A6EFBC16-D422-40BB-ADCE-D4D375D0A794}" type="presParOf" srcId="{35A7711D-1A9E-4C01-8E7B-210DC26689DA}" destId="{A359B41B-598C-48FF-8504-97CD68A52AA1}" srcOrd="0" destOrd="0" presId="urn:microsoft.com/office/officeart/2005/8/layout/cycle2"/>
    <dgm:cxn modelId="{6140E08E-4864-423A-823E-9A8B88993B56}" type="presParOf" srcId="{DCFA715A-EC33-476A-9832-2F6FB32E7B69}" destId="{E70A3AED-02D3-4805-88EA-02B67D7AFE3D}" srcOrd="6" destOrd="0" presId="urn:microsoft.com/office/officeart/2005/8/layout/cycle2"/>
    <dgm:cxn modelId="{EEE1F65B-4AC5-48A1-B34C-08F6AF363AF1}" type="presParOf" srcId="{DCFA715A-EC33-476A-9832-2F6FB32E7B69}" destId="{32303F61-CE93-4D58-A0D2-22A5175787F7}" srcOrd="7" destOrd="0" presId="urn:microsoft.com/office/officeart/2005/8/layout/cycle2"/>
    <dgm:cxn modelId="{859A8C7E-3F0C-4DC8-9ACC-01D1BFED6923}" type="presParOf" srcId="{32303F61-CE93-4D58-A0D2-22A5175787F7}" destId="{865AB788-8975-4A18-B767-459B6B48F23F}" srcOrd="0" destOrd="0" presId="urn:microsoft.com/office/officeart/2005/8/layout/cycle2"/>
    <dgm:cxn modelId="{A1B5EB2F-BD6B-45D4-A59A-EBBDD2AD43F8}" type="presParOf" srcId="{DCFA715A-EC33-476A-9832-2F6FB32E7B69}" destId="{D45412B2-6574-44D4-880F-D0FE9C9B76C3}" srcOrd="8" destOrd="0" presId="urn:microsoft.com/office/officeart/2005/8/layout/cycle2"/>
    <dgm:cxn modelId="{5DE1FCDA-F1A7-4A8B-8454-B80A4FBF1C39}" type="presParOf" srcId="{DCFA715A-EC33-476A-9832-2F6FB32E7B69}" destId="{4008F849-180F-4AE3-A09F-0168F4AC6D3A}" srcOrd="9" destOrd="0" presId="urn:microsoft.com/office/officeart/2005/8/layout/cycle2"/>
    <dgm:cxn modelId="{A38B61BA-A80C-48D5-854F-DA0DC8B91ED9}" type="presParOf" srcId="{4008F849-180F-4AE3-A09F-0168F4AC6D3A}" destId="{3C258921-8AA4-43C7-9286-F3CD99DFA316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305903-7AD0-4739-8A7A-A132A2B3A0E8}">
      <dsp:nvSpPr>
        <dsp:cNvPr id="0" name=""/>
        <dsp:cNvSpPr/>
      </dsp:nvSpPr>
      <dsp:spPr>
        <a:xfrm>
          <a:off x="4600575" y="231"/>
          <a:ext cx="1314449" cy="1314449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500" kern="1200" dirty="0"/>
            <a:t>تعريف المهارة</a:t>
          </a:r>
          <a:endParaRPr lang="en-US" sz="2500" kern="1200" dirty="0"/>
        </a:p>
      </dsp:txBody>
      <dsp:txXfrm>
        <a:off x="4793072" y="192728"/>
        <a:ext cx="929455" cy="929455"/>
      </dsp:txXfrm>
    </dsp:sp>
    <dsp:sp modelId="{2DF91EB6-1707-452A-BFB9-90D1CB9B2633}">
      <dsp:nvSpPr>
        <dsp:cNvPr id="0" name=""/>
        <dsp:cNvSpPr/>
      </dsp:nvSpPr>
      <dsp:spPr>
        <a:xfrm rot="2160000">
          <a:off x="5873411" y="1009740"/>
          <a:ext cx="349131" cy="443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5883413" y="1067683"/>
        <a:ext cx="244392" cy="266176"/>
      </dsp:txXfrm>
    </dsp:sp>
    <dsp:sp modelId="{2821AD5C-E390-417F-BCC3-532AB5D2BFC5}">
      <dsp:nvSpPr>
        <dsp:cNvPr id="0" name=""/>
        <dsp:cNvSpPr/>
      </dsp:nvSpPr>
      <dsp:spPr>
        <a:xfrm>
          <a:off x="6196918" y="1160042"/>
          <a:ext cx="1314449" cy="1314449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500" kern="1200" dirty="0"/>
            <a:t>النقاط الفنية</a:t>
          </a:r>
          <a:endParaRPr lang="en-US" sz="2500" kern="1200" dirty="0"/>
        </a:p>
      </dsp:txBody>
      <dsp:txXfrm>
        <a:off x="6389415" y="1352539"/>
        <a:ext cx="929455" cy="929455"/>
      </dsp:txXfrm>
    </dsp:sp>
    <dsp:sp modelId="{A21E74F5-6D3D-4EE7-81A3-B230AD43400F}">
      <dsp:nvSpPr>
        <dsp:cNvPr id="0" name=""/>
        <dsp:cNvSpPr/>
      </dsp:nvSpPr>
      <dsp:spPr>
        <a:xfrm rot="6480000">
          <a:off x="6377756" y="2524363"/>
          <a:ext cx="349131" cy="443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87729"/>
            <a:satOff val="-804"/>
            <a:lumOff val="69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6446309" y="2563282"/>
        <a:ext cx="244392" cy="266176"/>
      </dsp:txXfrm>
    </dsp:sp>
    <dsp:sp modelId="{451D3BCE-1011-497E-BC95-53D00BD30BCC}">
      <dsp:nvSpPr>
        <dsp:cNvPr id="0" name=""/>
        <dsp:cNvSpPr/>
      </dsp:nvSpPr>
      <dsp:spPr>
        <a:xfrm>
          <a:off x="5587169" y="3036656"/>
          <a:ext cx="1314449" cy="1314449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500" kern="1200" dirty="0"/>
            <a:t>الخطوات التعليمية</a:t>
          </a:r>
          <a:endParaRPr lang="en-US" sz="2500" kern="1200" dirty="0"/>
        </a:p>
      </dsp:txBody>
      <dsp:txXfrm>
        <a:off x="5779666" y="3229153"/>
        <a:ext cx="929455" cy="929455"/>
      </dsp:txXfrm>
    </dsp:sp>
    <dsp:sp modelId="{35A7711D-1A9E-4C01-8E7B-210DC26689DA}">
      <dsp:nvSpPr>
        <dsp:cNvPr id="0" name=""/>
        <dsp:cNvSpPr/>
      </dsp:nvSpPr>
      <dsp:spPr>
        <a:xfrm rot="10800000">
          <a:off x="5093115" y="3472068"/>
          <a:ext cx="349131" cy="443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75458"/>
            <a:satOff val="-1607"/>
            <a:lumOff val="138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5197854" y="3560793"/>
        <a:ext cx="244392" cy="266176"/>
      </dsp:txXfrm>
    </dsp:sp>
    <dsp:sp modelId="{E70A3AED-02D3-4805-88EA-02B67D7AFE3D}">
      <dsp:nvSpPr>
        <dsp:cNvPr id="0" name=""/>
        <dsp:cNvSpPr/>
      </dsp:nvSpPr>
      <dsp:spPr>
        <a:xfrm>
          <a:off x="3613980" y="3036656"/>
          <a:ext cx="1314449" cy="1314449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500" kern="1200" dirty="0"/>
            <a:t>فيديو تعليمي</a:t>
          </a:r>
          <a:endParaRPr lang="en-US" sz="2500" kern="1200" dirty="0"/>
        </a:p>
      </dsp:txBody>
      <dsp:txXfrm>
        <a:off x="3806477" y="3229153"/>
        <a:ext cx="929455" cy="929455"/>
      </dsp:txXfrm>
    </dsp:sp>
    <dsp:sp modelId="{32303F61-CE93-4D58-A0D2-22A5175787F7}">
      <dsp:nvSpPr>
        <dsp:cNvPr id="0" name=""/>
        <dsp:cNvSpPr/>
      </dsp:nvSpPr>
      <dsp:spPr>
        <a:xfrm rot="15120000">
          <a:off x="3794818" y="2543158"/>
          <a:ext cx="349131" cy="443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63186"/>
            <a:satOff val="-2411"/>
            <a:lumOff val="208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3863371" y="2681689"/>
        <a:ext cx="244392" cy="266176"/>
      </dsp:txXfrm>
    </dsp:sp>
    <dsp:sp modelId="{D45412B2-6574-44D4-880F-D0FE9C9B76C3}">
      <dsp:nvSpPr>
        <dsp:cNvPr id="0" name=""/>
        <dsp:cNvSpPr/>
      </dsp:nvSpPr>
      <dsp:spPr>
        <a:xfrm>
          <a:off x="3004231" y="1160042"/>
          <a:ext cx="1314449" cy="1314449"/>
        </a:xfrm>
        <a:prstGeom prst="ellipse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500" kern="1200" dirty="0"/>
            <a:t>التقييم الذاتي</a:t>
          </a:r>
          <a:endParaRPr lang="en-US" sz="2500" kern="1200" dirty="0"/>
        </a:p>
      </dsp:txBody>
      <dsp:txXfrm>
        <a:off x="3196728" y="1352539"/>
        <a:ext cx="929455" cy="929455"/>
      </dsp:txXfrm>
    </dsp:sp>
    <dsp:sp modelId="{4008F849-180F-4AE3-A09F-0168F4AC6D3A}">
      <dsp:nvSpPr>
        <dsp:cNvPr id="0" name=""/>
        <dsp:cNvSpPr/>
      </dsp:nvSpPr>
      <dsp:spPr>
        <a:xfrm rot="19440000">
          <a:off x="4277068" y="1021356"/>
          <a:ext cx="349131" cy="4436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50915"/>
            <a:satOff val="-3215"/>
            <a:lumOff val="2775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4287070" y="1140863"/>
        <a:ext cx="244392" cy="266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01D54-97C0-4893-8BDF-096D213CE110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70667-038A-4391-AA3B-F9732064E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34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B54EE-DF0D-4FA1-B48F-C292469C25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20112-F681-4D23-BAD6-386DBC2EFD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256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B54EE-DF0D-4FA1-B48F-C292469C25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20112-F681-4D23-BAD6-386DBC2EFD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787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B54EE-DF0D-4FA1-B48F-C292469C25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20112-F681-4D23-BAD6-386DBC2EFD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16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B54EE-DF0D-4FA1-B48F-C292469C25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20112-F681-4D23-BAD6-386DBC2EFD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772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B54EE-DF0D-4FA1-B48F-C292469C25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20112-F681-4D23-BAD6-386DBC2EFD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767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B54EE-DF0D-4FA1-B48F-C292469C25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20112-F681-4D23-BAD6-386DBC2EFD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416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B54EE-DF0D-4FA1-B48F-C292469C25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20112-F681-4D23-BAD6-386DBC2EFD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92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B54EE-DF0D-4FA1-B48F-C292469C25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20112-F681-4D23-BAD6-386DBC2EFD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602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B54EE-DF0D-4FA1-B48F-C292469C25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20112-F681-4D23-BAD6-386DBC2EFD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930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B54EE-DF0D-4FA1-B48F-C292469C25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20112-F681-4D23-BAD6-386DBC2EFD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757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B54EE-DF0D-4FA1-B48F-C292469C25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20112-F681-4D23-BAD6-386DBC2EFD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51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7453029" y="6538912"/>
            <a:ext cx="4107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وزارة التربية والتعليم –الفصل الدراسي الثاني-2020-2021م</a:t>
            </a:r>
            <a:endParaRPr kumimoji="0" lang="ar-AE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BB54EE-DF0D-4FA1-B48F-C292469C25C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20112-F681-4D23-BAD6-386DBC2EFD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85900" y="2196407"/>
            <a:ext cx="922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المرحلة الثانوية 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983" y="3027404"/>
            <a:ext cx="1162372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BH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الفصل الدراسي الثاني </a:t>
            </a:r>
          </a:p>
          <a:p>
            <a:pPr lvl="0" algn="ctr"/>
            <a:r>
              <a:rPr lang="ar-BH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الأسبوع الرابع  </a:t>
            </a:r>
          </a:p>
          <a:p>
            <a:pPr lvl="0" algn="ctr"/>
            <a:r>
              <a:rPr lang="ar-BH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كرة السلة ( بدن</a:t>
            </a:r>
            <a:r>
              <a:rPr lang="ar-BH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 / 802 </a:t>
            </a:r>
            <a:r>
              <a:rPr lang="ar-BH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) / التمريرة المرتدة </a:t>
            </a:r>
          </a:p>
          <a:p>
            <a:pPr lvl="0" algn="ctr"/>
            <a:r>
              <a:rPr lang="ar-BH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وأنواع التمرير بيد واحدة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ar-BH" sz="4400" b="1" dirty="0">
                <a:solidFill>
                  <a:srgbClr val="FF0000"/>
                </a:solidFill>
              </a:rPr>
              <a:t> </a:t>
            </a:r>
            <a:r>
              <a:rPr lang="ar-BH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AE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endParaRPr lang="ar-BH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rtl="1"/>
            <a:endParaRPr lang="ar-AE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0419B3-1278-4851-805A-224725A62F84}"/>
              </a:ext>
            </a:extLst>
          </p:cNvPr>
          <p:cNvSpPr txBox="1"/>
          <p:nvPr/>
        </p:nvSpPr>
        <p:spPr>
          <a:xfrm>
            <a:off x="4040833" y="1379725"/>
            <a:ext cx="4110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4800" b="1" dirty="0">
                <a:solidFill>
                  <a:srgbClr val="FF0000"/>
                </a:solidFill>
              </a:rPr>
              <a:t>التربية الرياضية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49F578-AAA5-45D2-9918-34006523C0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83" t="42174" r="22391" b="20119"/>
          <a:stretch/>
        </p:blipFill>
        <p:spPr>
          <a:xfrm>
            <a:off x="496691" y="1639955"/>
            <a:ext cx="2454965" cy="2585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1023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56706" y="1458385"/>
            <a:ext cx="10656025" cy="5168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التقييم الذاتي :</a:t>
            </a:r>
          </a:p>
          <a:p>
            <a:pPr algn="just" rtl="1"/>
            <a:r>
              <a:rPr lang="ar-B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</a:t>
            </a:r>
            <a:r>
              <a:rPr lang="ar-B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عرف مهارة التمرير في كرة السلة؟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rtl="1"/>
            <a:r>
              <a:rPr lang="ar-B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2-اذكر أنواع التمرير بيد واحدة؟</a:t>
            </a:r>
          </a:p>
          <a:p>
            <a:pPr algn="just" rtl="1"/>
            <a:r>
              <a:rPr lang="ar-BH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من خلال دراستك للنقاط الفنية لمهارة التمريرة المرتدة أكمل ما يلي :</a:t>
            </a:r>
          </a:p>
          <a:p>
            <a:pPr marL="342900" lvl="0" indent="-342900" algn="just" rtl="1">
              <a:lnSpc>
                <a:spcPct val="107000"/>
              </a:lnSpc>
              <a:buFont typeface="Wingdings" panose="05000000000000000000" pitchFamily="2" charset="2"/>
              <a:buChar char=""/>
              <a:tabLst>
                <a:tab pos="730885" algn="l"/>
                <a:tab pos="1271270" algn="ctr"/>
              </a:tabLst>
            </a:pPr>
            <a:r>
              <a:rPr lang="ar-SA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الرجلين باتساع </a:t>
            </a:r>
            <a:r>
              <a:rPr lang="ar-BH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.........</a:t>
            </a:r>
            <a:r>
              <a:rPr lang="ar-SA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ورجل واحدة للخلف.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 rtl="1">
              <a:lnSpc>
                <a:spcPct val="107000"/>
              </a:lnSpc>
              <a:buFont typeface="Wingdings" panose="05000000000000000000" pitchFamily="2" charset="2"/>
              <a:buChar char=""/>
              <a:tabLst>
                <a:tab pos="730885" algn="l"/>
                <a:tab pos="1271270" algn="ctr"/>
              </a:tabLst>
            </a:pPr>
            <a:r>
              <a:rPr lang="ar-SA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مسك الكرة بأصابع اليدين في مستوى </a:t>
            </a:r>
            <a:r>
              <a:rPr lang="ar-BH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........</a:t>
            </a:r>
            <a:r>
              <a:rPr lang="ar-SA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 rtl="1">
              <a:lnSpc>
                <a:spcPct val="107000"/>
              </a:lnSpc>
              <a:buFont typeface="Wingdings" panose="05000000000000000000" pitchFamily="2" charset="2"/>
              <a:buChar char=""/>
              <a:tabLst>
                <a:tab pos="730885" algn="l"/>
                <a:tab pos="1271270" algn="ctr"/>
              </a:tabLst>
            </a:pPr>
            <a:r>
              <a:rPr lang="ar-SA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تمرير الكرة بمد الذراعين للأمام مع تحريك الرجل </a:t>
            </a:r>
            <a:r>
              <a:rPr lang="ar-BH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..........</a:t>
            </a:r>
            <a:r>
              <a:rPr lang="ar-SA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للأمام أيضاً. 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 rtl="1">
              <a:lnSpc>
                <a:spcPct val="107000"/>
              </a:lnSpc>
              <a:buFont typeface="Wingdings" panose="05000000000000000000" pitchFamily="2" charset="2"/>
              <a:buChar char=""/>
              <a:tabLst>
                <a:tab pos="730885" algn="l"/>
                <a:tab pos="1271270" algn="ctr"/>
              </a:tabLst>
            </a:pPr>
            <a:r>
              <a:rPr lang="ar-SA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تمرر الكرة في </a:t>
            </a:r>
            <a:r>
              <a:rPr lang="ar-BH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...........</a:t>
            </a:r>
            <a:r>
              <a:rPr lang="ar-SA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المسافة بين الطالب المرسل لترتد إلى الطالب المستقبل.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 rtl="1"/>
            <a:endParaRPr lang="ar-BH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rtl="1"/>
            <a:endParaRPr lang="ar-BH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4256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9897" y="1419196"/>
            <a:ext cx="1065602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/>
                <a:cs typeface="Sakkal Majalla"/>
              </a:rPr>
              <a:t>الإجابة:</a:t>
            </a:r>
          </a:p>
          <a:p>
            <a:pPr algn="just" rtl="1"/>
            <a:r>
              <a:rPr lang="ar-BH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/>
                <a:cs typeface="Sakkal Majalla"/>
              </a:rPr>
              <a:t>1- </a:t>
            </a:r>
            <a:r>
              <a:rPr lang="ar-B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/>
                <a:cs typeface="Sakkal Majalla"/>
              </a:rPr>
              <a:t>عرف مهارة التمرير في كرة السلة</a:t>
            </a:r>
          </a:p>
          <a:p>
            <a:pPr indent="-3810" algn="justLow" rtl="1"/>
            <a:r>
              <a:rPr lang="ar-B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/>
                <a:cs typeface="Sakkal Majalla"/>
              </a:rPr>
              <a:t>الإجابة : </a:t>
            </a:r>
          </a:p>
          <a:p>
            <a:pPr indent="-3810" algn="justLow" rtl="1"/>
            <a:r>
              <a:rPr lang="ar-BH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akkal Majalla"/>
              </a:rPr>
              <a:t>التمرير من أسرع السبل وأسهلها لنقل الكرة بين أفراد الفريق في أرجاء الملعب المختلفة والفريق الذي يجيد أفراده التمرير السريع المتقن يعد من الفرق المتميزة في اللعب، و إجادة التمرير تمكن الفريق من الوصول بالكرة إلى أقرب مكان من الحلق فيسهل إصابته.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Sakkal Majalla"/>
            </a:endParaRPr>
          </a:p>
          <a:p>
            <a:pPr algn="just" rtl="1"/>
            <a:endParaRPr lang="ar-BH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/>
              <a:cs typeface="Sakkal Majalla"/>
            </a:endParaRPr>
          </a:p>
        </p:txBody>
      </p:sp>
    </p:spTree>
    <p:extLst>
      <p:ext uri="{BB962C8B-B14F-4D97-AF65-F5344CB8AC3E}">
        <p14:creationId xmlns:p14="http://schemas.microsoft.com/office/powerpoint/2010/main" val="3408497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50684" y="887127"/>
            <a:ext cx="4542608" cy="451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kumimoji="0" lang="ar-BH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lang="ar-BH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akkal Majalla"/>
              </a:rPr>
              <a:t> </a:t>
            </a:r>
            <a:r>
              <a:rPr lang="ar-BH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akkal Majalla"/>
              </a:rPr>
              <a:t>الإجابة</a:t>
            </a:r>
            <a:r>
              <a:rPr lang="ar-BH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akkal Majalla"/>
              </a:rPr>
              <a:t> : </a:t>
            </a:r>
          </a:p>
          <a:p>
            <a:pPr lvl="0" algn="just" rtl="1">
              <a:defRPr/>
            </a:pPr>
            <a:endParaRPr kumimoji="0" lang="ar-BH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Sakkal Majalla"/>
              </a:rPr>
              <a:t>2-اذكر أنواع التمرير بيد واحدة</a:t>
            </a:r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8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Sakkal Majalla"/>
              </a:rPr>
              <a:t> </a:t>
            </a:r>
            <a:r>
              <a:rPr kumimoji="0" lang="ar-BH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Sakkal Majalla"/>
                <a:cs typeface="Sakkal Majalla"/>
              </a:rPr>
              <a:t>التمريرة </a:t>
            </a:r>
            <a:r>
              <a:rPr kumimoji="0" lang="ar-B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/>
                <a:cs typeface="Sakkal Majalla"/>
              </a:rPr>
              <a:t>بيد واحدة</a:t>
            </a:r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/>
                <a:cs typeface="Sakkal Majalla"/>
              </a:rPr>
              <a:t>التمريرة </a:t>
            </a:r>
            <a:r>
              <a:rPr lang="ar-BH" sz="2400" b="1" kern="0" dirty="0">
                <a:solidFill>
                  <a:prstClr val="black"/>
                </a:solidFill>
                <a:latin typeface="Sakkal Majalla"/>
                <a:cs typeface="Sakkal Majalla"/>
              </a:rPr>
              <a:t>بيد واحدة من خلف الظهر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/>
              <a:cs typeface="Sakkal Majalla"/>
            </a:endParaRPr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/>
                <a:cs typeface="Sakkal Majalla"/>
              </a:rPr>
              <a:t>التمريرة بيد واحدة من خلف الرأس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/>
              <a:cs typeface="Sakkal Majalla"/>
            </a:endParaRPr>
          </a:p>
          <a:p>
            <a:pPr marL="228600" lvl="0" indent="-228600" algn="r" rtl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ar-B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/>
                <a:cs typeface="Sakkal Majalla"/>
              </a:rPr>
              <a:t>التمريرة بيد </a:t>
            </a:r>
            <a:r>
              <a:rPr lang="ar-BH" sz="2400" b="1" kern="0" dirty="0">
                <a:solidFill>
                  <a:prstClr val="black"/>
                </a:solidFill>
                <a:latin typeface="Sakkal Majalla"/>
                <a:cs typeface="Sakkal Majalla"/>
              </a:rPr>
              <a:t>واحدة من بين الرجلين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/>
              <a:cs typeface="Sakkal Majalla"/>
            </a:endParaRPr>
          </a:p>
          <a:p>
            <a:pPr marL="228600" marR="0" lvl="0" indent="-22860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/>
              <a:cs typeface="Sakkal Majalla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6869" y="2314607"/>
            <a:ext cx="6096000" cy="33191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 rtl="1">
              <a:lnSpc>
                <a:spcPct val="107000"/>
              </a:lnSpc>
              <a:buFont typeface="Wingdings" panose="05000000000000000000" pitchFamily="2" charset="2"/>
              <a:buChar char=""/>
              <a:tabLst>
                <a:tab pos="730885" algn="l"/>
                <a:tab pos="1271270" algn="ctr"/>
              </a:tabLst>
            </a:pPr>
            <a:r>
              <a:rPr lang="ar-SA" sz="28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الرجلين باتساع </a:t>
            </a:r>
            <a:r>
              <a:rPr lang="ar-SA" sz="2800" b="1" u="sng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الكتفين</a:t>
            </a:r>
            <a:r>
              <a:rPr lang="ar-SA" sz="28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 ورجل واحدة للخلف.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Sakkal Majalla"/>
            </a:endParaRPr>
          </a:p>
          <a:p>
            <a:pPr marL="342900" indent="-342900" algn="just" rtl="1">
              <a:lnSpc>
                <a:spcPct val="107000"/>
              </a:lnSpc>
              <a:buFont typeface="Wingdings" panose="05000000000000000000" pitchFamily="2" charset="2"/>
              <a:buChar char=""/>
              <a:tabLst>
                <a:tab pos="730885" algn="l"/>
                <a:tab pos="1271270" algn="ctr"/>
              </a:tabLst>
            </a:pPr>
            <a:r>
              <a:rPr lang="ar-SA" sz="28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مسك الكرة بأصابع اليدين في مستوى </a:t>
            </a:r>
            <a:r>
              <a:rPr lang="ar-SA" sz="2800" b="1" u="sng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الصدر</a:t>
            </a:r>
            <a:r>
              <a:rPr lang="ar-SA" sz="28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.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Sakkal Majalla"/>
            </a:endParaRPr>
          </a:p>
          <a:p>
            <a:pPr marL="342900" indent="-342900" algn="just" rtl="1">
              <a:lnSpc>
                <a:spcPct val="107000"/>
              </a:lnSpc>
              <a:buFont typeface="Wingdings" panose="05000000000000000000" pitchFamily="2" charset="2"/>
              <a:buChar char=""/>
              <a:tabLst>
                <a:tab pos="730885" algn="l"/>
                <a:tab pos="1271270" algn="ctr"/>
              </a:tabLst>
            </a:pPr>
            <a:r>
              <a:rPr lang="ar-SA" sz="28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تمرير الكرة بمد الذراعين للأمام مع تحريك الرجل </a:t>
            </a:r>
            <a:r>
              <a:rPr lang="ar-SA" sz="2800" b="1" u="sng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الخلفية</a:t>
            </a:r>
            <a:r>
              <a:rPr lang="ar-SA" sz="28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 للأمام أيضاً. 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Sakkal Majalla"/>
            </a:endParaRPr>
          </a:p>
          <a:p>
            <a:pPr marL="342900" indent="-342900" algn="just" rtl="1">
              <a:lnSpc>
                <a:spcPct val="107000"/>
              </a:lnSpc>
              <a:buFont typeface="Wingdings" panose="05000000000000000000" pitchFamily="2" charset="2"/>
              <a:buChar char=""/>
              <a:tabLst>
                <a:tab pos="730885" algn="l"/>
                <a:tab pos="1271270" algn="ctr"/>
              </a:tabLst>
            </a:pPr>
            <a:r>
              <a:rPr lang="ar-SA" sz="28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تمرر الكرة </a:t>
            </a:r>
            <a:r>
              <a:rPr lang="ar-SA" sz="2800" b="1" u="sng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في ثلثي </a:t>
            </a:r>
            <a:r>
              <a:rPr lang="ar-SA" sz="28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المسافة بين الطالب المرسل لترتد إلى الطالب المستقبل.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Sakkal Majalla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2400" dirty="0">
              <a:solidFill>
                <a:prstClr val="black"/>
              </a:solidFill>
              <a:latin typeface="Sakkal Majalla"/>
              <a:cs typeface="Sakkal Majall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09338" y="1791387"/>
            <a:ext cx="7284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rtl="1"/>
            <a:r>
              <a:rPr lang="ar-B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/>
                <a:cs typeface="Sakkal Majalla"/>
              </a:rPr>
              <a:t>3- </a:t>
            </a:r>
            <a:r>
              <a:rPr lang="ar-BH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akkal Majalla"/>
              </a:rPr>
              <a:t>من خلال دراستك للنقاط الفنية لمهارة التمريرة المرتدة أكمل ما يلي: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E6689A-EA9A-47ED-AEEB-6D389DF1130F}"/>
              </a:ext>
            </a:extLst>
          </p:cNvPr>
          <p:cNvCxnSpPr>
            <a:cxnSpLocks/>
          </p:cNvCxnSpPr>
          <p:nvPr/>
        </p:nvCxnSpPr>
        <p:spPr>
          <a:xfrm>
            <a:off x="7663068" y="2043387"/>
            <a:ext cx="0" cy="30852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7849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rtl="1">
              <a:buNone/>
            </a:pPr>
            <a:endParaRPr lang="ar-BH" sz="8000" b="1" dirty="0">
              <a:solidFill>
                <a:srgbClr val="FF0000"/>
              </a:solidFill>
            </a:endParaRPr>
          </a:p>
          <a:p>
            <a:pPr marL="0" indent="0" algn="ctr" rtl="1">
              <a:buNone/>
            </a:pPr>
            <a:r>
              <a:rPr lang="ar-BH" sz="8000" b="1" dirty="0">
                <a:solidFill>
                  <a:srgbClr val="FF0000"/>
                </a:solidFill>
              </a:rPr>
              <a:t>انتهى الدرس</a:t>
            </a:r>
          </a:p>
        </p:txBody>
      </p:sp>
    </p:spTree>
    <p:extLst>
      <p:ext uri="{BB962C8B-B14F-4D97-AF65-F5344CB8AC3E}">
        <p14:creationId xmlns:p14="http://schemas.microsoft.com/office/powerpoint/2010/main" val="3169281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DD3696C-5BA9-4337-8237-4C66448B9DC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95213" y="193052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18A02C-CE38-40B6-AD61-43CED0073D7B}"/>
              </a:ext>
            </a:extLst>
          </p:cNvPr>
          <p:cNvSpPr txBox="1"/>
          <p:nvPr/>
        </p:nvSpPr>
        <p:spPr>
          <a:xfrm>
            <a:off x="1266091" y="1485145"/>
            <a:ext cx="10150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3200" b="1" dirty="0">
                <a:solidFill>
                  <a:srgbClr val="FF0000"/>
                </a:solidFill>
              </a:rPr>
              <a:t>الهدف من الدرس </a:t>
            </a:r>
            <a:r>
              <a:rPr lang="ar-BH" sz="3200" b="1" dirty="0"/>
              <a:t>: أن يؤدي الطالب أنواع التمرير في كرة السلة بصورة صحيحة</a:t>
            </a:r>
            <a:r>
              <a:rPr lang="ar-BH" sz="2400" dirty="0"/>
              <a:t> .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98FAF3-D67D-44A7-8B3C-6E1E9A9EEE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783" t="42174" r="22391" b="20119"/>
          <a:stretch/>
        </p:blipFill>
        <p:spPr>
          <a:xfrm>
            <a:off x="5250658" y="3429000"/>
            <a:ext cx="1690684" cy="17809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1767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50117" y="1490507"/>
            <a:ext cx="107463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B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/>
                <a:cs typeface="Sakkal Majalla"/>
              </a:rPr>
              <a:t>تعريف مهارة التمرير :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2338" y="2297722"/>
            <a:ext cx="117342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br>
              <a:rPr lang="ar-BH" sz="2800" b="1" dirty="0">
                <a:solidFill>
                  <a:prstClr val="black"/>
                </a:solidFill>
                <a:latin typeface="Sakkal Majalla"/>
                <a:ea typeface="Times New Roman" panose="02020603050405020304" pitchFamily="18" charset="0"/>
                <a:cs typeface="Sakkal Majalla"/>
              </a:rPr>
            </a:br>
            <a:r>
              <a:rPr lang="ar-BH" sz="2800" b="1" dirty="0">
                <a:solidFill>
                  <a:prstClr val="black"/>
                </a:solidFill>
                <a:latin typeface="Sakkal Majalla"/>
                <a:ea typeface="Times New Roman" panose="02020603050405020304" pitchFamily="18" charset="0"/>
                <a:cs typeface="Sakkal Majalla"/>
              </a:rPr>
              <a:t>التمرير من أسرع السبل وأسهلها لنقل الكرة بين أفراد الفريق في أرجاء الملعب المختلفة والفريق الذي يجيد أفراده التمرير السريع المتقن يعد من الفرق المتميزة في اللعب، و إجادة التمرير تمكن الفريق من الوصول بالكرة إلى أقرب مكان من الحلق فيسهل إصابته</a:t>
            </a:r>
            <a:r>
              <a:rPr lang="ar-BH" sz="2800" b="1" dirty="0">
                <a:solidFill>
                  <a:prstClr val="black"/>
                </a:solidFill>
                <a:latin typeface="Sakkal Majalla"/>
                <a:cs typeface="Sakkal Majalla"/>
              </a:rPr>
              <a:t>. وهناك عدة أنواع من التمريرات في كرة السلة .</a:t>
            </a:r>
            <a:endParaRPr lang="en-US" sz="2800" b="1" dirty="0">
              <a:solidFill>
                <a:prstClr val="black"/>
              </a:solidFill>
              <a:latin typeface="Sakkal Majalla"/>
              <a:cs typeface="Sakkal Majalla"/>
            </a:endParaRPr>
          </a:p>
          <a:p>
            <a:pPr indent="-3810" algn="justLow" rtl="1"/>
            <a:endParaRPr lang="ar-BH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Sakkal Majalla"/>
            </a:endParaRPr>
          </a:p>
        </p:txBody>
      </p:sp>
    </p:spTree>
    <p:extLst>
      <p:ext uri="{BB962C8B-B14F-4D97-AF65-F5344CB8AC3E}">
        <p14:creationId xmlns:p14="http://schemas.microsoft.com/office/powerpoint/2010/main" val="1589308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2595" y="1180923"/>
            <a:ext cx="10746383" cy="1990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Sakkal Majalla"/>
              </a:rPr>
              <a:t>تعريف </a:t>
            </a:r>
            <a:r>
              <a:rPr kumimoji="0" lang="ar-BH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Sakkal Majalla"/>
              </a:rPr>
              <a:t>مهارة التمرير المرتدة </a:t>
            </a:r>
            <a:r>
              <a:rPr kumimoji="0" lang="ar-BH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:  </a:t>
            </a:r>
          </a:p>
          <a:p>
            <a:pPr marL="0" marR="0" lvl="0" indent="-228600" algn="justLow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BH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" panose="020B0503020000020004" pitchFamily="34" charset="-127"/>
                <a:cs typeface="Sakkal Majalla"/>
              </a:rPr>
              <a:t>دفع الكرة باتجاه الأرض كي ترتد منها لتستقر بين يدي الزميل المستلم (المستقبل لها)، وتكون هذه التمريرة فعالة عندما تحتاج أن تؤدي تمريره منخفضة بالقرب من المدافع لتصل إلى الزميل.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Sakkal Majalla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77541" y="3171596"/>
            <a:ext cx="10931437" cy="1231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/>
              </a:rPr>
              <a:t>النقاط الفنية: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Sakkal Majalla"/>
            </a:endParaRPr>
          </a:p>
          <a:p>
            <a:pPr marL="342900" marR="0" lvl="0" indent="-34290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"/>
              <a:tabLst>
                <a:tab pos="730885" algn="l"/>
                <a:tab pos="1271270" algn="ctr"/>
              </a:tabLst>
              <a:defRPr/>
            </a:pPr>
            <a:r>
              <a:rPr kumimoji="0" lang="ar-SA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Sakkal Majalla"/>
              </a:rPr>
              <a:t>الرجلين باتساع الكتفين ورجل واحدة للخلف.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Sakkal Majalla"/>
            </a:endParaRPr>
          </a:p>
          <a:p>
            <a:pPr marL="342900" marR="0" lvl="0" indent="-34290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"/>
              <a:tabLst>
                <a:tab pos="730885" algn="l"/>
                <a:tab pos="1271270" algn="ctr"/>
              </a:tabLst>
              <a:defRPr/>
            </a:pPr>
            <a:r>
              <a:rPr kumimoji="0" lang="ar-SA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Sakkal Majalla"/>
              </a:rPr>
              <a:t>مسك الكرة بأصابع اليدين في مستوى الصدر.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Sakkal Majalla"/>
            </a:endParaRPr>
          </a:p>
          <a:p>
            <a:pPr marL="342900" marR="0" lvl="0" indent="-34290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"/>
              <a:tabLst>
                <a:tab pos="730885" algn="l"/>
                <a:tab pos="1271270" algn="ctr"/>
              </a:tabLst>
              <a:defRPr/>
            </a:pPr>
            <a:r>
              <a:rPr kumimoji="0" lang="ar-SA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Sakkal Majalla"/>
              </a:rPr>
              <a:t>تمرير الكرة بمد الذراعين للأمام مع تحريك الرجل الخلفية للأمام أيضاً.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Sakkal Majalla"/>
            </a:endParaRPr>
          </a:p>
          <a:p>
            <a:pPr marL="342900" marR="0" lvl="0" indent="-34290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"/>
              <a:tabLst>
                <a:tab pos="730885" algn="l"/>
                <a:tab pos="1271270" algn="ctr"/>
              </a:tabLst>
              <a:defRPr/>
            </a:pPr>
            <a:r>
              <a:rPr kumimoji="0" lang="ar-SA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Sakkal Majalla"/>
              </a:rPr>
              <a:t>تمرر الكرة في ثلثي المسافة بين الطالب المرسل لترتد إلى الطالب المستقبل.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Sakkal Majall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/>
              <a:ea typeface="+mn-ea"/>
              <a:cs typeface="Sakkal Majall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akkal Majalla"/>
              <a:ea typeface="+mn-ea"/>
              <a:cs typeface="Sakkal Majalla"/>
            </a:endParaRPr>
          </a:p>
        </p:txBody>
      </p:sp>
    </p:spTree>
    <p:extLst>
      <p:ext uri="{BB962C8B-B14F-4D97-AF65-F5344CB8AC3E}">
        <p14:creationId xmlns:p14="http://schemas.microsoft.com/office/powerpoint/2010/main" val="2028088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8806" y="1796912"/>
            <a:ext cx="1664352" cy="24020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944984" y="4284246"/>
            <a:ext cx="23263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BH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akkal Majalla"/>
              </a:rPr>
              <a:t>يمسك اللاعب الكرة كما في التمريرة الصدرية مع ثني أكثر للركبتين</a:t>
            </a:r>
            <a:r>
              <a:rPr lang="ar-BH" sz="105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akkal Majalla"/>
              </a:rPr>
              <a:t>.</a:t>
            </a:r>
            <a:endParaRPr lang="en-US" sz="1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Sakkal Majall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262" y="1751191"/>
            <a:ext cx="1633870" cy="240203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01647" y="4198944"/>
            <a:ext cx="18448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BH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akkal Majalla"/>
              </a:rPr>
              <a:t>يوجه اللاعب الكرة إلى الثلث الأخير من المسافة بينه وبين المستلم.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Sakkal Majall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360" y="1751191"/>
            <a:ext cx="1639966" cy="24020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6712" y="4248914"/>
            <a:ext cx="26642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BH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akkal Majalla"/>
              </a:rPr>
              <a:t>يمرر الكرة إلى زميله عن طريق ارتدادها على الأرض مع نقل ثقل الجسم على القدم الأمامية في أثناء متابعة الكرة.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Sakkal Majalla"/>
            </a:endParaRPr>
          </a:p>
        </p:txBody>
      </p:sp>
    </p:spTree>
    <p:extLst>
      <p:ext uri="{BB962C8B-B14F-4D97-AF65-F5344CB8AC3E}">
        <p14:creationId xmlns:p14="http://schemas.microsoft.com/office/powerpoint/2010/main" val="1351872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009490"/>
            <a:ext cx="1167057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50000"/>
              </a:lnSpc>
              <a:defRPr/>
            </a:pPr>
            <a:r>
              <a:rPr lang="ar-B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akkal Majalla"/>
              </a:rPr>
              <a:t>الخطوات التعليمية </a:t>
            </a:r>
            <a:r>
              <a:rPr lang="ar-B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akkal Majalla"/>
                <a:sym typeface="Wingdings" panose="05000000000000000000" pitchFamily="2" charset="2"/>
              </a:rPr>
              <a:t>: </a:t>
            </a:r>
            <a:endParaRPr lang="en-US" sz="3200" b="1" dirty="0">
              <a:solidFill>
                <a:prstClr val="black"/>
              </a:solidFill>
              <a:ea typeface="Calibri" panose="020F0502020204030204" pitchFamily="34" charset="0"/>
              <a:cs typeface="Sakkal Majalla"/>
            </a:endParaRPr>
          </a:p>
          <a:p>
            <a:pPr marR="57150" algn="r" rtl="1">
              <a:lnSpc>
                <a:spcPct val="150000"/>
              </a:lnSpc>
            </a:pPr>
            <a:r>
              <a:rPr lang="ar-SA" sz="24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 </a:t>
            </a:r>
            <a:r>
              <a:rPr lang="ar-SA" sz="2400" b="1" dirty="0">
                <a:solidFill>
                  <a:srgbClr val="C00000"/>
                </a:solidFill>
                <a:ea typeface="Calibri" panose="020F0502020204030204" pitchFamily="34" charset="0"/>
                <a:cs typeface="Sakkal Majalla"/>
              </a:rPr>
              <a:t>التدريبات:</a:t>
            </a:r>
            <a:endParaRPr lang="en-US" sz="2400" dirty="0">
              <a:solidFill>
                <a:prstClr val="black"/>
              </a:solidFill>
              <a:ea typeface="Calibri" panose="020F0502020204030204" pitchFamily="34" charset="0"/>
              <a:cs typeface="Sakkal Majalla"/>
            </a:endParaRPr>
          </a:p>
          <a:p>
            <a:pPr marL="342900" indent="-342900" algn="r" rtl="1">
              <a:lnSpc>
                <a:spcPct val="150000"/>
              </a:lnSpc>
              <a:buFont typeface="Wingdings" panose="05000000000000000000" pitchFamily="2" charset="2"/>
              <a:buChar char=""/>
            </a:pPr>
            <a:r>
              <a:rPr lang="ar-SA" sz="2400" dirty="0">
                <a:solidFill>
                  <a:prstClr val="black"/>
                </a:solidFill>
                <a:ea typeface="Times New Roman" panose="02020603050405020304" pitchFamily="18" charset="0"/>
                <a:cs typeface="Frutiger LT Arabic 45 Light" panose="01000000000000000000" pitchFamily="2" charset="-78"/>
              </a:rPr>
              <a:t> </a:t>
            </a:r>
            <a:r>
              <a:rPr lang="ar-SA" sz="24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(جلوس طويل. مواجه للحائط) تمرير الكرة</a:t>
            </a:r>
            <a:r>
              <a:rPr lang="ar-BH" sz="24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 واستلامها</a:t>
            </a:r>
            <a:r>
              <a:rPr lang="ar-SA" sz="24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.</a:t>
            </a:r>
            <a:endParaRPr lang="en-US" sz="2400" b="1" dirty="0">
              <a:solidFill>
                <a:prstClr val="black"/>
              </a:solidFill>
              <a:ea typeface="Times New Roman" panose="02020603050405020304" pitchFamily="18" charset="0"/>
              <a:cs typeface="Sakkal Majalla"/>
            </a:endParaRPr>
          </a:p>
          <a:p>
            <a:pPr marL="342900" indent="-342900" algn="r" rtl="1">
              <a:lnSpc>
                <a:spcPct val="150000"/>
              </a:lnSpc>
              <a:buFont typeface="Wingdings" panose="05000000000000000000" pitchFamily="2" charset="2"/>
              <a:buChar char=""/>
            </a:pPr>
            <a:r>
              <a:rPr lang="ar-SA" sz="24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(وقوف. مواجه الحائط) تمرير الكرة واستلامها.</a:t>
            </a:r>
            <a:endParaRPr lang="en-US" sz="2400" b="1" dirty="0">
              <a:solidFill>
                <a:prstClr val="black"/>
              </a:solidFill>
              <a:ea typeface="Times New Roman" panose="02020603050405020304" pitchFamily="18" charset="0"/>
              <a:cs typeface="Sakkal Majalla"/>
            </a:endParaRPr>
          </a:p>
          <a:p>
            <a:pPr marL="342900" indent="-342900" algn="r" rtl="1">
              <a:lnSpc>
                <a:spcPct val="150000"/>
              </a:lnSpc>
              <a:buFont typeface="Wingdings" panose="05000000000000000000" pitchFamily="2" charset="2"/>
              <a:buChar char=""/>
            </a:pPr>
            <a:r>
              <a:rPr lang="ar-SA" sz="24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(جثو. مواجه للحائط) تمرير الكرة</a:t>
            </a:r>
            <a:r>
              <a:rPr lang="ar-BH" sz="24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 واستلامها</a:t>
            </a:r>
            <a:r>
              <a:rPr lang="ar-SA" sz="24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.</a:t>
            </a:r>
            <a:endParaRPr lang="en-US" sz="2400" b="1" dirty="0">
              <a:solidFill>
                <a:prstClr val="black"/>
              </a:solidFill>
              <a:ea typeface="Times New Roman" panose="02020603050405020304" pitchFamily="18" charset="0"/>
              <a:cs typeface="Sakkal Majalla"/>
            </a:endParaRPr>
          </a:p>
          <a:p>
            <a:pPr marL="342900" indent="-342900" algn="r" rtl="1">
              <a:lnSpc>
                <a:spcPct val="150000"/>
              </a:lnSpc>
              <a:buFont typeface="Wingdings" panose="05000000000000000000" pitchFamily="2" charset="2"/>
              <a:buChar char=""/>
            </a:pPr>
            <a:r>
              <a:rPr lang="ar-SA" sz="24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(وقوف. مواجه للحائط) تمرير الكرة من مسافة </a:t>
            </a:r>
            <a:r>
              <a:rPr lang="ar-BH" sz="24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2</a:t>
            </a:r>
            <a:r>
              <a:rPr lang="ar-SA" sz="24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 أمتار</a:t>
            </a:r>
            <a:r>
              <a:rPr lang="ar-BH" sz="24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 واستلامها</a:t>
            </a:r>
            <a:r>
              <a:rPr lang="ar-SA" sz="24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.</a:t>
            </a:r>
            <a:endParaRPr lang="en-US" sz="2400" b="1" dirty="0">
              <a:solidFill>
                <a:prstClr val="black"/>
              </a:solidFill>
              <a:ea typeface="Times New Roman" panose="02020603050405020304" pitchFamily="18" charset="0"/>
              <a:cs typeface="Sakkal Majalla"/>
            </a:endParaRPr>
          </a:p>
          <a:p>
            <a:pPr marL="342900" indent="-342900" algn="r" rtl="1">
              <a:lnSpc>
                <a:spcPct val="150000"/>
              </a:lnSpc>
              <a:buFont typeface="Wingdings" panose="05000000000000000000" pitchFamily="2" charset="2"/>
              <a:buChar char=""/>
            </a:pPr>
            <a:r>
              <a:rPr lang="ar-SA" sz="24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(وقوف. مواجه للحائط) تمرير الكرة من مسافة </a:t>
            </a:r>
            <a:r>
              <a:rPr lang="ar-BH" sz="24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3</a:t>
            </a:r>
            <a:r>
              <a:rPr lang="ar-SA" sz="24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 أمتار</a:t>
            </a:r>
            <a:r>
              <a:rPr lang="ar-BH" sz="24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 واستلامها</a:t>
            </a:r>
            <a:r>
              <a:rPr lang="ar-SA" sz="24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.</a:t>
            </a:r>
            <a:endParaRPr lang="en-US" sz="2400" b="1" dirty="0">
              <a:solidFill>
                <a:prstClr val="black"/>
              </a:solidFill>
              <a:ea typeface="Times New Roman" panose="02020603050405020304" pitchFamily="18" charset="0"/>
              <a:cs typeface="Sakkal Majalla"/>
            </a:endParaRPr>
          </a:p>
          <a:p>
            <a:pPr marL="342900" indent="-342900" algn="r" rtl="1">
              <a:lnSpc>
                <a:spcPct val="150000"/>
              </a:lnSpc>
              <a:buFont typeface="Wingdings" panose="05000000000000000000" pitchFamily="2" charset="2"/>
              <a:buChar char=""/>
            </a:pPr>
            <a:r>
              <a:rPr lang="ar-SA" sz="24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(وقوف. مواجه للحائط) تمرير الكرة مع الحركة للأمام</a:t>
            </a:r>
            <a:r>
              <a:rPr lang="ar-BH" sz="24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 واستلامها</a:t>
            </a:r>
            <a:r>
              <a:rPr lang="ar-SA" sz="2400" b="1" dirty="0">
                <a:solidFill>
                  <a:prstClr val="black"/>
                </a:solidFill>
                <a:ea typeface="Times New Roman" panose="02020603050405020304" pitchFamily="18" charset="0"/>
                <a:cs typeface="Sakkal Majalla"/>
              </a:rPr>
              <a:t>.</a:t>
            </a:r>
            <a:endParaRPr lang="en-US" sz="2400" b="1" dirty="0">
              <a:solidFill>
                <a:prstClr val="black"/>
              </a:solidFill>
              <a:ea typeface="Times New Roman" panose="02020603050405020304" pitchFamily="18" charset="0"/>
              <a:cs typeface="Sakkal Majalla"/>
            </a:endParaRPr>
          </a:p>
        </p:txBody>
      </p:sp>
    </p:spTree>
    <p:extLst>
      <p:ext uri="{BB962C8B-B14F-4D97-AF65-F5344CB8AC3E}">
        <p14:creationId xmlns:p14="http://schemas.microsoft.com/office/powerpoint/2010/main" val="1070006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7+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0836" y="1460854"/>
            <a:ext cx="8196489" cy="46105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79900" y="683293"/>
            <a:ext cx="1901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rtl="1">
              <a:defRPr/>
            </a:pPr>
            <a:r>
              <a:rPr lang="ar-BH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فيديو تعليمي :</a:t>
            </a:r>
          </a:p>
        </p:txBody>
      </p:sp>
    </p:spTree>
    <p:extLst>
      <p:ext uri="{BB962C8B-B14F-4D97-AF65-F5344CB8AC3E}">
        <p14:creationId xmlns:p14="http://schemas.microsoft.com/office/powerpoint/2010/main" val="318484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2575" y="1061490"/>
            <a:ext cx="1074638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defRPr/>
            </a:pPr>
            <a:r>
              <a:rPr lang="ar-B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akkal Majalla"/>
              </a:rPr>
              <a:t>أنواع من التمرير بيد واحدة</a:t>
            </a:r>
          </a:p>
          <a:p>
            <a:pPr algn="just" rtl="1">
              <a:defRPr/>
            </a:pPr>
            <a:endParaRPr lang="en-US" dirty="0">
              <a:solidFill>
                <a:prstClr val="black"/>
              </a:solidFill>
              <a:ea typeface="Calibri" panose="020F0502020204030204" pitchFamily="34" charset="0"/>
              <a:cs typeface="Sakkal Majalla"/>
            </a:endParaRPr>
          </a:p>
          <a:p>
            <a:pPr algn="just" rtl="1">
              <a:defRPr/>
            </a:pPr>
            <a:endParaRPr lang="ar-BH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akkal Majall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3042" y="1791425"/>
            <a:ext cx="97413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16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acen Liner XL"/>
              </a:rPr>
              <a:t> </a:t>
            </a:r>
            <a:r>
              <a:rPr lang="ar-BH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akkal Majalla"/>
              </a:rPr>
              <a:t>التمريـــــرة بيد واحـــــــــــدة</a:t>
            </a:r>
            <a:r>
              <a:rPr lang="ar-BH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akkal Majalla"/>
              </a:rPr>
              <a:t>                                   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akkal Majalla"/>
              </a:rPr>
              <a:t>                                       </a:t>
            </a:r>
            <a:r>
              <a:rPr lang="ar-BH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akkal Majalla"/>
              </a:rPr>
              <a:t>     التمريرة بيد واحدة من خلف الظهر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Sakkal Majalla"/>
            </a:endParaRPr>
          </a:p>
        </p:txBody>
      </p:sp>
      <p:pic>
        <p:nvPicPr>
          <p:cNvPr id="10" name="Picture 20" descr="ISA_22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967" y="2552138"/>
            <a:ext cx="2730137" cy="3331027"/>
          </a:xfrm>
          <a:prstGeom prst="rect">
            <a:avLst/>
          </a:prstGeom>
          <a:noFill/>
          <a:ln w="12700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21" descr="ISA_22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432" y="2552138"/>
            <a:ext cx="3004457" cy="3331027"/>
          </a:xfrm>
          <a:prstGeom prst="rect">
            <a:avLst/>
          </a:prstGeom>
          <a:noFill/>
          <a:ln w="12700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531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8623" y="1060845"/>
            <a:ext cx="1074638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أنواع من التمرير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8623" y="1913065"/>
            <a:ext cx="10019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Hacen Liner XL"/>
              </a:rPr>
              <a:t> </a:t>
            </a:r>
            <a:r>
              <a:rPr lang="ar-BH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akkal Majalla"/>
              </a:rPr>
              <a:t>التمريرة بيد واحدة من خلف الرأس</a:t>
            </a:r>
            <a:r>
              <a:rPr lang="ar-BH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akkal Majalla"/>
              </a:rPr>
              <a:t>                   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akkal Majalla"/>
              </a:rPr>
              <a:t>            </a:t>
            </a:r>
            <a:r>
              <a:rPr lang="ar-BH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akkal Majalla"/>
              </a:rPr>
              <a:t>         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akkal Majalla"/>
              </a:rPr>
              <a:t>                    </a:t>
            </a:r>
            <a:r>
              <a:rPr lang="ar-BH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akkal Majalla"/>
              </a:rPr>
              <a:t>       </a:t>
            </a:r>
            <a:r>
              <a:rPr lang="ar-BH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akkal Majalla"/>
              </a:rPr>
              <a:t>التمريرة بيد واحدة من بين الرجلين</a:t>
            </a:r>
            <a:r>
              <a:rPr lang="ar-BH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akkal Majalla"/>
              </a:rPr>
              <a:t>  </a:t>
            </a:r>
            <a:endParaRPr lang="en-US" sz="11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Sakkal Majalla"/>
            </a:endParaRPr>
          </a:p>
        </p:txBody>
      </p:sp>
      <p:pic>
        <p:nvPicPr>
          <p:cNvPr id="10" name="Picture 22" descr="ISA_22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319" y="2481335"/>
            <a:ext cx="2808514" cy="3401830"/>
          </a:xfrm>
          <a:prstGeom prst="rect">
            <a:avLst/>
          </a:prstGeom>
          <a:noFill/>
          <a:ln w="12700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23" descr="ISA_22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650" y="2481335"/>
            <a:ext cx="3108960" cy="3401830"/>
          </a:xfrm>
          <a:prstGeom prst="rect">
            <a:avLst/>
          </a:prstGeom>
          <a:noFill/>
          <a:ln w="12700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679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">
      <a:majorFont>
        <a:latin typeface="Sakkal Majalla"/>
        <a:ea typeface=""/>
        <a:cs typeface="Sakkal Majalla"/>
      </a:majorFont>
      <a:minorFont>
        <a:latin typeface="Sakkal Majalla"/>
        <a:ea typeface=""/>
        <a:cs typeface="Sakkal Majall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1220</TotalTime>
  <Words>628</Words>
  <Application>Microsoft Office PowerPoint</Application>
  <PresentationFormat>Widescreen</PresentationFormat>
  <Paragraphs>74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Sakkal Majalla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ahmed ali</cp:lastModifiedBy>
  <cp:revision>138</cp:revision>
  <dcterms:created xsi:type="dcterms:W3CDTF">2020-03-04T10:47:58Z</dcterms:created>
  <dcterms:modified xsi:type="dcterms:W3CDTF">2022-01-24T10:05:11Z</dcterms:modified>
</cp:coreProperties>
</file>