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16"/>
  </p:notesMasterIdLst>
  <p:sldIdLst>
    <p:sldId id="278" r:id="rId3"/>
    <p:sldId id="279" r:id="rId4"/>
    <p:sldId id="257" r:id="rId5"/>
    <p:sldId id="283" r:id="rId6"/>
    <p:sldId id="284" r:id="rId7"/>
    <p:sldId id="301" r:id="rId8"/>
    <p:sldId id="302" r:id="rId9"/>
    <p:sldId id="303" r:id="rId10"/>
    <p:sldId id="286" r:id="rId11"/>
    <p:sldId id="295" r:id="rId12"/>
    <p:sldId id="296" r:id="rId13"/>
    <p:sldId id="297"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8686"/>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12" autoAdjust="0"/>
    <p:restoredTop sz="94660"/>
  </p:normalViewPr>
  <p:slideViewPr>
    <p:cSldViewPr snapToGrid="0">
      <p:cViewPr varScale="1">
        <p:scale>
          <a:sx n="86" d="100"/>
          <a:sy n="86" d="100"/>
        </p:scale>
        <p:origin x="35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5D24BE-51BF-45CC-96E5-B358C7D806B3}" type="doc">
      <dgm:prSet loTypeId="urn:microsoft.com/office/officeart/2005/8/layout/cycle2" loCatId="cycle" qsTypeId="urn:microsoft.com/office/officeart/2005/8/quickstyle/simple1" qsCatId="simple" csTypeId="urn:microsoft.com/office/officeart/2005/8/colors/accent1_5" csCatId="accent1" phldr="1"/>
      <dgm:spPr/>
      <dgm:t>
        <a:bodyPr/>
        <a:lstStyle/>
        <a:p>
          <a:endParaRPr lang="en-US"/>
        </a:p>
      </dgm:t>
    </dgm:pt>
    <dgm:pt modelId="{CA5D5FFE-5648-403C-83CB-CCC2D2C416D4}">
      <dgm:prSet phldrT="[Text]"/>
      <dgm:spPr/>
      <dgm:t>
        <a:bodyPr/>
        <a:lstStyle/>
        <a:p>
          <a:r>
            <a:rPr lang="ar-BH" dirty="0"/>
            <a:t>تعريف المهارة</a:t>
          </a:r>
          <a:endParaRPr lang="en-US" dirty="0"/>
        </a:p>
      </dgm:t>
    </dgm:pt>
    <dgm:pt modelId="{372F3EE1-3F95-4AE7-8BB9-10CD8F62AF8B}" type="parTrans" cxnId="{9FAA3DFA-BB51-4DB1-B9DB-197F921C4BD3}">
      <dgm:prSet/>
      <dgm:spPr/>
      <dgm:t>
        <a:bodyPr/>
        <a:lstStyle/>
        <a:p>
          <a:endParaRPr lang="en-US"/>
        </a:p>
      </dgm:t>
    </dgm:pt>
    <dgm:pt modelId="{34F1CC0C-C853-4DE1-9FB1-E443E9D79686}" type="sibTrans" cxnId="{9FAA3DFA-BB51-4DB1-B9DB-197F921C4BD3}">
      <dgm:prSet/>
      <dgm:spPr/>
      <dgm:t>
        <a:bodyPr/>
        <a:lstStyle/>
        <a:p>
          <a:endParaRPr lang="en-US"/>
        </a:p>
      </dgm:t>
    </dgm:pt>
    <dgm:pt modelId="{757137FA-D521-40EF-87D5-AD93AC9734E3}">
      <dgm:prSet phldrT="[Text]"/>
      <dgm:spPr/>
      <dgm:t>
        <a:bodyPr/>
        <a:lstStyle/>
        <a:p>
          <a:r>
            <a:rPr lang="ar-BH" dirty="0"/>
            <a:t>مواصفات اللاعبين حسب مراكزهم</a:t>
          </a:r>
          <a:endParaRPr lang="en-US" dirty="0"/>
        </a:p>
      </dgm:t>
    </dgm:pt>
    <dgm:pt modelId="{A1242EF9-34B0-46E7-89E9-F98CCAA2E0B3}" type="parTrans" cxnId="{A9373C58-AF4E-4EE7-AB63-DAD755220D91}">
      <dgm:prSet/>
      <dgm:spPr/>
      <dgm:t>
        <a:bodyPr/>
        <a:lstStyle/>
        <a:p>
          <a:endParaRPr lang="en-US"/>
        </a:p>
      </dgm:t>
    </dgm:pt>
    <dgm:pt modelId="{4C72C49B-D1B2-49AC-AC74-70FD20A60406}" type="sibTrans" cxnId="{A9373C58-AF4E-4EE7-AB63-DAD755220D91}">
      <dgm:prSet/>
      <dgm:spPr/>
      <dgm:t>
        <a:bodyPr/>
        <a:lstStyle/>
        <a:p>
          <a:endParaRPr lang="en-US"/>
        </a:p>
      </dgm:t>
    </dgm:pt>
    <dgm:pt modelId="{CCA9890C-A9D8-4AA7-93E3-C891F4DE62B5}">
      <dgm:prSet phldrT="[Text]"/>
      <dgm:spPr/>
      <dgm:t>
        <a:bodyPr/>
        <a:lstStyle/>
        <a:p>
          <a:r>
            <a:rPr lang="ar-BH" dirty="0"/>
            <a:t>الخطوات التعليمية</a:t>
          </a:r>
          <a:endParaRPr lang="en-US" dirty="0"/>
        </a:p>
      </dgm:t>
    </dgm:pt>
    <dgm:pt modelId="{FE094D60-693E-4E30-A726-AD7F9E727308}" type="parTrans" cxnId="{41BD87B8-07F8-4069-9B06-DFBD6BF50943}">
      <dgm:prSet/>
      <dgm:spPr/>
      <dgm:t>
        <a:bodyPr/>
        <a:lstStyle/>
        <a:p>
          <a:endParaRPr lang="en-US"/>
        </a:p>
      </dgm:t>
    </dgm:pt>
    <dgm:pt modelId="{7D25EEAD-2115-4A34-BE61-EEEA515B5207}" type="sibTrans" cxnId="{41BD87B8-07F8-4069-9B06-DFBD6BF50943}">
      <dgm:prSet/>
      <dgm:spPr/>
      <dgm:t>
        <a:bodyPr/>
        <a:lstStyle/>
        <a:p>
          <a:endParaRPr lang="en-US"/>
        </a:p>
      </dgm:t>
    </dgm:pt>
    <dgm:pt modelId="{DCFA715A-EC33-476A-9832-2F6FB32E7B69}" type="pres">
      <dgm:prSet presAssocID="{C55D24BE-51BF-45CC-96E5-B358C7D806B3}" presName="cycle" presStyleCnt="0">
        <dgm:presLayoutVars>
          <dgm:dir/>
          <dgm:resizeHandles val="exact"/>
        </dgm:presLayoutVars>
      </dgm:prSet>
      <dgm:spPr/>
    </dgm:pt>
    <dgm:pt modelId="{51305903-7AD0-4739-8A7A-A132A2B3A0E8}" type="pres">
      <dgm:prSet presAssocID="{CA5D5FFE-5648-403C-83CB-CCC2D2C416D4}" presName="node" presStyleLbl="node1" presStyleIdx="0" presStyleCnt="3">
        <dgm:presLayoutVars>
          <dgm:bulletEnabled val="1"/>
        </dgm:presLayoutVars>
      </dgm:prSet>
      <dgm:spPr/>
    </dgm:pt>
    <dgm:pt modelId="{2DF91EB6-1707-452A-BFB9-90D1CB9B2633}" type="pres">
      <dgm:prSet presAssocID="{34F1CC0C-C853-4DE1-9FB1-E443E9D79686}" presName="sibTrans" presStyleLbl="sibTrans2D1" presStyleIdx="0" presStyleCnt="3"/>
      <dgm:spPr/>
    </dgm:pt>
    <dgm:pt modelId="{2A0541B3-297E-4E95-A360-A67C69CA8556}" type="pres">
      <dgm:prSet presAssocID="{34F1CC0C-C853-4DE1-9FB1-E443E9D79686}" presName="connectorText" presStyleLbl="sibTrans2D1" presStyleIdx="0" presStyleCnt="3"/>
      <dgm:spPr/>
    </dgm:pt>
    <dgm:pt modelId="{451D3BCE-1011-497E-BC95-53D00BD30BCC}" type="pres">
      <dgm:prSet presAssocID="{757137FA-D521-40EF-87D5-AD93AC9734E3}" presName="node" presStyleLbl="node1" presStyleIdx="1" presStyleCnt="3">
        <dgm:presLayoutVars>
          <dgm:bulletEnabled val="1"/>
        </dgm:presLayoutVars>
      </dgm:prSet>
      <dgm:spPr/>
    </dgm:pt>
    <dgm:pt modelId="{35A7711D-1A9E-4C01-8E7B-210DC26689DA}" type="pres">
      <dgm:prSet presAssocID="{4C72C49B-D1B2-49AC-AC74-70FD20A60406}" presName="sibTrans" presStyleLbl="sibTrans2D1" presStyleIdx="1" presStyleCnt="3"/>
      <dgm:spPr/>
    </dgm:pt>
    <dgm:pt modelId="{A359B41B-598C-48FF-8504-97CD68A52AA1}" type="pres">
      <dgm:prSet presAssocID="{4C72C49B-D1B2-49AC-AC74-70FD20A60406}" presName="connectorText" presStyleLbl="sibTrans2D1" presStyleIdx="1" presStyleCnt="3"/>
      <dgm:spPr/>
    </dgm:pt>
    <dgm:pt modelId="{E70A3AED-02D3-4805-88EA-02B67D7AFE3D}" type="pres">
      <dgm:prSet presAssocID="{CCA9890C-A9D8-4AA7-93E3-C891F4DE62B5}" presName="node" presStyleLbl="node1" presStyleIdx="2" presStyleCnt="3">
        <dgm:presLayoutVars>
          <dgm:bulletEnabled val="1"/>
        </dgm:presLayoutVars>
      </dgm:prSet>
      <dgm:spPr/>
    </dgm:pt>
    <dgm:pt modelId="{32303F61-CE93-4D58-A0D2-22A5175787F7}" type="pres">
      <dgm:prSet presAssocID="{7D25EEAD-2115-4A34-BE61-EEEA515B5207}" presName="sibTrans" presStyleLbl="sibTrans2D1" presStyleIdx="2" presStyleCnt="3"/>
      <dgm:spPr/>
    </dgm:pt>
    <dgm:pt modelId="{865AB788-8975-4A18-B767-459B6B48F23F}" type="pres">
      <dgm:prSet presAssocID="{7D25EEAD-2115-4A34-BE61-EEEA515B5207}" presName="connectorText" presStyleLbl="sibTrans2D1" presStyleIdx="2" presStyleCnt="3"/>
      <dgm:spPr/>
    </dgm:pt>
  </dgm:ptLst>
  <dgm:cxnLst>
    <dgm:cxn modelId="{0244AF62-AAE9-4287-B623-FF7B1134BB91}" type="presOf" srcId="{7D25EEAD-2115-4A34-BE61-EEEA515B5207}" destId="{865AB788-8975-4A18-B767-459B6B48F23F}" srcOrd="1" destOrd="0" presId="urn:microsoft.com/office/officeart/2005/8/layout/cycle2"/>
    <dgm:cxn modelId="{A9373C58-AF4E-4EE7-AB63-DAD755220D91}" srcId="{C55D24BE-51BF-45CC-96E5-B358C7D806B3}" destId="{757137FA-D521-40EF-87D5-AD93AC9734E3}" srcOrd="1" destOrd="0" parTransId="{A1242EF9-34B0-46E7-89E9-F98CCAA2E0B3}" sibTransId="{4C72C49B-D1B2-49AC-AC74-70FD20A60406}"/>
    <dgm:cxn modelId="{82A1E17B-8B24-4C5F-92EA-5E69A0311ABB}" type="presOf" srcId="{757137FA-D521-40EF-87D5-AD93AC9734E3}" destId="{451D3BCE-1011-497E-BC95-53D00BD30BCC}" srcOrd="0" destOrd="0" presId="urn:microsoft.com/office/officeart/2005/8/layout/cycle2"/>
    <dgm:cxn modelId="{C37B9482-A489-4D8B-AF83-D26E165CC7A2}" type="presOf" srcId="{34F1CC0C-C853-4DE1-9FB1-E443E9D79686}" destId="{2A0541B3-297E-4E95-A360-A67C69CA8556}" srcOrd="1" destOrd="0" presId="urn:microsoft.com/office/officeart/2005/8/layout/cycle2"/>
    <dgm:cxn modelId="{B0991C85-081C-4613-BAD7-3ED0C2E6B0D4}" type="presOf" srcId="{CCA9890C-A9D8-4AA7-93E3-C891F4DE62B5}" destId="{E70A3AED-02D3-4805-88EA-02B67D7AFE3D}" srcOrd="0" destOrd="0" presId="urn:microsoft.com/office/officeart/2005/8/layout/cycle2"/>
    <dgm:cxn modelId="{F9B0FA90-FD58-46A1-A049-C82BE53178CD}" type="presOf" srcId="{7D25EEAD-2115-4A34-BE61-EEEA515B5207}" destId="{32303F61-CE93-4D58-A0D2-22A5175787F7}" srcOrd="0" destOrd="0" presId="urn:microsoft.com/office/officeart/2005/8/layout/cycle2"/>
    <dgm:cxn modelId="{8C49769F-5E22-4107-8CDE-0BBE5974A1A9}" type="presOf" srcId="{CA5D5FFE-5648-403C-83CB-CCC2D2C416D4}" destId="{51305903-7AD0-4739-8A7A-A132A2B3A0E8}" srcOrd="0" destOrd="0" presId="urn:microsoft.com/office/officeart/2005/8/layout/cycle2"/>
    <dgm:cxn modelId="{145911A5-1662-4726-B872-34AFB046A1D5}" type="presOf" srcId="{4C72C49B-D1B2-49AC-AC74-70FD20A60406}" destId="{A359B41B-598C-48FF-8504-97CD68A52AA1}" srcOrd="1" destOrd="0" presId="urn:microsoft.com/office/officeart/2005/8/layout/cycle2"/>
    <dgm:cxn modelId="{74D7FAAE-44B9-4FC9-BC1E-2FD01F98A2A9}" type="presOf" srcId="{4C72C49B-D1B2-49AC-AC74-70FD20A60406}" destId="{35A7711D-1A9E-4C01-8E7B-210DC26689DA}" srcOrd="0" destOrd="0" presId="urn:microsoft.com/office/officeart/2005/8/layout/cycle2"/>
    <dgm:cxn modelId="{1952DEB5-C506-430E-A43C-3ABF0B8D0B81}" type="presOf" srcId="{34F1CC0C-C853-4DE1-9FB1-E443E9D79686}" destId="{2DF91EB6-1707-452A-BFB9-90D1CB9B2633}" srcOrd="0" destOrd="0" presId="urn:microsoft.com/office/officeart/2005/8/layout/cycle2"/>
    <dgm:cxn modelId="{41BD87B8-07F8-4069-9B06-DFBD6BF50943}" srcId="{C55D24BE-51BF-45CC-96E5-B358C7D806B3}" destId="{CCA9890C-A9D8-4AA7-93E3-C891F4DE62B5}" srcOrd="2" destOrd="0" parTransId="{FE094D60-693E-4E30-A726-AD7F9E727308}" sibTransId="{7D25EEAD-2115-4A34-BE61-EEEA515B5207}"/>
    <dgm:cxn modelId="{731B07F4-B5C8-4230-A52F-84FBC349738D}" type="presOf" srcId="{C55D24BE-51BF-45CC-96E5-B358C7D806B3}" destId="{DCFA715A-EC33-476A-9832-2F6FB32E7B69}" srcOrd="0" destOrd="0" presId="urn:microsoft.com/office/officeart/2005/8/layout/cycle2"/>
    <dgm:cxn modelId="{9FAA3DFA-BB51-4DB1-B9DB-197F921C4BD3}" srcId="{C55D24BE-51BF-45CC-96E5-B358C7D806B3}" destId="{CA5D5FFE-5648-403C-83CB-CCC2D2C416D4}" srcOrd="0" destOrd="0" parTransId="{372F3EE1-3F95-4AE7-8BB9-10CD8F62AF8B}" sibTransId="{34F1CC0C-C853-4DE1-9FB1-E443E9D79686}"/>
    <dgm:cxn modelId="{6C0E31A4-E766-414A-9333-FAE65D945113}" type="presParOf" srcId="{DCFA715A-EC33-476A-9832-2F6FB32E7B69}" destId="{51305903-7AD0-4739-8A7A-A132A2B3A0E8}" srcOrd="0" destOrd="0" presId="urn:microsoft.com/office/officeart/2005/8/layout/cycle2"/>
    <dgm:cxn modelId="{9D38BC41-2E83-41BD-AC8D-898CE613C32F}" type="presParOf" srcId="{DCFA715A-EC33-476A-9832-2F6FB32E7B69}" destId="{2DF91EB6-1707-452A-BFB9-90D1CB9B2633}" srcOrd="1" destOrd="0" presId="urn:microsoft.com/office/officeart/2005/8/layout/cycle2"/>
    <dgm:cxn modelId="{BB425DDB-DB96-4E52-9355-994A649770A0}" type="presParOf" srcId="{2DF91EB6-1707-452A-BFB9-90D1CB9B2633}" destId="{2A0541B3-297E-4E95-A360-A67C69CA8556}" srcOrd="0" destOrd="0" presId="urn:microsoft.com/office/officeart/2005/8/layout/cycle2"/>
    <dgm:cxn modelId="{71EF1FAE-A18C-4CE5-87EF-89E4335B892D}" type="presParOf" srcId="{DCFA715A-EC33-476A-9832-2F6FB32E7B69}" destId="{451D3BCE-1011-497E-BC95-53D00BD30BCC}" srcOrd="2" destOrd="0" presId="urn:microsoft.com/office/officeart/2005/8/layout/cycle2"/>
    <dgm:cxn modelId="{B9FB1FBF-68A2-470F-8A40-FD777A4F37E7}" type="presParOf" srcId="{DCFA715A-EC33-476A-9832-2F6FB32E7B69}" destId="{35A7711D-1A9E-4C01-8E7B-210DC26689DA}" srcOrd="3" destOrd="0" presId="urn:microsoft.com/office/officeart/2005/8/layout/cycle2"/>
    <dgm:cxn modelId="{A6EFBC16-D422-40BB-ADCE-D4D375D0A794}" type="presParOf" srcId="{35A7711D-1A9E-4C01-8E7B-210DC26689DA}" destId="{A359B41B-598C-48FF-8504-97CD68A52AA1}" srcOrd="0" destOrd="0" presId="urn:microsoft.com/office/officeart/2005/8/layout/cycle2"/>
    <dgm:cxn modelId="{6140E08E-4864-423A-823E-9A8B88993B56}" type="presParOf" srcId="{DCFA715A-EC33-476A-9832-2F6FB32E7B69}" destId="{E70A3AED-02D3-4805-88EA-02B67D7AFE3D}" srcOrd="4" destOrd="0" presId="urn:microsoft.com/office/officeart/2005/8/layout/cycle2"/>
    <dgm:cxn modelId="{EEE1F65B-4AC5-48A1-B34C-08F6AF363AF1}" type="presParOf" srcId="{DCFA715A-EC33-476A-9832-2F6FB32E7B69}" destId="{32303F61-CE93-4D58-A0D2-22A5175787F7}" srcOrd="5" destOrd="0" presId="urn:microsoft.com/office/officeart/2005/8/layout/cycle2"/>
    <dgm:cxn modelId="{859A8C7E-3F0C-4DC8-9ACC-01D1BFED6923}" type="presParOf" srcId="{32303F61-CE93-4D58-A0D2-22A5175787F7}" destId="{865AB788-8975-4A18-B767-459B6B48F23F}" srcOrd="0" destOrd="0" presId="urn:microsoft.com/office/officeart/2005/8/layout/cycle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305903-7AD0-4739-8A7A-A132A2B3A0E8}">
      <dsp:nvSpPr>
        <dsp:cNvPr id="0" name=""/>
        <dsp:cNvSpPr/>
      </dsp:nvSpPr>
      <dsp:spPr>
        <a:xfrm>
          <a:off x="4313039" y="1108"/>
          <a:ext cx="1889521" cy="1889521"/>
        </a:xfrm>
        <a:prstGeom prst="ellipse">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ar-BH" sz="2400" kern="1200" dirty="0"/>
            <a:t>تعريف المهارة</a:t>
          </a:r>
          <a:endParaRPr lang="en-US" sz="2400" kern="1200" dirty="0"/>
        </a:p>
      </dsp:txBody>
      <dsp:txXfrm>
        <a:off x="4589753" y="277822"/>
        <a:ext cx="1336093" cy="1336093"/>
      </dsp:txXfrm>
    </dsp:sp>
    <dsp:sp modelId="{2DF91EB6-1707-452A-BFB9-90D1CB9B2633}">
      <dsp:nvSpPr>
        <dsp:cNvPr id="0" name=""/>
        <dsp:cNvSpPr/>
      </dsp:nvSpPr>
      <dsp:spPr>
        <a:xfrm rot="3600000">
          <a:off x="5708792" y="1844463"/>
          <a:ext cx="503807" cy="637713"/>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5746578" y="1906560"/>
        <a:ext cx="352665" cy="382627"/>
      </dsp:txXfrm>
    </dsp:sp>
    <dsp:sp modelId="{451D3BCE-1011-497E-BC95-53D00BD30BCC}">
      <dsp:nvSpPr>
        <dsp:cNvPr id="0" name=""/>
        <dsp:cNvSpPr/>
      </dsp:nvSpPr>
      <dsp:spPr>
        <a:xfrm>
          <a:off x="5733089" y="2460707"/>
          <a:ext cx="1889521" cy="1889521"/>
        </a:xfrm>
        <a:prstGeom prst="ellipse">
          <a:avLst/>
        </a:prstGeom>
        <a:solidFill>
          <a:schemeClr val="accent1">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ar-BH" sz="2400" kern="1200" dirty="0"/>
            <a:t>مواصفات اللاعبين حسب مراكزهم</a:t>
          </a:r>
          <a:endParaRPr lang="en-US" sz="2400" kern="1200" dirty="0"/>
        </a:p>
      </dsp:txBody>
      <dsp:txXfrm>
        <a:off x="6009803" y="2737421"/>
        <a:ext cx="1336093" cy="1336093"/>
      </dsp:txXfrm>
    </dsp:sp>
    <dsp:sp modelId="{35A7711D-1A9E-4C01-8E7B-210DC26689DA}">
      <dsp:nvSpPr>
        <dsp:cNvPr id="0" name=""/>
        <dsp:cNvSpPr/>
      </dsp:nvSpPr>
      <dsp:spPr>
        <a:xfrm rot="10800000">
          <a:off x="5020155" y="3086612"/>
          <a:ext cx="503807" cy="637713"/>
        </a:xfrm>
        <a:prstGeom prst="rightArrow">
          <a:avLst>
            <a:gd name="adj1" fmla="val 60000"/>
            <a:gd name="adj2" fmla="val 50000"/>
          </a:avLst>
        </a:prstGeom>
        <a:solidFill>
          <a:schemeClr val="accent1">
            <a:shade val="90000"/>
            <a:hueOff val="175458"/>
            <a:satOff val="-1607"/>
            <a:lumOff val="1387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10800000">
        <a:off x="5171297" y="3214155"/>
        <a:ext cx="352665" cy="382627"/>
      </dsp:txXfrm>
    </dsp:sp>
    <dsp:sp modelId="{E70A3AED-02D3-4805-88EA-02B67D7AFE3D}">
      <dsp:nvSpPr>
        <dsp:cNvPr id="0" name=""/>
        <dsp:cNvSpPr/>
      </dsp:nvSpPr>
      <dsp:spPr>
        <a:xfrm>
          <a:off x="2892988" y="2460707"/>
          <a:ext cx="1889521" cy="1889521"/>
        </a:xfrm>
        <a:prstGeom prst="ellipse">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ar-BH" sz="2400" kern="1200" dirty="0"/>
            <a:t>الخطوات التعليمية</a:t>
          </a:r>
          <a:endParaRPr lang="en-US" sz="2400" kern="1200" dirty="0"/>
        </a:p>
      </dsp:txBody>
      <dsp:txXfrm>
        <a:off x="3169702" y="2737421"/>
        <a:ext cx="1336093" cy="1336093"/>
      </dsp:txXfrm>
    </dsp:sp>
    <dsp:sp modelId="{32303F61-CE93-4D58-A0D2-22A5175787F7}">
      <dsp:nvSpPr>
        <dsp:cNvPr id="0" name=""/>
        <dsp:cNvSpPr/>
      </dsp:nvSpPr>
      <dsp:spPr>
        <a:xfrm rot="18000000">
          <a:off x="4288741" y="1869160"/>
          <a:ext cx="503807" cy="637713"/>
        </a:xfrm>
        <a:prstGeom prst="rightArrow">
          <a:avLst>
            <a:gd name="adj1" fmla="val 60000"/>
            <a:gd name="adj2" fmla="val 50000"/>
          </a:avLst>
        </a:prstGeom>
        <a:solidFill>
          <a:schemeClr val="accent1">
            <a:shade val="90000"/>
            <a:hueOff val="350915"/>
            <a:satOff val="-3215"/>
            <a:lumOff val="2775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4326527" y="2062149"/>
        <a:ext cx="352665" cy="38262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D01D54-97C0-4893-8BDF-096D213CE110}" type="datetimeFigureOut">
              <a:rPr lang="en-US" smtClean="0"/>
              <a:t>1/24/2022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570667-038A-4391-AA3B-F9732064E8EF}" type="slidenum">
              <a:rPr lang="en-US" smtClean="0"/>
              <a:t>‹#›</a:t>
            </a:fld>
            <a:endParaRPr lang="en-US"/>
          </a:p>
        </p:txBody>
      </p:sp>
    </p:spTree>
    <p:extLst>
      <p:ext uri="{BB962C8B-B14F-4D97-AF65-F5344CB8AC3E}">
        <p14:creationId xmlns:p14="http://schemas.microsoft.com/office/powerpoint/2010/main" val="4142934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1/24/2022</a:t>
            </a:fld>
            <a:endParaRPr lang="en-US"/>
          </a:p>
        </p:txBody>
      </p:sp>
      <p:sp>
        <p:nvSpPr>
          <p:cNvPr id="5" name="Footer Placeholder 4"/>
          <p:cNvSpPr>
            <a:spLocks noGrp="1"/>
          </p:cNvSpPr>
          <p:nvPr>
            <p:ph type="ftr" sz="quarter" idx="11"/>
          </p:nvPr>
        </p:nvSpPr>
        <p:spPr>
          <a:xfrm>
            <a:off x="4038600" y="6492875"/>
            <a:ext cx="4114800" cy="365125"/>
          </a:xfrm>
        </p:spPr>
        <p:txBody>
          <a:bodyPr/>
          <a:lstStyle/>
          <a:p>
            <a:endParaRPr lang="en-US" dirty="0"/>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49977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268977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509801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884702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139377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0380693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614682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034629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6103930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4558291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18884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BEBA8EAE-BF5A-486C-A8C5-ECC9F3942E4B}">
                <a14:imgProps xmlns:a14="http://schemas.microsoft.com/office/drawing/2010/main">
                  <a14:imgLayer r:embed="rId14">
                    <a14:imgEffect>
                      <a14:sharpenSoften amount="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1/24/2022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
        <p:nvSpPr>
          <p:cNvPr id="7" name="Rectangle 6"/>
          <p:cNvSpPr/>
          <p:nvPr userDrawn="1"/>
        </p:nvSpPr>
        <p:spPr>
          <a:xfrm>
            <a:off x="7363818" y="6356350"/>
            <a:ext cx="4107215" cy="369332"/>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BH" sz="1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n-lt"/>
                <a:ea typeface="+mn-ea"/>
                <a:cs typeface="+mn-cs"/>
              </a:rPr>
              <a:t>وزارة التربية والتعليم –الفصل الدراسي الثاني-2020-2021م</a:t>
            </a:r>
            <a:endParaRPr kumimoji="0" lang="ar-AE" sz="1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n-lt"/>
              <a:ea typeface="+mn-ea"/>
              <a:cs typeface="+mn-cs"/>
            </a:endParaRPr>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1/24/2022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14799990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85900" y="2196407"/>
            <a:ext cx="9220200" cy="1107996"/>
          </a:xfrm>
          <a:prstGeom prst="rect">
            <a:avLst/>
          </a:prstGeom>
          <a:noFill/>
        </p:spPr>
        <p:txBody>
          <a:bodyPr wrap="square" rtlCol="0">
            <a:spAutoFit/>
          </a:bodyPr>
          <a:lstStyle/>
          <a:p>
            <a:pPr algn="ctr"/>
            <a:r>
              <a:rPr lang="ar-BH" sz="6600" b="1" dirty="0">
                <a:effectLst>
                  <a:outerShdw blurRad="38100" dist="38100" dir="2700000" algn="tl">
                    <a:srgbClr val="000000">
                      <a:alpha val="43137"/>
                    </a:srgbClr>
                  </a:outerShdw>
                </a:effectLst>
                <a:cs typeface="+mj-cs"/>
              </a:rPr>
              <a:t>المرحلة الثانوية </a:t>
            </a:r>
            <a:endParaRPr lang="en-US" sz="6600" b="1" dirty="0">
              <a:effectLst>
                <a:outerShdw blurRad="38100" dist="38100" dir="2700000" algn="tl">
                  <a:srgbClr val="000000">
                    <a:alpha val="43137"/>
                  </a:srgbClr>
                </a:outerShdw>
              </a:effectLst>
              <a:cs typeface="+mj-cs"/>
            </a:endParaRPr>
          </a:p>
        </p:txBody>
      </p:sp>
      <p:sp>
        <p:nvSpPr>
          <p:cNvPr id="2" name="Rectangle 1"/>
          <p:cNvSpPr/>
          <p:nvPr/>
        </p:nvSpPr>
        <p:spPr>
          <a:xfrm>
            <a:off x="154983" y="3027404"/>
            <a:ext cx="11623729" cy="4185761"/>
          </a:xfrm>
          <a:prstGeom prst="rect">
            <a:avLst/>
          </a:prstGeom>
        </p:spPr>
        <p:txBody>
          <a:bodyPr wrap="square">
            <a:spAutoFit/>
          </a:bodyPr>
          <a:lstStyle/>
          <a:p>
            <a:pPr lvl="0" algn="ctr"/>
            <a:r>
              <a:rPr lang="ar-BH" sz="5400" b="1" dirty="0">
                <a:solidFill>
                  <a:srgbClr val="002060"/>
                </a:solidFill>
                <a:effectLst>
                  <a:outerShdw blurRad="38100" dist="38100" dir="2700000" algn="tl">
                    <a:srgbClr val="000000">
                      <a:alpha val="43137"/>
                    </a:srgbClr>
                  </a:outerShdw>
                </a:effectLst>
                <a:cs typeface="+mj-cs"/>
              </a:rPr>
              <a:t>الفصل الدراسي الثاني </a:t>
            </a:r>
          </a:p>
          <a:p>
            <a:pPr lvl="0" algn="ctr"/>
            <a:r>
              <a:rPr lang="ar-BH" sz="5400" b="1" dirty="0">
                <a:solidFill>
                  <a:srgbClr val="002060"/>
                </a:solidFill>
                <a:effectLst>
                  <a:outerShdw blurRad="38100" dist="38100" dir="2700000" algn="tl">
                    <a:srgbClr val="000000">
                      <a:alpha val="43137"/>
                    </a:srgbClr>
                  </a:outerShdw>
                </a:effectLst>
                <a:cs typeface="+mj-cs"/>
              </a:rPr>
              <a:t>الأسبوع التاسع  </a:t>
            </a:r>
          </a:p>
          <a:p>
            <a:pPr algn="ctr"/>
            <a:r>
              <a:rPr lang="ar-BH" sz="4400" b="1" dirty="0">
                <a:solidFill>
                  <a:srgbClr val="FF0000"/>
                </a:solidFill>
                <a:effectLst>
                  <a:outerShdw blurRad="38100" dist="38100" dir="2700000" algn="tl">
                    <a:srgbClr val="000000">
                      <a:alpha val="43137"/>
                    </a:srgbClr>
                  </a:outerShdw>
                </a:effectLst>
                <a:cs typeface="+mj-cs"/>
              </a:rPr>
              <a:t>كرة السلة( بدن </a:t>
            </a:r>
            <a:r>
              <a:rPr lang="ar-BH" sz="4400" b="1" dirty="0">
                <a:solidFill>
                  <a:srgbClr val="FF0000"/>
                </a:solidFill>
                <a:effectLst>
                  <a:outerShdw blurRad="38100" dist="38100" dir="2700000" algn="tl">
                    <a:srgbClr val="000000">
                      <a:alpha val="43137"/>
                    </a:srgbClr>
                  </a:outerShdw>
                </a:effectLst>
              </a:rPr>
              <a:t>201 / 802 </a:t>
            </a:r>
            <a:r>
              <a:rPr lang="ar-BH" sz="4400" b="1" dirty="0">
                <a:solidFill>
                  <a:srgbClr val="FF0000"/>
                </a:solidFill>
                <a:effectLst>
                  <a:outerShdw blurRad="38100" dist="38100" dir="2700000" algn="tl">
                    <a:srgbClr val="000000">
                      <a:alpha val="43137"/>
                    </a:srgbClr>
                  </a:outerShdw>
                </a:effectLst>
                <a:cs typeface="+mj-cs"/>
              </a:rPr>
              <a:t>) /</a:t>
            </a:r>
            <a:r>
              <a:rPr lang="ar-BH" sz="4400" b="1" dirty="0">
                <a:solidFill>
                  <a:srgbClr val="FF0000"/>
                </a:solidFill>
              </a:rPr>
              <a:t> </a:t>
            </a:r>
            <a:r>
              <a:rPr lang="ar-BH" sz="4400" b="1" dirty="0">
                <a:solidFill>
                  <a:srgbClr val="FF0000"/>
                </a:solidFill>
                <a:effectLst>
                  <a:outerShdw blurRad="38100" dist="38100" dir="2700000" algn="tl">
                    <a:srgbClr val="000000">
                      <a:alpha val="43137"/>
                    </a:srgbClr>
                  </a:outerShdw>
                </a:effectLst>
              </a:rPr>
              <a:t>مراكز اللاعبين</a:t>
            </a:r>
            <a:endParaRPr lang="ar-AE" sz="4400" b="1" dirty="0">
              <a:solidFill>
                <a:srgbClr val="FF0000"/>
              </a:solidFill>
              <a:effectLst>
                <a:outerShdw blurRad="38100" dist="38100" dir="2700000" algn="tl">
                  <a:srgbClr val="000000">
                    <a:alpha val="43137"/>
                  </a:srgbClr>
                </a:outerShdw>
              </a:effectLst>
            </a:endParaRPr>
          </a:p>
          <a:p>
            <a:pPr lvl="0" algn="ctr"/>
            <a:endParaRPr lang="ar-BH" sz="4400" b="1" dirty="0">
              <a:solidFill>
                <a:srgbClr val="FF0000"/>
              </a:solidFill>
              <a:effectLst>
                <a:outerShdw blurRad="38100" dist="38100" dir="2700000" algn="tl">
                  <a:srgbClr val="000000">
                    <a:alpha val="43137"/>
                  </a:srgbClr>
                </a:outerShdw>
              </a:effectLst>
            </a:endParaRPr>
          </a:p>
          <a:p>
            <a:pPr lvl="0" algn="ctr" rtl="1"/>
            <a:endParaRPr lang="ar-AE" sz="1600" b="1" dirty="0">
              <a:solidFill>
                <a:srgbClr val="FF0000"/>
              </a:solidFill>
              <a:effectLst>
                <a:outerShdw blurRad="38100" dist="38100" dir="2700000" algn="tl">
                  <a:srgbClr val="000000">
                    <a:alpha val="43137"/>
                  </a:srgbClr>
                </a:outerShdw>
              </a:effectLst>
            </a:endParaRPr>
          </a:p>
          <a:p>
            <a:pPr lvl="0" algn="ctr"/>
            <a:endParaRPr lang="en-US" sz="4400" b="1" dirty="0">
              <a:solidFill>
                <a:srgbClr val="FF0000"/>
              </a:solidFill>
              <a:effectLst>
                <a:outerShdw blurRad="38100" dist="38100" dir="2700000" algn="tl">
                  <a:srgbClr val="000000">
                    <a:alpha val="43137"/>
                  </a:srgbClr>
                </a:outerShdw>
              </a:effectLst>
              <a:cs typeface="+mj-cs"/>
            </a:endParaRPr>
          </a:p>
        </p:txBody>
      </p:sp>
      <p:sp>
        <p:nvSpPr>
          <p:cNvPr id="3" name="TextBox 2">
            <a:extLst>
              <a:ext uri="{FF2B5EF4-FFF2-40B4-BE49-F238E27FC236}">
                <a16:creationId xmlns:a16="http://schemas.microsoft.com/office/drawing/2014/main" id="{490419B3-1278-4851-805A-224725A62F84}"/>
              </a:ext>
            </a:extLst>
          </p:cNvPr>
          <p:cNvSpPr txBox="1"/>
          <p:nvPr/>
        </p:nvSpPr>
        <p:spPr>
          <a:xfrm>
            <a:off x="4258492" y="1504151"/>
            <a:ext cx="4018893" cy="830997"/>
          </a:xfrm>
          <a:prstGeom prst="rect">
            <a:avLst/>
          </a:prstGeom>
          <a:noFill/>
        </p:spPr>
        <p:txBody>
          <a:bodyPr wrap="square" rtlCol="0">
            <a:spAutoFit/>
          </a:bodyPr>
          <a:lstStyle/>
          <a:p>
            <a:r>
              <a:rPr lang="ar-BH" sz="4800" b="1" dirty="0">
                <a:solidFill>
                  <a:srgbClr val="FF0000"/>
                </a:solidFill>
              </a:rPr>
              <a:t>التربية الرياضية</a:t>
            </a:r>
            <a:endParaRPr lang="en-US" sz="4800" b="1" dirty="0">
              <a:solidFill>
                <a:srgbClr val="FF0000"/>
              </a:solidFill>
            </a:endParaRPr>
          </a:p>
        </p:txBody>
      </p:sp>
      <p:pic>
        <p:nvPicPr>
          <p:cNvPr id="7" name="Picture 2">
            <a:extLst>
              <a:ext uri="{FF2B5EF4-FFF2-40B4-BE49-F238E27FC236}">
                <a16:creationId xmlns:a16="http://schemas.microsoft.com/office/drawing/2014/main" id="{BA468E34-1160-4A77-82B5-803BF44F98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712" y="1683055"/>
            <a:ext cx="3449346" cy="2499638"/>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0818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6000"/>
              </a:lnSpc>
              <a:spcBef>
                <a:spcPts val="0"/>
              </a:spcBef>
              <a:spcAft>
                <a:spcPts val="800"/>
              </a:spcAft>
              <a:buClrTx/>
              <a:buSzTx/>
              <a:buFontTx/>
              <a:buNone/>
              <a:tabLst/>
              <a:defRPr/>
            </a:pP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id="{259F9A20-6527-4B9C-BB14-B8AD425FA4F9}"/>
              </a:ext>
            </a:extLst>
          </p:cNvPr>
          <p:cNvSpPr txBox="1"/>
          <p:nvPr/>
        </p:nvSpPr>
        <p:spPr>
          <a:xfrm>
            <a:off x="-430015" y="1894234"/>
            <a:ext cx="12321209" cy="5755422"/>
          </a:xfrm>
          <a:prstGeom prst="rect">
            <a:avLst/>
          </a:prstGeom>
          <a:noFill/>
        </p:spPr>
        <p:txBody>
          <a:bodyPr wrap="square" rtlCol="0">
            <a:spAutoFit/>
          </a:bodyPr>
          <a:lstStyle/>
          <a:p>
            <a:pPr algn="just" rtl="1"/>
            <a:r>
              <a:rPr lang="ar-BH" sz="2400" b="1" dirty="0">
                <a:solidFill>
                  <a:srgbClr val="FF0000"/>
                </a:solidFill>
                <a:latin typeface="Times New Roman" panose="02020603050405020304" pitchFamily="18" charset="0"/>
                <a:cs typeface="Sakkal Majalla"/>
              </a:rPr>
              <a:t>1-أكتب اسم المصطلح المناسب للعبارات التالية :</a:t>
            </a:r>
          </a:p>
          <a:p>
            <a:pPr algn="r" rtl="1"/>
            <a:r>
              <a:rPr lang="ar-BH" sz="2400" b="1" dirty="0">
                <a:solidFill>
                  <a:prstClr val="black"/>
                </a:solidFill>
                <a:latin typeface="Times New Roman" panose="02020603050405020304" pitchFamily="18" charset="0"/>
                <a:cs typeface="Sakkal Majalla"/>
              </a:rPr>
              <a:t>1/ ( ......................)اللاعبون</a:t>
            </a:r>
            <a:r>
              <a:rPr lang="ar-SA" sz="2400" b="1" dirty="0">
                <a:solidFill>
                  <a:prstClr val="black"/>
                </a:solidFill>
                <a:latin typeface="Times New Roman" panose="02020603050405020304" pitchFamily="18" charset="0"/>
                <a:cs typeface="Sakkal Majalla"/>
              </a:rPr>
              <a:t> الذين يلعبون دائما في المحيط الخارجي للمنطقة المحرمة, وهم دائما يواجهون السلة (لوحة الهدف).</a:t>
            </a:r>
            <a:br>
              <a:rPr lang="ar-BH" sz="2400" b="1" dirty="0">
                <a:solidFill>
                  <a:prstClr val="black"/>
                </a:solidFill>
                <a:latin typeface="Times New Roman" panose="02020603050405020304" pitchFamily="18" charset="0"/>
                <a:cs typeface="Sakkal Majalla"/>
              </a:rPr>
            </a:br>
            <a:r>
              <a:rPr lang="ar-BH" sz="2400" b="1" dirty="0">
                <a:solidFill>
                  <a:prstClr val="black"/>
                </a:solidFill>
                <a:latin typeface="Times New Roman" panose="02020603050405020304" pitchFamily="18" charset="0"/>
                <a:cs typeface="Sakkal Majalla"/>
              </a:rPr>
              <a:t>2/ (......................) اللاعبون الذين</a:t>
            </a:r>
            <a:r>
              <a:rPr lang="ar-SA" sz="2400" b="1" dirty="0">
                <a:solidFill>
                  <a:prstClr val="black"/>
                </a:solidFill>
                <a:latin typeface="Times New Roman" panose="02020603050405020304" pitchFamily="18" charset="0"/>
                <a:cs typeface="Sakkal Majalla"/>
              </a:rPr>
              <a:t> لهم طبيعة أداء مميزة حيث أنهم يلعبون في مناطق قريبة  أو داخل المنطقة المحرمة وظهر اللاعب غالباً مواجه للسلة.</a:t>
            </a:r>
            <a:br>
              <a:rPr lang="ar-BH" sz="2400" b="1" dirty="0">
                <a:solidFill>
                  <a:prstClr val="black"/>
                </a:solidFill>
                <a:latin typeface="Times New Roman" panose="02020603050405020304" pitchFamily="18" charset="0"/>
                <a:cs typeface="Sakkal Majalla"/>
              </a:rPr>
            </a:br>
            <a:r>
              <a:rPr lang="ar-BH" sz="2400" b="1" dirty="0">
                <a:solidFill>
                  <a:srgbClr val="FF0000"/>
                </a:solidFill>
                <a:latin typeface="Times New Roman" panose="02020603050405020304" pitchFamily="18" charset="0"/>
                <a:ea typeface="Times New Roman" panose="02020603050405020304" pitchFamily="18" charset="0"/>
                <a:cs typeface="Sakkal Majalla"/>
              </a:rPr>
              <a:t>2- </a:t>
            </a:r>
            <a:r>
              <a:rPr lang="ar-BH" sz="2400" b="1" dirty="0">
                <a:solidFill>
                  <a:srgbClr val="FF0000"/>
                </a:solidFill>
                <a:latin typeface="Times New Roman" panose="02020603050405020304" pitchFamily="18" charset="0"/>
                <a:cs typeface="Sakkal Majalla"/>
              </a:rPr>
              <a:t>أكتب المركز الصحيح للاعبين :</a:t>
            </a:r>
          </a:p>
          <a:p>
            <a:pPr marL="685800" indent="-457200" algn="justLow" rtl="1">
              <a:buFontTx/>
              <a:buChar char="-"/>
              <a:tabLst>
                <a:tab pos="457200" algn="l"/>
              </a:tabLst>
            </a:pPr>
            <a:r>
              <a:rPr lang="ar-SA" sz="2400" b="1" dirty="0">
                <a:solidFill>
                  <a:prstClr val="black"/>
                </a:solidFill>
                <a:latin typeface="Times New Roman" panose="02020603050405020304" pitchFamily="18" charset="0"/>
                <a:ea typeface="Times New Roman" panose="02020603050405020304" pitchFamily="18" charset="0"/>
                <a:cs typeface="Sakkal Majalla"/>
              </a:rPr>
              <a:t>صانع اللعب </a:t>
            </a:r>
            <a:r>
              <a:rPr lang="en-US" sz="2400" b="1" dirty="0">
                <a:solidFill>
                  <a:prstClr val="black"/>
                </a:solidFill>
                <a:latin typeface="Hacen Liner Screen Bd"/>
                <a:ea typeface="Times New Roman" panose="02020603050405020304" pitchFamily="18" charset="0"/>
                <a:cs typeface="Sakkal Majalla"/>
              </a:rPr>
              <a:t>Point Guard</a:t>
            </a:r>
            <a:r>
              <a:rPr lang="ar-SA" sz="2400" b="1" dirty="0">
                <a:solidFill>
                  <a:prstClr val="black"/>
                </a:solidFill>
                <a:latin typeface="Times New Roman" panose="02020603050405020304" pitchFamily="18" charset="0"/>
                <a:ea typeface="Times New Roman" panose="02020603050405020304" pitchFamily="18" charset="0"/>
                <a:cs typeface="Sakkal Majalla"/>
              </a:rPr>
              <a:t> مركز </a:t>
            </a:r>
            <a:r>
              <a:rPr lang="ar-BH" sz="2400" b="1" dirty="0">
                <a:solidFill>
                  <a:prstClr val="black"/>
                </a:solidFill>
                <a:latin typeface="Times New Roman" panose="02020603050405020304" pitchFamily="18" charset="0"/>
                <a:ea typeface="Times New Roman" panose="02020603050405020304" pitchFamily="18" charset="0"/>
                <a:cs typeface="Sakkal Majalla"/>
              </a:rPr>
              <a:t> رقم </a:t>
            </a:r>
            <a:r>
              <a:rPr lang="ar-SA" sz="2400" b="1" dirty="0">
                <a:solidFill>
                  <a:prstClr val="black"/>
                </a:solidFill>
                <a:latin typeface="Times New Roman" panose="02020603050405020304" pitchFamily="18" charset="0"/>
                <a:ea typeface="Times New Roman" panose="02020603050405020304" pitchFamily="18" charset="0"/>
                <a:cs typeface="Sakkal Majalla"/>
              </a:rPr>
              <a:t>(</a:t>
            </a:r>
            <a:r>
              <a:rPr lang="ar-BH" sz="2400" b="1" dirty="0">
                <a:solidFill>
                  <a:prstClr val="black"/>
                </a:solidFill>
                <a:latin typeface="Times New Roman" panose="02020603050405020304" pitchFamily="18" charset="0"/>
                <a:ea typeface="Times New Roman" panose="02020603050405020304" pitchFamily="18" charset="0"/>
                <a:cs typeface="Sakkal Majalla"/>
              </a:rPr>
              <a:t>  </a:t>
            </a:r>
            <a:r>
              <a:rPr lang="ar-SA" sz="2400" b="1" dirty="0">
                <a:solidFill>
                  <a:prstClr val="black"/>
                </a:solidFill>
                <a:latin typeface="Times New Roman" panose="02020603050405020304" pitchFamily="18" charset="0"/>
                <a:ea typeface="Times New Roman" panose="02020603050405020304" pitchFamily="18" charset="0"/>
                <a:cs typeface="Sakkal Majalla"/>
              </a:rPr>
              <a:t>)</a:t>
            </a:r>
            <a:endParaRPr lang="ar-BH" sz="2400" b="1" dirty="0">
              <a:solidFill>
                <a:prstClr val="black"/>
              </a:solidFill>
              <a:latin typeface="Times New Roman" panose="02020603050405020304" pitchFamily="18" charset="0"/>
              <a:ea typeface="Times New Roman" panose="02020603050405020304" pitchFamily="18" charset="0"/>
              <a:cs typeface="Sakkal Majalla"/>
            </a:endParaRPr>
          </a:p>
          <a:p>
            <a:pPr marL="685800" indent="-457200" algn="justLow" rtl="1">
              <a:buFontTx/>
              <a:buChar char="-"/>
              <a:tabLst>
                <a:tab pos="457200" algn="l"/>
              </a:tabLst>
            </a:pPr>
            <a:r>
              <a:rPr lang="ar-SA" sz="2400" b="1" dirty="0">
                <a:solidFill>
                  <a:prstClr val="black"/>
                </a:solidFill>
                <a:latin typeface="Times New Roman" panose="02020603050405020304" pitchFamily="18" charset="0"/>
                <a:ea typeface="Times New Roman" panose="02020603050405020304" pitchFamily="18" charset="0"/>
                <a:cs typeface="Sakkal Majalla"/>
              </a:rPr>
              <a:t>الجناح (قصير القامة)  </a:t>
            </a:r>
            <a:r>
              <a:rPr lang="en-US" sz="2400" b="1" dirty="0">
                <a:solidFill>
                  <a:prstClr val="black"/>
                </a:solidFill>
                <a:latin typeface="Hacen Liner Screen Bd"/>
                <a:ea typeface="Times New Roman" panose="02020603050405020304" pitchFamily="18" charset="0"/>
                <a:cs typeface="Sakkal Majalla"/>
              </a:rPr>
              <a:t> Small Forward</a:t>
            </a:r>
            <a:r>
              <a:rPr lang="ar-SA" sz="2400" b="1" dirty="0">
                <a:solidFill>
                  <a:prstClr val="black"/>
                </a:solidFill>
                <a:latin typeface="Times New Roman" panose="02020603050405020304" pitchFamily="18" charset="0"/>
                <a:ea typeface="Times New Roman" panose="02020603050405020304" pitchFamily="18" charset="0"/>
                <a:cs typeface="Sakkal Majalla"/>
              </a:rPr>
              <a:t> مركز </a:t>
            </a:r>
            <a:r>
              <a:rPr lang="ar-BH" sz="2400" b="1" dirty="0">
                <a:solidFill>
                  <a:prstClr val="black"/>
                </a:solidFill>
                <a:latin typeface="Times New Roman" panose="02020603050405020304" pitchFamily="18" charset="0"/>
                <a:ea typeface="Times New Roman" panose="02020603050405020304" pitchFamily="18" charset="0"/>
                <a:cs typeface="Sakkal Majalla"/>
              </a:rPr>
              <a:t>( </a:t>
            </a:r>
            <a:r>
              <a:rPr lang="ar-SA" sz="2400" b="1" dirty="0">
                <a:solidFill>
                  <a:prstClr val="black"/>
                </a:solidFill>
                <a:latin typeface="Times New Roman" panose="02020603050405020304" pitchFamily="18" charset="0"/>
                <a:ea typeface="Times New Roman" panose="02020603050405020304" pitchFamily="18" charset="0"/>
                <a:cs typeface="Sakkal Majalla"/>
              </a:rPr>
              <a:t>)</a:t>
            </a:r>
            <a:endParaRPr lang="ar-BH" sz="2400" b="1" dirty="0">
              <a:solidFill>
                <a:prstClr val="black"/>
              </a:solidFill>
              <a:latin typeface="Times New Roman" panose="02020603050405020304" pitchFamily="18" charset="0"/>
              <a:ea typeface="Times New Roman" panose="02020603050405020304" pitchFamily="18" charset="0"/>
              <a:cs typeface="Sakkal Majalla"/>
            </a:endParaRPr>
          </a:p>
          <a:p>
            <a:pPr marL="685800" indent="-457200" algn="justLow" rtl="1">
              <a:buFontTx/>
              <a:buChar char="-"/>
              <a:tabLst>
                <a:tab pos="457200" algn="l"/>
              </a:tabLst>
            </a:pPr>
            <a:r>
              <a:rPr lang="ar-SA" sz="2400" b="1" dirty="0">
                <a:solidFill>
                  <a:prstClr val="black"/>
                </a:solidFill>
                <a:latin typeface="Times New Roman" panose="02020603050405020304" pitchFamily="18" charset="0"/>
                <a:ea typeface="Times New Roman" panose="02020603050405020304" pitchFamily="18" charset="0"/>
                <a:cs typeface="Sakkal Majalla"/>
              </a:rPr>
              <a:t>لاعب الارتكاز </a:t>
            </a:r>
            <a:r>
              <a:rPr lang="en-US" sz="2400" b="1" dirty="0">
                <a:solidFill>
                  <a:prstClr val="black"/>
                </a:solidFill>
                <a:latin typeface="Hacen Liner Screen Bd"/>
                <a:ea typeface="Times New Roman" panose="02020603050405020304" pitchFamily="18" charset="0"/>
                <a:cs typeface="Sakkal Majalla"/>
              </a:rPr>
              <a:t>Center or Post</a:t>
            </a:r>
            <a:r>
              <a:rPr lang="ar-SA" sz="2400" b="1" dirty="0">
                <a:solidFill>
                  <a:prstClr val="black"/>
                </a:solidFill>
                <a:latin typeface="Times New Roman" panose="02020603050405020304" pitchFamily="18" charset="0"/>
                <a:ea typeface="Times New Roman" panose="02020603050405020304" pitchFamily="18" charset="0"/>
                <a:cs typeface="Sakkal Majalla"/>
              </a:rPr>
              <a:t> مركز(</a:t>
            </a:r>
            <a:r>
              <a:rPr lang="ar-BH" sz="2400" b="1" dirty="0">
                <a:solidFill>
                  <a:prstClr val="black"/>
                </a:solidFill>
                <a:latin typeface="Times New Roman" panose="02020603050405020304" pitchFamily="18" charset="0"/>
                <a:ea typeface="Times New Roman" panose="02020603050405020304" pitchFamily="18" charset="0"/>
                <a:cs typeface="Sakkal Majalla"/>
              </a:rPr>
              <a:t> </a:t>
            </a:r>
            <a:r>
              <a:rPr lang="ar-SA" sz="2400" b="1" dirty="0">
                <a:solidFill>
                  <a:prstClr val="black"/>
                </a:solidFill>
                <a:latin typeface="Times New Roman" panose="02020603050405020304" pitchFamily="18" charset="0"/>
                <a:ea typeface="Times New Roman" panose="02020603050405020304" pitchFamily="18" charset="0"/>
                <a:cs typeface="Sakkal Majalla"/>
              </a:rPr>
              <a:t>)</a:t>
            </a:r>
            <a:endParaRPr lang="ar-BH" sz="2400" b="1" dirty="0">
              <a:solidFill>
                <a:prstClr val="black"/>
              </a:solidFill>
              <a:latin typeface="Times New Roman" panose="02020603050405020304" pitchFamily="18" charset="0"/>
              <a:ea typeface="Times New Roman" panose="02020603050405020304" pitchFamily="18" charset="0"/>
              <a:cs typeface="Sakkal Majalla"/>
            </a:endParaRPr>
          </a:p>
          <a:p>
            <a:pPr marL="685800" indent="-457200" algn="justLow" rtl="1">
              <a:buFontTx/>
              <a:buChar char="-"/>
              <a:tabLst>
                <a:tab pos="457200" algn="l"/>
              </a:tabLst>
            </a:pPr>
            <a:r>
              <a:rPr lang="ar-SA" sz="2400" b="1" dirty="0">
                <a:solidFill>
                  <a:prstClr val="black"/>
                </a:solidFill>
                <a:latin typeface="Times New Roman" panose="02020603050405020304" pitchFamily="18" charset="0"/>
                <a:ea typeface="Times New Roman" panose="02020603050405020304" pitchFamily="18" charset="0"/>
                <a:cs typeface="Sakkal Majalla"/>
              </a:rPr>
              <a:t>مساعد صانع اللعب </a:t>
            </a:r>
            <a:r>
              <a:rPr lang="en-US" sz="2400" b="1" dirty="0">
                <a:solidFill>
                  <a:prstClr val="black"/>
                </a:solidFill>
                <a:latin typeface="Hacen Liner Screen Bd"/>
                <a:ea typeface="Times New Roman" panose="02020603050405020304" pitchFamily="18" charset="0"/>
                <a:cs typeface="Sakkal Majalla"/>
              </a:rPr>
              <a:t>or Shooting Guard  Off-Guard, Swing Guard </a:t>
            </a:r>
            <a:r>
              <a:rPr lang="ar-SA" sz="2400" b="1" dirty="0">
                <a:solidFill>
                  <a:prstClr val="black"/>
                </a:solidFill>
                <a:latin typeface="Times New Roman" panose="02020603050405020304" pitchFamily="18" charset="0"/>
                <a:ea typeface="Times New Roman" panose="02020603050405020304" pitchFamily="18" charset="0"/>
                <a:cs typeface="Sakkal Majalla"/>
              </a:rPr>
              <a:t>مركز(</a:t>
            </a:r>
            <a:r>
              <a:rPr lang="ar-BH" sz="2400" b="1" dirty="0">
                <a:solidFill>
                  <a:prstClr val="black"/>
                </a:solidFill>
                <a:latin typeface="Times New Roman" panose="02020603050405020304" pitchFamily="18" charset="0"/>
                <a:ea typeface="Times New Roman" panose="02020603050405020304" pitchFamily="18" charset="0"/>
                <a:cs typeface="Sakkal Majalla"/>
              </a:rPr>
              <a:t> </a:t>
            </a:r>
            <a:r>
              <a:rPr lang="ar-SA" sz="2400" b="1" dirty="0">
                <a:solidFill>
                  <a:prstClr val="black"/>
                </a:solidFill>
                <a:latin typeface="Times New Roman" panose="02020603050405020304" pitchFamily="18" charset="0"/>
                <a:ea typeface="Times New Roman" panose="02020603050405020304" pitchFamily="18" charset="0"/>
                <a:cs typeface="Sakkal Majalla"/>
              </a:rPr>
              <a:t>)</a:t>
            </a:r>
            <a:endParaRPr lang="ar-BH" sz="2400" b="1" dirty="0">
              <a:solidFill>
                <a:prstClr val="black"/>
              </a:solidFill>
              <a:latin typeface="Times New Roman" panose="02020603050405020304" pitchFamily="18" charset="0"/>
              <a:ea typeface="Times New Roman" panose="02020603050405020304" pitchFamily="18" charset="0"/>
              <a:cs typeface="Sakkal Majalla"/>
            </a:endParaRPr>
          </a:p>
          <a:p>
            <a:pPr marL="685800" indent="-457200" algn="justLow" rtl="1">
              <a:buFontTx/>
              <a:buChar char="-"/>
              <a:tabLst>
                <a:tab pos="457200" algn="l"/>
              </a:tabLst>
            </a:pPr>
            <a:r>
              <a:rPr lang="ar-SA" sz="2400" b="1" dirty="0">
                <a:solidFill>
                  <a:prstClr val="black"/>
                </a:solidFill>
                <a:latin typeface="Times New Roman" panose="02020603050405020304" pitchFamily="18" charset="0"/>
                <a:ea typeface="Times New Roman" panose="02020603050405020304" pitchFamily="18" charset="0"/>
                <a:cs typeface="Sakkal Majalla"/>
              </a:rPr>
              <a:t>الجناح (طويل القامة) </a:t>
            </a:r>
            <a:r>
              <a:rPr lang="en-US" sz="2400" b="1" dirty="0">
                <a:solidFill>
                  <a:prstClr val="black"/>
                </a:solidFill>
                <a:latin typeface="Hacen Liner Screen Bd"/>
                <a:ea typeface="Times New Roman" panose="02020603050405020304" pitchFamily="18" charset="0"/>
                <a:cs typeface="Sakkal Majalla"/>
              </a:rPr>
              <a:t>Power Forward</a:t>
            </a:r>
            <a:r>
              <a:rPr lang="ar-SA" sz="2400" b="1" dirty="0">
                <a:solidFill>
                  <a:prstClr val="black"/>
                </a:solidFill>
                <a:latin typeface="Times New Roman" panose="02020603050405020304" pitchFamily="18" charset="0"/>
                <a:ea typeface="Times New Roman" panose="02020603050405020304" pitchFamily="18" charset="0"/>
                <a:cs typeface="Sakkal Majalla"/>
              </a:rPr>
              <a:t> مركز (</a:t>
            </a:r>
            <a:r>
              <a:rPr lang="ar-BH" sz="2400" b="1" dirty="0">
                <a:solidFill>
                  <a:prstClr val="black"/>
                </a:solidFill>
                <a:latin typeface="Times New Roman" panose="02020603050405020304" pitchFamily="18" charset="0"/>
                <a:ea typeface="Times New Roman" panose="02020603050405020304" pitchFamily="18" charset="0"/>
                <a:cs typeface="Sakkal Majalla"/>
              </a:rPr>
              <a:t> </a:t>
            </a:r>
            <a:r>
              <a:rPr lang="ar-SA" sz="2400" b="1" dirty="0">
                <a:solidFill>
                  <a:prstClr val="black"/>
                </a:solidFill>
                <a:latin typeface="Times New Roman" panose="02020603050405020304" pitchFamily="18" charset="0"/>
                <a:ea typeface="Times New Roman" panose="02020603050405020304" pitchFamily="18" charset="0"/>
                <a:cs typeface="Sakkal Majalla"/>
              </a:rPr>
              <a:t>)</a:t>
            </a:r>
            <a:endParaRPr lang="en-US" sz="2400" b="1" dirty="0">
              <a:solidFill>
                <a:prstClr val="black"/>
              </a:solidFill>
              <a:latin typeface="Times New Roman" panose="02020603050405020304" pitchFamily="18" charset="0"/>
              <a:ea typeface="Times New Roman" panose="02020603050405020304" pitchFamily="18" charset="0"/>
              <a:cs typeface="Sakkal Majalla"/>
            </a:endParaRPr>
          </a:p>
          <a:p>
            <a:pPr algn="just" rtl="1">
              <a:defRPr/>
            </a:pPr>
            <a:endParaRPr lang="ar-BH" sz="2800" b="1" dirty="0">
              <a:solidFill>
                <a:srgbClr val="FF0000"/>
              </a:solidFill>
              <a:effectLst>
                <a:outerShdw blurRad="38100" dist="38100" dir="2700000" algn="tl">
                  <a:srgbClr val="000000">
                    <a:alpha val="43137"/>
                  </a:srgbClr>
                </a:outerShdw>
              </a:effectLst>
              <a:latin typeface="Sakkal Majalla"/>
              <a:ea typeface="Times New Roman" panose="02020603050405020304" pitchFamily="18" charset="0"/>
              <a:cs typeface="Sakkal Majalla"/>
            </a:endParaRPr>
          </a:p>
          <a:p>
            <a:pPr algn="just" rtl="1">
              <a:defRPr/>
            </a:pPr>
            <a:endParaRPr lang="ar-BH" sz="2800" b="1" dirty="0">
              <a:solidFill>
                <a:srgbClr val="FF0000"/>
              </a:solidFill>
              <a:effectLst>
                <a:outerShdw blurRad="38100" dist="38100" dir="2700000" algn="tl">
                  <a:srgbClr val="000000">
                    <a:alpha val="43137"/>
                  </a:srgbClr>
                </a:outerShdw>
              </a:effectLst>
              <a:latin typeface="Sakkal Majalla"/>
              <a:cs typeface="Sakkal Majalla"/>
            </a:endParaRPr>
          </a:p>
          <a:p>
            <a:pPr algn="just" rtl="1">
              <a:defRPr/>
            </a:pPr>
            <a:endParaRPr lang="ar-BH" sz="2400" b="1" dirty="0">
              <a:solidFill>
                <a:srgbClr val="FF0000"/>
              </a:solidFill>
              <a:effectLst>
                <a:outerShdw blurRad="38100" dist="38100" dir="2700000" algn="tl">
                  <a:srgbClr val="000000">
                    <a:alpha val="43137"/>
                  </a:srgbClr>
                </a:outerShdw>
              </a:effectLst>
              <a:latin typeface="Sakkal Majalla"/>
              <a:cs typeface="Sakkal Majalla"/>
            </a:endParaRPr>
          </a:p>
          <a:p>
            <a:pPr algn="just" rtl="1">
              <a:defRPr/>
            </a:pPr>
            <a:endParaRPr lang="ar-BH" sz="2400" b="1" dirty="0">
              <a:solidFill>
                <a:srgbClr val="FF0000"/>
              </a:solidFill>
              <a:effectLst>
                <a:outerShdw blurRad="38100" dist="38100" dir="2700000" algn="tl">
                  <a:srgbClr val="000000">
                    <a:alpha val="43137"/>
                  </a:srgbClr>
                </a:outerShdw>
              </a:effectLst>
              <a:latin typeface="Sakkal Majalla"/>
              <a:cs typeface="Sakkal Majalla"/>
            </a:endParaRPr>
          </a:p>
          <a:p>
            <a:pPr algn="just" rtl="1">
              <a:defRPr/>
            </a:pPr>
            <a:endParaRPr lang="ar-BH" sz="2400" b="1" dirty="0">
              <a:solidFill>
                <a:srgbClr val="FF0000"/>
              </a:solidFill>
              <a:effectLst>
                <a:outerShdw blurRad="38100" dist="38100" dir="2700000" algn="tl">
                  <a:srgbClr val="000000">
                    <a:alpha val="43137"/>
                  </a:srgbClr>
                </a:outerShdw>
              </a:effectLst>
              <a:latin typeface="Sakkal Majalla"/>
              <a:cs typeface="Sakkal Majalla"/>
            </a:endParaRPr>
          </a:p>
        </p:txBody>
      </p:sp>
      <p:sp>
        <p:nvSpPr>
          <p:cNvPr id="10" name="TextBox 9">
            <a:extLst>
              <a:ext uri="{FF2B5EF4-FFF2-40B4-BE49-F238E27FC236}">
                <a16:creationId xmlns:a16="http://schemas.microsoft.com/office/drawing/2014/main" id="{C6AA3760-B844-415C-BADC-1735775AC819}"/>
              </a:ext>
            </a:extLst>
          </p:cNvPr>
          <p:cNvSpPr txBox="1"/>
          <p:nvPr/>
        </p:nvSpPr>
        <p:spPr>
          <a:xfrm>
            <a:off x="3667874" y="344738"/>
            <a:ext cx="4125432" cy="923330"/>
          </a:xfrm>
          <a:prstGeom prst="rect">
            <a:avLst/>
          </a:prstGeom>
          <a:noFill/>
        </p:spPr>
        <p:txBody>
          <a:bodyPr wrap="square" rtlCol="0">
            <a:spAutoFit/>
          </a:bodyPr>
          <a:lstStyle/>
          <a:p>
            <a:pPr algn="just" rtl="1">
              <a:defRPr/>
            </a:pPr>
            <a:r>
              <a:rPr lang="ar-BH" sz="5400" b="1" dirty="0">
                <a:solidFill>
                  <a:srgbClr val="FF0000"/>
                </a:solidFill>
                <a:effectLst>
                  <a:outerShdw blurRad="38100" dist="38100" dir="2700000" algn="tl">
                    <a:srgbClr val="000000">
                      <a:alpha val="43137"/>
                    </a:srgbClr>
                  </a:outerShdw>
                </a:effectLst>
                <a:latin typeface="Sakkal Majalla"/>
                <a:cs typeface="Sakkal Majalla"/>
              </a:rPr>
              <a:t>التقييم الذاتي:</a:t>
            </a:r>
          </a:p>
        </p:txBody>
      </p:sp>
    </p:spTree>
    <p:extLst>
      <p:ext uri="{BB962C8B-B14F-4D97-AF65-F5344CB8AC3E}">
        <p14:creationId xmlns:p14="http://schemas.microsoft.com/office/powerpoint/2010/main" val="1413040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6000"/>
              </a:lnSpc>
              <a:spcBef>
                <a:spcPts val="0"/>
              </a:spcBef>
              <a:spcAft>
                <a:spcPts val="800"/>
              </a:spcAft>
              <a:buClrTx/>
              <a:buSzTx/>
              <a:buFontTx/>
              <a:buNone/>
              <a:tabLst/>
              <a:defRPr/>
            </a:pP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id="{7C7E189F-D8EE-4CCD-A223-847728D105FD}"/>
              </a:ext>
            </a:extLst>
          </p:cNvPr>
          <p:cNvSpPr txBox="1"/>
          <p:nvPr/>
        </p:nvSpPr>
        <p:spPr>
          <a:xfrm>
            <a:off x="1112933" y="1405016"/>
            <a:ext cx="10656025" cy="3908762"/>
          </a:xfrm>
          <a:prstGeom prst="rect">
            <a:avLst/>
          </a:prstGeom>
          <a:noFill/>
        </p:spPr>
        <p:txBody>
          <a:bodyPr wrap="square" rtlCol="0">
            <a:spAutoFit/>
          </a:bodyPr>
          <a:lstStyle/>
          <a:p>
            <a:pPr algn="ctr" rtl="1">
              <a:defRPr/>
            </a:pPr>
            <a:r>
              <a:rPr lang="ar-BH" sz="5400" b="1" dirty="0">
                <a:solidFill>
                  <a:srgbClr val="FF0000"/>
                </a:solidFill>
                <a:effectLst>
                  <a:outerShdw blurRad="38100" dist="38100" dir="2700000" algn="tl">
                    <a:srgbClr val="000000">
                      <a:alpha val="43137"/>
                    </a:srgbClr>
                  </a:outerShdw>
                </a:effectLst>
                <a:latin typeface="Sakkal Majalla"/>
                <a:cs typeface="Sakkal Majalla"/>
              </a:rPr>
              <a:t>الإجابة:</a:t>
            </a:r>
          </a:p>
          <a:p>
            <a:pPr algn="just" rtl="1"/>
            <a:r>
              <a:rPr lang="ar-BH" sz="2800" b="1" dirty="0">
                <a:solidFill>
                  <a:srgbClr val="FF0000"/>
                </a:solidFill>
                <a:effectLst>
                  <a:outerShdw blurRad="38100" dist="38100" dir="2700000" algn="tl">
                    <a:srgbClr val="000000">
                      <a:alpha val="43137"/>
                    </a:srgbClr>
                  </a:outerShdw>
                </a:effectLst>
                <a:latin typeface="Sakkal Majalla"/>
                <a:cs typeface="Sakkal Majalla"/>
              </a:rPr>
              <a:t>1- </a:t>
            </a:r>
            <a:r>
              <a:rPr lang="ar-BH" sz="2800" dirty="0">
                <a:solidFill>
                  <a:srgbClr val="FF0000"/>
                </a:solidFill>
                <a:latin typeface="Times New Roman" panose="02020603050405020304" pitchFamily="18" charset="0"/>
                <a:ea typeface="Times New Roman" panose="02020603050405020304" pitchFamily="18" charset="0"/>
                <a:cs typeface="Sakkal Majalla"/>
              </a:rPr>
              <a:t>أكتب اسم المصطلح المناسب للعبارات التالية :</a:t>
            </a:r>
          </a:p>
          <a:p>
            <a:pPr algn="r" rtl="1"/>
            <a:r>
              <a:rPr lang="ar-BH" sz="2400" dirty="0">
                <a:solidFill>
                  <a:prstClr val="black"/>
                </a:solidFill>
                <a:latin typeface="Times New Roman" panose="02020603050405020304" pitchFamily="18" charset="0"/>
                <a:cs typeface="Sakkal Majalla"/>
              </a:rPr>
              <a:t>1</a:t>
            </a:r>
            <a:r>
              <a:rPr lang="ar-BH" sz="2400" b="1" dirty="0">
                <a:solidFill>
                  <a:prstClr val="black"/>
                </a:solidFill>
                <a:latin typeface="Times New Roman" panose="02020603050405020304" pitchFamily="18" charset="0"/>
                <a:cs typeface="Sakkal Majalla"/>
              </a:rPr>
              <a:t>/ ( </a:t>
            </a:r>
            <a:r>
              <a:rPr lang="ar-SA" sz="2400" b="1" dirty="0">
                <a:solidFill>
                  <a:srgbClr val="00B050"/>
                </a:solidFill>
                <a:latin typeface="Times New Roman" panose="02020603050405020304" pitchFamily="18" charset="0"/>
                <a:cs typeface="Sakkal Majalla"/>
              </a:rPr>
              <a:t>لاعبو المراكز الخارجية  </a:t>
            </a:r>
            <a:r>
              <a:rPr lang="ar-BH" sz="2400" b="1" dirty="0">
                <a:solidFill>
                  <a:srgbClr val="00B050"/>
                </a:solidFill>
                <a:latin typeface="Times New Roman" panose="02020603050405020304" pitchFamily="18" charset="0"/>
                <a:cs typeface="Sakkal Majalla"/>
              </a:rPr>
              <a:t> </a:t>
            </a:r>
            <a:r>
              <a:rPr lang="ar-BH" sz="2400" b="1" dirty="0">
                <a:solidFill>
                  <a:prstClr val="black"/>
                </a:solidFill>
                <a:latin typeface="Times New Roman" panose="02020603050405020304" pitchFamily="18" charset="0"/>
                <a:cs typeface="Sakkal Majalla"/>
              </a:rPr>
              <a:t>)اللاعبون</a:t>
            </a:r>
            <a:r>
              <a:rPr lang="ar-SA" sz="2400" b="1" dirty="0">
                <a:solidFill>
                  <a:prstClr val="black"/>
                </a:solidFill>
                <a:latin typeface="Times New Roman" panose="02020603050405020304" pitchFamily="18" charset="0"/>
                <a:cs typeface="Sakkal Majalla"/>
              </a:rPr>
              <a:t> الذين يلعبون دائما في المحيط الخارجي للمنطقة المحرمة, وهم دائما يواجهون السلة (لوحة الهدف).</a:t>
            </a:r>
            <a:br>
              <a:rPr lang="ar-BH" sz="2400" b="1" dirty="0">
                <a:solidFill>
                  <a:prstClr val="black"/>
                </a:solidFill>
                <a:latin typeface="Times New Roman" panose="02020603050405020304" pitchFamily="18" charset="0"/>
                <a:cs typeface="Sakkal Majalla"/>
              </a:rPr>
            </a:br>
            <a:r>
              <a:rPr lang="ar-BH" sz="2400" b="1" dirty="0">
                <a:solidFill>
                  <a:prstClr val="black"/>
                </a:solidFill>
                <a:latin typeface="Times New Roman" panose="02020603050405020304" pitchFamily="18" charset="0"/>
                <a:cs typeface="Sakkal Majalla"/>
              </a:rPr>
              <a:t>2/ (</a:t>
            </a:r>
            <a:r>
              <a:rPr lang="ar-SA" sz="2400" b="1" dirty="0">
                <a:solidFill>
                  <a:srgbClr val="00B050"/>
                </a:solidFill>
                <a:latin typeface="Times New Roman" panose="02020603050405020304" pitchFamily="18" charset="0"/>
                <a:cs typeface="Sakkal Majalla"/>
              </a:rPr>
              <a:t>لاعبو الارتكاز  </a:t>
            </a:r>
            <a:r>
              <a:rPr lang="ar-BH" sz="2400" b="1" dirty="0">
                <a:solidFill>
                  <a:srgbClr val="00B050"/>
                </a:solidFill>
                <a:latin typeface="Times New Roman" panose="02020603050405020304" pitchFamily="18" charset="0"/>
                <a:cs typeface="Sakkal Majalla"/>
              </a:rPr>
              <a:t> </a:t>
            </a:r>
            <a:r>
              <a:rPr lang="ar-BH" sz="2400" b="1" dirty="0">
                <a:solidFill>
                  <a:prstClr val="black"/>
                </a:solidFill>
                <a:latin typeface="Times New Roman" panose="02020603050405020304" pitchFamily="18" charset="0"/>
                <a:cs typeface="Sakkal Majalla"/>
              </a:rPr>
              <a:t>) اللاعبون الذين</a:t>
            </a:r>
            <a:r>
              <a:rPr lang="ar-SA" sz="2400" b="1" dirty="0">
                <a:solidFill>
                  <a:prstClr val="black"/>
                </a:solidFill>
                <a:latin typeface="Times New Roman" panose="02020603050405020304" pitchFamily="18" charset="0"/>
                <a:cs typeface="Sakkal Majalla"/>
              </a:rPr>
              <a:t> لهم طبيعة أداء مميزة حيث أنهم يلعبون في مناطق قريبة  أو داخل المنطقة المحرمة وظهر اللاعب غالباً مواجه للسلة.</a:t>
            </a:r>
            <a:br>
              <a:rPr lang="ar-BH" sz="2400" b="1" dirty="0">
                <a:solidFill>
                  <a:prstClr val="black"/>
                </a:solidFill>
                <a:latin typeface="Times New Roman" panose="02020603050405020304" pitchFamily="18" charset="0"/>
                <a:cs typeface="Sakkal Majalla"/>
              </a:rPr>
            </a:br>
            <a:r>
              <a:rPr lang="ar-BH" b="1" dirty="0">
                <a:solidFill>
                  <a:prstClr val="black"/>
                </a:solidFill>
                <a:latin typeface="Times New Roman" panose="02020603050405020304" pitchFamily="18" charset="0"/>
                <a:ea typeface="Times New Roman" panose="02020603050405020304" pitchFamily="18" charset="0"/>
                <a:cs typeface="Hacen Liner Screen Bd"/>
              </a:rPr>
              <a:t> </a:t>
            </a:r>
            <a:endParaRPr lang="en-US" sz="2000" dirty="0">
              <a:solidFill>
                <a:prstClr val="black"/>
              </a:solidFill>
              <a:latin typeface="Times New Roman" panose="02020603050405020304" pitchFamily="18" charset="0"/>
              <a:ea typeface="Times New Roman" panose="02020603050405020304" pitchFamily="18" charset="0"/>
              <a:cs typeface="Sakkal Majalla"/>
            </a:endParaRPr>
          </a:p>
          <a:p>
            <a:pPr marL="142875" algn="just" rtl="1"/>
            <a:endParaRPr lang="en-US" sz="2400" dirty="0">
              <a:solidFill>
                <a:prstClr val="black"/>
              </a:solidFill>
              <a:latin typeface="Times New Roman" panose="02020603050405020304" pitchFamily="18" charset="0"/>
              <a:ea typeface="Times New Roman" panose="02020603050405020304" pitchFamily="18" charset="0"/>
              <a:cs typeface="Sakkal Majalla"/>
            </a:endParaRPr>
          </a:p>
          <a:p>
            <a:pPr algn="just" rtl="1">
              <a:defRPr/>
            </a:pPr>
            <a:endParaRPr lang="ar-BH" sz="2800" b="1" dirty="0">
              <a:solidFill>
                <a:srgbClr val="FF0000"/>
              </a:solidFill>
              <a:effectLst>
                <a:outerShdw blurRad="38100" dist="38100" dir="2700000" algn="tl">
                  <a:srgbClr val="000000">
                    <a:alpha val="43137"/>
                  </a:srgbClr>
                </a:outerShdw>
              </a:effectLst>
              <a:latin typeface="Sakkal Majalla"/>
              <a:cs typeface="Sakkal Majalla"/>
            </a:endParaRPr>
          </a:p>
        </p:txBody>
      </p:sp>
    </p:spTree>
    <p:extLst>
      <p:ext uri="{BB962C8B-B14F-4D97-AF65-F5344CB8AC3E}">
        <p14:creationId xmlns:p14="http://schemas.microsoft.com/office/powerpoint/2010/main" val="4069250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6000"/>
              </a:lnSpc>
              <a:spcBef>
                <a:spcPts val="0"/>
              </a:spcBef>
              <a:spcAft>
                <a:spcPts val="800"/>
              </a:spcAft>
              <a:buClrTx/>
              <a:buSzTx/>
              <a:buFontTx/>
              <a:buNone/>
              <a:tabLst/>
              <a:defRPr/>
            </a:pP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id="{4E51ABF0-4923-4B25-8CC0-00CD913734B9}"/>
              </a:ext>
            </a:extLst>
          </p:cNvPr>
          <p:cNvSpPr txBox="1"/>
          <p:nvPr/>
        </p:nvSpPr>
        <p:spPr>
          <a:xfrm>
            <a:off x="963846" y="1213009"/>
            <a:ext cx="10656025" cy="1846659"/>
          </a:xfrm>
          <a:prstGeom prst="rect">
            <a:avLst/>
          </a:prstGeom>
          <a:noFill/>
        </p:spPr>
        <p:txBody>
          <a:bodyPr wrap="square" rtlCol="0">
            <a:spAutoFit/>
          </a:bodyPr>
          <a:lstStyle/>
          <a:p>
            <a:pPr algn="ctr" rtl="1">
              <a:defRPr/>
            </a:pPr>
            <a:r>
              <a:rPr lang="ar-BH" sz="5400" b="1" dirty="0">
                <a:solidFill>
                  <a:srgbClr val="FF0000"/>
                </a:solidFill>
                <a:effectLst>
                  <a:outerShdw blurRad="38100" dist="38100" dir="2700000" algn="tl">
                    <a:srgbClr val="000000">
                      <a:alpha val="43137"/>
                    </a:srgbClr>
                  </a:outerShdw>
                </a:effectLst>
                <a:latin typeface="Sakkal Majalla"/>
                <a:cs typeface="Sakkal Majalla"/>
              </a:rPr>
              <a:t>الإجابة:</a:t>
            </a:r>
          </a:p>
          <a:p>
            <a:pPr algn="just" rtl="1">
              <a:defRPr/>
            </a:pPr>
            <a:r>
              <a:rPr lang="ar-BH" sz="2800" b="1" dirty="0">
                <a:solidFill>
                  <a:srgbClr val="FF0000"/>
                </a:solidFill>
                <a:effectLst>
                  <a:outerShdw blurRad="38100" dist="38100" dir="2700000" algn="tl">
                    <a:srgbClr val="000000">
                      <a:alpha val="43137"/>
                    </a:srgbClr>
                  </a:outerShdw>
                </a:effectLst>
                <a:latin typeface="Sakkal Majalla"/>
                <a:cs typeface="Sakkal Majalla"/>
              </a:rPr>
              <a:t>2 </a:t>
            </a:r>
            <a:r>
              <a:rPr lang="ar-BH" sz="3200" b="1" dirty="0">
                <a:solidFill>
                  <a:srgbClr val="FF0000"/>
                </a:solidFill>
                <a:effectLst>
                  <a:outerShdw blurRad="38100" dist="38100" dir="2700000" algn="tl">
                    <a:srgbClr val="000000">
                      <a:alpha val="43137"/>
                    </a:srgbClr>
                  </a:outerShdw>
                </a:effectLst>
                <a:latin typeface="Sakkal Majalla"/>
                <a:cs typeface="Sakkal Majalla"/>
              </a:rPr>
              <a:t>- </a:t>
            </a:r>
            <a:r>
              <a:rPr lang="ar-BH" sz="3200" dirty="0">
                <a:solidFill>
                  <a:srgbClr val="FF0000"/>
                </a:solidFill>
                <a:latin typeface="Times New Roman" panose="02020603050405020304" pitchFamily="18" charset="0"/>
                <a:ea typeface="Times New Roman" panose="02020603050405020304" pitchFamily="18" charset="0"/>
                <a:cs typeface="Sakkal Majalla"/>
              </a:rPr>
              <a:t> </a:t>
            </a:r>
            <a:r>
              <a:rPr lang="ar-BH" sz="3200" b="1" dirty="0">
                <a:solidFill>
                  <a:srgbClr val="FF0000"/>
                </a:solidFill>
                <a:latin typeface="Times New Roman" panose="02020603050405020304" pitchFamily="18" charset="0"/>
                <a:ea typeface="Times New Roman" panose="02020603050405020304" pitchFamily="18" charset="0"/>
                <a:cs typeface="Sakkal Majalla"/>
              </a:rPr>
              <a:t>أكتب المركز الصحيح للاعبين :</a:t>
            </a:r>
            <a:endParaRPr lang="en-US" sz="2400" dirty="0">
              <a:solidFill>
                <a:prstClr val="black"/>
              </a:solidFill>
              <a:latin typeface="Times New Roman" panose="02020603050405020304" pitchFamily="18" charset="0"/>
              <a:ea typeface="Times New Roman" panose="02020603050405020304" pitchFamily="18" charset="0"/>
              <a:cs typeface="Sakkal Majalla"/>
            </a:endParaRPr>
          </a:p>
          <a:p>
            <a:pPr algn="just" rtl="1">
              <a:defRPr/>
            </a:pPr>
            <a:endParaRPr lang="ar-BH" sz="2800" b="1" dirty="0">
              <a:solidFill>
                <a:srgbClr val="FF0000"/>
              </a:solidFill>
              <a:effectLst>
                <a:outerShdw blurRad="38100" dist="38100" dir="2700000" algn="tl">
                  <a:srgbClr val="000000">
                    <a:alpha val="43137"/>
                  </a:srgbClr>
                </a:outerShdw>
              </a:effectLst>
              <a:latin typeface="Sakkal Majalla"/>
              <a:cs typeface="Sakkal Majalla"/>
            </a:endParaRPr>
          </a:p>
        </p:txBody>
      </p:sp>
      <p:sp>
        <p:nvSpPr>
          <p:cNvPr id="13" name="TextBox 12">
            <a:extLst>
              <a:ext uri="{FF2B5EF4-FFF2-40B4-BE49-F238E27FC236}">
                <a16:creationId xmlns:a16="http://schemas.microsoft.com/office/drawing/2014/main" id="{9721EAE8-2657-46F4-AF9F-C49509813204}"/>
              </a:ext>
            </a:extLst>
          </p:cNvPr>
          <p:cNvSpPr txBox="1"/>
          <p:nvPr/>
        </p:nvSpPr>
        <p:spPr>
          <a:xfrm>
            <a:off x="423042" y="3188294"/>
            <a:ext cx="11069077" cy="1938992"/>
          </a:xfrm>
          <a:prstGeom prst="rect">
            <a:avLst/>
          </a:prstGeom>
          <a:noFill/>
        </p:spPr>
        <p:txBody>
          <a:bodyPr wrap="square">
            <a:spAutoFit/>
          </a:bodyPr>
          <a:lstStyle/>
          <a:p>
            <a:pPr marL="685800" indent="-457200" algn="justLow" rtl="1">
              <a:buFontTx/>
              <a:buChar char="-"/>
              <a:tabLst>
                <a:tab pos="457200" algn="l"/>
              </a:tabLst>
            </a:pPr>
            <a:r>
              <a:rPr lang="ar-SA" sz="2400" b="1" dirty="0">
                <a:solidFill>
                  <a:prstClr val="black"/>
                </a:solidFill>
                <a:latin typeface="Hacen Liner Screen Bd"/>
                <a:cs typeface="Sakkal Majalla"/>
              </a:rPr>
              <a:t>صانع اللعب </a:t>
            </a:r>
            <a:r>
              <a:rPr lang="en-US" sz="2400" b="1" dirty="0">
                <a:solidFill>
                  <a:prstClr val="black"/>
                </a:solidFill>
                <a:latin typeface="Hacen Liner Screen Bd"/>
                <a:cs typeface="Sakkal Majalla"/>
              </a:rPr>
              <a:t>Point Guard</a:t>
            </a:r>
            <a:r>
              <a:rPr lang="ar-SA" sz="2400" b="1" dirty="0">
                <a:solidFill>
                  <a:prstClr val="black"/>
                </a:solidFill>
                <a:latin typeface="Hacen Liner Screen Bd"/>
                <a:cs typeface="Sakkal Majalla"/>
              </a:rPr>
              <a:t> مركز </a:t>
            </a:r>
            <a:r>
              <a:rPr lang="ar-BH" sz="2400" b="1" dirty="0">
                <a:solidFill>
                  <a:prstClr val="black"/>
                </a:solidFill>
                <a:latin typeface="Hacen Liner Screen Bd"/>
                <a:cs typeface="Sakkal Majalla"/>
              </a:rPr>
              <a:t> رقم </a:t>
            </a:r>
            <a:r>
              <a:rPr lang="ar-SA" sz="2400" b="1" dirty="0">
                <a:solidFill>
                  <a:prstClr val="black"/>
                </a:solidFill>
                <a:latin typeface="Hacen Liner Screen Bd"/>
                <a:cs typeface="Sakkal Majalla"/>
              </a:rPr>
              <a:t>(</a:t>
            </a:r>
            <a:r>
              <a:rPr lang="ar-SA" sz="2400" b="1" u="sng" dirty="0">
                <a:solidFill>
                  <a:srgbClr val="00B050"/>
                </a:solidFill>
                <a:latin typeface="Hacen Liner Screen Bd"/>
                <a:cs typeface="Sakkal Majalla"/>
              </a:rPr>
              <a:t>1</a:t>
            </a:r>
            <a:r>
              <a:rPr lang="ar-SA" sz="2400" b="1" dirty="0">
                <a:solidFill>
                  <a:prstClr val="black"/>
                </a:solidFill>
                <a:latin typeface="Hacen Liner Screen Bd"/>
                <a:cs typeface="Sakkal Majalla"/>
              </a:rPr>
              <a:t>)</a:t>
            </a:r>
            <a:endParaRPr lang="ar-BH" sz="2400" b="1" dirty="0">
              <a:solidFill>
                <a:prstClr val="black"/>
              </a:solidFill>
              <a:latin typeface="Hacen Liner Screen Bd"/>
              <a:cs typeface="Sakkal Majalla"/>
            </a:endParaRPr>
          </a:p>
          <a:p>
            <a:pPr marL="685800" indent="-457200" algn="justLow" rtl="1">
              <a:buFontTx/>
              <a:buChar char="-"/>
              <a:tabLst>
                <a:tab pos="457200" algn="l"/>
              </a:tabLst>
            </a:pPr>
            <a:r>
              <a:rPr lang="ar-SA" sz="2400" b="1" dirty="0">
                <a:solidFill>
                  <a:prstClr val="black"/>
                </a:solidFill>
                <a:latin typeface="Hacen Liner Screen Bd"/>
                <a:cs typeface="Sakkal Majalla"/>
              </a:rPr>
              <a:t>الجناح (قصير القامة)  </a:t>
            </a:r>
            <a:r>
              <a:rPr lang="en-US" sz="2400" b="1" dirty="0">
                <a:solidFill>
                  <a:prstClr val="black"/>
                </a:solidFill>
                <a:latin typeface="Hacen Liner Screen Bd"/>
                <a:cs typeface="Sakkal Majalla"/>
              </a:rPr>
              <a:t> Small Forward</a:t>
            </a:r>
            <a:r>
              <a:rPr lang="ar-SA" sz="2400" b="1" dirty="0">
                <a:solidFill>
                  <a:prstClr val="black"/>
                </a:solidFill>
                <a:latin typeface="Hacen Liner Screen Bd"/>
                <a:cs typeface="Sakkal Majalla"/>
              </a:rPr>
              <a:t> مركز (</a:t>
            </a:r>
            <a:r>
              <a:rPr lang="ar-SA" sz="2400" b="1" u="sng" dirty="0">
                <a:solidFill>
                  <a:srgbClr val="00B050"/>
                </a:solidFill>
                <a:latin typeface="Hacen Liner Screen Bd"/>
                <a:cs typeface="Sakkal Majalla"/>
              </a:rPr>
              <a:t>3</a:t>
            </a:r>
            <a:r>
              <a:rPr lang="ar-SA" sz="2400" b="1" dirty="0">
                <a:solidFill>
                  <a:prstClr val="black"/>
                </a:solidFill>
                <a:latin typeface="Hacen Liner Screen Bd"/>
                <a:cs typeface="Sakkal Majalla"/>
              </a:rPr>
              <a:t>)</a:t>
            </a:r>
            <a:endParaRPr lang="ar-BH" sz="2400" b="1" dirty="0">
              <a:solidFill>
                <a:prstClr val="black"/>
              </a:solidFill>
              <a:latin typeface="Hacen Liner Screen Bd"/>
              <a:cs typeface="Sakkal Majalla"/>
            </a:endParaRPr>
          </a:p>
          <a:p>
            <a:pPr marL="685800" indent="-457200" algn="justLow" rtl="1">
              <a:buFontTx/>
              <a:buChar char="-"/>
              <a:tabLst>
                <a:tab pos="457200" algn="l"/>
              </a:tabLst>
            </a:pPr>
            <a:r>
              <a:rPr lang="ar-SA" sz="2400" b="1" dirty="0">
                <a:solidFill>
                  <a:prstClr val="black"/>
                </a:solidFill>
                <a:latin typeface="Hacen Liner Screen Bd"/>
                <a:cs typeface="Sakkal Majalla"/>
              </a:rPr>
              <a:t>لاعب الارتكاز </a:t>
            </a:r>
            <a:r>
              <a:rPr lang="en-US" sz="2400" b="1" dirty="0">
                <a:solidFill>
                  <a:prstClr val="black"/>
                </a:solidFill>
                <a:latin typeface="Hacen Liner Screen Bd"/>
                <a:cs typeface="Sakkal Majalla"/>
              </a:rPr>
              <a:t>Center or Post</a:t>
            </a:r>
            <a:r>
              <a:rPr lang="ar-SA" sz="2400" b="1" dirty="0">
                <a:solidFill>
                  <a:prstClr val="black"/>
                </a:solidFill>
                <a:latin typeface="Hacen Liner Screen Bd"/>
                <a:cs typeface="Sakkal Majalla"/>
              </a:rPr>
              <a:t> مركز(</a:t>
            </a:r>
            <a:r>
              <a:rPr lang="ar-SA" sz="2400" b="1" u="sng" dirty="0">
                <a:solidFill>
                  <a:srgbClr val="00B050"/>
                </a:solidFill>
                <a:latin typeface="Hacen Liner Screen Bd"/>
                <a:cs typeface="Sakkal Majalla"/>
              </a:rPr>
              <a:t>5</a:t>
            </a:r>
            <a:r>
              <a:rPr lang="ar-SA" sz="2400" b="1" dirty="0">
                <a:solidFill>
                  <a:prstClr val="black"/>
                </a:solidFill>
                <a:latin typeface="Hacen Liner Screen Bd"/>
                <a:cs typeface="Sakkal Majalla"/>
              </a:rPr>
              <a:t>)</a:t>
            </a:r>
            <a:endParaRPr lang="ar-BH" sz="2400" b="1" dirty="0">
              <a:solidFill>
                <a:prstClr val="black"/>
              </a:solidFill>
              <a:latin typeface="Hacen Liner Screen Bd"/>
              <a:cs typeface="Sakkal Majalla"/>
            </a:endParaRPr>
          </a:p>
          <a:p>
            <a:pPr marL="685800" indent="-457200" algn="justLow" rtl="1">
              <a:buFontTx/>
              <a:buChar char="-"/>
              <a:tabLst>
                <a:tab pos="457200" algn="l"/>
              </a:tabLst>
            </a:pPr>
            <a:r>
              <a:rPr lang="ar-SA" sz="2400" b="1" dirty="0">
                <a:solidFill>
                  <a:prstClr val="black"/>
                </a:solidFill>
                <a:latin typeface="Hacen Liner Screen Bd"/>
                <a:cs typeface="Sakkal Majalla"/>
              </a:rPr>
              <a:t>مساعد صانع اللعب </a:t>
            </a:r>
            <a:r>
              <a:rPr lang="en-US" sz="2400" b="1" dirty="0">
                <a:solidFill>
                  <a:prstClr val="black"/>
                </a:solidFill>
                <a:latin typeface="Hacen Liner Screen Bd"/>
                <a:cs typeface="Sakkal Majalla"/>
              </a:rPr>
              <a:t>or Shooting Guard  Off-Guard, Swing Guard </a:t>
            </a:r>
            <a:r>
              <a:rPr lang="ar-SA" sz="2400" b="1" dirty="0">
                <a:solidFill>
                  <a:prstClr val="black"/>
                </a:solidFill>
                <a:latin typeface="Hacen Liner Screen Bd"/>
                <a:cs typeface="Sakkal Majalla"/>
              </a:rPr>
              <a:t>مركز(</a:t>
            </a:r>
            <a:r>
              <a:rPr lang="ar-SA" sz="2400" b="1" u="sng" dirty="0">
                <a:solidFill>
                  <a:srgbClr val="00B050"/>
                </a:solidFill>
                <a:latin typeface="Hacen Liner Screen Bd"/>
                <a:cs typeface="Sakkal Majalla"/>
              </a:rPr>
              <a:t>2</a:t>
            </a:r>
            <a:r>
              <a:rPr lang="ar-SA" sz="2400" b="1" dirty="0">
                <a:solidFill>
                  <a:prstClr val="black"/>
                </a:solidFill>
                <a:latin typeface="Hacen Liner Screen Bd"/>
                <a:cs typeface="Sakkal Majalla"/>
              </a:rPr>
              <a:t>)</a:t>
            </a:r>
            <a:endParaRPr lang="ar-BH" sz="2400" b="1" dirty="0">
              <a:solidFill>
                <a:prstClr val="black"/>
              </a:solidFill>
              <a:latin typeface="Hacen Liner Screen Bd"/>
              <a:cs typeface="Sakkal Majalla"/>
            </a:endParaRPr>
          </a:p>
          <a:p>
            <a:pPr marL="685800" indent="-457200" algn="justLow" rtl="1">
              <a:buFontTx/>
              <a:buChar char="-"/>
              <a:tabLst>
                <a:tab pos="457200" algn="l"/>
              </a:tabLst>
            </a:pPr>
            <a:r>
              <a:rPr lang="ar-SA" sz="2400" b="1" dirty="0">
                <a:solidFill>
                  <a:prstClr val="black"/>
                </a:solidFill>
                <a:latin typeface="Hacen Liner Screen Bd"/>
                <a:cs typeface="Sakkal Majalla"/>
              </a:rPr>
              <a:t>الجناح (طويل القامة) </a:t>
            </a:r>
            <a:r>
              <a:rPr lang="en-US" sz="2400" b="1" dirty="0">
                <a:solidFill>
                  <a:prstClr val="black"/>
                </a:solidFill>
                <a:latin typeface="Hacen Liner Screen Bd"/>
                <a:cs typeface="Sakkal Majalla"/>
              </a:rPr>
              <a:t>Power Forward</a:t>
            </a:r>
            <a:r>
              <a:rPr lang="ar-SA" sz="2400" b="1" dirty="0">
                <a:solidFill>
                  <a:prstClr val="black"/>
                </a:solidFill>
                <a:latin typeface="Hacen Liner Screen Bd"/>
                <a:cs typeface="Sakkal Majalla"/>
              </a:rPr>
              <a:t> مركز (</a:t>
            </a:r>
            <a:r>
              <a:rPr lang="ar-SA" sz="2400" b="1" u="sng" dirty="0">
                <a:solidFill>
                  <a:srgbClr val="00B050"/>
                </a:solidFill>
                <a:latin typeface="Hacen Liner Screen Bd"/>
                <a:cs typeface="Sakkal Majalla"/>
              </a:rPr>
              <a:t>4</a:t>
            </a:r>
            <a:r>
              <a:rPr lang="ar-SA" sz="2400" b="1" dirty="0">
                <a:solidFill>
                  <a:prstClr val="black"/>
                </a:solidFill>
                <a:latin typeface="Hacen Liner Screen Bd"/>
                <a:cs typeface="Sakkal Majalla"/>
              </a:rPr>
              <a:t>)</a:t>
            </a:r>
            <a:endParaRPr lang="en-US" sz="2400" b="1" dirty="0">
              <a:solidFill>
                <a:prstClr val="black"/>
              </a:solidFill>
              <a:latin typeface="Hacen Liner Screen Bd"/>
              <a:cs typeface="Sakkal Majalla"/>
            </a:endParaRPr>
          </a:p>
        </p:txBody>
      </p:sp>
    </p:spTree>
    <p:extLst>
      <p:ext uri="{BB962C8B-B14F-4D97-AF65-F5344CB8AC3E}">
        <p14:creationId xmlns:p14="http://schemas.microsoft.com/office/powerpoint/2010/main" val="1607077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rtl="1">
              <a:buNone/>
            </a:pPr>
            <a:endParaRPr lang="ar-BH" sz="8000" b="1" dirty="0">
              <a:solidFill>
                <a:srgbClr val="FF0000"/>
              </a:solidFill>
            </a:endParaRPr>
          </a:p>
          <a:p>
            <a:pPr marL="0" indent="0" algn="ctr" rtl="1">
              <a:buNone/>
            </a:pPr>
            <a:r>
              <a:rPr lang="ar-BH" sz="8000" b="1" dirty="0">
                <a:solidFill>
                  <a:srgbClr val="FF0000"/>
                </a:solidFill>
              </a:rPr>
              <a:t>انتهى الدرس</a:t>
            </a:r>
          </a:p>
        </p:txBody>
      </p:sp>
    </p:spTree>
    <p:extLst>
      <p:ext uri="{BB962C8B-B14F-4D97-AF65-F5344CB8AC3E}">
        <p14:creationId xmlns:p14="http://schemas.microsoft.com/office/powerpoint/2010/main" val="3169281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DD3696C-5BA9-4337-8237-4C66448B9DCA}"/>
              </a:ext>
            </a:extLst>
          </p:cNvPr>
          <p:cNvGraphicFramePr>
            <a:graphicFrameLocks noGrp="1"/>
          </p:cNvGraphicFramePr>
          <p:nvPr>
            <p:ph idx="1"/>
            <p:extLst>
              <p:ext uri="{D42A27DB-BD31-4B8C-83A1-F6EECF244321}">
                <p14:modId xmlns:p14="http://schemas.microsoft.com/office/powerpoint/2010/main" val="2409425754"/>
              </p:ext>
            </p:extLst>
          </p:nvPr>
        </p:nvGraphicFramePr>
        <p:xfrm>
          <a:off x="795213" y="193052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A718A02C-CE38-40B6-AD61-43CED0073D7B}"/>
              </a:ext>
            </a:extLst>
          </p:cNvPr>
          <p:cNvSpPr txBox="1"/>
          <p:nvPr/>
        </p:nvSpPr>
        <p:spPr>
          <a:xfrm>
            <a:off x="795213" y="1391912"/>
            <a:ext cx="9898184" cy="1077218"/>
          </a:xfrm>
          <a:prstGeom prst="rect">
            <a:avLst/>
          </a:prstGeom>
          <a:noFill/>
        </p:spPr>
        <p:txBody>
          <a:bodyPr wrap="square" rtlCol="0">
            <a:spAutoFit/>
          </a:bodyPr>
          <a:lstStyle/>
          <a:p>
            <a:pPr algn="r"/>
            <a:r>
              <a:rPr lang="ar-BH" sz="3200" b="1" dirty="0">
                <a:solidFill>
                  <a:srgbClr val="FF0000"/>
                </a:solidFill>
              </a:rPr>
              <a:t>الهدف من الدرس </a:t>
            </a:r>
            <a:r>
              <a:rPr lang="ar-BH" sz="3200" b="1" dirty="0"/>
              <a:t>:أن يتعرف الطالب على مراكز اللاعبين في كرة السلة بدقة.</a:t>
            </a:r>
            <a:r>
              <a:rPr lang="ar-BH" sz="2400" dirty="0"/>
              <a:t> </a:t>
            </a:r>
            <a:endParaRPr lang="en-US" sz="2400" dirty="0"/>
          </a:p>
          <a:p>
            <a:pPr algn="r"/>
            <a:r>
              <a:rPr lang="ar-BH" sz="3200" b="1" dirty="0"/>
              <a:t>   </a:t>
            </a:r>
            <a:r>
              <a:rPr lang="en-US" sz="3200" b="1" dirty="0"/>
              <a:t> </a:t>
            </a:r>
            <a:endParaRPr lang="en-US" sz="3200" dirty="0"/>
          </a:p>
        </p:txBody>
      </p:sp>
    </p:spTree>
    <p:extLst>
      <p:ext uri="{BB962C8B-B14F-4D97-AF65-F5344CB8AC3E}">
        <p14:creationId xmlns:p14="http://schemas.microsoft.com/office/powerpoint/2010/main" val="3198086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6000"/>
              </a:lnSpc>
              <a:spcBef>
                <a:spcPts val="0"/>
              </a:spcBef>
              <a:spcAft>
                <a:spcPts val="800"/>
              </a:spcAft>
              <a:buClrTx/>
              <a:buSzTx/>
              <a:buFontTx/>
              <a:buNone/>
              <a:tabLst/>
              <a:defRPr/>
            </a:pP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D07001FF-9F2D-4605-84CE-15469C06EE5F}"/>
              </a:ext>
            </a:extLst>
          </p:cNvPr>
          <p:cNvSpPr/>
          <p:nvPr/>
        </p:nvSpPr>
        <p:spPr>
          <a:xfrm>
            <a:off x="1927165" y="975680"/>
            <a:ext cx="9841793" cy="584775"/>
          </a:xfrm>
          <a:prstGeom prst="rect">
            <a:avLst/>
          </a:prstGeom>
        </p:spPr>
        <p:txBody>
          <a:bodyPr wrap="square">
            <a:spAutoFit/>
          </a:bodyPr>
          <a:lstStyle/>
          <a:p>
            <a:pPr algn="just" rtl="1"/>
            <a:r>
              <a:rPr lang="ar-BH" sz="3200" b="1" dirty="0">
                <a:solidFill>
                  <a:srgbClr val="FF0000"/>
                </a:solidFill>
                <a:effectLst>
                  <a:outerShdw blurRad="38100" dist="38100" dir="2700000" algn="tl">
                    <a:srgbClr val="000000">
                      <a:alpha val="43137"/>
                    </a:srgbClr>
                  </a:outerShdw>
                </a:effectLst>
                <a:latin typeface="Sakkal Majalla"/>
                <a:cs typeface="Sakkal Majalla"/>
              </a:rPr>
              <a:t>تعريف المهارة :</a:t>
            </a:r>
          </a:p>
        </p:txBody>
      </p:sp>
      <p:sp>
        <p:nvSpPr>
          <p:cNvPr id="9" name="Rectangle 8">
            <a:extLst>
              <a:ext uri="{FF2B5EF4-FFF2-40B4-BE49-F238E27FC236}">
                <a16:creationId xmlns:a16="http://schemas.microsoft.com/office/drawing/2014/main" id="{B156CB3A-356C-447B-A9D2-A01DC6A8E012}"/>
              </a:ext>
            </a:extLst>
          </p:cNvPr>
          <p:cNvSpPr/>
          <p:nvPr/>
        </p:nvSpPr>
        <p:spPr>
          <a:xfrm>
            <a:off x="117566" y="1445437"/>
            <a:ext cx="11651392" cy="1107996"/>
          </a:xfrm>
          <a:prstGeom prst="rect">
            <a:avLst/>
          </a:prstGeom>
        </p:spPr>
        <p:txBody>
          <a:bodyPr wrap="square">
            <a:spAutoFit/>
          </a:bodyPr>
          <a:lstStyle/>
          <a:p>
            <a:pPr indent="457200" algn="just" rtl="1"/>
            <a:r>
              <a:rPr lang="ar-SA" sz="2200" dirty="0">
                <a:solidFill>
                  <a:prstClr val="black"/>
                </a:solidFill>
                <a:latin typeface="Times New Roman" panose="02020603050405020304" pitchFamily="18" charset="0"/>
                <a:ea typeface="Times New Roman" panose="02020603050405020304" pitchFamily="18" charset="0"/>
                <a:cs typeface="Sakkal Majalla"/>
              </a:rPr>
              <a:t>توجد فروق في الواجبات للاعبي كرة السلة في المراكز المختلفة </a:t>
            </a:r>
            <a:r>
              <a:rPr lang="ar-BH" sz="2200" dirty="0">
                <a:solidFill>
                  <a:prstClr val="black"/>
                </a:solidFill>
                <a:latin typeface="Times New Roman" panose="02020603050405020304" pitchFamily="18" charset="0"/>
                <a:ea typeface="Times New Roman" panose="02020603050405020304" pitchFamily="18" charset="0"/>
                <a:cs typeface="Sakkal Majalla"/>
              </a:rPr>
              <a:t>سواء في حالة الهجوم أو الدفاع </a:t>
            </a:r>
            <a:r>
              <a:rPr lang="ar-SA" sz="2200" dirty="0">
                <a:solidFill>
                  <a:prstClr val="black"/>
                </a:solidFill>
                <a:latin typeface="Times New Roman" panose="02020603050405020304" pitchFamily="18" charset="0"/>
                <a:ea typeface="Times New Roman" panose="02020603050405020304" pitchFamily="18" charset="0"/>
                <a:cs typeface="Sakkal Majalla"/>
              </a:rPr>
              <a:t>وذلك في بداية المرحلة الأولية لتعلم لعبة كرة السلة, ومع ذلك فمع التقدم في المستوي نجد أن كرة السلة تتطور من لعبة سمتها الغالبة الاحتفاظ بالكرة إلى لعبة مركبة تتطلب نواحي فنية وخططية يقوم فيها اللاعبون بأدوار محددة في إطار الفريق ككل.</a:t>
            </a:r>
            <a:endParaRPr lang="en-US" sz="2200" dirty="0">
              <a:solidFill>
                <a:prstClr val="black"/>
              </a:solidFill>
              <a:latin typeface="Times New Roman" panose="02020603050405020304" pitchFamily="18" charset="0"/>
              <a:ea typeface="Times New Roman" panose="02020603050405020304" pitchFamily="18" charset="0"/>
              <a:cs typeface="Sakkal Majalla"/>
            </a:endParaRPr>
          </a:p>
        </p:txBody>
      </p:sp>
      <p:grpSp>
        <p:nvGrpSpPr>
          <p:cNvPr id="10" name="Diagram 21">
            <a:extLst>
              <a:ext uri="{FF2B5EF4-FFF2-40B4-BE49-F238E27FC236}">
                <a16:creationId xmlns:a16="http://schemas.microsoft.com/office/drawing/2014/main" id="{41498DF2-4B63-444D-97AE-3F84AC93253D}"/>
              </a:ext>
            </a:extLst>
          </p:cNvPr>
          <p:cNvGrpSpPr>
            <a:grpSpLocks noChangeAspect="1"/>
          </p:cNvGrpSpPr>
          <p:nvPr/>
        </p:nvGrpSpPr>
        <p:grpSpPr bwMode="auto">
          <a:xfrm>
            <a:off x="3209986" y="2689345"/>
            <a:ext cx="5466552" cy="3638889"/>
            <a:chOff x="1465" y="-322"/>
            <a:chExt cx="8640" cy="8640"/>
          </a:xfrm>
        </p:grpSpPr>
        <p:sp>
          <p:nvSpPr>
            <p:cNvPr id="11" name="_s2080">
              <a:extLst>
                <a:ext uri="{FF2B5EF4-FFF2-40B4-BE49-F238E27FC236}">
                  <a16:creationId xmlns:a16="http://schemas.microsoft.com/office/drawing/2014/main" id="{7A2989AF-06E3-4B2B-B393-A243DBB67A72}"/>
                </a:ext>
              </a:extLst>
            </p:cNvPr>
            <p:cNvSpPr>
              <a:spLocks noChangeShapeType="1"/>
            </p:cNvSpPr>
            <p:nvPr/>
          </p:nvSpPr>
          <p:spPr bwMode="auto">
            <a:xfrm flipH="1" flipV="1">
              <a:off x="3885" y="3380"/>
              <a:ext cx="925" cy="3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solidFill>
                  <a:prstClr val="black"/>
                </a:solidFill>
                <a:latin typeface="Sakkal Majalla"/>
                <a:cs typeface="Sakkal Majalla"/>
              </a:endParaRPr>
            </a:p>
          </p:txBody>
        </p:sp>
        <p:sp>
          <p:nvSpPr>
            <p:cNvPr id="12" name="_s2079">
              <a:extLst>
                <a:ext uri="{FF2B5EF4-FFF2-40B4-BE49-F238E27FC236}">
                  <a16:creationId xmlns:a16="http://schemas.microsoft.com/office/drawing/2014/main" id="{7AAA402E-5D8E-4F5F-B911-E10450CF18F7}"/>
                </a:ext>
              </a:extLst>
            </p:cNvPr>
            <p:cNvSpPr>
              <a:spLocks noChangeArrowheads="1"/>
            </p:cNvSpPr>
            <p:nvPr/>
          </p:nvSpPr>
          <p:spPr bwMode="auto">
            <a:xfrm>
              <a:off x="1884" y="2036"/>
              <a:ext cx="2052" cy="2052"/>
            </a:xfrm>
            <a:prstGeom prst="ellipse">
              <a:avLst/>
            </a:prstGeom>
            <a:solidFill>
              <a:srgbClr val="FFCC99"/>
            </a:solidFill>
            <a:ln w="9525">
              <a:solidFill>
                <a:srgbClr val="000000"/>
              </a:solidFill>
              <a:round/>
              <a:headEnd/>
              <a:tailEnd/>
            </a:ln>
          </p:spPr>
          <p:txBody>
            <a:bodyPr vert="horz" wrap="square" lIns="0" tIns="0" rIns="0" bIns="0" numCol="1" anchor="ctr" anchorCtr="0" compatLnSpc="1">
              <a:prstTxWarp prst="textNoShape">
                <a:avLst/>
              </a:prstTxWarp>
            </a:bodyPr>
            <a:lstStyle/>
            <a:p>
              <a:pPr algn="ctr" rtl="1" eaLnBrk="0" fontAlgn="base" hangingPunct="0">
                <a:spcBef>
                  <a:spcPct val="0"/>
                </a:spcBef>
                <a:spcAft>
                  <a:spcPct val="0"/>
                </a:spcAft>
              </a:pPr>
              <a:r>
                <a:rPr lang="ar-BH" altLang="en-US" sz="1400" b="1">
                  <a:solidFill>
                    <a:prstClr val="black"/>
                  </a:solidFill>
                  <a:latin typeface="Arial" panose="020B0604020202020204" pitchFamily="34" charset="0"/>
                  <a:ea typeface="Times New Roman" panose="02020603050405020304" pitchFamily="18" charset="0"/>
                </a:rPr>
                <a:t>مركز (5)</a:t>
              </a:r>
              <a:endParaRPr lang="en-US" altLang="en-US" sz="1100">
                <a:solidFill>
                  <a:prstClr val="black"/>
                </a:solidFill>
                <a:latin typeface="Arial" panose="020B0604020202020204" pitchFamily="34" charset="0"/>
                <a:cs typeface="Sakkal Majalla"/>
              </a:endParaRPr>
            </a:p>
            <a:p>
              <a:pPr algn="ctr" rtl="1" eaLnBrk="0" fontAlgn="base" hangingPunct="0">
                <a:spcBef>
                  <a:spcPct val="0"/>
                </a:spcBef>
                <a:spcAft>
                  <a:spcPct val="0"/>
                </a:spcAft>
              </a:pPr>
              <a:r>
                <a:rPr lang="ar-BH" altLang="en-US" sz="1400" b="1">
                  <a:solidFill>
                    <a:prstClr val="black"/>
                  </a:solidFill>
                  <a:latin typeface="Arial" panose="020B0604020202020204" pitchFamily="34" charset="0"/>
                  <a:ea typeface="Times New Roman" panose="02020603050405020304" pitchFamily="18" charset="0"/>
                </a:rPr>
                <a:t>لاعب الارتكاز </a:t>
              </a:r>
              <a:endParaRPr lang="ar-BH" altLang="en-US">
                <a:solidFill>
                  <a:prstClr val="black"/>
                </a:solidFill>
                <a:latin typeface="Arial" panose="020B0604020202020204" pitchFamily="34" charset="0"/>
              </a:endParaRPr>
            </a:p>
          </p:txBody>
        </p:sp>
        <p:sp>
          <p:nvSpPr>
            <p:cNvPr id="13" name="_s2078">
              <a:extLst>
                <a:ext uri="{FF2B5EF4-FFF2-40B4-BE49-F238E27FC236}">
                  <a16:creationId xmlns:a16="http://schemas.microsoft.com/office/drawing/2014/main" id="{3615EF3A-7AD1-4E22-B193-17835E22308B}"/>
                </a:ext>
              </a:extLst>
            </p:cNvPr>
            <p:cNvSpPr>
              <a:spLocks noChangeShapeType="1"/>
            </p:cNvSpPr>
            <p:nvPr/>
          </p:nvSpPr>
          <p:spPr bwMode="auto">
            <a:xfrm flipH="1">
              <a:off x="4611" y="4827"/>
              <a:ext cx="571" cy="7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solidFill>
                  <a:prstClr val="black"/>
                </a:solidFill>
                <a:latin typeface="Sakkal Majalla"/>
                <a:cs typeface="Sakkal Majalla"/>
              </a:endParaRPr>
            </a:p>
          </p:txBody>
        </p:sp>
        <p:sp>
          <p:nvSpPr>
            <p:cNvPr id="14" name="_s2077">
              <a:extLst>
                <a:ext uri="{FF2B5EF4-FFF2-40B4-BE49-F238E27FC236}">
                  <a16:creationId xmlns:a16="http://schemas.microsoft.com/office/drawing/2014/main" id="{93B94387-9BFF-4F8A-88FD-DD4D4935B915}"/>
                </a:ext>
              </a:extLst>
            </p:cNvPr>
            <p:cNvSpPr>
              <a:spLocks noChangeArrowheads="1"/>
            </p:cNvSpPr>
            <p:nvPr/>
          </p:nvSpPr>
          <p:spPr bwMode="auto">
            <a:xfrm>
              <a:off x="2981" y="5417"/>
              <a:ext cx="2052" cy="2052"/>
            </a:xfrm>
            <a:prstGeom prst="ellipse">
              <a:avLst/>
            </a:prstGeom>
            <a:solidFill>
              <a:srgbClr val="FFCC99"/>
            </a:solidFill>
            <a:ln w="9525">
              <a:solidFill>
                <a:srgbClr val="000000"/>
              </a:solidFill>
              <a:round/>
              <a:headEnd/>
              <a:tailEnd/>
            </a:ln>
          </p:spPr>
          <p:txBody>
            <a:bodyPr vert="horz" wrap="square" lIns="0" tIns="0" rIns="0" bIns="0" numCol="1" anchor="ctr" anchorCtr="0" compatLnSpc="1">
              <a:prstTxWarp prst="textNoShape">
                <a:avLst/>
              </a:prstTxWarp>
            </a:bodyPr>
            <a:lstStyle/>
            <a:p>
              <a:pPr algn="ctr" rtl="1" eaLnBrk="0" fontAlgn="base" hangingPunct="0">
                <a:spcBef>
                  <a:spcPct val="0"/>
                </a:spcBef>
                <a:spcAft>
                  <a:spcPct val="0"/>
                </a:spcAft>
              </a:pPr>
              <a:r>
                <a:rPr lang="ar-BH" altLang="en-US" sz="1400" b="1">
                  <a:solidFill>
                    <a:prstClr val="black"/>
                  </a:solidFill>
                  <a:latin typeface="Arial" panose="020B0604020202020204" pitchFamily="34" charset="0"/>
                  <a:ea typeface="Times New Roman" panose="02020603050405020304" pitchFamily="18" charset="0"/>
                </a:rPr>
                <a:t>مركز (4)</a:t>
              </a:r>
              <a:endParaRPr lang="en-US" altLang="en-US" sz="1100">
                <a:solidFill>
                  <a:prstClr val="black"/>
                </a:solidFill>
                <a:latin typeface="Arial" panose="020B0604020202020204" pitchFamily="34" charset="0"/>
                <a:cs typeface="Sakkal Majalla"/>
              </a:endParaRPr>
            </a:p>
            <a:p>
              <a:pPr algn="ctr" rtl="1" eaLnBrk="0" fontAlgn="base" hangingPunct="0">
                <a:spcBef>
                  <a:spcPct val="0"/>
                </a:spcBef>
                <a:spcAft>
                  <a:spcPct val="0"/>
                </a:spcAft>
              </a:pPr>
              <a:r>
                <a:rPr lang="ar-BH" altLang="en-US" sz="1400" b="1">
                  <a:solidFill>
                    <a:prstClr val="black"/>
                  </a:solidFill>
                  <a:latin typeface="Arial" panose="020B0604020202020204" pitchFamily="34" charset="0"/>
                  <a:ea typeface="Times New Roman" panose="02020603050405020304" pitchFamily="18" charset="0"/>
                </a:rPr>
                <a:t>الجناح طويل القامة</a:t>
              </a:r>
              <a:endParaRPr lang="ar-BH" altLang="en-US">
                <a:solidFill>
                  <a:prstClr val="black"/>
                </a:solidFill>
                <a:latin typeface="Arial" panose="020B0604020202020204" pitchFamily="34" charset="0"/>
              </a:endParaRPr>
            </a:p>
          </p:txBody>
        </p:sp>
        <p:sp>
          <p:nvSpPr>
            <p:cNvPr id="15" name="_s2076">
              <a:extLst>
                <a:ext uri="{FF2B5EF4-FFF2-40B4-BE49-F238E27FC236}">
                  <a16:creationId xmlns:a16="http://schemas.microsoft.com/office/drawing/2014/main" id="{C0FF96AC-F42B-4807-B840-CCF2D794E817}"/>
                </a:ext>
              </a:extLst>
            </p:cNvPr>
            <p:cNvSpPr>
              <a:spLocks noChangeShapeType="1"/>
            </p:cNvSpPr>
            <p:nvPr/>
          </p:nvSpPr>
          <p:spPr bwMode="auto">
            <a:xfrm>
              <a:off x="6388" y="4827"/>
              <a:ext cx="572" cy="7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solidFill>
                  <a:prstClr val="black"/>
                </a:solidFill>
                <a:latin typeface="Sakkal Majalla"/>
                <a:cs typeface="Sakkal Majalla"/>
              </a:endParaRPr>
            </a:p>
          </p:txBody>
        </p:sp>
        <p:sp>
          <p:nvSpPr>
            <p:cNvPr id="16" name="_s2075">
              <a:extLst>
                <a:ext uri="{FF2B5EF4-FFF2-40B4-BE49-F238E27FC236}">
                  <a16:creationId xmlns:a16="http://schemas.microsoft.com/office/drawing/2014/main" id="{EA6D3DF8-5F95-4886-A465-6D49675AC45F}"/>
                </a:ext>
              </a:extLst>
            </p:cNvPr>
            <p:cNvSpPr>
              <a:spLocks noChangeArrowheads="1"/>
            </p:cNvSpPr>
            <p:nvPr/>
          </p:nvSpPr>
          <p:spPr bwMode="auto">
            <a:xfrm>
              <a:off x="6536" y="5418"/>
              <a:ext cx="2052" cy="2052"/>
            </a:xfrm>
            <a:prstGeom prst="ellipse">
              <a:avLst/>
            </a:prstGeom>
            <a:solidFill>
              <a:srgbClr val="FFCC99"/>
            </a:solidFill>
            <a:ln w="9525">
              <a:solidFill>
                <a:srgbClr val="000000"/>
              </a:solidFill>
              <a:round/>
              <a:headEnd/>
              <a:tailEnd/>
            </a:ln>
          </p:spPr>
          <p:txBody>
            <a:bodyPr vert="horz" wrap="square" lIns="0" tIns="0" rIns="0" bIns="0" numCol="1" anchor="ctr" anchorCtr="0" compatLnSpc="1">
              <a:prstTxWarp prst="textNoShape">
                <a:avLst/>
              </a:prstTxWarp>
            </a:bodyPr>
            <a:lstStyle/>
            <a:p>
              <a:pPr algn="ctr" rtl="1" eaLnBrk="0" fontAlgn="base" hangingPunct="0">
                <a:spcBef>
                  <a:spcPct val="0"/>
                </a:spcBef>
                <a:spcAft>
                  <a:spcPct val="0"/>
                </a:spcAft>
              </a:pPr>
              <a:r>
                <a:rPr lang="ar-BH" altLang="en-US" sz="1400" b="1">
                  <a:solidFill>
                    <a:prstClr val="black"/>
                  </a:solidFill>
                  <a:latin typeface="Arial" panose="020B0604020202020204" pitchFamily="34" charset="0"/>
                  <a:ea typeface="Times New Roman" panose="02020603050405020304" pitchFamily="18" charset="0"/>
                </a:rPr>
                <a:t>مركز (3)</a:t>
              </a:r>
              <a:endParaRPr lang="en-US" altLang="en-US" sz="1100">
                <a:solidFill>
                  <a:prstClr val="black"/>
                </a:solidFill>
                <a:latin typeface="Arial" panose="020B0604020202020204" pitchFamily="34" charset="0"/>
                <a:cs typeface="Sakkal Majalla"/>
              </a:endParaRPr>
            </a:p>
            <a:p>
              <a:pPr algn="ctr" rtl="1" eaLnBrk="0" fontAlgn="base" hangingPunct="0">
                <a:spcBef>
                  <a:spcPct val="0"/>
                </a:spcBef>
                <a:spcAft>
                  <a:spcPct val="0"/>
                </a:spcAft>
              </a:pPr>
              <a:r>
                <a:rPr lang="ar-BH" altLang="en-US" sz="1400" b="1">
                  <a:solidFill>
                    <a:prstClr val="black"/>
                  </a:solidFill>
                  <a:latin typeface="Arial" panose="020B0604020202020204" pitchFamily="34" charset="0"/>
                  <a:ea typeface="Times New Roman" panose="02020603050405020304" pitchFamily="18" charset="0"/>
                </a:rPr>
                <a:t>الجناح قصير القامة</a:t>
              </a:r>
              <a:endParaRPr lang="ar-BH" altLang="en-US">
                <a:solidFill>
                  <a:prstClr val="black"/>
                </a:solidFill>
                <a:latin typeface="Arial" panose="020B0604020202020204" pitchFamily="34" charset="0"/>
              </a:endParaRPr>
            </a:p>
          </p:txBody>
        </p:sp>
        <p:sp>
          <p:nvSpPr>
            <p:cNvPr id="17" name="_s2074">
              <a:extLst>
                <a:ext uri="{FF2B5EF4-FFF2-40B4-BE49-F238E27FC236}">
                  <a16:creationId xmlns:a16="http://schemas.microsoft.com/office/drawing/2014/main" id="{64B6D505-11FB-41E2-9B8A-7345AB4FEF9E}"/>
                </a:ext>
              </a:extLst>
            </p:cNvPr>
            <p:cNvSpPr>
              <a:spLocks noChangeShapeType="1"/>
            </p:cNvSpPr>
            <p:nvPr/>
          </p:nvSpPr>
          <p:spPr bwMode="auto">
            <a:xfrm flipV="1">
              <a:off x="6760" y="3380"/>
              <a:ext cx="926" cy="3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solidFill>
                  <a:prstClr val="black"/>
                </a:solidFill>
                <a:latin typeface="Sakkal Majalla"/>
                <a:cs typeface="Sakkal Majalla"/>
              </a:endParaRPr>
            </a:p>
          </p:txBody>
        </p:sp>
        <p:sp>
          <p:nvSpPr>
            <p:cNvPr id="18" name="_s2073">
              <a:extLst>
                <a:ext uri="{FF2B5EF4-FFF2-40B4-BE49-F238E27FC236}">
                  <a16:creationId xmlns:a16="http://schemas.microsoft.com/office/drawing/2014/main" id="{D319B356-A750-4233-92D0-3714532B001D}"/>
                </a:ext>
              </a:extLst>
            </p:cNvPr>
            <p:cNvSpPr>
              <a:spLocks noChangeArrowheads="1"/>
            </p:cNvSpPr>
            <p:nvPr/>
          </p:nvSpPr>
          <p:spPr bwMode="auto">
            <a:xfrm>
              <a:off x="7635" y="2037"/>
              <a:ext cx="2052" cy="2052"/>
            </a:xfrm>
            <a:prstGeom prst="ellipse">
              <a:avLst/>
            </a:prstGeom>
            <a:solidFill>
              <a:srgbClr val="FFCC99"/>
            </a:solidFill>
            <a:ln w="9525">
              <a:solidFill>
                <a:srgbClr val="000000"/>
              </a:solidFill>
              <a:round/>
              <a:headEnd/>
              <a:tailEnd/>
            </a:ln>
          </p:spPr>
          <p:txBody>
            <a:bodyPr vert="horz" wrap="square" lIns="0" tIns="0" rIns="0" bIns="0" numCol="1" anchor="ctr" anchorCtr="0" compatLnSpc="1">
              <a:prstTxWarp prst="textNoShape">
                <a:avLst/>
              </a:prstTxWarp>
            </a:bodyPr>
            <a:lstStyle/>
            <a:p>
              <a:pPr algn="ctr" rtl="1" eaLnBrk="0" fontAlgn="base" hangingPunct="0">
                <a:spcBef>
                  <a:spcPct val="0"/>
                </a:spcBef>
                <a:spcAft>
                  <a:spcPct val="0"/>
                </a:spcAft>
              </a:pPr>
              <a:r>
                <a:rPr lang="ar-BH" altLang="en-US" sz="1400" b="1">
                  <a:solidFill>
                    <a:prstClr val="black"/>
                  </a:solidFill>
                  <a:latin typeface="Arial" panose="020B0604020202020204" pitchFamily="34" charset="0"/>
                  <a:ea typeface="Times New Roman" panose="02020603050405020304" pitchFamily="18" charset="0"/>
                </a:rPr>
                <a:t>مركز (2) </a:t>
              </a:r>
              <a:endParaRPr lang="en-US" altLang="en-US" sz="1100">
                <a:solidFill>
                  <a:prstClr val="black"/>
                </a:solidFill>
                <a:latin typeface="Arial" panose="020B0604020202020204" pitchFamily="34" charset="0"/>
                <a:cs typeface="Sakkal Majalla"/>
              </a:endParaRPr>
            </a:p>
            <a:p>
              <a:pPr algn="ctr" rtl="1" eaLnBrk="0" fontAlgn="base" hangingPunct="0">
                <a:spcBef>
                  <a:spcPct val="0"/>
                </a:spcBef>
                <a:spcAft>
                  <a:spcPct val="0"/>
                </a:spcAft>
              </a:pPr>
              <a:r>
                <a:rPr lang="ar-BH" altLang="en-US" sz="1300" b="1">
                  <a:solidFill>
                    <a:prstClr val="black"/>
                  </a:solidFill>
                  <a:latin typeface="Arial" panose="020B0604020202020204" pitchFamily="34" charset="0"/>
                  <a:ea typeface="Times New Roman" panose="02020603050405020304" pitchFamily="18" charset="0"/>
                </a:rPr>
                <a:t>مساعد صانع اللعب</a:t>
              </a:r>
              <a:endParaRPr lang="ar-BH" altLang="en-US">
                <a:solidFill>
                  <a:prstClr val="black"/>
                </a:solidFill>
                <a:latin typeface="Arial" panose="020B0604020202020204" pitchFamily="34" charset="0"/>
              </a:endParaRPr>
            </a:p>
          </p:txBody>
        </p:sp>
        <p:sp>
          <p:nvSpPr>
            <p:cNvPr id="19" name="_s2072">
              <a:extLst>
                <a:ext uri="{FF2B5EF4-FFF2-40B4-BE49-F238E27FC236}">
                  <a16:creationId xmlns:a16="http://schemas.microsoft.com/office/drawing/2014/main" id="{C9D20ACF-BF90-425C-AA22-F18FD391CCAA}"/>
                </a:ext>
              </a:extLst>
            </p:cNvPr>
            <p:cNvSpPr>
              <a:spLocks noChangeShapeType="1"/>
            </p:cNvSpPr>
            <p:nvPr/>
          </p:nvSpPr>
          <p:spPr bwMode="auto">
            <a:xfrm flipV="1">
              <a:off x="5785" y="1999"/>
              <a:ext cx="0" cy="97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solidFill>
                  <a:prstClr val="black"/>
                </a:solidFill>
                <a:latin typeface="Sakkal Majalla"/>
                <a:cs typeface="Sakkal Majalla"/>
              </a:endParaRPr>
            </a:p>
          </p:txBody>
        </p:sp>
        <p:sp>
          <p:nvSpPr>
            <p:cNvPr id="20" name="_s2071">
              <a:extLst>
                <a:ext uri="{FF2B5EF4-FFF2-40B4-BE49-F238E27FC236}">
                  <a16:creationId xmlns:a16="http://schemas.microsoft.com/office/drawing/2014/main" id="{233B9225-C44A-472E-AC51-D6F6DCB68004}"/>
                </a:ext>
              </a:extLst>
            </p:cNvPr>
            <p:cNvSpPr>
              <a:spLocks noChangeArrowheads="1"/>
            </p:cNvSpPr>
            <p:nvPr/>
          </p:nvSpPr>
          <p:spPr bwMode="auto">
            <a:xfrm>
              <a:off x="4759" y="-53"/>
              <a:ext cx="2052" cy="2052"/>
            </a:xfrm>
            <a:prstGeom prst="ellipse">
              <a:avLst/>
            </a:prstGeom>
            <a:solidFill>
              <a:srgbClr val="FFCC99"/>
            </a:solidFill>
            <a:ln w="9525">
              <a:solidFill>
                <a:srgbClr val="000000"/>
              </a:solidFill>
              <a:round/>
              <a:headEnd/>
              <a:tailEnd/>
            </a:ln>
          </p:spPr>
          <p:txBody>
            <a:bodyPr vert="horz" wrap="square" lIns="0" tIns="0" rIns="0" bIns="0" numCol="1" anchor="ctr" anchorCtr="0" compatLnSpc="1">
              <a:prstTxWarp prst="textNoShape">
                <a:avLst/>
              </a:prstTxWarp>
            </a:bodyPr>
            <a:lstStyle/>
            <a:p>
              <a:pPr algn="ctr" rtl="1" eaLnBrk="0" fontAlgn="base" hangingPunct="0">
                <a:spcBef>
                  <a:spcPct val="0"/>
                </a:spcBef>
                <a:spcAft>
                  <a:spcPct val="0"/>
                </a:spcAft>
              </a:pPr>
              <a:r>
                <a:rPr lang="ar-BH" altLang="en-US" sz="1400" b="1" dirty="0">
                  <a:solidFill>
                    <a:prstClr val="black"/>
                  </a:solidFill>
                  <a:latin typeface="Arial" panose="020B0604020202020204" pitchFamily="34" charset="0"/>
                  <a:ea typeface="Times New Roman" panose="02020603050405020304" pitchFamily="18" charset="0"/>
                </a:rPr>
                <a:t>مركز (1)</a:t>
              </a:r>
              <a:endParaRPr lang="en-US" altLang="en-US" sz="1100" dirty="0">
                <a:solidFill>
                  <a:prstClr val="black"/>
                </a:solidFill>
                <a:latin typeface="Arial" panose="020B0604020202020204" pitchFamily="34" charset="0"/>
                <a:cs typeface="Sakkal Majalla"/>
              </a:endParaRPr>
            </a:p>
            <a:p>
              <a:pPr algn="ctr" rtl="1" eaLnBrk="0" fontAlgn="base" hangingPunct="0">
                <a:spcBef>
                  <a:spcPct val="0"/>
                </a:spcBef>
                <a:spcAft>
                  <a:spcPct val="0"/>
                </a:spcAft>
              </a:pPr>
              <a:r>
                <a:rPr lang="ar-BH" altLang="en-US" sz="1400" b="1" dirty="0">
                  <a:solidFill>
                    <a:prstClr val="black"/>
                  </a:solidFill>
                  <a:latin typeface="Arial" panose="020B0604020202020204" pitchFamily="34" charset="0"/>
                  <a:ea typeface="Times New Roman" panose="02020603050405020304" pitchFamily="18" charset="0"/>
                </a:rPr>
                <a:t>صانع اللعب</a:t>
              </a:r>
              <a:endParaRPr lang="ar-BH" altLang="en-US" dirty="0">
                <a:solidFill>
                  <a:prstClr val="black"/>
                </a:solidFill>
                <a:latin typeface="Arial" panose="020B0604020202020204" pitchFamily="34" charset="0"/>
              </a:endParaRPr>
            </a:p>
          </p:txBody>
        </p:sp>
        <p:sp>
          <p:nvSpPr>
            <p:cNvPr id="21" name="_s2070">
              <a:extLst>
                <a:ext uri="{FF2B5EF4-FFF2-40B4-BE49-F238E27FC236}">
                  <a16:creationId xmlns:a16="http://schemas.microsoft.com/office/drawing/2014/main" id="{F11F043F-EC80-4386-8E45-B1C12D9BCEDE}"/>
                </a:ext>
              </a:extLst>
            </p:cNvPr>
            <p:cNvSpPr>
              <a:spLocks noChangeArrowheads="1"/>
            </p:cNvSpPr>
            <p:nvPr/>
          </p:nvSpPr>
          <p:spPr bwMode="auto">
            <a:xfrm>
              <a:off x="4759" y="2972"/>
              <a:ext cx="2052" cy="2052"/>
            </a:xfrm>
            <a:prstGeom prst="ellipse">
              <a:avLst/>
            </a:prstGeom>
            <a:solidFill>
              <a:srgbClr val="00CCFF"/>
            </a:solidFill>
            <a:ln w="9525">
              <a:solidFill>
                <a:srgbClr val="000000"/>
              </a:solidFill>
              <a:round/>
              <a:headEnd/>
              <a:tailEnd/>
            </a:ln>
          </p:spPr>
          <p:txBody>
            <a:bodyPr vert="horz" wrap="square" lIns="0" tIns="0" rIns="0" bIns="0" numCol="1" anchor="ctr" anchorCtr="0" compatLnSpc="1">
              <a:prstTxWarp prst="textNoShape">
                <a:avLst/>
              </a:prstTxWarp>
            </a:bodyPr>
            <a:lstStyle/>
            <a:p>
              <a:pPr algn="ctr" rtl="1" eaLnBrk="0" fontAlgn="base" hangingPunct="0">
                <a:spcBef>
                  <a:spcPct val="0"/>
                </a:spcBef>
                <a:spcAft>
                  <a:spcPct val="0"/>
                </a:spcAft>
              </a:pPr>
              <a:r>
                <a:rPr lang="ar-BH" altLang="en-US" sz="1600" b="1">
                  <a:solidFill>
                    <a:prstClr val="black"/>
                  </a:solidFill>
                  <a:latin typeface="Hacen Liner XL" charset="0"/>
                  <a:ea typeface="Times New Roman" panose="02020603050405020304" pitchFamily="18" charset="0"/>
                </a:rPr>
                <a:t>مراكز اللاعبين </a:t>
              </a:r>
              <a:endParaRPr lang="ar-BH" altLang="en-US">
                <a:solidFill>
                  <a:prstClr val="black"/>
                </a:solidFill>
                <a:latin typeface="Arial" panose="020B0604020202020204" pitchFamily="34" charset="0"/>
              </a:endParaRPr>
            </a:p>
          </p:txBody>
        </p:sp>
      </p:grpSp>
    </p:spTree>
    <p:extLst>
      <p:ext uri="{BB962C8B-B14F-4D97-AF65-F5344CB8AC3E}">
        <p14:creationId xmlns:p14="http://schemas.microsoft.com/office/powerpoint/2010/main" val="1056518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6000"/>
              </a:lnSpc>
              <a:spcBef>
                <a:spcPts val="0"/>
              </a:spcBef>
              <a:spcAft>
                <a:spcPts val="800"/>
              </a:spcAft>
              <a:buClrTx/>
              <a:buSzTx/>
              <a:buFontTx/>
              <a:buNone/>
              <a:tabLst/>
              <a:defRPr/>
            </a:pP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20C2EA89-DCB7-4DDC-8850-6FBC3A1CA2FF}"/>
              </a:ext>
            </a:extLst>
          </p:cNvPr>
          <p:cNvSpPr/>
          <p:nvPr/>
        </p:nvSpPr>
        <p:spPr>
          <a:xfrm>
            <a:off x="692899" y="1425042"/>
            <a:ext cx="11229709" cy="4185761"/>
          </a:xfrm>
          <a:prstGeom prst="rect">
            <a:avLst/>
          </a:prstGeom>
        </p:spPr>
        <p:txBody>
          <a:bodyPr wrap="square">
            <a:spAutoFit/>
          </a:bodyPr>
          <a:lstStyle/>
          <a:p>
            <a:pPr algn="just" rtl="1"/>
            <a:r>
              <a:rPr lang="ar-SA" sz="2800" dirty="0">
                <a:solidFill>
                  <a:prstClr val="black"/>
                </a:solidFill>
                <a:latin typeface="Times New Roman" panose="02020603050405020304" pitchFamily="18" charset="0"/>
                <a:ea typeface="Times New Roman" panose="02020603050405020304" pitchFamily="18" charset="0"/>
                <a:cs typeface="Sakkal Majalla"/>
              </a:rPr>
              <a:t>ويمكن تصنيف اللاعبين إلى فئتين رئيسيتين هما:</a:t>
            </a:r>
            <a:endParaRPr lang="en-US" sz="2400" dirty="0">
              <a:solidFill>
                <a:prstClr val="black"/>
              </a:solidFill>
              <a:latin typeface="Times New Roman" panose="02020603050405020304" pitchFamily="18" charset="0"/>
              <a:ea typeface="Times New Roman" panose="02020603050405020304" pitchFamily="18" charset="0"/>
              <a:cs typeface="Sakkal Majalla"/>
            </a:endParaRPr>
          </a:p>
          <a:p>
            <a:pPr algn="just" rtl="1"/>
            <a:r>
              <a:rPr lang="en-US" sz="2800" dirty="0">
                <a:solidFill>
                  <a:prstClr val="black"/>
                </a:solidFill>
                <a:latin typeface="Hacen Liner Screen Bd"/>
                <a:ea typeface="Times New Roman" panose="02020603050405020304" pitchFamily="18" charset="0"/>
                <a:cs typeface="Sakkal Majalla"/>
              </a:rPr>
              <a:t> </a:t>
            </a:r>
            <a:endParaRPr lang="en-US" sz="2400" dirty="0">
              <a:solidFill>
                <a:prstClr val="black"/>
              </a:solidFill>
              <a:latin typeface="Times New Roman" panose="02020603050405020304" pitchFamily="18" charset="0"/>
              <a:ea typeface="Times New Roman" panose="02020603050405020304" pitchFamily="18" charset="0"/>
              <a:cs typeface="Sakkal Majalla"/>
            </a:endParaRPr>
          </a:p>
          <a:p>
            <a:pPr algn="just" rtl="1">
              <a:lnSpc>
                <a:spcPct val="150000"/>
              </a:lnSpc>
            </a:pPr>
            <a:r>
              <a:rPr lang="ar-SA" sz="2800" dirty="0">
                <a:solidFill>
                  <a:srgbClr val="FF0000"/>
                </a:solidFill>
                <a:latin typeface="Times New Roman" panose="02020603050405020304" pitchFamily="18" charset="0"/>
                <a:ea typeface="Times New Roman" panose="02020603050405020304" pitchFamily="18" charset="0"/>
                <a:cs typeface="Sakkal Majalla"/>
              </a:rPr>
              <a:t>1- لاعبو المراكز الخارجية  </a:t>
            </a:r>
            <a:r>
              <a:rPr lang="en-US" sz="2800" dirty="0">
                <a:solidFill>
                  <a:srgbClr val="FF0000"/>
                </a:solidFill>
                <a:latin typeface="Hacen Liner Screen Bd"/>
                <a:ea typeface="Times New Roman" panose="02020603050405020304" pitchFamily="18" charset="0"/>
                <a:cs typeface="Sakkal Majalla"/>
              </a:rPr>
              <a:t>Perimeters)</a:t>
            </a:r>
            <a:r>
              <a:rPr lang="ar-SA" sz="2800" dirty="0">
                <a:solidFill>
                  <a:srgbClr val="FF0000"/>
                </a:solidFill>
                <a:latin typeface="Times New Roman" panose="02020603050405020304" pitchFamily="18" charset="0"/>
                <a:ea typeface="Times New Roman" panose="02020603050405020304" pitchFamily="18" charset="0"/>
                <a:cs typeface="Sakkal Majalla"/>
              </a:rPr>
              <a:t>) </a:t>
            </a:r>
            <a:endParaRPr lang="en-US" sz="2400" dirty="0">
              <a:solidFill>
                <a:prstClr val="black"/>
              </a:solidFill>
              <a:latin typeface="Times New Roman" panose="02020603050405020304" pitchFamily="18" charset="0"/>
              <a:ea typeface="Times New Roman" panose="02020603050405020304" pitchFamily="18" charset="0"/>
              <a:cs typeface="Sakkal Majalla"/>
            </a:endParaRPr>
          </a:p>
          <a:p>
            <a:pPr marL="142875" algn="just" rtl="1">
              <a:lnSpc>
                <a:spcPct val="150000"/>
              </a:lnSpc>
            </a:pPr>
            <a:r>
              <a:rPr lang="ar-SA" sz="2800" dirty="0">
                <a:solidFill>
                  <a:prstClr val="black"/>
                </a:solidFill>
                <a:latin typeface="Times New Roman" panose="02020603050405020304" pitchFamily="18" charset="0"/>
                <a:ea typeface="Times New Roman" panose="02020603050405020304" pitchFamily="18" charset="0"/>
                <a:cs typeface="Sakkal Majalla"/>
              </a:rPr>
              <a:t>هم الذين يلعبون دائما في المحيط الخارجي للمنطقة المحرمة, وهم دائما يواجهون السلة (لوحة الهدف).</a:t>
            </a:r>
            <a:endParaRPr lang="en-US" sz="2400" dirty="0">
              <a:solidFill>
                <a:prstClr val="black"/>
              </a:solidFill>
              <a:latin typeface="Times New Roman" panose="02020603050405020304" pitchFamily="18" charset="0"/>
              <a:ea typeface="Times New Roman" panose="02020603050405020304" pitchFamily="18" charset="0"/>
              <a:cs typeface="Sakkal Majalla"/>
            </a:endParaRPr>
          </a:p>
          <a:p>
            <a:pPr algn="just" rtl="1">
              <a:lnSpc>
                <a:spcPct val="150000"/>
              </a:lnSpc>
            </a:pPr>
            <a:r>
              <a:rPr lang="ar-SA" sz="2800" dirty="0">
                <a:solidFill>
                  <a:srgbClr val="FF0000"/>
                </a:solidFill>
                <a:latin typeface="Times New Roman" panose="02020603050405020304" pitchFamily="18" charset="0"/>
                <a:ea typeface="Times New Roman" panose="02020603050405020304" pitchFamily="18" charset="0"/>
                <a:cs typeface="Sakkal Majalla"/>
              </a:rPr>
              <a:t>2- لاعبو ال</a:t>
            </a:r>
            <a:r>
              <a:rPr lang="ar-BH" sz="2800" dirty="0">
                <a:solidFill>
                  <a:srgbClr val="FF0000"/>
                </a:solidFill>
                <a:latin typeface="Times New Roman" panose="02020603050405020304" pitchFamily="18" charset="0"/>
                <a:ea typeface="Times New Roman" panose="02020603050405020304" pitchFamily="18" charset="0"/>
                <a:cs typeface="Sakkal Majalla"/>
              </a:rPr>
              <a:t>ا</a:t>
            </a:r>
            <a:r>
              <a:rPr lang="ar-SA" sz="2800" dirty="0" err="1">
                <a:solidFill>
                  <a:srgbClr val="FF0000"/>
                </a:solidFill>
                <a:latin typeface="Times New Roman" panose="02020603050405020304" pitchFamily="18" charset="0"/>
                <a:ea typeface="Times New Roman" panose="02020603050405020304" pitchFamily="18" charset="0"/>
                <a:cs typeface="Sakkal Majalla"/>
              </a:rPr>
              <a:t>رتكاز</a:t>
            </a:r>
            <a:r>
              <a:rPr lang="ar-SA" sz="2800" dirty="0">
                <a:solidFill>
                  <a:srgbClr val="FF0000"/>
                </a:solidFill>
                <a:latin typeface="Times New Roman" panose="02020603050405020304" pitchFamily="18" charset="0"/>
                <a:ea typeface="Times New Roman" panose="02020603050405020304" pitchFamily="18" charset="0"/>
                <a:cs typeface="Sakkal Majalla"/>
              </a:rPr>
              <a:t>  </a:t>
            </a:r>
            <a:r>
              <a:rPr lang="en-US" sz="2800" dirty="0">
                <a:solidFill>
                  <a:srgbClr val="FF0000"/>
                </a:solidFill>
                <a:latin typeface="Hacen Liner Screen Bd"/>
                <a:ea typeface="Times New Roman" panose="02020603050405020304" pitchFamily="18" charset="0"/>
                <a:cs typeface="Sakkal Majalla"/>
              </a:rPr>
              <a:t>Posts)</a:t>
            </a:r>
            <a:r>
              <a:rPr lang="ar-SA" sz="2800" dirty="0">
                <a:solidFill>
                  <a:srgbClr val="FF0000"/>
                </a:solidFill>
                <a:latin typeface="Times New Roman" panose="02020603050405020304" pitchFamily="18" charset="0"/>
                <a:ea typeface="Times New Roman" panose="02020603050405020304" pitchFamily="18" charset="0"/>
                <a:cs typeface="Sakkal Majalla"/>
              </a:rPr>
              <a:t>)</a:t>
            </a:r>
            <a:endParaRPr lang="en-US" sz="2400" dirty="0">
              <a:solidFill>
                <a:prstClr val="black"/>
              </a:solidFill>
              <a:latin typeface="Times New Roman" panose="02020603050405020304" pitchFamily="18" charset="0"/>
              <a:ea typeface="Times New Roman" panose="02020603050405020304" pitchFamily="18" charset="0"/>
              <a:cs typeface="Sakkal Majalla"/>
            </a:endParaRPr>
          </a:p>
          <a:p>
            <a:pPr marL="142875" algn="just" rtl="1">
              <a:lnSpc>
                <a:spcPct val="150000"/>
              </a:lnSpc>
            </a:pPr>
            <a:r>
              <a:rPr lang="ar-SA" sz="2800" dirty="0">
                <a:solidFill>
                  <a:prstClr val="black"/>
                </a:solidFill>
                <a:latin typeface="Times New Roman" panose="02020603050405020304" pitchFamily="18" charset="0"/>
                <a:ea typeface="Times New Roman" panose="02020603050405020304" pitchFamily="18" charset="0"/>
                <a:cs typeface="Sakkal Majalla"/>
              </a:rPr>
              <a:t>و لهم طبيعة أداء مميزة حيث أنهم يلعبون في مناطق قريبة  أو داخل المنطقة المحرمة وظهر اللاعب غالباً مواجه للسلة.</a:t>
            </a:r>
            <a:endParaRPr lang="en-US" sz="2400" dirty="0">
              <a:solidFill>
                <a:prstClr val="black"/>
              </a:solidFill>
              <a:latin typeface="Times New Roman" panose="02020603050405020304" pitchFamily="18" charset="0"/>
              <a:ea typeface="Times New Roman" panose="02020603050405020304" pitchFamily="18" charset="0"/>
              <a:cs typeface="Sakkal Majalla"/>
            </a:endParaRPr>
          </a:p>
        </p:txBody>
      </p:sp>
    </p:spTree>
    <p:extLst>
      <p:ext uri="{BB962C8B-B14F-4D97-AF65-F5344CB8AC3E}">
        <p14:creationId xmlns:p14="http://schemas.microsoft.com/office/powerpoint/2010/main" val="509154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6000"/>
              </a:lnSpc>
              <a:spcBef>
                <a:spcPts val="0"/>
              </a:spcBef>
              <a:spcAft>
                <a:spcPts val="800"/>
              </a:spcAft>
              <a:buClrTx/>
              <a:buSzTx/>
              <a:buFontTx/>
              <a:buNone/>
              <a:tabLst/>
              <a:defRPr/>
            </a:pP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C4BF7684-2DC9-48AC-8F30-849B80BDE5E2}"/>
              </a:ext>
            </a:extLst>
          </p:cNvPr>
          <p:cNvSpPr/>
          <p:nvPr/>
        </p:nvSpPr>
        <p:spPr>
          <a:xfrm>
            <a:off x="481145" y="1122507"/>
            <a:ext cx="11229709" cy="830997"/>
          </a:xfrm>
          <a:prstGeom prst="rect">
            <a:avLst/>
          </a:prstGeom>
        </p:spPr>
        <p:txBody>
          <a:bodyPr wrap="square">
            <a:spAutoFit/>
          </a:bodyPr>
          <a:lstStyle/>
          <a:p>
            <a:pPr indent="142875" algn="just" rtl="1"/>
            <a:r>
              <a:rPr lang="ar-SA" sz="2400" dirty="0">
                <a:solidFill>
                  <a:prstClr val="black"/>
                </a:solidFill>
                <a:latin typeface="Times New Roman" panose="02020603050405020304" pitchFamily="18" charset="0"/>
                <a:ea typeface="Times New Roman" panose="02020603050405020304" pitchFamily="18" charset="0"/>
                <a:cs typeface="Sakkal Majalla"/>
              </a:rPr>
              <a:t>و تختلف مهارات اللاعبين في كلا المركزين سواء في الدفاع أو الهجوم, كما يمكن تصنيف اللاعبين طبقا لأدوارهم الهجومية لخمسة مراكز وهي :</a:t>
            </a:r>
            <a:endParaRPr lang="en-US" sz="2000" dirty="0">
              <a:solidFill>
                <a:prstClr val="black"/>
              </a:solidFill>
              <a:latin typeface="Times New Roman" panose="02020603050405020304" pitchFamily="18" charset="0"/>
              <a:ea typeface="Times New Roman" panose="02020603050405020304" pitchFamily="18" charset="0"/>
              <a:cs typeface="Sakkal Majalla"/>
            </a:endParaRPr>
          </a:p>
        </p:txBody>
      </p:sp>
      <p:sp>
        <p:nvSpPr>
          <p:cNvPr id="10" name="Rectangle 9">
            <a:extLst>
              <a:ext uri="{FF2B5EF4-FFF2-40B4-BE49-F238E27FC236}">
                <a16:creationId xmlns:a16="http://schemas.microsoft.com/office/drawing/2014/main" id="{2630C241-4F04-4F8B-BF88-B31232AB3B5C}"/>
              </a:ext>
            </a:extLst>
          </p:cNvPr>
          <p:cNvSpPr/>
          <p:nvPr/>
        </p:nvSpPr>
        <p:spPr>
          <a:xfrm>
            <a:off x="463827" y="2537352"/>
            <a:ext cx="11728173" cy="3416320"/>
          </a:xfrm>
          <a:prstGeom prst="rect">
            <a:avLst/>
          </a:prstGeom>
        </p:spPr>
        <p:txBody>
          <a:bodyPr wrap="square">
            <a:spAutoFit/>
          </a:bodyPr>
          <a:lstStyle/>
          <a:p>
            <a:pPr marL="457200" indent="-228600" algn="justLow" rtl="1">
              <a:tabLst>
                <a:tab pos="457200" algn="l"/>
              </a:tabLst>
            </a:pPr>
            <a:r>
              <a:rPr lang="ar-SA" sz="2400" dirty="0">
                <a:solidFill>
                  <a:prstClr val="black"/>
                </a:solidFill>
                <a:latin typeface="Times New Roman" panose="02020603050405020304" pitchFamily="18" charset="0"/>
                <a:ea typeface="Times New Roman" panose="02020603050405020304" pitchFamily="18" charset="0"/>
                <a:cs typeface="Hacen Liner Screen Bd"/>
              </a:rPr>
              <a:t>أولاً  </a:t>
            </a:r>
            <a:r>
              <a:rPr lang="ar-SA" sz="2400" b="1" dirty="0">
                <a:solidFill>
                  <a:prstClr val="black"/>
                </a:solidFill>
                <a:latin typeface="Times New Roman" panose="02020603050405020304" pitchFamily="18" charset="0"/>
                <a:ea typeface="Times New Roman" panose="02020603050405020304" pitchFamily="18" charset="0"/>
                <a:cs typeface="Hacen Liner Screen Bd"/>
              </a:rPr>
              <a:t>    : </a:t>
            </a:r>
            <a:r>
              <a:rPr lang="ar-SA" sz="2400" b="1" dirty="0">
                <a:solidFill>
                  <a:prstClr val="black"/>
                </a:solidFill>
                <a:latin typeface="Times New Roman" panose="02020603050405020304" pitchFamily="18" charset="0"/>
                <a:ea typeface="Times New Roman" panose="02020603050405020304" pitchFamily="18" charset="0"/>
                <a:cs typeface="Sakkal Majalla"/>
              </a:rPr>
              <a:t>صانع اللعب </a:t>
            </a:r>
            <a:r>
              <a:rPr lang="en-US" sz="2400" b="1" dirty="0">
                <a:solidFill>
                  <a:prstClr val="black"/>
                </a:solidFill>
                <a:latin typeface="Hacen Liner Screen Bd"/>
                <a:ea typeface="Times New Roman" panose="02020603050405020304" pitchFamily="18" charset="0"/>
                <a:cs typeface="Sakkal Majalla"/>
              </a:rPr>
              <a:t>Point Guard</a:t>
            </a:r>
            <a:r>
              <a:rPr lang="ar-SA" sz="2400" b="1" dirty="0">
                <a:solidFill>
                  <a:prstClr val="black"/>
                </a:solidFill>
                <a:latin typeface="Times New Roman" panose="02020603050405020304" pitchFamily="18" charset="0"/>
                <a:ea typeface="Times New Roman" panose="02020603050405020304" pitchFamily="18" charset="0"/>
                <a:cs typeface="Sakkal Majalla"/>
              </a:rPr>
              <a:t> مركز (1)</a:t>
            </a:r>
            <a:endParaRPr lang="en-US" sz="2400" dirty="0">
              <a:solidFill>
                <a:prstClr val="black"/>
              </a:solidFill>
              <a:latin typeface="Times New Roman" panose="02020603050405020304" pitchFamily="18" charset="0"/>
              <a:ea typeface="Times New Roman" panose="02020603050405020304" pitchFamily="18" charset="0"/>
              <a:cs typeface="Sakkal Majalla"/>
            </a:endParaRPr>
          </a:p>
          <a:p>
            <a:pPr marL="457200" indent="-228600" algn="justLow" rtl="1">
              <a:tabLst>
                <a:tab pos="457200" algn="l"/>
              </a:tabLst>
            </a:pPr>
            <a:r>
              <a:rPr lang="ar-SA" sz="2400" b="1" dirty="0">
                <a:solidFill>
                  <a:prstClr val="black"/>
                </a:solidFill>
                <a:latin typeface="Times New Roman" panose="02020603050405020304" pitchFamily="18" charset="0"/>
                <a:ea typeface="Times New Roman" panose="02020603050405020304" pitchFamily="18" charset="0"/>
                <a:cs typeface="Sakkal Majalla"/>
              </a:rPr>
              <a:t>ثانياً     : مساعد صانع اللعب </a:t>
            </a:r>
            <a:r>
              <a:rPr lang="en-US" sz="2400" b="1" dirty="0">
                <a:solidFill>
                  <a:prstClr val="black"/>
                </a:solidFill>
                <a:latin typeface="Hacen Liner Screen Bd"/>
                <a:ea typeface="Times New Roman" panose="02020603050405020304" pitchFamily="18" charset="0"/>
                <a:cs typeface="Sakkal Majalla"/>
              </a:rPr>
              <a:t>or Shooting Guard  Off-Guard, Swing Guard </a:t>
            </a:r>
            <a:r>
              <a:rPr lang="ar-SA" sz="2400" b="1" dirty="0">
                <a:solidFill>
                  <a:prstClr val="black"/>
                </a:solidFill>
                <a:latin typeface="Times New Roman" panose="02020603050405020304" pitchFamily="18" charset="0"/>
                <a:ea typeface="Times New Roman" panose="02020603050405020304" pitchFamily="18" charset="0"/>
                <a:cs typeface="Sakkal Majalla"/>
              </a:rPr>
              <a:t>مركز(2)</a:t>
            </a:r>
            <a:endParaRPr lang="en-US" sz="2400" dirty="0">
              <a:solidFill>
                <a:prstClr val="black"/>
              </a:solidFill>
              <a:latin typeface="Times New Roman" panose="02020603050405020304" pitchFamily="18" charset="0"/>
              <a:ea typeface="Times New Roman" panose="02020603050405020304" pitchFamily="18" charset="0"/>
              <a:cs typeface="Sakkal Majalla"/>
            </a:endParaRPr>
          </a:p>
          <a:p>
            <a:pPr marL="457200" indent="-228600" algn="justLow" rtl="1">
              <a:tabLst>
                <a:tab pos="457200" algn="l"/>
              </a:tabLst>
            </a:pPr>
            <a:r>
              <a:rPr lang="ar-SA" sz="2400" b="1" dirty="0">
                <a:solidFill>
                  <a:prstClr val="black"/>
                </a:solidFill>
                <a:latin typeface="Times New Roman" panose="02020603050405020304" pitchFamily="18" charset="0"/>
                <a:ea typeface="Times New Roman" panose="02020603050405020304" pitchFamily="18" charset="0"/>
                <a:cs typeface="Sakkal Majalla"/>
              </a:rPr>
              <a:t>ثالثاً     : الجناح (قصير القامة)  </a:t>
            </a:r>
            <a:r>
              <a:rPr lang="en-US" sz="2400" b="1" dirty="0">
                <a:solidFill>
                  <a:prstClr val="black"/>
                </a:solidFill>
                <a:latin typeface="Hacen Liner Screen Bd"/>
                <a:ea typeface="Times New Roman" panose="02020603050405020304" pitchFamily="18" charset="0"/>
                <a:cs typeface="Sakkal Majalla"/>
              </a:rPr>
              <a:t> Small Forward</a:t>
            </a:r>
            <a:r>
              <a:rPr lang="ar-SA" sz="2400" b="1" dirty="0">
                <a:solidFill>
                  <a:prstClr val="black"/>
                </a:solidFill>
                <a:latin typeface="Times New Roman" panose="02020603050405020304" pitchFamily="18" charset="0"/>
                <a:ea typeface="Times New Roman" panose="02020603050405020304" pitchFamily="18" charset="0"/>
                <a:cs typeface="Sakkal Majalla"/>
              </a:rPr>
              <a:t> مركز (3)</a:t>
            </a:r>
            <a:endParaRPr lang="en-US" sz="2400" dirty="0">
              <a:solidFill>
                <a:prstClr val="black"/>
              </a:solidFill>
              <a:latin typeface="Times New Roman" panose="02020603050405020304" pitchFamily="18" charset="0"/>
              <a:ea typeface="Times New Roman" panose="02020603050405020304" pitchFamily="18" charset="0"/>
              <a:cs typeface="Sakkal Majalla"/>
            </a:endParaRPr>
          </a:p>
          <a:p>
            <a:pPr marL="457200" indent="-228600" algn="justLow" rtl="1">
              <a:tabLst>
                <a:tab pos="457200" algn="l"/>
              </a:tabLst>
            </a:pPr>
            <a:r>
              <a:rPr lang="ar-SA" sz="2400" b="1" dirty="0">
                <a:solidFill>
                  <a:prstClr val="black"/>
                </a:solidFill>
                <a:latin typeface="Times New Roman" panose="02020603050405020304" pitchFamily="18" charset="0"/>
                <a:ea typeface="Times New Roman" panose="02020603050405020304" pitchFamily="18" charset="0"/>
                <a:cs typeface="Sakkal Majalla"/>
              </a:rPr>
              <a:t>رابعاً    : الجناح (طويل القامة) </a:t>
            </a:r>
            <a:r>
              <a:rPr lang="en-US" sz="2400" b="1" dirty="0">
                <a:solidFill>
                  <a:prstClr val="black"/>
                </a:solidFill>
                <a:latin typeface="Hacen Liner Screen Bd"/>
                <a:ea typeface="Times New Roman" panose="02020603050405020304" pitchFamily="18" charset="0"/>
                <a:cs typeface="Sakkal Majalla"/>
              </a:rPr>
              <a:t>Power Forward</a:t>
            </a:r>
            <a:r>
              <a:rPr lang="ar-SA" sz="2400" b="1" dirty="0">
                <a:solidFill>
                  <a:prstClr val="black"/>
                </a:solidFill>
                <a:latin typeface="Times New Roman" panose="02020603050405020304" pitchFamily="18" charset="0"/>
                <a:ea typeface="Times New Roman" panose="02020603050405020304" pitchFamily="18" charset="0"/>
                <a:cs typeface="Sakkal Majalla"/>
              </a:rPr>
              <a:t> مركز (4)</a:t>
            </a:r>
            <a:endParaRPr lang="en-US" sz="2400" dirty="0">
              <a:solidFill>
                <a:prstClr val="black"/>
              </a:solidFill>
              <a:latin typeface="Times New Roman" panose="02020603050405020304" pitchFamily="18" charset="0"/>
              <a:ea typeface="Times New Roman" panose="02020603050405020304" pitchFamily="18" charset="0"/>
              <a:cs typeface="Sakkal Majalla"/>
            </a:endParaRPr>
          </a:p>
          <a:p>
            <a:pPr marL="457200" indent="-228600" algn="justLow" rtl="1">
              <a:tabLst>
                <a:tab pos="457200" algn="l"/>
              </a:tabLst>
            </a:pPr>
            <a:r>
              <a:rPr lang="ar-SA" sz="2400" b="1" dirty="0">
                <a:solidFill>
                  <a:prstClr val="black"/>
                </a:solidFill>
                <a:latin typeface="Times New Roman" panose="02020603050405020304" pitchFamily="18" charset="0"/>
                <a:ea typeface="Times New Roman" panose="02020603050405020304" pitchFamily="18" charset="0"/>
                <a:cs typeface="Sakkal Majalla"/>
              </a:rPr>
              <a:t>خامساً : لاعب الارتكاز </a:t>
            </a:r>
            <a:r>
              <a:rPr lang="en-US" sz="2400" b="1" dirty="0">
                <a:solidFill>
                  <a:prstClr val="black"/>
                </a:solidFill>
                <a:latin typeface="Hacen Liner Screen Bd"/>
                <a:ea typeface="Times New Roman" panose="02020603050405020304" pitchFamily="18" charset="0"/>
                <a:cs typeface="Sakkal Majalla"/>
              </a:rPr>
              <a:t>Center or Post</a:t>
            </a:r>
            <a:r>
              <a:rPr lang="ar-SA" sz="2400" b="1" dirty="0">
                <a:solidFill>
                  <a:prstClr val="black"/>
                </a:solidFill>
                <a:latin typeface="Times New Roman" panose="02020603050405020304" pitchFamily="18" charset="0"/>
                <a:ea typeface="Times New Roman" panose="02020603050405020304" pitchFamily="18" charset="0"/>
                <a:cs typeface="Sakkal Majalla"/>
              </a:rPr>
              <a:t> مركز(5)</a:t>
            </a:r>
            <a:endParaRPr lang="ar-BH" sz="2400" b="1" dirty="0">
              <a:solidFill>
                <a:prstClr val="black"/>
              </a:solidFill>
              <a:latin typeface="Times New Roman" panose="02020603050405020304" pitchFamily="18" charset="0"/>
              <a:ea typeface="Times New Roman" panose="02020603050405020304" pitchFamily="18" charset="0"/>
              <a:cs typeface="Sakkal Majalla"/>
            </a:endParaRPr>
          </a:p>
          <a:p>
            <a:pPr marL="457200" indent="-228600" algn="justLow" rtl="1">
              <a:tabLst>
                <a:tab pos="457200" algn="l"/>
              </a:tabLst>
            </a:pPr>
            <a:endParaRPr lang="en-US" sz="2400" dirty="0">
              <a:solidFill>
                <a:prstClr val="black"/>
              </a:solidFill>
              <a:latin typeface="Times New Roman" panose="02020603050405020304" pitchFamily="18" charset="0"/>
              <a:ea typeface="Times New Roman" panose="02020603050405020304" pitchFamily="18" charset="0"/>
              <a:cs typeface="Sakkal Majalla"/>
            </a:endParaRPr>
          </a:p>
          <a:p>
            <a:pPr marL="457200" indent="-228600" algn="justLow" rtl="1">
              <a:tabLst>
                <a:tab pos="457200" algn="l"/>
              </a:tabLst>
            </a:pPr>
            <a:r>
              <a:rPr lang="ar-BH" sz="2400" dirty="0">
                <a:solidFill>
                  <a:prstClr val="black"/>
                </a:solidFill>
                <a:latin typeface="Times New Roman" panose="02020603050405020304" pitchFamily="18" charset="0"/>
                <a:ea typeface="Times New Roman" panose="02020603050405020304" pitchFamily="18" charset="0"/>
                <a:cs typeface="Sakkal Majalla"/>
              </a:rPr>
              <a:t> </a:t>
            </a:r>
            <a:r>
              <a:rPr lang="ar-SA" sz="2400" b="1" dirty="0">
                <a:solidFill>
                  <a:prstClr val="black"/>
                </a:solidFill>
                <a:latin typeface="Times New Roman" panose="02020603050405020304" pitchFamily="18" charset="0"/>
                <a:ea typeface="Times New Roman" panose="02020603050405020304" pitchFamily="18" charset="0"/>
                <a:cs typeface="Sakkal Majalla"/>
              </a:rPr>
              <a:t>وهناك اتفاق بين المدربين حول تسمية كل مركز من هذه المراكز، ولذا سنجد أن أسلوب ترقيم هذه المراكز قد أصبح شائعا هذه الأيام، وهذه الأرقام لا تصف اللاعب وحده ولكنها تصف المركز أيضا، واللاعبون قد يقومون بأداء الأدوار المختلفة بناء على ذلك التصنيف، وهذه الأدوار بطبيعة الحال يتم النظر إليها من الواجهة الهجومية، لأن اللاعبين يقومون بأدوار دفاعية مختلفة.</a:t>
            </a:r>
            <a:endParaRPr lang="en-US" sz="2400" dirty="0">
              <a:solidFill>
                <a:prstClr val="black"/>
              </a:solidFill>
              <a:latin typeface="Times New Roman" panose="02020603050405020304" pitchFamily="18" charset="0"/>
              <a:ea typeface="Times New Roman" panose="02020603050405020304" pitchFamily="18" charset="0"/>
              <a:cs typeface="Sakkal Majalla"/>
            </a:endParaRPr>
          </a:p>
        </p:txBody>
      </p:sp>
      <p:pic>
        <p:nvPicPr>
          <p:cNvPr id="9" name="Picture 2">
            <a:extLst>
              <a:ext uri="{FF2B5EF4-FFF2-40B4-BE49-F238E27FC236}">
                <a16:creationId xmlns:a16="http://schemas.microsoft.com/office/drawing/2014/main" id="{ED8BD37C-8830-4BFD-85C8-43EB9DC8B9C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641" y="1953504"/>
            <a:ext cx="2776329" cy="249963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0204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6000"/>
              </a:lnSpc>
              <a:spcBef>
                <a:spcPts val="0"/>
              </a:spcBef>
              <a:spcAft>
                <a:spcPts val="800"/>
              </a:spcAft>
              <a:buClrTx/>
              <a:buSzTx/>
              <a:buFontTx/>
              <a:buNone/>
              <a:tabLst/>
              <a:defRPr/>
            </a:pP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9" name="Rectangle 8"/>
          <p:cNvSpPr/>
          <p:nvPr/>
        </p:nvSpPr>
        <p:spPr>
          <a:xfrm>
            <a:off x="539249" y="1427772"/>
            <a:ext cx="11229709" cy="4247317"/>
          </a:xfrm>
          <a:prstGeom prst="rect">
            <a:avLst/>
          </a:prstGeom>
        </p:spPr>
        <p:txBody>
          <a:bodyPr wrap="square">
            <a:spAutoFit/>
          </a:bodyPr>
          <a:lstStyle/>
          <a:p>
            <a:pPr marL="457200" indent="-457200" algn="just" rtl="1">
              <a:spcBef>
                <a:spcPts val="1200"/>
              </a:spcBef>
              <a:buFont typeface="Arial" panose="020B0604020202020204" pitchFamily="34" charset="0"/>
              <a:buChar char="•"/>
              <a:tabLst>
                <a:tab pos="571500" algn="l"/>
              </a:tabLst>
              <a:defRPr/>
            </a:pPr>
            <a:r>
              <a:rPr lang="ar-EG" sz="2400" u="sng"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أولاً : صانع اللعب </a:t>
            </a:r>
            <a:r>
              <a:rPr lang="en-US" sz="2400" u="sng"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Point Guard</a:t>
            </a:r>
            <a:r>
              <a:rPr lang="ar-EG" sz="2400" u="sng"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     </a:t>
            </a:r>
            <a:endParaRPr lang="en-US" sz="2400" dirty="0">
              <a:solidFill>
                <a:prstClr val="black"/>
              </a:solidFill>
              <a:latin typeface="Sakkal Majalla" panose="02000000000000000000" pitchFamily="2" charset="-78"/>
              <a:ea typeface="Times New Roman" panose="02020603050405020304" pitchFamily="18" charset="0"/>
              <a:cs typeface="Sakkal Majalla" panose="02000000000000000000" pitchFamily="2" charset="-78"/>
            </a:endParaRPr>
          </a:p>
          <a:p>
            <a:pPr indent="457200" algn="just" rtl="1">
              <a:spcBef>
                <a:spcPts val="1200"/>
              </a:spcBef>
              <a:defRPr/>
            </a:pPr>
            <a:r>
              <a:rPr lang="ar-EG" sz="2400" dirty="0">
                <a:solidFill>
                  <a:prstClr val="black"/>
                </a:solidFill>
                <a:latin typeface="Sakkal Majalla" panose="02000000000000000000" pitchFamily="2" charset="-78"/>
                <a:ea typeface="Times New Roman" panose="02020603050405020304" pitchFamily="18" charset="0"/>
                <a:cs typeface="Sakkal Majalla" panose="02000000000000000000" pitchFamily="2" charset="-78"/>
              </a:rPr>
              <a:t> </a:t>
            </a:r>
            <a:r>
              <a:rPr lang="ar-EG" sz="2400" b="1" dirty="0">
                <a:solidFill>
                  <a:prstClr val="black"/>
                </a:solidFill>
                <a:latin typeface="Times New Roman" panose="02020603050405020304" pitchFamily="18" charset="0"/>
                <a:cs typeface="Sakkal Majalla"/>
              </a:rPr>
              <a:t>اللاعب في مركز(1) هو صانع اللاعب وهو من أفضل لاعبي الفريق في مهارات المناورة بالكرة وخاصة المحاورة والتمرير, و يتميز بالحزم والثقة بالنفس و قيادة الفريق, وأن يمتلك مهارات تمكنه من اللعب في المنطقة الهجومية الأمامية و يجيد التصويب من الوثب البعيد  "الثلاثي" من مسافة (4.5م ـ 5.5م)، و صانع اللعب الممتاز هو الذي يلعب بصورة جيدة ويلمح باستمرار اللاعب البعيد عن الرقابة, وفي معظم الأحيان يكون هذا اللاعب هو من أهم لاعبي الفريق لأن له دورا</a:t>
            </a:r>
            <a:r>
              <a:rPr lang="ar-BH" sz="2400" b="1" dirty="0">
                <a:solidFill>
                  <a:prstClr val="black"/>
                </a:solidFill>
                <a:latin typeface="Times New Roman" panose="02020603050405020304" pitchFamily="18" charset="0"/>
                <a:cs typeface="Sakkal Majalla"/>
              </a:rPr>
              <a:t>ً </a:t>
            </a:r>
            <a:r>
              <a:rPr lang="ar-EG" sz="2400" b="1" dirty="0">
                <a:solidFill>
                  <a:prstClr val="black"/>
                </a:solidFill>
                <a:latin typeface="Times New Roman" panose="02020603050405020304" pitchFamily="18" charset="0"/>
                <a:cs typeface="Sakkal Majalla"/>
              </a:rPr>
              <a:t>أساسياً في اتخاذ القرارات.</a:t>
            </a:r>
            <a:endParaRPr lang="en-US" sz="2400" b="1" dirty="0">
              <a:solidFill>
                <a:prstClr val="black"/>
              </a:solidFill>
              <a:latin typeface="Times New Roman" panose="02020603050405020304" pitchFamily="18" charset="0"/>
              <a:cs typeface="Sakkal Majalla"/>
            </a:endParaRPr>
          </a:p>
          <a:p>
            <a:pPr marL="457200" indent="-457200" algn="just" rtl="1">
              <a:spcBef>
                <a:spcPts val="1200"/>
              </a:spcBef>
              <a:buFont typeface="Arial" panose="020B0604020202020204" pitchFamily="34" charset="0"/>
              <a:buChar char="•"/>
              <a:tabLst>
                <a:tab pos="571500" algn="l"/>
              </a:tabLst>
              <a:defRPr/>
            </a:pPr>
            <a:r>
              <a:rPr lang="ar-SA" sz="2400" u="sng"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ثانياً : مساعد صانع اللعب </a:t>
            </a:r>
            <a:r>
              <a:rPr lang="en-US" sz="2400" u="sng"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or Shooting Guard  Off-Guard, Swing Guard</a:t>
            </a:r>
            <a:endParaRPr lang="en-US" sz="2400" dirty="0">
              <a:solidFill>
                <a:prstClr val="black"/>
              </a:solidFill>
              <a:latin typeface="Sakkal Majalla" panose="02000000000000000000" pitchFamily="2" charset="-78"/>
              <a:ea typeface="Times New Roman" panose="02020603050405020304" pitchFamily="18" charset="0"/>
              <a:cs typeface="Sakkal Majalla" panose="02000000000000000000" pitchFamily="2" charset="-78"/>
            </a:endParaRPr>
          </a:p>
          <a:p>
            <a:pPr indent="457200" algn="just" rtl="1">
              <a:spcBef>
                <a:spcPts val="1200"/>
              </a:spcBef>
              <a:defRPr/>
            </a:pPr>
            <a:r>
              <a:rPr lang="ar-SA" sz="2400" b="1" dirty="0">
                <a:solidFill>
                  <a:prstClr val="black"/>
                </a:solidFill>
                <a:latin typeface="Times New Roman" panose="02020603050405020304" pitchFamily="18" charset="0"/>
                <a:cs typeface="Sakkal Majalla"/>
              </a:rPr>
              <a:t>اللاعب في مركز(2) هو مساعد صانع اللعب أو اللاعب الخلفي المصوب، ويمكن تسميته أيضا الجناح وذلك طبقا لمركزه في تمرير الكرة ويساعده على تخليص الفريق من الضغط الدفاعي والتقدم بالكرة لنصف الملعب الهجومي ويعد من أفضل هدافي الفريق وخاصة التصويبات البعيدة الثلاثية، وأيضا بقدرته على الاختراق والدخول على السلة، وله قدرات مميزة في أداء الهجوم الخاطف بسبب سرعته وقدراته على تمرير الكرة.</a:t>
            </a:r>
            <a:endParaRPr lang="en-US" sz="2400" b="1" dirty="0">
              <a:solidFill>
                <a:prstClr val="black"/>
              </a:solidFill>
              <a:latin typeface="Times New Roman" panose="02020603050405020304" pitchFamily="18" charset="0"/>
              <a:cs typeface="Sakkal Majalla"/>
            </a:endParaRPr>
          </a:p>
        </p:txBody>
      </p:sp>
    </p:spTree>
    <p:extLst>
      <p:ext uri="{BB962C8B-B14F-4D97-AF65-F5344CB8AC3E}">
        <p14:creationId xmlns:p14="http://schemas.microsoft.com/office/powerpoint/2010/main" val="351243522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6000"/>
              </a:lnSpc>
              <a:spcBef>
                <a:spcPts val="0"/>
              </a:spcBef>
              <a:spcAft>
                <a:spcPts val="800"/>
              </a:spcAft>
              <a:buClrTx/>
              <a:buSzTx/>
              <a:buFontTx/>
              <a:buNone/>
              <a:tabLst/>
              <a:defRPr/>
            </a:pP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8" name="Rectangle 7"/>
          <p:cNvSpPr/>
          <p:nvPr/>
        </p:nvSpPr>
        <p:spPr>
          <a:xfrm>
            <a:off x="593067" y="1310110"/>
            <a:ext cx="11338137" cy="4985980"/>
          </a:xfrm>
          <a:prstGeom prst="rect">
            <a:avLst/>
          </a:prstGeom>
        </p:spPr>
        <p:txBody>
          <a:bodyPr wrap="square">
            <a:spAutoFit/>
          </a:bodyPr>
          <a:lstStyle/>
          <a:p>
            <a:pPr marL="457200" indent="-457200" algn="just" rtl="1">
              <a:spcBef>
                <a:spcPts val="1200"/>
              </a:spcBef>
              <a:buFont typeface="Arial" panose="020B0604020202020204" pitchFamily="34" charset="0"/>
              <a:buChar char="•"/>
              <a:tabLst>
                <a:tab pos="571500" algn="l"/>
              </a:tabLst>
              <a:defRPr/>
            </a:pPr>
            <a:r>
              <a:rPr lang="ar-SA" sz="2400" u="sng"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ثالثاً : الجناح ( قصير القامة ) </a:t>
            </a:r>
            <a:r>
              <a:rPr lang="en-US" sz="2400" u="sng"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Small Forward</a:t>
            </a:r>
            <a:endParaRPr lang="en-US" sz="2400" dirty="0">
              <a:solidFill>
                <a:prstClr val="black"/>
              </a:solidFill>
              <a:latin typeface="Sakkal Majalla" panose="02000000000000000000" pitchFamily="2" charset="-78"/>
              <a:ea typeface="Times New Roman" panose="02020603050405020304" pitchFamily="18" charset="0"/>
              <a:cs typeface="Sakkal Majalla" panose="02000000000000000000" pitchFamily="2" charset="-78"/>
            </a:endParaRPr>
          </a:p>
          <a:p>
            <a:pPr algn="just" rtl="1">
              <a:spcBef>
                <a:spcPts val="1200"/>
              </a:spcBef>
              <a:defRPr/>
            </a:pPr>
            <a:r>
              <a:rPr lang="ar-EG" sz="2400" b="1" dirty="0">
                <a:solidFill>
                  <a:prstClr val="black"/>
                </a:solidFill>
                <a:latin typeface="Times New Roman" panose="02020603050405020304" pitchFamily="18" charset="0"/>
                <a:cs typeface="Sakkal Majalla"/>
              </a:rPr>
              <a:t>اللاعب في مركز(3) غالباً ما يسمي بالجناح قصير القامة وذلك طبقا لمركزه في جانب الملعب, وتكون لديه قدرات جيدة في تمرير الكرة، ولكنها ليست مسئوليته الأساسية, ومن الواضح أن يكون ترتيبه الثالث بين لاعبي الفريق في مهارات تمرير الكرة وذلك للاستعانة به عند الضرورة، ومهارات هذا المركز تتركز بصفة أساسية في مهاجمة السلة بفاعلية وكفاءة, والمهارات الأكثر أهمية لهذا اللاعب هو التصويب من المدى المؤثر والتحركات الفعالة والقوية لمهاجمة السلة ويجب أن يتميز بالقوة والمرونة والمهارات الشاملة والقدرة على القيام بالمتابعة وكذلك القدرة على اللعب في المراكز الداخلية للاعبي الارتكاز وكذا في المراكز الخارجية.</a:t>
            </a:r>
            <a:endParaRPr lang="en-US" sz="2400" b="1" dirty="0">
              <a:solidFill>
                <a:prstClr val="black"/>
              </a:solidFill>
              <a:latin typeface="Times New Roman" panose="02020603050405020304" pitchFamily="18" charset="0"/>
              <a:cs typeface="Sakkal Majalla"/>
            </a:endParaRPr>
          </a:p>
          <a:p>
            <a:pPr marL="457200" indent="-457200" algn="just" rtl="1">
              <a:spcBef>
                <a:spcPts val="1200"/>
              </a:spcBef>
              <a:buFont typeface="Arial" panose="020B0604020202020204" pitchFamily="34" charset="0"/>
              <a:buChar char="•"/>
              <a:tabLst>
                <a:tab pos="571500" algn="l"/>
              </a:tabLst>
              <a:defRPr/>
            </a:pPr>
            <a:r>
              <a:rPr lang="ar-SA" sz="2400" u="sng"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رابعاً : الجناح (طويل القامة) </a:t>
            </a:r>
            <a:r>
              <a:rPr lang="en-US" sz="2400" u="sng"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Power Forward</a:t>
            </a:r>
            <a:endParaRPr lang="en-US" sz="2400" dirty="0">
              <a:solidFill>
                <a:prstClr val="black"/>
              </a:solidFill>
              <a:latin typeface="Sakkal Majalla" panose="02000000000000000000" pitchFamily="2" charset="-78"/>
              <a:ea typeface="Times New Roman" panose="02020603050405020304" pitchFamily="18" charset="0"/>
              <a:cs typeface="Sakkal Majalla" panose="02000000000000000000" pitchFamily="2" charset="-78"/>
            </a:endParaRPr>
          </a:p>
          <a:p>
            <a:pPr indent="457200" algn="just" rtl="1">
              <a:spcBef>
                <a:spcPts val="1200"/>
              </a:spcBef>
              <a:defRPr/>
            </a:pPr>
            <a:r>
              <a:rPr lang="ar-EG" sz="2400" b="1" dirty="0">
                <a:solidFill>
                  <a:prstClr val="black"/>
                </a:solidFill>
                <a:latin typeface="Times New Roman" panose="02020603050405020304" pitchFamily="18" charset="0"/>
                <a:cs typeface="Sakkal Majalla"/>
              </a:rPr>
              <a:t>اللاعب في مركز(4) هو الجناح طويل القامة أو لاعب الارتكاز الأقل في الطول وذلك بناءً على نوع الهجوم المستخدم, ففي حالة الهجوم باستخدام لاعب ارتكاز يشغل هذا اللاعب مركز لاعب الارتكاز في منطقة الارتكاز العليا(البوست) ولكن يمكن لهذا اللاعب أن يغير مركزه مع لاعبي المراكز الخارجية, وهذا اللاعب يمكنه اللعب داخل المنطقة وظهره للسلة وكذلك اللعب بمواجهة السلة ويتميز لاعب هذا المراكز بالقدرة على التحرك الجيد والمتابعة والحجز ومهارات مقبولة في تمرير الكرة, والقدرة على الاختراق من أي المراكز الداخلية وكذلك يتميز لاعبوه بالقدرة العضلية والبناء الجسماني القوي. </a:t>
            </a:r>
            <a:endParaRPr lang="en-US" sz="2400" b="1" dirty="0">
              <a:solidFill>
                <a:prstClr val="black"/>
              </a:solidFill>
              <a:latin typeface="Times New Roman" panose="02020603050405020304" pitchFamily="18" charset="0"/>
              <a:cs typeface="Sakkal Majalla"/>
            </a:endParaRPr>
          </a:p>
        </p:txBody>
      </p:sp>
    </p:spTree>
    <p:extLst>
      <p:ext uri="{BB962C8B-B14F-4D97-AF65-F5344CB8AC3E}">
        <p14:creationId xmlns:p14="http://schemas.microsoft.com/office/powerpoint/2010/main" val="1631223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6000"/>
              </a:lnSpc>
              <a:spcBef>
                <a:spcPts val="0"/>
              </a:spcBef>
              <a:spcAft>
                <a:spcPts val="800"/>
              </a:spcAft>
              <a:buClrTx/>
              <a:buSzTx/>
              <a:buFontTx/>
              <a:buNone/>
              <a:tabLst/>
              <a:defRPr/>
            </a:pP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8" name="Rectangle 7"/>
          <p:cNvSpPr/>
          <p:nvPr/>
        </p:nvSpPr>
        <p:spPr>
          <a:xfrm>
            <a:off x="503918" y="1310110"/>
            <a:ext cx="11132558" cy="3954929"/>
          </a:xfrm>
          <a:prstGeom prst="rect">
            <a:avLst/>
          </a:prstGeom>
        </p:spPr>
        <p:txBody>
          <a:bodyPr wrap="square">
            <a:spAutoFit/>
          </a:bodyPr>
          <a:lstStyle/>
          <a:p>
            <a:pPr marL="457200" indent="-457200" algn="just" rtl="1">
              <a:spcBef>
                <a:spcPts val="1200"/>
              </a:spcBef>
              <a:buFont typeface="Arial" panose="020B0604020202020204" pitchFamily="34" charset="0"/>
              <a:buChar char="•"/>
              <a:tabLst>
                <a:tab pos="571500" algn="l"/>
              </a:tabLst>
              <a:defRPr/>
            </a:pPr>
            <a:r>
              <a:rPr lang="ar-EG" sz="2400" u="sng"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خامساً : </a:t>
            </a:r>
            <a:r>
              <a:rPr lang="ar-SA" sz="2400" u="sng"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لاعب الارتكاز </a:t>
            </a:r>
            <a:r>
              <a:rPr lang="en-US" sz="2400" u="sng"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Center or Post</a:t>
            </a:r>
            <a:endParaRPr lang="en-US" sz="2400" dirty="0">
              <a:solidFill>
                <a:prstClr val="black"/>
              </a:solidFill>
              <a:latin typeface="Sakkal Majalla" panose="02000000000000000000" pitchFamily="2" charset="-78"/>
              <a:ea typeface="Times New Roman" panose="02020603050405020304" pitchFamily="18" charset="0"/>
              <a:cs typeface="Sakkal Majalla" panose="02000000000000000000" pitchFamily="2" charset="-78"/>
            </a:endParaRPr>
          </a:p>
          <a:p>
            <a:pPr indent="457200" algn="just" rtl="1">
              <a:lnSpc>
                <a:spcPct val="150000"/>
              </a:lnSpc>
              <a:spcBef>
                <a:spcPts val="1200"/>
              </a:spcBef>
              <a:defRPr/>
            </a:pPr>
            <a:r>
              <a:rPr lang="ar-EG" sz="2400" b="1" dirty="0">
                <a:solidFill>
                  <a:prstClr val="black"/>
                </a:solidFill>
                <a:latin typeface="Times New Roman" panose="02020603050405020304" pitchFamily="18" charset="0"/>
                <a:cs typeface="Sakkal Majalla"/>
              </a:rPr>
              <a:t>اللاعب في مركز(5) هو لاعب الارتكاز ويعد أطول لاعبي الفريق ويلعب دائما بالقرب من السلة بين الخط النهائي و خط الرمية الحرة، ويتميز بالمستوى المهاري العالي والقدرة العضلية و يجب أن يكون قادراً على الأداء الجيد واستخدام التكوين الجسماني القوي في الأداء، وبالطبع فإن لاعب الارتكاز تكون مهارات تمرير الكرة لديه محدودة لأن استخدامها يتم بصورة محدودة وكذلك قدرتهم على التصويب من المسافات البعيدة تكون محدودة، ومن المهم أن يتميز هذا اللاعب بقدرته علي المتابعة وذلك بناء على طول قامته وقربه من السلة وكذلك قدرته علي إعاقة تصويبات المنافس </a:t>
            </a:r>
            <a:r>
              <a:rPr lang="en-US" sz="2400" b="1" dirty="0">
                <a:solidFill>
                  <a:prstClr val="black"/>
                </a:solidFill>
                <a:latin typeface="Times New Roman" panose="02020603050405020304" pitchFamily="18" charset="0"/>
                <a:cs typeface="Sakkal Majalla"/>
              </a:rPr>
              <a:t>Blocks Shots</a:t>
            </a:r>
            <a:r>
              <a:rPr lang="ar-EG" sz="2400" b="1" dirty="0">
                <a:solidFill>
                  <a:prstClr val="black"/>
                </a:solidFill>
                <a:latin typeface="Times New Roman" panose="02020603050405020304" pitchFamily="18" charset="0"/>
                <a:cs typeface="Sakkal Majalla"/>
              </a:rPr>
              <a:t>  وقدرته علي الأداء وظهره للسلة وهو اللاعب رقم واحد في تسجيل النقاط من المنطقة القريبة من السلة . </a:t>
            </a:r>
            <a:endParaRPr lang="en-US" sz="2400" b="1" dirty="0">
              <a:solidFill>
                <a:prstClr val="black"/>
              </a:solidFill>
              <a:latin typeface="Times New Roman" panose="02020603050405020304" pitchFamily="18" charset="0"/>
              <a:cs typeface="Sakkal Majalla"/>
            </a:endParaRPr>
          </a:p>
        </p:txBody>
      </p:sp>
    </p:spTree>
    <p:extLst>
      <p:ext uri="{BB962C8B-B14F-4D97-AF65-F5344CB8AC3E}">
        <p14:creationId xmlns:p14="http://schemas.microsoft.com/office/powerpoint/2010/main" val="3168141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6000"/>
              </a:lnSpc>
              <a:spcBef>
                <a:spcPts val="0"/>
              </a:spcBef>
              <a:spcAft>
                <a:spcPts val="800"/>
              </a:spcAft>
              <a:buClrTx/>
              <a:buSzTx/>
              <a:buFontTx/>
              <a:buNone/>
              <a:tabLst/>
              <a:defRPr/>
            </a:pP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id="{5523E2D2-B307-4801-A3A0-E76E0B8E787B}"/>
              </a:ext>
            </a:extLst>
          </p:cNvPr>
          <p:cNvSpPr txBox="1"/>
          <p:nvPr/>
        </p:nvSpPr>
        <p:spPr>
          <a:xfrm>
            <a:off x="159344" y="1880058"/>
            <a:ext cx="11882696" cy="4093428"/>
          </a:xfrm>
          <a:prstGeom prst="rect">
            <a:avLst/>
          </a:prstGeom>
          <a:noFill/>
        </p:spPr>
        <p:txBody>
          <a:bodyPr wrap="square" rtlCol="0">
            <a:spAutoFit/>
          </a:bodyPr>
          <a:lstStyle/>
          <a:p>
            <a:pPr algn="just" rtl="1"/>
            <a:r>
              <a:rPr lang="ar-BH" sz="4400" b="1" dirty="0">
                <a:solidFill>
                  <a:srgbClr val="FF0000"/>
                </a:solidFill>
                <a:effectLst>
                  <a:outerShdw blurRad="38100" dist="38100" dir="2700000" algn="tl">
                    <a:srgbClr val="000000">
                      <a:alpha val="43137"/>
                    </a:srgbClr>
                  </a:outerShdw>
                </a:effectLst>
                <a:latin typeface="Sakkal Majalla"/>
                <a:cs typeface="Sakkal Majalla"/>
              </a:rPr>
              <a:t>الخطوات التعليمية </a:t>
            </a:r>
            <a:r>
              <a:rPr lang="ar-BH" sz="4400" b="1" dirty="0">
                <a:solidFill>
                  <a:srgbClr val="FF0000"/>
                </a:solidFill>
                <a:effectLst>
                  <a:outerShdw blurRad="38100" dist="38100" dir="2700000" algn="tl">
                    <a:srgbClr val="000000">
                      <a:alpha val="43137"/>
                    </a:srgbClr>
                  </a:outerShdw>
                </a:effectLst>
                <a:latin typeface="Sakkal Majalla"/>
                <a:cs typeface="Sakkal Majalla"/>
                <a:sym typeface="Wingdings" panose="05000000000000000000" pitchFamily="2" charset="2"/>
              </a:rPr>
              <a:t>: لمراكز اللعب في حالة </a:t>
            </a:r>
            <a:r>
              <a:rPr lang="ar-BH" sz="4400" b="1" u="sng" dirty="0">
                <a:solidFill>
                  <a:srgbClr val="FF0000"/>
                </a:solidFill>
                <a:effectLst>
                  <a:outerShdw blurRad="38100" dist="38100" dir="2700000" algn="tl">
                    <a:srgbClr val="000000">
                      <a:alpha val="43137"/>
                    </a:srgbClr>
                  </a:outerShdw>
                </a:effectLst>
                <a:latin typeface="Sakkal Majalla"/>
                <a:cs typeface="Sakkal Majalla"/>
                <a:sym typeface="Wingdings" panose="05000000000000000000" pitchFamily="2" charset="2"/>
              </a:rPr>
              <a:t>الدفاع</a:t>
            </a:r>
          </a:p>
          <a:p>
            <a:pPr marL="342900" marR="57150" indent="-342900" algn="just" rtl="1">
              <a:lnSpc>
                <a:spcPct val="150000"/>
              </a:lnSpc>
              <a:buFont typeface="Wingdings" panose="05000000000000000000" pitchFamily="2" charset="2"/>
              <a:buChar char=""/>
            </a:pPr>
            <a:r>
              <a:rPr lang="ar-SA" sz="2400" b="1" dirty="0">
                <a:solidFill>
                  <a:prstClr val="black"/>
                </a:solidFill>
                <a:latin typeface="Times New Roman" panose="02020603050405020304" pitchFamily="18" charset="0"/>
                <a:cs typeface="Sakkal Majalla"/>
              </a:rPr>
              <a:t>يعرف المعلم الطلاب بمراكز لاعبي كرة السلة الدفاعية ويقف في المكان المحدد له بالملعب كما عرفه له المعلم.</a:t>
            </a:r>
            <a:endParaRPr lang="en-US" sz="2400" b="1" dirty="0">
              <a:solidFill>
                <a:prstClr val="black"/>
              </a:solidFill>
              <a:latin typeface="Times New Roman" panose="02020603050405020304" pitchFamily="18" charset="0"/>
              <a:cs typeface="Sakkal Majalla"/>
            </a:endParaRPr>
          </a:p>
          <a:p>
            <a:pPr marL="342900" marR="57150" indent="-342900" algn="just" rtl="1">
              <a:lnSpc>
                <a:spcPct val="150000"/>
              </a:lnSpc>
              <a:buFont typeface="Wingdings" panose="05000000000000000000" pitchFamily="2" charset="2"/>
              <a:buChar char=""/>
            </a:pPr>
            <a:r>
              <a:rPr lang="ar-SA" sz="2400" b="1" dirty="0">
                <a:solidFill>
                  <a:prstClr val="black"/>
                </a:solidFill>
                <a:latin typeface="Times New Roman" panose="02020603050405020304" pitchFamily="18" charset="0"/>
                <a:cs typeface="Sakkal Majalla"/>
              </a:rPr>
              <a:t>يقوم المعلم بمراجعة الوقفات الدفاعية وطرق الدفاع على الوسائل الهجومية المختلفة (التنطيط – التمرير – التصويب – القاطع – الحجز).</a:t>
            </a:r>
            <a:endParaRPr lang="en-US" sz="2400" b="1" dirty="0">
              <a:solidFill>
                <a:prstClr val="black"/>
              </a:solidFill>
              <a:latin typeface="Times New Roman" panose="02020603050405020304" pitchFamily="18" charset="0"/>
              <a:cs typeface="Sakkal Majalla"/>
            </a:endParaRPr>
          </a:p>
          <a:p>
            <a:pPr marL="342900" marR="57150" indent="-342900" algn="just" rtl="1">
              <a:lnSpc>
                <a:spcPct val="150000"/>
              </a:lnSpc>
              <a:buFont typeface="Wingdings" panose="05000000000000000000" pitchFamily="2" charset="2"/>
              <a:buChar char=""/>
            </a:pPr>
            <a:r>
              <a:rPr lang="ar-SA" sz="2400" b="1" dirty="0">
                <a:solidFill>
                  <a:prstClr val="black"/>
                </a:solidFill>
                <a:latin typeface="Times New Roman" panose="02020603050405020304" pitchFamily="18" charset="0"/>
                <a:cs typeface="Sakkal Majalla"/>
              </a:rPr>
              <a:t>يقف خمسة طلاب على خط نهاية الملعب وعند سماع الصافرة يجري الطلاب للوقوف في المكان المحدد حسب مركزه.</a:t>
            </a:r>
            <a:endParaRPr lang="en-US" sz="2400" b="1" dirty="0">
              <a:solidFill>
                <a:prstClr val="black"/>
              </a:solidFill>
              <a:latin typeface="Times New Roman" panose="02020603050405020304" pitchFamily="18" charset="0"/>
              <a:cs typeface="Sakkal Majalla"/>
            </a:endParaRPr>
          </a:p>
          <a:p>
            <a:pPr marL="342900" marR="57150" indent="-342900" algn="just" rtl="1">
              <a:lnSpc>
                <a:spcPct val="150000"/>
              </a:lnSpc>
              <a:buFont typeface="Wingdings" panose="05000000000000000000" pitchFamily="2" charset="2"/>
              <a:buChar char=""/>
            </a:pPr>
            <a:r>
              <a:rPr lang="ar-SA" sz="2400" b="1" dirty="0">
                <a:solidFill>
                  <a:prstClr val="black"/>
                </a:solidFill>
                <a:latin typeface="Times New Roman" panose="02020603050405020304" pitchFamily="18" charset="0"/>
                <a:cs typeface="Sakkal Majalla"/>
              </a:rPr>
              <a:t>يجري الخمس طلاب في شكل دائرة حول دائرة منتصف الملعب وعند سماع الصافرة يجري للوقوف في المكان المحدد حسب مركزه.</a:t>
            </a:r>
            <a:endParaRPr lang="en-US" sz="2400" b="1" dirty="0">
              <a:solidFill>
                <a:prstClr val="black"/>
              </a:solidFill>
              <a:latin typeface="Times New Roman" panose="02020603050405020304" pitchFamily="18" charset="0"/>
              <a:cs typeface="Sakkal Majalla"/>
            </a:endParaRPr>
          </a:p>
          <a:p>
            <a:pPr>
              <a:lnSpc>
                <a:spcPct val="150000"/>
              </a:lnSpc>
            </a:pPr>
            <a:r>
              <a:rPr lang="ar-SA" sz="2400" dirty="0">
                <a:solidFill>
                  <a:prstClr val="black"/>
                </a:solidFill>
                <a:latin typeface="Sakkal Majalla"/>
                <a:ea typeface="Batang"/>
                <a:cs typeface="Frutiger LT Arabic 45 Light" panose="01000000000000000000" pitchFamily="2" charset="-78"/>
              </a:rPr>
              <a:t> </a:t>
            </a:r>
            <a:endParaRPr lang="en-US" sz="3200" b="1" dirty="0">
              <a:solidFill>
                <a:prstClr val="black"/>
              </a:solidFill>
              <a:latin typeface="Garamond" panose="02020404030301010803" pitchFamily="18" charset="0"/>
              <a:ea typeface="Batang"/>
              <a:cs typeface="Times New Roman" panose="02020603050405020304" pitchFamily="18" charset="0"/>
            </a:endParaRPr>
          </a:p>
        </p:txBody>
      </p:sp>
    </p:spTree>
    <p:extLst>
      <p:ext uri="{BB962C8B-B14F-4D97-AF65-F5344CB8AC3E}">
        <p14:creationId xmlns:p14="http://schemas.microsoft.com/office/powerpoint/2010/main" val="1618470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6">
      <a:majorFont>
        <a:latin typeface="Sakkal Majalla"/>
        <a:ea typeface=""/>
        <a:cs typeface="Sakkal Majalla"/>
      </a:majorFont>
      <a:minorFont>
        <a:latin typeface="Sakkal Majalla"/>
        <a:ea typeface=""/>
        <a:cs typeface="Sakkal Majall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PPT TMPLT.potx</Template>
  <TotalTime>1025</TotalTime>
  <Words>1295</Words>
  <Application>Microsoft Office PowerPoint</Application>
  <PresentationFormat>Widescreen</PresentationFormat>
  <Paragraphs>87</Paragraphs>
  <Slides>13</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13</vt:i4>
      </vt:variant>
    </vt:vector>
  </HeadingPairs>
  <TitlesOfParts>
    <vt:vector size="24" baseType="lpstr">
      <vt:lpstr>Arial</vt:lpstr>
      <vt:lpstr>Calibri</vt:lpstr>
      <vt:lpstr>Calibri Light</vt:lpstr>
      <vt:lpstr>Garamond</vt:lpstr>
      <vt:lpstr>Hacen Liner Screen Bd</vt:lpstr>
      <vt:lpstr>Hacen Liner XL</vt:lpstr>
      <vt:lpstr>Sakkal Majalla</vt:lpstr>
      <vt:lpstr>Times New Roman</vt:lpstr>
      <vt:lpstr>Wingdings</vt:lpstr>
      <vt:lpstr>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Maryam Khaled Mohamed Ebrahim Busaad</dc:creator>
  <cp:lastModifiedBy>ahmed ali</cp:lastModifiedBy>
  <cp:revision>115</cp:revision>
  <dcterms:created xsi:type="dcterms:W3CDTF">2020-03-04T10:47:58Z</dcterms:created>
  <dcterms:modified xsi:type="dcterms:W3CDTF">2022-01-24T10:06:40Z</dcterms:modified>
</cp:coreProperties>
</file>