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5" r:id="rId3"/>
    <p:sldId id="258" r:id="rId4"/>
    <p:sldId id="286" r:id="rId5"/>
    <p:sldId id="287" r:id="rId6"/>
    <p:sldId id="290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EEEEE"/>
    <a:srgbClr val="EAEA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574" autoAdjust="0"/>
    <p:restoredTop sz="94660"/>
  </p:normalViewPr>
  <p:slideViewPr>
    <p:cSldViewPr snapToGrid="0">
      <p:cViewPr varScale="1">
        <p:scale>
          <a:sx n="99" d="100"/>
          <a:sy n="99" d="100"/>
        </p:scale>
        <p:origin x="19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3/25/2020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6367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3/25/2020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50672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3/25/2020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2296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3/25/2020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77490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3/25/2020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1707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3/25/2020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45611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3/25/2020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23078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3/25/2020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50306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3/25/2020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55930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3/25/2020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5181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3/25/2020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4275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BB54EE-DF0D-4FA1-B48F-C292469C25C4}" type="datetimeFigureOut">
              <a:rPr lang="en-US" smtClean="0"/>
              <a:t>3/25/2020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07650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329371" y="2814540"/>
            <a:ext cx="92202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sz="6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Sultan bold" pitchFamily="2" charset="-78"/>
              </a:rPr>
              <a:t>المرحلة الثانوية</a:t>
            </a:r>
            <a:endParaRPr lang="en-US" sz="28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Sultan bold" pitchFamily="2" charset="-78"/>
            </a:endParaRPr>
          </a:p>
          <a:p>
            <a:pPr algn="ctr" rtl="1"/>
            <a:r>
              <a:rPr lang="ar-BH" sz="4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Sultan bold" pitchFamily="2" charset="-78"/>
              </a:rPr>
              <a:t>بدن 201</a:t>
            </a:r>
            <a:endParaRPr lang="en-US" sz="440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Sultan bold" pitchFamily="2" charset="-78"/>
            </a:endParaRPr>
          </a:p>
          <a:p>
            <a:pPr algn="ctr" rtl="1"/>
            <a:r>
              <a:rPr lang="ar-BH" sz="4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Sultan bold" pitchFamily="2" charset="-78"/>
              </a:rPr>
              <a:t>بدن 802</a:t>
            </a:r>
          </a:p>
          <a:p>
            <a:pPr algn="ctr" rtl="1"/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Sultan bold" pitchFamily="2" charset="-78"/>
              </a:rPr>
              <a:t> 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Sultan bold" pitchFamily="2" charset="-78"/>
            </a:endParaRPr>
          </a:p>
          <a:p>
            <a:pPr algn="ctr"/>
            <a:endParaRPr lang="en-US" sz="6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Sultan bold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255457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57993" y="2181497"/>
            <a:ext cx="7038703" cy="304187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ar-BH" dirty="0">
              <a:cs typeface="Sultan bold" pitchFamily="2" charset="-78"/>
            </a:endParaRPr>
          </a:p>
          <a:p>
            <a:pPr marL="0" indent="0" algn="ctr">
              <a:buNone/>
            </a:pPr>
            <a:r>
              <a:rPr lang="ar-BH" sz="8000" b="1" dirty="0">
                <a:solidFill>
                  <a:schemeClr val="tx1">
                    <a:lumMod val="95000"/>
                    <a:lumOff val="5000"/>
                  </a:schemeClr>
                </a:solidFill>
                <a:cs typeface="Sultan bold" pitchFamily="2" charset="-78"/>
              </a:rPr>
              <a:t>كرة سلة</a:t>
            </a:r>
          </a:p>
          <a:p>
            <a:pPr marL="0" indent="0" algn="ctr">
              <a:buNone/>
            </a:pPr>
            <a:r>
              <a:rPr lang="ar-BH" sz="4400" b="1" dirty="0">
                <a:solidFill>
                  <a:srgbClr val="FF0000"/>
                </a:solidFill>
                <a:cs typeface="Sultan bold" pitchFamily="2" charset="-78"/>
              </a:rPr>
              <a:t>مهارة التمريرة المرتدة</a:t>
            </a:r>
            <a:endParaRPr lang="en-US" sz="4400" b="1" dirty="0">
              <a:solidFill>
                <a:srgbClr val="FF0000"/>
              </a:solidFill>
              <a:cs typeface="Sultan bold" pitchFamily="2" charset="-78"/>
            </a:endParaRPr>
          </a:p>
          <a:p>
            <a:pPr marL="0" indent="0" algn="ctr">
              <a:buNone/>
            </a:pPr>
            <a:endParaRPr lang="ar-BH" sz="5400" b="1" dirty="0">
              <a:solidFill>
                <a:srgbClr val="FF0000"/>
              </a:solidFill>
              <a:cs typeface="Sultan bold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881246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417449" y="393699"/>
            <a:ext cx="10515600" cy="1599501"/>
          </a:xfrm>
        </p:spPr>
        <p:txBody>
          <a:bodyPr>
            <a:normAutofit/>
          </a:bodyPr>
          <a:lstStyle/>
          <a:p>
            <a:pPr marL="0" marR="0" algn="r" rtl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ar-SA" sz="3200" b="1" dirty="0">
                <a:solidFill>
                  <a:srgbClr val="FF0000"/>
                </a:solidFill>
                <a:latin typeface="Calibri" panose="020F0502020204030204" pitchFamily="34" charset="0"/>
                <a:ea typeface="Batang"/>
                <a:cs typeface="Sultan bold" pitchFamily="2" charset="-78"/>
              </a:rPr>
              <a:t>التمرير المرتدة: </a:t>
            </a:r>
            <a:endParaRPr lang="en-US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Sultan bold" pitchFamily="2" charset="-78"/>
            </a:endParaRPr>
          </a:p>
          <a:p>
            <a:pPr marL="0" marR="0" algn="justLow" rtl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ar-BH" b="1" dirty="0">
                <a:latin typeface="Calibri" panose="020F0502020204030204" pitchFamily="34" charset="0"/>
                <a:ea typeface="Malgun Gothic" panose="020B0503020000020004" pitchFamily="34" charset="-127"/>
                <a:cs typeface="Sultan bold" pitchFamily="2" charset="-78"/>
              </a:rPr>
              <a:t>دفع الكرة باتجاه الأرض كي ترتد منها لتستقر بين يدي الزميل المستلم (المستقبل لها)، وتكون هذه التمريرة فعالة عندما تحتاج أن تؤدي تمريره منخفضة بالقرب من المدافع لتصل إلى الزميل.</a:t>
            </a:r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  <a:cs typeface="Sultan bold" pitchFamily="2" charset="-78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803615" y="2218693"/>
            <a:ext cx="10129434" cy="3734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>
              <a:lnSpc>
                <a:spcPct val="107000"/>
              </a:lnSpc>
            </a:pPr>
            <a:r>
              <a:rPr lang="ar-SA" sz="36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Sultan bold" pitchFamily="2" charset="-78"/>
              </a:rPr>
              <a:t>الخطوات التعليمية</a:t>
            </a:r>
            <a:r>
              <a:rPr lang="ar-BH" sz="36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Sultan bold" pitchFamily="2" charset="-78"/>
              </a:rPr>
              <a:t> </a:t>
            </a:r>
            <a:r>
              <a:rPr lang="ar-BH" sz="3600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Sultan bold" pitchFamily="2" charset="-78"/>
              </a:rPr>
              <a:t>( </a:t>
            </a:r>
            <a:r>
              <a:rPr lang="ar-SA" sz="3200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Sultan bold" pitchFamily="2" charset="-78"/>
              </a:rPr>
              <a:t>التدريبات</a:t>
            </a:r>
            <a:r>
              <a:rPr lang="ar-BH" sz="3200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Sultan bold" pitchFamily="2" charset="-78"/>
              </a:rPr>
              <a:t> ) </a:t>
            </a:r>
            <a:endParaRPr lang="en-US" sz="3200" dirty="0">
              <a:latin typeface="Calibri" panose="020F0502020204030204" pitchFamily="34" charset="0"/>
              <a:ea typeface="Calibri" panose="020F0502020204030204" pitchFamily="34" charset="0"/>
              <a:cs typeface="Sultan bold" pitchFamily="2" charset="-78"/>
            </a:endParaRPr>
          </a:p>
          <a:p>
            <a:pPr marL="342900" marR="0" lvl="0" indent="-342900" algn="just" rtl="1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"/>
            </a:pPr>
            <a:r>
              <a:rPr lang="ar-BH" sz="2400" b="1" dirty="0">
                <a:latin typeface="Calibri" panose="020F0502020204030204" pitchFamily="34" charset="0"/>
                <a:ea typeface="Times New Roman" panose="02020603050405020304" pitchFamily="18" charset="0"/>
                <a:cs typeface="Sultan bold" pitchFamily="2" charset="-78"/>
              </a:rPr>
              <a:t>(جلوس طويل. مواجه للحائط) تمرير الكرة.</a:t>
            </a:r>
            <a:endParaRPr lang="en-US" sz="2400" b="1" dirty="0">
              <a:latin typeface="Calibri" panose="020F0502020204030204" pitchFamily="34" charset="0"/>
              <a:ea typeface="Times New Roman" panose="02020603050405020304" pitchFamily="18" charset="0"/>
              <a:cs typeface="Sultan bold" pitchFamily="2" charset="-78"/>
            </a:endParaRPr>
          </a:p>
          <a:p>
            <a:pPr marL="342900" marR="0" lvl="0" indent="-342900" algn="just" rtl="1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"/>
            </a:pPr>
            <a:r>
              <a:rPr lang="ar-BH" sz="2400" b="1" dirty="0">
                <a:latin typeface="Calibri" panose="020F0502020204030204" pitchFamily="34" charset="0"/>
                <a:ea typeface="Times New Roman" panose="02020603050405020304" pitchFamily="18" charset="0"/>
                <a:cs typeface="Sultan bold" pitchFamily="2" charset="-78"/>
              </a:rPr>
              <a:t>(جثو. مواجه للحائط) تمرير الكرة.</a:t>
            </a:r>
            <a:endParaRPr lang="en-US" sz="2400" b="1" dirty="0">
              <a:latin typeface="Calibri" panose="020F0502020204030204" pitchFamily="34" charset="0"/>
              <a:ea typeface="Times New Roman" panose="02020603050405020304" pitchFamily="18" charset="0"/>
              <a:cs typeface="Sultan bold" pitchFamily="2" charset="-78"/>
            </a:endParaRPr>
          </a:p>
          <a:p>
            <a:pPr marL="342900" marR="0" lvl="0" indent="-342900" algn="just" rtl="1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"/>
            </a:pPr>
            <a:r>
              <a:rPr lang="ar-BH" sz="2400" b="1" dirty="0">
                <a:latin typeface="Calibri" panose="020F0502020204030204" pitchFamily="34" charset="0"/>
                <a:ea typeface="Times New Roman" panose="02020603050405020304" pitchFamily="18" charset="0"/>
                <a:cs typeface="Sultan bold" pitchFamily="2" charset="-78"/>
              </a:rPr>
              <a:t>(وقوف) تمرير الكرة للحائط </a:t>
            </a:r>
            <a:r>
              <a:rPr lang="ar-SA" sz="2400" b="1" dirty="0">
                <a:latin typeface="Calibri" panose="020F0502020204030204" pitchFamily="34" charset="0"/>
                <a:ea typeface="Calibri" panose="020F0502020204030204" pitchFamily="34" charset="0"/>
                <a:cs typeface="Sultan bold" pitchFamily="2" charset="-78"/>
              </a:rPr>
              <a:t>من مسافة </a:t>
            </a:r>
            <a:r>
              <a:rPr lang="ar-BH" sz="2400" b="1" dirty="0">
                <a:latin typeface="Calibri" panose="020F0502020204030204" pitchFamily="34" charset="0"/>
                <a:ea typeface="Times New Roman" panose="02020603050405020304" pitchFamily="18" charset="0"/>
                <a:cs typeface="Sultan bold" pitchFamily="2" charset="-78"/>
              </a:rPr>
              <a:t>3 أمتار.</a:t>
            </a:r>
            <a:endParaRPr lang="en-US" sz="2400" b="1" dirty="0">
              <a:latin typeface="Calibri" panose="020F0502020204030204" pitchFamily="34" charset="0"/>
              <a:ea typeface="Times New Roman" panose="02020603050405020304" pitchFamily="18" charset="0"/>
              <a:cs typeface="Sultan bold" pitchFamily="2" charset="-78"/>
            </a:endParaRPr>
          </a:p>
          <a:p>
            <a:pPr marL="342900" marR="0" lvl="0" indent="-342900" algn="just" rtl="1">
              <a:lnSpc>
                <a:spcPct val="105000"/>
              </a:lnSpc>
              <a:spcBef>
                <a:spcPts val="0"/>
              </a:spcBef>
              <a:spcAft>
                <a:spcPts val="800"/>
              </a:spcAft>
              <a:buFont typeface="Wingdings" panose="05000000000000000000" pitchFamily="2" charset="2"/>
              <a:buChar char=""/>
            </a:pPr>
            <a:r>
              <a:rPr lang="ar-SA" sz="2400" b="1" dirty="0">
                <a:latin typeface="Calibri" panose="020F0502020204030204" pitchFamily="34" charset="0"/>
                <a:ea typeface="Calibri" panose="020F0502020204030204" pitchFamily="34" charset="0"/>
                <a:cs typeface="Sultan bold" pitchFamily="2" charset="-78"/>
              </a:rPr>
              <a:t>(وقوف. مواجه للحائط) تمرير الكرة </a:t>
            </a:r>
            <a:r>
              <a:rPr lang="ar-BH" sz="2400" b="1" dirty="0">
                <a:latin typeface="Calibri" panose="020F0502020204030204" pitchFamily="34" charset="0"/>
                <a:ea typeface="Calibri" panose="020F0502020204030204" pitchFamily="34" charset="0"/>
                <a:cs typeface="Sultan bold" pitchFamily="2" charset="-78"/>
              </a:rPr>
              <a:t>على الحائط</a:t>
            </a:r>
            <a:r>
              <a:rPr lang="ar-SA" sz="2400" b="1" dirty="0">
                <a:latin typeface="Calibri" panose="020F0502020204030204" pitchFamily="34" charset="0"/>
                <a:ea typeface="Calibri" panose="020F0502020204030204" pitchFamily="34" charset="0"/>
                <a:cs typeface="Sultan bold" pitchFamily="2" charset="-78"/>
              </a:rPr>
              <a:t>. </a:t>
            </a:r>
            <a:endParaRPr lang="en-US" sz="2400" b="1" dirty="0">
              <a:latin typeface="Calibri" panose="020F0502020204030204" pitchFamily="34" charset="0"/>
              <a:ea typeface="Times New Roman" panose="02020603050405020304" pitchFamily="18" charset="0"/>
              <a:cs typeface="Sultan bold" pitchFamily="2" charset="-78"/>
            </a:endParaRPr>
          </a:p>
          <a:p>
            <a:pPr marL="342900" marR="0" lvl="0" indent="-342900" algn="just" rtl="1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"/>
            </a:pPr>
            <a:r>
              <a:rPr lang="ar-BH" sz="2400" b="1" dirty="0">
                <a:latin typeface="Calibri" panose="020F0502020204030204" pitchFamily="34" charset="0"/>
                <a:ea typeface="Times New Roman" panose="02020603050405020304" pitchFamily="18" charset="0"/>
                <a:cs typeface="Sultan bold" pitchFamily="2" charset="-78"/>
              </a:rPr>
              <a:t>(وقوف. مواجه للحائط) تمرير الكرة اثناء الحركة.</a:t>
            </a:r>
            <a:endParaRPr lang="en-US" sz="2400" b="1" dirty="0">
              <a:latin typeface="Calibri" panose="020F0502020204030204" pitchFamily="34" charset="0"/>
              <a:ea typeface="Times New Roman" panose="02020603050405020304" pitchFamily="18" charset="0"/>
              <a:cs typeface="Sultan bold" pitchFamily="2" charset="-78"/>
            </a:endParaRPr>
          </a:p>
          <a:p>
            <a:pPr marL="342900" marR="0" lvl="0" indent="-342900" algn="just" rtl="1">
              <a:lnSpc>
                <a:spcPct val="105000"/>
              </a:lnSpc>
              <a:spcBef>
                <a:spcPts val="0"/>
              </a:spcBef>
              <a:spcAft>
                <a:spcPts val="800"/>
              </a:spcAft>
              <a:buFont typeface="Wingdings" panose="05000000000000000000" pitchFamily="2" charset="2"/>
              <a:buChar char=""/>
            </a:pPr>
            <a:r>
              <a:rPr lang="ar-SA" sz="2400" b="1" dirty="0">
                <a:latin typeface="Calibri" panose="020F0502020204030204" pitchFamily="34" charset="0"/>
                <a:ea typeface="Calibri" panose="020F0502020204030204" pitchFamily="34" charset="0"/>
                <a:cs typeface="Sultan bold" pitchFamily="2" charset="-78"/>
              </a:rPr>
              <a:t>(وقوف. مواجه للحائط) تمرير الكرة من مسافة 3 متر.  </a:t>
            </a:r>
            <a:endParaRPr lang="en-US" sz="2400" b="1" dirty="0">
              <a:latin typeface="Calibri" panose="020F0502020204030204" pitchFamily="34" charset="0"/>
              <a:ea typeface="Times New Roman" panose="02020603050405020304" pitchFamily="18" charset="0"/>
              <a:cs typeface="Sultan bold" pitchFamily="2" charset="-78"/>
            </a:endParaRPr>
          </a:p>
          <a:p>
            <a:pPr marL="342900" marR="0" lvl="0" indent="-342900" algn="just" rtl="1">
              <a:lnSpc>
                <a:spcPct val="105000"/>
              </a:lnSpc>
              <a:spcBef>
                <a:spcPts val="0"/>
              </a:spcBef>
              <a:spcAft>
                <a:spcPts val="800"/>
              </a:spcAft>
              <a:buFont typeface="Wingdings" panose="05000000000000000000" pitchFamily="2" charset="2"/>
              <a:buChar char=""/>
            </a:pPr>
            <a:r>
              <a:rPr lang="ar-SA" sz="2400" b="1" dirty="0">
                <a:latin typeface="Frutiger LT Arabic 45 Light" panose="01000000000000000000" pitchFamily="2" charset="-78"/>
                <a:ea typeface="Calibri" panose="020F0502020204030204" pitchFamily="34" charset="0"/>
                <a:cs typeface="Sultan bold" pitchFamily="2" charset="-78"/>
              </a:rPr>
              <a:t>(الوقوف. مواجه للحائط) تمرير الكرة من مسافة 5 متر. </a:t>
            </a:r>
            <a:endParaRPr lang="en-US" sz="2400" b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Sultan bold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7633175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17170" y="895728"/>
            <a:ext cx="10515600" cy="4528678"/>
          </a:xfrm>
        </p:spPr>
        <p:txBody>
          <a:bodyPr>
            <a:normAutofit/>
          </a:bodyPr>
          <a:lstStyle/>
          <a:p>
            <a:pPr marL="0" marR="0" indent="0" algn="r" rt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ar-SA" sz="36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Sultan bold" pitchFamily="2" charset="-78"/>
              </a:rPr>
              <a:t>النقاط الفنية:</a:t>
            </a:r>
            <a:endParaRPr lang="en-US" sz="3600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Sultan bold" pitchFamily="2" charset="-78"/>
            </a:endParaRPr>
          </a:p>
          <a:p>
            <a:pPr marL="342900" marR="0" lvl="0" indent="-342900" algn="just" rt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"/>
              <a:tabLst>
                <a:tab pos="730885" algn="l"/>
                <a:tab pos="1271270" algn="ctr"/>
              </a:tabLst>
            </a:pPr>
            <a:r>
              <a:rPr lang="ar-SA" sz="3600" b="1" dirty="0">
                <a:latin typeface="Calibri" panose="020F0502020204030204" pitchFamily="34" charset="0"/>
                <a:ea typeface="Times New Roman" panose="02020603050405020304" pitchFamily="18" charset="0"/>
                <a:cs typeface="Sultan bold" pitchFamily="2" charset="-78"/>
              </a:rPr>
              <a:t>الرجلين ب</a:t>
            </a:r>
            <a:r>
              <a:rPr lang="ar-BH" sz="3600" b="1" dirty="0">
                <a:latin typeface="Calibri" panose="020F0502020204030204" pitchFamily="34" charset="0"/>
                <a:ea typeface="Times New Roman" panose="02020603050405020304" pitchFamily="18" charset="0"/>
                <a:cs typeface="Sultan bold" pitchFamily="2" charset="-78"/>
              </a:rPr>
              <a:t>إ</a:t>
            </a:r>
            <a:r>
              <a:rPr lang="ar-SA" sz="3600" b="1" dirty="0">
                <a:latin typeface="Calibri" panose="020F0502020204030204" pitchFamily="34" charset="0"/>
                <a:ea typeface="Times New Roman" panose="02020603050405020304" pitchFamily="18" charset="0"/>
                <a:cs typeface="Sultan bold" pitchFamily="2" charset="-78"/>
              </a:rPr>
              <a:t>تساع الكتفين ورجل واحدة للخلف.</a:t>
            </a:r>
            <a:endParaRPr lang="en-US" sz="3600" dirty="0">
              <a:latin typeface="Calibri" panose="020F0502020204030204" pitchFamily="34" charset="0"/>
              <a:ea typeface="Calibri" panose="020F0502020204030204" pitchFamily="34" charset="0"/>
              <a:cs typeface="Sultan bold" pitchFamily="2" charset="-78"/>
            </a:endParaRPr>
          </a:p>
          <a:p>
            <a:pPr marL="342900" marR="0" lvl="0" indent="-342900" algn="just" rt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"/>
              <a:tabLst>
                <a:tab pos="730885" algn="l"/>
                <a:tab pos="1271270" algn="ctr"/>
              </a:tabLst>
            </a:pPr>
            <a:r>
              <a:rPr lang="ar-SA" sz="3600" b="1" dirty="0">
                <a:latin typeface="Calibri" panose="020F0502020204030204" pitchFamily="34" charset="0"/>
                <a:ea typeface="Times New Roman" panose="02020603050405020304" pitchFamily="18" charset="0"/>
                <a:cs typeface="Sultan bold" pitchFamily="2" charset="-78"/>
              </a:rPr>
              <a:t>مسك الكرة بأصابع اليدين في مستوى الصدر.</a:t>
            </a:r>
            <a:endParaRPr lang="en-US" sz="3600" dirty="0">
              <a:latin typeface="Calibri" panose="020F0502020204030204" pitchFamily="34" charset="0"/>
              <a:ea typeface="Calibri" panose="020F0502020204030204" pitchFamily="34" charset="0"/>
              <a:cs typeface="Sultan bold" pitchFamily="2" charset="-78"/>
            </a:endParaRPr>
          </a:p>
          <a:p>
            <a:pPr marL="342900" marR="0" lvl="0" indent="-342900" algn="just" rt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"/>
              <a:tabLst>
                <a:tab pos="730885" algn="l"/>
                <a:tab pos="1271270" algn="ctr"/>
              </a:tabLst>
            </a:pPr>
            <a:r>
              <a:rPr lang="ar-SA" sz="3600" b="1" dirty="0">
                <a:latin typeface="Calibri" panose="020F0502020204030204" pitchFamily="34" charset="0"/>
                <a:ea typeface="Times New Roman" panose="02020603050405020304" pitchFamily="18" charset="0"/>
                <a:cs typeface="Sultan bold" pitchFamily="2" charset="-78"/>
              </a:rPr>
              <a:t>تمرير الكرة بمد الذراعين للأمام مع تحريك الرجل الخلفية للأمام أيض</a:t>
            </a:r>
            <a:r>
              <a:rPr lang="ar-BH" sz="3600" b="1" dirty="0">
                <a:latin typeface="Calibri" panose="020F0502020204030204" pitchFamily="34" charset="0"/>
                <a:ea typeface="Times New Roman" panose="02020603050405020304" pitchFamily="18" charset="0"/>
                <a:cs typeface="Sultan bold" pitchFamily="2" charset="-78"/>
              </a:rPr>
              <a:t>ً</a:t>
            </a:r>
            <a:r>
              <a:rPr lang="ar-SA" sz="3600" b="1" dirty="0">
                <a:latin typeface="Calibri" panose="020F0502020204030204" pitchFamily="34" charset="0"/>
                <a:ea typeface="Times New Roman" panose="02020603050405020304" pitchFamily="18" charset="0"/>
                <a:cs typeface="Sultan bold" pitchFamily="2" charset="-78"/>
              </a:rPr>
              <a:t>ا. </a:t>
            </a:r>
            <a:endParaRPr lang="en-US" sz="3600" dirty="0">
              <a:latin typeface="Calibri" panose="020F0502020204030204" pitchFamily="34" charset="0"/>
              <a:ea typeface="Calibri" panose="020F0502020204030204" pitchFamily="34" charset="0"/>
              <a:cs typeface="Sultan bold" pitchFamily="2" charset="-78"/>
            </a:endParaRPr>
          </a:p>
          <a:p>
            <a:pPr marL="342900" marR="0" lvl="0" indent="-342900" algn="just" rt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"/>
              <a:tabLst>
                <a:tab pos="730885" algn="l"/>
                <a:tab pos="1271270" algn="ctr"/>
              </a:tabLst>
            </a:pPr>
            <a:r>
              <a:rPr lang="ar-SA" sz="3600" b="1" dirty="0">
                <a:latin typeface="Calibri" panose="020F0502020204030204" pitchFamily="34" charset="0"/>
                <a:ea typeface="Times New Roman" panose="02020603050405020304" pitchFamily="18" charset="0"/>
                <a:cs typeface="Sultan bold" pitchFamily="2" charset="-78"/>
              </a:rPr>
              <a:t>تمرر الكرة في ثلثي المسافة بين الطالب المرسل لترتد إلى الطالب المستقبل.</a:t>
            </a:r>
            <a:endParaRPr lang="en-US" sz="3600" dirty="0">
              <a:latin typeface="Calibri" panose="020F0502020204030204" pitchFamily="34" charset="0"/>
              <a:ea typeface="Calibri" panose="020F0502020204030204" pitchFamily="34" charset="0"/>
              <a:cs typeface="Sultan bold" pitchFamily="2" charset="-78"/>
            </a:endParaRPr>
          </a:p>
          <a:p>
            <a:pPr marL="0" indent="0" algn="ctr">
              <a:lnSpc>
                <a:spcPct val="150000"/>
              </a:lnSpc>
              <a:buNone/>
            </a:pPr>
            <a:endParaRPr lang="en-US" sz="2400" dirty="0">
              <a:cs typeface="Sultan bold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403992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76DA72E-811E-46E5-AB81-D59C19245584}"/>
              </a:ext>
            </a:extLst>
          </p:cNvPr>
          <p:cNvSpPr txBox="1"/>
          <p:nvPr/>
        </p:nvSpPr>
        <p:spPr>
          <a:xfrm>
            <a:off x="648272" y="545092"/>
            <a:ext cx="106560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rtl="1"/>
            <a:r>
              <a:rPr lang="ar-BH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Sultan bold" pitchFamily="2" charset="-78"/>
              </a:rPr>
              <a:t>فيديو تعليمي:</a:t>
            </a:r>
            <a:endParaRPr lang="ar-BH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Sultan bold" pitchFamily="2" charset="-78"/>
            </a:endParaRPr>
          </a:p>
        </p:txBody>
      </p:sp>
      <p:pic>
        <p:nvPicPr>
          <p:cNvPr id="2" name="7+">
            <a:hlinkClick r:id="" action="ppaction://media"/>
            <a:extLst>
              <a:ext uri="{FF2B5EF4-FFF2-40B4-BE49-F238E27FC236}">
                <a16:creationId xmlns:a16="http://schemas.microsoft.com/office/drawing/2014/main" id="{1721D825-B9FF-4975-964B-FF1A59232EA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38182" y="1549246"/>
            <a:ext cx="8513686" cy="4647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489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86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457E98E-1F0C-409A-8F93-8E902F7F75C9}"/>
              </a:ext>
            </a:extLst>
          </p:cNvPr>
          <p:cNvSpPr/>
          <p:nvPr/>
        </p:nvSpPr>
        <p:spPr>
          <a:xfrm>
            <a:off x="9057416" y="296316"/>
            <a:ext cx="277512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 rtl="1">
              <a:defRPr/>
            </a:pPr>
            <a:r>
              <a:rPr lang="ar-BH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Sultan bold" pitchFamily="2" charset="-78"/>
              </a:rPr>
              <a:t>التقييم الذاتي :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79F5932-944A-457A-93C8-4CD9DD94F95C}"/>
              </a:ext>
            </a:extLst>
          </p:cNvPr>
          <p:cNvSpPr/>
          <p:nvPr/>
        </p:nvSpPr>
        <p:spPr>
          <a:xfrm>
            <a:off x="-132852" y="1816133"/>
            <a:ext cx="11708780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</a:pPr>
            <a:r>
              <a:rPr lang="ar-BH" sz="3200" b="1" dirty="0">
                <a:cs typeface="Sultan bold" pitchFamily="2" charset="-78"/>
              </a:rPr>
              <a:t>أ. تبدأ التمريرة المرتدة من ( فوق الرأس – امام الصدر – خلف الظهر ).</a:t>
            </a:r>
          </a:p>
          <a:p>
            <a:pPr algn="r">
              <a:lnSpc>
                <a:spcPct val="150000"/>
              </a:lnSpc>
            </a:pPr>
            <a:r>
              <a:rPr lang="ar-BH" sz="3200" b="1" dirty="0">
                <a:cs typeface="Sultan bold" pitchFamily="2" charset="-78"/>
              </a:rPr>
              <a:t>ب. تمسك الكرة ( بيد واحدة – باليدين – بالأصابع ).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A19A4C4-84A5-4000-8E73-18A5E1CC0B47}"/>
              </a:ext>
            </a:extLst>
          </p:cNvPr>
          <p:cNvSpPr/>
          <p:nvPr/>
        </p:nvSpPr>
        <p:spPr>
          <a:xfrm>
            <a:off x="8228307" y="1222961"/>
            <a:ext cx="3565400" cy="6463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just" rtl="1"/>
            <a:r>
              <a:rPr lang="ar-BH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Sultan bold" pitchFamily="2" charset="-78"/>
              </a:rPr>
              <a:t>1 . اختر الكلمة المناسبة 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04D3E21A-7820-4CA4-BBC9-6AD3CE5CF6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78107" y="3800789"/>
            <a:ext cx="10515600" cy="694551"/>
          </a:xfrm>
        </p:spPr>
        <p:txBody>
          <a:bodyPr/>
          <a:lstStyle/>
          <a:p>
            <a:pPr marL="0" lvl="0" indent="0" algn="just" rtl="1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ar-BH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Sultan bold" pitchFamily="2" charset="-78"/>
              </a:rPr>
              <a:t>2. أجب عن الأسئلة  التالية بعلامة √ أمام الإجابة الصحيحة: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CBDA37C-F2F7-4FD1-A337-5315CACC41E9}"/>
              </a:ext>
            </a:extLst>
          </p:cNvPr>
          <p:cNvSpPr/>
          <p:nvPr/>
        </p:nvSpPr>
        <p:spPr>
          <a:xfrm>
            <a:off x="2216258" y="4576876"/>
            <a:ext cx="9577449" cy="19620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ar-BH" sz="3600" b="1" dirty="0">
                <a:solidFill>
                  <a:prstClr val="black"/>
                </a:solidFill>
                <a:cs typeface="Sultan bold" pitchFamily="2" charset="-78"/>
              </a:rPr>
              <a:t> أ.  يجب سحب الكرة للصدر قبل التمرير.</a:t>
            </a:r>
          </a:p>
          <a:p>
            <a:pPr lvl="0" algn="r"/>
            <a:r>
              <a:rPr lang="ar-BH" sz="3600" b="1" dirty="0">
                <a:solidFill>
                  <a:prstClr val="black"/>
                </a:solidFill>
                <a:cs typeface="Sultan bold" pitchFamily="2" charset="-78"/>
              </a:rPr>
              <a:t>ب.  لا تكون هذه التمريرة فعالة </a:t>
            </a:r>
            <a:r>
              <a:rPr lang="ar-BH" sz="3600" b="1">
                <a:solidFill>
                  <a:prstClr val="black"/>
                </a:solidFill>
                <a:cs typeface="Sultan bold" pitchFamily="2" charset="-78"/>
              </a:rPr>
              <a:t>كتمريرة منخفضة. </a:t>
            </a:r>
            <a:endParaRPr lang="ar-BH" sz="3600" b="1" dirty="0">
              <a:solidFill>
                <a:prstClr val="black"/>
              </a:solidFill>
              <a:cs typeface="Sultan bold" pitchFamily="2" charset="-78"/>
            </a:endParaRPr>
          </a:p>
          <a:p>
            <a:pPr marL="742950" lvl="0" indent="-742950" algn="r" rtl="1">
              <a:lnSpc>
                <a:spcPct val="150000"/>
              </a:lnSpc>
              <a:buFont typeface="+mj-lt"/>
              <a:buAutoNum type="arabicPeriod"/>
            </a:pPr>
            <a:endParaRPr lang="ar-BH" sz="3600" b="1" dirty="0">
              <a:solidFill>
                <a:prstClr val="black"/>
              </a:solidFill>
              <a:cs typeface="Sultan bold" pitchFamily="2" charset="-78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6391DD4-8319-4D8E-9E68-10F6B0F6FB0D}"/>
              </a:ext>
            </a:extLst>
          </p:cNvPr>
          <p:cNvSpPr/>
          <p:nvPr/>
        </p:nvSpPr>
        <p:spPr>
          <a:xfrm>
            <a:off x="5388544" y="4480316"/>
            <a:ext cx="74892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BH" sz="4400" b="1" dirty="0">
                <a:solidFill>
                  <a:schemeClr val="accent1">
                    <a:lumMod val="50000"/>
                  </a:schemeClr>
                </a:solidFill>
                <a:latin typeface="Yu Gothic UI" panose="020B0500000000000000" pitchFamily="34" charset="-128"/>
                <a:ea typeface="Yu Gothic UI" panose="020B0500000000000000" pitchFamily="34" charset="-128"/>
                <a:cs typeface="Sultan bold" pitchFamily="2" charset="-78"/>
              </a:rPr>
              <a:t>✓</a:t>
            </a:r>
            <a:endParaRPr lang="ar-BH" sz="44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227E018-5746-4708-A959-CC41412E431F}"/>
              </a:ext>
            </a:extLst>
          </p:cNvPr>
          <p:cNvSpPr/>
          <p:nvPr/>
        </p:nvSpPr>
        <p:spPr>
          <a:xfrm>
            <a:off x="3885329" y="4871887"/>
            <a:ext cx="540533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BH" sz="6000" b="1" dirty="0">
                <a:solidFill>
                  <a:schemeClr val="accent1">
                    <a:lumMod val="50000"/>
                  </a:schemeClr>
                </a:solidFill>
                <a:cs typeface="Sultan bold" pitchFamily="2" charset="-78"/>
              </a:rPr>
              <a:t>×</a:t>
            </a:r>
            <a:endParaRPr lang="ar-BH" sz="60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A039D97-A55D-4773-9777-C591A36A2717}"/>
              </a:ext>
            </a:extLst>
          </p:cNvPr>
          <p:cNvSpPr/>
          <p:nvPr/>
        </p:nvSpPr>
        <p:spPr>
          <a:xfrm>
            <a:off x="4985708" y="2537095"/>
            <a:ext cx="1554597" cy="533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BH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410E439-0307-43D7-9DC2-14B7EBA18CF3}"/>
              </a:ext>
            </a:extLst>
          </p:cNvPr>
          <p:cNvSpPr/>
          <p:nvPr/>
        </p:nvSpPr>
        <p:spPr>
          <a:xfrm flipV="1">
            <a:off x="6695267" y="3235899"/>
            <a:ext cx="972875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BH"/>
          </a:p>
        </p:txBody>
      </p:sp>
    </p:spTree>
    <p:extLst>
      <p:ext uri="{BB962C8B-B14F-4D97-AF65-F5344CB8AC3E}">
        <p14:creationId xmlns:p14="http://schemas.microsoft.com/office/powerpoint/2010/main" val="66758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  <p:bldP spid="8" grpId="0" build="p"/>
      <p:bldP spid="9" grpId="0"/>
      <p:bldP spid="10" grpId="0"/>
      <p:bldP spid="11" grpId="0"/>
      <p:bldP spid="12" grpId="0" animBg="1"/>
      <p:bldP spid="13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4" id="{9B6F7093-7B83-4D0A-BC1F-683D122F6A48}" vid="{1FAA4335-E554-4125-ACCC-D1CCCAA2166B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PPT TMPLT.potx</Template>
  <TotalTime>508</TotalTime>
  <Words>251</Words>
  <Application>Microsoft Office PowerPoint</Application>
  <PresentationFormat>Widescreen</PresentationFormat>
  <Paragraphs>32</Paragraphs>
  <Slides>6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4" baseType="lpstr">
      <vt:lpstr>Yu Gothic UI</vt:lpstr>
      <vt:lpstr>Arial</vt:lpstr>
      <vt:lpstr>Calibri</vt:lpstr>
      <vt:lpstr>Calibri Light</vt:lpstr>
      <vt:lpstr>Frutiger LT Arabic 45 Light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Maryam Khaled Mohamed Ebrahim Busaad</dc:creator>
  <cp:lastModifiedBy>User</cp:lastModifiedBy>
  <cp:revision>56</cp:revision>
  <dcterms:created xsi:type="dcterms:W3CDTF">2020-03-04T10:47:58Z</dcterms:created>
  <dcterms:modified xsi:type="dcterms:W3CDTF">2020-03-25T07:54:52Z</dcterms:modified>
</cp:coreProperties>
</file>