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9" r:id="rId2"/>
    <p:sldId id="297" r:id="rId3"/>
    <p:sldId id="299" r:id="rId4"/>
    <p:sldId id="298" r:id="rId5"/>
    <p:sldId id="300" r:id="rId6"/>
    <p:sldId id="304" r:id="rId7"/>
    <p:sldId id="303" r:id="rId8"/>
    <p:sldId id="302" r:id="rId9"/>
    <p:sldId id="301" r:id="rId10"/>
    <p:sldId id="308" r:id="rId11"/>
    <p:sldId id="307" r:id="rId12"/>
    <p:sldId id="313" r:id="rId13"/>
    <p:sldId id="312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THAM HASAN MOHAMED SALMAN ALSARI" initials="MHMSA" lastIdx="1" clrIdx="0">
    <p:extLst>
      <p:ext uri="{19B8F6BF-5375-455C-9EA6-DF929625EA0E}">
        <p15:presenceInfo xmlns:p15="http://schemas.microsoft.com/office/powerpoint/2012/main" userId="MAITHAM HASAN MOHAMED SALMAN ALS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01D54-97C0-4893-8BDF-096D213CE110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0667-038A-4391-AA3B-F9732064E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AF6DBB-5136-43A3-9AF3-E21F0844E1D8}"/>
              </a:ext>
            </a:extLst>
          </p:cNvPr>
          <p:cNvSpPr/>
          <p:nvPr userDrawn="1"/>
        </p:nvSpPr>
        <p:spPr>
          <a:xfrm>
            <a:off x="4195265" y="6488668"/>
            <a:ext cx="395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BH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الاعداد البدني ( بدن 101( – ( بدن 801)  / الجزء النظري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5900" y="2196407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المرحلة الثانوية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416" y="3027404"/>
            <a:ext cx="1085747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الفصل الدراسي </a:t>
            </a:r>
            <a:r>
              <a:rPr lang="ar-B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</a:t>
            </a:r>
            <a:r>
              <a:rPr lang="ar-B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ar-BH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lvl="0" algn="ctr"/>
            <a:r>
              <a:rPr lang="ar-B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الاسبوع </a:t>
            </a:r>
            <a:r>
              <a:rPr lang="ar-B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الثالث </a:t>
            </a:r>
            <a:r>
              <a:rPr lang="ar-BH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عشر</a:t>
            </a:r>
          </a:p>
          <a:p>
            <a:pPr lvl="0" algn="ctr"/>
            <a:r>
              <a:rPr lang="ar-B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الاعداد البدني ( بدن 101( – ( بدن 801)  </a:t>
            </a:r>
            <a:r>
              <a:rPr lang="ar-B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B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الجزء النظري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2B04734-559E-4895-B86B-63D962B01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908" y="5538279"/>
            <a:ext cx="9144000" cy="1655762"/>
          </a:xfrm>
        </p:spPr>
        <p:txBody>
          <a:bodyPr/>
          <a:lstStyle/>
          <a:p>
            <a:r>
              <a:rPr lang="ar-BH" dirty="0"/>
              <a:t> 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419B3-1278-4851-805A-224725A62F84}"/>
              </a:ext>
            </a:extLst>
          </p:cNvPr>
          <p:cNvSpPr txBox="1"/>
          <p:nvPr/>
        </p:nvSpPr>
        <p:spPr>
          <a:xfrm>
            <a:off x="4720493" y="1621717"/>
            <a:ext cx="3243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800" b="1" dirty="0">
                <a:solidFill>
                  <a:srgbClr val="FF0000"/>
                </a:solidFill>
              </a:rPr>
              <a:t>التربية الرياضية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4" y="2024940"/>
            <a:ext cx="1039155" cy="143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" y="1540734"/>
            <a:ext cx="1795576" cy="24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0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76CCF42-0882-45D8-B321-94F5D639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795" y="18258"/>
            <a:ext cx="1147320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رابعًا: تشوهات القدمين:</a:t>
            </a:r>
            <a:endParaRPr kumimoji="0" lang="en-US" altLang="ar-BH" sz="11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24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تفلطح القدمين:</a:t>
            </a:r>
            <a:endParaRPr kumimoji="0" lang="en-US" altLang="ar-BH" sz="110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 هو عبارة عن هبوط في قوس القدم مصحوبا بقلب القدم 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إلى ا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لخارج، بمعنى أن الجانب الداخلي للقدم يلامس الأرض بكامل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عند الوقوف. </a:t>
            </a:r>
            <a:endParaRPr kumimoji="0" lang="en-US" altLang="ar-B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89" name="Picture 1">
            <a:extLst>
              <a:ext uri="{FF2B5EF4-FFF2-40B4-BE49-F238E27FC236}">
                <a16:creationId xmlns:a16="http://schemas.microsoft.com/office/drawing/2014/main" id="{E9B181A6-BA90-44FD-84CD-7D26DF45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52" y="1280942"/>
            <a:ext cx="2793818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35C06-0F4D-4913-803E-78347AA722A1}"/>
              </a:ext>
            </a:extLst>
          </p:cNvPr>
          <p:cNvSpPr/>
          <p:nvPr/>
        </p:nvSpPr>
        <p:spPr>
          <a:xfrm>
            <a:off x="0" y="2120376"/>
            <a:ext cx="12192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أسباب التشوه: 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الحذاء الضيق يضغط على أصابع القدمين ويسبب لها كثيرًا من الآلام، ويغير من تنسيقها، واستقامتها، ويؤدي إلى التهاب الكيس الزلالي لمفصل القدم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2 - </a:t>
            </a:r>
            <a:r>
              <a:rPr lang="ar-S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والحذاء الواسع يعوق حركة القدم، ويسبب الجروح والالتهابات في عقب القدم بسبب احتكاكه بالجدار الداخلي للحذاء.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89CE90D-09E1-4A13-8B9E-531757D40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4271" y="3495041"/>
            <a:ext cx="1119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تمرين العلاجي:</a:t>
            </a:r>
            <a:endParaRPr kumimoji="0" lang="en-US" altLang="ar-BH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DC2531E2-86DB-457E-85B3-3F16419A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549" y="4304103"/>
            <a:ext cx="684291" cy="10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A8992A4F-DF84-4F7A-8268-CFBA7B7F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879" y="5535711"/>
            <a:ext cx="39613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r>
              <a:rPr kumimoji="0" lang="ar-SA" altLang="ar-B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المشي في المكان مع رفع الركبة عاليًا وثبات المشط على الأر</a:t>
            </a:r>
            <a:r>
              <a:rPr kumimoji="0" lang="ar-BH" altLang="ar-B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ض"</a:t>
            </a:r>
            <a:endParaRPr kumimoji="0" lang="ar-BH" alt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10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937A44-797A-456C-981D-29A97D84C1F7}"/>
              </a:ext>
            </a:extLst>
          </p:cNvPr>
          <p:cNvSpPr/>
          <p:nvPr/>
        </p:nvSpPr>
        <p:spPr>
          <a:xfrm>
            <a:off x="0" y="0"/>
            <a:ext cx="12192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كيف تتعرف على الوزن المثالي ؟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 rtl="1"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BH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ما قد يهم الكثير من الناس هو معرفة وزنهم المثالي ، و هو ما يتم عادة بالطريقة المعروفة و التي تنص بإنقاص 100 من الطول المقاس بالسم للتعرف على الوزن المثالي وهذا النمط من الحساب يفتقر إلى الدقة و لا يعطي دلالة صحيحة في أغلب الأحيان 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1">
              <a:spcAft>
                <a:spcPts val="0"/>
              </a:spcAft>
            </a:pP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الوزن ببساطة هو مؤشر عن حالة الجسم و المظهر العام الذي يعبر عنه و الذي يعكس حالة الأعضاء في التعاطي مع ظروف الحياة المختلفة و كلما كان الوزن مناسب كلما قلت إصابات المفاصل و تآكلها بالإضافة إلى الحالة الصحية للقلب و الشرايين و الأوردة 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1">
              <a:spcAft>
                <a:spcPts val="0"/>
              </a:spcAft>
            </a:pP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تركيب الجسم </a:t>
            </a:r>
            <a:r>
              <a:rPr lang="en-US" sz="2000" b="1" dirty="0">
                <a:solidFill>
                  <a:srgbClr val="3399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BODY COMPOSITION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1">
              <a:spcAft>
                <a:spcPts val="0"/>
              </a:spcAft>
            </a:pP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 هو يعبر عن تكوين الجسم وتوزيع نسبة الدهون و العضلات فيه ، وهو مقياس مهم لمعدل الصحة و مستوى كفاءة الأداء الحركي . و عادة يوصف تركيب الجسم إما بالجسم النحيل و إما بالسمين ومن ثم ما يقع بينهما من درجات تعبر عن حالة الشخص بالقرب من أي مستوى منها 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1">
              <a:spcAft>
                <a:spcPts val="0"/>
              </a:spcAft>
            </a:pP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كيف نحدد الوزن المناسب ؟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1">
              <a:spcAft>
                <a:spcPts val="0"/>
              </a:spcAft>
            </a:pP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ولكي نتعرف على حالة الجسم هناك مصطلح  </a:t>
            </a:r>
            <a:r>
              <a:rPr lang="en-US" sz="2400" b="1" dirty="0">
                <a:solidFill>
                  <a:srgbClr val="99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BMI</a:t>
            </a: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وهو مؤشر لحالة الجسم للناس العاديين و لا تصلح للاعبي كمال الأجسام .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 rtl="1">
              <a:spcAft>
                <a:spcPts val="0"/>
              </a:spcAft>
            </a:pP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ويتم الحساب بالطريقة التالية: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D19474-DD2F-44F2-A692-96683F9F6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05043"/>
              </p:ext>
            </p:extLst>
          </p:nvPr>
        </p:nvGraphicFramePr>
        <p:xfrm>
          <a:off x="6096000" y="3853525"/>
          <a:ext cx="4481015" cy="731520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4481015">
                  <a:extLst>
                    <a:ext uri="{9D8B030D-6E8A-4147-A177-3AD203B41FA5}">
                      <a16:colId xmlns:a16="http://schemas.microsoft.com/office/drawing/2014/main" val="305607001"/>
                    </a:ext>
                  </a:extLst>
                </a:gridCol>
              </a:tblGrid>
              <a:tr h="454104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ar-BH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800" b="1" dirty="0">
                          <a:effectLst/>
                        </a:rPr>
                        <a:t>مؤشر حالة الجسم </a:t>
                      </a:r>
                      <a:r>
                        <a:rPr lang="en-US" sz="1800" b="1" dirty="0">
                          <a:effectLst/>
                        </a:rPr>
                        <a:t>BMI </a:t>
                      </a:r>
                      <a:r>
                        <a:rPr lang="ar-BH" sz="1800" b="1" dirty="0">
                          <a:effectLst/>
                        </a:rPr>
                        <a:t> = الوزن / الطول X الطول = النسبة</a:t>
                      </a:r>
                      <a:endParaRPr lang="en-US" sz="14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5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6" marR="63166" marT="0" marB="0" anchor="ctr"/>
                </a:tc>
                <a:extLst>
                  <a:ext uri="{0D108BD9-81ED-4DB2-BD59-A6C34878D82A}">
                    <a16:rowId xmlns:a16="http://schemas.microsoft.com/office/drawing/2014/main" val="26266627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C6F80E8-B90D-41BC-AF5D-16D080D1633A}"/>
              </a:ext>
            </a:extLst>
          </p:cNvPr>
          <p:cNvSpPr/>
          <p:nvPr/>
        </p:nvSpPr>
        <p:spPr>
          <a:xfrm>
            <a:off x="5394960" y="4417875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مثال :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spcAft>
                <a:spcPts val="0"/>
              </a:spcAft>
            </a:pP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طالب وزنه 70 كيلوغرام وطوله 180سم ، فما هو مؤشر حالة جسمه ( النسبة ) ؟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spcAft>
                <a:spcPts val="0"/>
              </a:spcAft>
            </a:pP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spcAft>
                <a:spcPts val="0"/>
              </a:spcAft>
            </a:pP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مؤشر حالة الجسم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BMI </a:t>
            </a: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الوزن / الطول X الطول = النسبة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rtl="1">
              <a:spcAft>
                <a:spcPts val="0"/>
              </a:spcAft>
            </a:pP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= 70 / 1.80 X 1.80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ar-BH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=  70 / 3.24 = </a:t>
            </a:r>
            <a:r>
              <a:rPr lang="ar-BH" b="1" dirty="0">
                <a:solidFill>
                  <a:srgbClr val="00CC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21.6</a:t>
            </a:r>
            <a:endParaRPr lang="ar-BH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FE6ABB-6758-4082-B2B0-1EF27EDF0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45722"/>
              </p:ext>
            </p:extLst>
          </p:nvPr>
        </p:nvGraphicFramePr>
        <p:xfrm>
          <a:off x="477520" y="4532811"/>
          <a:ext cx="4917440" cy="1390176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458720">
                  <a:extLst>
                    <a:ext uri="{9D8B030D-6E8A-4147-A177-3AD203B41FA5}">
                      <a16:colId xmlns:a16="http://schemas.microsoft.com/office/drawing/2014/main" val="3216494068"/>
                    </a:ext>
                  </a:extLst>
                </a:gridCol>
                <a:gridCol w="2458720">
                  <a:extLst>
                    <a:ext uri="{9D8B030D-6E8A-4147-A177-3AD203B41FA5}">
                      <a16:colId xmlns:a16="http://schemas.microsoft.com/office/drawing/2014/main" val="3740470293"/>
                    </a:ext>
                  </a:extLst>
                </a:gridCol>
              </a:tblGrid>
              <a:tr h="2316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>
                          <a:effectLst/>
                        </a:rPr>
                        <a:t>النسبة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>
                          <a:effectLst/>
                        </a:rPr>
                        <a:t>الوصف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extLst>
                  <a:ext uri="{0D108BD9-81ED-4DB2-BD59-A6C34878D82A}">
                    <a16:rowId xmlns:a16="http://schemas.microsoft.com/office/drawing/2014/main" val="1335830776"/>
                  </a:ext>
                </a:extLst>
              </a:tr>
              <a:tr h="2316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>
                          <a:effectLst/>
                        </a:rPr>
                        <a:t>أقل من 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 dirty="0">
                          <a:effectLst/>
                        </a:rPr>
                        <a:t>أقل من الوزن المثالي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extLst>
                  <a:ext uri="{0D108BD9-81ED-4DB2-BD59-A6C34878D82A}">
                    <a16:rowId xmlns:a16="http://schemas.microsoft.com/office/drawing/2014/main" val="3757021081"/>
                  </a:ext>
                </a:extLst>
              </a:tr>
              <a:tr h="2316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>
                          <a:effectLst/>
                        </a:rPr>
                        <a:t>20 إلى 24.9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>
                          <a:effectLst/>
                        </a:rPr>
                        <a:t>حالة مثالية (طبيعية)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extLst>
                  <a:ext uri="{0D108BD9-81ED-4DB2-BD59-A6C34878D82A}">
                    <a16:rowId xmlns:a16="http://schemas.microsoft.com/office/drawing/2014/main" val="2316691771"/>
                  </a:ext>
                </a:extLst>
              </a:tr>
              <a:tr h="2316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>
                          <a:effectLst/>
                        </a:rPr>
                        <a:t>25 إلى 29.9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>
                          <a:effectLst/>
                        </a:rPr>
                        <a:t>زيادة وزن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extLst>
                  <a:ext uri="{0D108BD9-81ED-4DB2-BD59-A6C34878D82A}">
                    <a16:rowId xmlns:a16="http://schemas.microsoft.com/office/drawing/2014/main" val="3147602002"/>
                  </a:ext>
                </a:extLst>
              </a:tr>
              <a:tr h="2316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>
                          <a:effectLst/>
                        </a:rPr>
                        <a:t>30 إلى 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 dirty="0">
                          <a:effectLst/>
                        </a:rPr>
                        <a:t>سمنة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extLst>
                  <a:ext uri="{0D108BD9-81ED-4DB2-BD59-A6C34878D82A}">
                    <a16:rowId xmlns:a16="http://schemas.microsoft.com/office/drawing/2014/main" val="3964655487"/>
                  </a:ext>
                </a:extLst>
              </a:tr>
              <a:tr h="23169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>
                          <a:effectLst/>
                        </a:rPr>
                        <a:t>أكثر من 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ar-BH" sz="1400" dirty="0">
                          <a:effectLst/>
                        </a:rPr>
                        <a:t>سمنة مفرطة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030" marR="61030" marT="0" marB="0"/>
                </a:tc>
                <a:extLst>
                  <a:ext uri="{0D108BD9-81ED-4DB2-BD59-A6C34878D82A}">
                    <a16:rowId xmlns:a16="http://schemas.microsoft.com/office/drawing/2014/main" val="390392207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B2EA1ED-0B23-4D79-9EBD-3518FC1C0BBF}"/>
              </a:ext>
            </a:extLst>
          </p:cNvPr>
          <p:cNvSpPr/>
          <p:nvPr/>
        </p:nvSpPr>
        <p:spPr>
          <a:xfrm>
            <a:off x="0" y="5962071"/>
            <a:ext cx="58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ومن المعادلة يتضح من الجدول أن 70 كيلوجرام هو حالة مثالية (طبيعية). 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6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91" y="2413454"/>
            <a:ext cx="10515600" cy="2249986"/>
          </a:xfrm>
        </p:spPr>
        <p:txBody>
          <a:bodyPr/>
          <a:lstStyle/>
          <a:p>
            <a:pPr marL="0" indent="0" algn="r">
              <a:buNone/>
            </a:pPr>
            <a:r>
              <a:rPr lang="ar-BH" sz="3600" dirty="0">
                <a:solidFill>
                  <a:srgbClr val="FF0000"/>
                </a:solidFill>
              </a:rPr>
              <a:t>التقييم الذاتي:</a:t>
            </a:r>
          </a:p>
          <a:p>
            <a:pPr marL="0" indent="0" algn="r">
              <a:buNone/>
            </a:pPr>
            <a:r>
              <a:rPr lang="ar-BH" dirty="0" smtClean="0"/>
              <a:t>س1:من خلال الصور المبينة أذكر نوع التشوه فيما يلي :</a:t>
            </a:r>
            <a:endParaRPr lang="ar-BH" dirty="0"/>
          </a:p>
          <a:p>
            <a:pPr marL="0" indent="0" algn="r">
              <a:buNone/>
            </a:pPr>
            <a:r>
              <a:rPr lang="ar-BH" dirty="0" smtClean="0"/>
              <a:t> </a:t>
            </a:r>
            <a:endParaRPr lang="ar-BH" dirty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pPr marL="0" indent="0" algn="r">
              <a:buNone/>
            </a:pPr>
            <a:endParaRPr lang="ar-B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4350" b="9665"/>
          <a:stretch/>
        </p:blipFill>
        <p:spPr>
          <a:xfrm>
            <a:off x="3987822" y="3113794"/>
            <a:ext cx="1027995" cy="1945403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F4888673-EF58-42AC-979E-E3493D8B9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b="11490"/>
          <a:stretch/>
        </p:blipFill>
        <p:spPr bwMode="auto">
          <a:xfrm>
            <a:off x="8451667" y="3908113"/>
            <a:ext cx="1166101" cy="9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9B181A6-BA90-44FD-84CD-7D26DF45D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b="16322"/>
          <a:stretch/>
        </p:blipFill>
        <p:spPr bwMode="auto">
          <a:xfrm>
            <a:off x="6239691" y="4086496"/>
            <a:ext cx="1416423" cy="9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199A6CAA-0B96-4FFE-A2D1-B275AD3D2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b="12761"/>
          <a:stretch/>
        </p:blipFill>
        <p:spPr bwMode="auto">
          <a:xfrm>
            <a:off x="1624773" y="3212732"/>
            <a:ext cx="966652" cy="174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0216"/>
            <a:ext cx="10515600" cy="3331864"/>
          </a:xfrm>
        </p:spPr>
        <p:txBody>
          <a:bodyPr/>
          <a:lstStyle/>
          <a:p>
            <a:pPr marL="0" indent="0" algn="r">
              <a:buNone/>
            </a:pPr>
            <a:r>
              <a:rPr lang="ar-BH" sz="4400" dirty="0" smtClean="0">
                <a:solidFill>
                  <a:schemeClr val="accent6"/>
                </a:solidFill>
              </a:rPr>
              <a:t>الإجابة :</a:t>
            </a:r>
            <a:endParaRPr lang="ar-BH" sz="4400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endParaRPr lang="ar-BH" dirty="0"/>
          </a:p>
          <a:p>
            <a:pPr marL="0" indent="0" algn="r">
              <a:buNone/>
            </a:pPr>
            <a:endParaRPr lang="ar-BH" dirty="0"/>
          </a:p>
          <a:p>
            <a:pPr marL="0" indent="0" algn="r">
              <a:buNone/>
            </a:pPr>
            <a:endParaRPr lang="ar-BH" dirty="0"/>
          </a:p>
          <a:p>
            <a:pPr marL="0" indent="0" algn="r">
              <a:buNone/>
            </a:pPr>
            <a:endParaRPr lang="ar-BH" dirty="0"/>
          </a:p>
          <a:p>
            <a:pPr marL="0" indent="0" algn="r">
              <a:buNone/>
            </a:pPr>
            <a:endParaRPr lang="ar-BH" dirty="0"/>
          </a:p>
          <a:p>
            <a:pPr marL="0" indent="0" algn="r">
              <a:buNone/>
            </a:pPr>
            <a:endParaRPr lang="ar-BH" dirty="0"/>
          </a:p>
          <a:p>
            <a:pPr marL="0" indent="0" algn="ctr">
              <a:buNone/>
            </a:pPr>
            <a:endParaRPr lang="en-US" u="sng" dirty="0">
              <a:solidFill>
                <a:schemeClr val="accent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060757"/>
            <a:ext cx="10515600" cy="2249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BH" sz="3600" dirty="0" smtClean="0">
                <a:solidFill>
                  <a:srgbClr val="FF0000"/>
                </a:solidFill>
              </a:rPr>
              <a:t>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BH" dirty="0" smtClean="0"/>
              <a:t>س1:من خلال الصور المبينة أذكر نوع التشوه فيما يلي :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BH" dirty="0" smtClean="0"/>
              <a:t> </a:t>
            </a:r>
            <a:endParaRPr lang="ar-BH" dirty="0" smtClean="0">
              <a:solidFill>
                <a:schemeClr val="accent6"/>
              </a:solidFill>
              <a:latin typeface="Times New Roman" panose="020206030504050203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ar-B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4350" b="9665"/>
          <a:stretch/>
        </p:blipFill>
        <p:spPr>
          <a:xfrm>
            <a:off x="3987822" y="3113794"/>
            <a:ext cx="1027995" cy="1945403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F4888673-EF58-42AC-979E-E3493D8B9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b="11490"/>
          <a:stretch/>
        </p:blipFill>
        <p:spPr bwMode="auto">
          <a:xfrm>
            <a:off x="8451667" y="3908113"/>
            <a:ext cx="1166101" cy="9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E9B181A6-BA90-44FD-84CD-7D26DF45D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1" b="16322"/>
          <a:stretch/>
        </p:blipFill>
        <p:spPr bwMode="auto">
          <a:xfrm>
            <a:off x="6239691" y="4086496"/>
            <a:ext cx="1416423" cy="92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199A6CAA-0B96-4FFE-A2D1-B275AD3D2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b="12761"/>
          <a:stretch/>
        </p:blipFill>
        <p:spPr bwMode="auto">
          <a:xfrm>
            <a:off x="1624773" y="3212732"/>
            <a:ext cx="966652" cy="174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595361" y="5293416"/>
            <a:ext cx="114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ar-BH" b="1" dirty="0">
                <a:latin typeface="Arial" panose="020B0604020202020204" pitchFamily="34" charset="0"/>
                <a:ea typeface="Times New Roman" panose="02020603050405020304" pitchFamily="18" charset="0"/>
              </a:rPr>
              <a:t>العنق المائلة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49315" y="5288362"/>
            <a:ext cx="130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ar-BH" b="1" dirty="0">
                <a:latin typeface="Arial" panose="020B0604020202020204" pitchFamily="34" charset="0"/>
                <a:ea typeface="Times New Roman" panose="02020603050405020304" pitchFamily="18" charset="0"/>
              </a:rPr>
              <a:t>تقوس الساقين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2687" y="5293416"/>
            <a:ext cx="141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ar-BH" b="1" dirty="0">
                <a:latin typeface="Arial" panose="020B0604020202020204" pitchFamily="34" charset="0"/>
                <a:ea typeface="Times New Roman" panose="02020603050405020304" pitchFamily="18" charset="0"/>
              </a:rPr>
              <a:t>تفلطح القدمين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78671" y="5293416"/>
            <a:ext cx="165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ar-BH" b="1" dirty="0">
                <a:latin typeface="Arial" panose="020B0604020202020204" pitchFamily="34" charset="0"/>
                <a:ea typeface="Times New Roman" panose="02020603050405020304" pitchFamily="18" charset="0"/>
              </a:rPr>
              <a:t>الركبة زائدة الامتداد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97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endParaRPr lang="ar-BH" sz="8000" b="1" dirty="0">
              <a:solidFill>
                <a:srgbClr val="FF0000"/>
              </a:solidFill>
            </a:endParaRPr>
          </a:p>
          <a:p>
            <a:pPr marL="0" indent="0" algn="ctr" rtl="1">
              <a:buNone/>
            </a:pPr>
            <a:r>
              <a:rPr lang="ar-BH" sz="8000" b="1" dirty="0">
                <a:solidFill>
                  <a:srgbClr val="FF0000"/>
                </a:solidFill>
              </a:rPr>
              <a:t>انتهى الدرس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849" y="4570589"/>
            <a:ext cx="11590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ملاحظة : للمزيد من المعلومات حول محتوى المقرر (بدن </a:t>
            </a:r>
            <a:r>
              <a:rPr lang="ar-BH" sz="2400" b="1" dirty="0" smtClean="0">
                <a:solidFill>
                  <a:srgbClr val="FF0000"/>
                </a:solidFill>
              </a:rPr>
              <a:t>101/ بدن </a:t>
            </a:r>
            <a:r>
              <a:rPr lang="ar-BH" sz="2400" b="1" dirty="0">
                <a:solidFill>
                  <a:srgbClr val="FF0000"/>
                </a:solidFill>
              </a:rPr>
              <a:t>801) الرجوع الى الكتاب المنشور في منظومة البوابة التعليمية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661840-D47A-4BBB-B447-1B442B6DF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88" y="205728"/>
            <a:ext cx="11629292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63956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4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ب- أنواع </a:t>
            </a:r>
            <a:r>
              <a:rPr kumimoji="0" lang="ar-SA" altLang="ar-BH" sz="24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التشوهــات </a:t>
            </a:r>
            <a:r>
              <a:rPr kumimoji="0" lang="ar-SA" altLang="ar-BH" sz="2400" b="1" i="0" u="sng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القوامي</a:t>
            </a:r>
            <a:r>
              <a:rPr kumimoji="0" lang="ar-SA" altLang="ar-BH" sz="24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ـ</a:t>
            </a:r>
            <a:r>
              <a:rPr kumimoji="0" lang="ar-BH" altLang="ar-BH" sz="2400" b="1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ة والتمرينات العلاجية </a:t>
            </a:r>
            <a:endParaRPr kumimoji="0" lang="en-US" altLang="ar-B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التشوه </a:t>
            </a:r>
            <a:r>
              <a:rPr kumimoji="0" lang="ar-BH" altLang="ar-BH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القوامي</a:t>
            </a:r>
            <a:r>
              <a:rPr kumimoji="0" lang="ar-BH" altLang="ar-B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ar-BH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ar-BH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التشوه </a:t>
            </a:r>
            <a:r>
              <a:rPr kumimoji="0" lang="ar-SA" altLang="ar-BH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القوامي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هو نوع من أنواع الانحرافات التي تحدث لجزء أو أكثر من أجزاء الجسم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؛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مما يؤدي إلى انحراف العضو عن وضعه الطبيعي 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 هذا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ينتج عنه تغيير في علاقة هذا العضو بسائر الأعضاء الأخرى.</a:t>
            </a:r>
            <a:endParaRPr kumimoji="0" lang="en-US" altLang="ar-BH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BH" altLang="ar-B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SA" altLang="ar-B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ولاً</a:t>
            </a:r>
            <a:r>
              <a:rPr kumimoji="0" lang="ar-BH" altLang="ar-B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ar-SA" altLang="ar-BH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تشوهات الرقبة:</a:t>
            </a:r>
            <a:endParaRPr kumimoji="0" lang="en-US" altLang="ar-BH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العنق المائلة</a:t>
            </a:r>
            <a:r>
              <a:rPr kumimoji="0" lang="en-US" altLang="ar-B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ar-BH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F4888673-EF58-42AC-979E-E3493D8B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87" y="2440219"/>
            <a:ext cx="2380204" cy="111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A883AF-889F-43DD-8986-B34B5BA95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981" y="1908390"/>
            <a:ext cx="106474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حيث يكون فيه ميل الرأس 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إلى 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جهة اليمين أو اليسار، وهذه الانحرافات هي نتيجـــة لانحرافات في الفقرات العنقية للعمود الفقري .</a:t>
            </a:r>
            <a:endParaRPr kumimoji="0" lang="ar-SA" altLang="ar-B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B966F5-AC26-4C2B-82B6-0B21F93A1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117" y="2855027"/>
            <a:ext cx="2413476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1587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B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endParaRPr kumimoji="0" lang="en-US" altLang="ar-BH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altLang="ar-B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ar-SA" altLang="ar-B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سقوط الرأس امامًا</a:t>
            </a:r>
            <a:r>
              <a:rPr kumimoji="0" lang="en-US" altLang="ar-B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ar-BH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88549CC-CCF8-40D4-8301-FA00B68F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59" y="4875679"/>
            <a:ext cx="3045293" cy="14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BD58D63-DDD5-40B2-8F07-F8010C4E7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46" y="3599896"/>
            <a:ext cx="1106914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حيث تثنى الرقبة ويسقط الرأس 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إلى ا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لأمام والأسفل، وتخرج حلمة الأذن عن الخط العمودي الساقط المار بالكتفين، ويصاحب هذه الحالة زيادة في انحناء الفقرات العنقية وتحدب الظهر واستدارة الكتفين.</a:t>
            </a:r>
            <a:endParaRPr kumimoji="0" lang="en-US" altLang="ar-BH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5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946B07B-3BD5-4B9A-9B69-3844A07DF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266" y="-307773"/>
            <a:ext cx="9681294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63956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BH" altLang="ar-B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أسباب التشوه:</a:t>
            </a:r>
            <a:endParaRPr kumimoji="0" lang="en-US" altLang="ar-BH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الجلوس إلى المكتب والكتابة مدة طويلة.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عادات الخجل عند البنات والمراهقات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طويلات القامة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ومحاولتهن إخفاء ذلك بثني الرأس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ar-B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بعض المهن التي تتطلب اتخاذ أوضاع تساعد على تشوه الظهر.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الخلل العضوي في إحدى العينين أو الأذنين أو قصر إحدى الرجلين عن الأخرى أو تفلطح في إحدى القدمين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ar-B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المشي مع توجيه النظر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نجو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لأسفل باستمرار</a:t>
            </a:r>
            <a:r>
              <a:rPr kumimoji="0" lang="en-US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ar-B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6- الجلوس الطويل أمام التلفاز و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وضعية خاطئة على وجه الخصوص</a:t>
            </a:r>
            <a:r>
              <a:rPr kumimoji="0" lang="en-US" altLang="ar-B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3E9CDA30-5EA2-4F3A-AA78-C67E1F0CA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116" y="2123661"/>
            <a:ext cx="1161269" cy="10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71D8206C-354C-44E3-8BA6-384D5042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0068" y="1925610"/>
            <a:ext cx="1082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تمرين علاجي</a:t>
            </a:r>
            <a:r>
              <a:rPr kumimoji="0" lang="en-US" altLang="ar-B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2ED00-AB44-4AD8-AADB-8F0120AE6465}"/>
              </a:ext>
            </a:extLst>
          </p:cNvPr>
          <p:cNvSpPr/>
          <p:nvPr/>
        </p:nvSpPr>
        <p:spPr>
          <a:xfrm>
            <a:off x="975201" y="3546475"/>
            <a:ext cx="10241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BH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ar-S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وقوف فتح الرجلين ب</a:t>
            </a:r>
            <a:r>
              <a:rPr lang="ar-BH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</a:t>
            </a:r>
            <a:r>
              <a:rPr lang="ar-S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تساع الكتفين، الذراعان ث</a:t>
            </a:r>
            <a:r>
              <a:rPr lang="ar-BH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بات</a:t>
            </a:r>
            <a:r>
              <a:rPr lang="ar-S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الوسط)، ثني الرأس للأمام ثم جانبا ثم خلفا ثم أماما في شكل دائرة موازية للكتفين.</a:t>
            </a:r>
            <a:r>
              <a:rPr lang="ar-BH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F82B45-707B-4C6F-BFBB-C4FFB4D67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958" y="4194561"/>
            <a:ext cx="18664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ثانياً:</a:t>
            </a:r>
            <a:r>
              <a:rPr kumimoji="0" lang="ar-SA" altLang="ar-BH" sz="18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ar-SA" altLang="ar-BH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تشوهات الظه</a:t>
            </a:r>
            <a:r>
              <a:rPr kumimoji="0" lang="ar-BH" altLang="ar-BH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ر</a:t>
            </a:r>
            <a:r>
              <a:rPr kumimoji="0" lang="ar-SA" altLang="ar-BH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en-US" altLang="ar-BH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7E13427-68CE-49BA-A8DF-1DE142C74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2" y="4392612"/>
            <a:ext cx="2433638" cy="19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007001F-28A0-42C4-A393-6A89A0EE5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84962" y="4440784"/>
            <a:ext cx="13383664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ar-BH" altLang="ar-B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ar-SA" altLang="ar-B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تحدب الظهر:</a:t>
            </a:r>
            <a:r>
              <a:rPr kumimoji="0" lang="ar-SA" altLang="ar-B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ar-BH" altLang="ar-BH" sz="105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هو عبارة عن زيادة التقوس الطبيعي المتحدب </a:t>
            </a:r>
            <a:r>
              <a:rPr kumimoji="0" lang="ar-BH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نحو ا</a:t>
            </a:r>
            <a:r>
              <a:rPr kumimoji="0" lang="ar-SA" altLang="ar-B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لخلف في المنطقة الظهرية.</a:t>
            </a:r>
            <a:endParaRPr kumimoji="0" lang="en-US" altLang="ar-B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3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579902-2391-4F90-AEFB-514F7ED10591}"/>
              </a:ext>
            </a:extLst>
          </p:cNvPr>
          <p:cNvSpPr/>
          <p:nvPr/>
        </p:nvSpPr>
        <p:spPr>
          <a:xfrm>
            <a:off x="2640648" y="0"/>
            <a:ext cx="91652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" indent="-274320" algn="just" rtl="1">
              <a:lnSpc>
                <a:spcPct val="150000"/>
              </a:lnSpc>
              <a:spcAft>
                <a:spcPts val="0"/>
              </a:spcAft>
              <a:tabLst>
                <a:tab pos="731520" algn="l"/>
                <a:tab pos="457200" algn="l"/>
              </a:tabLst>
            </a:pPr>
            <a:r>
              <a:rPr lang="ar-S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أسباب التشوه</a:t>
            </a:r>
            <a:r>
              <a:rPr lang="ar-BH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b="1" dirty="0">
              <a:latin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1- بعض أمراض الجهاز التنفسي التي تسبب ضيق القفص الصدري وتسطحه فينحني الظهر.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ضعف النظر وقصره مما يجعل الشخص يميل إلى الأمام للتحقق من الأشياء.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3- مرض الكساح و لين العظام.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 العادة السيئة في اتخاذ الأوضاع الخاطئة في الوقوف والجلوس والنوم على وسادة عالية أو مرتبة لينة.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الحوادث والإصابات والأمراض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2C0A53-9CF1-46B7-A12E-23742E7605DE}"/>
              </a:ext>
            </a:extLst>
          </p:cNvPr>
          <p:cNvSpPr/>
          <p:nvPr/>
        </p:nvSpPr>
        <p:spPr>
          <a:xfrm>
            <a:off x="10467092" y="3344709"/>
            <a:ext cx="1338828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تمرين علاجي: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78EF9-5BB5-4D6B-BDCC-C0B27D83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647" y="3237816"/>
            <a:ext cx="2399361" cy="1500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887AA0-97EB-41DF-96F0-18C15FE7A44D}"/>
              </a:ext>
            </a:extLst>
          </p:cNvPr>
          <p:cNvSpPr/>
          <p:nvPr/>
        </p:nvSpPr>
        <p:spPr>
          <a:xfrm>
            <a:off x="4024009" y="3802463"/>
            <a:ext cx="75540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الوقوف في وضع الاستعداد.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2- رفع  الذراعين أمامًا عاليًا مع نقل الرجل اليمنى خلفًا  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تقو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ي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س الظهر 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نحو 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لخلف.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3- ثني الجذع أمامًا أسفل و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إل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ص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ق الكفين خلف الرجل الأمامية.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 مد الجذع عاليًا مع ضم الرجل الخلفية للأمامية والعودة إلى وضع الاستعداد.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82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63734A-04E9-47FE-B7DC-016639FAA3B9}"/>
              </a:ext>
            </a:extLst>
          </p:cNvPr>
          <p:cNvSpPr/>
          <p:nvPr/>
        </p:nvSpPr>
        <p:spPr>
          <a:xfrm>
            <a:off x="751840" y="-28152"/>
            <a:ext cx="114401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BH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2 -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التقعر القطني: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spcAft>
                <a:spcPts val="0"/>
              </a:spcAft>
            </a:pPr>
            <a:r>
              <a:rPr lang="ar-S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وهو عبارة عن زيادة في تقوس أسفل الظهر</a:t>
            </a:r>
            <a:r>
              <a:rPr lang="ar-BH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؛</a:t>
            </a:r>
            <a:r>
              <a:rPr lang="ar-S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مما يؤدي إلى سقوط البطن و الحوض </a:t>
            </a:r>
            <a:r>
              <a:rPr lang="ar-BH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إلى ا</a:t>
            </a:r>
            <a:r>
              <a:rPr lang="ar-S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لأمام</a:t>
            </a:r>
            <a:r>
              <a:rPr lang="ar-BH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spcAft>
                <a:spcPts val="0"/>
              </a:spcAft>
            </a:pPr>
            <a:r>
              <a:rPr lang="ar-BH" sz="8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ar-SA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أسبابــــه:</a:t>
            </a: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  <a:tabLst>
                <a:tab pos="245110" algn="l"/>
              </a:tabLs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السمنة الزائدة والكرش.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  <a:tabLst>
                <a:tab pos="130810" algn="l"/>
              </a:tabLs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الكعب العالي عند السيدات، حيث يجعل مركز ثقل المرأة يميل إلى الأمام فتعوض عن ذلك بدفع الكتفين إلى الخلف والحوض إلى الأمام.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  <a:tabLst>
                <a:tab pos="245110" algn="l"/>
              </a:tabLs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ضعف النغمة العضلية في عضلات البطن.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  <a:tabLst>
                <a:tab pos="245110" algn="l"/>
              </a:tabLs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عدم الإلمام بالوعي </a:t>
            </a:r>
            <a:r>
              <a:rPr lang="ar-BH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القوامي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 الوقفة المعتدلة.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  <a:tabLst>
                <a:tab pos="245110" algn="l"/>
              </a:tabLs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تعود الشخص النوم على الظهر أو البطن أو عادات الجلوس الخاطئة.      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B466A-5985-4D91-8D23-AD3FE6D2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561" y="2262187"/>
            <a:ext cx="1430764" cy="2333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76F221-4854-48E8-BA78-D34D74657C20}"/>
              </a:ext>
            </a:extLst>
          </p:cNvPr>
          <p:cNvSpPr/>
          <p:nvPr/>
        </p:nvSpPr>
        <p:spPr>
          <a:xfrm>
            <a:off x="10477051" y="388965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spcAft>
                <a:spcPts val="0"/>
              </a:spcAft>
              <a:tabLst>
                <a:tab pos="245110" algn="l"/>
              </a:tabLst>
            </a:pP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تمرين علاجي: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83BC6-2D5F-483A-9C35-300621EDC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130" y="3644266"/>
            <a:ext cx="2344881" cy="9515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B1F0FF-9915-49A3-B5FA-B56A8845D6A6}"/>
              </a:ext>
            </a:extLst>
          </p:cNvPr>
          <p:cNvSpPr/>
          <p:nvPr/>
        </p:nvSpPr>
        <p:spPr>
          <a:xfrm>
            <a:off x="3088640" y="4575356"/>
            <a:ext cx="84934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الوقوف في وضع الاستعداد، وتشبيك اليدين خلف الرأس.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رفع الرجل أماما عاليا.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خفض الرجل وقذفها خلفا.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spcAft>
                <a:spcPts val="0"/>
              </a:spcAft>
              <a:buFont typeface="+mj-lt"/>
              <a:buAutoNum type="arabicPeriod"/>
            </a:pPr>
            <a:r>
              <a:rPr lang="ar-BH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العودة إلى وضع الاستعداد. ويكرر بالرجل الأخرى.                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2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D33CF-4C3D-42CA-824E-8A0009F5FD59}"/>
              </a:ext>
            </a:extLst>
          </p:cNvPr>
          <p:cNvSpPr/>
          <p:nvPr/>
        </p:nvSpPr>
        <p:spPr>
          <a:xfrm>
            <a:off x="2438400" y="0"/>
            <a:ext cx="95707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3- الظهر المسطح:</a:t>
            </a:r>
            <a:r>
              <a:rPr lang="ar-S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و هو عبارة عن اختفاء التحدب القطني من العمود الفقري عن الو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ض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ع الطبيعي، مع ميل الحوض 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إلى 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لأمام و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لأعلى.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39617-575E-4846-A51B-52E06ABE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49" y="1128244"/>
            <a:ext cx="1602630" cy="19592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560AA1-030B-4768-928B-1E8647D996B8}"/>
              </a:ext>
            </a:extLst>
          </p:cNvPr>
          <p:cNvSpPr/>
          <p:nvPr/>
        </p:nvSpPr>
        <p:spPr>
          <a:xfrm>
            <a:off x="-142240" y="2553792"/>
            <a:ext cx="123342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4- الانحناء الجانبي: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الانحناء الجانبي عبارة عن انثناء جانبي في العمود الفقري إلى أحد الجانبين مصحوبا بلف في أجسام الفقرات ناحية تحدب القوس و هو نوعان: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SzPts val="1400"/>
              <a:buFont typeface="+mj-cs"/>
              <a:buAutoNum type="arabic1Minus"/>
              <a:tabLst>
                <a:tab pos="45720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انحناء بسيط: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 هو يظهر على شكل قوس واحد في 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إ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حد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ى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مناطق العنق، الصدر، القطن و يكون على شكل حرف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SzPts val="1400"/>
              <a:buFont typeface="+mj-cs"/>
              <a:buAutoNum type="arabic1Minus"/>
              <a:tabLst>
                <a:tab pos="457200" algn="l"/>
              </a:tabLst>
            </a:pP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انحناء مركب: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و هذا الانحناء يكون على شكل حرف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أي يتكون من قوسين.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B158F82-8416-441C-98DA-8A3475CF7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319" y="4431269"/>
            <a:ext cx="564403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BH"/>
          </a:p>
        </p:txBody>
      </p:sp>
      <p:pic>
        <p:nvPicPr>
          <p:cNvPr id="9217" name="Picture 1">
            <a:extLst>
              <a:ext uri="{FF2B5EF4-FFF2-40B4-BE49-F238E27FC236}">
                <a16:creationId xmlns:a16="http://schemas.microsoft.com/office/drawing/2014/main" id="{24FC3075-85B5-4224-A48A-4AFFE117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9" y="4749733"/>
            <a:ext cx="3472730" cy="14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5BCE0-22E4-41B3-B887-D42731B1697E}"/>
              </a:ext>
            </a:extLst>
          </p:cNvPr>
          <p:cNvSpPr/>
          <p:nvPr/>
        </p:nvSpPr>
        <p:spPr>
          <a:xfrm>
            <a:off x="5608320" y="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ar-BH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أسباب التشوه: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45110" algn="r"/>
              </a:tabLs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بعض المهن التي تتطلب ثني الجذع لأحد الجانبين لفترات طويلة 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بعض الأمراض كلين العظام، وشلل الأطفال.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rtl="1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نتيجة العادات السيئة في الوقوف و الجلوس 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FDB8A-270E-430D-8851-1054C3600832}"/>
              </a:ext>
            </a:extLst>
          </p:cNvPr>
          <p:cNvSpPr/>
          <p:nvPr/>
        </p:nvSpPr>
        <p:spPr>
          <a:xfrm>
            <a:off x="10365492" y="2587941"/>
            <a:ext cx="1338828" cy="457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BH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تمرين علاجي: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F6FBF-FF51-4503-97B9-C600798DB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054" y="1933126"/>
            <a:ext cx="2415059" cy="17673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4D2A02-93CF-4B08-ABBA-1929A6C53A69}"/>
              </a:ext>
            </a:extLst>
          </p:cNvPr>
          <p:cNvSpPr/>
          <p:nvPr/>
        </p:nvSpPr>
        <p:spPr>
          <a:xfrm>
            <a:off x="1767840" y="4197142"/>
            <a:ext cx="1011809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ar-BH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جلوس قفز الحواجز، رجل مفرودة أماما و الأخرى </a:t>
            </a:r>
            <a:r>
              <a:rPr lang="ar-BH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منثنية</a:t>
            </a:r>
            <a:r>
              <a:rPr lang="ar-BH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خلفا</a:t>
            </a:r>
            <a:r>
              <a:rPr lang="ar-BH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ar-BH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ثني الجذع جانبا فوق الرجل الخلفية </a:t>
            </a:r>
            <a:r>
              <a:rPr lang="ar-BH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المنثنية</a:t>
            </a:r>
            <a:r>
              <a:rPr lang="ar-BH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يكرر بالعكس</a:t>
            </a: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85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03DDE59-12FB-400F-ACB9-CBECCA25B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5654" y="104439"/>
            <a:ext cx="20956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ثالثا: تشوهات الساقين:</a:t>
            </a:r>
            <a:endParaRPr kumimoji="0" lang="en-US" altLang="ar-BH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2000" b="1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اصطكاك الركبتين: </a:t>
            </a:r>
            <a:endParaRPr kumimoji="0" lang="en-US" altLang="ar-BH" sz="1050" b="0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1" name="Picture 1">
            <a:extLst>
              <a:ext uri="{FF2B5EF4-FFF2-40B4-BE49-F238E27FC236}">
                <a16:creationId xmlns:a16="http://schemas.microsoft.com/office/drawing/2014/main" id="{3D965DE1-C378-4B6E-9159-DD6ED90C8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" y="312103"/>
            <a:ext cx="1795463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0AC0E72-D396-42E4-82A4-83F115CFE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449" y="640900"/>
            <a:ext cx="87717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هذا التشوه تتقارب الركبتان </a:t>
            </a:r>
            <a:r>
              <a:rPr kumimoji="0" lang="ar-BH" altLang="ar-B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نحو ا</a:t>
            </a:r>
            <a:r>
              <a:rPr kumimoji="0" lang="ar-SA" altLang="ar-B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لداخل وتتباعد المسافة بين القدمين إلى الخارج عند الوقوف، وينتشر هذا التشوه بين الأفراد ذو</a:t>
            </a:r>
            <a:r>
              <a:rPr kumimoji="0" lang="ar-BH" altLang="ar-B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</a:t>
            </a:r>
            <a:r>
              <a:rPr kumimoji="0" lang="ar-SA" altLang="ar-B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الوزن الزائد.</a:t>
            </a:r>
            <a:endParaRPr kumimoji="0" lang="ar-SA" altLang="ar-BH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D426A-4424-4BB6-BCDC-390A9AABF49B}"/>
              </a:ext>
            </a:extLst>
          </p:cNvPr>
          <p:cNvSpPr/>
          <p:nvPr/>
        </p:nvSpPr>
        <p:spPr>
          <a:xfrm>
            <a:off x="477672" y="1669038"/>
            <a:ext cx="11714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BH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أسباب التشوه: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معظم الأطفال ينمو لديهم بعض درجات اصطكاك الركبتين مع بدء عمر المدرسة ، و يحدث هذا التشوه عندما يسقط وزن الجسم خارج مركز ثقل مفصل الركبة وذلك ما يحدث عادة مع النمو . و في بعض الأحيان يحدث التشوه نتيجة لمرض ما أو أعراض لحالة مرضية مثل مرض الكساح لنقص فيتيمين د 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spcAft>
                <a:spcPts val="0"/>
              </a:spcAft>
            </a:pPr>
            <a:r>
              <a:rPr lang="ar-BH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تمرين علاجي: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يمكن وضع وسادة </a:t>
            </a:r>
            <a:r>
              <a:rPr lang="ar-S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أسفنجية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في الحذاء من الجهة الداخلية للقدم لتصحيح وضع الجسم .  في العادة لا ينصح بأي علاج لهذا النوع من التشوه للأطفال تحت عمر 8 سنوات ، أما في الحالات التي تستمر لما بعد 10 سنوات فلا بديل للتدخل الجراحي لتصحيح الوضعية 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96DC5D-156B-4F58-8561-1120A59CA6C0}"/>
              </a:ext>
            </a:extLst>
          </p:cNvPr>
          <p:cNvSpPr/>
          <p:nvPr/>
        </p:nvSpPr>
        <p:spPr>
          <a:xfrm>
            <a:off x="3398293" y="3803790"/>
            <a:ext cx="8569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BH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ar-BH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ar-SA" sz="2800" b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تقوس الساقين: </a:t>
            </a:r>
            <a:endParaRPr lang="en-US" sz="2000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حيث تتباعد الساق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ن وتتقارب القدم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ن وتصبح الساق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ن على شكل دائرة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،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التحدب فيها 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إلى ا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لخارج كما تنحرف القدم 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نحو 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لداخل</a:t>
            </a:r>
            <a:r>
              <a:rPr lang="ar-S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 rtl="1">
              <a:lnSpc>
                <a:spcPct val="150000"/>
              </a:lnSpc>
              <a:spcAft>
                <a:spcPts val="0"/>
              </a:spcAft>
            </a:pPr>
            <a:r>
              <a:rPr lang="ar-BH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1162F-62EB-425C-A89C-F1276BBE3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22" y="4306513"/>
            <a:ext cx="1850401" cy="21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5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257EDD-81F0-480D-80A5-4880FBA598DE}"/>
              </a:ext>
            </a:extLst>
          </p:cNvPr>
          <p:cNvSpPr/>
          <p:nvPr/>
        </p:nvSpPr>
        <p:spPr>
          <a:xfrm>
            <a:off x="80963" y="0"/>
            <a:ext cx="121110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BH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أسباب التشوه: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rtl="1">
              <a:spcAft>
                <a:spcPts val="0"/>
              </a:spcAft>
            </a:pP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يولد عادة الرضع بتشوه تقوس الساقيين بسبب وضع الجنين في بطن الأم ، و تبدأ الرجلين بالاستقامة مع بداية تعلم الطفل المشي من سن 12 حتى 18 شهر ، و يأخذ الطفل شكل الرجلين الطبيعي في سن 3 سنوات حيث يستطيع الطفل الوقوف مع ضم الكاحلين و ملامسة الركبتين لبعضهما أما إذا لم يستطع </a:t>
            </a:r>
            <a:r>
              <a:rPr lang="ar-S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إتخاذ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الأوضاع السابقة فهو مصاب بالتشوه و هي علامة لمرض الكساح نتيجة لنقص </a:t>
            </a:r>
            <a:r>
              <a:rPr lang="ar-S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فايتمين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د أو مرض </a:t>
            </a:r>
            <a:r>
              <a:rPr lang="ar-S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بلونتس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Blount's disease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) أو تسمم الفلورايد 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 rtl="1">
              <a:spcAft>
                <a:spcPts val="0"/>
              </a:spcAft>
            </a:pPr>
            <a:r>
              <a:rPr lang="ar-BH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تمرين علاجي: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 rtl="1">
              <a:spcAft>
                <a:spcPts val="0"/>
              </a:spcAft>
            </a:pP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لا يوجد علاج ما دام التشوه غير كبير ويجب أن يقيم الطفل كل ستة أشهر على الأقل ، ويمكن </a:t>
            </a:r>
            <a:r>
              <a:rPr lang="ar-BH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إستخدام</a:t>
            </a:r>
            <a:r>
              <a:rPr lang="ar-BH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أحذية خاصة لكي تدور القدم للخارج من 8 إلى 10 بوصات بالرغم مع عدم ضمان نجاح هذه الطريقة يبقى التدخل الجراحي الوسيلة الوحيدة 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FFB237-3503-4656-9E72-054A22531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32309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</a:t>
            </a:r>
            <a:endParaRPr kumimoji="0" lang="en-US" altLang="ar-BH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B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5" name="Picture 1">
            <a:extLst>
              <a:ext uri="{FF2B5EF4-FFF2-40B4-BE49-F238E27FC236}">
                <a16:creationId xmlns:a16="http://schemas.microsoft.com/office/drawing/2014/main" id="{199A6CAA-0B96-4FFE-A2D1-B275AD3D2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8" y="2819553"/>
            <a:ext cx="1567209" cy="126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5253DE-8340-489D-ADA7-1A12467EC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618" y="3544576"/>
            <a:ext cx="1096371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kumimoji="0" lang="ar-SA" altLang="ar-BH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الركبة زائدة الامتداد: </a:t>
            </a:r>
            <a:endParaRPr kumimoji="0" lang="en-US" altLang="ar-BH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ar-B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في هذا الانحراف تندفع الركبتان إلى الخلف أكثر مما يجب عن وضعها الطبيعي، و تميل زاوية ميل الحوض إلى الامام مما يسبب تشوه </a:t>
            </a:r>
            <a:r>
              <a:rPr kumimoji="0" lang="ar-SA" altLang="ar-BH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التجوف</a:t>
            </a:r>
            <a:r>
              <a:rPr kumimoji="0" lang="ar-SA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القطني، تنتشر هذه الحالة بين الأطفال و في الأفراد ذوي النمط الجسماني النحيف عن باقي الأنماط الأخرى.</a:t>
            </a:r>
            <a:endParaRPr kumimoji="0" lang="en-US" altLang="ar-B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أسباب التشوه:</a:t>
            </a:r>
            <a:r>
              <a:rPr kumimoji="0" lang="ar-SA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ar-B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يمكن أن تكون هناك أسباب عديدة لهذا النوع من التشوه  1 -  حيث أن العيب الخلقي منذ الولادة في تركيب العظام المكونة لمفصل الركبة . </a:t>
            </a:r>
            <a:endParaRPr kumimoji="0" lang="en-US" altLang="ar-B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– الإصابة المباشرة لمفصل الركبة و تضرر الأربطة ، الغضاريف ، الأوتار أو الكيس المغلف للمفصل نتيجة حادث أو عدم إحماء كافي أو مرض التهاب المفاصل أو مرض النقرس  .  </a:t>
            </a:r>
            <a:endParaRPr kumimoji="0" lang="en-US" altLang="ar-B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تمرين علاجي:</a:t>
            </a:r>
            <a:endParaRPr kumimoji="0" lang="en-US" altLang="ar-BH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لا توجد تمرينات علاجية لهذا النوع من التشوه بل يتم التعامل معه</a:t>
            </a:r>
            <a:r>
              <a:rPr kumimoji="0" lang="ar-SA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حسب السبب المباشر للتشوه .</a:t>
            </a:r>
            <a:r>
              <a:rPr kumimoji="0" lang="ar-BH" altLang="ar-B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ar-BH" altLang="ar-B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9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1145</Words>
  <Application>Microsoft Office PowerPoint</Application>
  <PresentationFormat>Widescreen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Sakkal Majalla</vt:lpstr>
      <vt:lpstr>Simplified Arabic</vt:lpstr>
      <vt:lpstr>Times New Roman</vt:lpstr>
      <vt:lpstr>Traditional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Muneera  saleh musaifer</cp:lastModifiedBy>
  <cp:revision>196</cp:revision>
  <dcterms:created xsi:type="dcterms:W3CDTF">2020-03-04T10:47:58Z</dcterms:created>
  <dcterms:modified xsi:type="dcterms:W3CDTF">2021-09-13T09:44:43Z</dcterms:modified>
</cp:coreProperties>
</file>