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852" r:id="rId1"/>
  </p:sldMasterIdLst>
  <p:notesMasterIdLst>
    <p:notesMasterId r:id="rId35"/>
  </p:notesMasterIdLst>
  <p:sldIdLst>
    <p:sldId id="290" r:id="rId2"/>
    <p:sldId id="291" r:id="rId3"/>
    <p:sldId id="295" r:id="rId4"/>
    <p:sldId id="292" r:id="rId5"/>
    <p:sldId id="273" r:id="rId6"/>
    <p:sldId id="280" r:id="rId7"/>
    <p:sldId id="293" r:id="rId8"/>
    <p:sldId id="294" r:id="rId9"/>
    <p:sldId id="282" r:id="rId10"/>
    <p:sldId id="283" r:id="rId11"/>
    <p:sldId id="284" r:id="rId12"/>
    <p:sldId id="285" r:id="rId13"/>
    <p:sldId id="287" r:id="rId14"/>
    <p:sldId id="286" r:id="rId15"/>
    <p:sldId id="298" r:id="rId16"/>
    <p:sldId id="299" r:id="rId17"/>
    <p:sldId id="300" r:id="rId18"/>
    <p:sldId id="301" r:id="rId19"/>
    <p:sldId id="302" r:id="rId20"/>
    <p:sldId id="303" r:id="rId21"/>
    <p:sldId id="304" r:id="rId22"/>
    <p:sldId id="308" r:id="rId23"/>
    <p:sldId id="310" r:id="rId24"/>
    <p:sldId id="309" r:id="rId25"/>
    <p:sldId id="312" r:id="rId26"/>
    <p:sldId id="313" r:id="rId27"/>
    <p:sldId id="314" r:id="rId28"/>
    <p:sldId id="315" r:id="rId29"/>
    <p:sldId id="305" r:id="rId30"/>
    <p:sldId id="307" r:id="rId31"/>
    <p:sldId id="289" r:id="rId32"/>
    <p:sldId id="288"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521"/>
    <a:srgbClr val="E67AA8"/>
    <a:srgbClr val="D94588"/>
    <a:srgbClr val="4CFAB4"/>
    <a:srgbClr val="B72B9C"/>
    <a:srgbClr val="CC3399"/>
    <a:srgbClr val="990000"/>
    <a:srgbClr val="030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792"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Raffeq Ebrahim Jemni" userId="fbc4d3f8-e8cd-4d60-8a91-56a4f54d4bcb" providerId="ADAL" clId="{4FCFA315-E185-4D61-9B99-6677941E8010}"/>
    <pc:docChg chg="modMainMaster">
      <pc:chgData name="Thomas Raffeq Ebrahim Jemni" userId="fbc4d3f8-e8cd-4d60-8a91-56a4f54d4bcb" providerId="ADAL" clId="{4FCFA315-E185-4D61-9B99-6677941E8010}" dt="2021-09-19T07:29:28.217" v="0"/>
      <pc:docMkLst>
        <pc:docMk/>
      </pc:docMkLst>
      <pc:sldMasterChg chg="modSp mod">
        <pc:chgData name="Thomas Raffeq Ebrahim Jemni" userId="fbc4d3f8-e8cd-4d60-8a91-56a4f54d4bcb" providerId="ADAL" clId="{4FCFA315-E185-4D61-9B99-6677941E8010}" dt="2021-09-19T07:29:28.217" v="0"/>
        <pc:sldMasterMkLst>
          <pc:docMk/>
          <pc:sldMasterMk cId="551289062" sldId="2147484852"/>
        </pc:sldMasterMkLst>
        <pc:spChg chg="mod">
          <ac:chgData name="Thomas Raffeq Ebrahim Jemni" userId="fbc4d3f8-e8cd-4d60-8a91-56a4f54d4bcb" providerId="ADAL" clId="{4FCFA315-E185-4D61-9B99-6677941E8010}" dt="2021-09-19T07:29:28.217" v="0"/>
          <ac:spMkLst>
            <pc:docMk/>
            <pc:sldMasterMk cId="551289062" sldId="2147484852"/>
            <ac:spMk id="7" creationId="{C033CE20-1394-49E6-A046-B4B695C8DB8B}"/>
          </ac:spMkLst>
        </pc:spChg>
      </pc:sldMasterChg>
    </pc:docChg>
  </pc:docChgLst>
  <pc:docChgLst>
    <pc:chgData name="Thomas Raffeq Ebrahim Jemni" userId="fbc4d3f8-e8cd-4d60-8a91-56a4f54d4bcb" providerId="ADAL" clId="{B7BC2AB4-B112-46CB-9F6F-B3A6830041C2}"/>
    <pc:docChg chg="custSel modSld modMainMaster">
      <pc:chgData name="Thomas Raffeq Ebrahim Jemni" userId="fbc4d3f8-e8cd-4d60-8a91-56a4f54d4bcb" providerId="ADAL" clId="{B7BC2AB4-B112-46CB-9F6F-B3A6830041C2}" dt="2021-01-28T09:57:43.497" v="24" actId="1076"/>
      <pc:docMkLst>
        <pc:docMk/>
      </pc:docMkLst>
      <pc:sldChg chg="modSp mod modClrScheme chgLayout">
        <pc:chgData name="Thomas Raffeq Ebrahim Jemni" userId="fbc4d3f8-e8cd-4d60-8a91-56a4f54d4bcb" providerId="ADAL" clId="{B7BC2AB4-B112-46CB-9F6F-B3A6830041C2}" dt="2021-01-28T09:57:43.497" v="24" actId="1076"/>
        <pc:sldMkLst>
          <pc:docMk/>
          <pc:sldMk cId="0" sldId="291"/>
        </pc:sldMkLst>
        <pc:spChg chg="mod">
          <ac:chgData name="Thomas Raffeq Ebrahim Jemni" userId="fbc4d3f8-e8cd-4d60-8a91-56a4f54d4bcb" providerId="ADAL" clId="{B7BC2AB4-B112-46CB-9F6F-B3A6830041C2}" dt="2021-01-28T09:57:43.497" v="24" actId="1076"/>
          <ac:spMkLst>
            <pc:docMk/>
            <pc:sldMk cId="0" sldId="291"/>
            <ac:spMk id="3" creationId="{166EF8E2-F351-4803-8AA3-2D098E4B41DD}"/>
          </ac:spMkLst>
        </pc:spChg>
      </pc:sldChg>
      <pc:sldMasterChg chg="addSp delSp modSldLayout">
        <pc:chgData name="Thomas Raffeq Ebrahim Jemni" userId="fbc4d3f8-e8cd-4d60-8a91-56a4f54d4bcb" providerId="ADAL" clId="{B7BC2AB4-B112-46CB-9F6F-B3A6830041C2}" dt="2021-01-28T09:57:04.741" v="22" actId="478"/>
        <pc:sldMasterMkLst>
          <pc:docMk/>
          <pc:sldMasterMk cId="551289062" sldId="2147484852"/>
        </pc:sldMasterMkLst>
        <pc:picChg chg="add del">
          <ac:chgData name="Thomas Raffeq Ebrahim Jemni" userId="fbc4d3f8-e8cd-4d60-8a91-56a4f54d4bcb" providerId="ADAL" clId="{B7BC2AB4-B112-46CB-9F6F-B3A6830041C2}" dt="2021-01-28T09:56:23.647" v="1" actId="478"/>
          <ac:picMkLst>
            <pc:docMk/>
            <pc:sldMasterMk cId="551289062" sldId="2147484852"/>
            <ac:picMk id="9" creationId="{6738AEAB-0647-4A12-A273-1AC25102AAD7}"/>
          </ac:picMkLst>
        </pc:picChg>
        <pc:picChg chg="add del">
          <ac:chgData name="Thomas Raffeq Ebrahim Jemni" userId="fbc4d3f8-e8cd-4d60-8a91-56a4f54d4bcb" providerId="ADAL" clId="{B7BC2AB4-B112-46CB-9F6F-B3A6830041C2}" dt="2021-01-28T09:56:24.700" v="2" actId="478"/>
          <ac:picMkLst>
            <pc:docMk/>
            <pc:sldMasterMk cId="551289062" sldId="2147484852"/>
            <ac:picMk id="10" creationId="{6AA2C434-8B50-4B83-B4A4-712DB581EB9B}"/>
          </ac:picMkLst>
        </pc:picChg>
        <pc:sldLayoutChg chg="addSp delSp">
          <pc:chgData name="Thomas Raffeq Ebrahim Jemni" userId="fbc4d3f8-e8cd-4d60-8a91-56a4f54d4bcb" providerId="ADAL" clId="{B7BC2AB4-B112-46CB-9F6F-B3A6830041C2}" dt="2021-01-28T09:56:30.321" v="4" actId="478"/>
          <pc:sldLayoutMkLst>
            <pc:docMk/>
            <pc:sldMasterMk cId="551289062" sldId="2147484852"/>
            <pc:sldLayoutMk cId="1264651462" sldId="2147484855"/>
          </pc:sldLayoutMkLst>
          <pc:picChg chg="add del">
            <ac:chgData name="Thomas Raffeq Ebrahim Jemni" userId="fbc4d3f8-e8cd-4d60-8a91-56a4f54d4bcb" providerId="ADAL" clId="{B7BC2AB4-B112-46CB-9F6F-B3A6830041C2}" dt="2021-01-28T09:56:29.310" v="3" actId="478"/>
            <ac:picMkLst>
              <pc:docMk/>
              <pc:sldMasterMk cId="551289062" sldId="2147484852"/>
              <pc:sldLayoutMk cId="1264651462" sldId="2147484855"/>
              <ac:picMk id="8" creationId="{F9D73B87-859A-42BB-B546-CE42333F581E}"/>
            </ac:picMkLst>
          </pc:picChg>
          <pc:picChg chg="add del">
            <ac:chgData name="Thomas Raffeq Ebrahim Jemni" userId="fbc4d3f8-e8cd-4d60-8a91-56a4f54d4bcb" providerId="ADAL" clId="{B7BC2AB4-B112-46CB-9F6F-B3A6830041C2}" dt="2021-01-28T09:56:30.321" v="4" actId="478"/>
            <ac:picMkLst>
              <pc:docMk/>
              <pc:sldMasterMk cId="551289062" sldId="2147484852"/>
              <pc:sldLayoutMk cId="1264651462" sldId="2147484855"/>
              <ac:picMk id="9" creationId="{2819AAE3-9EA8-4D42-ABC4-85316E0EE21F}"/>
            </ac:picMkLst>
          </pc:picChg>
        </pc:sldLayoutChg>
        <pc:sldLayoutChg chg="addSp delSp">
          <pc:chgData name="Thomas Raffeq Ebrahim Jemni" userId="fbc4d3f8-e8cd-4d60-8a91-56a4f54d4bcb" providerId="ADAL" clId="{B7BC2AB4-B112-46CB-9F6F-B3A6830041C2}" dt="2021-01-28T09:56:32.696" v="6" actId="478"/>
          <pc:sldLayoutMkLst>
            <pc:docMk/>
            <pc:sldMasterMk cId="551289062" sldId="2147484852"/>
            <pc:sldLayoutMk cId="1817710643" sldId="2147484856"/>
          </pc:sldLayoutMkLst>
          <pc:picChg chg="add del">
            <ac:chgData name="Thomas Raffeq Ebrahim Jemni" userId="fbc4d3f8-e8cd-4d60-8a91-56a4f54d4bcb" providerId="ADAL" clId="{B7BC2AB4-B112-46CB-9F6F-B3A6830041C2}" dt="2021-01-28T09:56:31.938" v="5" actId="478"/>
            <ac:picMkLst>
              <pc:docMk/>
              <pc:sldMasterMk cId="551289062" sldId="2147484852"/>
              <pc:sldLayoutMk cId="1817710643" sldId="2147484856"/>
              <ac:picMk id="9" creationId="{239C7846-C960-4686-8542-81ED237309BF}"/>
            </ac:picMkLst>
          </pc:picChg>
          <pc:picChg chg="add del">
            <ac:chgData name="Thomas Raffeq Ebrahim Jemni" userId="fbc4d3f8-e8cd-4d60-8a91-56a4f54d4bcb" providerId="ADAL" clId="{B7BC2AB4-B112-46CB-9F6F-B3A6830041C2}" dt="2021-01-28T09:56:32.696" v="6" actId="478"/>
            <ac:picMkLst>
              <pc:docMk/>
              <pc:sldMasterMk cId="551289062" sldId="2147484852"/>
              <pc:sldLayoutMk cId="1817710643" sldId="2147484856"/>
              <ac:picMk id="10" creationId="{7BA64242-7832-4D78-851E-D36C0183BF2F}"/>
            </ac:picMkLst>
          </pc:picChg>
        </pc:sldLayoutChg>
        <pc:sldLayoutChg chg="addSp delSp">
          <pc:chgData name="Thomas Raffeq Ebrahim Jemni" userId="fbc4d3f8-e8cd-4d60-8a91-56a4f54d4bcb" providerId="ADAL" clId="{B7BC2AB4-B112-46CB-9F6F-B3A6830041C2}" dt="2021-01-28T09:56:34.991" v="8" actId="478"/>
          <pc:sldLayoutMkLst>
            <pc:docMk/>
            <pc:sldMasterMk cId="551289062" sldId="2147484852"/>
            <pc:sldLayoutMk cId="3238988746" sldId="2147484857"/>
          </pc:sldLayoutMkLst>
          <pc:picChg chg="add del">
            <ac:chgData name="Thomas Raffeq Ebrahim Jemni" userId="fbc4d3f8-e8cd-4d60-8a91-56a4f54d4bcb" providerId="ADAL" clId="{B7BC2AB4-B112-46CB-9F6F-B3A6830041C2}" dt="2021-01-28T09:56:34.139" v="7" actId="478"/>
            <ac:picMkLst>
              <pc:docMk/>
              <pc:sldMasterMk cId="551289062" sldId="2147484852"/>
              <pc:sldLayoutMk cId="3238988746" sldId="2147484857"/>
              <ac:picMk id="11" creationId="{EFBF82BA-A9D9-4B9D-AADB-6D4B1CD2030D}"/>
            </ac:picMkLst>
          </pc:picChg>
          <pc:picChg chg="add del">
            <ac:chgData name="Thomas Raffeq Ebrahim Jemni" userId="fbc4d3f8-e8cd-4d60-8a91-56a4f54d4bcb" providerId="ADAL" clId="{B7BC2AB4-B112-46CB-9F6F-B3A6830041C2}" dt="2021-01-28T09:56:34.991" v="8" actId="478"/>
            <ac:picMkLst>
              <pc:docMk/>
              <pc:sldMasterMk cId="551289062" sldId="2147484852"/>
              <pc:sldLayoutMk cId="3238988746" sldId="2147484857"/>
              <ac:picMk id="12" creationId="{2926CFCA-6AD1-4DDB-80B2-9A14F29A876E}"/>
            </ac:picMkLst>
          </pc:picChg>
        </pc:sldLayoutChg>
        <pc:sldLayoutChg chg="addSp delSp">
          <pc:chgData name="Thomas Raffeq Ebrahim Jemni" userId="fbc4d3f8-e8cd-4d60-8a91-56a4f54d4bcb" providerId="ADAL" clId="{B7BC2AB4-B112-46CB-9F6F-B3A6830041C2}" dt="2021-01-28T09:56:37.178" v="10" actId="478"/>
          <pc:sldLayoutMkLst>
            <pc:docMk/>
            <pc:sldMasterMk cId="551289062" sldId="2147484852"/>
            <pc:sldLayoutMk cId="2703582378" sldId="2147484858"/>
          </pc:sldLayoutMkLst>
          <pc:picChg chg="add del">
            <ac:chgData name="Thomas Raffeq Ebrahim Jemni" userId="fbc4d3f8-e8cd-4d60-8a91-56a4f54d4bcb" providerId="ADAL" clId="{B7BC2AB4-B112-46CB-9F6F-B3A6830041C2}" dt="2021-01-28T09:56:36.361" v="9" actId="478"/>
            <ac:picMkLst>
              <pc:docMk/>
              <pc:sldMasterMk cId="551289062" sldId="2147484852"/>
              <pc:sldLayoutMk cId="2703582378" sldId="2147484858"/>
              <ac:picMk id="7" creationId="{F6466EC0-0836-4DA0-A1E7-79345AA64A62}"/>
            </ac:picMkLst>
          </pc:picChg>
          <pc:picChg chg="add del">
            <ac:chgData name="Thomas Raffeq Ebrahim Jemni" userId="fbc4d3f8-e8cd-4d60-8a91-56a4f54d4bcb" providerId="ADAL" clId="{B7BC2AB4-B112-46CB-9F6F-B3A6830041C2}" dt="2021-01-28T09:56:37.178" v="10" actId="478"/>
            <ac:picMkLst>
              <pc:docMk/>
              <pc:sldMasterMk cId="551289062" sldId="2147484852"/>
              <pc:sldLayoutMk cId="2703582378" sldId="2147484858"/>
              <ac:picMk id="8" creationId="{2850B337-135E-43DC-8216-15FC4CCBD86B}"/>
            </ac:picMkLst>
          </pc:picChg>
        </pc:sldLayoutChg>
        <pc:sldLayoutChg chg="addSp delSp">
          <pc:chgData name="Thomas Raffeq Ebrahim Jemni" userId="fbc4d3f8-e8cd-4d60-8a91-56a4f54d4bcb" providerId="ADAL" clId="{B7BC2AB4-B112-46CB-9F6F-B3A6830041C2}" dt="2021-01-28T09:56:40.241" v="12" actId="478"/>
          <pc:sldLayoutMkLst>
            <pc:docMk/>
            <pc:sldMasterMk cId="551289062" sldId="2147484852"/>
            <pc:sldLayoutMk cId="1132574463" sldId="2147484859"/>
          </pc:sldLayoutMkLst>
          <pc:picChg chg="add del">
            <ac:chgData name="Thomas Raffeq Ebrahim Jemni" userId="fbc4d3f8-e8cd-4d60-8a91-56a4f54d4bcb" providerId="ADAL" clId="{B7BC2AB4-B112-46CB-9F6F-B3A6830041C2}" dt="2021-01-28T09:56:38.859" v="11" actId="478"/>
            <ac:picMkLst>
              <pc:docMk/>
              <pc:sldMasterMk cId="551289062" sldId="2147484852"/>
              <pc:sldLayoutMk cId="1132574463" sldId="2147484859"/>
              <ac:picMk id="6" creationId="{C8E3ADA9-2553-441A-818A-6A38EDFEAEA1}"/>
            </ac:picMkLst>
          </pc:picChg>
          <pc:picChg chg="add del">
            <ac:chgData name="Thomas Raffeq Ebrahim Jemni" userId="fbc4d3f8-e8cd-4d60-8a91-56a4f54d4bcb" providerId="ADAL" clId="{B7BC2AB4-B112-46CB-9F6F-B3A6830041C2}" dt="2021-01-28T09:56:40.241" v="12" actId="478"/>
            <ac:picMkLst>
              <pc:docMk/>
              <pc:sldMasterMk cId="551289062" sldId="2147484852"/>
              <pc:sldLayoutMk cId="1132574463" sldId="2147484859"/>
              <ac:picMk id="7" creationId="{78BF6AB2-FD73-4D0E-933E-3A6B17B68A83}"/>
            </ac:picMkLst>
          </pc:picChg>
        </pc:sldLayoutChg>
        <pc:sldLayoutChg chg="addSp delSp">
          <pc:chgData name="Thomas Raffeq Ebrahim Jemni" userId="fbc4d3f8-e8cd-4d60-8a91-56a4f54d4bcb" providerId="ADAL" clId="{B7BC2AB4-B112-46CB-9F6F-B3A6830041C2}" dt="2021-01-28T09:56:44.835" v="14" actId="478"/>
          <pc:sldLayoutMkLst>
            <pc:docMk/>
            <pc:sldMasterMk cId="551289062" sldId="2147484852"/>
            <pc:sldLayoutMk cId="840166224" sldId="2147484860"/>
          </pc:sldLayoutMkLst>
          <pc:picChg chg="add del">
            <ac:chgData name="Thomas Raffeq Ebrahim Jemni" userId="fbc4d3f8-e8cd-4d60-8a91-56a4f54d4bcb" providerId="ADAL" clId="{B7BC2AB4-B112-46CB-9F6F-B3A6830041C2}" dt="2021-01-28T09:56:43.721" v="13" actId="478"/>
            <ac:picMkLst>
              <pc:docMk/>
              <pc:sldMasterMk cId="551289062" sldId="2147484852"/>
              <pc:sldLayoutMk cId="840166224" sldId="2147484860"/>
              <ac:picMk id="8" creationId="{B10CE7C5-AE6E-415C-8B8F-88984DD30B7B}"/>
            </ac:picMkLst>
          </pc:picChg>
          <pc:picChg chg="add del">
            <ac:chgData name="Thomas Raffeq Ebrahim Jemni" userId="fbc4d3f8-e8cd-4d60-8a91-56a4f54d4bcb" providerId="ADAL" clId="{B7BC2AB4-B112-46CB-9F6F-B3A6830041C2}" dt="2021-01-28T09:56:44.835" v="14" actId="478"/>
            <ac:picMkLst>
              <pc:docMk/>
              <pc:sldMasterMk cId="551289062" sldId="2147484852"/>
              <pc:sldLayoutMk cId="840166224" sldId="2147484860"/>
              <ac:picMk id="9" creationId="{B4A19F20-582E-4A51-897B-19AE5B724E4F}"/>
            </ac:picMkLst>
          </pc:picChg>
        </pc:sldLayoutChg>
        <pc:sldLayoutChg chg="addSp delSp">
          <pc:chgData name="Thomas Raffeq Ebrahim Jemni" userId="fbc4d3f8-e8cd-4d60-8a91-56a4f54d4bcb" providerId="ADAL" clId="{B7BC2AB4-B112-46CB-9F6F-B3A6830041C2}" dt="2021-01-28T09:56:50.214" v="16" actId="478"/>
          <pc:sldLayoutMkLst>
            <pc:docMk/>
            <pc:sldMasterMk cId="551289062" sldId="2147484852"/>
            <pc:sldLayoutMk cId="272937599" sldId="2147484861"/>
          </pc:sldLayoutMkLst>
          <pc:picChg chg="add del">
            <ac:chgData name="Thomas Raffeq Ebrahim Jemni" userId="fbc4d3f8-e8cd-4d60-8a91-56a4f54d4bcb" providerId="ADAL" clId="{B7BC2AB4-B112-46CB-9F6F-B3A6830041C2}" dt="2021-01-28T09:56:48.658" v="15" actId="478"/>
            <ac:picMkLst>
              <pc:docMk/>
              <pc:sldMasterMk cId="551289062" sldId="2147484852"/>
              <pc:sldLayoutMk cId="272937599" sldId="2147484861"/>
              <ac:picMk id="8" creationId="{D4AC8BF2-D4E7-4B71-9910-29960772FB71}"/>
            </ac:picMkLst>
          </pc:picChg>
          <pc:picChg chg="add del">
            <ac:chgData name="Thomas Raffeq Ebrahim Jemni" userId="fbc4d3f8-e8cd-4d60-8a91-56a4f54d4bcb" providerId="ADAL" clId="{B7BC2AB4-B112-46CB-9F6F-B3A6830041C2}" dt="2021-01-28T09:56:50.214" v="16" actId="478"/>
            <ac:picMkLst>
              <pc:docMk/>
              <pc:sldMasterMk cId="551289062" sldId="2147484852"/>
              <pc:sldLayoutMk cId="272937599" sldId="2147484861"/>
              <ac:picMk id="9" creationId="{F203EC2B-C375-495E-ACF2-23BB2623C488}"/>
            </ac:picMkLst>
          </pc:picChg>
        </pc:sldLayoutChg>
        <pc:sldLayoutChg chg="addSp delSp">
          <pc:chgData name="Thomas Raffeq Ebrahim Jemni" userId="fbc4d3f8-e8cd-4d60-8a91-56a4f54d4bcb" providerId="ADAL" clId="{B7BC2AB4-B112-46CB-9F6F-B3A6830041C2}" dt="2021-01-28T09:56:58.998" v="18" actId="478"/>
          <pc:sldLayoutMkLst>
            <pc:docMk/>
            <pc:sldMasterMk cId="551289062" sldId="2147484852"/>
            <pc:sldLayoutMk cId="4019212159" sldId="2147484862"/>
          </pc:sldLayoutMkLst>
          <pc:picChg chg="add del">
            <ac:chgData name="Thomas Raffeq Ebrahim Jemni" userId="fbc4d3f8-e8cd-4d60-8a91-56a4f54d4bcb" providerId="ADAL" clId="{B7BC2AB4-B112-46CB-9F6F-B3A6830041C2}" dt="2021-01-28T09:56:57.617" v="17" actId="478"/>
            <ac:picMkLst>
              <pc:docMk/>
              <pc:sldMasterMk cId="551289062" sldId="2147484852"/>
              <pc:sldLayoutMk cId="4019212159" sldId="2147484862"/>
              <ac:picMk id="7" creationId="{2E2894BA-917A-47D5-8B35-50FE3B4A526C}"/>
            </ac:picMkLst>
          </pc:picChg>
          <pc:picChg chg="add del">
            <ac:chgData name="Thomas Raffeq Ebrahim Jemni" userId="fbc4d3f8-e8cd-4d60-8a91-56a4f54d4bcb" providerId="ADAL" clId="{B7BC2AB4-B112-46CB-9F6F-B3A6830041C2}" dt="2021-01-28T09:56:58.998" v="18" actId="478"/>
            <ac:picMkLst>
              <pc:docMk/>
              <pc:sldMasterMk cId="551289062" sldId="2147484852"/>
              <pc:sldLayoutMk cId="4019212159" sldId="2147484862"/>
              <ac:picMk id="8" creationId="{3EF1E66B-2949-49BA-BEEF-87873F2D33D3}"/>
            </ac:picMkLst>
          </pc:picChg>
        </pc:sldLayoutChg>
        <pc:sldLayoutChg chg="addSp delSp">
          <pc:chgData name="Thomas Raffeq Ebrahim Jemni" userId="fbc4d3f8-e8cd-4d60-8a91-56a4f54d4bcb" providerId="ADAL" clId="{B7BC2AB4-B112-46CB-9F6F-B3A6830041C2}" dt="2021-01-28T09:57:04.741" v="22" actId="478"/>
          <pc:sldLayoutMkLst>
            <pc:docMk/>
            <pc:sldMasterMk cId="551289062" sldId="2147484852"/>
            <pc:sldLayoutMk cId="2060526916" sldId="2147484863"/>
          </pc:sldLayoutMkLst>
          <pc:picChg chg="add del">
            <ac:chgData name="Thomas Raffeq Ebrahim Jemni" userId="fbc4d3f8-e8cd-4d60-8a91-56a4f54d4bcb" providerId="ADAL" clId="{B7BC2AB4-B112-46CB-9F6F-B3A6830041C2}" dt="2021-01-28T09:57:04.022" v="21" actId="478"/>
            <ac:picMkLst>
              <pc:docMk/>
              <pc:sldMasterMk cId="551289062" sldId="2147484852"/>
              <pc:sldLayoutMk cId="2060526916" sldId="2147484863"/>
              <ac:picMk id="7" creationId="{64FFCD0B-5269-4E00-9A60-F9AFD4CFA312}"/>
            </ac:picMkLst>
          </pc:picChg>
          <pc:picChg chg="add del">
            <ac:chgData name="Thomas Raffeq Ebrahim Jemni" userId="fbc4d3f8-e8cd-4d60-8a91-56a4f54d4bcb" providerId="ADAL" clId="{B7BC2AB4-B112-46CB-9F6F-B3A6830041C2}" dt="2021-01-28T09:57:04.741" v="22" actId="478"/>
            <ac:picMkLst>
              <pc:docMk/>
              <pc:sldMasterMk cId="551289062" sldId="2147484852"/>
              <pc:sldLayoutMk cId="2060526916" sldId="2147484863"/>
              <ac:picMk id="8" creationId="{42247332-E905-4355-84A9-BDD523E5BB58}"/>
            </ac:picMkLst>
          </pc:picChg>
        </pc:sldLayoutChg>
        <pc:sldLayoutChg chg="delSp">
          <pc:chgData name="Thomas Raffeq Ebrahim Jemni" userId="fbc4d3f8-e8cd-4d60-8a91-56a4f54d4bcb" providerId="ADAL" clId="{B7BC2AB4-B112-46CB-9F6F-B3A6830041C2}" dt="2021-01-28T09:57:02.530" v="20" actId="478"/>
          <pc:sldLayoutMkLst>
            <pc:docMk/>
            <pc:sldMasterMk cId="551289062" sldId="2147484852"/>
            <pc:sldLayoutMk cId="3262975825" sldId="2147484864"/>
          </pc:sldLayoutMkLst>
          <pc:picChg chg="del">
            <ac:chgData name="Thomas Raffeq Ebrahim Jemni" userId="fbc4d3f8-e8cd-4d60-8a91-56a4f54d4bcb" providerId="ADAL" clId="{B7BC2AB4-B112-46CB-9F6F-B3A6830041C2}" dt="2021-01-28T09:57:01.828" v="19" actId="478"/>
            <ac:picMkLst>
              <pc:docMk/>
              <pc:sldMasterMk cId="551289062" sldId="2147484852"/>
              <pc:sldLayoutMk cId="3262975825" sldId="2147484864"/>
              <ac:picMk id="2" creationId="{C982CA8A-A706-4367-B08C-6469413F689D}"/>
            </ac:picMkLst>
          </pc:picChg>
          <pc:picChg chg="del">
            <ac:chgData name="Thomas Raffeq Ebrahim Jemni" userId="fbc4d3f8-e8cd-4d60-8a91-56a4f54d4bcb" providerId="ADAL" clId="{B7BC2AB4-B112-46CB-9F6F-B3A6830041C2}" dt="2021-01-28T09:57:02.530" v="20" actId="478"/>
            <ac:picMkLst>
              <pc:docMk/>
              <pc:sldMasterMk cId="551289062" sldId="2147484852"/>
              <pc:sldLayoutMk cId="3262975825" sldId="2147484864"/>
              <ac:picMk id="3" creationId="{6BEA929E-5D8A-4965-9BDD-0D14A891BAA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D0919823-6423-4949-BE03-13DA6356DCF6}"/>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vl1pPr>
          </a:lstStyle>
          <a:p>
            <a:pPr>
              <a:defRPr/>
            </a:pPr>
            <a:endParaRPr lang="ar-BH"/>
          </a:p>
        </p:txBody>
      </p:sp>
      <p:sp>
        <p:nvSpPr>
          <p:cNvPr id="3" name="عنصر نائب للتاريخ 2">
            <a:extLst>
              <a:ext uri="{FF2B5EF4-FFF2-40B4-BE49-F238E27FC236}">
                <a16:creationId xmlns:a16="http://schemas.microsoft.com/office/drawing/2014/main" id="{CAA6597A-8EBD-4DD5-BC65-F63F0362BCD3}"/>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lvl1pPr>
          </a:lstStyle>
          <a:p>
            <a:pPr>
              <a:defRPr/>
            </a:pPr>
            <a:fld id="{F22CC5CB-FD02-4AB1-A978-8C04EBEAC1CE}" type="datetimeFigureOut">
              <a:rPr lang="ar-BH"/>
              <a:pPr>
                <a:defRPr/>
              </a:pPr>
              <a:t>01/03/1443</a:t>
            </a:fld>
            <a:endParaRPr lang="ar-BH"/>
          </a:p>
        </p:txBody>
      </p:sp>
      <p:sp>
        <p:nvSpPr>
          <p:cNvPr id="4" name="عنصر نائب لصورة الشريحة 3">
            <a:extLst>
              <a:ext uri="{FF2B5EF4-FFF2-40B4-BE49-F238E27FC236}">
                <a16:creationId xmlns:a16="http://schemas.microsoft.com/office/drawing/2014/main" id="{B2796AE0-8E67-4825-A789-1970B01592F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lvl="0"/>
            <a:endParaRPr lang="ar-BH" noProof="0"/>
          </a:p>
        </p:txBody>
      </p:sp>
      <p:sp>
        <p:nvSpPr>
          <p:cNvPr id="5" name="عنصر نائب للملاحظات 4">
            <a:extLst>
              <a:ext uri="{FF2B5EF4-FFF2-40B4-BE49-F238E27FC236}">
                <a16:creationId xmlns:a16="http://schemas.microsoft.com/office/drawing/2014/main" id="{8EF6981B-7841-4D23-9C21-0DD5A675179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a:extLst>
              <a:ext uri="{FF2B5EF4-FFF2-40B4-BE49-F238E27FC236}">
                <a16:creationId xmlns:a16="http://schemas.microsoft.com/office/drawing/2014/main" id="{5711A064-AE99-46CF-8A43-E08F05050F13}"/>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lvl1pPr>
          </a:lstStyle>
          <a:p>
            <a:pPr>
              <a:defRPr/>
            </a:pPr>
            <a:endParaRPr lang="ar-BH"/>
          </a:p>
        </p:txBody>
      </p:sp>
      <p:sp>
        <p:nvSpPr>
          <p:cNvPr id="7" name="عنصر نائب لرقم الشريحة 6">
            <a:extLst>
              <a:ext uri="{FF2B5EF4-FFF2-40B4-BE49-F238E27FC236}">
                <a16:creationId xmlns:a16="http://schemas.microsoft.com/office/drawing/2014/main" id="{2B0157B5-29D1-45F7-8703-76C23062F068}"/>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pPr>
              <a:defRPr/>
            </a:pPr>
            <a:fld id="{BCA231EF-6A5F-4796-A755-72501E682976}" type="slidenum">
              <a:rPr lang="ar-BH" altLang="en-US"/>
              <a:pPr>
                <a:defRPr/>
              </a:pPr>
              <a:t>‹#›</a:t>
            </a:fld>
            <a:endParaRPr lang="ar-BH"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307EFDE-0099-4A40-882D-8D3C9DE2D4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E1B8B9A-24AA-40E6-8A52-A3AEBE9668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16388" name="Slide Number Placeholder 3">
            <a:extLst>
              <a:ext uri="{FF2B5EF4-FFF2-40B4-BE49-F238E27FC236}">
                <a16:creationId xmlns:a16="http://schemas.microsoft.com/office/drawing/2014/main" id="{F5048BD8-F585-472D-B161-07A3EF3F3F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C456F923-AC47-4273-AF1F-3E08ABAFFA14}" type="slidenum">
              <a:rPr lang="en-US" altLang="en-US" smtClean="0">
                <a:solidFill>
                  <a:srgbClr val="000000"/>
                </a:solidFill>
                <a:latin typeface="Calibri" panose="020F0502020204030204" pitchFamily="34" charset="0"/>
              </a:rPr>
              <a:pPr algn="r" rtl="0"/>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556FBF8-012B-4062-8B38-3795D3AA57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9A86C54-D293-4DF3-8053-F54DC0AD0D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18436" name="Slide Number Placeholder 3">
            <a:extLst>
              <a:ext uri="{FF2B5EF4-FFF2-40B4-BE49-F238E27FC236}">
                <a16:creationId xmlns:a16="http://schemas.microsoft.com/office/drawing/2014/main" id="{F5C7D5FB-A085-42BB-B1C1-8A0EE07598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36B88436-3A1F-436D-A459-1B1C26033299}" type="slidenum">
              <a:rPr lang="en-US" altLang="en-US" smtClean="0">
                <a:solidFill>
                  <a:srgbClr val="000000"/>
                </a:solidFill>
                <a:latin typeface="Calibri" panose="020F0502020204030204" pitchFamily="34" charset="0"/>
              </a:rPr>
              <a:pPr algn="r" rtl="0"/>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653A930-B9E9-4948-B76D-040ED4906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6B9C2B3-20A3-4FFF-B0A7-49A6FE7692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2532" name="Slide Number Placeholder 3">
            <a:extLst>
              <a:ext uri="{FF2B5EF4-FFF2-40B4-BE49-F238E27FC236}">
                <a16:creationId xmlns:a16="http://schemas.microsoft.com/office/drawing/2014/main" id="{D9B200C2-7F2B-411A-B29B-227EC453FE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C66468F8-80C2-4C41-9AEA-55DC87C39FFC}" type="slidenum">
              <a:rPr lang="en-US" altLang="en-US" smtClean="0">
                <a:solidFill>
                  <a:srgbClr val="000000"/>
                </a:solidFill>
                <a:latin typeface="Calibri" panose="020F0502020204030204" pitchFamily="34" charset="0"/>
              </a:rPr>
              <a:pPr algn="r" rtl="0"/>
              <a:t>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7F1B066-30BA-412B-8C9F-EE31B5DFF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E2B8ED6-DB3B-4BEA-880C-D887B09C3F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8916" name="Slide Number Placeholder 3">
            <a:extLst>
              <a:ext uri="{FF2B5EF4-FFF2-40B4-BE49-F238E27FC236}">
                <a16:creationId xmlns:a16="http://schemas.microsoft.com/office/drawing/2014/main" id="{2434494A-B971-480C-BB80-FB91D39B7B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407D0AC5-6309-48C6-840B-C5B739118FEB}" type="slidenum">
              <a:rPr lang="en-US" altLang="en-US" smtClean="0">
                <a:solidFill>
                  <a:srgbClr val="000000"/>
                </a:solidFill>
                <a:latin typeface="Calibri" panose="020F0502020204030204" pitchFamily="34" charset="0"/>
              </a:rPr>
              <a:pPr algn="r" rtl="0"/>
              <a:t>22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1DA6800-5387-4683-BA26-F037FAE7D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9516EEA-F66D-432C-B725-1F79AF2C72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1988" name="Slide Number Placeholder 3">
            <a:extLst>
              <a:ext uri="{FF2B5EF4-FFF2-40B4-BE49-F238E27FC236}">
                <a16:creationId xmlns:a16="http://schemas.microsoft.com/office/drawing/2014/main" id="{49B7752C-8655-4C0F-90E3-67D11E8000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5056B2A8-68E3-487C-8CD5-5E71E75E2F4B}" type="slidenum">
              <a:rPr lang="en-US" altLang="en-US" smtClean="0">
                <a:solidFill>
                  <a:srgbClr val="000000"/>
                </a:solidFill>
                <a:latin typeface="Calibri" panose="020F0502020204030204" pitchFamily="34" charset="0"/>
              </a:rPr>
              <a:pPr algn="r" rtl="0"/>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4B742EA-C5A5-433F-A07D-BB687360C2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1497C56-96FF-4D3E-8313-99733CCF75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5060" name="Slide Number Placeholder 3">
            <a:extLst>
              <a:ext uri="{FF2B5EF4-FFF2-40B4-BE49-F238E27FC236}">
                <a16:creationId xmlns:a16="http://schemas.microsoft.com/office/drawing/2014/main" id="{AD16EBAA-773B-4A85-A3B5-667DF76881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2529BF89-0C5D-48D5-A335-89E3DCB0F60A}" type="slidenum">
              <a:rPr lang="en-US" altLang="en-US" smtClean="0">
                <a:solidFill>
                  <a:srgbClr val="000000"/>
                </a:solidFill>
                <a:latin typeface="Calibri" panose="020F0502020204030204" pitchFamily="34" charset="0"/>
              </a:rPr>
              <a:pPr algn="r" rtl="0"/>
              <a:t>26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DE6930B-3D5D-403E-9A6F-7DC33D512C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3963CEC-9B68-4BE5-8BB2-D8927B802C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7108" name="Slide Number Placeholder 3">
            <a:extLst>
              <a:ext uri="{FF2B5EF4-FFF2-40B4-BE49-F238E27FC236}">
                <a16:creationId xmlns:a16="http://schemas.microsoft.com/office/drawing/2014/main" id="{A1405DB7-249F-4CCD-AECC-BF627C4370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E266523F-8404-462F-AC4E-EBBAB5B98841}" type="slidenum">
              <a:rPr lang="en-US" altLang="en-US" smtClean="0">
                <a:solidFill>
                  <a:srgbClr val="000000"/>
                </a:solidFill>
                <a:latin typeface="Calibri" panose="020F0502020204030204" pitchFamily="34" charset="0"/>
              </a:rPr>
              <a:pPr algn="r" rtl="0"/>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9FFB0B6-C062-43AC-AABB-AD41C34437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A13C3D7-641B-44A0-ABFC-B18B1E2808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9156" name="Slide Number Placeholder 3">
            <a:extLst>
              <a:ext uri="{FF2B5EF4-FFF2-40B4-BE49-F238E27FC236}">
                <a16:creationId xmlns:a16="http://schemas.microsoft.com/office/drawing/2014/main" id="{8997F251-DC5D-46F1-B58B-4840C504E8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0"/>
            <a:fld id="{87BE04AB-07EC-47CF-8355-817E2C27C106}" type="slidenum">
              <a:rPr lang="en-US" altLang="en-US" smtClean="0">
                <a:solidFill>
                  <a:srgbClr val="000000"/>
                </a:solidFill>
                <a:latin typeface="Calibri" panose="020F0502020204030204" pitchFamily="34" charset="0"/>
              </a:rPr>
              <a:pPr algn="r" rtl="0"/>
              <a:t>28</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B9A71E7-84CE-44D1-A9BC-240887ECD701}"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53FAC6-C20C-4BDD-8540-25D1FBCF658B}" type="slidenum">
              <a:rPr lang="en-US" altLang="en-US" smtClean="0"/>
              <a:pPr>
                <a:defRPr/>
              </a:pPr>
              <a:t>‹#›</a:t>
            </a:fld>
            <a:endParaRPr lang="en-US" altLang="en-US"/>
          </a:p>
        </p:txBody>
      </p:sp>
      <p:pic>
        <p:nvPicPr>
          <p:cNvPr id="7" name="Picture 6">
            <a:extLst>
              <a:ext uri="{FF2B5EF4-FFF2-40B4-BE49-F238E27FC236}">
                <a16:creationId xmlns:a16="http://schemas.microsoft.com/office/drawing/2014/main" id="{8323C549-0F66-422D-95A5-00BC8A31615C}"/>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88900"/>
            <a:ext cx="7162800" cy="1182210"/>
          </a:xfrm>
          <a:prstGeom prst="rect">
            <a:avLst/>
          </a:prstGeom>
        </p:spPr>
      </p:pic>
    </p:spTree>
    <p:extLst>
      <p:ext uri="{BB962C8B-B14F-4D97-AF65-F5344CB8AC3E}">
        <p14:creationId xmlns:p14="http://schemas.microsoft.com/office/powerpoint/2010/main" val="6515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94208FF-EF6C-4E34-B5D6-058DF57553D5}"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3E3245-4F89-4223-9E42-3293E5653A04}" type="slidenum">
              <a:rPr lang="en-US" altLang="en-US" smtClean="0"/>
              <a:pPr>
                <a:defRPr/>
              </a:pPr>
              <a:t>‹#›</a:t>
            </a:fld>
            <a:endParaRPr lang="en-US" altLang="en-US"/>
          </a:p>
        </p:txBody>
      </p:sp>
    </p:spTree>
    <p:extLst>
      <p:ext uri="{BB962C8B-B14F-4D97-AF65-F5344CB8AC3E}">
        <p14:creationId xmlns:p14="http://schemas.microsoft.com/office/powerpoint/2010/main" val="401921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7A07425-DFFB-4D83-B59D-AA4096DE9085}"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F5977C-B338-454B-9ED8-03ABE89D70C6}" type="slidenum">
              <a:rPr lang="en-US" altLang="en-US" smtClean="0"/>
              <a:pPr>
                <a:defRPr/>
              </a:pPr>
              <a:t>‹#›</a:t>
            </a:fld>
            <a:endParaRPr lang="en-US" altLang="en-US"/>
          </a:p>
        </p:txBody>
      </p:sp>
    </p:spTree>
    <p:extLst>
      <p:ext uri="{BB962C8B-B14F-4D97-AF65-F5344CB8AC3E}">
        <p14:creationId xmlns:p14="http://schemas.microsoft.com/office/powerpoint/2010/main" val="2060526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099D7C-0ED4-4219-A750-7ABAD0B10DE9}"/>
              </a:ext>
            </a:extLst>
          </p:cNvPr>
          <p:cNvSpPr>
            <a:spLocks noGrp="1"/>
          </p:cNvSpPr>
          <p:nvPr>
            <p:ph type="dt" sz="half" idx="10"/>
          </p:nvPr>
        </p:nvSpPr>
        <p:spPr/>
        <p:txBody>
          <a:bodyPr/>
          <a:lstStyle>
            <a:lvl1pPr>
              <a:defRPr/>
            </a:lvl1pPr>
          </a:lstStyle>
          <a:p>
            <a:pPr>
              <a:defRPr/>
            </a:pPr>
            <a:fld id="{4D8EEB4D-1F44-465F-8ECE-3450E4EE8F8D}" type="datetimeFigureOut">
              <a:rPr lang="en-US"/>
              <a:pPr>
                <a:defRPr/>
              </a:pPr>
              <a:t>10/7/2021</a:t>
            </a:fld>
            <a:endParaRPr lang="en-US"/>
          </a:p>
        </p:txBody>
      </p:sp>
      <p:sp>
        <p:nvSpPr>
          <p:cNvPr id="5" name="Footer Placeholder 4">
            <a:extLst>
              <a:ext uri="{FF2B5EF4-FFF2-40B4-BE49-F238E27FC236}">
                <a16:creationId xmlns:a16="http://schemas.microsoft.com/office/drawing/2014/main" id="{CF45648B-40D7-4E21-8971-434CD1B7B5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FEB01C-E444-4266-AF62-8D48CBB6E443}"/>
              </a:ext>
            </a:extLst>
          </p:cNvPr>
          <p:cNvSpPr>
            <a:spLocks noGrp="1"/>
          </p:cNvSpPr>
          <p:nvPr>
            <p:ph type="sldNum" sz="quarter" idx="12"/>
          </p:nvPr>
        </p:nvSpPr>
        <p:spPr/>
        <p:txBody>
          <a:bodyPr/>
          <a:lstStyle>
            <a:lvl1pPr>
              <a:defRPr/>
            </a:lvl1pPr>
          </a:lstStyle>
          <a:p>
            <a:pPr>
              <a:defRPr/>
            </a:pPr>
            <a:fld id="{C79EB8C8-A130-471E-B428-6A10FDCA1835}" type="slidenum">
              <a:rPr lang="en-US" altLang="en-US"/>
              <a:pPr>
                <a:defRPr/>
              </a:pPr>
              <a:t>‹#›</a:t>
            </a:fld>
            <a:endParaRPr lang="en-US" altLang="en-US"/>
          </a:p>
        </p:txBody>
      </p:sp>
    </p:spTree>
    <p:extLst>
      <p:ext uri="{BB962C8B-B14F-4D97-AF65-F5344CB8AC3E}">
        <p14:creationId xmlns:p14="http://schemas.microsoft.com/office/powerpoint/2010/main" val="32629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CFE837C-57AA-4047-991B-BA445CF8F9EE}"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DB6558-676C-43DB-928A-F327EBAAE0FA}" type="slidenum">
              <a:rPr lang="en-US" altLang="en-US" smtClean="0"/>
              <a:pPr>
                <a:defRPr/>
              </a:pPr>
              <a:t>‹#›</a:t>
            </a:fld>
            <a:endParaRPr lang="en-US" altLang="en-US"/>
          </a:p>
        </p:txBody>
      </p:sp>
      <p:pic>
        <p:nvPicPr>
          <p:cNvPr id="7" name="Picture 6">
            <a:extLst>
              <a:ext uri="{FF2B5EF4-FFF2-40B4-BE49-F238E27FC236}">
                <a16:creationId xmlns:a16="http://schemas.microsoft.com/office/drawing/2014/main" id="{78A58953-08C7-4943-B31F-DA136D987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0708" y="47003"/>
            <a:ext cx="1646183" cy="1268068"/>
          </a:xfrm>
          <a:prstGeom prst="rect">
            <a:avLst/>
          </a:prstGeom>
        </p:spPr>
      </p:pic>
    </p:spTree>
    <p:extLst>
      <p:ext uri="{BB962C8B-B14F-4D97-AF65-F5344CB8AC3E}">
        <p14:creationId xmlns:p14="http://schemas.microsoft.com/office/powerpoint/2010/main" val="306192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E74C74-6683-46A0-9472-4D5B56A1BBEC}"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07C0A5-4B98-4E0A-96CA-D20D6ECD975A}" type="slidenum">
              <a:rPr lang="en-US" altLang="en-US" smtClean="0"/>
              <a:pPr>
                <a:defRPr/>
              </a:pPr>
              <a:t>‹#›</a:t>
            </a:fld>
            <a:endParaRPr lang="en-US" altLang="en-US"/>
          </a:p>
        </p:txBody>
      </p:sp>
      <p:pic>
        <p:nvPicPr>
          <p:cNvPr id="7" name="Picture 6">
            <a:extLst>
              <a:ext uri="{FF2B5EF4-FFF2-40B4-BE49-F238E27FC236}">
                <a16:creationId xmlns:a16="http://schemas.microsoft.com/office/drawing/2014/main" id="{5FC28A4F-2F4E-45E4-98C7-D1A2D805647F}"/>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51100" y="136525"/>
            <a:ext cx="7162800" cy="1182210"/>
          </a:xfrm>
          <a:prstGeom prst="rect">
            <a:avLst/>
          </a:prstGeom>
        </p:spPr>
      </p:pic>
    </p:spTree>
    <p:extLst>
      <p:ext uri="{BB962C8B-B14F-4D97-AF65-F5344CB8AC3E}">
        <p14:creationId xmlns:p14="http://schemas.microsoft.com/office/powerpoint/2010/main" val="126465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F56AFB4-487F-4178-B9ED-1B94143096C9}"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86A451-0CB4-4B10-83F2-5568B0C5416B}" type="slidenum">
              <a:rPr lang="en-US" altLang="en-US" smtClean="0"/>
              <a:pPr>
                <a:defRPr/>
              </a:pPr>
              <a:t>‹#›</a:t>
            </a:fld>
            <a:endParaRPr lang="en-US" altLang="en-US"/>
          </a:p>
        </p:txBody>
      </p:sp>
      <p:pic>
        <p:nvPicPr>
          <p:cNvPr id="8" name="Picture 7">
            <a:extLst>
              <a:ext uri="{FF2B5EF4-FFF2-40B4-BE49-F238E27FC236}">
                <a16:creationId xmlns:a16="http://schemas.microsoft.com/office/drawing/2014/main" id="{4589A0A4-F739-4E43-86B9-06AD7BCDE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47003"/>
            <a:ext cx="1646183" cy="1268068"/>
          </a:xfrm>
          <a:prstGeom prst="rect">
            <a:avLst/>
          </a:prstGeom>
        </p:spPr>
      </p:pic>
    </p:spTree>
    <p:extLst>
      <p:ext uri="{BB962C8B-B14F-4D97-AF65-F5344CB8AC3E}">
        <p14:creationId xmlns:p14="http://schemas.microsoft.com/office/powerpoint/2010/main" val="181771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5D960E5-F7E2-4ED9-B275-3578288DAACD}" type="datetimeFigureOut">
              <a:rPr lang="en-US" smtClean="0"/>
              <a:pPr>
                <a:defRPr/>
              </a:pPr>
              <a:t>10/7/2021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BE04264-BD16-4A16-885D-3AB440E48763}" type="slidenum">
              <a:rPr lang="en-US" altLang="en-US" smtClean="0"/>
              <a:pPr>
                <a:defRPr/>
              </a:pPr>
              <a:t>‹#›</a:t>
            </a:fld>
            <a:endParaRPr lang="en-US" altLang="en-US"/>
          </a:p>
        </p:txBody>
      </p:sp>
      <p:pic>
        <p:nvPicPr>
          <p:cNvPr id="10" name="Picture 9">
            <a:extLst>
              <a:ext uri="{FF2B5EF4-FFF2-40B4-BE49-F238E27FC236}">
                <a16:creationId xmlns:a16="http://schemas.microsoft.com/office/drawing/2014/main" id="{0F67D2DD-955D-4680-AA9F-06AF6F02B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120" y="5902"/>
            <a:ext cx="1646183" cy="1268068"/>
          </a:xfrm>
          <a:prstGeom prst="rect">
            <a:avLst/>
          </a:prstGeom>
        </p:spPr>
      </p:pic>
    </p:spTree>
    <p:extLst>
      <p:ext uri="{BB962C8B-B14F-4D97-AF65-F5344CB8AC3E}">
        <p14:creationId xmlns:p14="http://schemas.microsoft.com/office/powerpoint/2010/main" val="323898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0C41EEB-5283-48D3-B5A7-0DAAFB6EC727}" type="datetimeFigureOut">
              <a:rPr lang="en-US" smtClean="0"/>
              <a:pPr>
                <a:defRPr/>
              </a:pPr>
              <a:t>10/7/2021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A10894C-2844-49AB-A276-4EEA1A6E174C}" type="slidenum">
              <a:rPr lang="en-US" altLang="en-US" smtClean="0"/>
              <a:pPr>
                <a:defRPr/>
              </a:pPr>
              <a:t>‹#›</a:t>
            </a:fld>
            <a:endParaRPr lang="en-US" altLang="en-US"/>
          </a:p>
        </p:txBody>
      </p:sp>
      <p:pic>
        <p:nvPicPr>
          <p:cNvPr id="6" name="Picture 5">
            <a:extLst>
              <a:ext uri="{FF2B5EF4-FFF2-40B4-BE49-F238E27FC236}">
                <a16:creationId xmlns:a16="http://schemas.microsoft.com/office/drawing/2014/main" id="{B4A3AF4E-B01F-4E66-94C0-F1C74705A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0708" y="0"/>
            <a:ext cx="1646183" cy="1268068"/>
          </a:xfrm>
          <a:prstGeom prst="rect">
            <a:avLst/>
          </a:prstGeom>
        </p:spPr>
      </p:pic>
    </p:spTree>
    <p:extLst>
      <p:ext uri="{BB962C8B-B14F-4D97-AF65-F5344CB8AC3E}">
        <p14:creationId xmlns:p14="http://schemas.microsoft.com/office/powerpoint/2010/main" val="270358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9DAF64-09F7-41CC-83AD-DDA6D0AAE509}" type="datetimeFigureOut">
              <a:rPr lang="en-US" smtClean="0"/>
              <a:pPr>
                <a:defRPr/>
              </a:pPr>
              <a:t>10/7/2021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A192439-FC03-4A0C-BBD6-8E82EE707270}" type="slidenum">
              <a:rPr lang="en-US" altLang="en-US" smtClean="0"/>
              <a:pPr>
                <a:defRPr/>
              </a:pPr>
              <a:t>‹#›</a:t>
            </a:fld>
            <a:endParaRPr lang="en-US" altLang="en-US"/>
          </a:p>
        </p:txBody>
      </p:sp>
      <p:pic>
        <p:nvPicPr>
          <p:cNvPr id="5" name="Picture 4">
            <a:extLst>
              <a:ext uri="{FF2B5EF4-FFF2-40B4-BE49-F238E27FC236}">
                <a16:creationId xmlns:a16="http://schemas.microsoft.com/office/drawing/2014/main" id="{CD3DCF29-7CDC-4AA2-AA73-DC81ADA5F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0708" y="0"/>
            <a:ext cx="1646183" cy="1268068"/>
          </a:xfrm>
          <a:prstGeom prst="rect">
            <a:avLst/>
          </a:prstGeom>
        </p:spPr>
      </p:pic>
    </p:spTree>
    <p:extLst>
      <p:ext uri="{BB962C8B-B14F-4D97-AF65-F5344CB8AC3E}">
        <p14:creationId xmlns:p14="http://schemas.microsoft.com/office/powerpoint/2010/main" val="113257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661DC45-5161-4E32-BB97-B6FE4B3BBD3A}"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239465-7F5A-414E-80B5-BD8533A1830F}" type="slidenum">
              <a:rPr lang="en-US" altLang="en-US" smtClean="0"/>
              <a:pPr>
                <a:defRPr/>
              </a:pPr>
              <a:t>‹#›</a:t>
            </a:fld>
            <a:endParaRPr lang="en-US" altLang="en-US"/>
          </a:p>
        </p:txBody>
      </p:sp>
    </p:spTree>
    <p:extLst>
      <p:ext uri="{BB962C8B-B14F-4D97-AF65-F5344CB8AC3E}">
        <p14:creationId xmlns:p14="http://schemas.microsoft.com/office/powerpoint/2010/main" val="84016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0B1DE5C-F319-4FCE-9CE3-46637C036C9E}"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9787DA-9C91-4E5D-BA75-02048EB4D869}" type="slidenum">
              <a:rPr lang="en-US" altLang="en-US" smtClean="0"/>
              <a:pPr>
                <a:defRPr/>
              </a:pPr>
              <a:t>‹#›</a:t>
            </a:fld>
            <a:endParaRPr lang="en-US" altLang="en-US"/>
          </a:p>
        </p:txBody>
      </p:sp>
    </p:spTree>
    <p:extLst>
      <p:ext uri="{BB962C8B-B14F-4D97-AF65-F5344CB8AC3E}">
        <p14:creationId xmlns:p14="http://schemas.microsoft.com/office/powerpoint/2010/main" val="27293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FE837C-57AA-4047-991B-BA445CF8F9EE}" type="datetimeFigureOut">
              <a:rPr lang="en-US" smtClean="0"/>
              <a:pPr>
                <a:defRPr/>
              </a:pPr>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CDB6558-676C-43DB-928A-F327EBAAE0FA}"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id="{C033CE20-1394-49E6-A046-B4B695C8DB8B}"/>
              </a:ext>
            </a:extLst>
          </p:cNvPr>
          <p:cNvSpPr>
            <a:spLocks/>
          </p:cNvSpPr>
          <p:nvPr/>
        </p:nvSpPr>
        <p:spPr>
          <a:xfrm>
            <a:off x="8153400" y="633178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C900F27-2B33-464D-A617-575D4128981B}"/>
              </a:ext>
            </a:extLst>
          </p:cNvPr>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289062"/>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 id="21474848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8.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F97E4B67-9E62-438D-8752-B58959F07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122459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90C47E8-F7CA-4CFD-859C-165309ED6902}"/>
              </a:ext>
            </a:extLst>
          </p:cNvPr>
          <p:cNvSpPr/>
          <p:nvPr/>
        </p:nvSpPr>
        <p:spPr>
          <a:xfrm>
            <a:off x="2438400" y="2505075"/>
            <a:ext cx="7762875" cy="2862263"/>
          </a:xfrm>
          <a:prstGeom prst="rect">
            <a:avLst/>
          </a:prstGeom>
          <a:noFill/>
        </p:spPr>
        <p:txBody>
          <a:bodyPr wrap="none">
            <a:spAutoFit/>
          </a:bodyPr>
          <a:lstStyle/>
          <a:p>
            <a:pPr algn="ctr" rtl="1">
              <a:defRPr/>
            </a:pPr>
            <a:r>
              <a:rPr lang="ar-SA" sz="60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الفصل الخامس :</a:t>
            </a:r>
            <a:endParaRPr lang="en-US" sz="60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rtl="1">
              <a:defRPr/>
            </a:pPr>
            <a:r>
              <a:rPr lang="ar-SA" sz="60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العمل مع عناصر التحكم </a:t>
            </a:r>
            <a:r>
              <a:rPr lang="en-US" sz="60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Controls</a:t>
            </a:r>
            <a:r>
              <a:rPr lang="ar-BH" sz="60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r>
            <a:br>
              <a:rPr lang="ar-BH" sz="60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br>
            <a:r>
              <a:rPr lang="ar-BH" sz="60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تقن</a:t>
            </a:r>
            <a:r>
              <a:rPr lang="en-US" sz="600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en-US" sz="540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211</a:t>
            </a:r>
            <a:endParaRPr lang="en-US" sz="5400"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25605" name="Picture 5" descr="Microsoft Visual Studio 2005 Logo Download - AI - All Vector Logo">
            <a:extLst>
              <a:ext uri="{FF2B5EF4-FFF2-40B4-BE49-F238E27FC236}">
                <a16:creationId xmlns:a16="http://schemas.microsoft.com/office/drawing/2014/main" id="{18DCA7D7-9857-4A87-9356-D38577D67111}"/>
              </a:ext>
            </a:extLst>
          </p:cNvPr>
          <p:cNvPicPr>
            <a:picLocks noChangeAspect="1" noChangeArrowheads="1"/>
          </p:cNvPicPr>
          <p:nvPr/>
        </p:nvPicPr>
        <p:blipFill rotWithShape="1">
          <a:blip r:embed="rId3"/>
          <a:srcRect l="18202" t="28833" r="18757" b="24297"/>
          <a:stretch/>
        </p:blipFill>
        <p:spPr bwMode="auto">
          <a:xfrm>
            <a:off x="-30163" y="5397097"/>
            <a:ext cx="3688879" cy="1490603"/>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41175F-45B3-41FF-8697-7E6BCDF6407F}"/>
              </a:ext>
            </a:extLst>
          </p:cNvPr>
          <p:cNvGraphicFramePr>
            <a:graphicFrameLocks noGrp="1"/>
          </p:cNvGraphicFramePr>
          <p:nvPr/>
        </p:nvGraphicFramePr>
        <p:xfrm>
          <a:off x="2403475" y="1712913"/>
          <a:ext cx="7200900" cy="4127500"/>
        </p:xfrm>
        <a:graphic>
          <a:graphicData uri="http://schemas.openxmlformats.org/drawingml/2006/table">
            <a:tbl>
              <a:tblPr rtl="1" firstRow="1" firstCol="1" lastCol="1" bandRow="1" bandCol="1">
                <a:tableStyleId>{0660B408-B3CF-4A94-85FC-2B1E0A45F4A2}</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331371">
                <a:tc>
                  <a:txBody>
                    <a:bodyPr/>
                    <a:lstStyle/>
                    <a:p>
                      <a:pPr marL="0" marR="0" algn="ctr" rtl="0">
                        <a:lnSpc>
                          <a:spcPct val="107000"/>
                        </a:lnSpc>
                        <a:spcBef>
                          <a:spcPts val="0"/>
                        </a:spcBef>
                        <a:spcAft>
                          <a:spcPts val="0"/>
                        </a:spcAft>
                      </a:pPr>
                      <a:r>
                        <a:rPr lang="ar-SA" sz="1800" dirty="0">
                          <a:effectLst/>
                        </a:rPr>
                        <a:t>الخاصية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R w="12700" cap="flat" cmpd="sng" algn="ctr">
                      <a:solidFill>
                        <a:schemeClr val="tx1"/>
                      </a:solidFill>
                      <a:prstDash val="solid"/>
                      <a:round/>
                      <a:headEnd type="none" w="med" len="med"/>
                      <a:tailEnd type="none" w="med" len="med"/>
                    </a:lnR>
                  </a:tcPr>
                </a:tc>
                <a:tc>
                  <a:txBody>
                    <a:bodyPr/>
                    <a:lstStyle/>
                    <a:p>
                      <a:pPr marL="0" marR="0" algn="ctr" rtl="0">
                        <a:lnSpc>
                          <a:spcPct val="107000"/>
                        </a:lnSpc>
                        <a:spcBef>
                          <a:spcPts val="0"/>
                        </a:spcBef>
                        <a:spcAft>
                          <a:spcPts val="0"/>
                        </a:spcAft>
                      </a:pPr>
                      <a:r>
                        <a:rPr lang="ar-SA" sz="1800" dirty="0">
                          <a:effectLst/>
                        </a:rPr>
                        <a:t>الوظيفة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95383">
                <a:tc>
                  <a:txBody>
                    <a:bodyPr/>
                    <a:lstStyle/>
                    <a:p>
                      <a:pPr marL="0" marR="0" algn="ctr" rtl="0">
                        <a:lnSpc>
                          <a:spcPct val="107000"/>
                        </a:lnSpc>
                        <a:spcBef>
                          <a:spcPts val="0"/>
                        </a:spcBef>
                        <a:spcAft>
                          <a:spcPts val="0"/>
                        </a:spcAft>
                      </a:pPr>
                      <a:r>
                        <a:rPr lang="en-US" sz="1800">
                          <a:effectLst/>
                        </a:rPr>
                        <a:t>Text Align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BH" sz="1800">
                          <a:effectLst/>
                        </a:rPr>
                        <a:t>تسمح بمحاذاة النص داخل الزر مثلاً</a:t>
                      </a:r>
                      <a:endParaRPr lang="en-US" sz="1800">
                        <a:effectLst/>
                      </a:endParaRPr>
                    </a:p>
                    <a:p>
                      <a:pPr marL="0" marR="0" algn="ctr" rtl="1">
                        <a:lnSpc>
                          <a:spcPct val="107000"/>
                        </a:lnSpc>
                        <a:spcBef>
                          <a:spcPts val="0"/>
                        </a:spcBef>
                        <a:spcAft>
                          <a:spcPts val="0"/>
                        </a:spcAft>
                      </a:pPr>
                      <a:r>
                        <a:rPr lang="ar-BH" sz="1800">
                          <a:effectLst/>
                        </a:rPr>
                        <a:t>المحاذاة = </a:t>
                      </a:r>
                      <a:r>
                        <a:rPr lang="en-US" sz="1800">
                          <a:effectLst/>
                        </a:rPr>
                        <a:t>MiddleCenter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97251">
                <a:tc>
                  <a:txBody>
                    <a:bodyPr/>
                    <a:lstStyle/>
                    <a:p>
                      <a:pPr marL="0" marR="0" algn="ctr" rtl="0">
                        <a:lnSpc>
                          <a:spcPct val="107000"/>
                        </a:lnSpc>
                        <a:spcBef>
                          <a:spcPts val="0"/>
                        </a:spcBef>
                        <a:spcAft>
                          <a:spcPts val="0"/>
                        </a:spcAft>
                      </a:pPr>
                      <a:r>
                        <a:rPr lang="en-US" sz="1800">
                          <a:effectLst/>
                        </a:rPr>
                        <a:t>Flat Style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BH" sz="1800">
                          <a:effectLst/>
                        </a:rPr>
                        <a:t>تحدد مظهر الزر:</a:t>
                      </a:r>
                      <a:endParaRPr lang="en-US" sz="1800">
                        <a:effectLst/>
                      </a:endParaRPr>
                    </a:p>
                    <a:p>
                      <a:pPr marL="0" marR="0" algn="just" rtl="1">
                        <a:lnSpc>
                          <a:spcPct val="107000"/>
                        </a:lnSpc>
                        <a:spcBef>
                          <a:spcPts val="0"/>
                        </a:spcBef>
                        <a:spcAft>
                          <a:spcPts val="0"/>
                        </a:spcAft>
                      </a:pPr>
                      <a:r>
                        <a:rPr lang="en-US" sz="1800">
                          <a:effectLst/>
                        </a:rPr>
                        <a:t>Flat – popup – standard – system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33494">
                <a:tc>
                  <a:txBody>
                    <a:bodyPr/>
                    <a:lstStyle/>
                    <a:p>
                      <a:pPr marL="0" marR="0" algn="ctr" rtl="0">
                        <a:lnSpc>
                          <a:spcPct val="107000"/>
                        </a:lnSpc>
                        <a:spcBef>
                          <a:spcPts val="0"/>
                        </a:spcBef>
                        <a:spcAft>
                          <a:spcPts val="0"/>
                        </a:spcAft>
                      </a:pPr>
                      <a:r>
                        <a:rPr lang="en-US" sz="1800" dirty="0">
                          <a:effectLst/>
                        </a:rPr>
                        <a:t>Image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BH" sz="1800">
                          <a:effectLst/>
                        </a:rPr>
                        <a:t>تحدد صورة تستخدم فوق الخلفية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33494">
                <a:tc>
                  <a:txBody>
                    <a:bodyPr/>
                    <a:lstStyle/>
                    <a:p>
                      <a:pPr marL="0" marR="0" algn="ctr" rtl="0">
                        <a:lnSpc>
                          <a:spcPct val="107000"/>
                        </a:lnSpc>
                        <a:spcBef>
                          <a:spcPts val="0"/>
                        </a:spcBef>
                        <a:spcAft>
                          <a:spcPts val="0"/>
                        </a:spcAft>
                      </a:pPr>
                      <a:r>
                        <a:rPr lang="en-US" sz="1800">
                          <a:effectLst/>
                        </a:rPr>
                        <a:t>Enabled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BH" sz="1800">
                          <a:effectLst/>
                        </a:rPr>
                        <a:t>تغير او تعطي قيمة توضح هل الزر مفعل أم لا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86984">
                <a:tc>
                  <a:txBody>
                    <a:bodyPr/>
                    <a:lstStyle/>
                    <a:p>
                      <a:pPr marL="0" marR="0" algn="ctr" rtl="0">
                        <a:lnSpc>
                          <a:spcPct val="107000"/>
                        </a:lnSpc>
                        <a:spcBef>
                          <a:spcPts val="0"/>
                        </a:spcBef>
                        <a:spcAft>
                          <a:spcPts val="0"/>
                        </a:spcAft>
                      </a:pPr>
                      <a:r>
                        <a:rPr lang="en-US" sz="1800">
                          <a:effectLst/>
                        </a:rPr>
                        <a:t>Location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BH" sz="1800">
                          <a:effectLst/>
                        </a:rPr>
                        <a:t>موقع الزر الاحداثي السيني (</a:t>
                      </a:r>
                      <a:r>
                        <a:rPr lang="en-US" sz="1800">
                          <a:effectLst/>
                        </a:rPr>
                        <a:t>X</a:t>
                      </a:r>
                      <a:r>
                        <a:rPr lang="ar-BH" sz="1800">
                          <a:effectLst/>
                        </a:rPr>
                        <a:t>)  والاحداثي الصادي (</a:t>
                      </a:r>
                      <a:r>
                        <a:rPr lang="en-US" sz="1800">
                          <a:effectLst/>
                        </a:rPr>
                        <a:t>Y</a:t>
                      </a:r>
                      <a:r>
                        <a:rPr lang="ar-BH" sz="1800">
                          <a:effectLst/>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33494">
                <a:tc>
                  <a:txBody>
                    <a:bodyPr/>
                    <a:lstStyle/>
                    <a:p>
                      <a:pPr marL="228600" marR="0" algn="ctr" rtl="0">
                        <a:lnSpc>
                          <a:spcPct val="107000"/>
                        </a:lnSpc>
                        <a:spcBef>
                          <a:spcPts val="0"/>
                        </a:spcBef>
                        <a:spcAft>
                          <a:spcPts val="0"/>
                        </a:spcAft>
                      </a:pPr>
                      <a:r>
                        <a:rPr lang="en-US" sz="1800">
                          <a:effectLst/>
                        </a:rPr>
                        <a:t>ImageAlign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SA" sz="1800">
                          <a:effectLst/>
                        </a:rPr>
                        <a:t>محاذاة الصورة داخل الزر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33494">
                <a:tc>
                  <a:txBody>
                    <a:bodyPr/>
                    <a:lstStyle/>
                    <a:p>
                      <a:pPr marL="0" marR="0" algn="ctr" rtl="0">
                        <a:lnSpc>
                          <a:spcPct val="107000"/>
                        </a:lnSpc>
                        <a:spcBef>
                          <a:spcPts val="0"/>
                        </a:spcBef>
                        <a:spcAft>
                          <a:spcPts val="0"/>
                        </a:spcAft>
                      </a:pPr>
                      <a:r>
                        <a:rPr lang="en-US" sz="1800">
                          <a:effectLst/>
                        </a:rPr>
                        <a:t>BackGroundImage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SA" sz="1800">
                          <a:effectLst/>
                        </a:rPr>
                        <a:t>صورة تستخدم كخلفية</a:t>
                      </a:r>
                      <a:r>
                        <a:rPr lang="ar-BH" sz="1800">
                          <a:effectLst/>
                        </a:rPr>
                        <a:t> الزر.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682535">
                <a:tc>
                  <a:txBody>
                    <a:bodyPr/>
                    <a:lstStyle/>
                    <a:p>
                      <a:pPr marL="0" marR="0" algn="ctr" rtl="0">
                        <a:lnSpc>
                          <a:spcPct val="107000"/>
                        </a:lnSpc>
                        <a:spcBef>
                          <a:spcPts val="0"/>
                        </a:spcBef>
                        <a:spcAft>
                          <a:spcPts val="0"/>
                        </a:spcAft>
                      </a:pPr>
                      <a:r>
                        <a:rPr lang="en-US" sz="1800">
                          <a:effectLst/>
                        </a:rPr>
                        <a:t>BackGroundImageLayout</a:t>
                      </a:r>
                    </a:p>
                    <a:p>
                      <a:pPr marL="0" marR="0" algn="ctr" rtl="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nchor="ctr">
                    <a:lnR w="12700" cap="flat" cmpd="sng" algn="ctr">
                      <a:solidFill>
                        <a:schemeClr val="tx1"/>
                      </a:solidFill>
                      <a:prstDash val="solid"/>
                      <a:round/>
                      <a:headEnd type="none" w="med" len="med"/>
                      <a:tailEnd type="none" w="med" len="med"/>
                    </a:lnR>
                  </a:tcPr>
                </a:tc>
                <a:tc>
                  <a:txBody>
                    <a:bodyPr/>
                    <a:lstStyle/>
                    <a:p>
                      <a:pPr marL="0" marR="0" algn="just" rtl="1">
                        <a:lnSpc>
                          <a:spcPct val="107000"/>
                        </a:lnSpc>
                        <a:spcBef>
                          <a:spcPts val="0"/>
                        </a:spcBef>
                        <a:spcAft>
                          <a:spcPts val="0"/>
                        </a:spcAft>
                      </a:pPr>
                      <a:r>
                        <a:rPr lang="ar-SA" sz="1800" dirty="0">
                          <a:effectLst/>
                        </a:rPr>
                        <a:t>تحدد تنسيق صورة الخلفية مثلاً :</a:t>
                      </a:r>
                      <a:endParaRPr lang="en-US" sz="1800" dirty="0">
                        <a:effectLst/>
                      </a:endParaRPr>
                    </a:p>
                    <a:p>
                      <a:pPr marL="0" marR="0" algn="just" rtl="1">
                        <a:lnSpc>
                          <a:spcPct val="107000"/>
                        </a:lnSpc>
                        <a:spcBef>
                          <a:spcPts val="0"/>
                        </a:spcBef>
                        <a:spcAft>
                          <a:spcPts val="0"/>
                        </a:spcAft>
                      </a:pPr>
                      <a:r>
                        <a:rPr lang="en-US" sz="1800" dirty="0">
                          <a:effectLst/>
                        </a:rPr>
                        <a:t>Tile – Center – Stretch – zoom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1" marR="6858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25622" name="Group 2">
            <a:extLst>
              <a:ext uri="{FF2B5EF4-FFF2-40B4-BE49-F238E27FC236}">
                <a16:creationId xmlns:a16="http://schemas.microsoft.com/office/drawing/2014/main" id="{B85916C3-6CB6-415F-B191-26E601932327}"/>
              </a:ext>
            </a:extLst>
          </p:cNvPr>
          <p:cNvGrpSpPr>
            <a:grpSpLocks/>
          </p:cNvGrpSpPr>
          <p:nvPr/>
        </p:nvGrpSpPr>
        <p:grpSpPr bwMode="auto">
          <a:xfrm>
            <a:off x="5375275" y="1079500"/>
            <a:ext cx="2103438" cy="584200"/>
            <a:chOff x="5591944" y="1331760"/>
            <a:chExt cx="2102988" cy="584775"/>
          </a:xfrm>
        </p:grpSpPr>
        <p:pic>
          <p:nvPicPr>
            <p:cNvPr id="4" name="Picture 3">
              <a:extLst>
                <a:ext uri="{FF2B5EF4-FFF2-40B4-BE49-F238E27FC236}">
                  <a16:creationId xmlns:a16="http://schemas.microsoft.com/office/drawing/2014/main" id="{8FEEB17E-B7D5-48B2-96F3-B6C2873556DD}"/>
                </a:ext>
              </a:extLst>
            </p:cNvPr>
            <p:cNvPicPr/>
            <p:nvPr/>
          </p:nvPicPr>
          <p:blipFill>
            <a:blip r:embed="rId2"/>
            <a:stretch>
              <a:fillRect/>
            </a:stretch>
          </p:blipFill>
          <p:spPr>
            <a:xfrm>
              <a:off x="5591944" y="1447762"/>
              <a:ext cx="1349086" cy="352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0E9756BF-E85E-41AA-8D69-9E103E7F13CC}"/>
                </a:ext>
              </a:extLst>
            </p:cNvPr>
            <p:cNvSpPr>
              <a:spLocks noChangeArrowheads="1"/>
            </p:cNvSpPr>
            <p:nvPr/>
          </p:nvSpPr>
          <p:spPr bwMode="auto">
            <a:xfrm>
              <a:off x="7031499" y="1331760"/>
              <a:ext cx="663433" cy="584775"/>
            </a:xfrm>
            <a:prstGeom prst="rect">
              <a:avLst/>
            </a:prstGeom>
            <a:noFill/>
            <a:ln>
              <a:noFill/>
            </a:ln>
            <a:effectLst/>
          </p:spPr>
          <p:txBody>
            <a:bodyPr anchor="ctr">
              <a:spAutoFit/>
            </a:bodyPr>
            <a:lstStyle/>
            <a:p>
              <a:pPr algn="ctr" rtl="1">
                <a:defRPr/>
              </a:pPr>
              <a:r>
                <a:rPr lang="ar-SA"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الزر</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sp>
        <p:nvSpPr>
          <p:cNvPr id="6" name="Rectangle 7">
            <a:extLst>
              <a:ext uri="{FF2B5EF4-FFF2-40B4-BE49-F238E27FC236}">
                <a16:creationId xmlns:a16="http://schemas.microsoft.com/office/drawing/2014/main" id="{54C948B5-8E97-4E21-B212-09C8A4B6ADBB}"/>
              </a:ext>
            </a:extLst>
          </p:cNvPr>
          <p:cNvSpPr>
            <a:spLocks noChangeArrowheads="1"/>
          </p:cNvSpPr>
          <p:nvPr/>
        </p:nvSpPr>
        <p:spPr bwMode="auto">
          <a:xfrm>
            <a:off x="3363913" y="476250"/>
            <a:ext cx="5278437" cy="769938"/>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7">
            <a:extLst>
              <a:ext uri="{FF2B5EF4-FFF2-40B4-BE49-F238E27FC236}">
                <a16:creationId xmlns:a16="http://schemas.microsoft.com/office/drawing/2014/main" id="{3670DFFB-8BB4-4A05-A29F-4E18A5F80AA4}"/>
              </a:ext>
            </a:extLst>
          </p:cNvPr>
          <p:cNvGrpSpPr>
            <a:grpSpLocks/>
          </p:cNvGrpSpPr>
          <p:nvPr/>
        </p:nvGrpSpPr>
        <p:grpSpPr bwMode="auto">
          <a:xfrm>
            <a:off x="3863975" y="498475"/>
            <a:ext cx="5278438" cy="1206500"/>
            <a:chOff x="3863752" y="498757"/>
            <a:chExt cx="5279009" cy="1205725"/>
          </a:xfrm>
        </p:grpSpPr>
        <p:sp>
          <p:nvSpPr>
            <p:cNvPr id="7" name="Rectangle 6">
              <a:extLst>
                <a:ext uri="{FF2B5EF4-FFF2-40B4-BE49-F238E27FC236}">
                  <a16:creationId xmlns:a16="http://schemas.microsoft.com/office/drawing/2014/main" id="{341976BD-5F4C-40A8-BBD2-D645AE23B2C9}"/>
                </a:ext>
              </a:extLst>
            </p:cNvPr>
            <p:cNvSpPr>
              <a:spLocks noChangeArrowheads="1"/>
            </p:cNvSpPr>
            <p:nvPr/>
          </p:nvSpPr>
          <p:spPr bwMode="auto">
            <a:xfrm>
              <a:off x="6724736" y="1119071"/>
              <a:ext cx="2016343" cy="585411"/>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مربع الصورة</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id="{B9597A12-9F08-4D5E-AA9D-FABFB19CB569}"/>
                </a:ext>
              </a:extLst>
            </p:cNvPr>
            <p:cNvSpPr>
              <a:spLocks noChangeArrowheads="1"/>
            </p:cNvSpPr>
            <p:nvPr/>
          </p:nvSpPr>
          <p:spPr bwMode="auto">
            <a:xfrm>
              <a:off x="3863752" y="498757"/>
              <a:ext cx="5279009" cy="769443"/>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9" name="Picture 8">
              <a:extLst>
                <a:ext uri="{FF2B5EF4-FFF2-40B4-BE49-F238E27FC236}">
                  <a16:creationId xmlns:a16="http://schemas.microsoft.com/office/drawing/2014/main" id="{61C4DE42-3CE5-40D5-8940-3D22CDEFDAC7}"/>
                </a:ext>
              </a:extLst>
            </p:cNvPr>
            <p:cNvPicPr/>
            <p:nvPr/>
          </p:nvPicPr>
          <p:blipFill>
            <a:blip r:embed="rId2"/>
            <a:stretch>
              <a:fillRect/>
            </a:stretch>
          </p:blipFill>
          <p:spPr>
            <a:xfrm>
              <a:off x="5575262" y="1222192"/>
              <a:ext cx="1149474" cy="379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26627" name="Picture 10">
            <a:extLst>
              <a:ext uri="{FF2B5EF4-FFF2-40B4-BE49-F238E27FC236}">
                <a16:creationId xmlns:a16="http://schemas.microsoft.com/office/drawing/2014/main" id="{9C74F841-7151-489D-B55F-29BF9B536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1447800"/>
            <a:ext cx="26638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E7500B0-6659-464A-A2A4-A3FFAD66CA88}"/>
              </a:ext>
            </a:extLst>
          </p:cNvPr>
          <p:cNvPicPr/>
          <p:nvPr/>
        </p:nvPicPr>
        <p:blipFill>
          <a:blip r:embed="rId4"/>
          <a:srcRect/>
          <a:stretch/>
        </p:blipFill>
        <p:spPr>
          <a:xfrm>
            <a:off x="1271588" y="4222750"/>
            <a:ext cx="1019175" cy="36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A4605675-B054-4A14-8351-9C3261037F8B}"/>
              </a:ext>
            </a:extLst>
          </p:cNvPr>
          <p:cNvSpPr txBox="1">
            <a:spLocks noChangeArrowheads="1"/>
          </p:cNvSpPr>
          <p:nvPr/>
        </p:nvSpPr>
        <p:spPr bwMode="auto">
          <a:xfrm>
            <a:off x="3719513" y="1866900"/>
            <a:ext cx="7993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BH" altLang="en-US" sz="1800">
                <a:latin typeface="Arial" panose="020B0604020202020204" pitchFamily="34" charset="0"/>
              </a:rPr>
              <a:t>باختيار أداة مربع الصورة </a:t>
            </a:r>
            <a:r>
              <a:rPr lang="en-US" altLang="en-US" sz="1800">
                <a:latin typeface="Arial" panose="020B0604020202020204" pitchFamily="34" charset="0"/>
              </a:rPr>
              <a:t>picturebox</a:t>
            </a:r>
            <a:r>
              <a:rPr lang="ar-BH" altLang="en-US" sz="1800">
                <a:latin typeface="Arial" panose="020B0604020202020204" pitchFamily="34" charset="0"/>
              </a:rPr>
              <a:t> من صندوق الأدوات </a:t>
            </a:r>
            <a:r>
              <a:rPr lang="en-US" altLang="en-US" sz="1800">
                <a:latin typeface="Arial" panose="020B0604020202020204" pitchFamily="34" charset="0"/>
              </a:rPr>
              <a:t>Toolbox</a:t>
            </a:r>
            <a:r>
              <a:rPr lang="ar-BH" altLang="en-US" sz="1800">
                <a:latin typeface="Arial" panose="020B0604020202020204" pitchFamily="34" charset="0"/>
              </a:rPr>
              <a:t> ووضعها داخل النموذج </a:t>
            </a:r>
            <a:r>
              <a:rPr lang="en-US" altLang="en-US" sz="1800">
                <a:latin typeface="Arial" panose="020B0604020202020204" pitchFamily="34" charset="0"/>
              </a:rPr>
              <a:t>Form</a:t>
            </a:r>
            <a:r>
              <a:rPr lang="ar-BH" altLang="en-US" sz="1800">
                <a:latin typeface="Arial" panose="020B0604020202020204" pitchFamily="34" charset="0"/>
              </a:rPr>
              <a:t> .</a:t>
            </a:r>
          </a:p>
          <a:p>
            <a:pPr algn="ctr" rtl="1">
              <a:lnSpc>
                <a:spcPct val="100000"/>
              </a:lnSpc>
              <a:spcBef>
                <a:spcPct val="0"/>
              </a:spcBef>
              <a:buFontTx/>
              <a:buNone/>
            </a:pPr>
            <a:r>
              <a:rPr lang="ar-BH" altLang="en-US" sz="1800" b="1">
                <a:solidFill>
                  <a:srgbClr val="FF0000"/>
                </a:solidFill>
                <a:latin typeface="Arial" panose="020B0604020202020204" pitchFamily="34" charset="0"/>
              </a:rPr>
              <a:t>اما بالسحب والافلات أو بالضغط مرتين على زر الفأرة الايسر.</a:t>
            </a:r>
            <a:endParaRPr lang="en-US" altLang="en-US" sz="1800" b="1">
              <a:solidFill>
                <a:srgbClr val="FF0000"/>
              </a:solidFill>
              <a:latin typeface="Arial" panose="020B0604020202020204" pitchFamily="34" charset="0"/>
            </a:endParaRPr>
          </a:p>
        </p:txBody>
      </p:sp>
      <p:sp>
        <p:nvSpPr>
          <p:cNvPr id="26630" name="مستطيل 11">
            <a:extLst>
              <a:ext uri="{FF2B5EF4-FFF2-40B4-BE49-F238E27FC236}">
                <a16:creationId xmlns:a16="http://schemas.microsoft.com/office/drawing/2014/main" id="{831E8B53-3BFB-4E44-B546-6B798C03DD39}"/>
              </a:ext>
            </a:extLst>
          </p:cNvPr>
          <p:cNvSpPr>
            <a:spLocks noChangeArrowheads="1"/>
          </p:cNvSpPr>
          <p:nvPr/>
        </p:nvSpPr>
        <p:spPr bwMode="auto">
          <a:xfrm>
            <a:off x="7104063" y="2593975"/>
            <a:ext cx="4300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Tx/>
              <a:buNone/>
            </a:pPr>
            <a:r>
              <a:rPr lang="ar-BH" altLang="en-US" b="1"/>
              <a:t>هي أداة تستخدم </a:t>
            </a:r>
            <a:r>
              <a:rPr lang="ar-SA" altLang="en-US" b="1"/>
              <a:t>لعرض الصور داخل البرامج التي نقوم بإنشائها </a:t>
            </a:r>
            <a:endParaRPr lang="ar-BH" altLang="en-US" b="1"/>
          </a:p>
        </p:txBody>
      </p:sp>
      <p:grpSp>
        <p:nvGrpSpPr>
          <p:cNvPr id="26631" name="مجموعة 2">
            <a:extLst>
              <a:ext uri="{FF2B5EF4-FFF2-40B4-BE49-F238E27FC236}">
                <a16:creationId xmlns:a16="http://schemas.microsoft.com/office/drawing/2014/main" id="{A4A5F986-D6D1-4CA8-A64E-EB4A197F05C1}"/>
              </a:ext>
            </a:extLst>
          </p:cNvPr>
          <p:cNvGrpSpPr>
            <a:grpSpLocks/>
          </p:cNvGrpSpPr>
          <p:nvPr/>
        </p:nvGrpSpPr>
        <p:grpSpPr bwMode="auto">
          <a:xfrm>
            <a:off x="3792538" y="2890838"/>
            <a:ext cx="3133725" cy="3024187"/>
            <a:chOff x="3791744" y="2890837"/>
            <a:chExt cx="3135312" cy="3024187"/>
          </a:xfrm>
        </p:grpSpPr>
        <p:pic>
          <p:nvPicPr>
            <p:cNvPr id="26632" name="Picture 2">
              <a:extLst>
                <a:ext uri="{FF2B5EF4-FFF2-40B4-BE49-F238E27FC236}">
                  <a16:creationId xmlns:a16="http://schemas.microsoft.com/office/drawing/2014/main" id="{34CC3988-E3DE-4001-8358-212032E2A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6564" t="21552" r="5730" b="7217"/>
            <a:stretch>
              <a:fillRect/>
            </a:stretch>
          </p:blipFill>
          <p:spPr bwMode="auto">
            <a:xfrm>
              <a:off x="3791744" y="2890837"/>
              <a:ext cx="31353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descr="PictureBox Control in C#.Net">
              <a:extLst>
                <a:ext uri="{FF2B5EF4-FFF2-40B4-BE49-F238E27FC236}">
                  <a16:creationId xmlns:a16="http://schemas.microsoft.com/office/drawing/2014/main" id="{41DFFED6-9174-46F0-AD66-539A45560E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612" t="38589" r="18997" b="4355"/>
            <a:stretch>
              <a:fillRect/>
            </a:stretch>
          </p:blipFill>
          <p:spPr bwMode="auto">
            <a:xfrm>
              <a:off x="4184898" y="3863181"/>
              <a:ext cx="19431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صورة 1">
              <a:extLst>
                <a:ext uri="{FF2B5EF4-FFF2-40B4-BE49-F238E27FC236}">
                  <a16:creationId xmlns:a16="http://schemas.microsoft.com/office/drawing/2014/main" id="{7BA9AF00-B16E-41C9-A42C-1545C440F8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13522" y="4092743"/>
              <a:ext cx="1336750" cy="98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
                                            <p:txEl>
                                              <p:pRg st="1" end="1"/>
                                            </p:txEl>
                                          </p:spTgt>
                                        </p:tgtEl>
                                        <p:attrNameLst>
                                          <p:attrName>style.visibility</p:attrName>
                                        </p:attrNameLst>
                                      </p:cBhvr>
                                      <p:to>
                                        <p:strVal val="visible"/>
                                      </p:to>
                                    </p:set>
                                    <p:anim calcmode="lin" valueType="num">
                                      <p:cBhvr>
                                        <p:cTn id="16"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6" presetClass="path" presetSubtype="0" accel="50000" decel="50000" fill="hold" nodeType="clickEffect">
                                  <p:stCondLst>
                                    <p:cond delay="0"/>
                                  </p:stCondLst>
                                  <p:childTnLst>
                                    <p:animMotion origin="layout" path="M -3.75E-6 -0.00023 C -3.75E-6 0.04143 0.06433 0.01134 0.09805 0.01111 C 0.1319 0.01111 0.14688 -0.0007 0.20287 -0.0007 C 0.24467 -0.0007 0.29336 -0.04005 0.33516 -0.04005 " pathEditMode="relative" rAng="0" ptsTypes="AAAA">
                                      <p:cBhvr>
                                        <p:cTn id="24" dur="2000" fill="hold"/>
                                        <p:tgtEl>
                                          <p:spTgt spid="13"/>
                                        </p:tgtEl>
                                        <p:attrNameLst>
                                          <p:attrName>ppt_x</p:attrName>
                                          <p:attrName>ppt_y</p:attrName>
                                        </p:attrNameLst>
                                      </p:cBhvr>
                                      <p:rCtr x="16758"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a:extLst>
              <a:ext uri="{FF2B5EF4-FFF2-40B4-BE49-F238E27FC236}">
                <a16:creationId xmlns:a16="http://schemas.microsoft.com/office/drawing/2014/main" id="{4BEAC427-E63A-464C-A63A-B412A0D96491}"/>
              </a:ext>
            </a:extLst>
          </p:cNvPr>
          <p:cNvGrpSpPr>
            <a:grpSpLocks/>
          </p:cNvGrpSpPr>
          <p:nvPr/>
        </p:nvGrpSpPr>
        <p:grpSpPr bwMode="auto">
          <a:xfrm>
            <a:off x="3863975" y="498475"/>
            <a:ext cx="5278438" cy="1206500"/>
            <a:chOff x="3863752" y="498757"/>
            <a:chExt cx="5279009" cy="1205725"/>
          </a:xfrm>
        </p:grpSpPr>
        <p:sp>
          <p:nvSpPr>
            <p:cNvPr id="3" name="Rectangle 2">
              <a:extLst>
                <a:ext uri="{FF2B5EF4-FFF2-40B4-BE49-F238E27FC236}">
                  <a16:creationId xmlns:a16="http://schemas.microsoft.com/office/drawing/2014/main" id="{27346C8C-E905-46C5-94B1-9E99937A1C09}"/>
                </a:ext>
              </a:extLst>
            </p:cNvPr>
            <p:cNvSpPr>
              <a:spLocks noChangeArrowheads="1"/>
            </p:cNvSpPr>
            <p:nvPr/>
          </p:nvSpPr>
          <p:spPr bwMode="auto">
            <a:xfrm>
              <a:off x="6724736" y="1119071"/>
              <a:ext cx="2016343" cy="585411"/>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مربع الصورة</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B45C844A-BE37-4965-9D62-37E5BEDA5BDA}"/>
                </a:ext>
              </a:extLst>
            </p:cNvPr>
            <p:cNvSpPr>
              <a:spLocks noChangeArrowheads="1"/>
            </p:cNvSpPr>
            <p:nvPr/>
          </p:nvSpPr>
          <p:spPr bwMode="auto">
            <a:xfrm>
              <a:off x="3863752" y="498757"/>
              <a:ext cx="5279009" cy="769443"/>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id="{A8750B68-C15B-4E8B-A27A-480901A6EFFE}"/>
                </a:ext>
              </a:extLst>
            </p:cNvPr>
            <p:cNvPicPr/>
            <p:nvPr/>
          </p:nvPicPr>
          <p:blipFill>
            <a:blip r:embed="rId2"/>
            <a:stretch>
              <a:fillRect/>
            </a:stretch>
          </p:blipFill>
          <p:spPr>
            <a:xfrm>
              <a:off x="5575262" y="1222192"/>
              <a:ext cx="1149474" cy="379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aphicFrame>
        <p:nvGraphicFramePr>
          <p:cNvPr id="6" name="Table 5">
            <a:extLst>
              <a:ext uri="{FF2B5EF4-FFF2-40B4-BE49-F238E27FC236}">
                <a16:creationId xmlns:a16="http://schemas.microsoft.com/office/drawing/2014/main" id="{82933605-F11F-4154-B67D-53881A5C85A6}"/>
              </a:ext>
            </a:extLst>
          </p:cNvPr>
          <p:cNvGraphicFramePr>
            <a:graphicFrameLocks noGrp="1"/>
          </p:cNvGraphicFramePr>
          <p:nvPr/>
        </p:nvGraphicFramePr>
        <p:xfrm>
          <a:off x="2041525" y="2428875"/>
          <a:ext cx="8108950" cy="2684464"/>
        </p:xfrm>
        <a:graphic>
          <a:graphicData uri="http://schemas.openxmlformats.org/drawingml/2006/table">
            <a:tbl>
              <a:tblPr rtl="1" firstRow="1" firstCol="1" bandRow="1">
                <a:tableStyleId>{5C22544A-7EE6-4342-B048-85BDC9FD1C3A}</a:tableStyleId>
              </a:tblPr>
              <a:tblGrid>
                <a:gridCol w="2528500">
                  <a:extLst>
                    <a:ext uri="{9D8B030D-6E8A-4147-A177-3AD203B41FA5}">
                      <a16:colId xmlns:a16="http://schemas.microsoft.com/office/drawing/2014/main" val="20000"/>
                    </a:ext>
                  </a:extLst>
                </a:gridCol>
                <a:gridCol w="5580450">
                  <a:extLst>
                    <a:ext uri="{9D8B030D-6E8A-4147-A177-3AD203B41FA5}">
                      <a16:colId xmlns:a16="http://schemas.microsoft.com/office/drawing/2014/main" val="20001"/>
                    </a:ext>
                  </a:extLst>
                </a:gridCol>
              </a:tblGrid>
              <a:tr h="607799">
                <a:tc>
                  <a:txBody>
                    <a:bodyPr/>
                    <a:lstStyle/>
                    <a:p>
                      <a:pPr marL="0" marR="0" algn="ctr" rtl="0">
                        <a:lnSpc>
                          <a:spcPct val="107000"/>
                        </a:lnSpc>
                        <a:spcBef>
                          <a:spcPts val="0"/>
                        </a:spcBef>
                        <a:spcAft>
                          <a:spcPts val="0"/>
                        </a:spcAft>
                      </a:pPr>
                      <a:r>
                        <a:rPr lang="ar-SA" sz="2000" dirty="0">
                          <a:effectLst/>
                        </a:rPr>
                        <a:t>الخاصية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tc>
                  <a:txBody>
                    <a:bodyPr/>
                    <a:lstStyle/>
                    <a:p>
                      <a:pPr marL="0" marR="0" algn="ctr" rtl="0">
                        <a:lnSpc>
                          <a:spcPct val="107000"/>
                        </a:lnSpc>
                        <a:spcBef>
                          <a:spcPts val="0"/>
                        </a:spcBef>
                        <a:spcAft>
                          <a:spcPts val="0"/>
                        </a:spcAft>
                      </a:pPr>
                      <a:r>
                        <a:rPr lang="ar-SA" sz="2000" dirty="0">
                          <a:effectLst/>
                        </a:rPr>
                        <a:t>الوظيفة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extLst>
                  <a:ext uri="{0D108BD9-81ED-4DB2-BD59-A6C34878D82A}">
                    <a16:rowId xmlns:a16="http://schemas.microsoft.com/office/drawing/2014/main" val="10000"/>
                  </a:ext>
                </a:extLst>
              </a:tr>
              <a:tr h="611694">
                <a:tc>
                  <a:txBody>
                    <a:bodyPr/>
                    <a:lstStyle/>
                    <a:p>
                      <a:pPr marL="0" marR="0" algn="ctr" rtl="0">
                        <a:lnSpc>
                          <a:spcPct val="107000"/>
                        </a:lnSpc>
                        <a:spcBef>
                          <a:spcPts val="0"/>
                        </a:spcBef>
                        <a:spcAft>
                          <a:spcPts val="0"/>
                        </a:spcAft>
                      </a:pPr>
                      <a:r>
                        <a:rPr lang="en-US" sz="2000" dirty="0">
                          <a:effectLst/>
                        </a:rPr>
                        <a:t>BorderStyle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tc>
                  <a:txBody>
                    <a:bodyPr/>
                    <a:lstStyle/>
                    <a:p>
                      <a:pPr marL="0" marR="0" algn="ctr" rtl="1">
                        <a:lnSpc>
                          <a:spcPct val="107000"/>
                        </a:lnSpc>
                        <a:spcBef>
                          <a:spcPts val="0"/>
                        </a:spcBef>
                        <a:spcAft>
                          <a:spcPts val="0"/>
                        </a:spcAft>
                      </a:pPr>
                      <a:r>
                        <a:rPr lang="ar-BH" sz="1800" dirty="0">
                          <a:effectLst/>
                        </a:rPr>
                        <a:t>تحدد شكل الحدود المحيطة بمربع الصورة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extLst>
                  <a:ext uri="{0D108BD9-81ED-4DB2-BD59-A6C34878D82A}">
                    <a16:rowId xmlns:a16="http://schemas.microsoft.com/office/drawing/2014/main" val="10001"/>
                  </a:ext>
                </a:extLst>
              </a:tr>
              <a:tr h="853277">
                <a:tc>
                  <a:txBody>
                    <a:bodyPr/>
                    <a:lstStyle/>
                    <a:p>
                      <a:pPr marL="0" marR="0" algn="ctr" rtl="0">
                        <a:lnSpc>
                          <a:spcPct val="107000"/>
                        </a:lnSpc>
                        <a:spcBef>
                          <a:spcPts val="0"/>
                        </a:spcBef>
                        <a:spcAft>
                          <a:spcPts val="0"/>
                        </a:spcAft>
                      </a:pPr>
                      <a:r>
                        <a:rPr lang="en-US" sz="2000" dirty="0">
                          <a:effectLst/>
                        </a:rPr>
                        <a:t>Size Mode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tc>
                  <a:txBody>
                    <a:bodyPr/>
                    <a:lstStyle/>
                    <a:p>
                      <a:pPr marL="0" marR="0" algn="ctr" rtl="1">
                        <a:lnSpc>
                          <a:spcPct val="107000"/>
                        </a:lnSpc>
                        <a:spcBef>
                          <a:spcPts val="0"/>
                        </a:spcBef>
                        <a:spcAft>
                          <a:spcPts val="0"/>
                        </a:spcAft>
                      </a:pPr>
                      <a:r>
                        <a:rPr lang="ar-BH" sz="1800" dirty="0">
                          <a:effectLst/>
                        </a:rPr>
                        <a:t>تحدد حجم ووضع الصورة داخل مربع الصورة . فالقيمة </a:t>
                      </a:r>
                      <a:r>
                        <a:rPr lang="en-US" sz="1800" dirty="0">
                          <a:effectLst/>
                        </a:rPr>
                        <a:t>Stretch image </a:t>
                      </a:r>
                      <a:r>
                        <a:rPr lang="ar-SA" sz="1800" dirty="0">
                          <a:effectLst/>
                        </a:rPr>
                        <a:t> مثلا تعني تغيير حجم الصورة ليلائم حجم المربع</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extLst>
                  <a:ext uri="{0D108BD9-81ED-4DB2-BD59-A6C34878D82A}">
                    <a16:rowId xmlns:a16="http://schemas.microsoft.com/office/drawing/2014/main" val="10002"/>
                  </a:ext>
                </a:extLst>
              </a:tr>
              <a:tr h="611694">
                <a:tc>
                  <a:txBody>
                    <a:bodyPr/>
                    <a:lstStyle/>
                    <a:p>
                      <a:pPr marL="0" marR="0" algn="ctr" rtl="0">
                        <a:lnSpc>
                          <a:spcPct val="107000"/>
                        </a:lnSpc>
                        <a:spcBef>
                          <a:spcPts val="0"/>
                        </a:spcBef>
                        <a:spcAft>
                          <a:spcPts val="0"/>
                        </a:spcAft>
                      </a:pPr>
                      <a:r>
                        <a:rPr lang="en-US" sz="2000">
                          <a:effectLst/>
                        </a:rPr>
                        <a:t>Image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tc>
                  <a:txBody>
                    <a:bodyPr/>
                    <a:lstStyle/>
                    <a:p>
                      <a:pPr marL="0" marR="0" algn="ctr" rtl="1">
                        <a:lnSpc>
                          <a:spcPct val="107000"/>
                        </a:lnSpc>
                        <a:spcBef>
                          <a:spcPts val="0"/>
                        </a:spcBef>
                        <a:spcAft>
                          <a:spcPts val="0"/>
                        </a:spcAft>
                      </a:pPr>
                      <a:r>
                        <a:rPr lang="ar-BH" sz="1800" dirty="0">
                          <a:effectLst/>
                        </a:rPr>
                        <a:t>تحدد صورة تستخدم فوق الخلفية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8" marR="68588"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68E1B6C9-75BE-46AD-90DD-5FBD4696E0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3230563"/>
            <a:ext cx="48244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0">
            <a:extLst>
              <a:ext uri="{FF2B5EF4-FFF2-40B4-BE49-F238E27FC236}">
                <a16:creationId xmlns:a16="http://schemas.microsoft.com/office/drawing/2014/main" id="{C99C1FB2-8584-4A1A-9870-7F83B7B7C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395"/>
          <a:stretch>
            <a:fillRect/>
          </a:stretch>
        </p:blipFill>
        <p:spPr bwMode="auto">
          <a:xfrm>
            <a:off x="1055688" y="1447800"/>
            <a:ext cx="26638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AEFB2C8-DCD8-4592-9117-6AF52E91F452}"/>
              </a:ext>
            </a:extLst>
          </p:cNvPr>
          <p:cNvSpPr txBox="1">
            <a:spLocks noChangeArrowheads="1"/>
          </p:cNvSpPr>
          <p:nvPr/>
        </p:nvSpPr>
        <p:spPr bwMode="auto">
          <a:xfrm>
            <a:off x="3719513" y="2000250"/>
            <a:ext cx="7623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BH" altLang="en-US" sz="1800">
                <a:latin typeface="Arial" panose="020B0604020202020204" pitchFamily="34" charset="0"/>
              </a:rPr>
              <a:t>باختيار أداة التسمية </a:t>
            </a:r>
            <a:r>
              <a:rPr lang="en-US" altLang="en-US" sz="1800">
                <a:latin typeface="Arial" panose="020B0604020202020204" pitchFamily="34" charset="0"/>
              </a:rPr>
              <a:t>Label </a:t>
            </a:r>
            <a:r>
              <a:rPr lang="ar-BH" altLang="en-US" sz="1800">
                <a:latin typeface="Arial" panose="020B0604020202020204" pitchFamily="34" charset="0"/>
              </a:rPr>
              <a:t> من صندوق الأدوات </a:t>
            </a:r>
            <a:r>
              <a:rPr lang="en-US" altLang="en-US" sz="1800">
                <a:latin typeface="Arial" panose="020B0604020202020204" pitchFamily="34" charset="0"/>
              </a:rPr>
              <a:t>Toolbox</a:t>
            </a:r>
            <a:r>
              <a:rPr lang="ar-BH" altLang="en-US" sz="1800">
                <a:latin typeface="Arial" panose="020B0604020202020204" pitchFamily="34" charset="0"/>
              </a:rPr>
              <a:t> ووضعها داخل النموذج </a:t>
            </a:r>
            <a:r>
              <a:rPr lang="en-US" altLang="en-US" sz="1800">
                <a:latin typeface="Arial" panose="020B0604020202020204" pitchFamily="34" charset="0"/>
              </a:rPr>
              <a:t>Form</a:t>
            </a:r>
            <a:r>
              <a:rPr lang="ar-BH" altLang="en-US" sz="1800">
                <a:latin typeface="Arial" panose="020B0604020202020204" pitchFamily="34" charset="0"/>
              </a:rPr>
              <a:t> .</a:t>
            </a:r>
          </a:p>
          <a:p>
            <a:pPr algn="ctr" rtl="1">
              <a:lnSpc>
                <a:spcPct val="100000"/>
              </a:lnSpc>
              <a:spcBef>
                <a:spcPct val="0"/>
              </a:spcBef>
              <a:buFontTx/>
              <a:buNone/>
            </a:pPr>
            <a:r>
              <a:rPr lang="ar-BH" altLang="en-US" sz="1800" b="1">
                <a:solidFill>
                  <a:srgbClr val="FF0000"/>
                </a:solidFill>
                <a:latin typeface="Arial" panose="020B0604020202020204" pitchFamily="34" charset="0"/>
              </a:rPr>
              <a:t>اما بالسحب والافلات أو بالضغط مرتين على زر الفأرة الايسر.</a:t>
            </a:r>
            <a:endParaRPr lang="en-US" altLang="en-US" sz="1800" b="1">
              <a:solidFill>
                <a:srgbClr val="FF0000"/>
              </a:solidFill>
              <a:latin typeface="Arial" panose="020B0604020202020204" pitchFamily="34" charset="0"/>
            </a:endParaRPr>
          </a:p>
        </p:txBody>
      </p:sp>
      <p:pic>
        <p:nvPicPr>
          <p:cNvPr id="2" name="Picture 1">
            <a:extLst>
              <a:ext uri="{FF2B5EF4-FFF2-40B4-BE49-F238E27FC236}">
                <a16:creationId xmlns:a16="http://schemas.microsoft.com/office/drawing/2014/main" id="{6325A00A-93AA-4DC5-8FFF-4D2BCC160802}"/>
              </a:ext>
            </a:extLst>
          </p:cNvPr>
          <p:cNvPicPr/>
          <p:nvPr/>
        </p:nvPicPr>
        <p:blipFill>
          <a:blip r:embed="rId4"/>
          <a:stretch>
            <a:fillRect/>
          </a:stretch>
        </p:blipFill>
        <p:spPr>
          <a:xfrm>
            <a:off x="1138238" y="2981325"/>
            <a:ext cx="928687" cy="31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8678" name="Group 18">
            <a:extLst>
              <a:ext uri="{FF2B5EF4-FFF2-40B4-BE49-F238E27FC236}">
                <a16:creationId xmlns:a16="http://schemas.microsoft.com/office/drawing/2014/main" id="{B51BE5A2-AF67-4162-9099-FF27E46C7C96}"/>
              </a:ext>
            </a:extLst>
          </p:cNvPr>
          <p:cNvGrpSpPr>
            <a:grpSpLocks/>
          </p:cNvGrpSpPr>
          <p:nvPr/>
        </p:nvGrpSpPr>
        <p:grpSpPr bwMode="auto">
          <a:xfrm>
            <a:off x="3792538" y="765175"/>
            <a:ext cx="5278437" cy="1143000"/>
            <a:chOff x="3791744" y="764704"/>
            <a:chExt cx="5279009" cy="1144169"/>
          </a:xfrm>
        </p:grpSpPr>
        <p:grpSp>
          <p:nvGrpSpPr>
            <p:cNvPr id="28680" name="Group 19">
              <a:extLst>
                <a:ext uri="{FF2B5EF4-FFF2-40B4-BE49-F238E27FC236}">
                  <a16:creationId xmlns:a16="http://schemas.microsoft.com/office/drawing/2014/main" id="{3F987746-0148-41D2-B336-2710F83DFBB2}"/>
                </a:ext>
              </a:extLst>
            </p:cNvPr>
            <p:cNvGrpSpPr>
              <a:grpSpLocks/>
            </p:cNvGrpSpPr>
            <p:nvPr/>
          </p:nvGrpSpPr>
          <p:grpSpPr bwMode="auto">
            <a:xfrm>
              <a:off x="3791744" y="764704"/>
              <a:ext cx="5279009" cy="1144169"/>
              <a:chOff x="3863752" y="498757"/>
              <a:chExt cx="5279009" cy="1144169"/>
            </a:xfrm>
          </p:grpSpPr>
          <p:sp>
            <p:nvSpPr>
              <p:cNvPr id="22" name="Rectangle 21">
                <a:extLst>
                  <a:ext uri="{FF2B5EF4-FFF2-40B4-BE49-F238E27FC236}">
                    <a16:creationId xmlns:a16="http://schemas.microsoft.com/office/drawing/2014/main" id="{BD30DB81-0746-4583-AFC9-B60CCEA5068D}"/>
                  </a:ext>
                </a:extLst>
              </p:cNvPr>
              <p:cNvSpPr>
                <a:spLocks noChangeArrowheads="1"/>
              </p:cNvSpPr>
              <p:nvPr/>
            </p:nvSpPr>
            <p:spPr bwMode="auto">
              <a:xfrm>
                <a:off x="6724737" y="1180492"/>
                <a:ext cx="2016343" cy="462434"/>
              </a:xfrm>
              <a:prstGeom prst="rect">
                <a:avLst/>
              </a:prstGeom>
              <a:noFill/>
              <a:ln>
                <a:noFill/>
              </a:ln>
              <a:effectLst/>
            </p:spPr>
            <p:txBody>
              <a:bodyPr anchor="ctr">
                <a:spAutoFit/>
              </a:bodyPr>
              <a:lstStyle/>
              <a:p>
                <a:pPr algn="ctr" rtl="1">
                  <a:defRPr/>
                </a:pPr>
                <a:r>
                  <a:rPr lang="ar-SA"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أداة التسمية </a:t>
                </a:r>
                <a:r>
                  <a:rPr lang="en-US"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Label </a:t>
                </a:r>
                <a:endParaRPr lang="en-US" altLang="en-US"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23" name="Rectangle 22">
                <a:extLst>
                  <a:ext uri="{FF2B5EF4-FFF2-40B4-BE49-F238E27FC236}">
                    <a16:creationId xmlns:a16="http://schemas.microsoft.com/office/drawing/2014/main" id="{1806D4B6-0183-4049-B6F4-FD4C3FA222D2}"/>
                  </a:ext>
                </a:extLst>
              </p:cNvPr>
              <p:cNvSpPr>
                <a:spLocks noChangeArrowheads="1"/>
              </p:cNvSpPr>
              <p:nvPr/>
            </p:nvSpPr>
            <p:spPr bwMode="auto">
              <a:xfrm>
                <a:off x="3863752" y="498757"/>
                <a:ext cx="5279009" cy="769136"/>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pic>
          <p:nvPicPr>
            <p:cNvPr id="21" name="Picture 20">
              <a:extLst>
                <a:ext uri="{FF2B5EF4-FFF2-40B4-BE49-F238E27FC236}">
                  <a16:creationId xmlns:a16="http://schemas.microsoft.com/office/drawing/2014/main" id="{982EB016-A0EB-45B1-B8F5-1F2417C33B9B}"/>
                </a:ext>
              </a:extLst>
            </p:cNvPr>
            <p:cNvPicPr/>
            <p:nvPr/>
          </p:nvPicPr>
          <p:blipFill>
            <a:blip r:embed="rId4"/>
            <a:stretch>
              <a:fillRect/>
            </a:stretch>
          </p:blipFill>
          <p:spPr>
            <a:xfrm>
              <a:off x="5631855" y="1533840"/>
              <a:ext cx="928789" cy="316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8679" name="مستطيل 15">
            <a:extLst>
              <a:ext uri="{FF2B5EF4-FFF2-40B4-BE49-F238E27FC236}">
                <a16:creationId xmlns:a16="http://schemas.microsoft.com/office/drawing/2014/main" id="{45B92298-FBF8-4DD0-973D-5214C4308269}"/>
              </a:ext>
            </a:extLst>
          </p:cNvPr>
          <p:cNvSpPr>
            <a:spLocks noChangeArrowheads="1"/>
          </p:cNvSpPr>
          <p:nvPr/>
        </p:nvSpPr>
        <p:spPr bwMode="auto">
          <a:xfrm>
            <a:off x="6167438" y="2944813"/>
            <a:ext cx="52371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Tx/>
              <a:buNone/>
            </a:pPr>
            <a:r>
              <a:rPr lang="ar-BH" altLang="en-US" b="1"/>
              <a:t>هي أداة تستخدم في عرض نص على نافذة النموذج لا يمكن تغييره أثناء تشغيل البرنامج؛ وتعطي إرشادات أو عناوين وتشير إلى ترتيب إدخال البيانات في النموذج؛ وغالباً ما تسبق عناصر النص مثل: مربع النص </a:t>
            </a:r>
            <a:r>
              <a:rPr lang="en-GB" altLang="en-US" b="1"/>
              <a:t>TextBox </a:t>
            </a:r>
            <a:r>
              <a:rPr lang="ar-BH" altLang="en-US" b="1"/>
              <a:t>لتبين للمستخدم وظيفة العنصر.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
                                            <p:txEl>
                                              <p:pRg st="1" end="1"/>
                                            </p:txEl>
                                          </p:spTgt>
                                        </p:tgtEl>
                                        <p:attrNameLst>
                                          <p:attrName>style.visibility</p:attrName>
                                        </p:attrNameLst>
                                      </p:cBhvr>
                                      <p:to>
                                        <p:strVal val="visible"/>
                                      </p:to>
                                    </p:set>
                                    <p:anim calcmode="lin" valueType="num">
                                      <p:cBhvr>
                                        <p:cTn id="16"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6" presetClass="path" presetSubtype="0" accel="50000" decel="50000" fill="hold" nodeType="clickEffect">
                                  <p:stCondLst>
                                    <p:cond delay="0"/>
                                  </p:stCondLst>
                                  <p:childTnLst>
                                    <p:animMotion origin="layout" path="M -3.75E-6 -0.00023 C -3.75E-6 0.04143 0.06433 0.01134 0.09805 0.01111 C 0.1319 0.01111 0.14688 -0.0007 0.20287 -0.0007 C 0.24467 -0.0007 0.29336 -0.04005 0.33516 -0.04005 " pathEditMode="relative" rAng="0" ptsTypes="AAAA">
                                      <p:cBhvr>
                                        <p:cTn id="24" dur="2000" fill="hold"/>
                                        <p:tgtEl>
                                          <p:spTgt spid="2"/>
                                        </p:tgtEl>
                                        <p:attrNameLst>
                                          <p:attrName>ppt_x</p:attrName>
                                          <p:attrName>ppt_y</p:attrName>
                                        </p:attrNameLst>
                                      </p:cBhvr>
                                      <p:rCtr x="16758"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4">
            <a:extLst>
              <a:ext uri="{FF2B5EF4-FFF2-40B4-BE49-F238E27FC236}">
                <a16:creationId xmlns:a16="http://schemas.microsoft.com/office/drawing/2014/main" id="{8ADB7BBE-4793-4FD5-B490-459FE589C324}"/>
              </a:ext>
            </a:extLst>
          </p:cNvPr>
          <p:cNvGrpSpPr>
            <a:grpSpLocks/>
          </p:cNvGrpSpPr>
          <p:nvPr/>
        </p:nvGrpSpPr>
        <p:grpSpPr bwMode="auto">
          <a:xfrm>
            <a:off x="3792538" y="765175"/>
            <a:ext cx="5278437" cy="1143000"/>
            <a:chOff x="3791744" y="764704"/>
            <a:chExt cx="5279009" cy="1144169"/>
          </a:xfrm>
        </p:grpSpPr>
        <p:grpSp>
          <p:nvGrpSpPr>
            <p:cNvPr id="29725" name="Group 3">
              <a:extLst>
                <a:ext uri="{FF2B5EF4-FFF2-40B4-BE49-F238E27FC236}">
                  <a16:creationId xmlns:a16="http://schemas.microsoft.com/office/drawing/2014/main" id="{FD9E4725-B03D-417D-9048-F4C0A6CFFFB0}"/>
                </a:ext>
              </a:extLst>
            </p:cNvPr>
            <p:cNvGrpSpPr>
              <a:grpSpLocks/>
            </p:cNvGrpSpPr>
            <p:nvPr/>
          </p:nvGrpSpPr>
          <p:grpSpPr bwMode="auto">
            <a:xfrm>
              <a:off x="3791744" y="764704"/>
              <a:ext cx="5279009" cy="1144169"/>
              <a:chOff x="3863752" y="498757"/>
              <a:chExt cx="5279009" cy="1144169"/>
            </a:xfrm>
          </p:grpSpPr>
          <p:sp>
            <p:nvSpPr>
              <p:cNvPr id="5" name="Rectangle 4">
                <a:extLst>
                  <a:ext uri="{FF2B5EF4-FFF2-40B4-BE49-F238E27FC236}">
                    <a16:creationId xmlns:a16="http://schemas.microsoft.com/office/drawing/2014/main" id="{BE39F243-4C37-46E2-8A02-9C1EBBD49D01}"/>
                  </a:ext>
                </a:extLst>
              </p:cNvPr>
              <p:cNvSpPr>
                <a:spLocks noChangeArrowheads="1"/>
              </p:cNvSpPr>
              <p:nvPr/>
            </p:nvSpPr>
            <p:spPr bwMode="auto">
              <a:xfrm>
                <a:off x="6724737" y="1180492"/>
                <a:ext cx="2016343" cy="462434"/>
              </a:xfrm>
              <a:prstGeom prst="rect">
                <a:avLst/>
              </a:prstGeom>
              <a:noFill/>
              <a:ln>
                <a:noFill/>
              </a:ln>
              <a:effectLst/>
            </p:spPr>
            <p:txBody>
              <a:bodyPr anchor="ctr">
                <a:spAutoFit/>
              </a:bodyPr>
              <a:lstStyle/>
              <a:p>
                <a:pPr algn="ctr" rtl="1">
                  <a:defRPr/>
                </a:pPr>
                <a:r>
                  <a:rPr lang="ar-SA"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أداة التسمية </a:t>
                </a:r>
                <a:r>
                  <a:rPr lang="en-US"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Label </a:t>
                </a:r>
                <a:endParaRPr lang="en-US" altLang="en-US"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D648F70-B3BB-47BC-BEFB-20326121992A}"/>
                  </a:ext>
                </a:extLst>
              </p:cNvPr>
              <p:cNvSpPr>
                <a:spLocks noChangeArrowheads="1"/>
              </p:cNvSpPr>
              <p:nvPr/>
            </p:nvSpPr>
            <p:spPr bwMode="auto">
              <a:xfrm>
                <a:off x="3863752" y="498757"/>
                <a:ext cx="5279009" cy="769136"/>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pic>
          <p:nvPicPr>
            <p:cNvPr id="12" name="Picture 11">
              <a:extLst>
                <a:ext uri="{FF2B5EF4-FFF2-40B4-BE49-F238E27FC236}">
                  <a16:creationId xmlns:a16="http://schemas.microsoft.com/office/drawing/2014/main" id="{94A3CC12-039A-4CD9-8657-CF144B80E43C}"/>
                </a:ext>
              </a:extLst>
            </p:cNvPr>
            <p:cNvPicPr/>
            <p:nvPr/>
          </p:nvPicPr>
          <p:blipFill>
            <a:blip r:embed="rId2"/>
            <a:stretch>
              <a:fillRect/>
            </a:stretch>
          </p:blipFill>
          <p:spPr>
            <a:xfrm>
              <a:off x="5631855" y="1533840"/>
              <a:ext cx="928789" cy="316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aphicFrame>
        <p:nvGraphicFramePr>
          <p:cNvPr id="16" name="Table 15">
            <a:extLst>
              <a:ext uri="{FF2B5EF4-FFF2-40B4-BE49-F238E27FC236}">
                <a16:creationId xmlns:a16="http://schemas.microsoft.com/office/drawing/2014/main" id="{5D0DA9D3-1BA5-41F1-8BF9-3F5D9A93762F}"/>
              </a:ext>
            </a:extLst>
          </p:cNvPr>
          <p:cNvGraphicFramePr>
            <a:graphicFrameLocks noGrp="1"/>
          </p:cNvGraphicFramePr>
          <p:nvPr/>
        </p:nvGraphicFramePr>
        <p:xfrm>
          <a:off x="2855913" y="2216150"/>
          <a:ext cx="7027862" cy="3311524"/>
        </p:xfrm>
        <a:graphic>
          <a:graphicData uri="http://schemas.openxmlformats.org/drawingml/2006/table">
            <a:tbl>
              <a:tblPr rtl="1" firstRow="1" firstCol="1" bandRow="1">
                <a:tableStyleId>{21E4AEA4-8DFA-4A89-87EB-49C32662AFE0}</a:tableStyleId>
              </a:tblPr>
              <a:tblGrid>
                <a:gridCol w="2532463">
                  <a:extLst>
                    <a:ext uri="{9D8B030D-6E8A-4147-A177-3AD203B41FA5}">
                      <a16:colId xmlns:a16="http://schemas.microsoft.com/office/drawing/2014/main" val="20000"/>
                    </a:ext>
                  </a:extLst>
                </a:gridCol>
                <a:gridCol w="4495399">
                  <a:extLst>
                    <a:ext uri="{9D8B030D-6E8A-4147-A177-3AD203B41FA5}">
                      <a16:colId xmlns:a16="http://schemas.microsoft.com/office/drawing/2014/main" val="20001"/>
                    </a:ext>
                  </a:extLst>
                </a:gridCol>
              </a:tblGrid>
              <a:tr h="391439">
                <a:tc>
                  <a:txBody>
                    <a:bodyPr/>
                    <a:lstStyle/>
                    <a:p>
                      <a:pPr marL="0" marR="0" algn="ctr" rtl="0">
                        <a:lnSpc>
                          <a:spcPct val="107000"/>
                        </a:lnSpc>
                        <a:spcBef>
                          <a:spcPts val="0"/>
                        </a:spcBef>
                        <a:spcAft>
                          <a:spcPts val="0"/>
                        </a:spcAft>
                      </a:pPr>
                      <a:r>
                        <a:rPr lang="ar-SA" sz="2200" dirty="0">
                          <a:effectLst/>
                        </a:rPr>
                        <a:t>الخاصية</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tc>
                  <a:txBody>
                    <a:bodyPr/>
                    <a:lstStyle/>
                    <a:p>
                      <a:pPr marL="0" marR="0" algn="ctr" rtl="0">
                        <a:lnSpc>
                          <a:spcPct val="107000"/>
                        </a:lnSpc>
                        <a:spcBef>
                          <a:spcPts val="0"/>
                        </a:spcBef>
                        <a:spcAft>
                          <a:spcPts val="0"/>
                        </a:spcAft>
                      </a:pPr>
                      <a:r>
                        <a:rPr lang="ar-SA" sz="2400" dirty="0">
                          <a:effectLst/>
                        </a:rPr>
                        <a:t>الوظيفة</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val="10000"/>
                  </a:ext>
                </a:extLst>
              </a:tr>
              <a:tr h="417155">
                <a:tc>
                  <a:txBody>
                    <a:bodyPr/>
                    <a:lstStyle/>
                    <a:p>
                      <a:pPr marL="228600" marR="0" algn="ctr" rtl="0">
                        <a:lnSpc>
                          <a:spcPct val="107000"/>
                        </a:lnSpc>
                        <a:spcBef>
                          <a:spcPts val="0"/>
                        </a:spcBef>
                        <a:spcAft>
                          <a:spcPts val="0"/>
                        </a:spcAft>
                      </a:pPr>
                      <a:r>
                        <a:rPr lang="en-US" sz="2200">
                          <a:effectLst/>
                        </a:rPr>
                        <a:t>Text</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nchor="ctr"/>
                </a:tc>
                <a:tc>
                  <a:txBody>
                    <a:bodyPr/>
                    <a:lstStyle/>
                    <a:p>
                      <a:pPr marL="0" marR="0" algn="r" rtl="1">
                        <a:lnSpc>
                          <a:spcPct val="150000"/>
                        </a:lnSpc>
                        <a:spcBef>
                          <a:spcPts val="0"/>
                        </a:spcBef>
                        <a:spcAft>
                          <a:spcPts val="0"/>
                        </a:spcAft>
                      </a:pPr>
                      <a:r>
                        <a:rPr lang="ar-SA" sz="1800">
                          <a:effectLst/>
                        </a:rPr>
                        <a:t>النص الذي يظهر للمستخدم</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val="10001"/>
                  </a:ext>
                </a:extLst>
              </a:tr>
              <a:tr h="417155">
                <a:tc>
                  <a:txBody>
                    <a:bodyPr/>
                    <a:lstStyle/>
                    <a:p>
                      <a:pPr marL="0" marR="0" algn="ctr" rtl="0">
                        <a:lnSpc>
                          <a:spcPct val="107000"/>
                        </a:lnSpc>
                        <a:spcBef>
                          <a:spcPts val="0"/>
                        </a:spcBef>
                        <a:spcAft>
                          <a:spcPts val="0"/>
                        </a:spcAft>
                      </a:pPr>
                      <a:r>
                        <a:rPr lang="en-US" sz="2200">
                          <a:effectLst/>
                        </a:rPr>
                        <a:t>BorderStyle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nchor="ctr"/>
                </a:tc>
                <a:tc>
                  <a:txBody>
                    <a:bodyPr/>
                    <a:lstStyle/>
                    <a:p>
                      <a:pPr marL="0" marR="0" algn="r" rtl="1">
                        <a:lnSpc>
                          <a:spcPct val="150000"/>
                        </a:lnSpc>
                        <a:spcBef>
                          <a:spcPts val="0"/>
                        </a:spcBef>
                        <a:spcAft>
                          <a:spcPts val="0"/>
                        </a:spcAft>
                      </a:pPr>
                      <a:r>
                        <a:rPr lang="ar-BH" sz="1800">
                          <a:effectLst/>
                        </a:rPr>
                        <a:t>تحدد شكل نافذة التسمية</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val="10002"/>
                  </a:ext>
                </a:extLst>
              </a:tr>
              <a:tr h="417155">
                <a:tc>
                  <a:txBody>
                    <a:bodyPr/>
                    <a:lstStyle/>
                    <a:p>
                      <a:pPr marL="0" marR="0" algn="ctr" rtl="0">
                        <a:lnSpc>
                          <a:spcPct val="107000"/>
                        </a:lnSpc>
                        <a:spcBef>
                          <a:spcPts val="0"/>
                        </a:spcBef>
                        <a:spcAft>
                          <a:spcPts val="0"/>
                        </a:spcAft>
                      </a:pPr>
                      <a:r>
                        <a:rPr lang="en-US" sz="2200">
                          <a:effectLst/>
                        </a:rPr>
                        <a:t>Text Align</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nchor="ctr"/>
                </a:tc>
                <a:tc>
                  <a:txBody>
                    <a:bodyPr/>
                    <a:lstStyle/>
                    <a:p>
                      <a:pPr marL="0" marR="0" algn="just" rtl="1">
                        <a:lnSpc>
                          <a:spcPct val="150000"/>
                        </a:lnSpc>
                        <a:spcBef>
                          <a:spcPts val="0"/>
                        </a:spcBef>
                        <a:spcAft>
                          <a:spcPts val="0"/>
                        </a:spcAft>
                      </a:pPr>
                      <a:r>
                        <a:rPr lang="ar-BH" sz="1800">
                          <a:effectLst/>
                        </a:rPr>
                        <a:t>تسمح بمحاذاة النص داخل التسمية</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val="10003"/>
                  </a:ext>
                </a:extLst>
              </a:tr>
              <a:tr h="417155">
                <a:tc>
                  <a:txBody>
                    <a:bodyPr/>
                    <a:lstStyle/>
                    <a:p>
                      <a:pPr marL="228600" marR="0" algn="ctr" rtl="0">
                        <a:lnSpc>
                          <a:spcPct val="107000"/>
                        </a:lnSpc>
                        <a:spcBef>
                          <a:spcPts val="0"/>
                        </a:spcBef>
                        <a:spcAft>
                          <a:spcPts val="0"/>
                        </a:spcAft>
                      </a:pPr>
                      <a:r>
                        <a:rPr lang="en-US" sz="2200">
                          <a:effectLst/>
                        </a:rPr>
                        <a:t>FlatStyle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nchor="ctr"/>
                </a:tc>
                <a:tc>
                  <a:txBody>
                    <a:bodyPr/>
                    <a:lstStyle/>
                    <a:p>
                      <a:pPr marL="0" marR="0" algn="just" rtl="1">
                        <a:lnSpc>
                          <a:spcPct val="150000"/>
                        </a:lnSpc>
                        <a:spcBef>
                          <a:spcPts val="0"/>
                        </a:spcBef>
                        <a:spcAft>
                          <a:spcPts val="0"/>
                        </a:spcAft>
                      </a:pPr>
                      <a:r>
                        <a:rPr lang="ar-SA" sz="1800">
                          <a:effectLst/>
                        </a:rPr>
                        <a:t>تحدد مظهر التسمية</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val="10004"/>
                  </a:ext>
                </a:extLst>
              </a:tr>
              <a:tr h="417155">
                <a:tc>
                  <a:txBody>
                    <a:bodyPr/>
                    <a:lstStyle/>
                    <a:p>
                      <a:pPr marL="0" marR="0" algn="ctr" rtl="0">
                        <a:lnSpc>
                          <a:spcPct val="107000"/>
                        </a:lnSpc>
                        <a:spcBef>
                          <a:spcPts val="0"/>
                        </a:spcBef>
                        <a:spcAft>
                          <a:spcPts val="0"/>
                        </a:spcAft>
                      </a:pPr>
                      <a:r>
                        <a:rPr lang="en-US" sz="2200">
                          <a:effectLst/>
                        </a:rPr>
                        <a:t>Image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nchor="ctr"/>
                </a:tc>
                <a:tc>
                  <a:txBody>
                    <a:bodyPr/>
                    <a:lstStyle/>
                    <a:p>
                      <a:pPr marL="0" marR="0" algn="just" rtl="1">
                        <a:lnSpc>
                          <a:spcPct val="150000"/>
                        </a:lnSpc>
                        <a:spcBef>
                          <a:spcPts val="0"/>
                        </a:spcBef>
                        <a:spcAft>
                          <a:spcPts val="0"/>
                        </a:spcAft>
                      </a:pPr>
                      <a:r>
                        <a:rPr lang="ar-BH" sz="1800">
                          <a:effectLst/>
                        </a:rPr>
                        <a:t>تحدد صورة يتم عرضها بالتسمية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val="10005"/>
                  </a:ext>
                </a:extLst>
              </a:tr>
              <a:tr h="834310">
                <a:tc>
                  <a:txBody>
                    <a:bodyPr/>
                    <a:lstStyle/>
                    <a:p>
                      <a:pPr marL="0" marR="0" algn="ctr" rtl="0">
                        <a:lnSpc>
                          <a:spcPct val="107000"/>
                        </a:lnSpc>
                        <a:spcBef>
                          <a:spcPts val="0"/>
                        </a:spcBef>
                        <a:spcAft>
                          <a:spcPts val="0"/>
                        </a:spcAft>
                      </a:pPr>
                      <a:r>
                        <a:rPr lang="en-US" sz="2200">
                          <a:effectLst/>
                        </a:rPr>
                        <a:t>AutoSize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nchor="ctr"/>
                </a:tc>
                <a:tc>
                  <a:txBody>
                    <a:bodyPr/>
                    <a:lstStyle/>
                    <a:p>
                      <a:pPr marL="0" marR="0" algn="just" rtl="1">
                        <a:lnSpc>
                          <a:spcPct val="150000"/>
                        </a:lnSpc>
                        <a:spcBef>
                          <a:spcPts val="0"/>
                        </a:spcBef>
                        <a:spcAft>
                          <a:spcPts val="0"/>
                        </a:spcAft>
                      </a:pPr>
                      <a:r>
                        <a:rPr lang="ar-SA" sz="1800" dirty="0">
                          <a:effectLst/>
                        </a:rPr>
                        <a:t>اذا اخترت القيمة </a:t>
                      </a:r>
                      <a:r>
                        <a:rPr lang="en-US" sz="1800" dirty="0">
                          <a:effectLst/>
                        </a:rPr>
                        <a:t>True</a:t>
                      </a:r>
                      <a:r>
                        <a:rPr lang="ar-SA" sz="1800" dirty="0">
                          <a:effectLst/>
                        </a:rPr>
                        <a:t> فإن عرض التسمية سيتغير بشكل تلقائي ليناسب نص التسمية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0CF678-A7D3-4C70-A616-81BD06105739}"/>
              </a:ext>
            </a:extLst>
          </p:cNvPr>
          <p:cNvSpPr>
            <a:spLocks noChangeArrowheads="1"/>
          </p:cNvSpPr>
          <p:nvPr/>
        </p:nvSpPr>
        <p:spPr bwMode="auto">
          <a:xfrm>
            <a:off x="7032625" y="1331913"/>
            <a:ext cx="1655763" cy="584200"/>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مربع النص</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Rectangle 7">
            <a:extLst>
              <a:ext uri="{FF2B5EF4-FFF2-40B4-BE49-F238E27FC236}">
                <a16:creationId xmlns:a16="http://schemas.microsoft.com/office/drawing/2014/main" id="{E3FAC181-D415-4287-B395-F00C7655D50E}"/>
              </a:ext>
            </a:extLst>
          </p:cNvPr>
          <p:cNvSpPr>
            <a:spLocks noChangeArrowheads="1"/>
          </p:cNvSpPr>
          <p:nvPr/>
        </p:nvSpPr>
        <p:spPr bwMode="auto">
          <a:xfrm>
            <a:off x="2782888" y="476250"/>
            <a:ext cx="6440487" cy="923925"/>
          </a:xfrm>
          <a:prstGeom prst="rect">
            <a:avLst/>
          </a:prstGeom>
          <a:noFill/>
        </p:spPr>
        <p:txBody>
          <a:bodyPr wrap="none">
            <a:spAutoFit/>
          </a:bodyPr>
          <a:lstStyle/>
          <a:p>
            <a:pPr algn="ctr" rtl="1">
              <a:defRPr/>
            </a:pP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3F347AD1-B608-46D7-8E27-86FF57D4E420}"/>
              </a:ext>
            </a:extLst>
          </p:cNvPr>
          <p:cNvSpPr txBox="1">
            <a:spLocks noChangeArrowheads="1"/>
          </p:cNvSpPr>
          <p:nvPr/>
        </p:nvSpPr>
        <p:spPr bwMode="auto">
          <a:xfrm>
            <a:off x="2927350" y="1931988"/>
            <a:ext cx="8426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BH" altLang="en-US" sz="1800">
                <a:latin typeface="Arial" panose="020B0604020202020204" pitchFamily="34" charset="0"/>
              </a:rPr>
              <a:t>باختيار أداة مربع النص </a:t>
            </a:r>
            <a:r>
              <a:rPr lang="en-US" altLang="en-US" sz="1800">
                <a:latin typeface="Arial" panose="020B0604020202020204" pitchFamily="34" charset="0"/>
              </a:rPr>
              <a:t>Textbox</a:t>
            </a:r>
            <a:r>
              <a:rPr lang="ar-BH" altLang="en-US" sz="1800">
                <a:latin typeface="Arial" panose="020B0604020202020204" pitchFamily="34" charset="0"/>
              </a:rPr>
              <a:t> من صندوق الأدوات </a:t>
            </a:r>
            <a:r>
              <a:rPr lang="en-US" altLang="en-US" sz="1800">
                <a:latin typeface="Arial" panose="020B0604020202020204" pitchFamily="34" charset="0"/>
              </a:rPr>
              <a:t>Toolbox</a:t>
            </a:r>
            <a:r>
              <a:rPr lang="ar-BH" altLang="en-US" sz="1800">
                <a:latin typeface="Arial" panose="020B0604020202020204" pitchFamily="34" charset="0"/>
              </a:rPr>
              <a:t> ووضعها داخل النموذج </a:t>
            </a:r>
            <a:r>
              <a:rPr lang="en-US" altLang="en-US" sz="1800">
                <a:latin typeface="Arial" panose="020B0604020202020204" pitchFamily="34" charset="0"/>
              </a:rPr>
              <a:t>Form</a:t>
            </a:r>
            <a:r>
              <a:rPr lang="ar-BH" altLang="en-US" sz="1800">
                <a:latin typeface="Arial" panose="020B0604020202020204" pitchFamily="34" charset="0"/>
              </a:rPr>
              <a:t> </a:t>
            </a:r>
          </a:p>
          <a:p>
            <a:pPr algn="ctr" rtl="1">
              <a:lnSpc>
                <a:spcPct val="100000"/>
              </a:lnSpc>
              <a:spcBef>
                <a:spcPct val="0"/>
              </a:spcBef>
              <a:buFontTx/>
              <a:buNone/>
            </a:pPr>
            <a:r>
              <a:rPr lang="ar-BH" altLang="en-US" sz="1800" b="1">
                <a:solidFill>
                  <a:srgbClr val="FF0000"/>
                </a:solidFill>
                <a:latin typeface="Arial" panose="020B0604020202020204" pitchFamily="34" charset="0"/>
              </a:rPr>
              <a:t>اما بالسحب والافلات أو بالضغط مرتين على زر الفأرة الايسر.</a:t>
            </a:r>
            <a:endParaRPr lang="en-US" altLang="en-US" sz="1800" b="1">
              <a:solidFill>
                <a:srgbClr val="FF0000"/>
              </a:solidFill>
              <a:latin typeface="Arial" panose="020B0604020202020204" pitchFamily="34" charset="0"/>
            </a:endParaRPr>
          </a:p>
        </p:txBody>
      </p:sp>
      <p:pic>
        <p:nvPicPr>
          <p:cNvPr id="19" name="Picture 18">
            <a:extLst>
              <a:ext uri="{FF2B5EF4-FFF2-40B4-BE49-F238E27FC236}">
                <a16:creationId xmlns:a16="http://schemas.microsoft.com/office/drawing/2014/main" id="{A5C92AB7-2B9D-48EF-A9EF-0AE84B8073FA}"/>
              </a:ext>
            </a:extLst>
          </p:cNvPr>
          <p:cNvPicPr/>
          <p:nvPr/>
        </p:nvPicPr>
        <p:blipFill>
          <a:blip r:embed="rId2"/>
          <a:stretch>
            <a:fillRect/>
          </a:stretch>
        </p:blipFill>
        <p:spPr>
          <a:xfrm>
            <a:off x="5735638" y="1463675"/>
            <a:ext cx="1266825" cy="309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0726" name="مجموعة 9">
            <a:extLst>
              <a:ext uri="{FF2B5EF4-FFF2-40B4-BE49-F238E27FC236}">
                <a16:creationId xmlns:a16="http://schemas.microsoft.com/office/drawing/2014/main" id="{0E2B7AC4-80FC-4437-907D-EA86B0E76E6B}"/>
              </a:ext>
            </a:extLst>
          </p:cNvPr>
          <p:cNvGrpSpPr>
            <a:grpSpLocks/>
          </p:cNvGrpSpPr>
          <p:nvPr/>
        </p:nvGrpSpPr>
        <p:grpSpPr bwMode="auto">
          <a:xfrm>
            <a:off x="479425" y="1500188"/>
            <a:ext cx="5475288" cy="4937125"/>
            <a:chOff x="479376" y="1499617"/>
            <a:chExt cx="5475237" cy="4937457"/>
          </a:xfrm>
        </p:grpSpPr>
        <p:pic>
          <p:nvPicPr>
            <p:cNvPr id="30728" name="Picture 3">
              <a:extLst>
                <a:ext uri="{FF2B5EF4-FFF2-40B4-BE49-F238E27FC236}">
                  <a16:creationId xmlns:a16="http://schemas.microsoft.com/office/drawing/2014/main" id="{EA4BF579-5BF3-4BA7-9398-AFE3AF94C0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18" y="2558480"/>
              <a:ext cx="5258195" cy="38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صورة 11">
              <a:extLst>
                <a:ext uri="{FF2B5EF4-FFF2-40B4-BE49-F238E27FC236}">
                  <a16:creationId xmlns:a16="http://schemas.microsoft.com/office/drawing/2014/main" id="{7A1D583B-3181-454D-9D6A-EA0D717338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376" y="1499617"/>
              <a:ext cx="27146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صورة 12">
              <a:extLst>
                <a:ext uri="{FF2B5EF4-FFF2-40B4-BE49-F238E27FC236}">
                  <a16:creationId xmlns:a16="http://schemas.microsoft.com/office/drawing/2014/main" id="{DA08CC51-08BD-465F-959B-C7A86424EA24}"/>
                </a:ext>
              </a:extLst>
            </p:cNvPr>
            <p:cNvPicPr>
              <a:picLocks noChangeAspect="1"/>
            </p:cNvPicPr>
            <p:nvPr/>
          </p:nvPicPr>
          <p:blipFill>
            <a:blip r:embed="rId5"/>
            <a:stretch>
              <a:fillRect/>
            </a:stretch>
          </p:blipFill>
          <p:spPr>
            <a:xfrm>
              <a:off x="623838" y="3018956"/>
              <a:ext cx="971541" cy="247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0727" name="مستطيل 13">
            <a:extLst>
              <a:ext uri="{FF2B5EF4-FFF2-40B4-BE49-F238E27FC236}">
                <a16:creationId xmlns:a16="http://schemas.microsoft.com/office/drawing/2014/main" id="{7F97EBE0-77CA-4E8D-A507-5F498E38CCE4}"/>
              </a:ext>
            </a:extLst>
          </p:cNvPr>
          <p:cNvSpPr>
            <a:spLocks noChangeArrowheads="1"/>
          </p:cNvSpPr>
          <p:nvPr/>
        </p:nvSpPr>
        <p:spPr bwMode="auto">
          <a:xfrm>
            <a:off x="6888163" y="2944813"/>
            <a:ext cx="45164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Tx/>
              <a:buNone/>
            </a:pPr>
            <a:r>
              <a:rPr lang="ar-BH" altLang="en-US" b="1"/>
              <a:t>هي أداة تستخدم لإدخال بيانات نصية من المستخدم أثناء تشغيل البرنامج.</a:t>
            </a:r>
            <a:endParaRPr lang="en-GB"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
                                            <p:txEl>
                                              <p:pRg st="1" end="1"/>
                                            </p:txEl>
                                          </p:spTgt>
                                        </p:tgtEl>
                                        <p:attrNameLst>
                                          <p:attrName>style.visibility</p:attrName>
                                        </p:attrNameLst>
                                      </p:cBhvr>
                                      <p:to>
                                        <p:strVal val="visible"/>
                                      </p:to>
                                    </p:set>
                                    <p:anim calcmode="lin" valueType="num">
                                      <p:cBhvr>
                                        <p:cTn id="16" dur="500" fill="hold"/>
                                        <p:tgtEl>
                                          <p:spTgt spid="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9E0A7FF0-29F0-424A-BFC5-1830E42FAF03}"/>
              </a:ext>
            </a:extLst>
          </p:cNvPr>
          <p:cNvSpPr>
            <a:spLocks noChangeArrowheads="1"/>
          </p:cNvSpPr>
          <p:nvPr/>
        </p:nvSpPr>
        <p:spPr bwMode="auto">
          <a:xfrm>
            <a:off x="3363913" y="476250"/>
            <a:ext cx="5278437" cy="769938"/>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id="{9E140FB0-7016-41BC-979A-4614D9D55BDF}"/>
              </a:ext>
            </a:extLst>
          </p:cNvPr>
          <p:cNvSpPr>
            <a:spLocks noChangeArrowheads="1"/>
          </p:cNvSpPr>
          <p:nvPr/>
        </p:nvSpPr>
        <p:spPr bwMode="auto">
          <a:xfrm>
            <a:off x="6124575" y="1112838"/>
            <a:ext cx="1657350" cy="585787"/>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مربع النص</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Picture 9">
            <a:extLst>
              <a:ext uri="{FF2B5EF4-FFF2-40B4-BE49-F238E27FC236}">
                <a16:creationId xmlns:a16="http://schemas.microsoft.com/office/drawing/2014/main" id="{417910EE-BB2B-4A1D-B2AF-220217CA8746}"/>
              </a:ext>
            </a:extLst>
          </p:cNvPr>
          <p:cNvPicPr/>
          <p:nvPr/>
        </p:nvPicPr>
        <p:blipFill>
          <a:blip r:embed="rId2"/>
          <a:stretch>
            <a:fillRect/>
          </a:stretch>
        </p:blipFill>
        <p:spPr>
          <a:xfrm>
            <a:off x="4829175" y="1246188"/>
            <a:ext cx="1266825" cy="30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1" name="Table 10">
            <a:extLst>
              <a:ext uri="{FF2B5EF4-FFF2-40B4-BE49-F238E27FC236}">
                <a16:creationId xmlns:a16="http://schemas.microsoft.com/office/drawing/2014/main" id="{85DA9DB8-A209-43CF-AA22-94E3A857E0BB}"/>
              </a:ext>
            </a:extLst>
          </p:cNvPr>
          <p:cNvGraphicFramePr>
            <a:graphicFrameLocks noGrp="1"/>
          </p:cNvGraphicFramePr>
          <p:nvPr/>
        </p:nvGraphicFramePr>
        <p:xfrm>
          <a:off x="2239963" y="2078038"/>
          <a:ext cx="7769225" cy="3463925"/>
        </p:xfrm>
        <a:graphic>
          <a:graphicData uri="http://schemas.openxmlformats.org/drawingml/2006/table">
            <a:tbl>
              <a:tblPr rtl="1" firstRow="1" firstCol="1" bandRow="1">
                <a:tableStyleId>{93296810-A885-4BE3-A3E7-6D5BEEA58F35}</a:tableStyleId>
              </a:tblPr>
              <a:tblGrid>
                <a:gridCol w="2716709">
                  <a:extLst>
                    <a:ext uri="{9D8B030D-6E8A-4147-A177-3AD203B41FA5}">
                      <a16:colId xmlns:a16="http://schemas.microsoft.com/office/drawing/2014/main" val="20000"/>
                    </a:ext>
                  </a:extLst>
                </a:gridCol>
                <a:gridCol w="5052516">
                  <a:extLst>
                    <a:ext uri="{9D8B030D-6E8A-4147-A177-3AD203B41FA5}">
                      <a16:colId xmlns:a16="http://schemas.microsoft.com/office/drawing/2014/main" val="20001"/>
                    </a:ext>
                  </a:extLst>
                </a:gridCol>
              </a:tblGrid>
              <a:tr h="314902">
                <a:tc>
                  <a:txBody>
                    <a:bodyPr/>
                    <a:lstStyle/>
                    <a:p>
                      <a:pPr marL="0" marR="0" algn="ctr" rtl="0">
                        <a:lnSpc>
                          <a:spcPct val="107000"/>
                        </a:lnSpc>
                        <a:spcBef>
                          <a:spcPts val="0"/>
                        </a:spcBef>
                        <a:spcAft>
                          <a:spcPts val="0"/>
                        </a:spcAft>
                      </a:pPr>
                      <a:r>
                        <a:rPr lang="ar-SA" sz="1900">
                          <a:effectLst/>
                        </a:rPr>
                        <a:t>الخاصية</a:t>
                      </a:r>
                      <a:endParaRPr lang="en-US" sz="1900">
                        <a:effectLst/>
                        <a:latin typeface="Calibri" panose="020F0502020204030204" pitchFamily="34" charset="0"/>
                        <a:ea typeface="Calibri" panose="020F0502020204030204" pitchFamily="34" charset="0"/>
                        <a:cs typeface="+mj-cs"/>
                      </a:endParaRPr>
                    </a:p>
                  </a:txBody>
                  <a:tcPr marL="68582" marR="68582" marT="0" marB="0"/>
                </a:tc>
                <a:tc>
                  <a:txBody>
                    <a:bodyPr/>
                    <a:lstStyle/>
                    <a:p>
                      <a:pPr marL="0" marR="0" algn="ctr" rtl="0">
                        <a:lnSpc>
                          <a:spcPct val="107000"/>
                        </a:lnSpc>
                        <a:spcBef>
                          <a:spcPts val="0"/>
                        </a:spcBef>
                        <a:spcAft>
                          <a:spcPts val="0"/>
                        </a:spcAft>
                      </a:pPr>
                      <a:r>
                        <a:rPr lang="ar-SA" sz="1900">
                          <a:effectLst/>
                        </a:rPr>
                        <a:t>القيمة</a:t>
                      </a:r>
                      <a:endParaRPr lang="en-US" sz="190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0"/>
                  </a:ext>
                </a:extLst>
              </a:tr>
              <a:tr h="314902">
                <a:tc>
                  <a:txBody>
                    <a:bodyPr/>
                    <a:lstStyle/>
                    <a:p>
                      <a:pPr marL="228600" marR="0" algn="ctr" rtl="0">
                        <a:lnSpc>
                          <a:spcPct val="107000"/>
                        </a:lnSpc>
                        <a:spcBef>
                          <a:spcPts val="0"/>
                        </a:spcBef>
                        <a:spcAft>
                          <a:spcPts val="0"/>
                        </a:spcAft>
                      </a:pPr>
                      <a:r>
                        <a:rPr lang="en-US" sz="1900">
                          <a:effectLst/>
                        </a:rPr>
                        <a:t>Text</a:t>
                      </a:r>
                      <a:endParaRPr lang="en-US" sz="1900">
                        <a:effectLst/>
                        <a:latin typeface="Calibri" panose="020F0502020204030204" pitchFamily="34" charset="0"/>
                        <a:ea typeface="Calibri" panose="020F0502020204030204" pitchFamily="34" charset="0"/>
                        <a:cs typeface="+mj-cs"/>
                      </a:endParaRPr>
                    </a:p>
                  </a:txBody>
                  <a:tcPr marL="68582" marR="68582" marT="0" marB="0" anchor="ctr"/>
                </a:tc>
                <a:tc>
                  <a:txBody>
                    <a:bodyPr/>
                    <a:lstStyle/>
                    <a:p>
                      <a:pPr marL="0" marR="0" algn="r" rtl="1">
                        <a:lnSpc>
                          <a:spcPct val="107000"/>
                        </a:lnSpc>
                        <a:spcBef>
                          <a:spcPts val="0"/>
                        </a:spcBef>
                        <a:spcAft>
                          <a:spcPts val="0"/>
                        </a:spcAft>
                      </a:pPr>
                      <a:r>
                        <a:rPr lang="ar-SA" sz="1900">
                          <a:effectLst/>
                        </a:rPr>
                        <a:t>النص الذي يظهر للمستخدم أو يستقبل منه</a:t>
                      </a:r>
                      <a:endParaRPr lang="en-US" sz="190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1"/>
                  </a:ext>
                </a:extLst>
              </a:tr>
              <a:tr h="314902">
                <a:tc>
                  <a:txBody>
                    <a:bodyPr/>
                    <a:lstStyle/>
                    <a:p>
                      <a:pPr marL="0" marR="0" algn="ctr" rtl="0">
                        <a:lnSpc>
                          <a:spcPct val="107000"/>
                        </a:lnSpc>
                        <a:spcBef>
                          <a:spcPts val="0"/>
                        </a:spcBef>
                        <a:spcAft>
                          <a:spcPts val="0"/>
                        </a:spcAft>
                      </a:pPr>
                      <a:r>
                        <a:rPr lang="en-US" sz="1900">
                          <a:effectLst/>
                        </a:rPr>
                        <a:t>Multiline</a:t>
                      </a:r>
                      <a:endParaRPr lang="en-US" sz="1900">
                        <a:effectLst/>
                        <a:latin typeface="Calibri" panose="020F0502020204030204" pitchFamily="34" charset="0"/>
                        <a:ea typeface="Calibri" panose="020F0502020204030204" pitchFamily="34" charset="0"/>
                        <a:cs typeface="+mj-cs"/>
                      </a:endParaRPr>
                    </a:p>
                  </a:txBody>
                  <a:tcPr marL="68582" marR="68582" marT="0" marB="0" anchor="ctr"/>
                </a:tc>
                <a:tc>
                  <a:txBody>
                    <a:bodyPr/>
                    <a:lstStyle/>
                    <a:p>
                      <a:pPr marL="0" marR="0" algn="r" rtl="1">
                        <a:lnSpc>
                          <a:spcPct val="107000"/>
                        </a:lnSpc>
                        <a:spcBef>
                          <a:spcPts val="0"/>
                        </a:spcBef>
                        <a:spcAft>
                          <a:spcPts val="0"/>
                        </a:spcAft>
                      </a:pPr>
                      <a:r>
                        <a:rPr lang="ar-BH" sz="1900">
                          <a:effectLst/>
                        </a:rPr>
                        <a:t>تعني السماح بكتابة سطور متعددة داخل مربع النص</a:t>
                      </a:r>
                      <a:endParaRPr lang="en-US" sz="190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2"/>
                  </a:ext>
                </a:extLst>
              </a:tr>
              <a:tr h="314902">
                <a:tc>
                  <a:txBody>
                    <a:bodyPr/>
                    <a:lstStyle/>
                    <a:p>
                      <a:pPr marL="0" marR="0" algn="ctr" rtl="0">
                        <a:lnSpc>
                          <a:spcPct val="107000"/>
                        </a:lnSpc>
                        <a:spcBef>
                          <a:spcPts val="0"/>
                        </a:spcBef>
                        <a:spcAft>
                          <a:spcPts val="0"/>
                        </a:spcAft>
                      </a:pPr>
                      <a:r>
                        <a:rPr lang="en-US" sz="1900">
                          <a:effectLst/>
                        </a:rPr>
                        <a:t>Text Align</a:t>
                      </a:r>
                      <a:endParaRPr lang="en-US" sz="1900">
                        <a:effectLst/>
                        <a:latin typeface="Calibri" panose="020F0502020204030204" pitchFamily="34" charset="0"/>
                        <a:ea typeface="Calibri" panose="020F0502020204030204" pitchFamily="34" charset="0"/>
                        <a:cs typeface="+mj-cs"/>
                      </a:endParaRPr>
                    </a:p>
                  </a:txBody>
                  <a:tcPr marL="68582" marR="68582" marT="0" marB="0" anchor="ctr"/>
                </a:tc>
                <a:tc>
                  <a:txBody>
                    <a:bodyPr/>
                    <a:lstStyle/>
                    <a:p>
                      <a:pPr marL="0" marR="0" algn="just" rtl="1">
                        <a:lnSpc>
                          <a:spcPct val="107000"/>
                        </a:lnSpc>
                        <a:spcBef>
                          <a:spcPts val="0"/>
                        </a:spcBef>
                        <a:spcAft>
                          <a:spcPts val="0"/>
                        </a:spcAft>
                      </a:pPr>
                      <a:r>
                        <a:rPr lang="ar-BH" sz="1900">
                          <a:effectLst/>
                        </a:rPr>
                        <a:t>تسمح بمحاذاة النص داخل</a:t>
                      </a:r>
                      <a:r>
                        <a:rPr lang="ar-SA" sz="1900">
                          <a:effectLst/>
                        </a:rPr>
                        <a:t> المربع</a:t>
                      </a:r>
                      <a:endParaRPr lang="en-US" sz="190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3"/>
                  </a:ext>
                </a:extLst>
              </a:tr>
              <a:tr h="629805">
                <a:tc>
                  <a:txBody>
                    <a:bodyPr/>
                    <a:lstStyle/>
                    <a:p>
                      <a:pPr marL="228600" marR="0" algn="ctr" rtl="0">
                        <a:lnSpc>
                          <a:spcPct val="107000"/>
                        </a:lnSpc>
                        <a:spcBef>
                          <a:spcPts val="0"/>
                        </a:spcBef>
                        <a:spcAft>
                          <a:spcPts val="0"/>
                        </a:spcAft>
                      </a:pPr>
                      <a:r>
                        <a:rPr lang="en-US" sz="1900">
                          <a:effectLst/>
                        </a:rPr>
                        <a:t>PasswordChar</a:t>
                      </a:r>
                      <a:endParaRPr lang="en-US" sz="1900">
                        <a:effectLst/>
                        <a:latin typeface="Calibri" panose="020F0502020204030204" pitchFamily="34" charset="0"/>
                        <a:ea typeface="Calibri" panose="020F0502020204030204" pitchFamily="34" charset="0"/>
                        <a:cs typeface="+mj-cs"/>
                      </a:endParaRPr>
                    </a:p>
                  </a:txBody>
                  <a:tcPr marL="68582" marR="68582" marT="0" marB="0" anchor="ctr"/>
                </a:tc>
                <a:tc>
                  <a:txBody>
                    <a:bodyPr/>
                    <a:lstStyle/>
                    <a:p>
                      <a:pPr marL="0" marR="0" algn="just" rtl="1">
                        <a:lnSpc>
                          <a:spcPct val="107000"/>
                        </a:lnSpc>
                        <a:spcBef>
                          <a:spcPts val="0"/>
                        </a:spcBef>
                        <a:spcAft>
                          <a:spcPts val="0"/>
                        </a:spcAft>
                      </a:pPr>
                      <a:r>
                        <a:rPr lang="ar-SA" sz="1900">
                          <a:effectLst/>
                        </a:rPr>
                        <a:t>تحدد الحرف الذي سيظهر بمربع النص بدلاً من كل حرف يقوم بإدخاله المستخدم ككلمات السر مثال : * أو @</a:t>
                      </a:r>
                      <a:endParaRPr lang="en-US" sz="190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4"/>
                  </a:ext>
                </a:extLst>
              </a:tr>
              <a:tr h="629805">
                <a:tc>
                  <a:txBody>
                    <a:bodyPr/>
                    <a:lstStyle/>
                    <a:p>
                      <a:pPr marL="0" marR="0" algn="ctr" rtl="0">
                        <a:lnSpc>
                          <a:spcPct val="107000"/>
                        </a:lnSpc>
                        <a:spcBef>
                          <a:spcPts val="0"/>
                        </a:spcBef>
                        <a:spcAft>
                          <a:spcPts val="0"/>
                        </a:spcAft>
                      </a:pPr>
                      <a:r>
                        <a:rPr lang="en-US" sz="1900">
                          <a:effectLst/>
                        </a:rPr>
                        <a:t>Scrollbars</a:t>
                      </a:r>
                      <a:endParaRPr lang="en-US" sz="1900">
                        <a:effectLst/>
                        <a:latin typeface="Calibri" panose="020F0502020204030204" pitchFamily="34" charset="0"/>
                        <a:ea typeface="Calibri" panose="020F0502020204030204" pitchFamily="34" charset="0"/>
                        <a:cs typeface="+mj-cs"/>
                      </a:endParaRPr>
                    </a:p>
                  </a:txBody>
                  <a:tcPr marL="68582" marR="68582" marT="0" marB="0" anchor="ctr"/>
                </a:tc>
                <a:tc>
                  <a:txBody>
                    <a:bodyPr/>
                    <a:lstStyle/>
                    <a:p>
                      <a:pPr marL="0" marR="0" algn="just" rtl="1">
                        <a:lnSpc>
                          <a:spcPct val="107000"/>
                        </a:lnSpc>
                        <a:spcBef>
                          <a:spcPts val="0"/>
                        </a:spcBef>
                        <a:spcAft>
                          <a:spcPts val="0"/>
                        </a:spcAft>
                      </a:pPr>
                      <a:r>
                        <a:rPr lang="ar-BH" sz="1900">
                          <a:effectLst/>
                        </a:rPr>
                        <a:t>إذا كان مربع النص يقبل سطور متعددة يمكن استخدام أشرطة التمرير العمودية أو الأفقية أو كليهما</a:t>
                      </a:r>
                      <a:endParaRPr lang="en-US" sz="190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5"/>
                  </a:ext>
                </a:extLst>
              </a:tr>
              <a:tr h="629805">
                <a:tc>
                  <a:txBody>
                    <a:bodyPr/>
                    <a:lstStyle/>
                    <a:p>
                      <a:pPr marL="0" marR="0" algn="ctr" rtl="0">
                        <a:lnSpc>
                          <a:spcPct val="107000"/>
                        </a:lnSpc>
                        <a:spcBef>
                          <a:spcPts val="0"/>
                        </a:spcBef>
                        <a:spcAft>
                          <a:spcPts val="0"/>
                        </a:spcAft>
                      </a:pPr>
                      <a:r>
                        <a:rPr lang="en-US" sz="1900">
                          <a:effectLst/>
                        </a:rPr>
                        <a:t>MaxLength</a:t>
                      </a:r>
                      <a:endParaRPr lang="en-US" sz="1900">
                        <a:effectLst/>
                        <a:latin typeface="Calibri" panose="020F0502020204030204" pitchFamily="34" charset="0"/>
                        <a:ea typeface="Calibri" panose="020F0502020204030204" pitchFamily="34" charset="0"/>
                        <a:cs typeface="+mj-cs"/>
                      </a:endParaRPr>
                    </a:p>
                  </a:txBody>
                  <a:tcPr marL="68582" marR="68582" marT="0" marB="0" anchor="ctr"/>
                </a:tc>
                <a:tc>
                  <a:txBody>
                    <a:bodyPr/>
                    <a:lstStyle/>
                    <a:p>
                      <a:pPr marL="0" marR="0" algn="just" rtl="1">
                        <a:lnSpc>
                          <a:spcPct val="107000"/>
                        </a:lnSpc>
                        <a:spcBef>
                          <a:spcPts val="0"/>
                        </a:spcBef>
                        <a:spcAft>
                          <a:spcPts val="0"/>
                        </a:spcAft>
                      </a:pPr>
                      <a:r>
                        <a:rPr lang="ar-SA" sz="1900">
                          <a:effectLst/>
                        </a:rPr>
                        <a:t>اذا اخترت القيمة </a:t>
                      </a:r>
                      <a:r>
                        <a:rPr lang="en-US" sz="1900">
                          <a:effectLst/>
                        </a:rPr>
                        <a:t>True</a:t>
                      </a:r>
                      <a:r>
                        <a:rPr lang="ar-SA" sz="1900">
                          <a:effectLst/>
                        </a:rPr>
                        <a:t> فإن عرض التسمية سيتغير بشكل تلقائي ليناسب نص التسمية .(أقصى طول)</a:t>
                      </a:r>
                      <a:endParaRPr lang="en-US" sz="190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6"/>
                  </a:ext>
                </a:extLst>
              </a:tr>
              <a:tr h="314902">
                <a:tc>
                  <a:txBody>
                    <a:bodyPr/>
                    <a:lstStyle/>
                    <a:p>
                      <a:pPr marL="0" marR="0" algn="ctr" rtl="0">
                        <a:lnSpc>
                          <a:spcPct val="107000"/>
                        </a:lnSpc>
                        <a:spcBef>
                          <a:spcPts val="0"/>
                        </a:spcBef>
                        <a:spcAft>
                          <a:spcPts val="0"/>
                        </a:spcAft>
                      </a:pPr>
                      <a:r>
                        <a:rPr lang="en-US" sz="1900">
                          <a:effectLst/>
                        </a:rPr>
                        <a:t>Read Only</a:t>
                      </a:r>
                      <a:endParaRPr lang="en-US" sz="1900">
                        <a:effectLst/>
                        <a:latin typeface="Calibri" panose="020F0502020204030204" pitchFamily="34" charset="0"/>
                        <a:ea typeface="Calibri" panose="020F0502020204030204" pitchFamily="34" charset="0"/>
                        <a:cs typeface="+mj-cs"/>
                      </a:endParaRPr>
                    </a:p>
                  </a:txBody>
                  <a:tcPr marL="68582" marR="68582" marT="0" marB="0" anchor="ctr"/>
                </a:tc>
                <a:tc>
                  <a:txBody>
                    <a:bodyPr/>
                    <a:lstStyle/>
                    <a:p>
                      <a:pPr marL="0" marR="0" algn="just" rtl="1">
                        <a:lnSpc>
                          <a:spcPct val="107000"/>
                        </a:lnSpc>
                        <a:spcBef>
                          <a:spcPts val="0"/>
                        </a:spcBef>
                        <a:spcAft>
                          <a:spcPts val="0"/>
                        </a:spcAft>
                      </a:pPr>
                      <a:r>
                        <a:rPr lang="ar-BH" sz="1900" dirty="0">
                          <a:effectLst/>
                        </a:rPr>
                        <a:t>النص للقراءة فقط</a:t>
                      </a:r>
                      <a:endParaRPr lang="en-US" sz="1900" dirty="0">
                        <a:effectLst/>
                        <a:latin typeface="Calibri" panose="020F0502020204030204" pitchFamily="34" charset="0"/>
                        <a:ea typeface="Calibri" panose="020F0502020204030204" pitchFamily="34" charset="0"/>
                        <a:cs typeface="+mj-cs"/>
                      </a:endParaRPr>
                    </a:p>
                  </a:txBody>
                  <a:tcPr marL="68582" marR="68582"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7">
            <a:extLst>
              <a:ext uri="{FF2B5EF4-FFF2-40B4-BE49-F238E27FC236}">
                <a16:creationId xmlns:a16="http://schemas.microsoft.com/office/drawing/2014/main" id="{D3C86501-0D1B-4075-886B-857A7BBEBB4D}"/>
              </a:ext>
            </a:extLst>
          </p:cNvPr>
          <p:cNvGrpSpPr>
            <a:grpSpLocks/>
          </p:cNvGrpSpPr>
          <p:nvPr/>
        </p:nvGrpSpPr>
        <p:grpSpPr bwMode="auto">
          <a:xfrm>
            <a:off x="3863975" y="498475"/>
            <a:ext cx="5278438" cy="1206500"/>
            <a:chOff x="3863752" y="498757"/>
            <a:chExt cx="5279009" cy="1205725"/>
          </a:xfrm>
        </p:grpSpPr>
        <p:sp>
          <p:nvSpPr>
            <p:cNvPr id="7" name="Rectangle 6">
              <a:extLst>
                <a:ext uri="{FF2B5EF4-FFF2-40B4-BE49-F238E27FC236}">
                  <a16:creationId xmlns:a16="http://schemas.microsoft.com/office/drawing/2014/main" id="{51DCFFB5-2479-40D9-83C8-C9413A76749D}"/>
                </a:ext>
              </a:extLst>
            </p:cNvPr>
            <p:cNvSpPr>
              <a:spLocks noChangeArrowheads="1"/>
            </p:cNvSpPr>
            <p:nvPr/>
          </p:nvSpPr>
          <p:spPr bwMode="auto">
            <a:xfrm>
              <a:off x="6599311" y="1119071"/>
              <a:ext cx="2141769" cy="585411"/>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التقويم الشهري</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id="{32CC1EC6-A8B3-4CCE-8F9B-6DCE7433A914}"/>
                </a:ext>
              </a:extLst>
            </p:cNvPr>
            <p:cNvSpPr>
              <a:spLocks noChangeArrowheads="1"/>
            </p:cNvSpPr>
            <p:nvPr/>
          </p:nvSpPr>
          <p:spPr bwMode="auto">
            <a:xfrm>
              <a:off x="3863752" y="498757"/>
              <a:ext cx="5279009" cy="769443"/>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pic>
        <p:nvPicPr>
          <p:cNvPr id="32771" name="Picture 10">
            <a:extLst>
              <a:ext uri="{FF2B5EF4-FFF2-40B4-BE49-F238E27FC236}">
                <a16:creationId xmlns:a16="http://schemas.microsoft.com/office/drawing/2014/main" id="{6A01C0E8-223E-4C40-82DB-BC673FD9F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1447800"/>
            <a:ext cx="26638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E9E4D43-0CDB-458D-8B24-FC41A9F8AED0}"/>
              </a:ext>
            </a:extLst>
          </p:cNvPr>
          <p:cNvSpPr txBox="1">
            <a:spLocks noChangeArrowheads="1"/>
          </p:cNvSpPr>
          <p:nvPr/>
        </p:nvSpPr>
        <p:spPr bwMode="auto">
          <a:xfrm>
            <a:off x="3781425" y="1747838"/>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BH" altLang="en-US" sz="2000">
                <a:latin typeface="Arial" panose="020B0604020202020204" pitchFamily="34" charset="0"/>
              </a:rPr>
              <a:t>باختيار أداة التقويم الشهري </a:t>
            </a:r>
            <a:r>
              <a:rPr lang="en-US" altLang="en-US" sz="2000">
                <a:latin typeface="Arial" panose="020B0604020202020204" pitchFamily="34" charset="0"/>
              </a:rPr>
              <a:t>MonthCalender </a:t>
            </a:r>
            <a:r>
              <a:rPr lang="ar-BH" altLang="en-US" sz="2000">
                <a:latin typeface="Arial" panose="020B0604020202020204" pitchFamily="34" charset="0"/>
              </a:rPr>
              <a:t> من صندوق الأدوات </a:t>
            </a:r>
            <a:r>
              <a:rPr lang="en-US" altLang="en-US" sz="2000">
                <a:latin typeface="Arial" panose="020B0604020202020204" pitchFamily="34" charset="0"/>
              </a:rPr>
              <a:t>Toolbox</a:t>
            </a:r>
            <a:r>
              <a:rPr lang="ar-BH" altLang="en-US" sz="2000">
                <a:latin typeface="Arial" panose="020B0604020202020204" pitchFamily="34" charset="0"/>
              </a:rPr>
              <a:t> </a:t>
            </a:r>
            <a:endParaRPr lang="ar-SA" altLang="en-US" sz="2000">
              <a:latin typeface="Arial" panose="020B0604020202020204" pitchFamily="34" charset="0"/>
            </a:endParaRPr>
          </a:p>
          <a:p>
            <a:pPr algn="ctr" rtl="1">
              <a:lnSpc>
                <a:spcPct val="100000"/>
              </a:lnSpc>
              <a:spcBef>
                <a:spcPct val="0"/>
              </a:spcBef>
              <a:buFontTx/>
              <a:buNone/>
            </a:pPr>
            <a:r>
              <a:rPr lang="ar-BH" altLang="en-US" sz="2000" b="1">
                <a:solidFill>
                  <a:srgbClr val="FF0000"/>
                </a:solidFill>
                <a:latin typeface="Arial" panose="020B0604020202020204" pitchFamily="34" charset="0"/>
              </a:rPr>
              <a:t>اما بالسحب والافلات أو بالضغط مرتين على زر الفأرة الايسر.</a:t>
            </a:r>
            <a:endParaRPr lang="en-US" altLang="en-US" sz="2000" b="1">
              <a:solidFill>
                <a:srgbClr val="FF0000"/>
              </a:solidFill>
              <a:latin typeface="Arial" panose="020B0604020202020204" pitchFamily="34" charset="0"/>
            </a:endParaRPr>
          </a:p>
        </p:txBody>
      </p:sp>
      <p:pic>
        <p:nvPicPr>
          <p:cNvPr id="19" name="Picture 18">
            <a:extLst>
              <a:ext uri="{FF2B5EF4-FFF2-40B4-BE49-F238E27FC236}">
                <a16:creationId xmlns:a16="http://schemas.microsoft.com/office/drawing/2014/main" id="{018BD083-0914-4FA5-9BB1-C1640089DF62}"/>
              </a:ext>
            </a:extLst>
          </p:cNvPr>
          <p:cNvPicPr/>
          <p:nvPr/>
        </p:nvPicPr>
        <p:blipFill>
          <a:blip r:embed="rId3"/>
          <a:stretch>
            <a:fillRect/>
          </a:stretch>
        </p:blipFill>
        <p:spPr>
          <a:xfrm>
            <a:off x="5270500" y="1254125"/>
            <a:ext cx="1330325" cy="385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4DED647C-1529-4129-9299-C83AC2D83FFD}"/>
              </a:ext>
            </a:extLst>
          </p:cNvPr>
          <p:cNvPicPr/>
          <p:nvPr/>
        </p:nvPicPr>
        <p:blipFill>
          <a:blip r:embed="rId3"/>
          <a:stretch>
            <a:fillRect/>
          </a:stretch>
        </p:blipFill>
        <p:spPr>
          <a:xfrm>
            <a:off x="1200150" y="3732213"/>
            <a:ext cx="1366838" cy="331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5" name="مستطيل 10">
            <a:extLst>
              <a:ext uri="{FF2B5EF4-FFF2-40B4-BE49-F238E27FC236}">
                <a16:creationId xmlns:a16="http://schemas.microsoft.com/office/drawing/2014/main" id="{CC8CCA56-12CB-4991-AB5A-86C312D61153}"/>
              </a:ext>
            </a:extLst>
          </p:cNvPr>
          <p:cNvSpPr>
            <a:spLocks noChangeArrowheads="1"/>
          </p:cNvSpPr>
          <p:nvPr/>
        </p:nvSpPr>
        <p:spPr bwMode="auto">
          <a:xfrm>
            <a:off x="7175500" y="2944813"/>
            <a:ext cx="4229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Tx/>
              <a:buNone/>
            </a:pPr>
            <a:r>
              <a:rPr lang="ar-BH" altLang="en-US" b="1"/>
              <a:t>هي أداة تستخدم </a:t>
            </a:r>
            <a:r>
              <a:rPr lang="ar-SA" altLang="en-US" b="1"/>
              <a:t>لإظهار تقويم شهري وتمكن المستخدم من اختيار تاريخ معين </a:t>
            </a:r>
            <a:endParaRPr lang="en-GB" altLang="en-US" b="1"/>
          </a:p>
        </p:txBody>
      </p:sp>
      <p:grpSp>
        <p:nvGrpSpPr>
          <p:cNvPr id="32776" name="مجموعة 3">
            <a:extLst>
              <a:ext uri="{FF2B5EF4-FFF2-40B4-BE49-F238E27FC236}">
                <a16:creationId xmlns:a16="http://schemas.microsoft.com/office/drawing/2014/main" id="{93909917-545D-4379-B273-B599F5655E07}"/>
              </a:ext>
            </a:extLst>
          </p:cNvPr>
          <p:cNvGrpSpPr>
            <a:grpSpLocks/>
          </p:cNvGrpSpPr>
          <p:nvPr/>
        </p:nvGrpSpPr>
        <p:grpSpPr bwMode="auto">
          <a:xfrm>
            <a:off x="3808413" y="2935288"/>
            <a:ext cx="3135312" cy="3024187"/>
            <a:chOff x="3807656" y="2935485"/>
            <a:chExt cx="3135312" cy="3024187"/>
          </a:xfrm>
        </p:grpSpPr>
        <p:pic>
          <p:nvPicPr>
            <p:cNvPr id="32777" name="Picture 2">
              <a:extLst>
                <a:ext uri="{FF2B5EF4-FFF2-40B4-BE49-F238E27FC236}">
                  <a16:creationId xmlns:a16="http://schemas.microsoft.com/office/drawing/2014/main" id="{90D861AD-C96D-467F-BDE5-95EF55A01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564" t="21552" r="5730" b="7217"/>
            <a:stretch>
              <a:fillRect/>
            </a:stretch>
          </p:blipFill>
          <p:spPr bwMode="auto">
            <a:xfrm>
              <a:off x="3807656" y="2935485"/>
              <a:ext cx="31353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صورة 1">
              <a:extLst>
                <a:ext uri="{FF2B5EF4-FFF2-40B4-BE49-F238E27FC236}">
                  <a16:creationId xmlns:a16="http://schemas.microsoft.com/office/drawing/2014/main" id="{E64DF8ED-9E8E-4C8F-A95D-495D6EDE5F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1784" y="3732213"/>
              <a:ext cx="262567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
                                            <p:txEl>
                                              <p:pRg st="1" end="1"/>
                                            </p:txEl>
                                          </p:spTgt>
                                        </p:tgtEl>
                                        <p:attrNameLst>
                                          <p:attrName>style.visibility</p:attrName>
                                        </p:attrNameLst>
                                      </p:cBhvr>
                                      <p:to>
                                        <p:strVal val="visible"/>
                                      </p:to>
                                    </p:set>
                                    <p:anim calcmode="lin" valueType="num">
                                      <p:cBhvr>
                                        <p:cTn id="16"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7" presetClass="path" presetSubtype="0" accel="50000" decel="50000" fill="hold" nodeType="clickEffect">
                                  <p:stCondLst>
                                    <p:cond delay="0"/>
                                  </p:stCondLst>
                                  <p:childTnLst>
                                    <p:animMotion origin="layout" path="M 2.91667E-6 2.96296E-6 C 2.91667E-6 -0.04167 0.10625 -0.00255 0.14492 -0.0044 C 0.18346 -0.00648 0.17513 -0.01227 0.23125 -0.01227 C 0.27304 -0.01227 0.28307 -0.02292 0.325 -0.02292 " pathEditMode="relative" rAng="0" ptsTypes="AAAA">
                                      <p:cBhvr>
                                        <p:cTn id="24" dur="2000" fill="hold"/>
                                        <p:tgtEl>
                                          <p:spTgt spid="20"/>
                                        </p:tgtEl>
                                        <p:attrNameLst>
                                          <p:attrName>ppt_x</p:attrName>
                                          <p:attrName>ppt_y</p:attrName>
                                        </p:attrNameLst>
                                      </p:cBhvr>
                                      <p:rCtr x="16250"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2">
            <a:extLst>
              <a:ext uri="{FF2B5EF4-FFF2-40B4-BE49-F238E27FC236}">
                <a16:creationId xmlns:a16="http://schemas.microsoft.com/office/drawing/2014/main" id="{E0CCD8B5-7998-4F8A-9183-5E59BAE604BD}"/>
              </a:ext>
            </a:extLst>
          </p:cNvPr>
          <p:cNvGrpSpPr>
            <a:grpSpLocks/>
          </p:cNvGrpSpPr>
          <p:nvPr/>
        </p:nvGrpSpPr>
        <p:grpSpPr bwMode="auto">
          <a:xfrm>
            <a:off x="3863975" y="498475"/>
            <a:ext cx="5278438" cy="1206500"/>
            <a:chOff x="3863752" y="498757"/>
            <a:chExt cx="5279009" cy="1205725"/>
          </a:xfrm>
        </p:grpSpPr>
        <p:sp>
          <p:nvSpPr>
            <p:cNvPr id="14" name="Rectangle 13">
              <a:extLst>
                <a:ext uri="{FF2B5EF4-FFF2-40B4-BE49-F238E27FC236}">
                  <a16:creationId xmlns:a16="http://schemas.microsoft.com/office/drawing/2014/main" id="{2A33016F-DB72-4DA1-86EC-4B467D56FD76}"/>
                </a:ext>
              </a:extLst>
            </p:cNvPr>
            <p:cNvSpPr>
              <a:spLocks noChangeArrowheads="1"/>
            </p:cNvSpPr>
            <p:nvPr/>
          </p:nvSpPr>
          <p:spPr bwMode="auto">
            <a:xfrm>
              <a:off x="6599311" y="1119071"/>
              <a:ext cx="2141769" cy="585411"/>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التقويم الشهري</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5A0646CA-C1E9-4F8F-B81A-2025A8415DF6}"/>
                </a:ext>
              </a:extLst>
            </p:cNvPr>
            <p:cNvSpPr>
              <a:spLocks noChangeArrowheads="1"/>
            </p:cNvSpPr>
            <p:nvPr/>
          </p:nvSpPr>
          <p:spPr bwMode="auto">
            <a:xfrm>
              <a:off x="3863752" y="498757"/>
              <a:ext cx="5279009" cy="769443"/>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pic>
        <p:nvPicPr>
          <p:cNvPr id="7" name="Picture 6">
            <a:extLst>
              <a:ext uri="{FF2B5EF4-FFF2-40B4-BE49-F238E27FC236}">
                <a16:creationId xmlns:a16="http://schemas.microsoft.com/office/drawing/2014/main" id="{4A908678-97B7-4921-9DF9-E2DDD1FD8B73}"/>
              </a:ext>
            </a:extLst>
          </p:cNvPr>
          <p:cNvPicPr/>
          <p:nvPr/>
        </p:nvPicPr>
        <p:blipFill>
          <a:blip r:embed="rId2"/>
          <a:stretch>
            <a:fillRect/>
          </a:stretch>
        </p:blipFill>
        <p:spPr>
          <a:xfrm>
            <a:off x="5270500" y="1254125"/>
            <a:ext cx="1330325" cy="385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Table 8">
            <a:extLst>
              <a:ext uri="{FF2B5EF4-FFF2-40B4-BE49-F238E27FC236}">
                <a16:creationId xmlns:a16="http://schemas.microsoft.com/office/drawing/2014/main" id="{B79B5F9D-2F15-47AD-A829-E8CFEBB77338}"/>
              </a:ext>
            </a:extLst>
          </p:cNvPr>
          <p:cNvGraphicFramePr>
            <a:graphicFrameLocks noGrp="1"/>
          </p:cNvGraphicFramePr>
          <p:nvPr/>
        </p:nvGraphicFramePr>
        <p:xfrm>
          <a:off x="3186113" y="2024063"/>
          <a:ext cx="6697662" cy="2917827"/>
        </p:xfrm>
        <a:graphic>
          <a:graphicData uri="http://schemas.openxmlformats.org/drawingml/2006/table">
            <a:tbl>
              <a:tblPr rtl="1" firstRow="1" firstCol="1" bandRow="1">
                <a:tableStyleId>{22838BEF-8BB2-4498-84A7-C5851F593DF1}</a:tableStyleId>
              </a:tblPr>
              <a:tblGrid>
                <a:gridCol w="3348831">
                  <a:extLst>
                    <a:ext uri="{9D8B030D-6E8A-4147-A177-3AD203B41FA5}">
                      <a16:colId xmlns:a16="http://schemas.microsoft.com/office/drawing/2014/main" val="20000"/>
                    </a:ext>
                  </a:extLst>
                </a:gridCol>
                <a:gridCol w="3348831">
                  <a:extLst>
                    <a:ext uri="{9D8B030D-6E8A-4147-A177-3AD203B41FA5}">
                      <a16:colId xmlns:a16="http://schemas.microsoft.com/office/drawing/2014/main" val="20001"/>
                    </a:ext>
                  </a:extLst>
                </a:gridCol>
              </a:tblGrid>
              <a:tr h="483757">
                <a:tc>
                  <a:txBody>
                    <a:bodyPr/>
                    <a:lstStyle/>
                    <a:p>
                      <a:pPr marL="0" marR="0" algn="ctr" rtl="0">
                        <a:lnSpc>
                          <a:spcPct val="107000"/>
                        </a:lnSpc>
                        <a:spcBef>
                          <a:spcPts val="0"/>
                        </a:spcBef>
                        <a:spcAft>
                          <a:spcPts val="0"/>
                        </a:spcAft>
                      </a:pPr>
                      <a:r>
                        <a:rPr lang="ar-SA" sz="2400">
                          <a:effectLst/>
                        </a:rPr>
                        <a:t>الخاصية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tc>
                <a:tc>
                  <a:txBody>
                    <a:bodyPr/>
                    <a:lstStyle/>
                    <a:p>
                      <a:pPr marL="0" marR="0" algn="ctr" rtl="0">
                        <a:lnSpc>
                          <a:spcPct val="107000"/>
                        </a:lnSpc>
                        <a:spcBef>
                          <a:spcPts val="0"/>
                        </a:spcBef>
                        <a:spcAft>
                          <a:spcPts val="0"/>
                        </a:spcAft>
                      </a:pPr>
                      <a:r>
                        <a:rPr lang="ar-SA" sz="2400">
                          <a:effectLst/>
                        </a:rPr>
                        <a:t>القيمة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tc>
                <a:extLst>
                  <a:ext uri="{0D108BD9-81ED-4DB2-BD59-A6C34878D82A}">
                    <a16:rowId xmlns:a16="http://schemas.microsoft.com/office/drawing/2014/main" val="10000"/>
                  </a:ext>
                </a:extLst>
              </a:tr>
              <a:tr h="486814">
                <a:tc>
                  <a:txBody>
                    <a:bodyPr/>
                    <a:lstStyle/>
                    <a:p>
                      <a:pPr marL="228600" marR="0" algn="ctr" rtl="0">
                        <a:lnSpc>
                          <a:spcPct val="107000"/>
                        </a:lnSpc>
                        <a:spcBef>
                          <a:spcPts val="0"/>
                        </a:spcBef>
                        <a:spcAft>
                          <a:spcPts val="0"/>
                        </a:spcAft>
                      </a:pPr>
                      <a:r>
                        <a:rPr lang="en-US" sz="2400">
                          <a:effectLst/>
                        </a:rPr>
                        <a:t>Mindate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nchor="ctr"/>
                </a:tc>
                <a:tc>
                  <a:txBody>
                    <a:bodyPr/>
                    <a:lstStyle/>
                    <a:p>
                      <a:pPr marL="0" marR="0" algn="ctr" rtl="0">
                        <a:lnSpc>
                          <a:spcPct val="107000"/>
                        </a:lnSpc>
                        <a:spcBef>
                          <a:spcPts val="0"/>
                        </a:spcBef>
                        <a:spcAft>
                          <a:spcPts val="0"/>
                        </a:spcAft>
                      </a:pPr>
                      <a:r>
                        <a:rPr lang="ar-SA" sz="2000">
                          <a:effectLst/>
                        </a:rPr>
                        <a:t>أقل قيمة تعطى للتاريخ</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tc>
                <a:extLst>
                  <a:ext uri="{0D108BD9-81ED-4DB2-BD59-A6C34878D82A}">
                    <a16:rowId xmlns:a16="http://schemas.microsoft.com/office/drawing/2014/main" val="10001"/>
                  </a:ext>
                </a:extLst>
              </a:tr>
              <a:tr h="486814">
                <a:tc>
                  <a:txBody>
                    <a:bodyPr/>
                    <a:lstStyle/>
                    <a:p>
                      <a:pPr marL="0" marR="0" algn="ctr" rtl="0">
                        <a:lnSpc>
                          <a:spcPct val="107000"/>
                        </a:lnSpc>
                        <a:spcBef>
                          <a:spcPts val="0"/>
                        </a:spcBef>
                        <a:spcAft>
                          <a:spcPts val="0"/>
                        </a:spcAft>
                      </a:pPr>
                      <a:r>
                        <a:rPr lang="en-US" sz="2400">
                          <a:effectLst/>
                        </a:rPr>
                        <a:t>Maxdate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nchor="ctr"/>
                </a:tc>
                <a:tc>
                  <a:txBody>
                    <a:bodyPr/>
                    <a:lstStyle/>
                    <a:p>
                      <a:pPr marL="0" marR="0" algn="ctr" rtl="0">
                        <a:lnSpc>
                          <a:spcPct val="107000"/>
                        </a:lnSpc>
                        <a:spcBef>
                          <a:spcPts val="0"/>
                        </a:spcBef>
                        <a:spcAft>
                          <a:spcPts val="0"/>
                        </a:spcAft>
                      </a:pPr>
                      <a:r>
                        <a:rPr lang="ar-BH" sz="2000">
                          <a:effectLst/>
                        </a:rPr>
                        <a:t>أكبر قيمة تعطى للتاريخ</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tc>
                <a:extLst>
                  <a:ext uri="{0D108BD9-81ED-4DB2-BD59-A6C34878D82A}">
                    <a16:rowId xmlns:a16="http://schemas.microsoft.com/office/drawing/2014/main" val="10002"/>
                  </a:ext>
                </a:extLst>
              </a:tr>
              <a:tr h="486814">
                <a:tc>
                  <a:txBody>
                    <a:bodyPr/>
                    <a:lstStyle/>
                    <a:p>
                      <a:pPr marL="0" marR="0" algn="ctr" rtl="0">
                        <a:lnSpc>
                          <a:spcPct val="107000"/>
                        </a:lnSpc>
                        <a:spcBef>
                          <a:spcPts val="0"/>
                        </a:spcBef>
                        <a:spcAft>
                          <a:spcPts val="0"/>
                        </a:spcAft>
                      </a:pPr>
                      <a:r>
                        <a:rPr lang="en-US" sz="2400" dirty="0">
                          <a:effectLst/>
                        </a:rPr>
                        <a:t>ShowToday</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nchor="ctr"/>
                </a:tc>
                <a:tc>
                  <a:txBody>
                    <a:bodyPr/>
                    <a:lstStyle/>
                    <a:p>
                      <a:pPr marL="0" marR="0" algn="ctr" rtl="0">
                        <a:lnSpc>
                          <a:spcPct val="107000"/>
                        </a:lnSpc>
                        <a:spcBef>
                          <a:spcPts val="0"/>
                        </a:spcBef>
                        <a:spcAft>
                          <a:spcPts val="0"/>
                        </a:spcAft>
                      </a:pPr>
                      <a:r>
                        <a:rPr lang="ar-BH" sz="2000">
                          <a:effectLst/>
                        </a:rPr>
                        <a:t>إظهار تاريخ اليوم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tc>
                <a:extLst>
                  <a:ext uri="{0D108BD9-81ED-4DB2-BD59-A6C34878D82A}">
                    <a16:rowId xmlns:a16="http://schemas.microsoft.com/office/drawing/2014/main" val="10003"/>
                  </a:ext>
                </a:extLst>
              </a:tr>
              <a:tr h="486814">
                <a:tc>
                  <a:txBody>
                    <a:bodyPr/>
                    <a:lstStyle/>
                    <a:p>
                      <a:pPr marL="0" marR="0" algn="ctr" rtl="0">
                        <a:lnSpc>
                          <a:spcPct val="107000"/>
                        </a:lnSpc>
                        <a:spcBef>
                          <a:spcPts val="0"/>
                        </a:spcBef>
                        <a:spcAft>
                          <a:spcPts val="0"/>
                        </a:spcAft>
                      </a:pPr>
                      <a:r>
                        <a:rPr lang="en-US" sz="2400">
                          <a:effectLst/>
                        </a:rPr>
                        <a:t>Today Date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nchor="ctr"/>
                </a:tc>
                <a:tc>
                  <a:txBody>
                    <a:bodyPr/>
                    <a:lstStyle/>
                    <a:p>
                      <a:pPr marL="0" marR="0" algn="ctr" rtl="0">
                        <a:lnSpc>
                          <a:spcPct val="107000"/>
                        </a:lnSpc>
                        <a:spcBef>
                          <a:spcPts val="0"/>
                        </a:spcBef>
                        <a:spcAft>
                          <a:spcPts val="0"/>
                        </a:spcAft>
                      </a:pPr>
                      <a:r>
                        <a:rPr lang="ar-SA" sz="2000">
                          <a:effectLst/>
                        </a:rPr>
                        <a:t>تاريخ اليوم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tc>
                <a:extLst>
                  <a:ext uri="{0D108BD9-81ED-4DB2-BD59-A6C34878D82A}">
                    <a16:rowId xmlns:a16="http://schemas.microsoft.com/office/drawing/2014/main" val="10004"/>
                  </a:ext>
                </a:extLst>
              </a:tr>
              <a:tr h="486814">
                <a:tc>
                  <a:txBody>
                    <a:bodyPr/>
                    <a:lstStyle/>
                    <a:p>
                      <a:pPr marL="0" marR="0" algn="ctr" rtl="0">
                        <a:lnSpc>
                          <a:spcPct val="107000"/>
                        </a:lnSpc>
                        <a:spcBef>
                          <a:spcPts val="0"/>
                        </a:spcBef>
                        <a:spcAft>
                          <a:spcPts val="0"/>
                        </a:spcAft>
                      </a:pPr>
                      <a:r>
                        <a:rPr lang="en-US" sz="2400">
                          <a:effectLst/>
                        </a:rPr>
                        <a:t>ShowWeekNumbers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nchor="ctr"/>
                </a:tc>
                <a:tc>
                  <a:txBody>
                    <a:bodyPr/>
                    <a:lstStyle/>
                    <a:p>
                      <a:pPr marL="0" marR="0" algn="ctr" rtl="0">
                        <a:lnSpc>
                          <a:spcPct val="107000"/>
                        </a:lnSpc>
                        <a:spcBef>
                          <a:spcPts val="0"/>
                        </a:spcBef>
                        <a:spcAft>
                          <a:spcPts val="0"/>
                        </a:spcAft>
                      </a:pPr>
                      <a:r>
                        <a:rPr lang="ar-SA" sz="2000" dirty="0">
                          <a:effectLst/>
                        </a:rPr>
                        <a:t>اظهار ارقام الاسابيع</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a:extLst>
              <a:ext uri="{FF2B5EF4-FFF2-40B4-BE49-F238E27FC236}">
                <a16:creationId xmlns:a16="http://schemas.microsoft.com/office/drawing/2014/main" id="{CCC2092B-D6EF-4593-9CCD-78041B104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1447800"/>
            <a:ext cx="26638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783BE0-434B-49B7-ABCD-42CE7F1DE804}"/>
              </a:ext>
            </a:extLst>
          </p:cNvPr>
          <p:cNvSpPr txBox="1">
            <a:spLocks noChangeArrowheads="1"/>
          </p:cNvSpPr>
          <p:nvPr/>
        </p:nvSpPr>
        <p:spPr bwMode="auto">
          <a:xfrm>
            <a:off x="3722688" y="1774825"/>
            <a:ext cx="7993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BH" altLang="en-US" sz="1800">
                <a:latin typeface="Arial" panose="020B0604020202020204" pitchFamily="34" charset="0"/>
              </a:rPr>
              <a:t>باختيار صندوق المجموعة</a:t>
            </a:r>
            <a:r>
              <a:rPr lang="en-US" altLang="en-US" sz="1800">
                <a:latin typeface="Arial" panose="020B0604020202020204" pitchFamily="34" charset="0"/>
              </a:rPr>
              <a:t>Group Box </a:t>
            </a:r>
            <a:r>
              <a:rPr lang="ar-BH" altLang="en-US" sz="1800">
                <a:latin typeface="Arial" panose="020B0604020202020204" pitchFamily="34" charset="0"/>
              </a:rPr>
              <a:t> من صندوق الأدوات </a:t>
            </a:r>
            <a:r>
              <a:rPr lang="en-US" altLang="en-US" sz="1800">
                <a:latin typeface="Arial" panose="020B0604020202020204" pitchFamily="34" charset="0"/>
              </a:rPr>
              <a:t>Toolbox</a:t>
            </a:r>
            <a:r>
              <a:rPr lang="ar-BH" altLang="en-US" sz="1800">
                <a:latin typeface="Arial" panose="020B0604020202020204" pitchFamily="34" charset="0"/>
              </a:rPr>
              <a:t> ووضعها داخل النموذج </a:t>
            </a:r>
            <a:r>
              <a:rPr lang="en-US" altLang="en-US" sz="1800">
                <a:latin typeface="Arial" panose="020B0604020202020204" pitchFamily="34" charset="0"/>
              </a:rPr>
              <a:t>Form</a:t>
            </a:r>
            <a:r>
              <a:rPr lang="ar-BH" altLang="en-US" sz="1800">
                <a:latin typeface="Arial" panose="020B0604020202020204" pitchFamily="34" charset="0"/>
              </a:rPr>
              <a:t> </a:t>
            </a:r>
          </a:p>
          <a:p>
            <a:pPr algn="ctr" rtl="1">
              <a:lnSpc>
                <a:spcPct val="100000"/>
              </a:lnSpc>
              <a:spcBef>
                <a:spcPct val="0"/>
              </a:spcBef>
              <a:buFontTx/>
              <a:buNone/>
            </a:pPr>
            <a:r>
              <a:rPr lang="ar-BH" altLang="en-US" sz="1800" b="1">
                <a:solidFill>
                  <a:srgbClr val="FF0000"/>
                </a:solidFill>
                <a:latin typeface="Arial" panose="020B0604020202020204" pitchFamily="34" charset="0"/>
              </a:rPr>
              <a:t>اما بالسحب والافلات أو بالضغط مرتين على زر الفأرة الايسر.</a:t>
            </a:r>
            <a:endParaRPr lang="en-US" altLang="en-US" sz="1800" b="1">
              <a:solidFill>
                <a:srgbClr val="FF0000"/>
              </a:solidFill>
              <a:latin typeface="Arial" panose="020B0604020202020204" pitchFamily="34" charset="0"/>
            </a:endParaRPr>
          </a:p>
        </p:txBody>
      </p:sp>
      <p:sp>
        <p:nvSpPr>
          <p:cNvPr id="23" name="Rectangle 22">
            <a:extLst>
              <a:ext uri="{FF2B5EF4-FFF2-40B4-BE49-F238E27FC236}">
                <a16:creationId xmlns:a16="http://schemas.microsoft.com/office/drawing/2014/main" id="{B2C3AD25-5742-4FD5-AFDC-08914D7AB24D}"/>
              </a:ext>
            </a:extLst>
          </p:cNvPr>
          <p:cNvSpPr>
            <a:spLocks noChangeArrowheads="1"/>
          </p:cNvSpPr>
          <p:nvPr/>
        </p:nvSpPr>
        <p:spPr bwMode="auto">
          <a:xfrm>
            <a:off x="4008438" y="409575"/>
            <a:ext cx="5278437" cy="769938"/>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4D6F01DE-1093-4BB6-B61F-FEE44BD19C7B}"/>
              </a:ext>
            </a:extLst>
          </p:cNvPr>
          <p:cNvSpPr>
            <a:spLocks noChangeArrowheads="1"/>
          </p:cNvSpPr>
          <p:nvPr/>
        </p:nvSpPr>
        <p:spPr bwMode="auto">
          <a:xfrm>
            <a:off x="6646863" y="1104900"/>
            <a:ext cx="2447925" cy="585788"/>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صندوق المجموعة</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26" name="Picture 25">
            <a:extLst>
              <a:ext uri="{FF2B5EF4-FFF2-40B4-BE49-F238E27FC236}">
                <a16:creationId xmlns:a16="http://schemas.microsoft.com/office/drawing/2014/main" id="{435774D0-975C-4A55-8DFA-2B3C05877C10}"/>
              </a:ext>
            </a:extLst>
          </p:cNvPr>
          <p:cNvPicPr/>
          <p:nvPr/>
        </p:nvPicPr>
        <p:blipFill>
          <a:blip r:embed="rId3"/>
          <a:stretch>
            <a:fillRect/>
          </a:stretch>
        </p:blipFill>
        <p:spPr>
          <a:xfrm>
            <a:off x="5565775" y="1179513"/>
            <a:ext cx="1081088" cy="44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35C31BB-9FBF-41F9-8975-CFE794158FAF}"/>
              </a:ext>
            </a:extLst>
          </p:cNvPr>
          <p:cNvPicPr/>
          <p:nvPr/>
        </p:nvPicPr>
        <p:blipFill>
          <a:blip r:embed="rId3"/>
          <a:stretch>
            <a:fillRect/>
          </a:stretch>
        </p:blipFill>
        <p:spPr>
          <a:xfrm>
            <a:off x="1200150" y="5024438"/>
            <a:ext cx="1081088" cy="44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4824" name="مجموعة 2">
            <a:extLst>
              <a:ext uri="{FF2B5EF4-FFF2-40B4-BE49-F238E27FC236}">
                <a16:creationId xmlns:a16="http://schemas.microsoft.com/office/drawing/2014/main" id="{2F1892DE-76BC-4F35-A77B-EC48DF44600A}"/>
              </a:ext>
            </a:extLst>
          </p:cNvPr>
          <p:cNvGrpSpPr>
            <a:grpSpLocks/>
          </p:cNvGrpSpPr>
          <p:nvPr/>
        </p:nvGrpSpPr>
        <p:grpSpPr bwMode="auto">
          <a:xfrm>
            <a:off x="3863975" y="2890838"/>
            <a:ext cx="3135313" cy="3024187"/>
            <a:chOff x="4367213" y="2220913"/>
            <a:chExt cx="3135312" cy="3024187"/>
          </a:xfrm>
        </p:grpSpPr>
        <p:pic>
          <p:nvPicPr>
            <p:cNvPr id="34826" name="Picture 2">
              <a:extLst>
                <a:ext uri="{FF2B5EF4-FFF2-40B4-BE49-F238E27FC236}">
                  <a16:creationId xmlns:a16="http://schemas.microsoft.com/office/drawing/2014/main" id="{C368A1EA-9AC6-44C5-AAE9-A178802F4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564" t="21552" r="5730" b="7217"/>
            <a:stretch>
              <a:fillRect/>
            </a:stretch>
          </p:blipFill>
          <p:spPr bwMode="auto">
            <a:xfrm>
              <a:off x="4367213" y="2220913"/>
              <a:ext cx="31353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صورة 1">
              <a:extLst>
                <a:ext uri="{FF2B5EF4-FFF2-40B4-BE49-F238E27FC236}">
                  <a16:creationId xmlns:a16="http://schemas.microsoft.com/office/drawing/2014/main" id="{7B8CA629-36D9-46B1-A6EC-32D3A51B42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7544" y="3047306"/>
              <a:ext cx="2914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5" name="مستطيل 11">
            <a:extLst>
              <a:ext uri="{FF2B5EF4-FFF2-40B4-BE49-F238E27FC236}">
                <a16:creationId xmlns:a16="http://schemas.microsoft.com/office/drawing/2014/main" id="{08F754DC-7EA1-4017-8F6D-9692B42F3B49}"/>
              </a:ext>
            </a:extLst>
          </p:cNvPr>
          <p:cNvSpPr>
            <a:spLocks noChangeArrowheads="1"/>
          </p:cNvSpPr>
          <p:nvPr/>
        </p:nvSpPr>
        <p:spPr bwMode="auto">
          <a:xfrm>
            <a:off x="7319963" y="2944813"/>
            <a:ext cx="408463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Tx/>
              <a:buNone/>
            </a:pPr>
            <a:r>
              <a:rPr lang="ar-BH" altLang="en-US" b="1"/>
              <a:t>أداة تستخدم </a:t>
            </a:r>
            <a:r>
              <a:rPr lang="ar-SA" altLang="en-US" b="1"/>
              <a:t>لتجميع عدد من عناصر التحكم داخل إطار ويصبح </a:t>
            </a:r>
            <a:r>
              <a:rPr lang="en-US" altLang="en-US" b="1"/>
              <a:t>GroupBox </a:t>
            </a:r>
            <a:r>
              <a:rPr lang="ar-SA" altLang="en-US" b="1"/>
              <a:t> هو العنصر المحتوي لهذه العناصر</a:t>
            </a:r>
            <a:endParaRPr lang="en-GB"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
                                            <p:txEl>
                                              <p:pRg st="1" end="1"/>
                                            </p:txEl>
                                          </p:spTgt>
                                        </p:tgtEl>
                                        <p:attrNameLst>
                                          <p:attrName>style.visibility</p:attrName>
                                        </p:attrNameLst>
                                      </p:cBhvr>
                                      <p:to>
                                        <p:strVal val="visible"/>
                                      </p:to>
                                    </p:set>
                                    <p:anim calcmode="lin" valueType="num">
                                      <p:cBhvr>
                                        <p:cTn id="16"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7" presetClass="path" presetSubtype="0" accel="50000" decel="50000" fill="hold" nodeType="clickEffect">
                                  <p:stCondLst>
                                    <p:cond delay="0"/>
                                  </p:stCondLst>
                                  <p:childTnLst>
                                    <p:animMotion origin="layout" path="M 1.66667E-6 -4.81481E-6 L 1.66667E-6 -0.1324 C 1.66667E-6 -0.19189 0.0888 -0.26481 0.16094 -0.26481 L 0.32187 -0.26481 " pathEditMode="relative" rAng="0" ptsTypes="AAAA">
                                      <p:cBhvr>
                                        <p:cTn id="24" dur="2000" fill="hold"/>
                                        <p:tgtEl>
                                          <p:spTgt spid="5"/>
                                        </p:tgtEl>
                                        <p:attrNameLst>
                                          <p:attrName>ppt_x</p:attrName>
                                          <p:attrName>ppt_y</p:attrName>
                                        </p:attrNameLst>
                                      </p:cBhvr>
                                      <p:rCtr x="16094" y="-1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D7FD8-A240-46BE-BDAF-686CAABE1A11}"/>
              </a:ext>
            </a:extLst>
          </p:cNvPr>
          <p:cNvSpPr/>
          <p:nvPr/>
        </p:nvSpPr>
        <p:spPr>
          <a:xfrm>
            <a:off x="4583113" y="404813"/>
            <a:ext cx="2921000" cy="923925"/>
          </a:xfrm>
          <a:prstGeom prst="rect">
            <a:avLst/>
          </a:prstGeom>
          <a:noFill/>
        </p:spPr>
        <p:txBody>
          <a:bodyPr wrap="none">
            <a:spAutoFit/>
          </a:bodyPr>
          <a:lstStyle/>
          <a:p>
            <a:pPr algn="ctr">
              <a:defRPr/>
            </a:pPr>
            <a:r>
              <a:rPr lang="ar-BH" sz="5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أهداف الدرس</a:t>
            </a:r>
            <a:endParaRPr lang="en-US" sz="5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id="{166EF8E2-F351-4803-8AA3-2D098E4B41DD}"/>
              </a:ext>
            </a:extLst>
          </p:cNvPr>
          <p:cNvSpPr/>
          <p:nvPr/>
        </p:nvSpPr>
        <p:spPr>
          <a:xfrm>
            <a:off x="1343472" y="1124744"/>
            <a:ext cx="10091738" cy="5183187"/>
          </a:xfrm>
          <a:prstGeom prst="rect">
            <a:avLst/>
          </a:prstGeom>
          <a:noFill/>
        </p:spPr>
        <p:txBody>
          <a:bodyPr>
            <a:spAutoFit/>
          </a:bodyPr>
          <a:lstStyle/>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فهم المقصود بعناصر التحكم </a:t>
            </a:r>
            <a:r>
              <a:rPr lang="en-US" sz="2800" dirty="0">
                <a:ln w="0"/>
                <a:effectLst>
                  <a:outerShdw blurRad="38100" dist="19050" dir="2700000" algn="tl" rotWithShape="0">
                    <a:schemeClr val="dk1">
                      <a:alpha val="40000"/>
                    </a:schemeClr>
                  </a:outerShdw>
                </a:effectLst>
              </a:rPr>
              <a:t>Controls</a:t>
            </a:r>
          </a:p>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إضافة عناصر التحكم </a:t>
            </a:r>
            <a:r>
              <a:rPr lang="en-US" sz="2800" dirty="0">
                <a:ln w="0"/>
                <a:effectLst>
                  <a:outerShdw blurRad="38100" dist="19050" dir="2700000" algn="tl" rotWithShape="0">
                    <a:schemeClr val="dk1">
                      <a:alpha val="40000"/>
                    </a:schemeClr>
                  </a:outerShdw>
                </a:effectLst>
              </a:rPr>
              <a:t>controls</a:t>
            </a:r>
            <a:r>
              <a:rPr lang="ar-SA" sz="2800" dirty="0">
                <a:ln w="0"/>
                <a:effectLst>
                  <a:outerShdw blurRad="38100" dist="19050" dir="2700000" algn="tl" rotWithShape="0">
                    <a:schemeClr val="dk1">
                      <a:alpha val="40000"/>
                    </a:schemeClr>
                  </a:outerShdw>
                </a:effectLst>
              </a:rPr>
              <a:t> إلى النموذج</a:t>
            </a:r>
          </a:p>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تعديل خصائص التحكم باستخدام نافذة </a:t>
            </a:r>
            <a:r>
              <a:rPr lang="en-US" sz="2800" dirty="0">
                <a:ln w="0"/>
                <a:effectLst>
                  <a:outerShdw blurRad="38100" dist="19050" dir="2700000" algn="tl" rotWithShape="0">
                    <a:schemeClr val="dk1">
                      <a:alpha val="40000"/>
                    </a:schemeClr>
                  </a:outerShdw>
                </a:effectLst>
              </a:rPr>
              <a:t>Properties</a:t>
            </a:r>
          </a:p>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وصف لعدد من الخصائص المشتركة بين عناصر التحكم </a:t>
            </a:r>
          </a:p>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التعرف على عدد من عناصر التحكم الشائعة </a:t>
            </a:r>
            <a:r>
              <a:rPr lang="en-US" sz="2800" dirty="0">
                <a:ln w="0"/>
                <a:effectLst>
                  <a:outerShdw blurRad="38100" dist="19050" dir="2700000" algn="tl" rotWithShape="0">
                    <a:schemeClr val="dk1">
                      <a:alpha val="40000"/>
                    </a:schemeClr>
                  </a:outerShdw>
                </a:effectLst>
              </a:rPr>
              <a:t>Common Controls</a:t>
            </a:r>
          </a:p>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التعرف على أحداث عناصر التحكم </a:t>
            </a:r>
            <a:r>
              <a:rPr lang="en-US" sz="2800" dirty="0">
                <a:ln w="0"/>
                <a:effectLst>
                  <a:outerShdw blurRad="38100" dist="19050" dir="2700000" algn="tl" rotWithShape="0">
                    <a:schemeClr val="dk1">
                      <a:alpha val="40000"/>
                    </a:schemeClr>
                  </a:outerShdw>
                </a:effectLst>
              </a:rPr>
              <a:t>Events</a:t>
            </a:r>
          </a:p>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إضافة تعليمات برمجية لأحداث عناصر التحكم </a:t>
            </a:r>
          </a:p>
          <a:p>
            <a:pPr marL="457200" indent="-457200" algn="r" rtl="1">
              <a:lnSpc>
                <a:spcPct val="150000"/>
              </a:lnSpc>
              <a:buFont typeface="Arial" panose="020B0604020202020204" pitchFamily="34" charset="0"/>
              <a:buChar char="•"/>
              <a:defRPr/>
            </a:pPr>
            <a:r>
              <a:rPr lang="ar-SA" sz="2800" dirty="0">
                <a:ln w="0"/>
                <a:effectLst>
                  <a:outerShdw blurRad="38100" dist="19050" dir="2700000" algn="tl" rotWithShape="0">
                    <a:schemeClr val="dk1">
                      <a:alpha val="40000"/>
                    </a:schemeClr>
                  </a:outerShdw>
                </a:effectLst>
              </a:rPr>
              <a:t>إضافة شاشة افتتاحية للبرنامج </a:t>
            </a:r>
            <a:r>
              <a:rPr lang="en-US" sz="2800" dirty="0">
                <a:ln w="0"/>
                <a:effectLst>
                  <a:outerShdw blurRad="38100" dist="19050" dir="2700000" algn="tl" rotWithShape="0">
                    <a:schemeClr val="dk1">
                      <a:alpha val="40000"/>
                    </a:schemeClr>
                  </a:outerShdw>
                </a:effectLst>
              </a:rPr>
              <a:t>Splash Screen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6C1025-1FE9-45D2-B6B2-BA883C5E56EF}"/>
              </a:ext>
            </a:extLst>
          </p:cNvPr>
          <p:cNvSpPr>
            <a:spLocks noChangeArrowheads="1"/>
          </p:cNvSpPr>
          <p:nvPr/>
        </p:nvSpPr>
        <p:spPr bwMode="auto">
          <a:xfrm>
            <a:off x="3792538" y="765175"/>
            <a:ext cx="5278437" cy="768350"/>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aphicFrame>
        <p:nvGraphicFramePr>
          <p:cNvPr id="18" name="Table 17">
            <a:extLst>
              <a:ext uri="{FF2B5EF4-FFF2-40B4-BE49-F238E27FC236}">
                <a16:creationId xmlns:a16="http://schemas.microsoft.com/office/drawing/2014/main" id="{3D4B54FD-79E5-4C71-938C-5B91A51A4120}"/>
              </a:ext>
            </a:extLst>
          </p:cNvPr>
          <p:cNvGraphicFramePr>
            <a:graphicFrameLocks noGrp="1"/>
          </p:cNvGraphicFramePr>
          <p:nvPr/>
        </p:nvGraphicFramePr>
        <p:xfrm>
          <a:off x="3332163" y="2420938"/>
          <a:ext cx="6640512" cy="2736850"/>
        </p:xfrm>
        <a:graphic>
          <a:graphicData uri="http://schemas.openxmlformats.org/drawingml/2006/table">
            <a:tbl>
              <a:tblPr firstRow="1" firstCol="1" bandRow="1">
                <a:tableStyleId>{21E4AEA4-8DFA-4A89-87EB-49C32662AFE0}</a:tableStyleId>
              </a:tblPr>
              <a:tblGrid>
                <a:gridCol w="3762010">
                  <a:extLst>
                    <a:ext uri="{9D8B030D-6E8A-4147-A177-3AD203B41FA5}">
                      <a16:colId xmlns:a16="http://schemas.microsoft.com/office/drawing/2014/main" val="20000"/>
                    </a:ext>
                  </a:extLst>
                </a:gridCol>
                <a:gridCol w="2878502">
                  <a:extLst>
                    <a:ext uri="{9D8B030D-6E8A-4147-A177-3AD203B41FA5}">
                      <a16:colId xmlns:a16="http://schemas.microsoft.com/office/drawing/2014/main" val="20001"/>
                    </a:ext>
                  </a:extLst>
                </a:gridCol>
              </a:tblGrid>
              <a:tr h="480009">
                <a:tc>
                  <a:txBody>
                    <a:bodyPr/>
                    <a:lstStyle/>
                    <a:p>
                      <a:pPr marL="0" marR="0" algn="ctr">
                        <a:lnSpc>
                          <a:spcPct val="107000"/>
                        </a:lnSpc>
                        <a:spcBef>
                          <a:spcPts val="0"/>
                        </a:spcBef>
                        <a:spcAft>
                          <a:spcPts val="0"/>
                        </a:spcAft>
                      </a:pPr>
                      <a:r>
                        <a:rPr lang="ar-SA" sz="2000">
                          <a:effectLst/>
                        </a:rPr>
                        <a:t>القيمة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marL="0" marR="0" algn="ctr" rtl="1">
                        <a:lnSpc>
                          <a:spcPct val="107000"/>
                        </a:lnSpc>
                        <a:spcBef>
                          <a:spcPts val="0"/>
                        </a:spcBef>
                        <a:spcAft>
                          <a:spcPts val="0"/>
                        </a:spcAft>
                      </a:pPr>
                      <a:r>
                        <a:rPr lang="ar-SA" sz="2000">
                          <a:effectLst/>
                        </a:rPr>
                        <a:t>           الخاصيـــــة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0"/>
                  </a:ext>
                </a:extLst>
              </a:tr>
              <a:tr h="483059">
                <a:tc>
                  <a:txBody>
                    <a:bodyPr/>
                    <a:lstStyle/>
                    <a:p>
                      <a:pPr marL="0" marR="0" algn="ctr">
                        <a:lnSpc>
                          <a:spcPct val="107000"/>
                        </a:lnSpc>
                        <a:spcBef>
                          <a:spcPts val="0"/>
                        </a:spcBef>
                        <a:spcAft>
                          <a:spcPts val="0"/>
                        </a:spcAft>
                      </a:pPr>
                      <a:r>
                        <a:rPr lang="ar-BH" sz="1800">
                          <a:effectLst/>
                        </a:rPr>
                        <a:t>نص عنوان لنافذة المجموعة.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nchor="ctr"/>
                </a:tc>
                <a:tc>
                  <a:txBody>
                    <a:bodyPr/>
                    <a:lstStyle/>
                    <a:p>
                      <a:pPr marL="0" marR="0" algn="ctr">
                        <a:lnSpc>
                          <a:spcPct val="107000"/>
                        </a:lnSpc>
                        <a:spcBef>
                          <a:spcPts val="0"/>
                        </a:spcBef>
                        <a:spcAft>
                          <a:spcPts val="0"/>
                        </a:spcAft>
                      </a:pPr>
                      <a:r>
                        <a:rPr lang="en-US" sz="2000">
                          <a:effectLst/>
                        </a:rPr>
                        <a:t>Text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nchor="ctr"/>
                </a:tc>
                <a:extLst>
                  <a:ext uri="{0D108BD9-81ED-4DB2-BD59-A6C34878D82A}">
                    <a16:rowId xmlns:a16="http://schemas.microsoft.com/office/drawing/2014/main" val="10001"/>
                  </a:ext>
                </a:extLst>
              </a:tr>
              <a:tr h="886891">
                <a:tc>
                  <a:txBody>
                    <a:bodyPr/>
                    <a:lstStyle/>
                    <a:p>
                      <a:pPr marL="0" marR="0" algn="ctr">
                        <a:lnSpc>
                          <a:spcPct val="107000"/>
                        </a:lnSpc>
                        <a:spcBef>
                          <a:spcPts val="0"/>
                        </a:spcBef>
                        <a:spcAft>
                          <a:spcPts val="0"/>
                        </a:spcAft>
                      </a:pPr>
                      <a:r>
                        <a:rPr lang="ar-BH" sz="1800">
                          <a:effectLst/>
                        </a:rPr>
                        <a:t>التحكم في إظهار و إخفاء وعناصر التحكم الموجودة به.</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nchor="ctr"/>
                </a:tc>
                <a:tc>
                  <a:txBody>
                    <a:bodyPr/>
                    <a:lstStyle/>
                    <a:p>
                      <a:pPr marL="0" marR="0" algn="ctr">
                        <a:lnSpc>
                          <a:spcPct val="107000"/>
                        </a:lnSpc>
                        <a:spcBef>
                          <a:spcPts val="0"/>
                        </a:spcBef>
                        <a:spcAft>
                          <a:spcPts val="0"/>
                        </a:spcAft>
                      </a:pPr>
                      <a:r>
                        <a:rPr lang="en-US" sz="2000">
                          <a:effectLst/>
                        </a:rPr>
                        <a:t>Visible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nchor="ctr"/>
                </a:tc>
                <a:extLst>
                  <a:ext uri="{0D108BD9-81ED-4DB2-BD59-A6C34878D82A}">
                    <a16:rowId xmlns:a16="http://schemas.microsoft.com/office/drawing/2014/main" val="10002"/>
                  </a:ext>
                </a:extLst>
              </a:tr>
              <a:tr h="886891">
                <a:tc>
                  <a:txBody>
                    <a:bodyPr/>
                    <a:lstStyle/>
                    <a:p>
                      <a:pPr marL="0" marR="0" algn="ctr" rtl="1">
                        <a:lnSpc>
                          <a:spcPct val="107000"/>
                        </a:lnSpc>
                        <a:spcBef>
                          <a:spcPts val="0"/>
                        </a:spcBef>
                        <a:spcAft>
                          <a:spcPts val="0"/>
                        </a:spcAft>
                      </a:pPr>
                      <a:r>
                        <a:rPr lang="ar-SA" sz="1800">
                          <a:effectLst/>
                        </a:rPr>
                        <a:t>القيمة </a:t>
                      </a:r>
                      <a:r>
                        <a:rPr lang="en-US" sz="1800">
                          <a:effectLst/>
                        </a:rPr>
                        <a:t>Yes</a:t>
                      </a:r>
                      <a:r>
                        <a:rPr lang="ar-SA" sz="1800">
                          <a:effectLst/>
                        </a:rPr>
                        <a:t> تعني محاذاة من اليمين الى اليسار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nchor="ctr"/>
                </a:tc>
                <a:tc>
                  <a:txBody>
                    <a:bodyPr/>
                    <a:lstStyle/>
                    <a:p>
                      <a:pPr marL="0" marR="0" algn="ctr">
                        <a:lnSpc>
                          <a:spcPct val="107000"/>
                        </a:lnSpc>
                        <a:spcBef>
                          <a:spcPts val="0"/>
                        </a:spcBef>
                        <a:spcAft>
                          <a:spcPts val="0"/>
                        </a:spcAft>
                      </a:pPr>
                      <a:r>
                        <a:rPr lang="en-US" sz="2000" dirty="0">
                          <a:effectLst/>
                        </a:rPr>
                        <a:t>Right-to-left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nchor="ctr"/>
                </a:tc>
                <a:extLst>
                  <a:ext uri="{0D108BD9-81ED-4DB2-BD59-A6C34878D82A}">
                    <a16:rowId xmlns:a16="http://schemas.microsoft.com/office/drawing/2014/main" val="10003"/>
                  </a:ext>
                </a:extLst>
              </a:tr>
            </a:tbl>
          </a:graphicData>
        </a:graphic>
      </p:graphicFrame>
      <p:sp>
        <p:nvSpPr>
          <p:cNvPr id="20" name="Rectangle 19">
            <a:extLst>
              <a:ext uri="{FF2B5EF4-FFF2-40B4-BE49-F238E27FC236}">
                <a16:creationId xmlns:a16="http://schemas.microsoft.com/office/drawing/2014/main" id="{6161A027-33B2-4F14-BF0A-F8C31D93EABB}"/>
              </a:ext>
            </a:extLst>
          </p:cNvPr>
          <p:cNvSpPr>
            <a:spLocks noChangeArrowheads="1"/>
          </p:cNvSpPr>
          <p:nvPr/>
        </p:nvSpPr>
        <p:spPr bwMode="auto">
          <a:xfrm>
            <a:off x="6311900" y="1524000"/>
            <a:ext cx="2447925" cy="584200"/>
          </a:xfrm>
          <a:prstGeom prst="rect">
            <a:avLst/>
          </a:prstGeom>
          <a:noFill/>
          <a:ln>
            <a:noFill/>
          </a:ln>
          <a:effectLst/>
        </p:spPr>
        <p:txBody>
          <a:bodyPr anchor="ctr">
            <a:spAutoFit/>
          </a:bodyPr>
          <a:lstStyle/>
          <a:p>
            <a:pPr algn="ctr" rtl="1">
              <a:defRPr/>
            </a:pPr>
            <a:r>
              <a:rPr lang="ar-BH"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صندوق المجموعة</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22" name="Picture 21">
            <a:extLst>
              <a:ext uri="{FF2B5EF4-FFF2-40B4-BE49-F238E27FC236}">
                <a16:creationId xmlns:a16="http://schemas.microsoft.com/office/drawing/2014/main" id="{7F562F44-0FA1-4AE2-A895-5EBF5F4BF2EC}"/>
              </a:ext>
            </a:extLst>
          </p:cNvPr>
          <p:cNvPicPr/>
          <p:nvPr/>
        </p:nvPicPr>
        <p:blipFill>
          <a:blip r:embed="rId2"/>
          <a:stretch>
            <a:fillRect/>
          </a:stretch>
        </p:blipFill>
        <p:spPr>
          <a:xfrm>
            <a:off x="5229225" y="1598613"/>
            <a:ext cx="1082675" cy="44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5108FE-5DDA-4915-A451-75F9075C860D}"/>
              </a:ext>
            </a:extLst>
          </p:cNvPr>
          <p:cNvSpPr>
            <a:spLocks noChangeArrowheads="1"/>
          </p:cNvSpPr>
          <p:nvPr/>
        </p:nvSpPr>
        <p:spPr bwMode="auto">
          <a:xfrm>
            <a:off x="2794000" y="620713"/>
            <a:ext cx="6840538" cy="769937"/>
          </a:xfrm>
          <a:prstGeom prst="rect">
            <a:avLst/>
          </a:prstGeom>
          <a:noFill/>
        </p:spPr>
        <p:txBody>
          <a:bodyPr wrap="none">
            <a:spAutoFit/>
          </a:bodyPr>
          <a:lstStyle/>
          <a:p>
            <a:pPr algn="ctr" rtl="1">
              <a:defRPr/>
            </a:pPr>
            <a:r>
              <a:rPr lang="ar-BH"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احداث عناصر التحكم </a:t>
            </a:r>
            <a:r>
              <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Controls Events</a:t>
            </a:r>
          </a:p>
        </p:txBody>
      </p:sp>
      <p:sp>
        <p:nvSpPr>
          <p:cNvPr id="4" name="TextBox 3">
            <a:extLst>
              <a:ext uri="{FF2B5EF4-FFF2-40B4-BE49-F238E27FC236}">
                <a16:creationId xmlns:a16="http://schemas.microsoft.com/office/drawing/2014/main" id="{BAE1EE64-80FA-4C78-8BA8-C28B55DB5B0C}"/>
              </a:ext>
            </a:extLst>
          </p:cNvPr>
          <p:cNvSpPr txBox="1"/>
          <p:nvPr/>
        </p:nvSpPr>
        <p:spPr>
          <a:xfrm>
            <a:off x="2944813" y="1389063"/>
            <a:ext cx="8785225" cy="157003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just" rtl="1">
              <a:defRPr/>
            </a:pPr>
            <a:r>
              <a:rPr lang="ar-BH" sz="2400" dirty="0"/>
              <a:t>عنصر التحكم ككائن </a:t>
            </a:r>
            <a:r>
              <a:rPr lang="en-US" sz="2400" dirty="0"/>
              <a:t>Object</a:t>
            </a:r>
            <a:r>
              <a:rPr lang="ar-BH" sz="2400" dirty="0"/>
              <a:t> له أحداث </a:t>
            </a:r>
            <a:r>
              <a:rPr lang="en-US" sz="2400" dirty="0"/>
              <a:t>Events </a:t>
            </a:r>
            <a:r>
              <a:rPr lang="ar-BH" sz="2400" dirty="0"/>
              <a:t>  يستطيع التعرف على حدوثها . فعندما يتحرك المستخدم بمؤشر الفأرة مثلاً فوق عنصر التحكم . فإنه يتعرف على هذا الحدث الذي نطلق عليه اسم </a:t>
            </a:r>
            <a:r>
              <a:rPr lang="en-US" sz="2400" dirty="0"/>
              <a:t>MouseMove</a:t>
            </a:r>
            <a:r>
              <a:rPr lang="ar-BH" sz="2400" dirty="0"/>
              <a:t> وهنا نستطيع كتابة التعليمات التي يجب أن ينفذها البرنامج عند حدوث هذا الحدث.</a:t>
            </a:r>
            <a:endParaRPr lang="en-US" sz="2400" dirty="0"/>
          </a:p>
        </p:txBody>
      </p:sp>
      <p:pic>
        <p:nvPicPr>
          <p:cNvPr id="36868" name="Picture 5">
            <a:extLst>
              <a:ext uri="{FF2B5EF4-FFF2-40B4-BE49-F238E27FC236}">
                <a16:creationId xmlns:a16="http://schemas.microsoft.com/office/drawing/2014/main" id="{220B2B7D-E200-42EF-9F7C-A8B2050B6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989138"/>
            <a:ext cx="196532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Oval 6">
            <a:extLst>
              <a:ext uri="{FF2B5EF4-FFF2-40B4-BE49-F238E27FC236}">
                <a16:creationId xmlns:a16="http://schemas.microsoft.com/office/drawing/2014/main" id="{57FB4189-80BD-4BBB-BDD2-02BB6AB2EF2B}"/>
              </a:ext>
            </a:extLst>
          </p:cNvPr>
          <p:cNvSpPr/>
          <p:nvPr/>
        </p:nvSpPr>
        <p:spPr>
          <a:xfrm>
            <a:off x="2279650" y="3230563"/>
            <a:ext cx="2663825" cy="1163637"/>
          </a:xfrm>
          <a:prstGeom prst="wedgeEllipseCallout">
            <a:avLst>
              <a:gd name="adj1" fmla="val 42432"/>
              <a:gd name="adj2" fmla="val 77292"/>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ar-BH" sz="3200" dirty="0">
                <a:ln w="0"/>
                <a:solidFill>
                  <a:schemeClr val="bg1"/>
                </a:solidFill>
                <a:effectLst>
                  <a:outerShdw blurRad="38100" dist="19050" dir="2700000" algn="tl" rotWithShape="0">
                    <a:schemeClr val="dk1">
                      <a:alpha val="40000"/>
                    </a:schemeClr>
                  </a:outerShdw>
                </a:effectLst>
                <a:cs typeface="+mj-cs"/>
              </a:rPr>
              <a:t>واليكم أهم الأحداث</a:t>
            </a:r>
            <a:endParaRPr lang="en-US" sz="3200" dirty="0">
              <a:solidFill>
                <a:schemeClr val="bg1"/>
              </a:solidFill>
              <a:cs typeface="+mj-cs"/>
            </a:endParaRPr>
          </a:p>
        </p:txBody>
      </p:sp>
      <p:graphicFrame>
        <p:nvGraphicFramePr>
          <p:cNvPr id="10" name="Table 9">
            <a:extLst>
              <a:ext uri="{FF2B5EF4-FFF2-40B4-BE49-F238E27FC236}">
                <a16:creationId xmlns:a16="http://schemas.microsoft.com/office/drawing/2014/main" id="{2CB4E30C-965C-4790-B0E7-D488CB4052F4}"/>
              </a:ext>
            </a:extLst>
          </p:cNvPr>
          <p:cNvGraphicFramePr>
            <a:graphicFrameLocks noGrp="1"/>
          </p:cNvGraphicFramePr>
          <p:nvPr/>
        </p:nvGraphicFramePr>
        <p:xfrm>
          <a:off x="5106988" y="3417888"/>
          <a:ext cx="6605587" cy="2620961"/>
        </p:xfrm>
        <a:graphic>
          <a:graphicData uri="http://schemas.openxmlformats.org/drawingml/2006/table">
            <a:tbl>
              <a:tblPr rtl="1" firstRow="1" firstCol="1" bandRow="1">
                <a:tableStyleId>{91EBBBCC-DAD2-459C-BE2E-F6DE35CF9A28}</a:tableStyleId>
              </a:tblPr>
              <a:tblGrid>
                <a:gridCol w="1645175">
                  <a:extLst>
                    <a:ext uri="{9D8B030D-6E8A-4147-A177-3AD203B41FA5}">
                      <a16:colId xmlns:a16="http://schemas.microsoft.com/office/drawing/2014/main" val="20000"/>
                    </a:ext>
                  </a:extLst>
                </a:gridCol>
                <a:gridCol w="4960412">
                  <a:extLst>
                    <a:ext uri="{9D8B030D-6E8A-4147-A177-3AD203B41FA5}">
                      <a16:colId xmlns:a16="http://schemas.microsoft.com/office/drawing/2014/main" val="20001"/>
                    </a:ext>
                  </a:extLst>
                </a:gridCol>
              </a:tblGrid>
              <a:tr h="374423">
                <a:tc>
                  <a:txBody>
                    <a:bodyPr/>
                    <a:lstStyle/>
                    <a:p>
                      <a:pPr marL="0" marR="0" algn="ctr" rtl="0">
                        <a:lnSpc>
                          <a:spcPct val="150000"/>
                        </a:lnSpc>
                        <a:spcBef>
                          <a:spcPts val="0"/>
                        </a:spcBef>
                        <a:spcAft>
                          <a:spcPts val="0"/>
                        </a:spcAft>
                      </a:pPr>
                      <a:r>
                        <a:rPr lang="ar-SA" sz="1600">
                          <a:effectLst/>
                        </a:rPr>
                        <a:t>الحدث</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600">
                          <a:effectLst/>
                        </a:rPr>
                        <a:t>الوصف</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4423">
                <a:tc>
                  <a:txBody>
                    <a:bodyPr/>
                    <a:lstStyle/>
                    <a:p>
                      <a:pPr marL="0" marR="0" algn="ctr" rtl="0">
                        <a:lnSpc>
                          <a:spcPct val="150000"/>
                        </a:lnSpc>
                        <a:spcBef>
                          <a:spcPts val="0"/>
                        </a:spcBef>
                        <a:spcAft>
                          <a:spcPts val="0"/>
                        </a:spcAft>
                      </a:pPr>
                      <a:r>
                        <a:rPr lang="en-US" sz="1600" dirty="0">
                          <a:effectLst/>
                        </a:rPr>
                        <a:t>Text changed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BH" sz="1600" dirty="0">
                          <a:effectLst/>
                        </a:rPr>
                        <a:t>يحدث عند تغيير قيمة الخاصية </a:t>
                      </a:r>
                      <a:r>
                        <a:rPr lang="en-US" sz="1600" dirty="0">
                          <a:effectLst/>
                        </a:rPr>
                        <a:t>Text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4423">
                <a:tc>
                  <a:txBody>
                    <a:bodyPr/>
                    <a:lstStyle/>
                    <a:p>
                      <a:pPr marL="0" marR="0" algn="ctr" rtl="0">
                        <a:lnSpc>
                          <a:spcPct val="150000"/>
                        </a:lnSpc>
                        <a:spcBef>
                          <a:spcPts val="0"/>
                        </a:spcBef>
                        <a:spcAft>
                          <a:spcPts val="0"/>
                        </a:spcAft>
                      </a:pPr>
                      <a:r>
                        <a:rPr lang="en-US" sz="1600">
                          <a:effectLst/>
                        </a:rPr>
                        <a:t>Click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50000"/>
                        </a:lnSpc>
                        <a:spcBef>
                          <a:spcPts val="0"/>
                        </a:spcBef>
                        <a:spcAft>
                          <a:spcPts val="0"/>
                        </a:spcAft>
                      </a:pPr>
                      <a:r>
                        <a:rPr lang="ar-BH" sz="1600">
                          <a:effectLst/>
                        </a:rPr>
                        <a:t>يحدث عند النقر المفرد </a:t>
                      </a:r>
                      <a:r>
                        <a:rPr lang="en-US" sz="1600">
                          <a:effectLst/>
                        </a:rPr>
                        <a:t>Click</a:t>
                      </a:r>
                      <a:r>
                        <a:rPr lang="ar-BH" sz="1600">
                          <a:effectLst/>
                        </a:rPr>
                        <a:t> بزر الفأرة الأيسر على عنصر التحكم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4423">
                <a:tc>
                  <a:txBody>
                    <a:bodyPr/>
                    <a:lstStyle/>
                    <a:p>
                      <a:pPr marL="0" marR="0" algn="ctr" rtl="0">
                        <a:lnSpc>
                          <a:spcPct val="150000"/>
                        </a:lnSpc>
                        <a:spcBef>
                          <a:spcPts val="0"/>
                        </a:spcBef>
                        <a:spcAft>
                          <a:spcPts val="0"/>
                        </a:spcAft>
                      </a:pPr>
                      <a:r>
                        <a:rPr lang="en-US" sz="1600">
                          <a:effectLst/>
                        </a:rPr>
                        <a:t>Mouse leave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50000"/>
                        </a:lnSpc>
                        <a:spcBef>
                          <a:spcPts val="0"/>
                        </a:spcBef>
                        <a:spcAft>
                          <a:spcPts val="0"/>
                        </a:spcAft>
                      </a:pPr>
                      <a:r>
                        <a:rPr lang="ar-BH" sz="1600" dirty="0">
                          <a:effectLst/>
                        </a:rPr>
                        <a:t>يحدث عندما </a:t>
                      </a:r>
                      <a:r>
                        <a:rPr lang="ar-BH" sz="1600" u="sng" dirty="0">
                          <a:effectLst/>
                        </a:rPr>
                        <a:t>يترك</a:t>
                      </a:r>
                      <a:r>
                        <a:rPr lang="ar-BH" sz="1600" dirty="0">
                          <a:effectLst/>
                        </a:rPr>
                        <a:t> مؤشر الفارة الى المساحة المرئية لعنصر التحكم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48846">
                <a:tc>
                  <a:txBody>
                    <a:bodyPr/>
                    <a:lstStyle/>
                    <a:p>
                      <a:pPr marL="0" marR="0" algn="ctr" rtl="0">
                        <a:lnSpc>
                          <a:spcPct val="150000"/>
                        </a:lnSpc>
                        <a:spcBef>
                          <a:spcPts val="0"/>
                        </a:spcBef>
                        <a:spcAft>
                          <a:spcPts val="0"/>
                        </a:spcAft>
                      </a:pPr>
                      <a:r>
                        <a:rPr lang="en-US" sz="1600">
                          <a:effectLst/>
                        </a:rPr>
                        <a:t>Mouse hover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50000"/>
                        </a:lnSpc>
                        <a:spcBef>
                          <a:spcPts val="0"/>
                        </a:spcBef>
                        <a:spcAft>
                          <a:spcPts val="0"/>
                        </a:spcAft>
                      </a:pPr>
                      <a:r>
                        <a:rPr lang="ar-BH" sz="1600">
                          <a:effectLst/>
                        </a:rPr>
                        <a:t>يحدث عندما </a:t>
                      </a:r>
                      <a:r>
                        <a:rPr lang="ar-BH" sz="1600" u="sng">
                          <a:effectLst/>
                        </a:rPr>
                        <a:t>يظل</a:t>
                      </a:r>
                      <a:r>
                        <a:rPr lang="ar-BH" sz="1600">
                          <a:effectLst/>
                        </a:rPr>
                        <a:t> مؤشر الفارة لفترة داخل المنطقة المرئية لعنصر التحكم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4423">
                <a:tc>
                  <a:txBody>
                    <a:bodyPr/>
                    <a:lstStyle/>
                    <a:p>
                      <a:pPr marL="0" marR="0" algn="ctr" rtl="0">
                        <a:lnSpc>
                          <a:spcPct val="150000"/>
                        </a:lnSpc>
                        <a:spcBef>
                          <a:spcPts val="0"/>
                        </a:spcBef>
                        <a:spcAft>
                          <a:spcPts val="0"/>
                        </a:spcAft>
                      </a:pPr>
                      <a:r>
                        <a:rPr lang="en-US" sz="1600">
                          <a:effectLst/>
                        </a:rPr>
                        <a:t>Mouse move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50000"/>
                        </a:lnSpc>
                        <a:spcBef>
                          <a:spcPts val="0"/>
                        </a:spcBef>
                        <a:spcAft>
                          <a:spcPts val="0"/>
                        </a:spcAft>
                      </a:pPr>
                      <a:r>
                        <a:rPr lang="ar-BH" sz="1600" dirty="0">
                          <a:effectLst/>
                        </a:rPr>
                        <a:t>يحدث عندما </a:t>
                      </a:r>
                      <a:r>
                        <a:rPr lang="ar-BH" sz="1600" u="sng" dirty="0">
                          <a:effectLst/>
                        </a:rPr>
                        <a:t>يتحرك</a:t>
                      </a:r>
                      <a:r>
                        <a:rPr lang="ar-BH" sz="1600" dirty="0">
                          <a:effectLst/>
                        </a:rPr>
                        <a:t> مؤشر الفارة </a:t>
                      </a:r>
                      <a:r>
                        <a:rPr lang="ar-BH" sz="1600" u="sng" dirty="0">
                          <a:effectLst/>
                        </a:rPr>
                        <a:t>فوق عنصر التحكم</a:t>
                      </a:r>
                      <a:r>
                        <a:rPr lang="ar-BH"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9998" marR="599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
            <a:extLst>
              <a:ext uri="{FF2B5EF4-FFF2-40B4-BE49-F238E27FC236}">
                <a16:creationId xmlns:a16="http://schemas.microsoft.com/office/drawing/2014/main" id="{D8BC408E-FB18-47F0-838E-0535C111BDC1}"/>
              </a:ext>
            </a:extLst>
          </p:cNvPr>
          <p:cNvGrpSpPr>
            <a:grpSpLocks/>
          </p:cNvGrpSpPr>
          <p:nvPr/>
        </p:nvGrpSpPr>
        <p:grpSpPr bwMode="auto">
          <a:xfrm>
            <a:off x="2324100" y="2276475"/>
            <a:ext cx="7588250" cy="4105275"/>
            <a:chOff x="2590795" y="1781908"/>
            <a:chExt cx="9437080" cy="4583723"/>
          </a:xfrm>
        </p:grpSpPr>
        <p:pic>
          <p:nvPicPr>
            <p:cNvPr id="37893" name="Picture 3">
              <a:extLst>
                <a:ext uri="{FF2B5EF4-FFF2-40B4-BE49-F238E27FC236}">
                  <a16:creationId xmlns:a16="http://schemas.microsoft.com/office/drawing/2014/main" id="{D52B1844-0282-46B1-9407-F5B684A78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090"/>
            <a:stretch>
              <a:fillRect/>
            </a:stretch>
          </p:blipFill>
          <p:spPr bwMode="auto">
            <a:xfrm>
              <a:off x="4548549" y="1781908"/>
              <a:ext cx="5662245" cy="4583723"/>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DDC7844E-8269-451F-9ECA-A86ECE73712B}"/>
                </a:ext>
              </a:extLst>
            </p:cNvPr>
            <p:cNvSpPr/>
            <p:nvPr/>
          </p:nvSpPr>
          <p:spPr>
            <a:xfrm>
              <a:off x="10351708" y="3517200"/>
              <a:ext cx="1652476" cy="526436"/>
            </a:xfrm>
            <a:prstGeom prst="wedgeRoundRectCallout">
              <a:avLst>
                <a:gd name="adj1" fmla="val -161968"/>
                <a:gd name="adj2" fmla="val 69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Label1</a:t>
              </a:r>
            </a:p>
          </p:txBody>
        </p:sp>
        <p:sp>
          <p:nvSpPr>
            <p:cNvPr id="7" name="Rounded Rectangular Callout 6">
              <a:extLst>
                <a:ext uri="{FF2B5EF4-FFF2-40B4-BE49-F238E27FC236}">
                  <a16:creationId xmlns:a16="http://schemas.microsoft.com/office/drawing/2014/main" id="{43EC9A4F-8480-4178-BB47-F23A6E21457E}"/>
                </a:ext>
              </a:extLst>
            </p:cNvPr>
            <p:cNvSpPr/>
            <p:nvPr/>
          </p:nvSpPr>
          <p:spPr>
            <a:xfrm>
              <a:off x="10363554" y="4196073"/>
              <a:ext cx="1652476" cy="528209"/>
            </a:xfrm>
            <a:prstGeom prst="wedgeRoundRectCallout">
              <a:avLst>
                <a:gd name="adj1" fmla="val -161968"/>
                <a:gd name="adj2" fmla="val 69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Button1</a:t>
              </a:r>
            </a:p>
          </p:txBody>
        </p:sp>
        <p:sp>
          <p:nvSpPr>
            <p:cNvPr id="8" name="Rounded Rectangular Callout 7">
              <a:extLst>
                <a:ext uri="{FF2B5EF4-FFF2-40B4-BE49-F238E27FC236}">
                  <a16:creationId xmlns:a16="http://schemas.microsoft.com/office/drawing/2014/main" id="{70116AFC-A43E-450B-B3E9-CCADD6C06837}"/>
                </a:ext>
              </a:extLst>
            </p:cNvPr>
            <p:cNvSpPr/>
            <p:nvPr/>
          </p:nvSpPr>
          <p:spPr>
            <a:xfrm>
              <a:off x="10375399" y="5016748"/>
              <a:ext cx="1652476" cy="528209"/>
            </a:xfrm>
            <a:prstGeom prst="wedgeRoundRectCallout">
              <a:avLst>
                <a:gd name="adj1" fmla="val -169060"/>
                <a:gd name="adj2" fmla="val 11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Button2</a:t>
              </a:r>
            </a:p>
          </p:txBody>
        </p:sp>
        <p:sp>
          <p:nvSpPr>
            <p:cNvPr id="9" name="Rounded Rectangular Callout 8">
              <a:extLst>
                <a:ext uri="{FF2B5EF4-FFF2-40B4-BE49-F238E27FC236}">
                  <a16:creationId xmlns:a16="http://schemas.microsoft.com/office/drawing/2014/main" id="{7DD05EE2-74F5-4ABB-B4B2-B269FAE9676D}"/>
                </a:ext>
              </a:extLst>
            </p:cNvPr>
            <p:cNvSpPr/>
            <p:nvPr/>
          </p:nvSpPr>
          <p:spPr>
            <a:xfrm>
              <a:off x="2602641" y="3533153"/>
              <a:ext cx="1652477" cy="526437"/>
            </a:xfrm>
            <a:prstGeom prst="wedgeRoundRectCallout">
              <a:avLst>
                <a:gd name="adj1" fmla="val 141578"/>
                <a:gd name="adj2" fmla="val 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TextBox1</a:t>
              </a:r>
            </a:p>
          </p:txBody>
        </p:sp>
        <p:sp>
          <p:nvSpPr>
            <p:cNvPr id="10" name="Rounded Rectangular Callout 9">
              <a:extLst>
                <a:ext uri="{FF2B5EF4-FFF2-40B4-BE49-F238E27FC236}">
                  <a16:creationId xmlns:a16="http://schemas.microsoft.com/office/drawing/2014/main" id="{4856834E-1C0F-43C6-A08B-F3A7F20C8E35}"/>
                </a:ext>
              </a:extLst>
            </p:cNvPr>
            <p:cNvSpPr/>
            <p:nvPr/>
          </p:nvSpPr>
          <p:spPr>
            <a:xfrm>
              <a:off x="2590795" y="4176576"/>
              <a:ext cx="1652477" cy="528209"/>
            </a:xfrm>
            <a:prstGeom prst="wedgeRoundRectCallout">
              <a:avLst>
                <a:gd name="adj1" fmla="val 141578"/>
                <a:gd name="adj2" fmla="val 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TextBox2</a:t>
              </a:r>
            </a:p>
          </p:txBody>
        </p:sp>
        <p:sp>
          <p:nvSpPr>
            <p:cNvPr id="11" name="Rounded Rectangular Callout 10">
              <a:extLst>
                <a:ext uri="{FF2B5EF4-FFF2-40B4-BE49-F238E27FC236}">
                  <a16:creationId xmlns:a16="http://schemas.microsoft.com/office/drawing/2014/main" id="{99BB4B46-384D-4BE5-8555-B591253A2769}"/>
                </a:ext>
              </a:extLst>
            </p:cNvPr>
            <p:cNvSpPr/>
            <p:nvPr/>
          </p:nvSpPr>
          <p:spPr>
            <a:xfrm>
              <a:off x="2590795" y="5009658"/>
              <a:ext cx="1652477" cy="528209"/>
            </a:xfrm>
            <a:prstGeom prst="wedgeRoundRectCallout">
              <a:avLst>
                <a:gd name="adj1" fmla="val 143706"/>
                <a:gd name="adj2" fmla="val 6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TextBox3</a:t>
              </a:r>
            </a:p>
          </p:txBody>
        </p:sp>
      </p:grpSp>
      <p:sp>
        <p:nvSpPr>
          <p:cNvPr id="12" name="Rectangle 2">
            <a:extLst>
              <a:ext uri="{FF2B5EF4-FFF2-40B4-BE49-F238E27FC236}">
                <a16:creationId xmlns:a16="http://schemas.microsoft.com/office/drawing/2014/main" id="{390B5F6F-BA18-4252-A264-9B5B1EE1CC4E}"/>
              </a:ext>
            </a:extLst>
          </p:cNvPr>
          <p:cNvSpPr>
            <a:spLocks noChangeArrowheads="1"/>
          </p:cNvSpPr>
          <p:nvPr/>
        </p:nvSpPr>
        <p:spPr bwMode="auto">
          <a:xfrm>
            <a:off x="2324100" y="620713"/>
            <a:ext cx="7780338" cy="769937"/>
          </a:xfrm>
          <a:prstGeom prst="rect">
            <a:avLst/>
          </a:prstGeom>
          <a:noFill/>
        </p:spPr>
        <p:txBody>
          <a:bodyPr wrap="none">
            <a:spAutoFit/>
          </a:bodyPr>
          <a:lstStyle/>
          <a:p>
            <a:pPr algn="ctr" rtl="1">
              <a:defRPr/>
            </a:pPr>
            <a:r>
              <a:rPr lang="ar-SA" altLang="en-US" sz="4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إضافة تعليمات برمجية لأحداث عناصر التحكم</a:t>
            </a:r>
            <a:endParaRPr lang="en-US" altLang="en-US" sz="4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4" name="Rectangle 2">
            <a:extLst>
              <a:ext uri="{FF2B5EF4-FFF2-40B4-BE49-F238E27FC236}">
                <a16:creationId xmlns:a16="http://schemas.microsoft.com/office/drawing/2014/main" id="{85902C65-82D7-462B-8EBE-DCD7DF19D878}"/>
              </a:ext>
            </a:extLst>
          </p:cNvPr>
          <p:cNvSpPr>
            <a:spLocks noChangeArrowheads="1"/>
          </p:cNvSpPr>
          <p:nvPr/>
        </p:nvSpPr>
        <p:spPr bwMode="auto">
          <a:xfrm>
            <a:off x="3330575" y="1449388"/>
            <a:ext cx="5507038" cy="646112"/>
          </a:xfrm>
          <a:prstGeom prst="rect">
            <a:avLst/>
          </a:prstGeom>
          <a:noFill/>
        </p:spPr>
        <p:txBody>
          <a:bodyPr wrap="none">
            <a:spAutoFit/>
          </a:bodyPr>
          <a:lstStyle/>
          <a:p>
            <a:pPr algn="ctr" rtl="1">
              <a:defRPr/>
            </a:pPr>
            <a:r>
              <a:rPr lang="ar-SA" altLang="en-US" sz="3600" b="1" dirty="0">
                <a:ln w="0"/>
                <a:solidFill>
                  <a:schemeClr val="accent5">
                    <a:lumMod val="75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تدريب </a:t>
            </a:r>
            <a:r>
              <a:rPr lang="ar-BH" altLang="en-US" sz="3600" b="1" dirty="0">
                <a:ln w="0"/>
                <a:solidFill>
                  <a:schemeClr val="accent5">
                    <a:lumMod val="75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مشروع لحساب مربع ومكعب عدد</a:t>
            </a:r>
            <a:endParaRPr lang="en-US" altLang="en-US" sz="3600" b="1" dirty="0">
              <a:ln w="0"/>
              <a:solidFill>
                <a:schemeClr val="accent5">
                  <a:lumMod val="75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16C1DB-9FEC-46DA-91D6-40B94988643D}"/>
              </a:ext>
            </a:extLst>
          </p:cNvPr>
          <p:cNvSpPr txBox="1"/>
          <p:nvPr/>
        </p:nvSpPr>
        <p:spPr>
          <a:xfrm>
            <a:off x="5403850" y="1289050"/>
            <a:ext cx="6400800" cy="4910138"/>
          </a:xfrm>
          <a:prstGeom prst="rect">
            <a:avLst/>
          </a:prstGeom>
          <a:noFill/>
          <a:ln>
            <a:headEnd/>
            <a:tailEnd/>
          </a:ln>
        </p:spPr>
        <p:style>
          <a:lnRef idx="3">
            <a:schemeClr val="lt1"/>
          </a:lnRef>
          <a:fillRef idx="1">
            <a:schemeClr val="accent6"/>
          </a:fillRef>
          <a:effectRef idx="1">
            <a:schemeClr val="accent6"/>
          </a:effectRef>
          <a:fontRef idx="minor">
            <a:schemeClr val="lt1"/>
          </a:fontRef>
        </p:style>
        <p:txBody>
          <a:bodyPr>
            <a:spAutoFit/>
          </a:bodyPr>
          <a:lstStyle>
            <a:defPPr>
              <a:defRPr lang="ar-BH"/>
            </a:defPPr>
            <a:lvl1pPr algn="r" rtl="1">
              <a:spcBef>
                <a:spcPct val="50000"/>
              </a:spcBef>
              <a:defRPr sz="5000" b="1">
                <a:ln w="12700">
                  <a:solidFill>
                    <a:schemeClr val="accent5"/>
                  </a:solidFill>
                  <a:prstDash val="solid"/>
                </a:ln>
                <a:solidFill>
                  <a:schemeClr val="tx2">
                    <a:lumMod val="75000"/>
                  </a:schemeClr>
                </a:solidFill>
                <a:latin typeface="Andalus" pitchFamily="18"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ar-BH" sz="2800" dirty="0">
                <a:ln>
                  <a:noFill/>
                </a:ln>
                <a:solidFill>
                  <a:schemeClr val="accent5">
                    <a:lumMod val="75000"/>
                  </a:schemeClr>
                </a:solidFill>
                <a:latin typeface="Arial (النص الأساسي)"/>
              </a:rPr>
              <a:t>لفتح نافذة الكود لأي أداة من أدوات التحكم نتبع الخطوات التالية:</a:t>
            </a:r>
          </a:p>
          <a:p>
            <a:pPr marL="457200" indent="-457200">
              <a:buFont typeface="+mj-lt"/>
              <a:buAutoNum type="arabicPeriod"/>
              <a:defRPr/>
            </a:pPr>
            <a:r>
              <a:rPr lang="ar-BH" sz="2000" b="0" dirty="0">
                <a:ln>
                  <a:noFill/>
                </a:ln>
                <a:solidFill>
                  <a:schemeClr val="tx1"/>
                </a:solidFill>
                <a:latin typeface="Arial (النص الأساسي)"/>
              </a:rPr>
              <a:t>تحديد الأداة المراد فتح نافذة الكود لها، وفي هذه الحالة سنقوم بحساب مربع العدد فتكون الأداة المطلوبة هي الزر مربع العدد -</a:t>
            </a:r>
            <a:r>
              <a:rPr lang="en-US" sz="2000" b="0" dirty="0">
                <a:ln>
                  <a:noFill/>
                </a:ln>
                <a:solidFill>
                  <a:schemeClr val="tx1"/>
                </a:solidFill>
                <a:latin typeface="Arial (النص الأساسي)"/>
              </a:rPr>
              <a:t>Button1</a:t>
            </a:r>
            <a:r>
              <a:rPr lang="ar-BH" sz="2000" b="0" dirty="0">
                <a:ln>
                  <a:noFill/>
                </a:ln>
                <a:solidFill>
                  <a:schemeClr val="tx1"/>
                </a:solidFill>
                <a:latin typeface="Arial (النص الأساسي)"/>
              </a:rPr>
              <a:t>.</a:t>
            </a:r>
            <a:endParaRPr lang="en-US" sz="2000" b="0" dirty="0">
              <a:ln>
                <a:noFill/>
              </a:ln>
              <a:solidFill>
                <a:schemeClr val="tx1"/>
              </a:solidFill>
              <a:latin typeface="Arial (النص الأساسي)"/>
            </a:endParaRPr>
          </a:p>
          <a:p>
            <a:pPr marL="457200" indent="-457200">
              <a:buFont typeface="+mj-lt"/>
              <a:buAutoNum type="arabicPeriod"/>
              <a:defRPr/>
            </a:pPr>
            <a:r>
              <a:rPr lang="ar-BH" sz="2000" b="0" dirty="0">
                <a:ln>
                  <a:noFill/>
                </a:ln>
                <a:solidFill>
                  <a:schemeClr val="tx1"/>
                </a:solidFill>
                <a:latin typeface="Arial (النص الأساسي)"/>
              </a:rPr>
              <a:t>بالضغط المزدوج على الزر </a:t>
            </a:r>
            <a:r>
              <a:rPr lang="en-US" sz="2000" b="0" dirty="0">
                <a:ln>
                  <a:noFill/>
                </a:ln>
                <a:solidFill>
                  <a:schemeClr val="tx1"/>
                </a:solidFill>
                <a:latin typeface="Arial (النص الأساسي)"/>
              </a:rPr>
              <a:t>Button1</a:t>
            </a:r>
            <a:r>
              <a:rPr lang="ar-BH" sz="2000" b="0" dirty="0">
                <a:ln>
                  <a:noFill/>
                </a:ln>
                <a:solidFill>
                  <a:schemeClr val="tx1"/>
                </a:solidFill>
                <a:latin typeface="Arial (النص الأساسي)"/>
              </a:rPr>
              <a:t> يتم فتح نافذة الكود الخاصة بالزر </a:t>
            </a:r>
            <a:r>
              <a:rPr lang="en-US" sz="2000" b="0" dirty="0">
                <a:ln>
                  <a:noFill/>
                </a:ln>
                <a:solidFill>
                  <a:schemeClr val="tx1"/>
                </a:solidFill>
                <a:latin typeface="Arial (النص الأساسي)"/>
              </a:rPr>
              <a:t>Button1 </a:t>
            </a:r>
            <a:r>
              <a:rPr lang="ar-BH" sz="2000" b="0" dirty="0">
                <a:ln>
                  <a:noFill/>
                </a:ln>
                <a:solidFill>
                  <a:schemeClr val="tx1"/>
                </a:solidFill>
                <a:latin typeface="Arial (النص الأساسي)"/>
              </a:rPr>
              <a:t> ، هذه النافذة يتم من خلالها كتابة الكود (المعادلة الحسابية) لحساب مربع العدد.</a:t>
            </a:r>
          </a:p>
          <a:p>
            <a:pPr>
              <a:defRPr/>
            </a:pPr>
            <a:endParaRPr lang="ar-BH" sz="1000" b="0" dirty="0">
              <a:ln>
                <a:noFill/>
              </a:ln>
              <a:solidFill>
                <a:schemeClr val="tx1"/>
              </a:solidFill>
              <a:latin typeface="Arial (النص الأساسي)"/>
            </a:endParaRPr>
          </a:p>
          <a:p>
            <a:pPr>
              <a:defRPr/>
            </a:pPr>
            <a:r>
              <a:rPr lang="ar-BH" sz="2800" dirty="0">
                <a:ln>
                  <a:noFill/>
                </a:ln>
                <a:solidFill>
                  <a:schemeClr val="accent5">
                    <a:lumMod val="75000"/>
                  </a:schemeClr>
                </a:solidFill>
                <a:latin typeface="Arial (النص الأساسي)"/>
              </a:rPr>
              <a:t>هناك طرق أخري لفتح نافذة الكود لأي أداة منها:</a:t>
            </a:r>
          </a:p>
          <a:p>
            <a:pPr marL="457200" indent="-457200">
              <a:buFont typeface="+mj-lt"/>
              <a:buAutoNum type="arabicPeriod"/>
              <a:defRPr/>
            </a:pPr>
            <a:r>
              <a:rPr lang="ar-BH" sz="2000" b="0" dirty="0">
                <a:ln>
                  <a:noFill/>
                </a:ln>
                <a:solidFill>
                  <a:schemeClr val="tx1"/>
                </a:solidFill>
                <a:latin typeface="Arial (النص الأساسي)"/>
              </a:rPr>
              <a:t>تحديد العنصر ومن قائمة </a:t>
            </a:r>
            <a:r>
              <a:rPr lang="en-US" sz="2000" dirty="0">
                <a:ln>
                  <a:noFill/>
                </a:ln>
                <a:solidFill>
                  <a:schemeClr val="tx1"/>
                </a:solidFill>
                <a:latin typeface="Arial (النص الأساسي)"/>
              </a:rPr>
              <a:t>View</a:t>
            </a:r>
            <a:r>
              <a:rPr lang="en-US" sz="2000" b="0" dirty="0">
                <a:ln>
                  <a:noFill/>
                </a:ln>
                <a:solidFill>
                  <a:schemeClr val="tx1"/>
                </a:solidFill>
                <a:latin typeface="Arial (النص الأساسي)"/>
              </a:rPr>
              <a:t> </a:t>
            </a:r>
            <a:r>
              <a:rPr lang="ar-BH" sz="2000" b="0" dirty="0">
                <a:ln>
                  <a:noFill/>
                </a:ln>
                <a:solidFill>
                  <a:schemeClr val="tx1"/>
                </a:solidFill>
                <a:latin typeface="Arial (النص الأساسي)"/>
              </a:rPr>
              <a:t> نختار الأمر </a:t>
            </a:r>
            <a:r>
              <a:rPr lang="en-US" sz="2000" dirty="0">
                <a:ln>
                  <a:noFill/>
                </a:ln>
                <a:solidFill>
                  <a:schemeClr val="tx1"/>
                </a:solidFill>
                <a:latin typeface="Arial (النص الأساسي)"/>
              </a:rPr>
              <a:t>Code</a:t>
            </a:r>
            <a:r>
              <a:rPr lang="ar-BH" sz="2000" b="0" dirty="0">
                <a:ln>
                  <a:noFill/>
                </a:ln>
                <a:solidFill>
                  <a:schemeClr val="tx1"/>
                </a:solidFill>
                <a:latin typeface="Arial (النص الأساسي)"/>
              </a:rPr>
              <a:t>.</a:t>
            </a:r>
          </a:p>
          <a:p>
            <a:pPr marL="457200" indent="-457200">
              <a:buFont typeface="+mj-lt"/>
              <a:buAutoNum type="arabicPeriod"/>
              <a:defRPr/>
            </a:pPr>
            <a:r>
              <a:rPr lang="ar-BH" sz="2000" b="0" dirty="0">
                <a:ln>
                  <a:noFill/>
                </a:ln>
                <a:solidFill>
                  <a:schemeClr val="tx1"/>
                </a:solidFill>
                <a:latin typeface="Arial (النص الأساسي)"/>
              </a:rPr>
              <a:t>بالضغط بالزر الأيمن للماوس على العنصر ومن القائمة المنسدلة     نختار </a:t>
            </a:r>
            <a:r>
              <a:rPr lang="en-US" sz="2000" dirty="0">
                <a:ln>
                  <a:noFill/>
                </a:ln>
                <a:solidFill>
                  <a:schemeClr val="tx1"/>
                </a:solidFill>
                <a:latin typeface="Arial (النص الأساسي)"/>
              </a:rPr>
              <a:t>View Code</a:t>
            </a:r>
            <a:r>
              <a:rPr lang="ar-BH" sz="2000" b="0" dirty="0">
                <a:ln>
                  <a:noFill/>
                </a:ln>
                <a:solidFill>
                  <a:schemeClr val="tx1"/>
                </a:solidFill>
                <a:latin typeface="Arial (النص الأساسي)"/>
              </a:rPr>
              <a:t>.</a:t>
            </a:r>
          </a:p>
        </p:txBody>
      </p:sp>
      <p:grpSp>
        <p:nvGrpSpPr>
          <p:cNvPr id="39939" name="Group 12">
            <a:extLst>
              <a:ext uri="{FF2B5EF4-FFF2-40B4-BE49-F238E27FC236}">
                <a16:creationId xmlns:a16="http://schemas.microsoft.com/office/drawing/2014/main" id="{697B4ED3-3DB1-4841-BEC0-3890407A955C}"/>
              </a:ext>
            </a:extLst>
          </p:cNvPr>
          <p:cNvGrpSpPr>
            <a:grpSpLocks/>
          </p:cNvGrpSpPr>
          <p:nvPr/>
        </p:nvGrpSpPr>
        <p:grpSpPr bwMode="auto">
          <a:xfrm>
            <a:off x="374650" y="1289050"/>
            <a:ext cx="4857750" cy="5164138"/>
            <a:chOff x="375138" y="1620531"/>
            <a:chExt cx="4783016" cy="4558752"/>
          </a:xfrm>
        </p:grpSpPr>
        <p:pic>
          <p:nvPicPr>
            <p:cNvPr id="39941" name="Picture 2">
              <a:extLst>
                <a:ext uri="{FF2B5EF4-FFF2-40B4-BE49-F238E27FC236}">
                  <a16:creationId xmlns:a16="http://schemas.microsoft.com/office/drawing/2014/main" id="{DD673717-85D2-4B75-AB44-5187B734AFEC}"/>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96" y="1620531"/>
              <a:ext cx="4215700" cy="320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3">
              <a:extLst>
                <a:ext uri="{FF2B5EF4-FFF2-40B4-BE49-F238E27FC236}">
                  <a16:creationId xmlns:a16="http://schemas.microsoft.com/office/drawing/2014/main" id="{3B4E753E-7BA6-4BF9-AFAA-437365462FD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38" y="4199283"/>
              <a:ext cx="4783016"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3" name="TextBox 4">
              <a:extLst>
                <a:ext uri="{FF2B5EF4-FFF2-40B4-BE49-F238E27FC236}">
                  <a16:creationId xmlns:a16="http://schemas.microsoft.com/office/drawing/2014/main" id="{80F54773-E8D9-49C3-AB16-FED50BC09A8F}"/>
                </a:ext>
              </a:extLst>
            </p:cNvPr>
            <p:cNvSpPr txBox="1">
              <a:spLocks noChangeArrowheads="1"/>
            </p:cNvSpPr>
            <p:nvPr/>
          </p:nvSpPr>
          <p:spPr bwMode="auto">
            <a:xfrm>
              <a:off x="1825170" y="2510353"/>
              <a:ext cx="6447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ar-BH" altLang="en-US" sz="4000" b="1">
                  <a:latin typeface="Arial" panose="020B0604020202020204" pitchFamily="34" charset="0"/>
                </a:rPr>
                <a:t>1</a:t>
              </a:r>
              <a:endParaRPr lang="en-US" altLang="en-US" sz="4000" b="1">
                <a:latin typeface="Arial" panose="020B0604020202020204" pitchFamily="34" charset="0"/>
              </a:endParaRPr>
            </a:p>
          </p:txBody>
        </p:sp>
        <p:sp>
          <p:nvSpPr>
            <p:cNvPr id="39944" name="TextBox 14">
              <a:extLst>
                <a:ext uri="{FF2B5EF4-FFF2-40B4-BE49-F238E27FC236}">
                  <a16:creationId xmlns:a16="http://schemas.microsoft.com/office/drawing/2014/main" id="{8AED1BF3-1E6D-446B-AA51-A654A3857541}"/>
                </a:ext>
              </a:extLst>
            </p:cNvPr>
            <p:cNvSpPr txBox="1">
              <a:spLocks noChangeArrowheads="1"/>
            </p:cNvSpPr>
            <p:nvPr/>
          </p:nvSpPr>
          <p:spPr bwMode="auto">
            <a:xfrm>
              <a:off x="2344615" y="5314939"/>
              <a:ext cx="6447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ar-BH" altLang="en-US" sz="4000" b="1">
                  <a:latin typeface="Arial" panose="020B0604020202020204" pitchFamily="34" charset="0"/>
                </a:rPr>
                <a:t>2</a:t>
              </a:r>
              <a:endParaRPr lang="en-US" altLang="en-US" sz="4000" b="1">
                <a:latin typeface="Arial" panose="020B0604020202020204" pitchFamily="34" charset="0"/>
              </a:endParaRPr>
            </a:p>
          </p:txBody>
        </p:sp>
      </p:grpSp>
      <p:sp>
        <p:nvSpPr>
          <p:cNvPr id="9" name="Rectangle 2">
            <a:extLst>
              <a:ext uri="{FF2B5EF4-FFF2-40B4-BE49-F238E27FC236}">
                <a16:creationId xmlns:a16="http://schemas.microsoft.com/office/drawing/2014/main" id="{957341BC-0533-4E90-A408-80436EDB3440}"/>
              </a:ext>
            </a:extLst>
          </p:cNvPr>
          <p:cNvSpPr>
            <a:spLocks noChangeArrowheads="1"/>
          </p:cNvSpPr>
          <p:nvPr/>
        </p:nvSpPr>
        <p:spPr bwMode="auto">
          <a:xfrm>
            <a:off x="5054600" y="620713"/>
            <a:ext cx="2319338" cy="646112"/>
          </a:xfrm>
          <a:prstGeom prst="rect">
            <a:avLst/>
          </a:prstGeom>
          <a:noFill/>
        </p:spPr>
        <p:txBody>
          <a:bodyPr wrap="none">
            <a:spAutoFit/>
          </a:bodyPr>
          <a:lstStyle/>
          <a:p>
            <a:pPr algn="ctr" rtl="1">
              <a:defRPr/>
            </a:pPr>
            <a:r>
              <a:rPr lang="ar-BH" altLang="en-US" sz="36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فتح نافذة الكود</a:t>
            </a:r>
            <a:endParaRPr lang="en-US" altLang="en-US" sz="36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4">
            <a:extLst>
              <a:ext uri="{FF2B5EF4-FFF2-40B4-BE49-F238E27FC236}">
                <a16:creationId xmlns:a16="http://schemas.microsoft.com/office/drawing/2014/main" id="{A81DFB2B-0B1C-45AD-8890-290CEE9A9A4D}"/>
              </a:ext>
            </a:extLst>
          </p:cNvPr>
          <p:cNvGrpSpPr>
            <a:grpSpLocks/>
          </p:cNvGrpSpPr>
          <p:nvPr/>
        </p:nvGrpSpPr>
        <p:grpSpPr bwMode="auto">
          <a:xfrm>
            <a:off x="522288" y="1528763"/>
            <a:ext cx="11280775" cy="5021262"/>
            <a:chOff x="514959" y="1050926"/>
            <a:chExt cx="12328235" cy="5475896"/>
          </a:xfrm>
        </p:grpSpPr>
        <p:sp>
          <p:nvSpPr>
            <p:cNvPr id="40967" name="TextBox 63">
              <a:extLst>
                <a:ext uri="{FF2B5EF4-FFF2-40B4-BE49-F238E27FC236}">
                  <a16:creationId xmlns:a16="http://schemas.microsoft.com/office/drawing/2014/main" id="{9D77C3C7-5CA9-423A-80EF-3279DAC8E5A6}"/>
                </a:ext>
              </a:extLst>
            </p:cNvPr>
            <p:cNvSpPr txBox="1">
              <a:spLocks noChangeArrowheads="1"/>
            </p:cNvSpPr>
            <p:nvPr/>
          </p:nvSpPr>
          <p:spPr bwMode="auto">
            <a:xfrm>
              <a:off x="9282053" y="1050926"/>
              <a:ext cx="1928448" cy="4770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ar-BH" altLang="en-US" sz="2500">
                  <a:solidFill>
                    <a:schemeClr val="tx2"/>
                  </a:solidFill>
                  <a:latin typeface="Arial" panose="020B0604020202020204" pitchFamily="34" charset="0"/>
                </a:rPr>
                <a:t>نافذة المشروع</a:t>
              </a:r>
              <a:endParaRPr lang="en-US" altLang="en-US" sz="2500">
                <a:solidFill>
                  <a:schemeClr val="tx2"/>
                </a:solidFill>
                <a:latin typeface="Arial" panose="020B0604020202020204" pitchFamily="34" charset="0"/>
              </a:endParaRPr>
            </a:p>
          </p:txBody>
        </p:sp>
        <p:sp>
          <p:nvSpPr>
            <p:cNvPr id="40968" name="TextBox 64">
              <a:extLst>
                <a:ext uri="{FF2B5EF4-FFF2-40B4-BE49-F238E27FC236}">
                  <a16:creationId xmlns:a16="http://schemas.microsoft.com/office/drawing/2014/main" id="{BE82FC45-68E9-43B3-B867-AB987D1FB022}"/>
                </a:ext>
              </a:extLst>
            </p:cNvPr>
            <p:cNvSpPr txBox="1">
              <a:spLocks noChangeArrowheads="1"/>
            </p:cNvSpPr>
            <p:nvPr/>
          </p:nvSpPr>
          <p:spPr bwMode="auto">
            <a:xfrm>
              <a:off x="1411709" y="1512839"/>
              <a:ext cx="4204875" cy="52016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ar-BH" altLang="en-US" sz="2500">
                  <a:solidFill>
                    <a:schemeClr val="tx2"/>
                  </a:solidFill>
                  <a:latin typeface="Arial" panose="020B0604020202020204" pitchFamily="34" charset="0"/>
                </a:rPr>
                <a:t>نافذة الكود لحساب مربع عدد</a:t>
              </a:r>
              <a:endParaRPr lang="en-US" altLang="en-US" sz="2500">
                <a:solidFill>
                  <a:schemeClr val="tx2"/>
                </a:solidFill>
                <a:latin typeface="Arial" panose="020B0604020202020204" pitchFamily="34" charset="0"/>
              </a:endParaRPr>
            </a:p>
          </p:txBody>
        </p:sp>
        <p:pic>
          <p:nvPicPr>
            <p:cNvPr id="40969" name="Picture 2">
              <a:extLst>
                <a:ext uri="{FF2B5EF4-FFF2-40B4-BE49-F238E27FC236}">
                  <a16:creationId xmlns:a16="http://schemas.microsoft.com/office/drawing/2014/main" id="{C6003C00-B93B-4D80-B84A-BE9B05306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59" y="2312884"/>
              <a:ext cx="7228195" cy="3246313"/>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0" name="Picture 3">
              <a:extLst>
                <a:ext uri="{FF2B5EF4-FFF2-40B4-BE49-F238E27FC236}">
                  <a16:creationId xmlns:a16="http://schemas.microsoft.com/office/drawing/2014/main" id="{04C75A49-3432-4C0B-8433-50680477152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r="9090"/>
            <a:stretch>
              <a:fillRect/>
            </a:stretch>
          </p:blipFill>
          <p:spPr bwMode="auto">
            <a:xfrm>
              <a:off x="7879865" y="1652393"/>
              <a:ext cx="4963329" cy="487442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405CB894-663F-48D8-A820-7757871F7EE6}"/>
                </a:ext>
              </a:extLst>
            </p:cNvPr>
            <p:cNvCxnSpPr/>
            <p:nvPr/>
          </p:nvCxnSpPr>
          <p:spPr>
            <a:xfrm flipH="1" flipV="1">
              <a:off x="3379287" y="4222549"/>
              <a:ext cx="7083618" cy="157542"/>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0963" name="TextBox 2">
            <a:extLst>
              <a:ext uri="{FF2B5EF4-FFF2-40B4-BE49-F238E27FC236}">
                <a16:creationId xmlns:a16="http://schemas.microsoft.com/office/drawing/2014/main" id="{438990E8-6022-4B27-9482-723B983A46EE}"/>
              </a:ext>
            </a:extLst>
          </p:cNvPr>
          <p:cNvSpPr txBox="1">
            <a:spLocks noChangeArrowheads="1"/>
          </p:cNvSpPr>
          <p:nvPr/>
        </p:nvSpPr>
        <p:spPr bwMode="auto">
          <a:xfrm>
            <a:off x="920750" y="4581525"/>
            <a:ext cx="4692650"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lang="en-US" altLang="en-US" sz="1600" b="1">
                <a:solidFill>
                  <a:srgbClr val="0000FF"/>
                </a:solidFill>
                <a:latin typeface="Arial" panose="020B0604020202020204" pitchFamily="34" charset="0"/>
              </a:rPr>
              <a:t>TextBox2.Text= TextBox1.Text* TextBox1.Text</a:t>
            </a:r>
          </a:p>
        </p:txBody>
      </p:sp>
      <p:sp>
        <p:nvSpPr>
          <p:cNvPr id="14" name="Rectangle 2">
            <a:extLst>
              <a:ext uri="{FF2B5EF4-FFF2-40B4-BE49-F238E27FC236}">
                <a16:creationId xmlns:a16="http://schemas.microsoft.com/office/drawing/2014/main" id="{C8EC79C2-4D1C-4A1D-AB41-3BD404B76794}"/>
              </a:ext>
            </a:extLst>
          </p:cNvPr>
          <p:cNvSpPr>
            <a:spLocks noChangeArrowheads="1"/>
          </p:cNvSpPr>
          <p:nvPr/>
        </p:nvSpPr>
        <p:spPr bwMode="auto">
          <a:xfrm>
            <a:off x="1854200" y="620713"/>
            <a:ext cx="8720138" cy="646112"/>
          </a:xfrm>
          <a:prstGeom prst="rect">
            <a:avLst/>
          </a:prstGeom>
          <a:noFill/>
        </p:spPr>
        <p:txBody>
          <a:bodyPr wrap="none">
            <a:spAutoFit/>
          </a:bodyPr>
          <a:lstStyle/>
          <a:p>
            <a:pPr algn="ctr" rtl="1">
              <a:defRPr/>
            </a:pPr>
            <a:r>
              <a:rPr lang="ar-BH" altLang="en-US" sz="36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الربط بين عناصر المشروع ونافذة الكود للزر مربع العدد-</a:t>
            </a:r>
            <a:r>
              <a:rPr lang="en-GB" altLang="en-US" sz="36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Button1</a:t>
            </a:r>
            <a:endParaRPr lang="en-US" altLang="en-US" sz="36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cxnSp>
        <p:nvCxnSpPr>
          <p:cNvPr id="19" name="Straight Arrow Connector 38">
            <a:extLst>
              <a:ext uri="{FF2B5EF4-FFF2-40B4-BE49-F238E27FC236}">
                <a16:creationId xmlns:a16="http://schemas.microsoft.com/office/drawing/2014/main" id="{16B3BAA9-81B7-47FA-B308-6ED67CB03852}"/>
              </a:ext>
            </a:extLst>
          </p:cNvPr>
          <p:cNvCxnSpPr/>
          <p:nvPr/>
        </p:nvCxnSpPr>
        <p:spPr>
          <a:xfrm>
            <a:off x="1854200" y="4919663"/>
            <a:ext cx="6402388" cy="547687"/>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38">
            <a:extLst>
              <a:ext uri="{FF2B5EF4-FFF2-40B4-BE49-F238E27FC236}">
                <a16:creationId xmlns:a16="http://schemas.microsoft.com/office/drawing/2014/main" id="{2FF13372-CBB4-4BAE-98BF-519D73C9922D}"/>
              </a:ext>
            </a:extLst>
          </p:cNvPr>
          <p:cNvCxnSpPr/>
          <p:nvPr/>
        </p:nvCxnSpPr>
        <p:spPr>
          <a:xfrm flipV="1">
            <a:off x="5448300" y="4090988"/>
            <a:ext cx="2808288" cy="658812"/>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9F73D36-1A0A-437B-8C02-5B04B15BC328}"/>
              </a:ext>
            </a:extLst>
          </p:cNvPr>
          <p:cNvGraphicFramePr>
            <a:graphicFrameLocks noGrp="1"/>
          </p:cNvGraphicFramePr>
          <p:nvPr/>
        </p:nvGraphicFramePr>
        <p:xfrm>
          <a:off x="1606550" y="2511425"/>
          <a:ext cx="9650413" cy="2282825"/>
        </p:xfrm>
        <a:graphic>
          <a:graphicData uri="http://schemas.openxmlformats.org/drawingml/2006/table">
            <a:tbl>
              <a:tblPr firstRow="1" bandRow="1">
                <a:tableStyleId>{3B4B98B0-60AC-42C2-AFA5-B58CD77FA1E5}</a:tableStyleId>
              </a:tblPr>
              <a:tblGrid>
                <a:gridCol w="5990406">
                  <a:extLst>
                    <a:ext uri="{9D8B030D-6E8A-4147-A177-3AD203B41FA5}">
                      <a16:colId xmlns:a16="http://schemas.microsoft.com/office/drawing/2014/main" val="20000"/>
                    </a:ext>
                  </a:extLst>
                </a:gridCol>
                <a:gridCol w="3660007">
                  <a:extLst>
                    <a:ext uri="{9D8B030D-6E8A-4147-A177-3AD203B41FA5}">
                      <a16:colId xmlns:a16="http://schemas.microsoft.com/office/drawing/2014/main" val="20001"/>
                    </a:ext>
                  </a:extLst>
                </a:gridCol>
              </a:tblGrid>
              <a:tr h="569140">
                <a:tc>
                  <a:txBody>
                    <a:bodyPr/>
                    <a:lstStyle/>
                    <a:p>
                      <a:pPr algn="ctr" rtl="1"/>
                      <a:r>
                        <a:rPr lang="en-US" sz="2500" dirty="0">
                          <a:solidFill>
                            <a:srgbClr val="FF0000"/>
                          </a:solidFill>
                        </a:rPr>
                        <a:t>TextBox1</a:t>
                      </a:r>
                      <a:endParaRPr lang="en-US" sz="2500" b="1" dirty="0">
                        <a:solidFill>
                          <a:srgbClr val="FF0000"/>
                        </a:solidFill>
                      </a:endParaRPr>
                    </a:p>
                  </a:txBody>
                  <a:tcPr marL="91432" marR="91432" marT="45712" marB="45712"/>
                </a:tc>
                <a:tc>
                  <a:txBody>
                    <a:bodyPr/>
                    <a:lstStyle/>
                    <a:p>
                      <a:pPr algn="r" rtl="1"/>
                      <a:r>
                        <a:rPr lang="ar-BH" sz="2500" b="1" dirty="0"/>
                        <a:t>المدخلات</a:t>
                      </a:r>
                      <a:endParaRPr lang="en-US" sz="2500" b="1" dirty="0">
                        <a:solidFill>
                          <a:schemeClr val="tx1"/>
                        </a:solidFill>
                      </a:endParaRPr>
                    </a:p>
                  </a:txBody>
                  <a:tcPr marL="91432" marR="91432" marT="45712" marB="45712"/>
                </a:tc>
                <a:extLst>
                  <a:ext uri="{0D108BD9-81ED-4DB2-BD59-A6C34878D82A}">
                    <a16:rowId xmlns:a16="http://schemas.microsoft.com/office/drawing/2014/main" val="10000"/>
                  </a:ext>
                </a:extLst>
              </a:tr>
              <a:tr h="597785">
                <a:tc>
                  <a:txBody>
                    <a:bodyPr/>
                    <a:lstStyle/>
                    <a:p>
                      <a:pPr algn="ctr" rtl="1"/>
                      <a:r>
                        <a:rPr lang="en-US" sz="2500" dirty="0">
                          <a:solidFill>
                            <a:srgbClr val="FF0000"/>
                          </a:solidFill>
                        </a:rPr>
                        <a:t>TextBox2</a:t>
                      </a:r>
                      <a:endParaRPr lang="en-US" sz="2500" b="1" dirty="0">
                        <a:solidFill>
                          <a:srgbClr val="FF0000"/>
                        </a:solidFill>
                      </a:endParaRPr>
                    </a:p>
                  </a:txBody>
                  <a:tcPr marL="91432" marR="91432" marT="45712" marB="45712"/>
                </a:tc>
                <a:tc>
                  <a:txBody>
                    <a:bodyPr/>
                    <a:lstStyle/>
                    <a:p>
                      <a:pPr algn="r" rtl="1"/>
                      <a:r>
                        <a:rPr lang="ar-BH" sz="2500" b="1" dirty="0"/>
                        <a:t>المخرجات(مكان ظهور النتيجة)</a:t>
                      </a:r>
                      <a:endParaRPr lang="en-US" sz="2500" b="1" dirty="0">
                        <a:solidFill>
                          <a:schemeClr val="tx1"/>
                        </a:solidFill>
                      </a:endParaRPr>
                    </a:p>
                  </a:txBody>
                  <a:tcPr marL="91432" marR="91432" marT="45712" marB="45712"/>
                </a:tc>
                <a:extLst>
                  <a:ext uri="{0D108BD9-81ED-4DB2-BD59-A6C34878D82A}">
                    <a16:rowId xmlns:a16="http://schemas.microsoft.com/office/drawing/2014/main" val="10001"/>
                  </a:ext>
                </a:extLst>
              </a:tr>
              <a:tr h="597784">
                <a:tc>
                  <a:txBody>
                    <a:bodyPr/>
                    <a:lstStyle/>
                    <a:p>
                      <a:pPr algn="ctr" rtl="1"/>
                      <a:r>
                        <a:rPr lang="ar-BH" sz="2500" dirty="0">
                          <a:solidFill>
                            <a:srgbClr val="FF0000"/>
                          </a:solidFill>
                        </a:rPr>
                        <a:t>مربع العدد-</a:t>
                      </a:r>
                      <a:r>
                        <a:rPr lang="en-US" sz="2500" dirty="0">
                          <a:solidFill>
                            <a:srgbClr val="FF0000"/>
                          </a:solidFill>
                        </a:rPr>
                        <a:t>Button1</a:t>
                      </a:r>
                      <a:endParaRPr lang="en-US" sz="2500" b="1" dirty="0">
                        <a:solidFill>
                          <a:srgbClr val="FF0000"/>
                        </a:solidFill>
                      </a:endParaRPr>
                    </a:p>
                  </a:txBody>
                  <a:tcPr marL="91432" marR="91432" marT="45712" marB="45712"/>
                </a:tc>
                <a:tc>
                  <a:txBody>
                    <a:bodyPr/>
                    <a:lstStyle/>
                    <a:p>
                      <a:pPr algn="r" rtl="1"/>
                      <a:r>
                        <a:rPr lang="ar-BH" sz="2500" b="1" dirty="0"/>
                        <a:t>مكان كتابة الكود</a:t>
                      </a:r>
                      <a:endParaRPr lang="en-US" sz="2500" b="1" dirty="0">
                        <a:solidFill>
                          <a:schemeClr val="tx1"/>
                        </a:solidFill>
                      </a:endParaRPr>
                    </a:p>
                  </a:txBody>
                  <a:tcPr marL="91432" marR="91432" marT="45712" marB="45712"/>
                </a:tc>
                <a:extLst>
                  <a:ext uri="{0D108BD9-81ED-4DB2-BD59-A6C34878D82A}">
                    <a16:rowId xmlns:a16="http://schemas.microsoft.com/office/drawing/2014/main" val="10002"/>
                  </a:ext>
                </a:extLst>
              </a:tr>
              <a:tr h="51811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500" dirty="0">
                          <a:solidFill>
                            <a:srgbClr val="FF0000"/>
                          </a:solidFill>
                        </a:rPr>
                        <a:t>TextBox2.Text=TextBox1.Text*TextBox1.Text</a:t>
                      </a:r>
                      <a:endParaRPr lang="ar-BH" sz="2500" b="1" dirty="0">
                        <a:solidFill>
                          <a:srgbClr val="FF0000"/>
                        </a:solidFill>
                      </a:endParaRPr>
                    </a:p>
                  </a:txBody>
                  <a:tcPr marL="91432" marR="91432" marT="45712" marB="45712"/>
                </a:tc>
                <a:tc>
                  <a:txBody>
                    <a:bodyPr/>
                    <a:lstStyle/>
                    <a:p>
                      <a:pPr algn="r" rtl="1"/>
                      <a:r>
                        <a:rPr lang="ar-BH" sz="2500" b="1" dirty="0"/>
                        <a:t>الكود(المعادلة الحسابية)</a:t>
                      </a:r>
                      <a:r>
                        <a:rPr lang="en-US" sz="2500" b="1" dirty="0"/>
                        <a:t>:</a:t>
                      </a:r>
                      <a:endParaRPr lang="en-US" sz="2500" b="1" dirty="0">
                        <a:solidFill>
                          <a:schemeClr val="tx1"/>
                        </a:solidFill>
                      </a:endParaRPr>
                    </a:p>
                  </a:txBody>
                  <a:tcPr marL="91432" marR="91432" marT="45712" marB="45712"/>
                </a:tc>
                <a:extLst>
                  <a:ext uri="{0D108BD9-81ED-4DB2-BD59-A6C34878D82A}">
                    <a16:rowId xmlns:a16="http://schemas.microsoft.com/office/drawing/2014/main" val="10003"/>
                  </a:ext>
                </a:extLst>
              </a:tr>
            </a:tbl>
          </a:graphicData>
        </a:graphic>
      </p:graphicFrame>
      <p:sp>
        <p:nvSpPr>
          <p:cNvPr id="6" name="Rectangle 2">
            <a:extLst>
              <a:ext uri="{FF2B5EF4-FFF2-40B4-BE49-F238E27FC236}">
                <a16:creationId xmlns:a16="http://schemas.microsoft.com/office/drawing/2014/main" id="{DC05D4BE-D06F-44EB-A338-A30EDEBE1F30}"/>
              </a:ext>
            </a:extLst>
          </p:cNvPr>
          <p:cNvSpPr>
            <a:spLocks noChangeArrowheads="1"/>
          </p:cNvSpPr>
          <p:nvPr/>
        </p:nvSpPr>
        <p:spPr bwMode="auto">
          <a:xfrm>
            <a:off x="3719513" y="1628775"/>
            <a:ext cx="4964112" cy="646113"/>
          </a:xfrm>
          <a:prstGeom prst="rect">
            <a:avLst/>
          </a:prstGeom>
          <a:noFill/>
        </p:spPr>
        <p:txBody>
          <a:bodyPr wrap="none">
            <a:spAutoFit/>
          </a:bodyPr>
          <a:lstStyle/>
          <a:p>
            <a:pPr algn="ctr" rtl="1">
              <a:defRPr/>
            </a:pPr>
            <a:r>
              <a:rPr lang="ar-BH" altLang="en-US" sz="36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يتطلب الكود تحديد العناصر التالية</a:t>
            </a:r>
            <a:endParaRPr lang="en-US" altLang="en-US" sz="36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C3BDC-7728-4490-A5FF-ED58EBA68296}"/>
              </a:ext>
            </a:extLst>
          </p:cNvPr>
          <p:cNvSpPr txBox="1"/>
          <p:nvPr/>
        </p:nvSpPr>
        <p:spPr>
          <a:xfrm>
            <a:off x="839416" y="1340768"/>
            <a:ext cx="10854236" cy="2092881"/>
          </a:xfrm>
          <a:prstGeom prst="rect">
            <a:avLst/>
          </a:prstGeom>
          <a:solidFill>
            <a:schemeClr val="bg1">
              <a:lumMod val="95000"/>
            </a:schemeClr>
          </a:solidFill>
          <a:ln>
            <a:headEnd/>
            <a:tailEnd/>
          </a:ln>
        </p:spPr>
        <p:style>
          <a:lnRef idx="3">
            <a:schemeClr val="lt1"/>
          </a:lnRef>
          <a:fillRef idx="1">
            <a:schemeClr val="accent6"/>
          </a:fillRef>
          <a:effectRef idx="1">
            <a:schemeClr val="accent6"/>
          </a:effectRef>
          <a:fontRef idx="minor">
            <a:schemeClr val="lt1"/>
          </a:fontRef>
        </p:style>
        <p:txBody>
          <a:bodyPr>
            <a:spAutoFit/>
          </a:bodyPr>
          <a:lstStyle>
            <a:defPPr>
              <a:defRPr lang="ar-BH"/>
            </a:defPPr>
            <a:lvl1pPr algn="r" rtl="1">
              <a:spcBef>
                <a:spcPct val="50000"/>
              </a:spcBef>
              <a:defRPr sz="5000" b="1">
                <a:ln w="12700">
                  <a:solidFill>
                    <a:schemeClr val="accent5"/>
                  </a:solidFill>
                  <a:prstDash val="solid"/>
                </a:ln>
                <a:solidFill>
                  <a:schemeClr val="tx2">
                    <a:lumMod val="75000"/>
                  </a:schemeClr>
                </a:solidFill>
                <a:latin typeface="Andalus" pitchFamily="18"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ar-BH" sz="3000" u="sng" dirty="0">
                <a:solidFill>
                  <a:srgbClr val="FF0000"/>
                </a:solidFill>
              </a:rPr>
              <a:t>خطوات كتابة الكود للزر مربع العدد-</a:t>
            </a:r>
            <a:r>
              <a:rPr lang="en-US" sz="3000" u="sng" dirty="0">
                <a:solidFill>
                  <a:srgbClr val="FF0000"/>
                </a:solidFill>
              </a:rPr>
              <a:t>Button1</a:t>
            </a:r>
            <a:endParaRPr lang="ar-BH" sz="3000" u="sng" dirty="0">
              <a:solidFill>
                <a:srgbClr val="FF0000"/>
              </a:solidFill>
            </a:endParaRPr>
          </a:p>
          <a:p>
            <a:pPr marL="514350" indent="-514350">
              <a:buFont typeface="+mj-lt"/>
              <a:buAutoNum type="arabicPeriod"/>
              <a:defRPr/>
            </a:pPr>
            <a:r>
              <a:rPr lang="ar-BH" sz="2500" dirty="0">
                <a:solidFill>
                  <a:schemeClr val="accent1">
                    <a:lumMod val="75000"/>
                  </a:schemeClr>
                </a:solidFill>
              </a:rPr>
              <a:t>فتح نافذة الكود للزر مربع العدد-</a:t>
            </a:r>
            <a:r>
              <a:rPr lang="en-US" sz="2500" dirty="0">
                <a:solidFill>
                  <a:schemeClr val="accent1">
                    <a:lumMod val="75000"/>
                  </a:schemeClr>
                </a:solidFill>
              </a:rPr>
              <a:t>Button1</a:t>
            </a:r>
            <a:endParaRPr lang="ar-BH" sz="2500" dirty="0">
              <a:solidFill>
                <a:schemeClr val="accent1">
                  <a:lumMod val="75000"/>
                </a:schemeClr>
              </a:solidFill>
            </a:endParaRPr>
          </a:p>
          <a:p>
            <a:pPr marL="514350" indent="-514350">
              <a:buFont typeface="+mj-lt"/>
              <a:buAutoNum type="arabicPeriod"/>
              <a:defRPr/>
            </a:pPr>
            <a:r>
              <a:rPr lang="ar-BH" sz="2500" dirty="0">
                <a:solidFill>
                  <a:schemeClr val="accent1">
                    <a:lumMod val="75000"/>
                  </a:schemeClr>
                </a:solidFill>
              </a:rPr>
              <a:t>كتابة الكود (المعادلة الحسابية)  الذي تم تحديدة في الشريحة السابقة، فنحصل على نافذة الكود كما في الشكل. </a:t>
            </a:r>
            <a:endParaRPr lang="en-US" sz="2500" dirty="0">
              <a:solidFill>
                <a:schemeClr val="accent1">
                  <a:lumMod val="75000"/>
                </a:schemeClr>
              </a:solidFill>
            </a:endParaRPr>
          </a:p>
        </p:txBody>
      </p:sp>
      <p:grpSp>
        <p:nvGrpSpPr>
          <p:cNvPr id="44035" name="Group 6">
            <a:extLst>
              <a:ext uri="{FF2B5EF4-FFF2-40B4-BE49-F238E27FC236}">
                <a16:creationId xmlns:a16="http://schemas.microsoft.com/office/drawing/2014/main" id="{59DC5588-E366-4D45-A424-372F20789B0D}"/>
              </a:ext>
            </a:extLst>
          </p:cNvPr>
          <p:cNvGrpSpPr>
            <a:grpSpLocks/>
          </p:cNvGrpSpPr>
          <p:nvPr/>
        </p:nvGrpSpPr>
        <p:grpSpPr bwMode="auto">
          <a:xfrm>
            <a:off x="825500" y="3417888"/>
            <a:ext cx="10853738" cy="2960687"/>
            <a:chOff x="1101970" y="3071446"/>
            <a:chExt cx="10854236" cy="2960134"/>
          </a:xfrm>
        </p:grpSpPr>
        <p:pic>
          <p:nvPicPr>
            <p:cNvPr id="44036" name="Picture 2">
              <a:extLst>
                <a:ext uri="{FF2B5EF4-FFF2-40B4-BE49-F238E27FC236}">
                  <a16:creationId xmlns:a16="http://schemas.microsoft.com/office/drawing/2014/main" id="{6EBE3DCF-3AEB-4C83-BE7B-07110A263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70" y="3071446"/>
              <a:ext cx="10854236" cy="2960134"/>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TextBox 5">
              <a:extLst>
                <a:ext uri="{FF2B5EF4-FFF2-40B4-BE49-F238E27FC236}">
                  <a16:creationId xmlns:a16="http://schemas.microsoft.com/office/drawing/2014/main" id="{B0527E6C-38A1-4A43-91A7-C18007767C53}"/>
                </a:ext>
              </a:extLst>
            </p:cNvPr>
            <p:cNvSpPr txBox="1">
              <a:spLocks noChangeArrowheads="1"/>
            </p:cNvSpPr>
            <p:nvPr/>
          </p:nvSpPr>
          <p:spPr bwMode="auto">
            <a:xfrm>
              <a:off x="2528666" y="4979438"/>
              <a:ext cx="5871158"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1800" b="1">
                  <a:solidFill>
                    <a:srgbClr val="0000FF"/>
                  </a:solidFill>
                  <a:latin typeface="Arial" panose="020B0604020202020204" pitchFamily="34" charset="0"/>
                </a:rPr>
                <a:t>TextBox2.Text= TextBox1.Text* TextBox1.Text</a:t>
              </a:r>
            </a:p>
          </p:txBody>
        </p:sp>
      </p:gr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
            <a:extLst>
              <a:ext uri="{FF2B5EF4-FFF2-40B4-BE49-F238E27FC236}">
                <a16:creationId xmlns:a16="http://schemas.microsoft.com/office/drawing/2014/main" id="{18EA135B-827E-4619-9E30-7E71ABACC054}"/>
              </a:ext>
            </a:extLst>
          </p:cNvPr>
          <p:cNvGrpSpPr>
            <a:grpSpLocks/>
          </p:cNvGrpSpPr>
          <p:nvPr/>
        </p:nvGrpSpPr>
        <p:grpSpPr bwMode="auto">
          <a:xfrm>
            <a:off x="5591175" y="1557338"/>
            <a:ext cx="6037263" cy="4670425"/>
            <a:chOff x="5920154" y="633049"/>
            <a:chExt cx="6036051" cy="4670509"/>
          </a:xfrm>
        </p:grpSpPr>
        <p:sp>
          <p:nvSpPr>
            <p:cNvPr id="3" name="TextBox 2">
              <a:extLst>
                <a:ext uri="{FF2B5EF4-FFF2-40B4-BE49-F238E27FC236}">
                  <a16:creationId xmlns:a16="http://schemas.microsoft.com/office/drawing/2014/main" id="{94B21FF4-B95D-46F3-9AC9-314A154BE207}"/>
                </a:ext>
              </a:extLst>
            </p:cNvPr>
            <p:cNvSpPr txBox="1"/>
            <p:nvPr/>
          </p:nvSpPr>
          <p:spPr>
            <a:xfrm>
              <a:off x="5920154" y="633049"/>
              <a:ext cx="6036051" cy="4670509"/>
            </a:xfrm>
            <a:prstGeom prst="rect">
              <a:avLst/>
            </a:prstGeom>
            <a:solidFill>
              <a:schemeClr val="bg1">
                <a:lumMod val="95000"/>
              </a:schemeClr>
            </a:solidFill>
            <a:ln>
              <a:headEnd/>
              <a:tailEnd/>
            </a:ln>
          </p:spPr>
          <p:style>
            <a:lnRef idx="3">
              <a:schemeClr val="lt1"/>
            </a:lnRef>
            <a:fillRef idx="1">
              <a:schemeClr val="accent6"/>
            </a:fillRef>
            <a:effectRef idx="1">
              <a:schemeClr val="accent6"/>
            </a:effectRef>
            <a:fontRef idx="minor">
              <a:schemeClr val="lt1"/>
            </a:fontRef>
          </p:style>
          <p:txBody>
            <a:bodyPr>
              <a:spAutoFit/>
            </a:bodyPr>
            <a:lstStyle>
              <a:defPPr>
                <a:defRPr lang="ar-BH"/>
              </a:defPPr>
              <a:lvl1pPr algn="r" rtl="1">
                <a:spcBef>
                  <a:spcPct val="50000"/>
                </a:spcBef>
                <a:defRPr sz="5000" b="1">
                  <a:ln w="12700">
                    <a:solidFill>
                      <a:schemeClr val="accent5"/>
                    </a:solidFill>
                    <a:prstDash val="solid"/>
                  </a:ln>
                  <a:solidFill>
                    <a:schemeClr val="tx2">
                      <a:lumMod val="75000"/>
                    </a:schemeClr>
                  </a:solidFill>
                  <a:latin typeface="Andalus" pitchFamily="18"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ar-BH" sz="3000" b="0" u="sng" dirty="0">
                  <a:ln w="0"/>
                  <a:solidFill>
                    <a:schemeClr val="accent5">
                      <a:lumMod val="75000"/>
                    </a:schemeClr>
                  </a:solidFill>
                  <a:effectLst>
                    <a:outerShdw blurRad="38100" dist="19050" dir="2700000" algn="tl" rotWithShape="0">
                      <a:schemeClr val="dk1">
                        <a:alpha val="40000"/>
                      </a:schemeClr>
                    </a:outerShdw>
                  </a:effectLst>
                </a:rPr>
                <a:t>التأكد من عمل الكود:</a:t>
              </a:r>
            </a:p>
            <a:p>
              <a:pPr marL="514350" indent="-514350">
                <a:buFont typeface="Arial" pitchFamily="34" charset="0"/>
                <a:buChar char="•"/>
                <a:defRPr/>
              </a:pPr>
              <a:r>
                <a:rPr lang="ar-BH" sz="2500" b="0" dirty="0">
                  <a:ln w="0"/>
                  <a:solidFill>
                    <a:schemeClr val="tx1"/>
                  </a:solidFill>
                  <a:effectLst>
                    <a:outerShdw blurRad="38100" dist="19050" dir="2700000" algn="tl" rotWithShape="0">
                      <a:schemeClr val="dk1">
                        <a:alpha val="40000"/>
                      </a:schemeClr>
                    </a:outerShdw>
                  </a:effectLst>
                </a:rPr>
                <a:t>حفظ التعديلات على المشروع من خلال الضغط على الرمز</a:t>
              </a:r>
            </a:p>
            <a:p>
              <a:pPr marL="514350" indent="-514350">
                <a:buFont typeface="Arial" pitchFamily="34" charset="0"/>
                <a:buChar char="•"/>
                <a:defRPr/>
              </a:pPr>
              <a:endParaRPr lang="ar-BH" sz="1500" b="0" dirty="0">
                <a:ln w="0"/>
                <a:solidFill>
                  <a:schemeClr val="tx1"/>
                </a:solidFill>
                <a:effectLst>
                  <a:outerShdw blurRad="38100" dist="19050" dir="2700000" algn="tl" rotWithShape="0">
                    <a:schemeClr val="dk1">
                      <a:alpha val="40000"/>
                    </a:schemeClr>
                  </a:outerShdw>
                </a:effectLst>
              </a:endParaRPr>
            </a:p>
            <a:p>
              <a:pPr marL="514350" indent="-514350">
                <a:buFont typeface="Arial" pitchFamily="34" charset="0"/>
                <a:buChar char="•"/>
                <a:defRPr/>
              </a:pPr>
              <a:r>
                <a:rPr lang="ar-BH" sz="2500" b="0" dirty="0">
                  <a:ln w="0"/>
                  <a:solidFill>
                    <a:schemeClr val="tx1"/>
                  </a:solidFill>
                  <a:effectLst>
                    <a:outerShdw blurRad="38100" dist="19050" dir="2700000" algn="tl" rotWithShape="0">
                      <a:schemeClr val="dk1">
                        <a:alpha val="40000"/>
                      </a:schemeClr>
                    </a:outerShdw>
                  </a:effectLst>
                </a:rPr>
                <a:t> تشغيل البرنامج من خلال الضغط على الرمز</a:t>
              </a:r>
            </a:p>
            <a:p>
              <a:pPr marL="514350" indent="-514350">
                <a:buFont typeface="Arial" pitchFamily="34" charset="0"/>
                <a:buChar char="•"/>
                <a:defRPr/>
              </a:pPr>
              <a:endParaRPr lang="ar-BH" sz="1500" b="0" dirty="0">
                <a:ln w="0"/>
                <a:solidFill>
                  <a:schemeClr val="tx1"/>
                </a:solidFill>
                <a:effectLst>
                  <a:outerShdw blurRad="38100" dist="19050" dir="2700000" algn="tl" rotWithShape="0">
                    <a:schemeClr val="dk1">
                      <a:alpha val="40000"/>
                    </a:schemeClr>
                  </a:outerShdw>
                </a:effectLst>
              </a:endParaRPr>
            </a:p>
            <a:p>
              <a:pPr marL="514350" indent="-514350">
                <a:buFont typeface="Arial" pitchFamily="34" charset="0"/>
                <a:buChar char="•"/>
                <a:defRPr/>
              </a:pPr>
              <a:r>
                <a:rPr lang="ar-BH" sz="2500" b="0" dirty="0">
                  <a:ln w="0"/>
                  <a:solidFill>
                    <a:schemeClr val="tx1"/>
                  </a:solidFill>
                  <a:effectLst>
                    <a:outerShdw blurRad="38100" dist="19050" dir="2700000" algn="tl" rotWithShape="0">
                      <a:schemeClr val="dk1">
                        <a:alpha val="40000"/>
                      </a:schemeClr>
                    </a:outerShdw>
                  </a:effectLst>
                </a:rPr>
                <a:t>كتابة العدد المطلوب (10) </a:t>
              </a:r>
            </a:p>
            <a:p>
              <a:pPr>
                <a:defRPr/>
              </a:pPr>
              <a:endParaRPr lang="ar-BH" sz="1500" b="0" dirty="0">
                <a:ln w="0"/>
                <a:solidFill>
                  <a:schemeClr val="tx1"/>
                </a:solidFill>
                <a:effectLst>
                  <a:outerShdw blurRad="38100" dist="19050" dir="2700000" algn="tl" rotWithShape="0">
                    <a:schemeClr val="dk1">
                      <a:alpha val="40000"/>
                    </a:schemeClr>
                  </a:outerShdw>
                </a:effectLst>
              </a:endParaRPr>
            </a:p>
            <a:p>
              <a:pPr marL="514350" indent="-514350">
                <a:buFont typeface="Arial" pitchFamily="34" charset="0"/>
                <a:buChar char="•"/>
                <a:defRPr/>
              </a:pPr>
              <a:r>
                <a:rPr lang="ar-BH" sz="2500" b="0" dirty="0">
                  <a:ln w="0"/>
                  <a:solidFill>
                    <a:schemeClr val="tx1"/>
                  </a:solidFill>
                  <a:effectLst>
                    <a:outerShdw blurRad="38100" dist="19050" dir="2700000" algn="tl" rotWithShape="0">
                      <a:schemeClr val="dk1">
                        <a:alpha val="40000"/>
                      </a:schemeClr>
                    </a:outerShdw>
                  </a:effectLst>
                </a:rPr>
                <a:t> الضغط على الزر مربع العدد فنحصل على النتيجة كما بالشكل</a:t>
              </a:r>
              <a:endParaRPr lang="en-US" sz="2500" b="0" dirty="0">
                <a:ln w="0"/>
                <a:solidFill>
                  <a:schemeClr val="tx1"/>
                </a:solidFill>
                <a:effectLst>
                  <a:outerShdw blurRad="38100" dist="19050" dir="2700000" algn="tl" rotWithShape="0">
                    <a:schemeClr val="dk1">
                      <a:alpha val="40000"/>
                    </a:schemeClr>
                  </a:outerShdw>
                </a:effectLst>
              </a:endParaRPr>
            </a:p>
          </p:txBody>
        </p:sp>
        <p:pic>
          <p:nvPicPr>
            <p:cNvPr id="46085" name="Picture 4">
              <a:extLst>
                <a:ext uri="{FF2B5EF4-FFF2-40B4-BE49-F238E27FC236}">
                  <a16:creationId xmlns:a16="http://schemas.microsoft.com/office/drawing/2014/main" id="{94EDDDFA-13A5-4DD2-9613-055ADAC83D3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0001" t="61140" r="28719" b="21761"/>
            <a:stretch>
              <a:fillRect/>
            </a:stretch>
          </p:blipFill>
          <p:spPr bwMode="auto">
            <a:xfrm>
              <a:off x="10030877" y="1735958"/>
              <a:ext cx="540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a:extLst>
                <a:ext uri="{FF2B5EF4-FFF2-40B4-BE49-F238E27FC236}">
                  <a16:creationId xmlns:a16="http://schemas.microsoft.com/office/drawing/2014/main" id="{FA3F026C-6BAD-4E80-8EBC-D9FE78BBEB9C}"/>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71967" t="15625" r="23886" b="77353"/>
            <a:stretch>
              <a:fillRect/>
            </a:stretch>
          </p:blipFill>
          <p:spPr bwMode="auto">
            <a:xfrm>
              <a:off x="6197577" y="2668045"/>
              <a:ext cx="540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3" name="Picture 6">
            <a:extLst>
              <a:ext uri="{FF2B5EF4-FFF2-40B4-BE49-F238E27FC236}">
                <a16:creationId xmlns:a16="http://schemas.microsoft.com/office/drawing/2014/main" id="{F7E6FA43-248F-4C26-835E-5C4FB9E2B2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1593850"/>
            <a:ext cx="5053012"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A3DCEE-9BE5-49A6-9384-F542E51478F2}"/>
              </a:ext>
            </a:extLst>
          </p:cNvPr>
          <p:cNvSpPr txBox="1"/>
          <p:nvPr/>
        </p:nvSpPr>
        <p:spPr>
          <a:xfrm>
            <a:off x="407368" y="3586078"/>
            <a:ext cx="11113816" cy="2939266"/>
          </a:xfrm>
          <a:prstGeom prst="rect">
            <a:avLst/>
          </a:prstGeom>
          <a:noFill/>
          <a:ln w="38100">
            <a:solidFill>
              <a:srgbClr val="0070C0"/>
            </a:solidFill>
          </a:ln>
        </p:spPr>
        <p:txBody>
          <a:bodyPr>
            <a:spAutoFit/>
          </a:bodyPr>
          <a:lstStyle/>
          <a:p>
            <a:pPr algn="r" rtl="1">
              <a:defRPr/>
            </a:pPr>
            <a:r>
              <a:rPr lang="ar-BH" sz="3000" b="1" dirty="0">
                <a:ln w="12700">
                  <a:solidFill>
                    <a:schemeClr val="accent5"/>
                  </a:solidFill>
                  <a:prstDash val="solid"/>
                </a:ln>
                <a:solidFill>
                  <a:schemeClr val="tx2">
                    <a:lumMod val="75000"/>
                  </a:schemeClr>
                </a:solidFill>
                <a:latin typeface="Andalus" pitchFamily="18" charset="-78"/>
              </a:rPr>
              <a:t>الإجابة:</a:t>
            </a:r>
          </a:p>
          <a:p>
            <a:pPr algn="r" rtl="1">
              <a:defRPr/>
            </a:pPr>
            <a:r>
              <a:rPr lang="ar-BH" sz="2500" b="1" u="sng" dirty="0">
                <a:solidFill>
                  <a:srgbClr val="FF0000"/>
                </a:solidFill>
              </a:rPr>
              <a:t>المعادلة الحسابية:</a:t>
            </a:r>
          </a:p>
          <a:p>
            <a:pPr algn="r" rtl="1">
              <a:defRPr/>
            </a:pPr>
            <a:endParaRPr lang="ar-BH" sz="2000" b="1" dirty="0">
              <a:solidFill>
                <a:srgbClr val="FF0000"/>
              </a:solidFill>
            </a:endParaRPr>
          </a:p>
          <a:p>
            <a:pPr algn="r" rtl="1">
              <a:defRPr/>
            </a:pPr>
            <a:endParaRPr lang="ar-BH" sz="2000" b="1" dirty="0">
              <a:solidFill>
                <a:srgbClr val="FF0000"/>
              </a:solidFill>
            </a:endParaRPr>
          </a:p>
          <a:p>
            <a:pPr algn="r" rtl="1">
              <a:defRPr/>
            </a:pPr>
            <a:r>
              <a:rPr lang="ar-BH" sz="2500" b="1" dirty="0">
                <a:solidFill>
                  <a:srgbClr val="FF0000"/>
                </a:solidFill>
              </a:rPr>
              <a:t> </a:t>
            </a:r>
          </a:p>
          <a:p>
            <a:pPr algn="r" rtl="1">
              <a:defRPr/>
            </a:pPr>
            <a:r>
              <a:rPr lang="ar-BH" sz="2500" b="1" u="sng" dirty="0">
                <a:solidFill>
                  <a:srgbClr val="FF0000"/>
                </a:solidFill>
              </a:rPr>
              <a:t>مكان كتابة الكود:</a:t>
            </a:r>
          </a:p>
          <a:p>
            <a:pPr algn="r" rtl="1">
              <a:defRPr/>
            </a:pPr>
            <a:r>
              <a:rPr lang="ar-BH" sz="2000" b="1" dirty="0">
                <a:solidFill>
                  <a:srgbClr val="FF0000"/>
                </a:solidFill>
              </a:rPr>
              <a:t> </a:t>
            </a:r>
          </a:p>
          <a:p>
            <a:pPr algn="r" rtl="1">
              <a:defRPr/>
            </a:pPr>
            <a:endParaRPr lang="ar-BH" sz="2000" dirty="0"/>
          </a:p>
        </p:txBody>
      </p:sp>
      <p:sp>
        <p:nvSpPr>
          <p:cNvPr id="6" name="مربع نص 2">
            <a:extLst>
              <a:ext uri="{FF2B5EF4-FFF2-40B4-BE49-F238E27FC236}">
                <a16:creationId xmlns:a16="http://schemas.microsoft.com/office/drawing/2014/main" id="{B7E8C558-EFA7-47A2-8901-ED259195A514}"/>
              </a:ext>
            </a:extLst>
          </p:cNvPr>
          <p:cNvSpPr txBox="1">
            <a:spLocks noChangeArrowheads="1"/>
          </p:cNvSpPr>
          <p:nvPr/>
        </p:nvSpPr>
        <p:spPr bwMode="auto">
          <a:xfrm>
            <a:off x="407988" y="1339850"/>
            <a:ext cx="11112500" cy="2095500"/>
          </a:xfrm>
          <a:prstGeom prst="roundRect">
            <a:avLst/>
          </a:prstGeom>
          <a:solidFill>
            <a:schemeClr val="bg1">
              <a:lumMod val="95000"/>
            </a:schemeClr>
          </a:solidFill>
          <a:ln>
            <a:headEnd/>
            <a:tailEnd/>
          </a:ln>
        </p:spPr>
        <p:style>
          <a:lnRef idx="3">
            <a:schemeClr val="lt1"/>
          </a:lnRef>
          <a:fillRef idx="1">
            <a:schemeClr val="accent6"/>
          </a:fillRef>
          <a:effectRef idx="1">
            <a:schemeClr val="accent6"/>
          </a:effectRef>
          <a:fontRef idx="minor">
            <a:schemeClr val="lt1"/>
          </a:fontRef>
        </p:style>
        <p:txBody>
          <a:bodyPr>
            <a:spAutoFit/>
          </a:bodyPr>
          <a:lstStyle>
            <a:defPPr>
              <a:defRPr lang="ar-BH"/>
            </a:defPPr>
            <a:lvl1pPr algn="ctr">
              <a:spcBef>
                <a:spcPct val="50000"/>
              </a:spcBef>
              <a:defRPr sz="5400" b="1">
                <a:ln w="12700">
                  <a:solidFill>
                    <a:schemeClr val="accent5"/>
                  </a:solidFill>
                  <a:prstDash val="solid"/>
                </a:ln>
                <a:solidFill>
                  <a:srgbClr val="C00000"/>
                </a:solidFill>
                <a:latin typeface="Andalus" pitchFamily="18" charset="-78"/>
              </a:defRPr>
            </a:lvl1pPr>
          </a:lstStyle>
          <a:p>
            <a:pPr algn="r" rtl="1">
              <a:defRPr/>
            </a:pPr>
            <a:r>
              <a:rPr lang="ar-BH" sz="2700" dirty="0">
                <a:ln w="0"/>
                <a:solidFill>
                  <a:schemeClr val="tx1"/>
                </a:solidFill>
                <a:effectLst>
                  <a:outerShdw blurRad="38100" dist="19050" dir="2700000" algn="tl" rotWithShape="0">
                    <a:schemeClr val="dk1">
                      <a:alpha val="40000"/>
                    </a:schemeClr>
                  </a:outerShdw>
                </a:effectLst>
              </a:rPr>
              <a:t>س- اكتب الكود(المعادلة الحسابية) المناسب لإيجاد مكعب عدد مستخدماً البيانات التالية:</a:t>
            </a:r>
          </a:p>
          <a:p>
            <a:pPr algn="r" rtl="1">
              <a:defRPr/>
            </a:pPr>
            <a:r>
              <a:rPr lang="ar-BH" sz="2000" dirty="0">
                <a:ln w="0"/>
                <a:solidFill>
                  <a:schemeClr val="tx1"/>
                </a:solidFill>
                <a:effectLst>
                  <a:outerShdw blurRad="38100" dist="19050" dir="2700000" algn="tl" rotWithShape="0">
                    <a:schemeClr val="dk1">
                      <a:alpha val="40000"/>
                    </a:schemeClr>
                  </a:outerShdw>
                </a:effectLst>
              </a:rPr>
              <a:t>المدخلات(مكان كتابة العددين): </a:t>
            </a:r>
            <a:r>
              <a:rPr lang="en-US" sz="2000" dirty="0">
                <a:ln w="0"/>
                <a:solidFill>
                  <a:schemeClr val="tx1"/>
                </a:solidFill>
                <a:effectLst>
                  <a:outerShdw blurRad="38100" dist="19050" dir="2700000" algn="tl" rotWithShape="0">
                    <a:schemeClr val="dk1">
                      <a:alpha val="40000"/>
                    </a:schemeClr>
                  </a:outerShdw>
                </a:effectLst>
              </a:rPr>
              <a:t>TextBox1</a:t>
            </a:r>
          </a:p>
          <a:p>
            <a:pPr algn="r" rtl="1">
              <a:defRPr/>
            </a:pPr>
            <a:r>
              <a:rPr lang="ar-BH" sz="2000" dirty="0">
                <a:ln w="0"/>
                <a:solidFill>
                  <a:schemeClr val="tx1"/>
                </a:solidFill>
                <a:effectLst>
                  <a:outerShdw blurRad="38100" dist="19050" dir="2700000" algn="tl" rotWithShape="0">
                    <a:schemeClr val="dk1">
                      <a:alpha val="40000"/>
                    </a:schemeClr>
                  </a:outerShdw>
                </a:effectLst>
              </a:rPr>
              <a:t>المخرجات(مكان ظهور النتيجة) : </a:t>
            </a:r>
            <a:r>
              <a:rPr lang="en-US" sz="2000" dirty="0">
                <a:ln w="0"/>
                <a:solidFill>
                  <a:schemeClr val="tx1"/>
                </a:solidFill>
                <a:effectLst>
                  <a:outerShdw blurRad="38100" dist="19050" dir="2700000" algn="tl" rotWithShape="0">
                    <a:schemeClr val="dk1">
                      <a:alpha val="40000"/>
                    </a:schemeClr>
                  </a:outerShdw>
                </a:effectLst>
              </a:rPr>
              <a:t>TextBox2</a:t>
            </a:r>
          </a:p>
          <a:p>
            <a:pPr algn="r" rtl="1">
              <a:defRPr/>
            </a:pPr>
            <a:r>
              <a:rPr lang="ar-BH" sz="2000" dirty="0">
                <a:ln w="0"/>
                <a:solidFill>
                  <a:schemeClr val="tx1"/>
                </a:solidFill>
                <a:effectLst>
                  <a:outerShdw blurRad="38100" dist="19050" dir="2700000" algn="tl" rotWithShape="0">
                    <a:schemeClr val="dk1">
                      <a:alpha val="40000"/>
                    </a:schemeClr>
                  </a:outerShdw>
                </a:effectLst>
              </a:rPr>
              <a:t>مكان كتابة الكود</a:t>
            </a:r>
            <a:r>
              <a:rPr lang="en-US" sz="2000" dirty="0">
                <a:ln w="0"/>
                <a:solidFill>
                  <a:schemeClr val="tx1"/>
                </a:solidFill>
                <a:effectLst>
                  <a:outerShdw blurRad="38100" dist="19050" dir="2700000" algn="tl" rotWithShape="0">
                    <a:schemeClr val="dk1">
                      <a:alpha val="40000"/>
                    </a:schemeClr>
                  </a:outerShdw>
                </a:effectLst>
              </a:rPr>
              <a:t> </a:t>
            </a:r>
            <a:r>
              <a:rPr lang="ar-BH" sz="2000" dirty="0">
                <a:ln w="0"/>
                <a:solidFill>
                  <a:schemeClr val="tx1"/>
                </a:solidFill>
                <a:effectLst>
                  <a:outerShdw blurRad="38100" dist="19050" dir="2700000" algn="tl" rotWithShape="0">
                    <a:schemeClr val="dk1">
                      <a:alpha val="40000"/>
                    </a:schemeClr>
                  </a:outerShdw>
                </a:effectLst>
              </a:rPr>
              <a:t> : مكعب العدد-</a:t>
            </a:r>
            <a:r>
              <a:rPr lang="en-US" sz="2000" dirty="0">
                <a:ln w="0"/>
                <a:solidFill>
                  <a:schemeClr val="tx1"/>
                </a:solidFill>
                <a:effectLst>
                  <a:outerShdw blurRad="38100" dist="19050" dir="2700000" algn="tl" rotWithShape="0">
                    <a:schemeClr val="dk1">
                      <a:alpha val="40000"/>
                    </a:schemeClr>
                  </a:outerShdw>
                </a:effectLst>
              </a:rPr>
              <a:t>Button2</a:t>
            </a:r>
          </a:p>
        </p:txBody>
      </p:sp>
      <p:sp>
        <p:nvSpPr>
          <p:cNvPr id="7" name="Rectangle 2">
            <a:extLst>
              <a:ext uri="{FF2B5EF4-FFF2-40B4-BE49-F238E27FC236}">
                <a16:creationId xmlns:a16="http://schemas.microsoft.com/office/drawing/2014/main" id="{F85FC997-FD2E-45FA-AEF8-23451CD1A119}"/>
              </a:ext>
            </a:extLst>
          </p:cNvPr>
          <p:cNvSpPr>
            <a:spLocks noChangeArrowheads="1"/>
          </p:cNvSpPr>
          <p:nvPr/>
        </p:nvSpPr>
        <p:spPr bwMode="auto">
          <a:xfrm>
            <a:off x="5734050" y="620713"/>
            <a:ext cx="960438" cy="646112"/>
          </a:xfrm>
          <a:prstGeom prst="rect">
            <a:avLst/>
          </a:prstGeom>
          <a:noFill/>
        </p:spPr>
        <p:txBody>
          <a:bodyPr wrap="none">
            <a:spAutoFit/>
          </a:bodyPr>
          <a:lstStyle/>
          <a:p>
            <a:pPr algn="ctr" rtl="1">
              <a:defRPr/>
            </a:pPr>
            <a:r>
              <a:rPr lang="ar-SA" altLang="en-US" sz="36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تمرين</a:t>
            </a:r>
            <a:endParaRPr lang="en-US" altLang="en-US" sz="36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9">
            <a:extLst>
              <a:ext uri="{FF2B5EF4-FFF2-40B4-BE49-F238E27FC236}">
                <a16:creationId xmlns:a16="http://schemas.microsoft.com/office/drawing/2014/main" id="{AF2F7A40-9513-4D8B-9C7C-DB8E12795C43}"/>
              </a:ext>
            </a:extLst>
          </p:cNvPr>
          <p:cNvSpPr txBox="1">
            <a:spLocks noChangeArrowheads="1"/>
          </p:cNvSpPr>
          <p:nvPr/>
        </p:nvSpPr>
        <p:spPr bwMode="auto">
          <a:xfrm>
            <a:off x="3432175" y="887413"/>
            <a:ext cx="60975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7000"/>
              </a:lnSpc>
              <a:spcBef>
                <a:spcPct val="0"/>
              </a:spcBef>
              <a:buFontTx/>
              <a:buNone/>
            </a:pPr>
            <a:r>
              <a:rPr lang="ar-BH" altLang="en-US" sz="3200" b="1" u="sng">
                <a:latin typeface="Sakkal Majalla" panose="02000000000000000000" pitchFamily="2" charset="-78"/>
                <a:ea typeface="Calibri" panose="020F0502020204030204" pitchFamily="34" charset="0"/>
                <a:cs typeface="Sakkal Majalla" panose="02000000000000000000" pitchFamily="2" charset="-78"/>
              </a:rPr>
              <a:t>إضافة شاشة إفتتاحية للبرنامج </a:t>
            </a:r>
            <a:r>
              <a:rPr lang="en-US" altLang="en-US" sz="3200" b="1" u="sng">
                <a:solidFill>
                  <a:srgbClr val="FF0000"/>
                </a:solidFill>
                <a:latin typeface="Sakkal Majalla" panose="02000000000000000000" pitchFamily="2" charset="-78"/>
                <a:ea typeface="Calibri" panose="020F0502020204030204" pitchFamily="34" charset="0"/>
                <a:cs typeface="Sakkal Majalla" panose="02000000000000000000" pitchFamily="2" charset="-78"/>
              </a:rPr>
              <a:t>Splash Screen</a:t>
            </a:r>
            <a:endParaRPr lang="en-US" altLang="en-US" sz="180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TextBox 11">
            <a:extLst>
              <a:ext uri="{FF2B5EF4-FFF2-40B4-BE49-F238E27FC236}">
                <a16:creationId xmlns:a16="http://schemas.microsoft.com/office/drawing/2014/main" id="{103944C9-1B7B-42FF-8263-538239A1D252}"/>
              </a:ext>
            </a:extLst>
          </p:cNvPr>
          <p:cNvSpPr txBox="1"/>
          <p:nvPr/>
        </p:nvSpPr>
        <p:spPr>
          <a:xfrm>
            <a:off x="4295800" y="2061636"/>
            <a:ext cx="7250186" cy="1483035"/>
          </a:xfrm>
          <a:prstGeom prst="rect">
            <a:avLst/>
          </a:prstGeom>
          <a:solidFill>
            <a:srgbClr val="4CFAB4"/>
          </a:solidFill>
          <a:ln>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just" rtl="1">
              <a:lnSpc>
                <a:spcPct val="107000"/>
              </a:lnSpc>
              <a:spcBef>
                <a:spcPts val="0"/>
              </a:spcBef>
              <a:spcAft>
                <a:spcPts val="800"/>
              </a:spcAft>
              <a:defRPr/>
            </a:pPr>
            <a:r>
              <a:rPr lang="ar-BH" sz="2400" dirty="0">
                <a:latin typeface="Sakkal Majalla" panose="02000000000000000000" pitchFamily="2" charset="-78"/>
                <a:ea typeface="Calibri" panose="020F0502020204030204" pitchFamily="34" charset="0"/>
                <a:cs typeface="Sakkal Majalla" panose="02000000000000000000" pitchFamily="2" charset="-78"/>
              </a:rPr>
              <a:t>تبدأ معظم البرامج بشاشة افتتاحية تظهر معلومات عن البرنامج </a:t>
            </a:r>
          </a:p>
          <a:p>
            <a:pPr algn="just" rtl="1">
              <a:lnSpc>
                <a:spcPct val="107000"/>
              </a:lnSpc>
              <a:spcBef>
                <a:spcPts val="0"/>
              </a:spcBef>
              <a:spcAft>
                <a:spcPts val="800"/>
              </a:spcAft>
              <a:defRPr/>
            </a:pPr>
            <a:r>
              <a:rPr lang="ar-BH" sz="2400" dirty="0">
                <a:latin typeface="Sakkal Majalla" panose="02000000000000000000" pitchFamily="2" charset="-78"/>
                <a:ea typeface="Calibri" panose="020F0502020204030204" pitchFamily="34" charset="0"/>
                <a:cs typeface="Sakkal Majalla" panose="02000000000000000000" pitchFamily="2" charset="-78"/>
              </a:rPr>
              <a:t>( كأسم البرنامج وصورة معبرة عن البرنامج )</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Bef>
                <a:spcPts val="0"/>
              </a:spcBef>
              <a:spcAft>
                <a:spcPts val="800"/>
              </a:spcAft>
              <a:defRPr/>
            </a:pPr>
            <a:r>
              <a:rPr lang="ar-BH" sz="2400" dirty="0">
                <a:latin typeface="Sakkal Majalla" panose="02000000000000000000" pitchFamily="2" charset="-78"/>
                <a:ea typeface="Calibri" panose="020F0502020204030204" pitchFamily="34" charset="0"/>
                <a:cs typeface="Sakkal Majalla" panose="02000000000000000000" pitchFamily="2" charset="-78"/>
              </a:rPr>
              <a:t>وتظهر هذه الشاشة لبضع ثوان ثم تختفي لتظهر الشاشة الرئيسية للبرنامج بدلاً عنها .</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TextBox 13">
            <a:extLst>
              <a:ext uri="{FF2B5EF4-FFF2-40B4-BE49-F238E27FC236}">
                <a16:creationId xmlns:a16="http://schemas.microsoft.com/office/drawing/2014/main" id="{0BDFA832-732F-4644-9585-2D125F50C9BB}"/>
              </a:ext>
            </a:extLst>
          </p:cNvPr>
          <p:cNvSpPr txBox="1"/>
          <p:nvPr/>
        </p:nvSpPr>
        <p:spPr>
          <a:xfrm>
            <a:off x="4583832" y="4400926"/>
            <a:ext cx="4402286" cy="1980401"/>
          </a:xfrm>
          <a:prstGeom prst="rect">
            <a:avLst/>
          </a:prstGeom>
          <a:solidFill>
            <a:schemeClr val="accent4">
              <a:lumMod val="20000"/>
              <a:lumOff val="80000"/>
            </a:schemeClr>
          </a:solidFill>
          <a:scene3d>
            <a:camera prst="orthographicFront"/>
            <a:lightRig rig="threePt" dir="t"/>
          </a:scene3d>
          <a:sp3d>
            <a:bevelT/>
          </a:sp3d>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defRPr/>
            </a:pPr>
            <a:r>
              <a:rPr lang="ar-SA" altLang="en-US" sz="2400">
                <a:ea typeface="Calibri" panose="020F0502020204030204" pitchFamily="34" charset="0"/>
                <a:cs typeface="Hacen Casablanca Heavy"/>
              </a:rPr>
              <a:t>من قائمة </a:t>
            </a:r>
            <a:r>
              <a:rPr lang="en-US" altLang="en-US" sz="2400">
                <a:latin typeface="Hacen Casablanca Heavy"/>
                <a:ea typeface="Calibri" panose="020F0502020204030204" pitchFamily="34" charset="0"/>
                <a:cs typeface="Hacen Casablanca Heavy"/>
              </a:rPr>
              <a:t>project</a:t>
            </a:r>
            <a:r>
              <a:rPr lang="ar-BH" altLang="en-US" sz="2400">
                <a:ea typeface="Calibri" panose="020F0502020204030204" pitchFamily="34" charset="0"/>
                <a:cs typeface="Hacen Casablanca Heavy"/>
              </a:rPr>
              <a:t> نختار </a:t>
            </a:r>
            <a:r>
              <a:rPr lang="en-US" altLang="en-US" sz="2400">
                <a:latin typeface="Hacen Casablanca Heavy"/>
              </a:rPr>
              <a:t>properties</a:t>
            </a:r>
            <a:r>
              <a:rPr lang="ar-BH" altLang="en-US" sz="2400">
                <a:latin typeface="Hacen Casablanca Heavy"/>
              </a:rPr>
              <a:t> </a:t>
            </a:r>
          </a:p>
          <a:p>
            <a:pPr algn="ctr" rtl="1">
              <a:defRPr/>
            </a:pPr>
            <a:r>
              <a:rPr lang="ar-BH" altLang="en-US" sz="2400">
                <a:latin typeface="Hacen Casablanca Heavy"/>
              </a:rPr>
              <a:t>سنجد آخر اختيار </a:t>
            </a:r>
            <a:r>
              <a:rPr lang="en-US" altLang="en-US" sz="2400">
                <a:latin typeface="Hacen Casablanca Heavy"/>
              </a:rPr>
              <a:t>Splash Screen </a:t>
            </a:r>
            <a:r>
              <a:rPr lang="ar-BH" altLang="en-US" sz="2400">
                <a:latin typeface="Hacen Casablanca Heavy"/>
              </a:rPr>
              <a:t> من القائمة المنسدلة نختار النموذج الذي سيبدأ به البرنامج كشاشة افتتاحية </a:t>
            </a:r>
            <a:endParaRPr lang="en-US" altLang="en-US" sz="2400"/>
          </a:p>
        </p:txBody>
      </p:sp>
      <p:pic>
        <p:nvPicPr>
          <p:cNvPr id="15" name="Picture 14">
            <a:extLst>
              <a:ext uri="{FF2B5EF4-FFF2-40B4-BE49-F238E27FC236}">
                <a16:creationId xmlns:a16="http://schemas.microsoft.com/office/drawing/2014/main" id="{7159CAC4-3406-439E-939A-8DF06FCE601D}"/>
              </a:ext>
            </a:extLst>
          </p:cNvPr>
          <p:cNvPicPr/>
          <p:nvPr/>
        </p:nvPicPr>
        <p:blipFill>
          <a:blip r:embed="rId2"/>
          <a:stretch>
            <a:fillRect/>
          </a:stretch>
        </p:blipFill>
        <p:spPr>
          <a:xfrm>
            <a:off x="1127125" y="2062163"/>
            <a:ext cx="2447925" cy="3671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Arrow: Right 15">
            <a:extLst>
              <a:ext uri="{FF2B5EF4-FFF2-40B4-BE49-F238E27FC236}">
                <a16:creationId xmlns:a16="http://schemas.microsoft.com/office/drawing/2014/main" id="{A68AB6B5-5188-4B6D-BF41-C387614E1A79}"/>
              </a:ext>
            </a:extLst>
          </p:cNvPr>
          <p:cNvSpPr/>
          <p:nvPr/>
        </p:nvSpPr>
        <p:spPr>
          <a:xfrm rot="10800000">
            <a:off x="3575050" y="5414963"/>
            <a:ext cx="1035050" cy="3190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a:p>
        </p:txBody>
      </p:sp>
      <p:pic>
        <p:nvPicPr>
          <p:cNvPr id="7" name="Picture 6">
            <a:extLst>
              <a:ext uri="{FF2B5EF4-FFF2-40B4-BE49-F238E27FC236}">
                <a16:creationId xmlns:a16="http://schemas.microsoft.com/office/drawing/2014/main" id="{0E835463-AED7-4F85-BF83-5D6FDDBC457B}"/>
              </a:ext>
            </a:extLst>
          </p:cNvPr>
          <p:cNvPicPr/>
          <p:nvPr/>
        </p:nvPicPr>
        <p:blipFill>
          <a:blip r:embed="rId3"/>
          <a:stretch>
            <a:fillRect/>
          </a:stretch>
        </p:blipFill>
        <p:spPr>
          <a:xfrm>
            <a:off x="9932988" y="4630738"/>
            <a:ext cx="2016125" cy="156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Arrow: Right 1">
            <a:extLst>
              <a:ext uri="{FF2B5EF4-FFF2-40B4-BE49-F238E27FC236}">
                <a16:creationId xmlns:a16="http://schemas.microsoft.com/office/drawing/2014/main" id="{D2E9CBC4-63CD-45E6-B20C-2CA4649ABCC4}"/>
              </a:ext>
            </a:extLst>
          </p:cNvPr>
          <p:cNvSpPr/>
          <p:nvPr/>
        </p:nvSpPr>
        <p:spPr>
          <a:xfrm rot="10800000" flipH="1">
            <a:off x="8842375" y="5441950"/>
            <a:ext cx="1035050" cy="3190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67FF7479-E8AC-4C2C-A098-EC3CE152277D}"/>
              </a:ext>
            </a:extLst>
          </p:cNvPr>
          <p:cNvSpPr txBox="1">
            <a:spLocks noChangeArrowheads="1"/>
          </p:cNvSpPr>
          <p:nvPr/>
        </p:nvSpPr>
        <p:spPr bwMode="auto">
          <a:xfrm>
            <a:off x="690563" y="2492375"/>
            <a:ext cx="11114087"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50000"/>
              </a:lnSpc>
              <a:spcBef>
                <a:spcPct val="0"/>
              </a:spcBef>
              <a:buFontTx/>
              <a:buNone/>
            </a:pPr>
            <a:r>
              <a:rPr lang="ar-BH" altLang="en-US" b="1"/>
              <a:t>	هي كائنات </a:t>
            </a:r>
            <a:r>
              <a:rPr lang="en-US" altLang="en-US" b="1">
                <a:solidFill>
                  <a:srgbClr val="FF0000"/>
                </a:solidFill>
              </a:rPr>
              <a:t>Objects</a:t>
            </a:r>
            <a:r>
              <a:rPr lang="ar-BH" altLang="en-US" b="1"/>
              <a:t> والتي تمكننا من التفاعل مع المستخدم كالعنوان </a:t>
            </a:r>
            <a:r>
              <a:rPr lang="en-US" altLang="en-US" b="1">
                <a:solidFill>
                  <a:srgbClr val="FF0000"/>
                </a:solidFill>
              </a:rPr>
              <a:t>Label</a:t>
            </a:r>
            <a:r>
              <a:rPr lang="ar-BH" altLang="en-US" b="1"/>
              <a:t> ومربع النص </a:t>
            </a:r>
            <a:r>
              <a:rPr lang="en-US" altLang="en-US" b="1">
                <a:solidFill>
                  <a:srgbClr val="FF0000"/>
                </a:solidFill>
              </a:rPr>
              <a:t>TextBox</a:t>
            </a:r>
            <a:r>
              <a:rPr lang="ar-BH" altLang="en-US" b="1"/>
              <a:t> وزر الأمر </a:t>
            </a:r>
            <a:r>
              <a:rPr lang="en-US" altLang="en-US" b="1">
                <a:solidFill>
                  <a:srgbClr val="FF0000"/>
                </a:solidFill>
              </a:rPr>
              <a:t>Button</a:t>
            </a:r>
            <a:r>
              <a:rPr lang="ar-BH" altLang="en-US" b="1"/>
              <a:t> ومربع الصورة </a:t>
            </a:r>
            <a:r>
              <a:rPr lang="en-US" altLang="en-US" b="1">
                <a:solidFill>
                  <a:srgbClr val="FF0000"/>
                </a:solidFill>
              </a:rPr>
              <a:t>PictureBox</a:t>
            </a:r>
            <a:r>
              <a:rPr lang="ar-BH" altLang="en-US" b="1"/>
              <a:t> ويوفر لنا فيجوال بيسك نافذة </a:t>
            </a:r>
            <a:r>
              <a:rPr lang="en-US" altLang="en-US" b="1">
                <a:solidFill>
                  <a:srgbClr val="FF0000"/>
                </a:solidFill>
              </a:rPr>
              <a:t>Toolbox</a:t>
            </a:r>
            <a:r>
              <a:rPr lang="ar-BH" altLang="en-US" b="1"/>
              <a:t> والتي تحوي على العديد من عناصر التحكم التي نحتاجها عند تصميم المشارع الخاصة بنا. </a:t>
            </a:r>
            <a:endParaRPr lang="en-GB" altLang="en-US" b="1"/>
          </a:p>
        </p:txBody>
      </p:sp>
      <p:sp>
        <p:nvSpPr>
          <p:cNvPr id="5" name="Rectangle 7">
            <a:extLst>
              <a:ext uri="{FF2B5EF4-FFF2-40B4-BE49-F238E27FC236}">
                <a16:creationId xmlns:a16="http://schemas.microsoft.com/office/drawing/2014/main" id="{77A98CBF-6C6A-4F38-AC7F-A521F6F1A75A}"/>
              </a:ext>
            </a:extLst>
          </p:cNvPr>
          <p:cNvSpPr>
            <a:spLocks noChangeArrowheads="1"/>
          </p:cNvSpPr>
          <p:nvPr/>
        </p:nvSpPr>
        <p:spPr bwMode="auto">
          <a:xfrm>
            <a:off x="2935288" y="1146175"/>
            <a:ext cx="6623050" cy="923925"/>
          </a:xfrm>
          <a:prstGeom prst="rect">
            <a:avLst/>
          </a:prstGeom>
          <a:noFill/>
        </p:spPr>
        <p:txBody>
          <a:bodyPr wrap="none">
            <a:spAutoFit/>
          </a:bodyPr>
          <a:lstStyle/>
          <a:p>
            <a:pPr algn="r" rtl="1">
              <a:defRPr/>
            </a:pP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ما هي عناصر التحكم </a:t>
            </a:r>
            <a:r>
              <a:rPr lang="en-GB" altLang="en-US" sz="5400" b="1" dirty="0">
                <a:ln w="0"/>
                <a:solidFill>
                  <a:srgbClr val="CF252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Controls</a:t>
            </a:r>
            <a:r>
              <a:rPr lang="en-GB"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endParaRPr lang="en-US"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792340CE-9520-4AA3-804D-E5999FE359C9}"/>
              </a:ext>
            </a:extLst>
          </p:cNvPr>
          <p:cNvSpPr/>
          <p:nvPr/>
        </p:nvSpPr>
        <p:spPr>
          <a:xfrm>
            <a:off x="4962525" y="5181600"/>
            <a:ext cx="2305050" cy="576263"/>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ar-BH" dirty="0"/>
              <a:t>احسنت إجابة صحيحة</a:t>
            </a:r>
            <a:endParaRPr lang="en-US" dirty="0"/>
          </a:p>
        </p:txBody>
      </p:sp>
      <p:sp>
        <p:nvSpPr>
          <p:cNvPr id="29" name="Rectangle: Rounded Corners 28">
            <a:extLst>
              <a:ext uri="{FF2B5EF4-FFF2-40B4-BE49-F238E27FC236}">
                <a16:creationId xmlns:a16="http://schemas.microsoft.com/office/drawing/2014/main" id="{304C792F-C4F3-41AD-8060-E4FF5509EEEE}"/>
              </a:ext>
            </a:extLst>
          </p:cNvPr>
          <p:cNvSpPr/>
          <p:nvPr/>
        </p:nvSpPr>
        <p:spPr>
          <a:xfrm>
            <a:off x="1487488" y="3725863"/>
            <a:ext cx="2305050" cy="57626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ar-BH" dirty="0"/>
              <a:t>احسنت إجابة صحيحة</a:t>
            </a:r>
            <a:endParaRPr lang="en-US" dirty="0"/>
          </a:p>
        </p:txBody>
      </p:sp>
      <p:sp>
        <p:nvSpPr>
          <p:cNvPr id="51204" name="TextBox 1">
            <a:extLst>
              <a:ext uri="{FF2B5EF4-FFF2-40B4-BE49-F238E27FC236}">
                <a16:creationId xmlns:a16="http://schemas.microsoft.com/office/drawing/2014/main" id="{422DC297-7665-403E-879A-4ED91B238014}"/>
              </a:ext>
            </a:extLst>
          </p:cNvPr>
          <p:cNvSpPr txBox="1">
            <a:spLocks noChangeArrowheads="1"/>
          </p:cNvSpPr>
          <p:nvPr/>
        </p:nvSpPr>
        <p:spPr bwMode="auto">
          <a:xfrm>
            <a:off x="6238875" y="1760538"/>
            <a:ext cx="5164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spcBef>
                <a:spcPct val="0"/>
              </a:spcBef>
              <a:buFontTx/>
              <a:buNone/>
            </a:pPr>
            <a:r>
              <a:rPr lang="ar-BH" altLang="en-US" sz="1800">
                <a:latin typeface="Arial" panose="020B0604020202020204" pitchFamily="34" charset="0"/>
              </a:rPr>
              <a:t>1- الخصائص التالية جميعها لأداة التحكم </a:t>
            </a:r>
            <a:r>
              <a:rPr lang="en-US" altLang="en-US" sz="1800">
                <a:latin typeface="Arial" panose="020B0604020202020204" pitchFamily="34" charset="0"/>
              </a:rPr>
              <a:t>Textbox </a:t>
            </a:r>
            <a:r>
              <a:rPr lang="ar-BH" altLang="en-US" sz="1800">
                <a:latin typeface="Arial" panose="020B0604020202020204" pitchFamily="34" charset="0"/>
              </a:rPr>
              <a:t>ماعدا الخاصية</a:t>
            </a:r>
            <a:endParaRPr lang="en-US" altLang="en-US" sz="1800">
              <a:latin typeface="Arial" panose="020B0604020202020204" pitchFamily="34" charset="0"/>
            </a:endParaRPr>
          </a:p>
        </p:txBody>
      </p:sp>
      <p:sp>
        <p:nvSpPr>
          <p:cNvPr id="3" name="Rectangle: Rounded Corners 2">
            <a:extLst>
              <a:ext uri="{FF2B5EF4-FFF2-40B4-BE49-F238E27FC236}">
                <a16:creationId xmlns:a16="http://schemas.microsoft.com/office/drawing/2014/main" id="{C97D8D3B-A431-4FA8-8952-E94C42C63D6E}"/>
              </a:ext>
            </a:extLst>
          </p:cNvPr>
          <p:cNvSpPr/>
          <p:nvPr/>
        </p:nvSpPr>
        <p:spPr>
          <a:xfrm>
            <a:off x="4943475" y="2328863"/>
            <a:ext cx="230505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Passwordchar</a:t>
            </a:r>
            <a:endParaRPr lang="en-US" dirty="0"/>
          </a:p>
        </p:txBody>
      </p:sp>
      <p:sp>
        <p:nvSpPr>
          <p:cNvPr id="7" name="Rectangle: Rounded Corners 6">
            <a:extLst>
              <a:ext uri="{FF2B5EF4-FFF2-40B4-BE49-F238E27FC236}">
                <a16:creationId xmlns:a16="http://schemas.microsoft.com/office/drawing/2014/main" id="{291DB3EF-9C75-47CE-B514-1507707BD214}"/>
              </a:ext>
            </a:extLst>
          </p:cNvPr>
          <p:cNvSpPr/>
          <p:nvPr/>
        </p:nvSpPr>
        <p:spPr>
          <a:xfrm>
            <a:off x="1487488" y="2317750"/>
            <a:ext cx="2305050"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Name</a:t>
            </a:r>
          </a:p>
        </p:txBody>
      </p:sp>
      <p:sp>
        <p:nvSpPr>
          <p:cNvPr id="51207" name="TextBox 8">
            <a:extLst>
              <a:ext uri="{FF2B5EF4-FFF2-40B4-BE49-F238E27FC236}">
                <a16:creationId xmlns:a16="http://schemas.microsoft.com/office/drawing/2014/main" id="{5550A228-F402-4570-8A9F-B4F81701DDBB}"/>
              </a:ext>
            </a:extLst>
          </p:cNvPr>
          <p:cNvSpPr txBox="1">
            <a:spLocks noChangeArrowheads="1"/>
          </p:cNvSpPr>
          <p:nvPr/>
        </p:nvSpPr>
        <p:spPr bwMode="auto">
          <a:xfrm>
            <a:off x="5540375" y="3201988"/>
            <a:ext cx="586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spcBef>
                <a:spcPct val="0"/>
              </a:spcBef>
              <a:buFontTx/>
              <a:buNone/>
            </a:pPr>
            <a:r>
              <a:rPr lang="en-US" altLang="en-US" sz="1800">
                <a:latin typeface="Arial" panose="020B0604020202020204" pitchFamily="34" charset="0"/>
              </a:rPr>
              <a:t>2</a:t>
            </a:r>
            <a:r>
              <a:rPr lang="ar-BH" altLang="en-US" sz="1800">
                <a:latin typeface="Arial" panose="020B0604020202020204" pitchFamily="34" charset="0"/>
              </a:rPr>
              <a:t>-أداة تحكم تستخدم في احتواء مجموعة من أدوات التحكم على النموذج هي:</a:t>
            </a:r>
            <a:endParaRPr lang="en-US" altLang="en-US" sz="1800">
              <a:latin typeface="Arial" panose="020B0604020202020204" pitchFamily="34" charset="0"/>
            </a:endParaRPr>
          </a:p>
        </p:txBody>
      </p:sp>
      <p:sp>
        <p:nvSpPr>
          <p:cNvPr id="11" name="Rectangle: Rounded Corners 10">
            <a:extLst>
              <a:ext uri="{FF2B5EF4-FFF2-40B4-BE49-F238E27FC236}">
                <a16:creationId xmlns:a16="http://schemas.microsoft.com/office/drawing/2014/main" id="{95F78290-00D6-4930-A7DC-7B1BB3159151}"/>
              </a:ext>
            </a:extLst>
          </p:cNvPr>
          <p:cNvSpPr/>
          <p:nvPr/>
        </p:nvSpPr>
        <p:spPr>
          <a:xfrm>
            <a:off x="8256588" y="3725863"/>
            <a:ext cx="2303462"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Textbox</a:t>
            </a:r>
          </a:p>
        </p:txBody>
      </p:sp>
      <p:sp>
        <p:nvSpPr>
          <p:cNvPr id="13" name="Rectangle: Rounded Corners 12">
            <a:extLst>
              <a:ext uri="{FF2B5EF4-FFF2-40B4-BE49-F238E27FC236}">
                <a16:creationId xmlns:a16="http://schemas.microsoft.com/office/drawing/2014/main" id="{150204D7-D669-484F-AEC5-0439DCD6D461}"/>
              </a:ext>
            </a:extLst>
          </p:cNvPr>
          <p:cNvSpPr/>
          <p:nvPr/>
        </p:nvSpPr>
        <p:spPr>
          <a:xfrm>
            <a:off x="4943475" y="3687763"/>
            <a:ext cx="2303463"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combobox</a:t>
            </a:r>
            <a:endParaRPr lang="en-US" dirty="0"/>
          </a:p>
        </p:txBody>
      </p:sp>
      <p:sp>
        <p:nvSpPr>
          <p:cNvPr id="15" name="Rectangle: Rounded Corners 14">
            <a:extLst>
              <a:ext uri="{FF2B5EF4-FFF2-40B4-BE49-F238E27FC236}">
                <a16:creationId xmlns:a16="http://schemas.microsoft.com/office/drawing/2014/main" id="{38337D4D-77D0-41D9-8F63-094A3A313D9C}"/>
              </a:ext>
            </a:extLst>
          </p:cNvPr>
          <p:cNvSpPr/>
          <p:nvPr/>
        </p:nvSpPr>
        <p:spPr>
          <a:xfrm>
            <a:off x="1487488" y="3732213"/>
            <a:ext cx="2305050" cy="57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Groupbox</a:t>
            </a:r>
            <a:endParaRPr lang="en-US" dirty="0"/>
          </a:p>
        </p:txBody>
      </p:sp>
      <p:sp>
        <p:nvSpPr>
          <p:cNvPr id="51211" name="TextBox 16">
            <a:extLst>
              <a:ext uri="{FF2B5EF4-FFF2-40B4-BE49-F238E27FC236}">
                <a16:creationId xmlns:a16="http://schemas.microsoft.com/office/drawing/2014/main" id="{A787E2B5-9F64-4BC3-9236-9F6C41713008}"/>
              </a:ext>
            </a:extLst>
          </p:cNvPr>
          <p:cNvSpPr txBox="1">
            <a:spLocks noChangeArrowheads="1"/>
          </p:cNvSpPr>
          <p:nvPr/>
        </p:nvSpPr>
        <p:spPr bwMode="auto">
          <a:xfrm>
            <a:off x="7032625" y="4418013"/>
            <a:ext cx="4441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spcBef>
                <a:spcPct val="0"/>
              </a:spcBef>
              <a:buFontTx/>
              <a:buNone/>
            </a:pPr>
            <a:r>
              <a:rPr lang="ar-BH" altLang="en-US" sz="1800">
                <a:latin typeface="Arial" panose="020B0604020202020204" pitchFamily="34" charset="0"/>
              </a:rPr>
              <a:t>3- خاصية اظهار تاريخ اليوم</a:t>
            </a:r>
            <a:r>
              <a:rPr lang="en-US" altLang="en-US" sz="1800">
                <a:latin typeface="Arial" panose="020B0604020202020204" pitchFamily="34" charset="0"/>
              </a:rPr>
              <a:t> ShowToday </a:t>
            </a:r>
            <a:r>
              <a:rPr lang="ar-BH" altLang="en-US" sz="1800">
                <a:latin typeface="Arial" panose="020B0604020202020204" pitchFamily="34" charset="0"/>
              </a:rPr>
              <a:t> للأداة :</a:t>
            </a:r>
            <a:endParaRPr lang="en-US" altLang="en-US" sz="1800">
              <a:latin typeface="Arial" panose="020B0604020202020204" pitchFamily="34" charset="0"/>
            </a:endParaRPr>
          </a:p>
        </p:txBody>
      </p:sp>
      <p:sp>
        <p:nvSpPr>
          <p:cNvPr id="19" name="Rectangle: Rounded Corners 18">
            <a:extLst>
              <a:ext uri="{FF2B5EF4-FFF2-40B4-BE49-F238E27FC236}">
                <a16:creationId xmlns:a16="http://schemas.microsoft.com/office/drawing/2014/main" id="{F62BEE0D-9A84-40BB-8629-1D808CEDDF99}"/>
              </a:ext>
            </a:extLst>
          </p:cNvPr>
          <p:cNvSpPr/>
          <p:nvPr/>
        </p:nvSpPr>
        <p:spPr>
          <a:xfrm>
            <a:off x="8256588" y="5264150"/>
            <a:ext cx="2303462"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Timer</a:t>
            </a:r>
          </a:p>
        </p:txBody>
      </p:sp>
      <p:sp>
        <p:nvSpPr>
          <p:cNvPr id="21" name="Rectangle: Rounded Corners 20">
            <a:extLst>
              <a:ext uri="{FF2B5EF4-FFF2-40B4-BE49-F238E27FC236}">
                <a16:creationId xmlns:a16="http://schemas.microsoft.com/office/drawing/2014/main" id="{601C8F37-58FA-448D-B6AA-F5867947953F}"/>
              </a:ext>
            </a:extLst>
          </p:cNvPr>
          <p:cNvSpPr/>
          <p:nvPr/>
        </p:nvSpPr>
        <p:spPr>
          <a:xfrm>
            <a:off x="1487488" y="5197475"/>
            <a:ext cx="2305050"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DateTimepicker</a:t>
            </a:r>
            <a:endParaRPr lang="en-US" dirty="0"/>
          </a:p>
        </p:txBody>
      </p:sp>
      <p:sp>
        <p:nvSpPr>
          <p:cNvPr id="23" name="Rectangle: Rounded Corners 22">
            <a:extLst>
              <a:ext uri="{FF2B5EF4-FFF2-40B4-BE49-F238E27FC236}">
                <a16:creationId xmlns:a16="http://schemas.microsoft.com/office/drawing/2014/main" id="{98813552-FA85-423B-85CA-D3CFBFD77071}"/>
              </a:ext>
            </a:extLst>
          </p:cNvPr>
          <p:cNvSpPr/>
          <p:nvPr/>
        </p:nvSpPr>
        <p:spPr>
          <a:xfrm>
            <a:off x="4954588" y="5181600"/>
            <a:ext cx="2305050"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Monthcalender</a:t>
            </a:r>
            <a:endParaRPr lang="en-US" dirty="0"/>
          </a:p>
        </p:txBody>
      </p:sp>
      <p:sp>
        <p:nvSpPr>
          <p:cNvPr id="27" name="Rectangle: Rounded Corners 26">
            <a:extLst>
              <a:ext uri="{FF2B5EF4-FFF2-40B4-BE49-F238E27FC236}">
                <a16:creationId xmlns:a16="http://schemas.microsoft.com/office/drawing/2014/main" id="{A1E96BFC-C93B-418F-B44D-E9CDE398BFC4}"/>
              </a:ext>
            </a:extLst>
          </p:cNvPr>
          <p:cNvSpPr/>
          <p:nvPr/>
        </p:nvSpPr>
        <p:spPr>
          <a:xfrm>
            <a:off x="8256588" y="2325688"/>
            <a:ext cx="2303462" cy="57626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ar-BH" dirty="0"/>
              <a:t>احسنت إجابة صحيحة</a:t>
            </a:r>
            <a:endParaRPr lang="en-US" dirty="0"/>
          </a:p>
        </p:txBody>
      </p:sp>
      <p:sp>
        <p:nvSpPr>
          <p:cNvPr id="24" name="Rectangle 23">
            <a:extLst>
              <a:ext uri="{FF2B5EF4-FFF2-40B4-BE49-F238E27FC236}">
                <a16:creationId xmlns:a16="http://schemas.microsoft.com/office/drawing/2014/main" id="{F6AB0499-BCCA-4F25-8B1B-51455E2CBA4B}"/>
              </a:ext>
            </a:extLst>
          </p:cNvPr>
          <p:cNvSpPr/>
          <p:nvPr/>
        </p:nvSpPr>
        <p:spPr>
          <a:xfrm>
            <a:off x="2333625" y="962025"/>
            <a:ext cx="7812088" cy="585788"/>
          </a:xfrm>
          <a:prstGeom prst="rect">
            <a:avLst/>
          </a:prstGeom>
          <a:noFill/>
        </p:spPr>
        <p:txBody>
          <a:bodyPr wrap="none">
            <a:spAutoFit/>
          </a:bodyPr>
          <a:lstStyle/>
          <a:p>
            <a:pPr algn="ctr">
              <a:defRPr/>
            </a:pPr>
            <a:r>
              <a:rPr lang="ar-BH" sz="3200" dirty="0">
                <a:ln w="0"/>
                <a:solidFill>
                  <a:srgbClr val="FF0000"/>
                </a:solidFill>
                <a:effectLst>
                  <a:outerShdw blurRad="38100" dist="19050" dir="2700000" algn="tl" rotWithShape="0">
                    <a:schemeClr val="dk1">
                      <a:alpha val="40000"/>
                    </a:schemeClr>
                  </a:outerShdw>
                </a:effectLst>
              </a:rPr>
              <a:t>اختر الإجابة الصحيحة بالضغط على الزر المناسب ممايلي:</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5" name="Rectangle: Rounded Corners 4">
            <a:extLst>
              <a:ext uri="{FF2B5EF4-FFF2-40B4-BE49-F238E27FC236}">
                <a16:creationId xmlns:a16="http://schemas.microsoft.com/office/drawing/2014/main" id="{8208BACC-E074-4CDE-B1E7-30A7E190C77B}"/>
              </a:ext>
            </a:extLst>
          </p:cNvPr>
          <p:cNvSpPr/>
          <p:nvPr/>
        </p:nvSpPr>
        <p:spPr>
          <a:xfrm>
            <a:off x="8256588" y="2317750"/>
            <a:ext cx="2303462"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Autosize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xit" presetSubtype="32" fill="hold" grpId="0" nodeType="clickEffect">
                                  <p:stCondLst>
                                    <p:cond delay="0"/>
                                  </p:stCondLst>
                                  <p:childTnLst>
                                    <p:animEffect transition="out" filter="diamond(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mph" presetSubtype="0" fill="hold" grpId="0" nodeType="clickEffect">
                                  <p:stCondLst>
                                    <p:cond delay="0"/>
                                  </p:stCondLst>
                                  <p:iterate type="lt">
                                    <p:tmPct val="4000"/>
                                  </p:iterate>
                                  <p:childTnLst>
                                    <p:set>
                                      <p:cBhvr override="childStyle">
                                        <p:cTn id="17" dur="500" fill="hold"/>
                                        <p:tgtEl>
                                          <p:spTgt spid="7"/>
                                        </p:tgtEl>
                                        <p:attrNameLst>
                                          <p:attrName>style.color</p:attrName>
                                        </p:attrNameLst>
                                      </p:cBhvr>
                                      <p:to>
                                        <p:clrVal>
                                          <a:schemeClr val="accent2"/>
                                        </p:clrVal>
                                      </p:to>
                                    </p:set>
                                    <p:set>
                                      <p:cBhvr>
                                        <p:cTn id="18" dur="500" fill="hold"/>
                                        <p:tgtEl>
                                          <p:spTgt spid="7"/>
                                        </p:tgtEl>
                                        <p:attrNameLst>
                                          <p:attrName>fillcolor</p:attrName>
                                        </p:attrNameLst>
                                      </p:cBhvr>
                                      <p:to>
                                        <p:clrVal>
                                          <a:schemeClr val="accent2"/>
                                        </p:clrVal>
                                      </p:to>
                                    </p:set>
                                    <p:set>
                                      <p:cBhvr>
                                        <p:cTn id="19" dur="500" fill="hold"/>
                                        <p:tgtEl>
                                          <p:spTgt spid="7"/>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32" fill="hold" grpId="0" nodeType="clickEffect">
                                  <p:stCondLst>
                                    <p:cond delay="0"/>
                                  </p:stCondLst>
                                  <p:childTnLst>
                                    <p:animEffect transition="out" filter="diamond(out)">
                                      <p:cBhvr>
                                        <p:cTn id="23" dur="2000"/>
                                        <p:tgtEl>
                                          <p:spTgt spid="15"/>
                                        </p:tgtEl>
                                      </p:cBhvr>
                                    </p:animEffect>
                                    <p:set>
                                      <p:cBhvr>
                                        <p:cTn id="24" dur="1" fill="hold">
                                          <p:stCondLst>
                                            <p:cond delay="1999"/>
                                          </p:stCondLst>
                                        </p:cTn>
                                        <p:tgtEl>
                                          <p:spTgt spid="1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mph" presetSubtype="0" fill="hold" grpId="0" nodeType="clickEffect">
                                  <p:stCondLst>
                                    <p:cond delay="0"/>
                                  </p:stCondLst>
                                  <p:iterate type="lt">
                                    <p:tmPct val="4000"/>
                                  </p:iterate>
                                  <p:childTnLst>
                                    <p:set>
                                      <p:cBhvr override="childStyle">
                                        <p:cTn id="28" dur="500" fill="hold"/>
                                        <p:tgtEl>
                                          <p:spTgt spid="11"/>
                                        </p:tgtEl>
                                        <p:attrNameLst>
                                          <p:attrName>style.color</p:attrName>
                                        </p:attrNameLst>
                                      </p:cBhvr>
                                      <p:to>
                                        <p:clrVal>
                                          <a:schemeClr val="accent2"/>
                                        </p:clrVal>
                                      </p:to>
                                    </p:set>
                                    <p:set>
                                      <p:cBhvr>
                                        <p:cTn id="29" dur="500" fill="hold"/>
                                        <p:tgtEl>
                                          <p:spTgt spid="11"/>
                                        </p:tgtEl>
                                        <p:attrNameLst>
                                          <p:attrName>fillcolor</p:attrName>
                                        </p:attrNameLst>
                                      </p:cBhvr>
                                      <p:to>
                                        <p:clrVal>
                                          <a:schemeClr val="accent2"/>
                                        </p:clrVal>
                                      </p:to>
                                    </p:set>
                                    <p:set>
                                      <p:cBhvr>
                                        <p:cTn id="30" dur="500" fill="hold"/>
                                        <p:tgtEl>
                                          <p:spTgt spid="1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13"/>
                                        </p:tgtEl>
                                        <p:attrNameLst>
                                          <p:attrName>style.color</p:attrName>
                                        </p:attrNameLst>
                                      </p:cBhvr>
                                      <p:to>
                                        <p:clrVal>
                                          <a:schemeClr val="accent2"/>
                                        </p:clrVal>
                                      </p:to>
                                    </p:set>
                                    <p:set>
                                      <p:cBhvr>
                                        <p:cTn id="35" dur="500" fill="hold"/>
                                        <p:tgtEl>
                                          <p:spTgt spid="13"/>
                                        </p:tgtEl>
                                        <p:attrNameLst>
                                          <p:attrName>fillcolor</p:attrName>
                                        </p:attrNameLst>
                                      </p:cBhvr>
                                      <p:to>
                                        <p:clrVal>
                                          <a:schemeClr val="accent2"/>
                                        </p:clrVal>
                                      </p:to>
                                    </p:set>
                                    <p:set>
                                      <p:cBhvr>
                                        <p:cTn id="36" dur="500" fill="hold"/>
                                        <p:tgtEl>
                                          <p:spTgt spid="13"/>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mph" presetSubtype="0" fill="hold" grpId="0" nodeType="clickEffect">
                                  <p:stCondLst>
                                    <p:cond delay="0"/>
                                  </p:stCondLst>
                                  <p:iterate type="lt">
                                    <p:tmPct val="4000"/>
                                  </p:iterate>
                                  <p:childTnLst>
                                    <p:set>
                                      <p:cBhvr override="childStyle">
                                        <p:cTn id="40" dur="500" fill="hold"/>
                                        <p:tgtEl>
                                          <p:spTgt spid="19"/>
                                        </p:tgtEl>
                                        <p:attrNameLst>
                                          <p:attrName>style.color</p:attrName>
                                        </p:attrNameLst>
                                      </p:cBhvr>
                                      <p:to>
                                        <p:clrVal>
                                          <a:schemeClr val="accent2"/>
                                        </p:clrVal>
                                      </p:to>
                                    </p:set>
                                    <p:set>
                                      <p:cBhvr>
                                        <p:cTn id="41" dur="500" fill="hold"/>
                                        <p:tgtEl>
                                          <p:spTgt spid="19"/>
                                        </p:tgtEl>
                                        <p:attrNameLst>
                                          <p:attrName>fillcolor</p:attrName>
                                        </p:attrNameLst>
                                      </p:cBhvr>
                                      <p:to>
                                        <p:clrVal>
                                          <a:schemeClr val="accent2"/>
                                        </p:clrVal>
                                      </p:to>
                                    </p:set>
                                    <p:set>
                                      <p:cBhvr>
                                        <p:cTn id="42" dur="500" fill="hold"/>
                                        <p:tgtEl>
                                          <p:spTgt spid="19"/>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mph" presetSubtype="0" fill="hold" grpId="0" nodeType="clickEffect">
                                  <p:stCondLst>
                                    <p:cond delay="0"/>
                                  </p:stCondLst>
                                  <p:iterate type="lt">
                                    <p:tmPct val="4000"/>
                                  </p:iterate>
                                  <p:childTnLst>
                                    <p:set>
                                      <p:cBhvr override="childStyle">
                                        <p:cTn id="46" dur="500" fill="hold"/>
                                        <p:tgtEl>
                                          <p:spTgt spid="21"/>
                                        </p:tgtEl>
                                        <p:attrNameLst>
                                          <p:attrName>style.color</p:attrName>
                                        </p:attrNameLst>
                                      </p:cBhvr>
                                      <p:to>
                                        <p:clrVal>
                                          <a:schemeClr val="accent2"/>
                                        </p:clrVal>
                                      </p:to>
                                    </p:set>
                                    <p:set>
                                      <p:cBhvr>
                                        <p:cTn id="47" dur="500" fill="hold"/>
                                        <p:tgtEl>
                                          <p:spTgt spid="21"/>
                                        </p:tgtEl>
                                        <p:attrNameLst>
                                          <p:attrName>fillcolor</p:attrName>
                                        </p:attrNameLst>
                                      </p:cBhvr>
                                      <p:to>
                                        <p:clrVal>
                                          <a:schemeClr val="accent2"/>
                                        </p:clrVal>
                                      </p:to>
                                    </p:set>
                                    <p:set>
                                      <p:cBhvr>
                                        <p:cTn id="48" dur="500" fill="hold"/>
                                        <p:tgtEl>
                                          <p:spTgt spid="21"/>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32" fill="hold" grpId="0" nodeType="clickEffect">
                                  <p:stCondLst>
                                    <p:cond delay="0"/>
                                  </p:stCondLst>
                                  <p:childTnLst>
                                    <p:animEffect transition="out" filter="diamond(out)">
                                      <p:cBhvr>
                                        <p:cTn id="52" dur="2000"/>
                                        <p:tgtEl>
                                          <p:spTgt spid="23"/>
                                        </p:tgtEl>
                                      </p:cBhvr>
                                    </p:animEffect>
                                    <p:set>
                                      <p:cBhvr>
                                        <p:cTn id="53"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5" grpId="0" animBg="1"/>
      <p:bldP spid="19" grpId="0" animBg="1"/>
      <p:bldP spid="21" grpId="0" animBg="1"/>
      <p:bldP spid="2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a:extLst>
              <a:ext uri="{FF2B5EF4-FFF2-40B4-BE49-F238E27FC236}">
                <a16:creationId xmlns:a16="http://schemas.microsoft.com/office/drawing/2014/main" id="{D9248FF7-FE2B-45EC-92A6-2BBAE99DF6E8}"/>
              </a:ext>
            </a:extLst>
          </p:cNvPr>
          <p:cNvSpPr txBox="1">
            <a:spLocks noChangeArrowheads="1"/>
          </p:cNvSpPr>
          <p:nvPr/>
        </p:nvSpPr>
        <p:spPr bwMode="auto">
          <a:xfrm>
            <a:off x="8040688" y="1773238"/>
            <a:ext cx="3594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lang="ar-BH" altLang="en-US" sz="1800">
                <a:latin typeface="Arial" panose="020B0604020202020204" pitchFamily="34" charset="0"/>
              </a:rPr>
              <a:t>1- لتحديد او تغييرلون الخلفية تستخدم الخاصية</a:t>
            </a:r>
            <a:endParaRPr lang="en-US" altLang="en-US" sz="1800">
              <a:latin typeface="Arial" panose="020B0604020202020204" pitchFamily="34" charset="0"/>
            </a:endParaRPr>
          </a:p>
        </p:txBody>
      </p:sp>
      <p:sp>
        <p:nvSpPr>
          <p:cNvPr id="3" name="Rectangle: Rounded Corners 2">
            <a:extLst>
              <a:ext uri="{FF2B5EF4-FFF2-40B4-BE49-F238E27FC236}">
                <a16:creationId xmlns:a16="http://schemas.microsoft.com/office/drawing/2014/main" id="{BDE41B80-75C3-4161-9084-3A22D7A4EC8E}"/>
              </a:ext>
            </a:extLst>
          </p:cNvPr>
          <p:cNvSpPr/>
          <p:nvPr/>
        </p:nvSpPr>
        <p:spPr>
          <a:xfrm>
            <a:off x="8121650" y="2330450"/>
            <a:ext cx="145573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forecolor</a:t>
            </a:r>
          </a:p>
        </p:txBody>
      </p:sp>
      <p:sp>
        <p:nvSpPr>
          <p:cNvPr id="7" name="Rectangle: Rounded Corners 6">
            <a:extLst>
              <a:ext uri="{FF2B5EF4-FFF2-40B4-BE49-F238E27FC236}">
                <a16:creationId xmlns:a16="http://schemas.microsoft.com/office/drawing/2014/main" id="{A7FFD3BB-3E35-4ABA-A0A3-0AEAEDD58890}"/>
              </a:ext>
            </a:extLst>
          </p:cNvPr>
          <p:cNvSpPr/>
          <p:nvPr/>
        </p:nvSpPr>
        <p:spPr>
          <a:xfrm>
            <a:off x="6240463" y="2314575"/>
            <a:ext cx="1455737"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font</a:t>
            </a:r>
          </a:p>
        </p:txBody>
      </p:sp>
      <p:sp>
        <p:nvSpPr>
          <p:cNvPr id="52229" name="TextBox 8">
            <a:extLst>
              <a:ext uri="{FF2B5EF4-FFF2-40B4-BE49-F238E27FC236}">
                <a16:creationId xmlns:a16="http://schemas.microsoft.com/office/drawing/2014/main" id="{FFE55D8F-C40D-4633-80C2-5AF3402074E6}"/>
              </a:ext>
            </a:extLst>
          </p:cNvPr>
          <p:cNvSpPr txBox="1">
            <a:spLocks noChangeArrowheads="1"/>
          </p:cNvSpPr>
          <p:nvPr/>
        </p:nvSpPr>
        <p:spPr bwMode="auto">
          <a:xfrm>
            <a:off x="7751763" y="3228975"/>
            <a:ext cx="3652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1">
              <a:lnSpc>
                <a:spcPct val="100000"/>
              </a:lnSpc>
              <a:spcBef>
                <a:spcPct val="0"/>
              </a:spcBef>
              <a:buFontTx/>
              <a:buNone/>
            </a:pPr>
            <a:r>
              <a:rPr lang="en-US" altLang="en-US" sz="1800">
                <a:latin typeface="Arial" panose="020B0604020202020204" pitchFamily="34" charset="0"/>
              </a:rPr>
              <a:t>2</a:t>
            </a:r>
            <a:r>
              <a:rPr lang="ar-BH" altLang="en-US" sz="1800">
                <a:latin typeface="Arial" panose="020B0604020202020204" pitchFamily="34" charset="0"/>
              </a:rPr>
              <a:t>- من خصائص مربع الصورة </a:t>
            </a:r>
            <a:r>
              <a:rPr lang="en-US" altLang="en-US" sz="1800">
                <a:latin typeface="Arial" panose="020B0604020202020204" pitchFamily="34" charset="0"/>
              </a:rPr>
              <a:t>PictureBox</a:t>
            </a:r>
          </a:p>
        </p:txBody>
      </p:sp>
      <p:sp>
        <p:nvSpPr>
          <p:cNvPr id="11" name="Rectangle: Rounded Corners 10">
            <a:extLst>
              <a:ext uri="{FF2B5EF4-FFF2-40B4-BE49-F238E27FC236}">
                <a16:creationId xmlns:a16="http://schemas.microsoft.com/office/drawing/2014/main" id="{E6F40ED7-FC84-4B8C-9781-F13AFB41FFB9}"/>
              </a:ext>
            </a:extLst>
          </p:cNvPr>
          <p:cNvSpPr/>
          <p:nvPr/>
        </p:nvSpPr>
        <p:spPr>
          <a:xfrm>
            <a:off x="9840913" y="3711575"/>
            <a:ext cx="1457325"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BorderStyle</a:t>
            </a:r>
          </a:p>
        </p:txBody>
      </p:sp>
      <p:sp>
        <p:nvSpPr>
          <p:cNvPr id="13" name="Rectangle: Rounded Corners 12">
            <a:extLst>
              <a:ext uri="{FF2B5EF4-FFF2-40B4-BE49-F238E27FC236}">
                <a16:creationId xmlns:a16="http://schemas.microsoft.com/office/drawing/2014/main" id="{6CFF7AE6-686D-40DE-A83F-9D764A41445E}"/>
              </a:ext>
            </a:extLst>
          </p:cNvPr>
          <p:cNvSpPr/>
          <p:nvPr/>
        </p:nvSpPr>
        <p:spPr>
          <a:xfrm>
            <a:off x="8121650" y="3667125"/>
            <a:ext cx="145573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image</a:t>
            </a:r>
          </a:p>
        </p:txBody>
      </p:sp>
      <p:sp>
        <p:nvSpPr>
          <p:cNvPr id="15" name="Rectangle: Rounded Corners 14">
            <a:extLst>
              <a:ext uri="{FF2B5EF4-FFF2-40B4-BE49-F238E27FC236}">
                <a16:creationId xmlns:a16="http://schemas.microsoft.com/office/drawing/2014/main" id="{1238510A-E3AF-4713-B4AE-9412AC1E0755}"/>
              </a:ext>
            </a:extLst>
          </p:cNvPr>
          <p:cNvSpPr/>
          <p:nvPr/>
        </p:nvSpPr>
        <p:spPr>
          <a:xfrm>
            <a:off x="6238875" y="3608388"/>
            <a:ext cx="1450975" cy="57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sizemode</a:t>
            </a:r>
          </a:p>
        </p:txBody>
      </p:sp>
      <p:sp>
        <p:nvSpPr>
          <p:cNvPr id="52233" name="TextBox 16">
            <a:extLst>
              <a:ext uri="{FF2B5EF4-FFF2-40B4-BE49-F238E27FC236}">
                <a16:creationId xmlns:a16="http://schemas.microsoft.com/office/drawing/2014/main" id="{997DF33A-44D0-4800-A367-5B6A3B3B2E7A}"/>
              </a:ext>
            </a:extLst>
          </p:cNvPr>
          <p:cNvSpPr txBox="1">
            <a:spLocks noChangeArrowheads="1"/>
          </p:cNvSpPr>
          <p:nvPr/>
        </p:nvSpPr>
        <p:spPr bwMode="auto">
          <a:xfrm>
            <a:off x="4618038" y="4418013"/>
            <a:ext cx="6856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spcBef>
                <a:spcPct val="0"/>
              </a:spcBef>
              <a:buFontTx/>
              <a:buNone/>
            </a:pPr>
            <a:r>
              <a:rPr lang="en-US" altLang="en-US" sz="1800">
                <a:latin typeface="Arial" panose="020B0604020202020204" pitchFamily="34" charset="0"/>
              </a:rPr>
              <a:t>3</a:t>
            </a:r>
            <a:r>
              <a:rPr lang="ar-BH" altLang="en-US" sz="1800">
                <a:latin typeface="Arial" panose="020B0604020202020204" pitchFamily="34" charset="0"/>
              </a:rPr>
              <a:t>-</a:t>
            </a:r>
            <a:r>
              <a:rPr lang="en-US" altLang="en-US" sz="1800">
                <a:latin typeface="Arial" panose="020B0604020202020204" pitchFamily="34" charset="0"/>
              </a:rPr>
              <a:t> لتغيير حجم الأداة Button على النموذج Form </a:t>
            </a:r>
            <a:r>
              <a:rPr lang="ar-BH" altLang="en-US" sz="1800">
                <a:latin typeface="Arial" panose="020B0604020202020204" pitchFamily="34" charset="0"/>
              </a:rPr>
              <a:t>(</a:t>
            </a:r>
            <a:r>
              <a:rPr lang="en-US" altLang="en-US" sz="1800">
                <a:latin typeface="Arial" panose="020B0604020202020204" pitchFamily="34" charset="0"/>
              </a:rPr>
              <a:t>إرتفاع وعرض</a:t>
            </a:r>
            <a:r>
              <a:rPr lang="ar-BH" altLang="en-US" sz="1800">
                <a:latin typeface="Arial" panose="020B0604020202020204" pitchFamily="34" charset="0"/>
              </a:rPr>
              <a:t>) </a:t>
            </a:r>
            <a:r>
              <a:rPr lang="en-US" altLang="en-US" sz="1800">
                <a:latin typeface="Arial" panose="020B0604020202020204" pitchFamily="34" charset="0"/>
              </a:rPr>
              <a:t>نستخدم الخاصية :</a:t>
            </a:r>
          </a:p>
        </p:txBody>
      </p:sp>
      <p:sp>
        <p:nvSpPr>
          <p:cNvPr id="19" name="Rectangle: Rounded Corners 18">
            <a:extLst>
              <a:ext uri="{FF2B5EF4-FFF2-40B4-BE49-F238E27FC236}">
                <a16:creationId xmlns:a16="http://schemas.microsoft.com/office/drawing/2014/main" id="{4E40CE86-AB06-4AA2-9B87-087236FD19FC}"/>
              </a:ext>
            </a:extLst>
          </p:cNvPr>
          <p:cNvSpPr/>
          <p:nvPr/>
        </p:nvSpPr>
        <p:spPr>
          <a:xfrm>
            <a:off x="9840913" y="5237163"/>
            <a:ext cx="1457325"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font</a:t>
            </a:r>
          </a:p>
        </p:txBody>
      </p:sp>
      <p:sp>
        <p:nvSpPr>
          <p:cNvPr id="21" name="Rectangle: Rounded Corners 20">
            <a:extLst>
              <a:ext uri="{FF2B5EF4-FFF2-40B4-BE49-F238E27FC236}">
                <a16:creationId xmlns:a16="http://schemas.microsoft.com/office/drawing/2014/main" id="{91369B92-514D-42A5-BD90-95780620F645}"/>
              </a:ext>
            </a:extLst>
          </p:cNvPr>
          <p:cNvSpPr/>
          <p:nvPr/>
        </p:nvSpPr>
        <p:spPr>
          <a:xfrm>
            <a:off x="6238875" y="5184775"/>
            <a:ext cx="1450975"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enabled</a:t>
            </a:r>
          </a:p>
        </p:txBody>
      </p:sp>
      <p:sp>
        <p:nvSpPr>
          <p:cNvPr id="23" name="Rectangle: Rounded Corners 22">
            <a:extLst>
              <a:ext uri="{FF2B5EF4-FFF2-40B4-BE49-F238E27FC236}">
                <a16:creationId xmlns:a16="http://schemas.microsoft.com/office/drawing/2014/main" id="{C8166C56-C057-46CF-ADF6-EF666F1C5C32}"/>
              </a:ext>
            </a:extLst>
          </p:cNvPr>
          <p:cNvSpPr/>
          <p:nvPr/>
        </p:nvSpPr>
        <p:spPr>
          <a:xfrm>
            <a:off x="8121650" y="5237163"/>
            <a:ext cx="1508125"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size</a:t>
            </a:r>
          </a:p>
        </p:txBody>
      </p:sp>
      <p:sp>
        <p:nvSpPr>
          <p:cNvPr id="24" name="Rectangle 23">
            <a:extLst>
              <a:ext uri="{FF2B5EF4-FFF2-40B4-BE49-F238E27FC236}">
                <a16:creationId xmlns:a16="http://schemas.microsoft.com/office/drawing/2014/main" id="{6445A724-E486-45E6-841C-3BA2DF9564AB}"/>
              </a:ext>
            </a:extLst>
          </p:cNvPr>
          <p:cNvSpPr/>
          <p:nvPr/>
        </p:nvSpPr>
        <p:spPr>
          <a:xfrm>
            <a:off x="2333625" y="962025"/>
            <a:ext cx="7812088" cy="585788"/>
          </a:xfrm>
          <a:prstGeom prst="rect">
            <a:avLst/>
          </a:prstGeom>
          <a:noFill/>
        </p:spPr>
        <p:txBody>
          <a:bodyPr wrap="none">
            <a:spAutoFit/>
          </a:bodyPr>
          <a:lstStyle/>
          <a:p>
            <a:pPr algn="ctr">
              <a:defRPr/>
            </a:pPr>
            <a:r>
              <a:rPr lang="ar-BH" sz="3200" dirty="0">
                <a:ln w="0"/>
                <a:solidFill>
                  <a:srgbClr val="FF0000"/>
                </a:solidFill>
                <a:effectLst>
                  <a:outerShdw blurRad="38100" dist="19050" dir="2700000" algn="tl" rotWithShape="0">
                    <a:schemeClr val="dk1">
                      <a:alpha val="40000"/>
                    </a:schemeClr>
                  </a:outerShdw>
                </a:effectLst>
              </a:rPr>
              <a:t>اختر الإجابة الصحيحة بالضغط على الزر المناسب ممايلي:</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5" name="Rectangle: Rounded Corners 4">
            <a:extLst>
              <a:ext uri="{FF2B5EF4-FFF2-40B4-BE49-F238E27FC236}">
                <a16:creationId xmlns:a16="http://schemas.microsoft.com/office/drawing/2014/main" id="{4537068A-9CBC-4909-9698-0CA25DDB44AB}"/>
              </a:ext>
            </a:extLst>
          </p:cNvPr>
          <p:cNvSpPr/>
          <p:nvPr/>
        </p:nvSpPr>
        <p:spPr>
          <a:xfrm>
            <a:off x="9840913" y="2335213"/>
            <a:ext cx="1457325"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Sakkal Majalla" panose="02000000000000000000" pitchFamily="2" charset="-78"/>
                <a:cs typeface="Sakkal Majalla" panose="02000000000000000000" pitchFamily="2" charset="-78"/>
              </a:rPr>
              <a:t>backcolor</a:t>
            </a:r>
          </a:p>
        </p:txBody>
      </p:sp>
      <p:pic>
        <p:nvPicPr>
          <p:cNvPr id="4" name="Picture 3">
            <a:extLst>
              <a:ext uri="{FF2B5EF4-FFF2-40B4-BE49-F238E27FC236}">
                <a16:creationId xmlns:a16="http://schemas.microsoft.com/office/drawing/2014/main" id="{D1DB7D96-BAC5-4BF6-8A4E-D2CC4A7AA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138" y="2112963"/>
            <a:ext cx="10636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AFF13A9-4B6C-4AF0-B872-9D416FE26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2090738"/>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E55C6C3-3AE2-4166-9391-2B1FCF105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2090738"/>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089F0EB2-C946-4130-89D0-F3F98559B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3297238"/>
            <a:ext cx="12207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63C3F786-5897-4CD6-8416-7E4B7DB12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3297238"/>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A47933BF-9F34-4D0F-8986-33A098944E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3" y="3413125"/>
            <a:ext cx="10541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4F3FA97E-2F21-47A4-A8B0-2F00D814B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763" y="5133975"/>
            <a:ext cx="12207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158462C9-5C3D-4DD7-B83F-10096E98B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88" y="5045075"/>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C8D97904-883C-4872-93BE-86CBFC400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097463"/>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nodeType="afterGroup">
                            <p:stCondLst>
                              <p:cond delay="1000"/>
                            </p:stCondLst>
                            <p:childTnLst>
                              <p:par>
                                <p:cTn id="11" presetID="23" presetClass="exit" presetSubtype="32" fill="hold" nodeType="afterEffect">
                                  <p:stCondLst>
                                    <p:cond delay="0"/>
                                  </p:stCondLst>
                                  <p:childTnLst>
                                    <p:anim calcmode="lin" valueType="num">
                                      <p:cBhvr>
                                        <p:cTn id="12" dur="2000"/>
                                        <p:tgtEl>
                                          <p:spTgt spid="33"/>
                                        </p:tgtEl>
                                        <p:attrNameLst>
                                          <p:attrName>ppt_w</p:attrName>
                                        </p:attrNameLst>
                                      </p:cBhvr>
                                      <p:tavLst>
                                        <p:tav tm="0">
                                          <p:val>
                                            <p:strVal val="ppt_w"/>
                                          </p:val>
                                        </p:tav>
                                        <p:tav tm="100000">
                                          <p:val>
                                            <p:fltVal val="0"/>
                                          </p:val>
                                        </p:tav>
                                      </p:tavLst>
                                    </p:anim>
                                    <p:anim calcmode="lin" valueType="num">
                                      <p:cBhvr>
                                        <p:cTn id="13" dur="2000"/>
                                        <p:tgtEl>
                                          <p:spTgt spid="33"/>
                                        </p:tgtEl>
                                        <p:attrNameLst>
                                          <p:attrName>ppt_h</p:attrName>
                                        </p:attrNameLst>
                                      </p:cBhvr>
                                      <p:tavLst>
                                        <p:tav tm="0">
                                          <p:val>
                                            <p:strVal val="ppt_h"/>
                                          </p:val>
                                        </p:tav>
                                        <p:tav tm="100000">
                                          <p:val>
                                            <p:fltVal val="0"/>
                                          </p:val>
                                        </p:tav>
                                      </p:tavLst>
                                    </p:anim>
                                    <p:set>
                                      <p:cBhvr>
                                        <p:cTn id="14" dur="1" fill="hold">
                                          <p:stCondLst>
                                            <p:cond delay="1999"/>
                                          </p:stCondLst>
                                        </p:cTn>
                                        <p:tgtEl>
                                          <p:spTgt spid="3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fltVal val="0"/>
                                          </p:val>
                                        </p:tav>
                                        <p:tav tm="100000">
                                          <p:val>
                                            <p:strVal val="#ppt_w"/>
                                          </p:val>
                                        </p:tav>
                                      </p:tavLst>
                                    </p:anim>
                                    <p:anim calcmode="lin" valueType="num">
                                      <p:cBhvr>
                                        <p:cTn id="20" dur="1000" fill="hold"/>
                                        <p:tgtEl>
                                          <p:spTgt spid="37"/>
                                        </p:tgtEl>
                                        <p:attrNameLst>
                                          <p:attrName>ppt_h</p:attrName>
                                        </p:attrNameLst>
                                      </p:cBhvr>
                                      <p:tavLst>
                                        <p:tav tm="0">
                                          <p:val>
                                            <p:fltVal val="0"/>
                                          </p:val>
                                        </p:tav>
                                        <p:tav tm="100000">
                                          <p:val>
                                            <p:strVal val="#ppt_h"/>
                                          </p:val>
                                        </p:tav>
                                      </p:tavLst>
                                    </p:anim>
                                    <p:animEffect transition="in" filter="fade">
                                      <p:cBhvr>
                                        <p:cTn id="21" dur="1000"/>
                                        <p:tgtEl>
                                          <p:spTgt spid="37"/>
                                        </p:tgtEl>
                                      </p:cBhvr>
                                    </p:animEffect>
                                  </p:childTnLst>
                                </p:cTn>
                              </p:par>
                            </p:childTnLst>
                          </p:cTn>
                        </p:par>
                        <p:par>
                          <p:cTn id="22" fill="hold" nodeType="afterGroup">
                            <p:stCondLst>
                              <p:cond delay="1000"/>
                            </p:stCondLst>
                            <p:childTnLst>
                              <p:par>
                                <p:cTn id="23" presetID="23" presetClass="exit" presetSubtype="32" fill="hold" nodeType="afterEffect">
                                  <p:stCondLst>
                                    <p:cond delay="0"/>
                                  </p:stCondLst>
                                  <p:childTnLst>
                                    <p:anim calcmode="lin" valueType="num">
                                      <p:cBhvr>
                                        <p:cTn id="24" dur="2000"/>
                                        <p:tgtEl>
                                          <p:spTgt spid="37"/>
                                        </p:tgtEl>
                                        <p:attrNameLst>
                                          <p:attrName>ppt_w</p:attrName>
                                        </p:attrNameLst>
                                      </p:cBhvr>
                                      <p:tavLst>
                                        <p:tav tm="0">
                                          <p:val>
                                            <p:strVal val="ppt_w"/>
                                          </p:val>
                                        </p:tav>
                                        <p:tav tm="100000">
                                          <p:val>
                                            <p:fltVal val="0"/>
                                          </p:val>
                                        </p:tav>
                                      </p:tavLst>
                                    </p:anim>
                                    <p:anim calcmode="lin" valueType="num">
                                      <p:cBhvr>
                                        <p:cTn id="25" dur="2000"/>
                                        <p:tgtEl>
                                          <p:spTgt spid="37"/>
                                        </p:tgtEl>
                                        <p:attrNameLst>
                                          <p:attrName>ppt_h</p:attrName>
                                        </p:attrNameLst>
                                      </p:cBhvr>
                                      <p:tavLst>
                                        <p:tav tm="0">
                                          <p:val>
                                            <p:strVal val="ppt_h"/>
                                          </p:val>
                                        </p:tav>
                                        <p:tav tm="100000">
                                          <p:val>
                                            <p:fltVal val="0"/>
                                          </p:val>
                                        </p:tav>
                                      </p:tavLst>
                                    </p:anim>
                                    <p:set>
                                      <p:cBhvr>
                                        <p:cTn id="26"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nodeType="afterGroup">
                            <p:stCondLst>
                              <p:cond delay="500"/>
                            </p:stCondLst>
                            <p:childTnLst>
                              <p:par>
                                <p:cTn id="36" presetID="23" presetClass="exit" presetSubtype="32" fill="hold" nodeType="afterEffect">
                                  <p:stCondLst>
                                    <p:cond delay="0"/>
                                  </p:stCondLst>
                                  <p:childTnLst>
                                    <p:anim calcmode="lin" valueType="num">
                                      <p:cBhvr>
                                        <p:cTn id="37" dur="1000"/>
                                        <p:tgtEl>
                                          <p:spTgt spid="4"/>
                                        </p:tgtEl>
                                        <p:attrNameLst>
                                          <p:attrName>ppt_w</p:attrName>
                                        </p:attrNameLst>
                                      </p:cBhvr>
                                      <p:tavLst>
                                        <p:tav tm="0">
                                          <p:val>
                                            <p:strVal val="ppt_w"/>
                                          </p:val>
                                        </p:tav>
                                        <p:tav tm="100000">
                                          <p:val>
                                            <p:fltVal val="0"/>
                                          </p:val>
                                        </p:tav>
                                      </p:tavLst>
                                    </p:anim>
                                    <p:anim calcmode="lin" valueType="num">
                                      <p:cBhvr>
                                        <p:cTn id="38" dur="1000"/>
                                        <p:tgtEl>
                                          <p:spTgt spid="4"/>
                                        </p:tgtEl>
                                        <p:attrNameLst>
                                          <p:attrName>ppt_h</p:attrName>
                                        </p:attrNameLst>
                                      </p:cBhvr>
                                      <p:tavLst>
                                        <p:tav tm="0">
                                          <p:val>
                                            <p:strVal val="ppt_h"/>
                                          </p:val>
                                        </p:tav>
                                        <p:tav tm="100000">
                                          <p:val>
                                            <p:fltVal val="0"/>
                                          </p:val>
                                        </p:tav>
                                      </p:tavLst>
                                    </p:anim>
                                    <p:set>
                                      <p:cBhvr>
                                        <p:cTn id="3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5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Effect transition="in" filter="fade">
                                      <p:cBhvr>
                                        <p:cTn id="47" dur="1000"/>
                                        <p:tgtEl>
                                          <p:spTgt spid="10"/>
                                        </p:tgtEl>
                                      </p:cBhvr>
                                    </p:animEffect>
                                  </p:childTnLst>
                                </p:cTn>
                              </p:par>
                            </p:childTnLst>
                          </p:cTn>
                        </p:par>
                        <p:par>
                          <p:cTn id="48" fill="hold" nodeType="afterGroup">
                            <p:stCondLst>
                              <p:cond delay="1000"/>
                            </p:stCondLst>
                            <p:childTnLst>
                              <p:par>
                                <p:cTn id="49" presetID="23" presetClass="exit" presetSubtype="32" fill="hold" nodeType="afterEffect">
                                  <p:stCondLst>
                                    <p:cond delay="0"/>
                                  </p:stCondLst>
                                  <p:childTnLst>
                                    <p:anim calcmode="lin" valueType="num">
                                      <p:cBhvr>
                                        <p:cTn id="50" dur="2000"/>
                                        <p:tgtEl>
                                          <p:spTgt spid="10"/>
                                        </p:tgtEl>
                                        <p:attrNameLst>
                                          <p:attrName>ppt_w</p:attrName>
                                        </p:attrNameLst>
                                      </p:cBhvr>
                                      <p:tavLst>
                                        <p:tav tm="0">
                                          <p:val>
                                            <p:strVal val="ppt_w"/>
                                          </p:val>
                                        </p:tav>
                                        <p:tav tm="100000">
                                          <p:val>
                                            <p:fltVal val="0"/>
                                          </p:val>
                                        </p:tav>
                                      </p:tavLst>
                                    </p:anim>
                                    <p:anim calcmode="lin" valueType="num">
                                      <p:cBhvr>
                                        <p:cTn id="51" dur="2000"/>
                                        <p:tgtEl>
                                          <p:spTgt spid="10"/>
                                        </p:tgtEl>
                                        <p:attrNameLst>
                                          <p:attrName>ppt_h</p:attrName>
                                        </p:attrNameLst>
                                      </p:cBhvr>
                                      <p:tavLst>
                                        <p:tav tm="0">
                                          <p:val>
                                            <p:strVal val="ppt_h"/>
                                          </p:val>
                                        </p:tav>
                                        <p:tav tm="100000">
                                          <p:val>
                                            <p:fltVal val="0"/>
                                          </p:val>
                                        </p:tav>
                                      </p:tavLst>
                                    </p:anim>
                                    <p:set>
                                      <p:cBhvr>
                                        <p:cTn id="52"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1000" fill="hold"/>
                                        <p:tgtEl>
                                          <p:spTgt spid="8"/>
                                        </p:tgtEl>
                                        <p:attrNameLst>
                                          <p:attrName>ppt_w</p:attrName>
                                        </p:attrNameLst>
                                      </p:cBhvr>
                                      <p:tavLst>
                                        <p:tav tm="0">
                                          <p:val>
                                            <p:fltVal val="0"/>
                                          </p:val>
                                        </p:tav>
                                        <p:tav tm="100000">
                                          <p:val>
                                            <p:strVal val="#ppt_w"/>
                                          </p:val>
                                        </p:tav>
                                      </p:tavLst>
                                    </p:anim>
                                    <p:anim calcmode="lin" valueType="num">
                                      <p:cBhvr>
                                        <p:cTn id="59" dur="1000" fill="hold"/>
                                        <p:tgtEl>
                                          <p:spTgt spid="8"/>
                                        </p:tgtEl>
                                        <p:attrNameLst>
                                          <p:attrName>ppt_h</p:attrName>
                                        </p:attrNameLst>
                                      </p:cBhvr>
                                      <p:tavLst>
                                        <p:tav tm="0">
                                          <p:val>
                                            <p:fltVal val="0"/>
                                          </p:val>
                                        </p:tav>
                                        <p:tav tm="100000">
                                          <p:val>
                                            <p:strVal val="#ppt_h"/>
                                          </p:val>
                                        </p:tav>
                                      </p:tavLst>
                                    </p:anim>
                                    <p:animEffect transition="in" filter="fade">
                                      <p:cBhvr>
                                        <p:cTn id="60" dur="1000"/>
                                        <p:tgtEl>
                                          <p:spTgt spid="8"/>
                                        </p:tgtEl>
                                      </p:cBhvr>
                                    </p:animEffect>
                                  </p:childTnLst>
                                </p:cTn>
                              </p:par>
                            </p:childTnLst>
                          </p:cTn>
                        </p:par>
                        <p:par>
                          <p:cTn id="61" fill="hold" nodeType="afterGroup">
                            <p:stCondLst>
                              <p:cond delay="1000"/>
                            </p:stCondLst>
                            <p:childTnLst>
                              <p:par>
                                <p:cTn id="62" presetID="23" presetClass="exit" presetSubtype="32" fill="hold" nodeType="afterEffect">
                                  <p:stCondLst>
                                    <p:cond delay="0"/>
                                  </p:stCondLst>
                                  <p:childTnLst>
                                    <p:anim calcmode="lin" valueType="num">
                                      <p:cBhvr>
                                        <p:cTn id="63" dur="2000"/>
                                        <p:tgtEl>
                                          <p:spTgt spid="8"/>
                                        </p:tgtEl>
                                        <p:attrNameLst>
                                          <p:attrName>ppt_w</p:attrName>
                                        </p:attrNameLst>
                                      </p:cBhvr>
                                      <p:tavLst>
                                        <p:tav tm="0">
                                          <p:val>
                                            <p:strVal val="ppt_w"/>
                                          </p:val>
                                        </p:tav>
                                        <p:tav tm="100000">
                                          <p:val>
                                            <p:fltVal val="0"/>
                                          </p:val>
                                        </p:tav>
                                      </p:tavLst>
                                    </p:anim>
                                    <p:anim calcmode="lin" valueType="num">
                                      <p:cBhvr>
                                        <p:cTn id="64" dur="2000"/>
                                        <p:tgtEl>
                                          <p:spTgt spid="8"/>
                                        </p:tgtEl>
                                        <p:attrNameLst>
                                          <p:attrName>ppt_h</p:attrName>
                                        </p:attrNameLst>
                                      </p:cBhvr>
                                      <p:tavLst>
                                        <p:tav tm="0">
                                          <p:val>
                                            <p:strVal val="ppt_h"/>
                                          </p:val>
                                        </p:tav>
                                        <p:tav tm="100000">
                                          <p:val>
                                            <p:fltVal val="0"/>
                                          </p:val>
                                        </p:tav>
                                      </p:tavLst>
                                    </p:anim>
                                    <p:set>
                                      <p:cBhvr>
                                        <p:cTn id="65"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53" presetClass="entr" presetSubtype="16"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nodeType="afterGroup">
                            <p:stCondLst>
                              <p:cond delay="500"/>
                            </p:stCondLst>
                            <p:childTnLst>
                              <p:par>
                                <p:cTn id="75" presetID="23" presetClass="exit" presetSubtype="32" fill="hold" nodeType="afterEffect">
                                  <p:stCondLst>
                                    <p:cond delay="0"/>
                                  </p:stCondLst>
                                  <p:childTnLst>
                                    <p:anim calcmode="lin" valueType="num">
                                      <p:cBhvr>
                                        <p:cTn id="76" dur="1000"/>
                                        <p:tgtEl>
                                          <p:spTgt spid="32"/>
                                        </p:tgtEl>
                                        <p:attrNameLst>
                                          <p:attrName>ppt_w</p:attrName>
                                        </p:attrNameLst>
                                      </p:cBhvr>
                                      <p:tavLst>
                                        <p:tav tm="0">
                                          <p:val>
                                            <p:strVal val="ppt_w"/>
                                          </p:val>
                                        </p:tav>
                                        <p:tav tm="100000">
                                          <p:val>
                                            <p:fltVal val="0"/>
                                          </p:val>
                                        </p:tav>
                                      </p:tavLst>
                                    </p:anim>
                                    <p:anim calcmode="lin" valueType="num">
                                      <p:cBhvr>
                                        <p:cTn id="77" dur="1000"/>
                                        <p:tgtEl>
                                          <p:spTgt spid="32"/>
                                        </p:tgtEl>
                                        <p:attrNameLst>
                                          <p:attrName>ppt_h</p:attrName>
                                        </p:attrNameLst>
                                      </p:cBhvr>
                                      <p:tavLst>
                                        <p:tav tm="0">
                                          <p:val>
                                            <p:strVal val="ppt_h"/>
                                          </p:val>
                                        </p:tav>
                                        <p:tav tm="100000">
                                          <p:val>
                                            <p:fltVal val="0"/>
                                          </p:val>
                                        </p:tav>
                                      </p:tavLst>
                                    </p:anim>
                                    <p:set>
                                      <p:cBhvr>
                                        <p:cTn id="78"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childTnLst>
                          </p:cTn>
                        </p:par>
                        <p:par>
                          <p:cTn id="87" fill="hold" nodeType="afterGroup">
                            <p:stCondLst>
                              <p:cond delay="500"/>
                            </p:stCondLst>
                            <p:childTnLst>
                              <p:par>
                                <p:cTn id="88" presetID="23" presetClass="exit" presetSubtype="32" fill="hold" nodeType="afterEffect">
                                  <p:stCondLst>
                                    <p:cond delay="0"/>
                                  </p:stCondLst>
                                  <p:childTnLst>
                                    <p:anim calcmode="lin" valueType="num">
                                      <p:cBhvr>
                                        <p:cTn id="89" dur="1000"/>
                                        <p:tgtEl>
                                          <p:spTgt spid="38"/>
                                        </p:tgtEl>
                                        <p:attrNameLst>
                                          <p:attrName>ppt_w</p:attrName>
                                        </p:attrNameLst>
                                      </p:cBhvr>
                                      <p:tavLst>
                                        <p:tav tm="0">
                                          <p:val>
                                            <p:strVal val="ppt_w"/>
                                          </p:val>
                                        </p:tav>
                                        <p:tav tm="100000">
                                          <p:val>
                                            <p:fltVal val="0"/>
                                          </p:val>
                                        </p:tav>
                                      </p:tavLst>
                                    </p:anim>
                                    <p:anim calcmode="lin" valueType="num">
                                      <p:cBhvr>
                                        <p:cTn id="90" dur="1000"/>
                                        <p:tgtEl>
                                          <p:spTgt spid="38"/>
                                        </p:tgtEl>
                                        <p:attrNameLst>
                                          <p:attrName>ppt_h</p:attrName>
                                        </p:attrNameLst>
                                      </p:cBhvr>
                                      <p:tavLst>
                                        <p:tav tm="0">
                                          <p:val>
                                            <p:strVal val="ppt_h"/>
                                          </p:val>
                                        </p:tav>
                                        <p:tav tm="100000">
                                          <p:val>
                                            <p:fltVal val="0"/>
                                          </p:val>
                                        </p:tav>
                                      </p:tavLst>
                                    </p:anim>
                                    <p:set>
                                      <p:cBhvr>
                                        <p:cTn id="91"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21"/>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53" presetClass="entr" presetSubtype="16"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1000" fill="hold"/>
                                        <p:tgtEl>
                                          <p:spTgt spid="39"/>
                                        </p:tgtEl>
                                        <p:attrNameLst>
                                          <p:attrName>ppt_w</p:attrName>
                                        </p:attrNameLst>
                                      </p:cBhvr>
                                      <p:tavLst>
                                        <p:tav tm="0">
                                          <p:val>
                                            <p:fltVal val="0"/>
                                          </p:val>
                                        </p:tav>
                                        <p:tav tm="100000">
                                          <p:val>
                                            <p:strVal val="#ppt_w"/>
                                          </p:val>
                                        </p:tav>
                                      </p:tavLst>
                                    </p:anim>
                                    <p:anim calcmode="lin" valueType="num">
                                      <p:cBhvr>
                                        <p:cTn id="98" dur="1000" fill="hold"/>
                                        <p:tgtEl>
                                          <p:spTgt spid="39"/>
                                        </p:tgtEl>
                                        <p:attrNameLst>
                                          <p:attrName>ppt_h</p:attrName>
                                        </p:attrNameLst>
                                      </p:cBhvr>
                                      <p:tavLst>
                                        <p:tav tm="0">
                                          <p:val>
                                            <p:fltVal val="0"/>
                                          </p:val>
                                        </p:tav>
                                        <p:tav tm="100000">
                                          <p:val>
                                            <p:strVal val="#ppt_h"/>
                                          </p:val>
                                        </p:tav>
                                      </p:tavLst>
                                    </p:anim>
                                    <p:animEffect transition="in" filter="fade">
                                      <p:cBhvr>
                                        <p:cTn id="99" dur="1000"/>
                                        <p:tgtEl>
                                          <p:spTgt spid="39"/>
                                        </p:tgtEl>
                                      </p:cBhvr>
                                    </p:animEffect>
                                  </p:childTnLst>
                                </p:cTn>
                              </p:par>
                            </p:childTnLst>
                          </p:cTn>
                        </p:par>
                        <p:par>
                          <p:cTn id="100" fill="hold" nodeType="afterGroup">
                            <p:stCondLst>
                              <p:cond delay="1000"/>
                            </p:stCondLst>
                            <p:childTnLst>
                              <p:par>
                                <p:cTn id="101" presetID="23" presetClass="exit" presetSubtype="32" fill="hold" nodeType="afterEffect">
                                  <p:stCondLst>
                                    <p:cond delay="0"/>
                                  </p:stCondLst>
                                  <p:childTnLst>
                                    <p:anim calcmode="lin" valueType="num">
                                      <p:cBhvr>
                                        <p:cTn id="102" dur="2000"/>
                                        <p:tgtEl>
                                          <p:spTgt spid="39"/>
                                        </p:tgtEl>
                                        <p:attrNameLst>
                                          <p:attrName>ppt_w</p:attrName>
                                        </p:attrNameLst>
                                      </p:cBhvr>
                                      <p:tavLst>
                                        <p:tav tm="0">
                                          <p:val>
                                            <p:strVal val="ppt_w"/>
                                          </p:val>
                                        </p:tav>
                                        <p:tav tm="100000">
                                          <p:val>
                                            <p:fltVal val="0"/>
                                          </p:val>
                                        </p:tav>
                                      </p:tavLst>
                                    </p:anim>
                                    <p:anim calcmode="lin" valueType="num">
                                      <p:cBhvr>
                                        <p:cTn id="103" dur="2000"/>
                                        <p:tgtEl>
                                          <p:spTgt spid="39"/>
                                        </p:tgtEl>
                                        <p:attrNameLst>
                                          <p:attrName>ppt_h</p:attrName>
                                        </p:attrNameLst>
                                      </p:cBhvr>
                                      <p:tavLst>
                                        <p:tav tm="0">
                                          <p:val>
                                            <p:strVal val="ppt_h"/>
                                          </p:val>
                                        </p:tav>
                                        <p:tav tm="100000">
                                          <p:val>
                                            <p:fltVal val="0"/>
                                          </p:val>
                                        </p:tav>
                                      </p:tavLst>
                                    </p:anim>
                                    <p:set>
                                      <p:cBhvr>
                                        <p:cTn id="104" dur="1" fill="hold">
                                          <p:stCondLst>
                                            <p:cond delay="1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53" presetClass="entr" presetSubtype="16" fill="hold" nodeType="click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1000" fill="hold"/>
                                        <p:tgtEl>
                                          <p:spTgt spid="40"/>
                                        </p:tgtEl>
                                        <p:attrNameLst>
                                          <p:attrName>ppt_w</p:attrName>
                                        </p:attrNameLst>
                                      </p:cBhvr>
                                      <p:tavLst>
                                        <p:tav tm="0">
                                          <p:val>
                                            <p:fltVal val="0"/>
                                          </p:val>
                                        </p:tav>
                                        <p:tav tm="100000">
                                          <p:val>
                                            <p:strVal val="#ppt_w"/>
                                          </p:val>
                                        </p:tav>
                                      </p:tavLst>
                                    </p:anim>
                                    <p:anim calcmode="lin" valueType="num">
                                      <p:cBhvr>
                                        <p:cTn id="111" dur="1000" fill="hold"/>
                                        <p:tgtEl>
                                          <p:spTgt spid="40"/>
                                        </p:tgtEl>
                                        <p:attrNameLst>
                                          <p:attrName>ppt_h</p:attrName>
                                        </p:attrNameLst>
                                      </p:cBhvr>
                                      <p:tavLst>
                                        <p:tav tm="0">
                                          <p:val>
                                            <p:fltVal val="0"/>
                                          </p:val>
                                        </p:tav>
                                        <p:tav tm="100000">
                                          <p:val>
                                            <p:strVal val="#ppt_h"/>
                                          </p:val>
                                        </p:tav>
                                      </p:tavLst>
                                    </p:anim>
                                    <p:animEffect transition="in" filter="fade">
                                      <p:cBhvr>
                                        <p:cTn id="112" dur="1000"/>
                                        <p:tgtEl>
                                          <p:spTgt spid="40"/>
                                        </p:tgtEl>
                                      </p:cBhvr>
                                    </p:animEffect>
                                  </p:childTnLst>
                                </p:cTn>
                              </p:par>
                            </p:childTnLst>
                          </p:cTn>
                        </p:par>
                        <p:par>
                          <p:cTn id="113" fill="hold" nodeType="afterGroup">
                            <p:stCondLst>
                              <p:cond delay="1000"/>
                            </p:stCondLst>
                            <p:childTnLst>
                              <p:par>
                                <p:cTn id="114" presetID="23" presetClass="exit" presetSubtype="32" fill="hold" nodeType="afterEffect">
                                  <p:stCondLst>
                                    <p:cond delay="0"/>
                                  </p:stCondLst>
                                  <p:childTnLst>
                                    <p:anim calcmode="lin" valueType="num">
                                      <p:cBhvr>
                                        <p:cTn id="115" dur="2000"/>
                                        <p:tgtEl>
                                          <p:spTgt spid="40"/>
                                        </p:tgtEl>
                                        <p:attrNameLst>
                                          <p:attrName>ppt_w</p:attrName>
                                        </p:attrNameLst>
                                      </p:cBhvr>
                                      <p:tavLst>
                                        <p:tav tm="0">
                                          <p:val>
                                            <p:strVal val="ppt_w"/>
                                          </p:val>
                                        </p:tav>
                                        <p:tav tm="100000">
                                          <p:val>
                                            <p:fltVal val="0"/>
                                          </p:val>
                                        </p:tav>
                                      </p:tavLst>
                                    </p:anim>
                                    <p:anim calcmode="lin" valueType="num">
                                      <p:cBhvr>
                                        <p:cTn id="116" dur="2000"/>
                                        <p:tgtEl>
                                          <p:spTgt spid="40"/>
                                        </p:tgtEl>
                                        <p:attrNameLst>
                                          <p:attrName>ppt_h</p:attrName>
                                        </p:attrNameLst>
                                      </p:cBhvr>
                                      <p:tavLst>
                                        <p:tav tm="0">
                                          <p:val>
                                            <p:strVal val="ppt_h"/>
                                          </p:val>
                                        </p:tav>
                                        <p:tav tm="100000">
                                          <p:val>
                                            <p:fltVal val="0"/>
                                          </p:val>
                                        </p:tav>
                                      </p:tavLst>
                                    </p:anim>
                                    <p:set>
                                      <p:cBhvr>
                                        <p:cTn id="117" dur="1" fill="hold">
                                          <p:stCondLst>
                                            <p:cond delay="1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34728BF-70BC-4577-8981-A6B9FDD4EF72}"/>
              </a:ext>
            </a:extLst>
          </p:cNvPr>
          <p:cNvSpPr/>
          <p:nvPr/>
        </p:nvSpPr>
        <p:spPr>
          <a:xfrm>
            <a:off x="3579813" y="404813"/>
            <a:ext cx="4278312" cy="881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r>
              <a:rPr lang="ar-BH" sz="3600" b="1" dirty="0">
                <a:solidFill>
                  <a:schemeClr val="bg1"/>
                </a:solidFill>
                <a:effectLst>
                  <a:outerShdw blurRad="38100" dist="38100" dir="2700000" algn="tl">
                    <a:srgbClr val="000000">
                      <a:alpha val="43137"/>
                    </a:srgbClr>
                  </a:outerShdw>
                </a:effectLst>
                <a:cs typeface="Sultan bold" pitchFamily="2" charset="-78"/>
              </a:rPr>
              <a:t>نشاط : النماذج + عناصر التحكّم</a:t>
            </a:r>
            <a:endParaRPr lang="en-US" sz="3600" b="1" dirty="0">
              <a:solidFill>
                <a:schemeClr val="bg1"/>
              </a:solidFill>
              <a:effectLst>
                <a:outerShdw blurRad="38100" dist="38100" dir="2700000" algn="tl">
                  <a:srgbClr val="000000">
                    <a:alpha val="43137"/>
                  </a:srgbClr>
                </a:outerShdw>
              </a:effectLst>
              <a:cs typeface="Sultan bold" pitchFamily="2" charset="-78"/>
            </a:endParaRPr>
          </a:p>
        </p:txBody>
      </p:sp>
      <p:sp>
        <p:nvSpPr>
          <p:cNvPr id="5" name="TextBox 4">
            <a:extLst>
              <a:ext uri="{FF2B5EF4-FFF2-40B4-BE49-F238E27FC236}">
                <a16:creationId xmlns:a16="http://schemas.microsoft.com/office/drawing/2014/main" id="{B87DE5D5-DCCA-4DFD-ABC8-7CB9E2F4D057}"/>
              </a:ext>
            </a:extLst>
          </p:cNvPr>
          <p:cNvSpPr txBox="1"/>
          <p:nvPr/>
        </p:nvSpPr>
        <p:spPr>
          <a:xfrm>
            <a:off x="746125" y="1452563"/>
            <a:ext cx="9945688" cy="954087"/>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1">
            <a:spAutoFit/>
          </a:bodyPr>
          <a:lstStyle/>
          <a:p>
            <a:pPr algn="ctr" rtl="1">
              <a:defRPr/>
            </a:pPr>
            <a:r>
              <a:rPr lang="ar-BH" sz="2800" dirty="0">
                <a:solidFill>
                  <a:srgbClr val="C00000"/>
                </a:solidFill>
                <a:effectLst>
                  <a:outerShdw blurRad="38100" dist="38100" dir="2700000" algn="tl">
                    <a:srgbClr val="000000">
                      <a:alpha val="43137"/>
                    </a:srgbClr>
                  </a:outerShdw>
                </a:effectLst>
              </a:rPr>
              <a:t>استخدم كل ما سبق لإنشاء نموذج جديد </a:t>
            </a:r>
            <a:r>
              <a:rPr lang="en-US" sz="2800" dirty="0">
                <a:solidFill>
                  <a:srgbClr val="C00000"/>
                </a:solidFill>
                <a:effectLst>
                  <a:outerShdw blurRad="38100" dist="38100" dir="2700000" algn="tl">
                    <a:srgbClr val="000000">
                      <a:alpha val="43137"/>
                    </a:srgbClr>
                  </a:outerShdw>
                </a:effectLst>
              </a:rPr>
              <a:t>Form3 </a:t>
            </a:r>
            <a:r>
              <a:rPr lang="ar-BH" sz="2800" dirty="0">
                <a:solidFill>
                  <a:srgbClr val="C00000"/>
                </a:solidFill>
                <a:effectLst>
                  <a:outerShdw blurRad="38100" dist="38100" dir="2700000" algn="tl">
                    <a:srgbClr val="000000">
                      <a:alpha val="43137"/>
                    </a:srgbClr>
                  </a:outerShdw>
                </a:effectLst>
              </a:rPr>
              <a:t>  يمكن من خلاله حساب محيط المستطيل والانتقال إلى النموذج  </a:t>
            </a:r>
            <a:r>
              <a:rPr lang="en-US" sz="2800" dirty="0">
                <a:solidFill>
                  <a:srgbClr val="C00000"/>
                </a:solidFill>
                <a:effectLst>
                  <a:outerShdw blurRad="38100" dist="38100" dir="2700000" algn="tl">
                    <a:srgbClr val="000000">
                      <a:alpha val="43137"/>
                    </a:srgbClr>
                  </a:outerShdw>
                </a:effectLst>
              </a:rPr>
              <a:t>Form1</a:t>
            </a:r>
            <a:r>
              <a:rPr lang="ar-BH" sz="2800" dirty="0">
                <a:solidFill>
                  <a:srgbClr val="C00000"/>
                </a:solidFill>
                <a:effectLst>
                  <a:outerShdw blurRad="38100" dist="38100" dir="2700000" algn="tl">
                    <a:srgbClr val="000000">
                      <a:alpha val="43137"/>
                    </a:srgbClr>
                  </a:outerShdw>
                </a:effectLst>
              </a:rPr>
              <a:t>  كما في  الشكل الموضح </a:t>
            </a:r>
          </a:p>
        </p:txBody>
      </p:sp>
      <p:pic>
        <p:nvPicPr>
          <p:cNvPr id="53252" name="Picture 2">
            <a:extLst>
              <a:ext uri="{FF2B5EF4-FFF2-40B4-BE49-F238E27FC236}">
                <a16:creationId xmlns:a16="http://schemas.microsoft.com/office/drawing/2014/main" id="{D596AEF9-489E-4806-9295-19D935378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31" t="8492" r="55463" b="42953"/>
          <a:stretch>
            <a:fillRect/>
          </a:stretch>
        </p:blipFill>
        <p:spPr bwMode="auto">
          <a:xfrm>
            <a:off x="3643313" y="2566988"/>
            <a:ext cx="3938587"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362FF0-D9EB-47CD-92CC-DD6D0B2993A6}"/>
              </a:ext>
            </a:extLst>
          </p:cNvPr>
          <p:cNvSpPr/>
          <p:nvPr/>
        </p:nvSpPr>
        <p:spPr>
          <a:xfrm>
            <a:off x="3894916" y="2636912"/>
            <a:ext cx="4402167" cy="923330"/>
          </a:xfrm>
          <a:prstGeom prst="rect">
            <a:avLst/>
          </a:prstGeom>
          <a:noFill/>
        </p:spPr>
        <p:txBody>
          <a:bodyPr wrap="none">
            <a:spAutoFit/>
          </a:bodyPr>
          <a:lstStyle/>
          <a:p>
            <a:pPr algn="ctr">
              <a:defRPr/>
            </a:pPr>
            <a:r>
              <a:rPr lang="ar-BH"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تمنياتنا لكم بالنجاح</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a:extLst>
              <a:ext uri="{FF2B5EF4-FFF2-40B4-BE49-F238E27FC236}">
                <a16:creationId xmlns:a16="http://schemas.microsoft.com/office/drawing/2014/main" id="{D11E2C64-9718-49A0-9FAE-40A97C796D5F}"/>
              </a:ext>
            </a:extLst>
          </p:cNvPr>
          <p:cNvSpPr txBox="1">
            <a:spLocks noChangeArrowheads="1"/>
          </p:cNvSpPr>
          <p:nvPr/>
        </p:nvSpPr>
        <p:spPr bwMode="auto">
          <a:xfrm>
            <a:off x="4295775" y="2205038"/>
            <a:ext cx="75088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50000"/>
              </a:lnSpc>
              <a:spcBef>
                <a:spcPct val="0"/>
              </a:spcBef>
              <a:buFontTx/>
              <a:buNone/>
            </a:pPr>
            <a:r>
              <a:rPr lang="ar-BH" altLang="en-US" b="1"/>
              <a:t>ولإظهار نافذة صندوق الأدوات </a:t>
            </a:r>
            <a:r>
              <a:rPr lang="en-US" altLang="en-US" b="1">
                <a:solidFill>
                  <a:srgbClr val="FF0000"/>
                </a:solidFill>
              </a:rPr>
              <a:t>Toolbox</a:t>
            </a:r>
            <a:r>
              <a:rPr lang="ar-BH" altLang="en-US" b="1"/>
              <a:t> نتبع الخطوات التالية:</a:t>
            </a:r>
          </a:p>
          <a:p>
            <a:pPr algn="just" rtl="1">
              <a:lnSpc>
                <a:spcPct val="150000"/>
              </a:lnSpc>
              <a:spcBef>
                <a:spcPct val="0"/>
              </a:spcBef>
              <a:buFont typeface="Calibri Light" panose="020F0302020204030204" pitchFamily="34" charset="0"/>
              <a:buAutoNum type="arabicPeriod"/>
            </a:pPr>
            <a:r>
              <a:rPr lang="ar-BH" altLang="en-US" b="1"/>
              <a:t>افتح قائمة العرض </a:t>
            </a:r>
            <a:r>
              <a:rPr lang="en-US" altLang="en-US" b="1">
                <a:solidFill>
                  <a:srgbClr val="FF0000"/>
                </a:solidFill>
              </a:rPr>
              <a:t>View</a:t>
            </a:r>
            <a:r>
              <a:rPr lang="ar-BH" altLang="en-US" b="1"/>
              <a:t>.</a:t>
            </a:r>
            <a:endParaRPr lang="en-US" altLang="en-US" b="1"/>
          </a:p>
          <a:p>
            <a:pPr algn="just" rtl="1">
              <a:lnSpc>
                <a:spcPct val="150000"/>
              </a:lnSpc>
              <a:spcBef>
                <a:spcPct val="0"/>
              </a:spcBef>
              <a:buFont typeface="Calibri Light" panose="020F0302020204030204" pitchFamily="34" charset="0"/>
              <a:buAutoNum type="arabicPeriod"/>
            </a:pPr>
            <a:r>
              <a:rPr lang="ar-BH" altLang="en-US" b="1"/>
              <a:t>من القائمة المنسدلة اختر </a:t>
            </a:r>
            <a:r>
              <a:rPr lang="en-US" altLang="en-US" b="1">
                <a:solidFill>
                  <a:srgbClr val="FF0000"/>
                </a:solidFill>
              </a:rPr>
              <a:t>Toolbox</a:t>
            </a:r>
            <a:r>
              <a:rPr lang="ar-BH" altLang="en-US" b="1"/>
              <a:t>.</a:t>
            </a:r>
          </a:p>
          <a:p>
            <a:pPr algn="just" rtl="1">
              <a:lnSpc>
                <a:spcPct val="150000"/>
              </a:lnSpc>
              <a:spcBef>
                <a:spcPct val="0"/>
              </a:spcBef>
              <a:buFontTx/>
              <a:buNone/>
            </a:pPr>
            <a:r>
              <a:rPr lang="ar-BH" altLang="en-US" b="1" u="sng"/>
              <a:t>ملاحظة:</a:t>
            </a:r>
            <a:r>
              <a:rPr lang="ar-BH" altLang="en-US" b="1"/>
              <a:t> يمكنك إظهار النافذة السابقة باستخدام الأزرار </a:t>
            </a:r>
            <a:r>
              <a:rPr lang="en-US" altLang="en-US" b="1">
                <a:solidFill>
                  <a:srgbClr val="00B050"/>
                </a:solidFill>
              </a:rPr>
              <a:t>Ctrl+Alt+W</a:t>
            </a:r>
            <a:r>
              <a:rPr lang="ar-BH" altLang="en-US" b="1">
                <a:solidFill>
                  <a:srgbClr val="00B050"/>
                </a:solidFill>
              </a:rPr>
              <a:t> </a:t>
            </a:r>
            <a:r>
              <a:rPr lang="ar-BH" altLang="en-US" b="1"/>
              <a:t>معاً.</a:t>
            </a:r>
            <a:endParaRPr lang="en-GB" altLang="en-US" b="1" u="sng"/>
          </a:p>
        </p:txBody>
      </p:sp>
      <p:pic>
        <p:nvPicPr>
          <p:cNvPr id="17411" name="Picture 1">
            <a:extLst>
              <a:ext uri="{FF2B5EF4-FFF2-40B4-BE49-F238E27FC236}">
                <a16:creationId xmlns:a16="http://schemas.microsoft.com/office/drawing/2014/main" id="{72324A58-8BA2-4CF6-A548-18BF6FDA79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563" y="1387475"/>
            <a:ext cx="324485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13597EDB-39E7-496B-9EFB-1BBDC211ABB1}"/>
              </a:ext>
            </a:extLst>
          </p:cNvPr>
          <p:cNvSpPr>
            <a:spLocks noChangeArrowheads="1"/>
          </p:cNvSpPr>
          <p:nvPr/>
        </p:nvSpPr>
        <p:spPr bwMode="auto">
          <a:xfrm>
            <a:off x="3935413" y="1052513"/>
            <a:ext cx="6624637" cy="923925"/>
          </a:xfrm>
          <a:prstGeom prst="rect">
            <a:avLst/>
          </a:prstGeom>
          <a:noFill/>
        </p:spPr>
        <p:txBody>
          <a:bodyPr wrap="none">
            <a:spAutoFit/>
          </a:bodyPr>
          <a:lstStyle/>
          <a:p>
            <a:pPr algn="r" rtl="1">
              <a:defRPr/>
            </a:pP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نافذة صندوق الأدوات </a:t>
            </a:r>
            <a:r>
              <a:rPr lang="en-GB" altLang="en-US" sz="5400" b="1" dirty="0">
                <a:ln w="0"/>
                <a:solidFill>
                  <a:srgbClr val="CF252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Toolbox</a:t>
            </a:r>
            <a:endParaRPr lang="en-US" altLang="en-US" sz="5400" b="1" dirty="0">
              <a:ln w="0"/>
              <a:solidFill>
                <a:srgbClr val="CF252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5BB8D69-C668-4F6D-AE92-578F83C9C1C9}"/>
              </a:ext>
            </a:extLst>
          </p:cNvPr>
          <p:cNvSpPr>
            <a:spLocks noChangeArrowheads="1"/>
          </p:cNvSpPr>
          <p:nvPr/>
        </p:nvSpPr>
        <p:spPr bwMode="auto">
          <a:xfrm>
            <a:off x="3208338" y="460375"/>
            <a:ext cx="5113337" cy="860425"/>
          </a:xfrm>
          <a:prstGeom prst="rect">
            <a:avLst/>
          </a:prstGeom>
          <a:noFill/>
        </p:spPr>
        <p:txBody>
          <a:bodyPr wrap="none">
            <a:spAutoFit/>
          </a:bodyPr>
          <a:lstStyle/>
          <a:p>
            <a:pPr algn="r" rtl="1">
              <a:defRPr/>
            </a:pP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الخصائص</a:t>
            </a:r>
            <a:r>
              <a:rPr lang="ar-BH"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en-US"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Properties</a:t>
            </a:r>
          </a:p>
        </p:txBody>
      </p:sp>
      <p:sp>
        <p:nvSpPr>
          <p:cNvPr id="19459" name="TextBox 1">
            <a:extLst>
              <a:ext uri="{FF2B5EF4-FFF2-40B4-BE49-F238E27FC236}">
                <a16:creationId xmlns:a16="http://schemas.microsoft.com/office/drawing/2014/main" id="{B4D977FA-DA25-4424-A2FA-A31D7185578D}"/>
              </a:ext>
            </a:extLst>
          </p:cNvPr>
          <p:cNvSpPr txBox="1">
            <a:spLocks noChangeArrowheads="1"/>
          </p:cNvSpPr>
          <p:nvPr/>
        </p:nvSpPr>
        <p:spPr bwMode="auto">
          <a:xfrm>
            <a:off x="479425" y="1557338"/>
            <a:ext cx="10801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ar-BH" altLang="en-US" sz="1800" b="1">
                <a:latin typeface="Dubai" panose="020B0503030403030204" pitchFamily="34" charset="-78"/>
                <a:cs typeface="Dubai" panose="020B0503030403030204" pitchFamily="34" charset="-78"/>
              </a:rPr>
              <a:t>تشترك بعض عناصر التحكم مع النموذج في بعض الخصائص نذكرها فيما يلي :</a:t>
            </a:r>
            <a:endParaRPr lang="en-US" altLang="en-US" sz="1800" b="1">
              <a:latin typeface="Dubai" panose="020B0503030403030204" pitchFamily="34" charset="-78"/>
              <a:cs typeface="Dubai" panose="020B0503030403030204" pitchFamily="34" charset="-78"/>
            </a:endParaRPr>
          </a:p>
        </p:txBody>
      </p:sp>
      <p:grpSp>
        <p:nvGrpSpPr>
          <p:cNvPr id="19460" name="Group 12">
            <a:extLst>
              <a:ext uri="{FF2B5EF4-FFF2-40B4-BE49-F238E27FC236}">
                <a16:creationId xmlns:a16="http://schemas.microsoft.com/office/drawing/2014/main" id="{18AA0EBE-B8C7-4856-9175-44BC0DBDF964}"/>
              </a:ext>
            </a:extLst>
          </p:cNvPr>
          <p:cNvGrpSpPr>
            <a:grpSpLocks/>
          </p:cNvGrpSpPr>
          <p:nvPr/>
        </p:nvGrpSpPr>
        <p:grpSpPr bwMode="auto">
          <a:xfrm>
            <a:off x="7583488" y="2276475"/>
            <a:ext cx="3717925" cy="3816350"/>
            <a:chOff x="7583753" y="2276872"/>
            <a:chExt cx="3717032" cy="3816424"/>
          </a:xfrm>
        </p:grpSpPr>
        <p:pic>
          <p:nvPicPr>
            <p:cNvPr id="19472" name="Picture 4" descr="Icon&#10;&#10;Description automatically generated">
              <a:extLst>
                <a:ext uri="{FF2B5EF4-FFF2-40B4-BE49-F238E27FC236}">
                  <a16:creationId xmlns:a16="http://schemas.microsoft.com/office/drawing/2014/main" id="{8CE13D36-7E5D-4C81-BE37-19B0A75F9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1575">
              <a:off x="7583753" y="2276872"/>
              <a:ext cx="3717032" cy="37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Box 5">
              <a:extLst>
                <a:ext uri="{FF2B5EF4-FFF2-40B4-BE49-F238E27FC236}">
                  <a16:creationId xmlns:a16="http://schemas.microsoft.com/office/drawing/2014/main" id="{7B478FC8-EC27-48D5-AC53-DC5DCDD0908C}"/>
                </a:ext>
              </a:extLst>
            </p:cNvPr>
            <p:cNvSpPr txBox="1">
              <a:spLocks noChangeArrowheads="1"/>
            </p:cNvSpPr>
            <p:nvPr/>
          </p:nvSpPr>
          <p:spPr bwMode="auto">
            <a:xfrm>
              <a:off x="9264352" y="4055810"/>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ar-BH" altLang="en-US" sz="2400" b="1">
                  <a:latin typeface="Dubai" panose="020B0503030403030204" pitchFamily="34" charset="-78"/>
                  <a:cs typeface="Times New Roman" panose="02020603050405020304" pitchFamily="18" charset="0"/>
                </a:rPr>
                <a:t>عناصر التحكم</a:t>
              </a:r>
              <a:endParaRPr lang="en-US" altLang="en-US" sz="2400" b="1">
                <a:latin typeface="Dubai" panose="020B0503030403030204" pitchFamily="34" charset="-78"/>
              </a:endParaRPr>
            </a:p>
          </p:txBody>
        </p:sp>
        <p:sp>
          <p:nvSpPr>
            <p:cNvPr id="19474" name="TextBox 6">
              <a:extLst>
                <a:ext uri="{FF2B5EF4-FFF2-40B4-BE49-F238E27FC236}">
                  <a16:creationId xmlns:a16="http://schemas.microsoft.com/office/drawing/2014/main" id="{08E50D20-AB84-403A-8E51-DAE2C73B75AD}"/>
                </a:ext>
              </a:extLst>
            </p:cNvPr>
            <p:cNvSpPr txBox="1">
              <a:spLocks noChangeArrowheads="1"/>
            </p:cNvSpPr>
            <p:nvPr/>
          </p:nvSpPr>
          <p:spPr bwMode="auto">
            <a:xfrm>
              <a:off x="8893126" y="2475062"/>
              <a:ext cx="1042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1800" b="1">
                  <a:solidFill>
                    <a:srgbClr val="00B0F0"/>
                  </a:solidFill>
                  <a:latin typeface="Dubai" panose="020B0503030403030204" pitchFamily="34" charset="-78"/>
                  <a:cs typeface="Dubai" panose="020B0503030403030204" pitchFamily="34" charset="-78"/>
                </a:rPr>
                <a:t>Textbox</a:t>
              </a:r>
            </a:p>
          </p:txBody>
        </p:sp>
        <p:sp>
          <p:nvSpPr>
            <p:cNvPr id="19475" name="TextBox 7">
              <a:extLst>
                <a:ext uri="{FF2B5EF4-FFF2-40B4-BE49-F238E27FC236}">
                  <a16:creationId xmlns:a16="http://schemas.microsoft.com/office/drawing/2014/main" id="{D9832039-074D-49FA-AA70-F6BC4C950BDF}"/>
                </a:ext>
              </a:extLst>
            </p:cNvPr>
            <p:cNvSpPr txBox="1">
              <a:spLocks noChangeArrowheads="1"/>
            </p:cNvSpPr>
            <p:nvPr/>
          </p:nvSpPr>
          <p:spPr bwMode="auto">
            <a:xfrm>
              <a:off x="8400866" y="5355167"/>
              <a:ext cx="1224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1800" b="1">
                  <a:solidFill>
                    <a:srgbClr val="990000"/>
                  </a:solidFill>
                  <a:latin typeface="Dubai" panose="020B0503030403030204" pitchFamily="34" charset="-78"/>
                  <a:cs typeface="Dubai" panose="020B0503030403030204" pitchFamily="34" charset="-78"/>
                </a:rPr>
                <a:t>Button</a:t>
              </a:r>
            </a:p>
          </p:txBody>
        </p:sp>
        <p:sp>
          <p:nvSpPr>
            <p:cNvPr id="19476" name="TextBox 8">
              <a:extLst>
                <a:ext uri="{FF2B5EF4-FFF2-40B4-BE49-F238E27FC236}">
                  <a16:creationId xmlns:a16="http://schemas.microsoft.com/office/drawing/2014/main" id="{901811C3-B92D-4FF3-9EF7-CB74D6537F0C}"/>
                </a:ext>
              </a:extLst>
            </p:cNvPr>
            <p:cNvSpPr txBox="1">
              <a:spLocks noChangeArrowheads="1"/>
            </p:cNvSpPr>
            <p:nvPr/>
          </p:nvSpPr>
          <p:spPr bwMode="auto">
            <a:xfrm>
              <a:off x="9757784" y="5723964"/>
              <a:ext cx="890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1800" b="1">
                  <a:solidFill>
                    <a:srgbClr val="CC3399"/>
                  </a:solidFill>
                  <a:latin typeface="Dubai" panose="020B0503030403030204" pitchFamily="34" charset="-78"/>
                  <a:cs typeface="Dubai" panose="020B0503030403030204" pitchFamily="34" charset="-78"/>
                </a:rPr>
                <a:t>Label</a:t>
              </a:r>
            </a:p>
          </p:txBody>
        </p:sp>
        <p:sp>
          <p:nvSpPr>
            <p:cNvPr id="19477" name="TextBox 10">
              <a:extLst>
                <a:ext uri="{FF2B5EF4-FFF2-40B4-BE49-F238E27FC236}">
                  <a16:creationId xmlns:a16="http://schemas.microsoft.com/office/drawing/2014/main" id="{B0F67234-BCF8-4504-8442-88D3B22E330B}"/>
                </a:ext>
              </a:extLst>
            </p:cNvPr>
            <p:cNvSpPr txBox="1">
              <a:spLocks noChangeArrowheads="1"/>
            </p:cNvSpPr>
            <p:nvPr/>
          </p:nvSpPr>
          <p:spPr bwMode="auto">
            <a:xfrm>
              <a:off x="7680176" y="3690952"/>
              <a:ext cx="1106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2400" b="1">
                  <a:solidFill>
                    <a:srgbClr val="7030A0"/>
                  </a:solidFill>
                  <a:latin typeface="Dubai" panose="020B0503030403030204" pitchFamily="34" charset="-78"/>
                  <a:cs typeface="Dubai" panose="020B0503030403030204" pitchFamily="34" charset="-78"/>
                </a:rPr>
                <a:t>Form</a:t>
              </a:r>
            </a:p>
          </p:txBody>
        </p:sp>
      </p:grpSp>
      <p:grpSp>
        <p:nvGrpSpPr>
          <p:cNvPr id="19461" name="Group 34">
            <a:extLst>
              <a:ext uri="{FF2B5EF4-FFF2-40B4-BE49-F238E27FC236}">
                <a16:creationId xmlns:a16="http://schemas.microsoft.com/office/drawing/2014/main" id="{8C5433F0-222A-4D1E-A21E-5C2176076576}"/>
              </a:ext>
            </a:extLst>
          </p:cNvPr>
          <p:cNvGrpSpPr>
            <a:grpSpLocks/>
          </p:cNvGrpSpPr>
          <p:nvPr/>
        </p:nvGrpSpPr>
        <p:grpSpPr bwMode="auto">
          <a:xfrm>
            <a:off x="457200" y="1657350"/>
            <a:ext cx="7956550" cy="5200650"/>
            <a:chOff x="457293" y="1657405"/>
            <a:chExt cx="7956120" cy="5200595"/>
          </a:xfrm>
        </p:grpSpPr>
        <p:pic>
          <p:nvPicPr>
            <p:cNvPr id="19468" name="Picture 22" descr="Graphical user interface, text, application, chat or text message&#10;&#10;Description automatically generated">
              <a:extLst>
                <a:ext uri="{FF2B5EF4-FFF2-40B4-BE49-F238E27FC236}">
                  <a16:creationId xmlns:a16="http://schemas.microsoft.com/office/drawing/2014/main" id="{C341FCC2-8ACE-402A-8DCE-8FBBF0ABA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07" t="-2077" r="-14807" b="26245"/>
            <a:stretch>
              <a:fillRect/>
            </a:stretch>
          </p:blipFill>
          <p:spPr bwMode="auto">
            <a:xfrm>
              <a:off x="457293" y="1657405"/>
              <a:ext cx="7956120" cy="52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Delay 23">
              <a:extLst>
                <a:ext uri="{FF2B5EF4-FFF2-40B4-BE49-F238E27FC236}">
                  <a16:creationId xmlns:a16="http://schemas.microsoft.com/office/drawing/2014/main" id="{2296A1E8-CFA8-4C9A-8436-294DD279014F}"/>
                </a:ext>
              </a:extLst>
            </p:cNvPr>
            <p:cNvSpPr/>
            <p:nvPr/>
          </p:nvSpPr>
          <p:spPr>
            <a:xfrm>
              <a:off x="5127466" y="2032051"/>
              <a:ext cx="1919184" cy="1220775"/>
            </a:xfrm>
            <a:custGeom>
              <a:avLst/>
              <a:gdLst>
                <a:gd name="connsiteX0" fmla="*/ 0 w 1819309"/>
                <a:gd name="connsiteY0" fmla="*/ 0 h 1192431"/>
                <a:gd name="connsiteX1" fmla="*/ 909655 w 1819309"/>
                <a:gd name="connsiteY1" fmla="*/ 0 h 1192431"/>
                <a:gd name="connsiteX2" fmla="*/ 1819310 w 1819309"/>
                <a:gd name="connsiteY2" fmla="*/ 596216 h 1192431"/>
                <a:gd name="connsiteX3" fmla="*/ 909655 w 1819309"/>
                <a:gd name="connsiteY3" fmla="*/ 1192432 h 1192431"/>
                <a:gd name="connsiteX4" fmla="*/ 0 w 1819309"/>
                <a:gd name="connsiteY4" fmla="*/ 1192431 h 1192431"/>
                <a:gd name="connsiteX5" fmla="*/ 0 w 1819309"/>
                <a:gd name="connsiteY5" fmla="*/ 0 h 1192431"/>
                <a:gd name="connsiteX0" fmla="*/ 0 w 1847445"/>
                <a:gd name="connsiteY0" fmla="*/ 0 h 1192432"/>
                <a:gd name="connsiteX1" fmla="*/ 909655 w 1847445"/>
                <a:gd name="connsiteY1" fmla="*/ 0 h 1192432"/>
                <a:gd name="connsiteX2" fmla="*/ 1847445 w 1847445"/>
                <a:gd name="connsiteY2" fmla="*/ 652486 h 1192432"/>
                <a:gd name="connsiteX3" fmla="*/ 909655 w 1847445"/>
                <a:gd name="connsiteY3" fmla="*/ 1192432 h 1192432"/>
                <a:gd name="connsiteX4" fmla="*/ 0 w 1847445"/>
                <a:gd name="connsiteY4" fmla="*/ 1192431 h 1192432"/>
                <a:gd name="connsiteX5" fmla="*/ 0 w 1847445"/>
                <a:gd name="connsiteY5" fmla="*/ 0 h 1192432"/>
                <a:gd name="connsiteX0" fmla="*/ 0 w 1863015"/>
                <a:gd name="connsiteY0" fmla="*/ 0 h 1192432"/>
                <a:gd name="connsiteX1" fmla="*/ 1289483 w 1863015"/>
                <a:gd name="connsiteY1" fmla="*/ 28135 h 1192432"/>
                <a:gd name="connsiteX2" fmla="*/ 1847445 w 1863015"/>
                <a:gd name="connsiteY2" fmla="*/ 652486 h 1192432"/>
                <a:gd name="connsiteX3" fmla="*/ 909655 w 1863015"/>
                <a:gd name="connsiteY3" fmla="*/ 1192432 h 1192432"/>
                <a:gd name="connsiteX4" fmla="*/ 0 w 1863015"/>
                <a:gd name="connsiteY4" fmla="*/ 1192431 h 1192432"/>
                <a:gd name="connsiteX5" fmla="*/ 0 w 1863015"/>
                <a:gd name="connsiteY5" fmla="*/ 0 h 1192432"/>
                <a:gd name="connsiteX0" fmla="*/ 0 w 1848631"/>
                <a:gd name="connsiteY0" fmla="*/ 0 h 1234635"/>
                <a:gd name="connsiteX1" fmla="*/ 1289483 w 1848631"/>
                <a:gd name="connsiteY1" fmla="*/ 28135 h 1234635"/>
                <a:gd name="connsiteX2" fmla="*/ 1847445 w 1848631"/>
                <a:gd name="connsiteY2" fmla="*/ 652486 h 1234635"/>
                <a:gd name="connsiteX3" fmla="*/ 1219144 w 1848631"/>
                <a:gd name="connsiteY3" fmla="*/ 1234635 h 1234635"/>
                <a:gd name="connsiteX4" fmla="*/ 0 w 1848631"/>
                <a:gd name="connsiteY4" fmla="*/ 1192431 h 1234635"/>
                <a:gd name="connsiteX5" fmla="*/ 0 w 1848631"/>
                <a:gd name="connsiteY5" fmla="*/ 0 h 1234635"/>
                <a:gd name="connsiteX0" fmla="*/ 70338 w 1918969"/>
                <a:gd name="connsiteY0" fmla="*/ 0 h 1234635"/>
                <a:gd name="connsiteX1" fmla="*/ 1359821 w 1918969"/>
                <a:gd name="connsiteY1" fmla="*/ 28135 h 1234635"/>
                <a:gd name="connsiteX2" fmla="*/ 1917783 w 1918969"/>
                <a:gd name="connsiteY2" fmla="*/ 652486 h 1234635"/>
                <a:gd name="connsiteX3" fmla="*/ 1289482 w 1918969"/>
                <a:gd name="connsiteY3" fmla="*/ 1234635 h 1234635"/>
                <a:gd name="connsiteX4" fmla="*/ 0 w 1918969"/>
                <a:gd name="connsiteY4" fmla="*/ 1220566 h 1234635"/>
                <a:gd name="connsiteX5" fmla="*/ 70338 w 1918969"/>
                <a:gd name="connsiteY5" fmla="*/ 0 h 1234635"/>
                <a:gd name="connsiteX0" fmla="*/ 14067 w 1918969"/>
                <a:gd name="connsiteY0" fmla="*/ 0 h 1220567"/>
                <a:gd name="connsiteX1" fmla="*/ 1359821 w 1918969"/>
                <a:gd name="connsiteY1" fmla="*/ 14067 h 1220567"/>
                <a:gd name="connsiteX2" fmla="*/ 1917783 w 1918969"/>
                <a:gd name="connsiteY2" fmla="*/ 638418 h 1220567"/>
                <a:gd name="connsiteX3" fmla="*/ 1289482 w 1918969"/>
                <a:gd name="connsiteY3" fmla="*/ 1220567 h 1220567"/>
                <a:gd name="connsiteX4" fmla="*/ 0 w 1918969"/>
                <a:gd name="connsiteY4" fmla="*/ 1206498 h 1220567"/>
                <a:gd name="connsiteX5" fmla="*/ 14067 w 1918969"/>
                <a:gd name="connsiteY5" fmla="*/ 0 h 122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969" h="1220567">
                  <a:moveTo>
                    <a:pt x="14067" y="0"/>
                  </a:moveTo>
                  <a:lnTo>
                    <a:pt x="1359821" y="14067"/>
                  </a:lnTo>
                  <a:cubicBezTo>
                    <a:pt x="1862210" y="14067"/>
                    <a:pt x="1929506" y="437335"/>
                    <a:pt x="1917783" y="638418"/>
                  </a:cubicBezTo>
                  <a:cubicBezTo>
                    <a:pt x="1906060" y="839501"/>
                    <a:pt x="1791871" y="1220567"/>
                    <a:pt x="1289482" y="1220567"/>
                  </a:cubicBezTo>
                  <a:lnTo>
                    <a:pt x="0" y="1206498"/>
                  </a:lnTo>
                  <a:lnTo>
                    <a:pt x="14067"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Flowchart: Delay 23">
              <a:extLst>
                <a:ext uri="{FF2B5EF4-FFF2-40B4-BE49-F238E27FC236}">
                  <a16:creationId xmlns:a16="http://schemas.microsoft.com/office/drawing/2014/main" id="{E3F3690A-F83A-4F1E-B926-AB1740E83DE7}"/>
                </a:ext>
              </a:extLst>
            </p:cNvPr>
            <p:cNvSpPr/>
            <p:nvPr/>
          </p:nvSpPr>
          <p:spPr>
            <a:xfrm>
              <a:off x="5114766" y="3744946"/>
              <a:ext cx="1919184" cy="1220774"/>
            </a:xfrm>
            <a:custGeom>
              <a:avLst/>
              <a:gdLst>
                <a:gd name="connsiteX0" fmla="*/ 0 w 1819309"/>
                <a:gd name="connsiteY0" fmla="*/ 0 h 1192431"/>
                <a:gd name="connsiteX1" fmla="*/ 909655 w 1819309"/>
                <a:gd name="connsiteY1" fmla="*/ 0 h 1192431"/>
                <a:gd name="connsiteX2" fmla="*/ 1819310 w 1819309"/>
                <a:gd name="connsiteY2" fmla="*/ 596216 h 1192431"/>
                <a:gd name="connsiteX3" fmla="*/ 909655 w 1819309"/>
                <a:gd name="connsiteY3" fmla="*/ 1192432 h 1192431"/>
                <a:gd name="connsiteX4" fmla="*/ 0 w 1819309"/>
                <a:gd name="connsiteY4" fmla="*/ 1192431 h 1192431"/>
                <a:gd name="connsiteX5" fmla="*/ 0 w 1819309"/>
                <a:gd name="connsiteY5" fmla="*/ 0 h 1192431"/>
                <a:gd name="connsiteX0" fmla="*/ 0 w 1847445"/>
                <a:gd name="connsiteY0" fmla="*/ 0 h 1192432"/>
                <a:gd name="connsiteX1" fmla="*/ 909655 w 1847445"/>
                <a:gd name="connsiteY1" fmla="*/ 0 h 1192432"/>
                <a:gd name="connsiteX2" fmla="*/ 1847445 w 1847445"/>
                <a:gd name="connsiteY2" fmla="*/ 652486 h 1192432"/>
                <a:gd name="connsiteX3" fmla="*/ 909655 w 1847445"/>
                <a:gd name="connsiteY3" fmla="*/ 1192432 h 1192432"/>
                <a:gd name="connsiteX4" fmla="*/ 0 w 1847445"/>
                <a:gd name="connsiteY4" fmla="*/ 1192431 h 1192432"/>
                <a:gd name="connsiteX5" fmla="*/ 0 w 1847445"/>
                <a:gd name="connsiteY5" fmla="*/ 0 h 1192432"/>
                <a:gd name="connsiteX0" fmla="*/ 0 w 1863015"/>
                <a:gd name="connsiteY0" fmla="*/ 0 h 1192432"/>
                <a:gd name="connsiteX1" fmla="*/ 1289483 w 1863015"/>
                <a:gd name="connsiteY1" fmla="*/ 28135 h 1192432"/>
                <a:gd name="connsiteX2" fmla="*/ 1847445 w 1863015"/>
                <a:gd name="connsiteY2" fmla="*/ 652486 h 1192432"/>
                <a:gd name="connsiteX3" fmla="*/ 909655 w 1863015"/>
                <a:gd name="connsiteY3" fmla="*/ 1192432 h 1192432"/>
                <a:gd name="connsiteX4" fmla="*/ 0 w 1863015"/>
                <a:gd name="connsiteY4" fmla="*/ 1192431 h 1192432"/>
                <a:gd name="connsiteX5" fmla="*/ 0 w 1863015"/>
                <a:gd name="connsiteY5" fmla="*/ 0 h 1192432"/>
                <a:gd name="connsiteX0" fmla="*/ 0 w 1848631"/>
                <a:gd name="connsiteY0" fmla="*/ 0 h 1234635"/>
                <a:gd name="connsiteX1" fmla="*/ 1289483 w 1848631"/>
                <a:gd name="connsiteY1" fmla="*/ 28135 h 1234635"/>
                <a:gd name="connsiteX2" fmla="*/ 1847445 w 1848631"/>
                <a:gd name="connsiteY2" fmla="*/ 652486 h 1234635"/>
                <a:gd name="connsiteX3" fmla="*/ 1219144 w 1848631"/>
                <a:gd name="connsiteY3" fmla="*/ 1234635 h 1234635"/>
                <a:gd name="connsiteX4" fmla="*/ 0 w 1848631"/>
                <a:gd name="connsiteY4" fmla="*/ 1192431 h 1234635"/>
                <a:gd name="connsiteX5" fmla="*/ 0 w 1848631"/>
                <a:gd name="connsiteY5" fmla="*/ 0 h 1234635"/>
                <a:gd name="connsiteX0" fmla="*/ 70338 w 1918969"/>
                <a:gd name="connsiteY0" fmla="*/ 0 h 1234635"/>
                <a:gd name="connsiteX1" fmla="*/ 1359821 w 1918969"/>
                <a:gd name="connsiteY1" fmla="*/ 28135 h 1234635"/>
                <a:gd name="connsiteX2" fmla="*/ 1917783 w 1918969"/>
                <a:gd name="connsiteY2" fmla="*/ 652486 h 1234635"/>
                <a:gd name="connsiteX3" fmla="*/ 1289482 w 1918969"/>
                <a:gd name="connsiteY3" fmla="*/ 1234635 h 1234635"/>
                <a:gd name="connsiteX4" fmla="*/ 0 w 1918969"/>
                <a:gd name="connsiteY4" fmla="*/ 1220566 h 1234635"/>
                <a:gd name="connsiteX5" fmla="*/ 70338 w 1918969"/>
                <a:gd name="connsiteY5" fmla="*/ 0 h 1234635"/>
                <a:gd name="connsiteX0" fmla="*/ 14067 w 1918969"/>
                <a:gd name="connsiteY0" fmla="*/ 0 h 1220567"/>
                <a:gd name="connsiteX1" fmla="*/ 1359821 w 1918969"/>
                <a:gd name="connsiteY1" fmla="*/ 14067 h 1220567"/>
                <a:gd name="connsiteX2" fmla="*/ 1917783 w 1918969"/>
                <a:gd name="connsiteY2" fmla="*/ 638418 h 1220567"/>
                <a:gd name="connsiteX3" fmla="*/ 1289482 w 1918969"/>
                <a:gd name="connsiteY3" fmla="*/ 1220567 h 1220567"/>
                <a:gd name="connsiteX4" fmla="*/ 0 w 1918969"/>
                <a:gd name="connsiteY4" fmla="*/ 1206498 h 1220567"/>
                <a:gd name="connsiteX5" fmla="*/ 14067 w 1918969"/>
                <a:gd name="connsiteY5" fmla="*/ 0 h 122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969" h="1220567">
                  <a:moveTo>
                    <a:pt x="14067" y="0"/>
                  </a:moveTo>
                  <a:lnTo>
                    <a:pt x="1359821" y="14067"/>
                  </a:lnTo>
                  <a:cubicBezTo>
                    <a:pt x="1862210" y="14067"/>
                    <a:pt x="1929506" y="437335"/>
                    <a:pt x="1917783" y="638418"/>
                  </a:cubicBezTo>
                  <a:cubicBezTo>
                    <a:pt x="1906060" y="839501"/>
                    <a:pt x="1791871" y="1220567"/>
                    <a:pt x="1289482" y="1220567"/>
                  </a:cubicBezTo>
                  <a:lnTo>
                    <a:pt x="0" y="1206498"/>
                  </a:lnTo>
                  <a:lnTo>
                    <a:pt x="14067" y="0"/>
                  </a:lnTo>
                  <a:close/>
                </a:path>
              </a:pathLst>
            </a:cu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lowchart: Delay 23">
              <a:extLst>
                <a:ext uri="{FF2B5EF4-FFF2-40B4-BE49-F238E27FC236}">
                  <a16:creationId xmlns:a16="http://schemas.microsoft.com/office/drawing/2014/main" id="{D1559843-332D-4B37-9719-D00CB05035E9}"/>
                </a:ext>
              </a:extLst>
            </p:cNvPr>
            <p:cNvSpPr/>
            <p:nvPr/>
          </p:nvSpPr>
          <p:spPr>
            <a:xfrm>
              <a:off x="5127466" y="5454665"/>
              <a:ext cx="1919184" cy="1219187"/>
            </a:xfrm>
            <a:custGeom>
              <a:avLst/>
              <a:gdLst>
                <a:gd name="connsiteX0" fmla="*/ 0 w 1819309"/>
                <a:gd name="connsiteY0" fmla="*/ 0 h 1192431"/>
                <a:gd name="connsiteX1" fmla="*/ 909655 w 1819309"/>
                <a:gd name="connsiteY1" fmla="*/ 0 h 1192431"/>
                <a:gd name="connsiteX2" fmla="*/ 1819310 w 1819309"/>
                <a:gd name="connsiteY2" fmla="*/ 596216 h 1192431"/>
                <a:gd name="connsiteX3" fmla="*/ 909655 w 1819309"/>
                <a:gd name="connsiteY3" fmla="*/ 1192432 h 1192431"/>
                <a:gd name="connsiteX4" fmla="*/ 0 w 1819309"/>
                <a:gd name="connsiteY4" fmla="*/ 1192431 h 1192431"/>
                <a:gd name="connsiteX5" fmla="*/ 0 w 1819309"/>
                <a:gd name="connsiteY5" fmla="*/ 0 h 1192431"/>
                <a:gd name="connsiteX0" fmla="*/ 0 w 1847445"/>
                <a:gd name="connsiteY0" fmla="*/ 0 h 1192432"/>
                <a:gd name="connsiteX1" fmla="*/ 909655 w 1847445"/>
                <a:gd name="connsiteY1" fmla="*/ 0 h 1192432"/>
                <a:gd name="connsiteX2" fmla="*/ 1847445 w 1847445"/>
                <a:gd name="connsiteY2" fmla="*/ 652486 h 1192432"/>
                <a:gd name="connsiteX3" fmla="*/ 909655 w 1847445"/>
                <a:gd name="connsiteY3" fmla="*/ 1192432 h 1192432"/>
                <a:gd name="connsiteX4" fmla="*/ 0 w 1847445"/>
                <a:gd name="connsiteY4" fmla="*/ 1192431 h 1192432"/>
                <a:gd name="connsiteX5" fmla="*/ 0 w 1847445"/>
                <a:gd name="connsiteY5" fmla="*/ 0 h 1192432"/>
                <a:gd name="connsiteX0" fmla="*/ 0 w 1863015"/>
                <a:gd name="connsiteY0" fmla="*/ 0 h 1192432"/>
                <a:gd name="connsiteX1" fmla="*/ 1289483 w 1863015"/>
                <a:gd name="connsiteY1" fmla="*/ 28135 h 1192432"/>
                <a:gd name="connsiteX2" fmla="*/ 1847445 w 1863015"/>
                <a:gd name="connsiteY2" fmla="*/ 652486 h 1192432"/>
                <a:gd name="connsiteX3" fmla="*/ 909655 w 1863015"/>
                <a:gd name="connsiteY3" fmla="*/ 1192432 h 1192432"/>
                <a:gd name="connsiteX4" fmla="*/ 0 w 1863015"/>
                <a:gd name="connsiteY4" fmla="*/ 1192431 h 1192432"/>
                <a:gd name="connsiteX5" fmla="*/ 0 w 1863015"/>
                <a:gd name="connsiteY5" fmla="*/ 0 h 1192432"/>
                <a:gd name="connsiteX0" fmla="*/ 0 w 1848631"/>
                <a:gd name="connsiteY0" fmla="*/ 0 h 1234635"/>
                <a:gd name="connsiteX1" fmla="*/ 1289483 w 1848631"/>
                <a:gd name="connsiteY1" fmla="*/ 28135 h 1234635"/>
                <a:gd name="connsiteX2" fmla="*/ 1847445 w 1848631"/>
                <a:gd name="connsiteY2" fmla="*/ 652486 h 1234635"/>
                <a:gd name="connsiteX3" fmla="*/ 1219144 w 1848631"/>
                <a:gd name="connsiteY3" fmla="*/ 1234635 h 1234635"/>
                <a:gd name="connsiteX4" fmla="*/ 0 w 1848631"/>
                <a:gd name="connsiteY4" fmla="*/ 1192431 h 1234635"/>
                <a:gd name="connsiteX5" fmla="*/ 0 w 1848631"/>
                <a:gd name="connsiteY5" fmla="*/ 0 h 1234635"/>
                <a:gd name="connsiteX0" fmla="*/ 70338 w 1918969"/>
                <a:gd name="connsiteY0" fmla="*/ 0 h 1234635"/>
                <a:gd name="connsiteX1" fmla="*/ 1359821 w 1918969"/>
                <a:gd name="connsiteY1" fmla="*/ 28135 h 1234635"/>
                <a:gd name="connsiteX2" fmla="*/ 1917783 w 1918969"/>
                <a:gd name="connsiteY2" fmla="*/ 652486 h 1234635"/>
                <a:gd name="connsiteX3" fmla="*/ 1289482 w 1918969"/>
                <a:gd name="connsiteY3" fmla="*/ 1234635 h 1234635"/>
                <a:gd name="connsiteX4" fmla="*/ 0 w 1918969"/>
                <a:gd name="connsiteY4" fmla="*/ 1220566 h 1234635"/>
                <a:gd name="connsiteX5" fmla="*/ 70338 w 1918969"/>
                <a:gd name="connsiteY5" fmla="*/ 0 h 1234635"/>
                <a:gd name="connsiteX0" fmla="*/ 14067 w 1918969"/>
                <a:gd name="connsiteY0" fmla="*/ 0 h 1220567"/>
                <a:gd name="connsiteX1" fmla="*/ 1359821 w 1918969"/>
                <a:gd name="connsiteY1" fmla="*/ 14067 h 1220567"/>
                <a:gd name="connsiteX2" fmla="*/ 1917783 w 1918969"/>
                <a:gd name="connsiteY2" fmla="*/ 638418 h 1220567"/>
                <a:gd name="connsiteX3" fmla="*/ 1289482 w 1918969"/>
                <a:gd name="connsiteY3" fmla="*/ 1220567 h 1220567"/>
                <a:gd name="connsiteX4" fmla="*/ 0 w 1918969"/>
                <a:gd name="connsiteY4" fmla="*/ 1206498 h 1220567"/>
                <a:gd name="connsiteX5" fmla="*/ 14067 w 1918969"/>
                <a:gd name="connsiteY5" fmla="*/ 0 h 122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969" h="1220567">
                  <a:moveTo>
                    <a:pt x="14067" y="0"/>
                  </a:moveTo>
                  <a:lnTo>
                    <a:pt x="1359821" y="14067"/>
                  </a:lnTo>
                  <a:cubicBezTo>
                    <a:pt x="1862210" y="14067"/>
                    <a:pt x="1929506" y="437335"/>
                    <a:pt x="1917783" y="638418"/>
                  </a:cubicBezTo>
                  <a:cubicBezTo>
                    <a:pt x="1906060" y="839501"/>
                    <a:pt x="1791871" y="1220567"/>
                    <a:pt x="1289482" y="1220567"/>
                  </a:cubicBezTo>
                  <a:lnTo>
                    <a:pt x="0" y="1206498"/>
                  </a:lnTo>
                  <a:lnTo>
                    <a:pt x="14067" y="0"/>
                  </a:ln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9462" name="TextBox 27">
            <a:extLst>
              <a:ext uri="{FF2B5EF4-FFF2-40B4-BE49-F238E27FC236}">
                <a16:creationId xmlns:a16="http://schemas.microsoft.com/office/drawing/2014/main" id="{276B42B9-4588-4B17-9146-2A8C14F78F42}"/>
              </a:ext>
            </a:extLst>
          </p:cNvPr>
          <p:cNvSpPr txBox="1">
            <a:spLocks noChangeArrowheads="1"/>
          </p:cNvSpPr>
          <p:nvPr/>
        </p:nvSpPr>
        <p:spPr bwMode="auto">
          <a:xfrm>
            <a:off x="992188" y="2347913"/>
            <a:ext cx="3960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ar-BH" altLang="en-US" sz="2000" b="1">
                <a:latin typeface="Dubai" panose="020B0503030403030204" pitchFamily="34" charset="-78"/>
                <a:cs typeface="Dubai" panose="020B0503030403030204" pitchFamily="34" charset="-78"/>
              </a:rPr>
              <a:t>اسم النموذج او عنصر التحكم </a:t>
            </a:r>
          </a:p>
          <a:p>
            <a:pPr algn="ctr">
              <a:lnSpc>
                <a:spcPct val="100000"/>
              </a:lnSpc>
              <a:spcBef>
                <a:spcPct val="0"/>
              </a:spcBef>
              <a:buFontTx/>
              <a:buNone/>
            </a:pPr>
            <a:r>
              <a:rPr lang="ar-BH" altLang="en-US" sz="2000" b="1">
                <a:latin typeface="Dubai" panose="020B0503030403030204" pitchFamily="34" charset="-78"/>
                <a:cs typeface="Dubai" panose="020B0503030403030204" pitchFamily="34" charset="-78"/>
              </a:rPr>
              <a:t>"لا يتم تغييرها اثناء سير البرنامج"</a:t>
            </a:r>
            <a:endParaRPr lang="en-US" altLang="en-US" sz="2000" b="1">
              <a:latin typeface="Dubai" panose="020B0503030403030204" pitchFamily="34" charset="-78"/>
              <a:cs typeface="Dubai" panose="020B0503030403030204" pitchFamily="34" charset="-78"/>
            </a:endParaRPr>
          </a:p>
        </p:txBody>
      </p:sp>
      <p:sp>
        <p:nvSpPr>
          <p:cNvPr id="19463" name="TextBox 17">
            <a:extLst>
              <a:ext uri="{FF2B5EF4-FFF2-40B4-BE49-F238E27FC236}">
                <a16:creationId xmlns:a16="http://schemas.microsoft.com/office/drawing/2014/main" id="{F56E0AD0-FB5F-4A97-9B9D-E98A20288709}"/>
              </a:ext>
            </a:extLst>
          </p:cNvPr>
          <p:cNvSpPr txBox="1">
            <a:spLocks noChangeArrowheads="1"/>
          </p:cNvSpPr>
          <p:nvPr/>
        </p:nvSpPr>
        <p:spPr bwMode="auto">
          <a:xfrm>
            <a:off x="5449888" y="2403475"/>
            <a:ext cx="142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3200" b="1">
                <a:latin typeface="Dubai" panose="020B0503030403030204" pitchFamily="34" charset="-78"/>
                <a:cs typeface="Dubai" panose="020B0503030403030204" pitchFamily="34" charset="-78"/>
              </a:rPr>
              <a:t>Name</a:t>
            </a:r>
          </a:p>
        </p:txBody>
      </p:sp>
      <p:sp>
        <p:nvSpPr>
          <p:cNvPr id="19464" name="TextBox 18">
            <a:extLst>
              <a:ext uri="{FF2B5EF4-FFF2-40B4-BE49-F238E27FC236}">
                <a16:creationId xmlns:a16="http://schemas.microsoft.com/office/drawing/2014/main" id="{EC8611B5-9ECB-4724-A0C5-2E3E70E8471E}"/>
              </a:ext>
            </a:extLst>
          </p:cNvPr>
          <p:cNvSpPr txBox="1">
            <a:spLocks noChangeArrowheads="1"/>
          </p:cNvSpPr>
          <p:nvPr/>
        </p:nvSpPr>
        <p:spPr bwMode="auto">
          <a:xfrm>
            <a:off x="788988" y="4071938"/>
            <a:ext cx="4310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en-US" altLang="en-US" sz="2000" b="1">
                <a:latin typeface="Dubai" panose="020B0503030403030204" pitchFamily="34" charset="-78"/>
                <a:cs typeface="Dubai" panose="020B0503030403030204" pitchFamily="34" charset="-78"/>
              </a:rPr>
              <a:t> </a:t>
            </a:r>
            <a:r>
              <a:rPr lang="ar-BH" altLang="en-US" sz="2000" b="1">
                <a:latin typeface="Dubai" panose="020B0503030403030204" pitchFamily="34" charset="-78"/>
                <a:cs typeface="Dubai" panose="020B0503030403030204" pitchFamily="34" charset="-78"/>
              </a:rPr>
              <a:t>النص</a:t>
            </a:r>
            <a:r>
              <a:rPr lang="en-US" altLang="en-US" sz="2000" b="1">
                <a:latin typeface="Dubai" panose="020B0503030403030204" pitchFamily="34" charset="-78"/>
                <a:cs typeface="Dubai" panose="020B0503030403030204" pitchFamily="34" charset="-78"/>
              </a:rPr>
              <a:t> </a:t>
            </a:r>
            <a:r>
              <a:rPr lang="ar-BH" altLang="en-US" sz="2000" b="1">
                <a:latin typeface="Dubai" panose="020B0503030403030204" pitchFamily="34" charset="-78"/>
                <a:cs typeface="Dubai" panose="020B0503030403030204" pitchFamily="34" charset="-78"/>
              </a:rPr>
              <a:t>الذي يظهر في شريط العنوان للنموذج</a:t>
            </a:r>
          </a:p>
          <a:p>
            <a:pPr algn="ctr" rtl="1">
              <a:lnSpc>
                <a:spcPct val="100000"/>
              </a:lnSpc>
              <a:spcBef>
                <a:spcPct val="0"/>
              </a:spcBef>
              <a:buFontTx/>
              <a:buNone/>
            </a:pPr>
            <a:r>
              <a:rPr lang="ar-BH" altLang="en-US" sz="2000" b="1">
                <a:latin typeface="Dubai" panose="020B0503030403030204" pitchFamily="34" charset="-78"/>
                <a:cs typeface="Dubai" panose="020B0503030403030204" pitchFamily="34" charset="-78"/>
              </a:rPr>
              <a:t> أوالنص الذي يظهر على عنصر التحكم</a:t>
            </a:r>
            <a:endParaRPr lang="en-US" altLang="en-US" sz="2000" b="1">
              <a:latin typeface="Dubai" panose="020B0503030403030204" pitchFamily="34" charset="-78"/>
              <a:cs typeface="Dubai" panose="020B0503030403030204" pitchFamily="34" charset="-78"/>
            </a:endParaRPr>
          </a:p>
          <a:p>
            <a:pPr algn="ctr" rtl="1">
              <a:lnSpc>
                <a:spcPct val="100000"/>
              </a:lnSpc>
              <a:spcBef>
                <a:spcPct val="0"/>
              </a:spcBef>
              <a:buFontTx/>
              <a:buNone/>
            </a:pPr>
            <a:endParaRPr lang="en-US" altLang="en-US" sz="2000" b="1">
              <a:latin typeface="Dubai" panose="020B0503030403030204" pitchFamily="34" charset="-78"/>
              <a:cs typeface="Dubai" panose="020B0503030403030204" pitchFamily="34" charset="-78"/>
            </a:endParaRPr>
          </a:p>
        </p:txBody>
      </p:sp>
      <p:sp>
        <p:nvSpPr>
          <p:cNvPr id="19465" name="TextBox 31">
            <a:extLst>
              <a:ext uri="{FF2B5EF4-FFF2-40B4-BE49-F238E27FC236}">
                <a16:creationId xmlns:a16="http://schemas.microsoft.com/office/drawing/2014/main" id="{8878DBF8-53D7-4F04-B114-1CAFD211E459}"/>
              </a:ext>
            </a:extLst>
          </p:cNvPr>
          <p:cNvSpPr txBox="1">
            <a:spLocks noChangeArrowheads="1"/>
          </p:cNvSpPr>
          <p:nvPr/>
        </p:nvSpPr>
        <p:spPr bwMode="auto">
          <a:xfrm>
            <a:off x="5221288" y="4064000"/>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3200" b="1">
                <a:latin typeface="Dubai" panose="020B0503030403030204" pitchFamily="34" charset="-78"/>
                <a:cs typeface="Dubai" panose="020B0503030403030204" pitchFamily="34" charset="-78"/>
              </a:rPr>
              <a:t>Text</a:t>
            </a:r>
          </a:p>
        </p:txBody>
      </p:sp>
      <p:sp>
        <p:nvSpPr>
          <p:cNvPr id="19466" name="TextBox 32">
            <a:extLst>
              <a:ext uri="{FF2B5EF4-FFF2-40B4-BE49-F238E27FC236}">
                <a16:creationId xmlns:a16="http://schemas.microsoft.com/office/drawing/2014/main" id="{E8EB5D29-E8F7-44F6-B4D1-3F10AAAE22D8}"/>
              </a:ext>
            </a:extLst>
          </p:cNvPr>
          <p:cNvSpPr txBox="1">
            <a:spLocks noChangeArrowheads="1"/>
          </p:cNvSpPr>
          <p:nvPr/>
        </p:nvSpPr>
        <p:spPr bwMode="auto">
          <a:xfrm>
            <a:off x="5227638" y="5772150"/>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3200" b="1">
                <a:latin typeface="Dubai" panose="020B0503030403030204" pitchFamily="34" charset="-78"/>
                <a:cs typeface="Dubai" panose="020B0503030403030204" pitchFamily="34" charset="-78"/>
              </a:rPr>
              <a:t>Font</a:t>
            </a:r>
          </a:p>
        </p:txBody>
      </p:sp>
      <p:sp>
        <p:nvSpPr>
          <p:cNvPr id="19467" name="TextBox 102">
            <a:extLst>
              <a:ext uri="{FF2B5EF4-FFF2-40B4-BE49-F238E27FC236}">
                <a16:creationId xmlns:a16="http://schemas.microsoft.com/office/drawing/2014/main" id="{39AA62E7-40C3-4D01-8030-5F1DA4630A3C}"/>
              </a:ext>
            </a:extLst>
          </p:cNvPr>
          <p:cNvSpPr txBox="1">
            <a:spLocks noChangeArrowheads="1"/>
          </p:cNvSpPr>
          <p:nvPr/>
        </p:nvSpPr>
        <p:spPr bwMode="auto">
          <a:xfrm>
            <a:off x="577850" y="5689600"/>
            <a:ext cx="4583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7000"/>
              </a:lnSpc>
              <a:spcBef>
                <a:spcPct val="0"/>
              </a:spcBef>
              <a:spcAft>
                <a:spcPts val="800"/>
              </a:spcAft>
              <a:buFontTx/>
              <a:buNone/>
            </a:pPr>
            <a:r>
              <a:rPr lang="ar-BH" altLang="en-US" sz="2000" b="1">
                <a:latin typeface="Dubai" panose="020B0503030403030204" pitchFamily="34" charset="-78"/>
                <a:cs typeface="Dubai" panose="020B0503030403030204" pitchFamily="34" charset="-78"/>
              </a:rPr>
              <a:t>مواصفات الخط للنصوص التي تظهر على النموذج وعلى عناصر التحكم</a:t>
            </a:r>
            <a:endParaRPr lang="en-US" altLang="en-US" sz="2000" b="1">
              <a:latin typeface="Dubai" panose="020B0503030403030204" pitchFamily="34" charset="-78"/>
              <a:cs typeface="Dubai" panose="020B0503030403030204" pitchFamily="34" charset="-78"/>
            </a:endParaRP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29C32D44-C266-42F9-A9CB-AF4B0A22D26A}"/>
              </a:ext>
            </a:extLst>
          </p:cNvPr>
          <p:cNvSpPr>
            <a:spLocks noChangeArrowheads="1"/>
          </p:cNvSpPr>
          <p:nvPr/>
        </p:nvSpPr>
        <p:spPr bwMode="auto">
          <a:xfrm>
            <a:off x="3208338" y="460375"/>
            <a:ext cx="5113337" cy="860425"/>
          </a:xfrm>
          <a:prstGeom prst="rect">
            <a:avLst/>
          </a:prstGeom>
          <a:noFill/>
        </p:spPr>
        <p:txBody>
          <a:bodyPr wrap="none">
            <a:spAutoFit/>
          </a:bodyPr>
          <a:lstStyle/>
          <a:p>
            <a:pPr algn="ctr" rtl="1">
              <a:defRPr/>
            </a:pP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الخصائص</a:t>
            </a:r>
            <a:r>
              <a:rPr lang="ar-BH"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en-US"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Properties</a:t>
            </a:r>
          </a:p>
        </p:txBody>
      </p:sp>
      <p:sp>
        <p:nvSpPr>
          <p:cNvPr id="30723" name="TextBox 1">
            <a:extLst>
              <a:ext uri="{FF2B5EF4-FFF2-40B4-BE49-F238E27FC236}">
                <a16:creationId xmlns:a16="http://schemas.microsoft.com/office/drawing/2014/main" id="{94A05278-FEB9-44A2-AF9E-7536F9FA6339}"/>
              </a:ext>
            </a:extLst>
          </p:cNvPr>
          <p:cNvSpPr txBox="1">
            <a:spLocks noChangeArrowheads="1"/>
          </p:cNvSpPr>
          <p:nvPr/>
        </p:nvSpPr>
        <p:spPr bwMode="auto">
          <a:xfrm>
            <a:off x="457200" y="1409700"/>
            <a:ext cx="10801350" cy="4619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defRPr/>
            </a:pPr>
            <a:r>
              <a:rPr lang="ar-BH" altLang="en-US" sz="2400" b="1" dirty="0">
                <a:latin typeface="Dubai" panose="020B0503030403030204" pitchFamily="34" charset="-78"/>
                <a:cs typeface="+mj-cs"/>
              </a:rPr>
              <a:t>تشترك</a:t>
            </a:r>
            <a:r>
              <a:rPr lang="ar-BH" altLang="en-US" sz="1600" b="1" dirty="0">
                <a:latin typeface="Dubai" panose="020B0503030403030204" pitchFamily="34" charset="-78"/>
                <a:cs typeface="Dubai" panose="020B0503030403030204" pitchFamily="34" charset="-78"/>
              </a:rPr>
              <a:t> </a:t>
            </a:r>
            <a:r>
              <a:rPr lang="ar-BH" altLang="en-US" sz="2400" b="1" dirty="0">
                <a:latin typeface="Dubai" panose="020B0503030403030204" pitchFamily="34" charset="-78"/>
                <a:cs typeface="+mj-cs"/>
              </a:rPr>
              <a:t>بعض عناصر التحكم مع النموذج في بعض الخصائص نذكرها فيما يلي </a:t>
            </a:r>
            <a:r>
              <a:rPr lang="ar-BH" altLang="en-US" sz="1600" b="1" dirty="0">
                <a:latin typeface="Dubai" panose="020B0503030403030204" pitchFamily="34" charset="-78"/>
                <a:cs typeface="Dubai" panose="020B0503030403030204" pitchFamily="34" charset="-78"/>
              </a:rPr>
              <a:t>:</a:t>
            </a:r>
            <a:endParaRPr lang="en-US" altLang="en-US" sz="1600" b="1" dirty="0">
              <a:latin typeface="Dubai" panose="020B0503030403030204" pitchFamily="34" charset="-78"/>
              <a:cs typeface="Dubai" panose="020B0503030403030204" pitchFamily="34" charset="-78"/>
            </a:endParaRPr>
          </a:p>
        </p:txBody>
      </p:sp>
      <p:grpSp>
        <p:nvGrpSpPr>
          <p:cNvPr id="20484" name="Group 12">
            <a:extLst>
              <a:ext uri="{FF2B5EF4-FFF2-40B4-BE49-F238E27FC236}">
                <a16:creationId xmlns:a16="http://schemas.microsoft.com/office/drawing/2014/main" id="{F0B08FEF-5DA0-44D2-8BEA-A5A731C663BE}"/>
              </a:ext>
            </a:extLst>
          </p:cNvPr>
          <p:cNvGrpSpPr>
            <a:grpSpLocks/>
          </p:cNvGrpSpPr>
          <p:nvPr/>
        </p:nvGrpSpPr>
        <p:grpSpPr bwMode="auto">
          <a:xfrm>
            <a:off x="7583488" y="2276475"/>
            <a:ext cx="3717925" cy="3816350"/>
            <a:chOff x="7583753" y="2276872"/>
            <a:chExt cx="3717032" cy="3816424"/>
          </a:xfrm>
        </p:grpSpPr>
        <p:pic>
          <p:nvPicPr>
            <p:cNvPr id="20496" name="Picture 4" descr="Icon&#10;&#10;Description automatically generated">
              <a:extLst>
                <a:ext uri="{FF2B5EF4-FFF2-40B4-BE49-F238E27FC236}">
                  <a16:creationId xmlns:a16="http://schemas.microsoft.com/office/drawing/2014/main" id="{AE8BEE69-8E50-4345-B9F3-5FD22E920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1575">
              <a:off x="7583753" y="2276872"/>
              <a:ext cx="3717032" cy="37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Box 5">
              <a:extLst>
                <a:ext uri="{FF2B5EF4-FFF2-40B4-BE49-F238E27FC236}">
                  <a16:creationId xmlns:a16="http://schemas.microsoft.com/office/drawing/2014/main" id="{10A9611D-9444-4876-AEC0-F325EA22DC70}"/>
                </a:ext>
              </a:extLst>
            </p:cNvPr>
            <p:cNvSpPr txBox="1">
              <a:spLocks noChangeArrowheads="1"/>
            </p:cNvSpPr>
            <p:nvPr/>
          </p:nvSpPr>
          <p:spPr bwMode="auto">
            <a:xfrm>
              <a:off x="9264511" y="4056495"/>
              <a:ext cx="2015641" cy="46038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defRPr/>
              </a:pPr>
              <a:r>
                <a:rPr lang="ar-BH" altLang="en-US" sz="2400" b="1" dirty="0">
                  <a:latin typeface="Dubai" panose="020B0503030403030204" pitchFamily="34" charset="-78"/>
                  <a:cs typeface="+mj-cs"/>
                </a:rPr>
                <a:t>عناصر التحكم</a:t>
              </a:r>
              <a:endParaRPr lang="en-US" altLang="en-US" sz="2400" b="1" dirty="0">
                <a:latin typeface="Dubai" panose="020B0503030403030204" pitchFamily="34" charset="-78"/>
                <a:cs typeface="+mj-cs"/>
              </a:endParaRPr>
            </a:p>
          </p:txBody>
        </p:sp>
        <p:sp>
          <p:nvSpPr>
            <p:cNvPr id="20498" name="TextBox 6">
              <a:extLst>
                <a:ext uri="{FF2B5EF4-FFF2-40B4-BE49-F238E27FC236}">
                  <a16:creationId xmlns:a16="http://schemas.microsoft.com/office/drawing/2014/main" id="{F8D07690-BB32-4FBD-BFBF-F07F689CAD97}"/>
                </a:ext>
              </a:extLst>
            </p:cNvPr>
            <p:cNvSpPr txBox="1">
              <a:spLocks noChangeArrowheads="1"/>
            </p:cNvSpPr>
            <p:nvPr/>
          </p:nvSpPr>
          <p:spPr bwMode="auto">
            <a:xfrm>
              <a:off x="8893126" y="2475062"/>
              <a:ext cx="1042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1800" b="1">
                  <a:solidFill>
                    <a:srgbClr val="00B0F0"/>
                  </a:solidFill>
                  <a:latin typeface="Dubai" panose="020B0503030403030204" pitchFamily="34" charset="-78"/>
                  <a:cs typeface="Dubai" panose="020B0503030403030204" pitchFamily="34" charset="-78"/>
                </a:rPr>
                <a:t>Textbox</a:t>
              </a:r>
            </a:p>
          </p:txBody>
        </p:sp>
        <p:sp>
          <p:nvSpPr>
            <p:cNvPr id="20499" name="TextBox 7">
              <a:extLst>
                <a:ext uri="{FF2B5EF4-FFF2-40B4-BE49-F238E27FC236}">
                  <a16:creationId xmlns:a16="http://schemas.microsoft.com/office/drawing/2014/main" id="{9B333D24-052D-4D2D-A553-ED168594B8DC}"/>
                </a:ext>
              </a:extLst>
            </p:cNvPr>
            <p:cNvSpPr txBox="1">
              <a:spLocks noChangeArrowheads="1"/>
            </p:cNvSpPr>
            <p:nvPr/>
          </p:nvSpPr>
          <p:spPr bwMode="auto">
            <a:xfrm>
              <a:off x="8400866" y="5355167"/>
              <a:ext cx="1224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1800" b="1">
                  <a:solidFill>
                    <a:srgbClr val="990000"/>
                  </a:solidFill>
                  <a:latin typeface="Dubai" panose="020B0503030403030204" pitchFamily="34" charset="-78"/>
                  <a:cs typeface="Dubai" panose="020B0503030403030204" pitchFamily="34" charset="-78"/>
                </a:rPr>
                <a:t>Button</a:t>
              </a:r>
            </a:p>
          </p:txBody>
        </p:sp>
        <p:sp>
          <p:nvSpPr>
            <p:cNvPr id="20500" name="TextBox 8">
              <a:extLst>
                <a:ext uri="{FF2B5EF4-FFF2-40B4-BE49-F238E27FC236}">
                  <a16:creationId xmlns:a16="http://schemas.microsoft.com/office/drawing/2014/main" id="{CE34EFCD-F743-43FF-AD2C-BE5D6FFCC8C7}"/>
                </a:ext>
              </a:extLst>
            </p:cNvPr>
            <p:cNvSpPr txBox="1">
              <a:spLocks noChangeArrowheads="1"/>
            </p:cNvSpPr>
            <p:nvPr/>
          </p:nvSpPr>
          <p:spPr bwMode="auto">
            <a:xfrm>
              <a:off x="9757784" y="5723964"/>
              <a:ext cx="890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1800" b="1">
                  <a:solidFill>
                    <a:srgbClr val="CC3399"/>
                  </a:solidFill>
                  <a:latin typeface="Dubai" panose="020B0503030403030204" pitchFamily="34" charset="-78"/>
                  <a:cs typeface="Dubai" panose="020B0503030403030204" pitchFamily="34" charset="-78"/>
                </a:rPr>
                <a:t>Label</a:t>
              </a:r>
            </a:p>
          </p:txBody>
        </p:sp>
        <p:sp>
          <p:nvSpPr>
            <p:cNvPr id="20501" name="TextBox 10">
              <a:extLst>
                <a:ext uri="{FF2B5EF4-FFF2-40B4-BE49-F238E27FC236}">
                  <a16:creationId xmlns:a16="http://schemas.microsoft.com/office/drawing/2014/main" id="{FC7726DF-9909-4A77-B012-CFE770FE251A}"/>
                </a:ext>
              </a:extLst>
            </p:cNvPr>
            <p:cNvSpPr txBox="1">
              <a:spLocks noChangeArrowheads="1"/>
            </p:cNvSpPr>
            <p:nvPr/>
          </p:nvSpPr>
          <p:spPr bwMode="auto">
            <a:xfrm>
              <a:off x="7680176" y="3690952"/>
              <a:ext cx="1106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2400" b="1">
                  <a:solidFill>
                    <a:srgbClr val="7030A0"/>
                  </a:solidFill>
                  <a:latin typeface="Dubai" panose="020B0503030403030204" pitchFamily="34" charset="-78"/>
                  <a:cs typeface="Dubai" panose="020B0503030403030204" pitchFamily="34" charset="-78"/>
                </a:rPr>
                <a:t>Form</a:t>
              </a:r>
            </a:p>
          </p:txBody>
        </p:sp>
      </p:grpSp>
      <p:grpSp>
        <p:nvGrpSpPr>
          <p:cNvPr id="20485" name="Group 9">
            <a:extLst>
              <a:ext uri="{FF2B5EF4-FFF2-40B4-BE49-F238E27FC236}">
                <a16:creationId xmlns:a16="http://schemas.microsoft.com/office/drawing/2014/main" id="{4A913B4C-56DA-4701-B8EE-697312AAD93F}"/>
              </a:ext>
            </a:extLst>
          </p:cNvPr>
          <p:cNvGrpSpPr>
            <a:grpSpLocks/>
          </p:cNvGrpSpPr>
          <p:nvPr/>
        </p:nvGrpSpPr>
        <p:grpSpPr bwMode="auto">
          <a:xfrm>
            <a:off x="457200" y="1657350"/>
            <a:ext cx="7956550" cy="5200650"/>
            <a:chOff x="457293" y="1657405"/>
            <a:chExt cx="7956120" cy="5200595"/>
          </a:xfrm>
        </p:grpSpPr>
        <p:pic>
          <p:nvPicPr>
            <p:cNvPr id="20492" name="Picture 22" descr="Graphical user interface, text, application, chat or text message&#10;&#10;Description automatically generated">
              <a:extLst>
                <a:ext uri="{FF2B5EF4-FFF2-40B4-BE49-F238E27FC236}">
                  <a16:creationId xmlns:a16="http://schemas.microsoft.com/office/drawing/2014/main" id="{A758EC0F-EF06-4003-84C1-818E527C2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07" t="-2077" r="-14807" b="26245"/>
            <a:stretch>
              <a:fillRect/>
            </a:stretch>
          </p:blipFill>
          <p:spPr bwMode="auto">
            <a:xfrm>
              <a:off x="457293" y="1657405"/>
              <a:ext cx="7956120" cy="52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Delay 23">
              <a:extLst>
                <a:ext uri="{FF2B5EF4-FFF2-40B4-BE49-F238E27FC236}">
                  <a16:creationId xmlns:a16="http://schemas.microsoft.com/office/drawing/2014/main" id="{E5FB7844-0882-422C-8DA8-E1282AF6EC72}"/>
                </a:ext>
              </a:extLst>
            </p:cNvPr>
            <p:cNvSpPr/>
            <p:nvPr/>
          </p:nvSpPr>
          <p:spPr>
            <a:xfrm>
              <a:off x="5127466" y="2032051"/>
              <a:ext cx="1919184" cy="1220775"/>
            </a:xfrm>
            <a:custGeom>
              <a:avLst/>
              <a:gdLst>
                <a:gd name="connsiteX0" fmla="*/ 0 w 1819309"/>
                <a:gd name="connsiteY0" fmla="*/ 0 h 1192431"/>
                <a:gd name="connsiteX1" fmla="*/ 909655 w 1819309"/>
                <a:gd name="connsiteY1" fmla="*/ 0 h 1192431"/>
                <a:gd name="connsiteX2" fmla="*/ 1819310 w 1819309"/>
                <a:gd name="connsiteY2" fmla="*/ 596216 h 1192431"/>
                <a:gd name="connsiteX3" fmla="*/ 909655 w 1819309"/>
                <a:gd name="connsiteY3" fmla="*/ 1192432 h 1192431"/>
                <a:gd name="connsiteX4" fmla="*/ 0 w 1819309"/>
                <a:gd name="connsiteY4" fmla="*/ 1192431 h 1192431"/>
                <a:gd name="connsiteX5" fmla="*/ 0 w 1819309"/>
                <a:gd name="connsiteY5" fmla="*/ 0 h 1192431"/>
                <a:gd name="connsiteX0" fmla="*/ 0 w 1847445"/>
                <a:gd name="connsiteY0" fmla="*/ 0 h 1192432"/>
                <a:gd name="connsiteX1" fmla="*/ 909655 w 1847445"/>
                <a:gd name="connsiteY1" fmla="*/ 0 h 1192432"/>
                <a:gd name="connsiteX2" fmla="*/ 1847445 w 1847445"/>
                <a:gd name="connsiteY2" fmla="*/ 652486 h 1192432"/>
                <a:gd name="connsiteX3" fmla="*/ 909655 w 1847445"/>
                <a:gd name="connsiteY3" fmla="*/ 1192432 h 1192432"/>
                <a:gd name="connsiteX4" fmla="*/ 0 w 1847445"/>
                <a:gd name="connsiteY4" fmla="*/ 1192431 h 1192432"/>
                <a:gd name="connsiteX5" fmla="*/ 0 w 1847445"/>
                <a:gd name="connsiteY5" fmla="*/ 0 h 1192432"/>
                <a:gd name="connsiteX0" fmla="*/ 0 w 1863015"/>
                <a:gd name="connsiteY0" fmla="*/ 0 h 1192432"/>
                <a:gd name="connsiteX1" fmla="*/ 1289483 w 1863015"/>
                <a:gd name="connsiteY1" fmla="*/ 28135 h 1192432"/>
                <a:gd name="connsiteX2" fmla="*/ 1847445 w 1863015"/>
                <a:gd name="connsiteY2" fmla="*/ 652486 h 1192432"/>
                <a:gd name="connsiteX3" fmla="*/ 909655 w 1863015"/>
                <a:gd name="connsiteY3" fmla="*/ 1192432 h 1192432"/>
                <a:gd name="connsiteX4" fmla="*/ 0 w 1863015"/>
                <a:gd name="connsiteY4" fmla="*/ 1192431 h 1192432"/>
                <a:gd name="connsiteX5" fmla="*/ 0 w 1863015"/>
                <a:gd name="connsiteY5" fmla="*/ 0 h 1192432"/>
                <a:gd name="connsiteX0" fmla="*/ 0 w 1848631"/>
                <a:gd name="connsiteY0" fmla="*/ 0 h 1234635"/>
                <a:gd name="connsiteX1" fmla="*/ 1289483 w 1848631"/>
                <a:gd name="connsiteY1" fmla="*/ 28135 h 1234635"/>
                <a:gd name="connsiteX2" fmla="*/ 1847445 w 1848631"/>
                <a:gd name="connsiteY2" fmla="*/ 652486 h 1234635"/>
                <a:gd name="connsiteX3" fmla="*/ 1219144 w 1848631"/>
                <a:gd name="connsiteY3" fmla="*/ 1234635 h 1234635"/>
                <a:gd name="connsiteX4" fmla="*/ 0 w 1848631"/>
                <a:gd name="connsiteY4" fmla="*/ 1192431 h 1234635"/>
                <a:gd name="connsiteX5" fmla="*/ 0 w 1848631"/>
                <a:gd name="connsiteY5" fmla="*/ 0 h 1234635"/>
                <a:gd name="connsiteX0" fmla="*/ 70338 w 1918969"/>
                <a:gd name="connsiteY0" fmla="*/ 0 h 1234635"/>
                <a:gd name="connsiteX1" fmla="*/ 1359821 w 1918969"/>
                <a:gd name="connsiteY1" fmla="*/ 28135 h 1234635"/>
                <a:gd name="connsiteX2" fmla="*/ 1917783 w 1918969"/>
                <a:gd name="connsiteY2" fmla="*/ 652486 h 1234635"/>
                <a:gd name="connsiteX3" fmla="*/ 1289482 w 1918969"/>
                <a:gd name="connsiteY3" fmla="*/ 1234635 h 1234635"/>
                <a:gd name="connsiteX4" fmla="*/ 0 w 1918969"/>
                <a:gd name="connsiteY4" fmla="*/ 1220566 h 1234635"/>
                <a:gd name="connsiteX5" fmla="*/ 70338 w 1918969"/>
                <a:gd name="connsiteY5" fmla="*/ 0 h 1234635"/>
                <a:gd name="connsiteX0" fmla="*/ 14067 w 1918969"/>
                <a:gd name="connsiteY0" fmla="*/ 0 h 1220567"/>
                <a:gd name="connsiteX1" fmla="*/ 1359821 w 1918969"/>
                <a:gd name="connsiteY1" fmla="*/ 14067 h 1220567"/>
                <a:gd name="connsiteX2" fmla="*/ 1917783 w 1918969"/>
                <a:gd name="connsiteY2" fmla="*/ 638418 h 1220567"/>
                <a:gd name="connsiteX3" fmla="*/ 1289482 w 1918969"/>
                <a:gd name="connsiteY3" fmla="*/ 1220567 h 1220567"/>
                <a:gd name="connsiteX4" fmla="*/ 0 w 1918969"/>
                <a:gd name="connsiteY4" fmla="*/ 1206498 h 1220567"/>
                <a:gd name="connsiteX5" fmla="*/ 14067 w 1918969"/>
                <a:gd name="connsiteY5" fmla="*/ 0 h 122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969" h="1220567">
                  <a:moveTo>
                    <a:pt x="14067" y="0"/>
                  </a:moveTo>
                  <a:lnTo>
                    <a:pt x="1359821" y="14067"/>
                  </a:lnTo>
                  <a:cubicBezTo>
                    <a:pt x="1862210" y="14067"/>
                    <a:pt x="1929506" y="437335"/>
                    <a:pt x="1917783" y="638418"/>
                  </a:cubicBezTo>
                  <a:cubicBezTo>
                    <a:pt x="1906060" y="839501"/>
                    <a:pt x="1791871" y="1220567"/>
                    <a:pt x="1289482" y="1220567"/>
                  </a:cubicBezTo>
                  <a:lnTo>
                    <a:pt x="0" y="1206498"/>
                  </a:lnTo>
                  <a:lnTo>
                    <a:pt x="14067" y="0"/>
                  </a:lnTo>
                  <a:close/>
                </a:path>
              </a:pathLst>
            </a:cu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Flowchart: Delay 23">
              <a:extLst>
                <a:ext uri="{FF2B5EF4-FFF2-40B4-BE49-F238E27FC236}">
                  <a16:creationId xmlns:a16="http://schemas.microsoft.com/office/drawing/2014/main" id="{341C8594-560A-4FCE-89BC-F0259F5FCD86}"/>
                </a:ext>
              </a:extLst>
            </p:cNvPr>
            <p:cNvSpPr/>
            <p:nvPr/>
          </p:nvSpPr>
          <p:spPr>
            <a:xfrm>
              <a:off x="5114766" y="3744946"/>
              <a:ext cx="1919184" cy="1220774"/>
            </a:xfrm>
            <a:custGeom>
              <a:avLst/>
              <a:gdLst>
                <a:gd name="connsiteX0" fmla="*/ 0 w 1819309"/>
                <a:gd name="connsiteY0" fmla="*/ 0 h 1192431"/>
                <a:gd name="connsiteX1" fmla="*/ 909655 w 1819309"/>
                <a:gd name="connsiteY1" fmla="*/ 0 h 1192431"/>
                <a:gd name="connsiteX2" fmla="*/ 1819310 w 1819309"/>
                <a:gd name="connsiteY2" fmla="*/ 596216 h 1192431"/>
                <a:gd name="connsiteX3" fmla="*/ 909655 w 1819309"/>
                <a:gd name="connsiteY3" fmla="*/ 1192432 h 1192431"/>
                <a:gd name="connsiteX4" fmla="*/ 0 w 1819309"/>
                <a:gd name="connsiteY4" fmla="*/ 1192431 h 1192431"/>
                <a:gd name="connsiteX5" fmla="*/ 0 w 1819309"/>
                <a:gd name="connsiteY5" fmla="*/ 0 h 1192431"/>
                <a:gd name="connsiteX0" fmla="*/ 0 w 1847445"/>
                <a:gd name="connsiteY0" fmla="*/ 0 h 1192432"/>
                <a:gd name="connsiteX1" fmla="*/ 909655 w 1847445"/>
                <a:gd name="connsiteY1" fmla="*/ 0 h 1192432"/>
                <a:gd name="connsiteX2" fmla="*/ 1847445 w 1847445"/>
                <a:gd name="connsiteY2" fmla="*/ 652486 h 1192432"/>
                <a:gd name="connsiteX3" fmla="*/ 909655 w 1847445"/>
                <a:gd name="connsiteY3" fmla="*/ 1192432 h 1192432"/>
                <a:gd name="connsiteX4" fmla="*/ 0 w 1847445"/>
                <a:gd name="connsiteY4" fmla="*/ 1192431 h 1192432"/>
                <a:gd name="connsiteX5" fmla="*/ 0 w 1847445"/>
                <a:gd name="connsiteY5" fmla="*/ 0 h 1192432"/>
                <a:gd name="connsiteX0" fmla="*/ 0 w 1863015"/>
                <a:gd name="connsiteY0" fmla="*/ 0 h 1192432"/>
                <a:gd name="connsiteX1" fmla="*/ 1289483 w 1863015"/>
                <a:gd name="connsiteY1" fmla="*/ 28135 h 1192432"/>
                <a:gd name="connsiteX2" fmla="*/ 1847445 w 1863015"/>
                <a:gd name="connsiteY2" fmla="*/ 652486 h 1192432"/>
                <a:gd name="connsiteX3" fmla="*/ 909655 w 1863015"/>
                <a:gd name="connsiteY3" fmla="*/ 1192432 h 1192432"/>
                <a:gd name="connsiteX4" fmla="*/ 0 w 1863015"/>
                <a:gd name="connsiteY4" fmla="*/ 1192431 h 1192432"/>
                <a:gd name="connsiteX5" fmla="*/ 0 w 1863015"/>
                <a:gd name="connsiteY5" fmla="*/ 0 h 1192432"/>
                <a:gd name="connsiteX0" fmla="*/ 0 w 1848631"/>
                <a:gd name="connsiteY0" fmla="*/ 0 h 1234635"/>
                <a:gd name="connsiteX1" fmla="*/ 1289483 w 1848631"/>
                <a:gd name="connsiteY1" fmla="*/ 28135 h 1234635"/>
                <a:gd name="connsiteX2" fmla="*/ 1847445 w 1848631"/>
                <a:gd name="connsiteY2" fmla="*/ 652486 h 1234635"/>
                <a:gd name="connsiteX3" fmla="*/ 1219144 w 1848631"/>
                <a:gd name="connsiteY3" fmla="*/ 1234635 h 1234635"/>
                <a:gd name="connsiteX4" fmla="*/ 0 w 1848631"/>
                <a:gd name="connsiteY4" fmla="*/ 1192431 h 1234635"/>
                <a:gd name="connsiteX5" fmla="*/ 0 w 1848631"/>
                <a:gd name="connsiteY5" fmla="*/ 0 h 1234635"/>
                <a:gd name="connsiteX0" fmla="*/ 70338 w 1918969"/>
                <a:gd name="connsiteY0" fmla="*/ 0 h 1234635"/>
                <a:gd name="connsiteX1" fmla="*/ 1359821 w 1918969"/>
                <a:gd name="connsiteY1" fmla="*/ 28135 h 1234635"/>
                <a:gd name="connsiteX2" fmla="*/ 1917783 w 1918969"/>
                <a:gd name="connsiteY2" fmla="*/ 652486 h 1234635"/>
                <a:gd name="connsiteX3" fmla="*/ 1289482 w 1918969"/>
                <a:gd name="connsiteY3" fmla="*/ 1234635 h 1234635"/>
                <a:gd name="connsiteX4" fmla="*/ 0 w 1918969"/>
                <a:gd name="connsiteY4" fmla="*/ 1220566 h 1234635"/>
                <a:gd name="connsiteX5" fmla="*/ 70338 w 1918969"/>
                <a:gd name="connsiteY5" fmla="*/ 0 h 1234635"/>
                <a:gd name="connsiteX0" fmla="*/ 14067 w 1918969"/>
                <a:gd name="connsiteY0" fmla="*/ 0 h 1220567"/>
                <a:gd name="connsiteX1" fmla="*/ 1359821 w 1918969"/>
                <a:gd name="connsiteY1" fmla="*/ 14067 h 1220567"/>
                <a:gd name="connsiteX2" fmla="*/ 1917783 w 1918969"/>
                <a:gd name="connsiteY2" fmla="*/ 638418 h 1220567"/>
                <a:gd name="connsiteX3" fmla="*/ 1289482 w 1918969"/>
                <a:gd name="connsiteY3" fmla="*/ 1220567 h 1220567"/>
                <a:gd name="connsiteX4" fmla="*/ 0 w 1918969"/>
                <a:gd name="connsiteY4" fmla="*/ 1206498 h 1220567"/>
                <a:gd name="connsiteX5" fmla="*/ 14067 w 1918969"/>
                <a:gd name="connsiteY5" fmla="*/ 0 h 122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969" h="1220567">
                  <a:moveTo>
                    <a:pt x="14067" y="0"/>
                  </a:moveTo>
                  <a:lnTo>
                    <a:pt x="1359821" y="14067"/>
                  </a:lnTo>
                  <a:cubicBezTo>
                    <a:pt x="1862210" y="14067"/>
                    <a:pt x="1929506" y="437335"/>
                    <a:pt x="1917783" y="638418"/>
                  </a:cubicBezTo>
                  <a:cubicBezTo>
                    <a:pt x="1906060" y="839501"/>
                    <a:pt x="1791871" y="1220567"/>
                    <a:pt x="1289482" y="1220567"/>
                  </a:cubicBezTo>
                  <a:lnTo>
                    <a:pt x="0" y="1206498"/>
                  </a:lnTo>
                  <a:lnTo>
                    <a:pt x="14067" y="0"/>
                  </a:lnTo>
                  <a:close/>
                </a:path>
              </a:pathLst>
            </a:custGeom>
            <a:solidFill>
              <a:srgbClr val="E67A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lowchart: Delay 23">
              <a:extLst>
                <a:ext uri="{FF2B5EF4-FFF2-40B4-BE49-F238E27FC236}">
                  <a16:creationId xmlns:a16="http://schemas.microsoft.com/office/drawing/2014/main" id="{8B133A25-AFE4-482B-8446-7C1D4F27BCAB}"/>
                </a:ext>
              </a:extLst>
            </p:cNvPr>
            <p:cNvSpPr/>
            <p:nvPr/>
          </p:nvSpPr>
          <p:spPr>
            <a:xfrm>
              <a:off x="5127466" y="5454665"/>
              <a:ext cx="1919184" cy="1219187"/>
            </a:xfrm>
            <a:custGeom>
              <a:avLst/>
              <a:gdLst>
                <a:gd name="connsiteX0" fmla="*/ 0 w 1819309"/>
                <a:gd name="connsiteY0" fmla="*/ 0 h 1192431"/>
                <a:gd name="connsiteX1" fmla="*/ 909655 w 1819309"/>
                <a:gd name="connsiteY1" fmla="*/ 0 h 1192431"/>
                <a:gd name="connsiteX2" fmla="*/ 1819310 w 1819309"/>
                <a:gd name="connsiteY2" fmla="*/ 596216 h 1192431"/>
                <a:gd name="connsiteX3" fmla="*/ 909655 w 1819309"/>
                <a:gd name="connsiteY3" fmla="*/ 1192432 h 1192431"/>
                <a:gd name="connsiteX4" fmla="*/ 0 w 1819309"/>
                <a:gd name="connsiteY4" fmla="*/ 1192431 h 1192431"/>
                <a:gd name="connsiteX5" fmla="*/ 0 w 1819309"/>
                <a:gd name="connsiteY5" fmla="*/ 0 h 1192431"/>
                <a:gd name="connsiteX0" fmla="*/ 0 w 1847445"/>
                <a:gd name="connsiteY0" fmla="*/ 0 h 1192432"/>
                <a:gd name="connsiteX1" fmla="*/ 909655 w 1847445"/>
                <a:gd name="connsiteY1" fmla="*/ 0 h 1192432"/>
                <a:gd name="connsiteX2" fmla="*/ 1847445 w 1847445"/>
                <a:gd name="connsiteY2" fmla="*/ 652486 h 1192432"/>
                <a:gd name="connsiteX3" fmla="*/ 909655 w 1847445"/>
                <a:gd name="connsiteY3" fmla="*/ 1192432 h 1192432"/>
                <a:gd name="connsiteX4" fmla="*/ 0 w 1847445"/>
                <a:gd name="connsiteY4" fmla="*/ 1192431 h 1192432"/>
                <a:gd name="connsiteX5" fmla="*/ 0 w 1847445"/>
                <a:gd name="connsiteY5" fmla="*/ 0 h 1192432"/>
                <a:gd name="connsiteX0" fmla="*/ 0 w 1863015"/>
                <a:gd name="connsiteY0" fmla="*/ 0 h 1192432"/>
                <a:gd name="connsiteX1" fmla="*/ 1289483 w 1863015"/>
                <a:gd name="connsiteY1" fmla="*/ 28135 h 1192432"/>
                <a:gd name="connsiteX2" fmla="*/ 1847445 w 1863015"/>
                <a:gd name="connsiteY2" fmla="*/ 652486 h 1192432"/>
                <a:gd name="connsiteX3" fmla="*/ 909655 w 1863015"/>
                <a:gd name="connsiteY3" fmla="*/ 1192432 h 1192432"/>
                <a:gd name="connsiteX4" fmla="*/ 0 w 1863015"/>
                <a:gd name="connsiteY4" fmla="*/ 1192431 h 1192432"/>
                <a:gd name="connsiteX5" fmla="*/ 0 w 1863015"/>
                <a:gd name="connsiteY5" fmla="*/ 0 h 1192432"/>
                <a:gd name="connsiteX0" fmla="*/ 0 w 1848631"/>
                <a:gd name="connsiteY0" fmla="*/ 0 h 1234635"/>
                <a:gd name="connsiteX1" fmla="*/ 1289483 w 1848631"/>
                <a:gd name="connsiteY1" fmla="*/ 28135 h 1234635"/>
                <a:gd name="connsiteX2" fmla="*/ 1847445 w 1848631"/>
                <a:gd name="connsiteY2" fmla="*/ 652486 h 1234635"/>
                <a:gd name="connsiteX3" fmla="*/ 1219144 w 1848631"/>
                <a:gd name="connsiteY3" fmla="*/ 1234635 h 1234635"/>
                <a:gd name="connsiteX4" fmla="*/ 0 w 1848631"/>
                <a:gd name="connsiteY4" fmla="*/ 1192431 h 1234635"/>
                <a:gd name="connsiteX5" fmla="*/ 0 w 1848631"/>
                <a:gd name="connsiteY5" fmla="*/ 0 h 1234635"/>
                <a:gd name="connsiteX0" fmla="*/ 70338 w 1918969"/>
                <a:gd name="connsiteY0" fmla="*/ 0 h 1234635"/>
                <a:gd name="connsiteX1" fmla="*/ 1359821 w 1918969"/>
                <a:gd name="connsiteY1" fmla="*/ 28135 h 1234635"/>
                <a:gd name="connsiteX2" fmla="*/ 1917783 w 1918969"/>
                <a:gd name="connsiteY2" fmla="*/ 652486 h 1234635"/>
                <a:gd name="connsiteX3" fmla="*/ 1289482 w 1918969"/>
                <a:gd name="connsiteY3" fmla="*/ 1234635 h 1234635"/>
                <a:gd name="connsiteX4" fmla="*/ 0 w 1918969"/>
                <a:gd name="connsiteY4" fmla="*/ 1220566 h 1234635"/>
                <a:gd name="connsiteX5" fmla="*/ 70338 w 1918969"/>
                <a:gd name="connsiteY5" fmla="*/ 0 h 1234635"/>
                <a:gd name="connsiteX0" fmla="*/ 14067 w 1918969"/>
                <a:gd name="connsiteY0" fmla="*/ 0 h 1220567"/>
                <a:gd name="connsiteX1" fmla="*/ 1359821 w 1918969"/>
                <a:gd name="connsiteY1" fmla="*/ 14067 h 1220567"/>
                <a:gd name="connsiteX2" fmla="*/ 1917783 w 1918969"/>
                <a:gd name="connsiteY2" fmla="*/ 638418 h 1220567"/>
                <a:gd name="connsiteX3" fmla="*/ 1289482 w 1918969"/>
                <a:gd name="connsiteY3" fmla="*/ 1220567 h 1220567"/>
                <a:gd name="connsiteX4" fmla="*/ 0 w 1918969"/>
                <a:gd name="connsiteY4" fmla="*/ 1206498 h 1220567"/>
                <a:gd name="connsiteX5" fmla="*/ 14067 w 1918969"/>
                <a:gd name="connsiteY5" fmla="*/ 0 h 122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969" h="1220567">
                  <a:moveTo>
                    <a:pt x="14067" y="0"/>
                  </a:moveTo>
                  <a:lnTo>
                    <a:pt x="1359821" y="14067"/>
                  </a:lnTo>
                  <a:cubicBezTo>
                    <a:pt x="1862210" y="14067"/>
                    <a:pt x="1929506" y="437335"/>
                    <a:pt x="1917783" y="638418"/>
                  </a:cubicBezTo>
                  <a:cubicBezTo>
                    <a:pt x="1906060" y="839501"/>
                    <a:pt x="1791871" y="1220567"/>
                    <a:pt x="1289482" y="1220567"/>
                  </a:cubicBezTo>
                  <a:lnTo>
                    <a:pt x="0" y="1206498"/>
                  </a:lnTo>
                  <a:lnTo>
                    <a:pt x="14067" y="0"/>
                  </a:lnTo>
                  <a:close/>
                </a:path>
              </a:pathLst>
            </a:custGeom>
            <a:solidFill>
              <a:srgbClr val="4CFA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0486" name="TextBox 27">
            <a:extLst>
              <a:ext uri="{FF2B5EF4-FFF2-40B4-BE49-F238E27FC236}">
                <a16:creationId xmlns:a16="http://schemas.microsoft.com/office/drawing/2014/main" id="{9AE85CED-D7CE-4FBC-AAC9-BECBDF65D979}"/>
              </a:ext>
            </a:extLst>
          </p:cNvPr>
          <p:cNvSpPr txBox="1">
            <a:spLocks noChangeArrowheads="1"/>
          </p:cNvSpPr>
          <p:nvPr/>
        </p:nvSpPr>
        <p:spPr bwMode="auto">
          <a:xfrm>
            <a:off x="992188" y="2347913"/>
            <a:ext cx="396081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7000"/>
              </a:lnSpc>
              <a:spcBef>
                <a:spcPct val="0"/>
              </a:spcBef>
              <a:spcAft>
                <a:spcPts val="800"/>
              </a:spcAft>
              <a:buFontTx/>
              <a:buNone/>
            </a:pPr>
            <a:r>
              <a:rPr lang="ar-BH" altLang="en-US" sz="2000" b="1">
                <a:latin typeface="Dubai" panose="020B0503030403030204" pitchFamily="34" charset="-78"/>
                <a:cs typeface="Dubai" panose="020B0503030403030204" pitchFamily="34" charset="-78"/>
              </a:rPr>
              <a:t>لون خلفية النموذج </a:t>
            </a:r>
            <a:endParaRPr lang="en-US" altLang="en-US" sz="2000" b="1">
              <a:latin typeface="Dubai" panose="020B0503030403030204" pitchFamily="34" charset="-78"/>
              <a:cs typeface="Dubai" panose="020B0503030403030204" pitchFamily="34" charset="-78"/>
            </a:endParaRPr>
          </a:p>
          <a:p>
            <a:pPr algn="ctr">
              <a:lnSpc>
                <a:spcPct val="107000"/>
              </a:lnSpc>
              <a:spcBef>
                <a:spcPct val="0"/>
              </a:spcBef>
              <a:spcAft>
                <a:spcPts val="800"/>
              </a:spcAft>
              <a:buFontTx/>
              <a:buNone/>
            </a:pPr>
            <a:r>
              <a:rPr lang="ar-BH" altLang="en-US" sz="2000" b="1">
                <a:latin typeface="Dubai" panose="020B0503030403030204" pitchFamily="34" charset="-78"/>
                <a:cs typeface="Dubai" panose="020B0503030403030204" pitchFamily="34" charset="-78"/>
              </a:rPr>
              <a:t>لون خلفية عنصر التحكم</a:t>
            </a:r>
            <a:endParaRPr lang="en-US" altLang="en-US" sz="2000" b="1">
              <a:latin typeface="Dubai" panose="020B0503030403030204" pitchFamily="34" charset="-78"/>
              <a:cs typeface="Dubai" panose="020B0503030403030204" pitchFamily="34" charset="-78"/>
            </a:endParaRPr>
          </a:p>
        </p:txBody>
      </p:sp>
      <p:sp>
        <p:nvSpPr>
          <p:cNvPr id="20487" name="TextBox 17">
            <a:extLst>
              <a:ext uri="{FF2B5EF4-FFF2-40B4-BE49-F238E27FC236}">
                <a16:creationId xmlns:a16="http://schemas.microsoft.com/office/drawing/2014/main" id="{85DFAD46-5452-48D2-B224-24CAA63D53FA}"/>
              </a:ext>
            </a:extLst>
          </p:cNvPr>
          <p:cNvSpPr txBox="1">
            <a:spLocks noChangeArrowheads="1"/>
          </p:cNvSpPr>
          <p:nvPr/>
        </p:nvSpPr>
        <p:spPr bwMode="auto">
          <a:xfrm>
            <a:off x="5016500" y="2401888"/>
            <a:ext cx="20843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3200" b="1">
                <a:latin typeface="Dubai" panose="020B0503030403030204" pitchFamily="34" charset="-78"/>
                <a:cs typeface="Dubai" panose="020B0503030403030204" pitchFamily="34" charset="-78"/>
              </a:rPr>
              <a:t>Back color</a:t>
            </a:r>
          </a:p>
          <a:p>
            <a:pPr algn="ctr">
              <a:lnSpc>
                <a:spcPct val="100000"/>
              </a:lnSpc>
              <a:spcBef>
                <a:spcPct val="0"/>
              </a:spcBef>
              <a:buFontTx/>
              <a:buNone/>
            </a:pPr>
            <a:endParaRPr lang="en-US" altLang="en-US" sz="3600" b="1">
              <a:latin typeface="Dubai" panose="020B0503030403030204" pitchFamily="34" charset="-78"/>
              <a:cs typeface="Dubai" panose="020B0503030403030204" pitchFamily="34" charset="-78"/>
            </a:endParaRPr>
          </a:p>
        </p:txBody>
      </p:sp>
      <p:sp>
        <p:nvSpPr>
          <p:cNvPr id="20488" name="TextBox 18">
            <a:extLst>
              <a:ext uri="{FF2B5EF4-FFF2-40B4-BE49-F238E27FC236}">
                <a16:creationId xmlns:a16="http://schemas.microsoft.com/office/drawing/2014/main" id="{FF672656-8466-4279-95B7-BC55181197AC}"/>
              </a:ext>
            </a:extLst>
          </p:cNvPr>
          <p:cNvSpPr txBox="1">
            <a:spLocks noChangeArrowheads="1"/>
          </p:cNvSpPr>
          <p:nvPr/>
        </p:nvSpPr>
        <p:spPr bwMode="auto">
          <a:xfrm>
            <a:off x="788988" y="4071938"/>
            <a:ext cx="43100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7000"/>
              </a:lnSpc>
              <a:spcBef>
                <a:spcPct val="0"/>
              </a:spcBef>
              <a:spcAft>
                <a:spcPts val="800"/>
              </a:spcAft>
              <a:buFontTx/>
              <a:buNone/>
            </a:pPr>
            <a:r>
              <a:rPr lang="ar-BH" altLang="en-US" sz="2000" b="1">
                <a:latin typeface="Dubai" panose="020B0503030403030204" pitchFamily="34" charset="-78"/>
                <a:cs typeface="Dubai" panose="020B0503030403030204" pitchFamily="34" charset="-78"/>
              </a:rPr>
              <a:t>تغير أو تعطي اللون الأمامي للنص</a:t>
            </a:r>
            <a:endParaRPr lang="en-US" altLang="en-US" sz="2000" b="1">
              <a:latin typeface="Dubai" panose="020B0503030403030204" pitchFamily="34" charset="-78"/>
              <a:cs typeface="Dubai" panose="020B0503030403030204" pitchFamily="34" charset="-78"/>
            </a:endParaRPr>
          </a:p>
        </p:txBody>
      </p:sp>
      <p:sp>
        <p:nvSpPr>
          <p:cNvPr id="20489" name="TextBox 31">
            <a:extLst>
              <a:ext uri="{FF2B5EF4-FFF2-40B4-BE49-F238E27FC236}">
                <a16:creationId xmlns:a16="http://schemas.microsoft.com/office/drawing/2014/main" id="{D8D44B74-ACDA-44BA-8082-1820898A5CA7}"/>
              </a:ext>
            </a:extLst>
          </p:cNvPr>
          <p:cNvSpPr txBox="1">
            <a:spLocks noChangeArrowheads="1"/>
          </p:cNvSpPr>
          <p:nvPr/>
        </p:nvSpPr>
        <p:spPr bwMode="auto">
          <a:xfrm>
            <a:off x="5106988" y="4105275"/>
            <a:ext cx="197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3200" b="1">
                <a:latin typeface="Dubai" panose="020B0503030403030204" pitchFamily="34" charset="-78"/>
                <a:cs typeface="Dubai" panose="020B0503030403030204" pitchFamily="34" charset="-78"/>
              </a:rPr>
              <a:t>Fore</a:t>
            </a:r>
            <a:r>
              <a:rPr lang="en-US" altLang="en-US" sz="1800" b="1"/>
              <a:t> </a:t>
            </a:r>
            <a:r>
              <a:rPr lang="en-US" altLang="en-US" sz="3200" b="1">
                <a:latin typeface="Dubai" panose="020B0503030403030204" pitchFamily="34" charset="-78"/>
                <a:cs typeface="Dubai" panose="020B0503030403030204" pitchFamily="34" charset="-78"/>
              </a:rPr>
              <a:t>color</a:t>
            </a:r>
          </a:p>
        </p:txBody>
      </p:sp>
      <p:sp>
        <p:nvSpPr>
          <p:cNvPr id="20490" name="TextBox 32">
            <a:extLst>
              <a:ext uri="{FF2B5EF4-FFF2-40B4-BE49-F238E27FC236}">
                <a16:creationId xmlns:a16="http://schemas.microsoft.com/office/drawing/2014/main" id="{49990B22-8D82-4C8B-AEA8-537E1DCD12A9}"/>
              </a:ext>
            </a:extLst>
          </p:cNvPr>
          <p:cNvSpPr txBox="1">
            <a:spLocks noChangeArrowheads="1"/>
          </p:cNvSpPr>
          <p:nvPr/>
        </p:nvSpPr>
        <p:spPr bwMode="auto">
          <a:xfrm>
            <a:off x="5227638" y="5772150"/>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FontTx/>
              <a:buNone/>
            </a:pPr>
            <a:r>
              <a:rPr lang="en-US" altLang="en-US" sz="3200" b="1">
                <a:latin typeface="Dubai" panose="020B0503030403030204" pitchFamily="34" charset="-78"/>
                <a:cs typeface="Dubai" panose="020B0503030403030204" pitchFamily="34" charset="-78"/>
              </a:rPr>
              <a:t>Size</a:t>
            </a:r>
          </a:p>
        </p:txBody>
      </p:sp>
      <p:sp>
        <p:nvSpPr>
          <p:cNvPr id="20491" name="TextBox 102">
            <a:extLst>
              <a:ext uri="{FF2B5EF4-FFF2-40B4-BE49-F238E27FC236}">
                <a16:creationId xmlns:a16="http://schemas.microsoft.com/office/drawing/2014/main" id="{00C28F2D-BD67-431A-9D64-C1B51CD2E2BE}"/>
              </a:ext>
            </a:extLst>
          </p:cNvPr>
          <p:cNvSpPr txBox="1">
            <a:spLocks noChangeArrowheads="1"/>
          </p:cNvSpPr>
          <p:nvPr/>
        </p:nvSpPr>
        <p:spPr bwMode="auto">
          <a:xfrm>
            <a:off x="577850" y="5689600"/>
            <a:ext cx="45831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7000"/>
              </a:lnSpc>
              <a:spcBef>
                <a:spcPct val="0"/>
              </a:spcBef>
              <a:spcAft>
                <a:spcPts val="800"/>
              </a:spcAft>
              <a:buFontTx/>
              <a:buNone/>
            </a:pPr>
            <a:r>
              <a:rPr lang="en-US" altLang="en-US" sz="2000" b="1">
                <a:latin typeface="Dubai" panose="020B0503030403030204" pitchFamily="34" charset="-78"/>
                <a:cs typeface="Dubai" panose="020B0503030403030204" pitchFamily="34" charset="-78"/>
              </a:rPr>
              <a:t>Width </a:t>
            </a:r>
            <a:r>
              <a:rPr lang="ar-BH" altLang="en-US" sz="2000" b="1">
                <a:latin typeface="Dubai" panose="020B0503030403030204" pitchFamily="34" charset="-78"/>
                <a:cs typeface="Dubai" panose="020B0503030403030204" pitchFamily="34" charset="-78"/>
              </a:rPr>
              <a:t>    عرض النموذج او عنصر التحكم</a:t>
            </a:r>
            <a:endParaRPr lang="en-US" altLang="en-US" sz="2000" b="1">
              <a:latin typeface="Dubai" panose="020B0503030403030204" pitchFamily="34" charset="-78"/>
              <a:cs typeface="Dubai" panose="020B0503030403030204" pitchFamily="34" charset="-78"/>
            </a:endParaRPr>
          </a:p>
          <a:p>
            <a:pPr algn="ctr">
              <a:lnSpc>
                <a:spcPct val="107000"/>
              </a:lnSpc>
              <a:spcBef>
                <a:spcPct val="0"/>
              </a:spcBef>
              <a:spcAft>
                <a:spcPts val="800"/>
              </a:spcAft>
              <a:buFontTx/>
              <a:buNone/>
            </a:pPr>
            <a:r>
              <a:rPr lang="en-US" altLang="en-US" sz="2000" b="1">
                <a:latin typeface="Dubai" panose="020B0503030403030204" pitchFamily="34" charset="-78"/>
                <a:cs typeface="Dubai" panose="020B0503030403030204" pitchFamily="34" charset="-78"/>
              </a:rPr>
              <a:t>Height</a:t>
            </a:r>
            <a:r>
              <a:rPr lang="ar-BH" altLang="en-US" sz="2000" b="1">
                <a:latin typeface="Dubai" panose="020B0503030403030204" pitchFamily="34" charset="-78"/>
                <a:cs typeface="Dubai" panose="020B0503030403030204" pitchFamily="34" charset="-78"/>
              </a:rPr>
              <a:t>    ارتفاع النموذج او عنصر التحكم</a:t>
            </a:r>
            <a:endParaRPr lang="en-US" altLang="en-US" sz="2000" b="1">
              <a:latin typeface="Dubai" panose="020B0503030403030204" pitchFamily="34" charset="-78"/>
              <a:cs typeface="Dubai" panose="020B0503030403030204" pitchFamily="34" charset="-78"/>
            </a:endParaRP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B36B3F46-5018-4107-B954-2E14F18234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1250950"/>
            <a:ext cx="84248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7">
            <a:extLst>
              <a:ext uri="{FF2B5EF4-FFF2-40B4-BE49-F238E27FC236}">
                <a16:creationId xmlns:a16="http://schemas.microsoft.com/office/drawing/2014/main" id="{D76533A6-D9EC-44AF-AA7A-631EDB7E1390}"/>
              </a:ext>
            </a:extLst>
          </p:cNvPr>
          <p:cNvSpPr>
            <a:spLocks noChangeArrowheads="1"/>
          </p:cNvSpPr>
          <p:nvPr/>
        </p:nvSpPr>
        <p:spPr bwMode="auto">
          <a:xfrm>
            <a:off x="1992313" y="765175"/>
            <a:ext cx="7545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BH" altLang="en-US" sz="4000" b="1"/>
              <a:t>العناصر المشتركة </a:t>
            </a:r>
            <a:r>
              <a:rPr lang="en-US" altLang="en-US" sz="4000" b="1">
                <a:solidFill>
                  <a:srgbClr val="C00000"/>
                </a:solidFill>
              </a:rPr>
              <a:t>Common Controls</a:t>
            </a:r>
            <a:r>
              <a:rPr lang="ar-BH" altLang="en-US" sz="4000" b="1">
                <a:solidFill>
                  <a:srgbClr val="C00000"/>
                </a:solidFill>
              </a:rPr>
              <a:t>    </a:t>
            </a:r>
            <a:endParaRPr lang="en-GB" altLang="en-US" sz="4000" b="1">
              <a:solidFill>
                <a:srgbClr val="C0000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a:extLst>
              <a:ext uri="{FF2B5EF4-FFF2-40B4-BE49-F238E27FC236}">
                <a16:creationId xmlns:a16="http://schemas.microsoft.com/office/drawing/2014/main" id="{376F50DD-E8BC-4508-A483-3F853A4F0B35}"/>
              </a:ext>
            </a:extLst>
          </p:cNvPr>
          <p:cNvSpPr txBox="1">
            <a:spLocks noChangeArrowheads="1"/>
          </p:cNvSpPr>
          <p:nvPr/>
        </p:nvSpPr>
        <p:spPr bwMode="auto">
          <a:xfrm>
            <a:off x="5129213" y="1647825"/>
            <a:ext cx="63579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Tx/>
              <a:buNone/>
            </a:pPr>
            <a:r>
              <a:rPr lang="ar-BH" altLang="en-US" sz="3200" b="1">
                <a:solidFill>
                  <a:srgbClr val="C00000"/>
                </a:solidFill>
              </a:rPr>
              <a:t>بعض أدوات التحكم الشائعة الاستخدام (</a:t>
            </a:r>
            <a:r>
              <a:rPr lang="en-US" altLang="en-US" sz="3200" b="1">
                <a:solidFill>
                  <a:srgbClr val="C00000"/>
                </a:solidFill>
              </a:rPr>
              <a:t>Common Controls</a:t>
            </a:r>
            <a:r>
              <a:rPr lang="ar-BH" altLang="en-US" sz="3200" b="1">
                <a:solidFill>
                  <a:srgbClr val="C00000"/>
                </a:solidFill>
              </a:rPr>
              <a:t>)</a:t>
            </a:r>
            <a:endParaRPr lang="en-GB" altLang="en-US" sz="3200" b="1">
              <a:solidFill>
                <a:srgbClr val="C00000"/>
              </a:solidFill>
            </a:endParaRPr>
          </a:p>
        </p:txBody>
      </p:sp>
      <p:sp>
        <p:nvSpPr>
          <p:cNvPr id="23555" name="TextBox 3">
            <a:extLst>
              <a:ext uri="{FF2B5EF4-FFF2-40B4-BE49-F238E27FC236}">
                <a16:creationId xmlns:a16="http://schemas.microsoft.com/office/drawing/2014/main" id="{C7E6C621-E7DB-48A1-A362-83E044D46A82}"/>
              </a:ext>
            </a:extLst>
          </p:cNvPr>
          <p:cNvSpPr txBox="1">
            <a:spLocks noChangeArrowheads="1"/>
          </p:cNvSpPr>
          <p:nvPr/>
        </p:nvSpPr>
        <p:spPr bwMode="auto">
          <a:xfrm>
            <a:off x="5129213" y="2909888"/>
            <a:ext cx="635793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 typeface="Wingdings" panose="05000000000000000000" pitchFamily="2" charset="2"/>
              <a:buChar char="§"/>
            </a:pPr>
            <a:r>
              <a:rPr lang="ar-BH" altLang="en-US" b="1"/>
              <a:t>زر الأمر </a:t>
            </a:r>
            <a:r>
              <a:rPr lang="en-US" altLang="en-US" b="1">
                <a:solidFill>
                  <a:srgbClr val="002060"/>
                </a:solidFill>
              </a:rPr>
              <a:t>Button</a:t>
            </a:r>
            <a:endParaRPr lang="ar-BH" altLang="en-US" b="1">
              <a:solidFill>
                <a:srgbClr val="002060"/>
              </a:solidFill>
            </a:endParaRPr>
          </a:p>
          <a:p>
            <a:pPr algn="just" rtl="1">
              <a:lnSpc>
                <a:spcPct val="100000"/>
              </a:lnSpc>
              <a:spcBef>
                <a:spcPct val="0"/>
              </a:spcBef>
              <a:buFont typeface="Wingdings" panose="05000000000000000000" pitchFamily="2" charset="2"/>
              <a:buChar char="§"/>
            </a:pPr>
            <a:r>
              <a:rPr lang="ar-BH" altLang="en-US" b="1"/>
              <a:t>صندوق الصورة </a:t>
            </a:r>
            <a:r>
              <a:rPr lang="en-US" altLang="en-US" b="1">
                <a:solidFill>
                  <a:srgbClr val="002060"/>
                </a:solidFill>
              </a:rPr>
              <a:t>PictureBox</a:t>
            </a:r>
          </a:p>
          <a:p>
            <a:pPr algn="just" rtl="1">
              <a:lnSpc>
                <a:spcPct val="100000"/>
              </a:lnSpc>
              <a:spcBef>
                <a:spcPct val="0"/>
              </a:spcBef>
              <a:buFont typeface="Wingdings" panose="05000000000000000000" pitchFamily="2" charset="2"/>
              <a:buChar char="§"/>
            </a:pPr>
            <a:r>
              <a:rPr lang="ar-BH" altLang="en-US" b="1"/>
              <a:t>صندوق العنوان/التسمية </a:t>
            </a:r>
            <a:r>
              <a:rPr lang="en-US" altLang="en-US" b="1">
                <a:solidFill>
                  <a:srgbClr val="002060"/>
                </a:solidFill>
              </a:rPr>
              <a:t>Label</a:t>
            </a:r>
            <a:endParaRPr lang="ar-BH" altLang="en-US" b="1"/>
          </a:p>
          <a:p>
            <a:pPr algn="just" rtl="1">
              <a:lnSpc>
                <a:spcPct val="100000"/>
              </a:lnSpc>
              <a:spcBef>
                <a:spcPct val="0"/>
              </a:spcBef>
              <a:buFont typeface="Wingdings" panose="05000000000000000000" pitchFamily="2" charset="2"/>
              <a:buChar char="§"/>
            </a:pPr>
            <a:r>
              <a:rPr lang="ar-BH" altLang="en-US" b="1"/>
              <a:t>صندوق النص </a:t>
            </a:r>
            <a:r>
              <a:rPr lang="en-US" altLang="en-US" b="1">
                <a:solidFill>
                  <a:srgbClr val="002060"/>
                </a:solidFill>
              </a:rPr>
              <a:t>TextBox</a:t>
            </a:r>
            <a:r>
              <a:rPr lang="ar-BH" altLang="en-US" b="1"/>
              <a:t> </a:t>
            </a:r>
          </a:p>
        </p:txBody>
      </p:sp>
      <p:pic>
        <p:nvPicPr>
          <p:cNvPr id="23556" name="Picture 10">
            <a:extLst>
              <a:ext uri="{FF2B5EF4-FFF2-40B4-BE49-F238E27FC236}">
                <a16:creationId xmlns:a16="http://schemas.microsoft.com/office/drawing/2014/main" id="{D559C025-BEA6-4349-B14A-1D470AA0C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711325"/>
            <a:ext cx="26638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5">
            <a:extLst>
              <a:ext uri="{FF2B5EF4-FFF2-40B4-BE49-F238E27FC236}">
                <a16:creationId xmlns:a16="http://schemas.microsoft.com/office/drawing/2014/main" id="{41912BC9-671D-4B79-9FE0-6712EAF66414}"/>
              </a:ext>
            </a:extLst>
          </p:cNvPr>
          <p:cNvGrpSpPr>
            <a:grpSpLocks/>
          </p:cNvGrpSpPr>
          <p:nvPr/>
        </p:nvGrpSpPr>
        <p:grpSpPr bwMode="auto">
          <a:xfrm>
            <a:off x="5591175" y="1331913"/>
            <a:ext cx="2103438" cy="584200"/>
            <a:chOff x="5591944" y="1331760"/>
            <a:chExt cx="2102988" cy="584775"/>
          </a:xfrm>
        </p:grpSpPr>
        <p:pic>
          <p:nvPicPr>
            <p:cNvPr id="6" name="Picture 5">
              <a:extLst>
                <a:ext uri="{FF2B5EF4-FFF2-40B4-BE49-F238E27FC236}">
                  <a16:creationId xmlns:a16="http://schemas.microsoft.com/office/drawing/2014/main" id="{EB3A1B75-AB23-4B7B-A109-70FA010A609E}"/>
                </a:ext>
              </a:extLst>
            </p:cNvPr>
            <p:cNvPicPr/>
            <p:nvPr/>
          </p:nvPicPr>
          <p:blipFill>
            <a:blip r:embed="rId2"/>
            <a:stretch>
              <a:fillRect/>
            </a:stretch>
          </p:blipFill>
          <p:spPr>
            <a:xfrm>
              <a:off x="5591944" y="1447761"/>
              <a:ext cx="1349086" cy="352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D3528B42-2D56-4A48-A26A-AA7133FFFC05}"/>
                </a:ext>
              </a:extLst>
            </p:cNvPr>
            <p:cNvSpPr>
              <a:spLocks noChangeArrowheads="1"/>
            </p:cNvSpPr>
            <p:nvPr/>
          </p:nvSpPr>
          <p:spPr bwMode="auto">
            <a:xfrm>
              <a:off x="7031499" y="1331760"/>
              <a:ext cx="663433" cy="584775"/>
            </a:xfrm>
            <a:prstGeom prst="rect">
              <a:avLst/>
            </a:prstGeom>
            <a:noFill/>
            <a:ln>
              <a:noFill/>
            </a:ln>
            <a:effectLst/>
          </p:spPr>
          <p:txBody>
            <a:bodyPr anchor="ctr">
              <a:spAutoFit/>
            </a:bodyPr>
            <a:lstStyle/>
            <a:p>
              <a:pPr algn="ctr" rtl="1">
                <a:defRPr/>
              </a:pPr>
              <a:r>
                <a:rPr lang="ar-SA"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الزر</a:t>
              </a:r>
              <a:endParaRPr lang="en-US" altLang="en-US" sz="32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sp>
        <p:nvSpPr>
          <p:cNvPr id="9" name="Rectangle 7">
            <a:extLst>
              <a:ext uri="{FF2B5EF4-FFF2-40B4-BE49-F238E27FC236}">
                <a16:creationId xmlns:a16="http://schemas.microsoft.com/office/drawing/2014/main" id="{B2244E27-6DF4-41C8-AB0D-074F4A12E5B3}"/>
              </a:ext>
            </a:extLst>
          </p:cNvPr>
          <p:cNvSpPr>
            <a:spLocks noChangeArrowheads="1"/>
          </p:cNvSpPr>
          <p:nvPr/>
        </p:nvSpPr>
        <p:spPr bwMode="auto">
          <a:xfrm>
            <a:off x="2782888" y="476250"/>
            <a:ext cx="6440487" cy="923925"/>
          </a:xfrm>
          <a:prstGeom prst="rect">
            <a:avLst/>
          </a:prstGeom>
          <a:noFill/>
        </p:spPr>
        <p:txBody>
          <a:bodyPr wrap="none">
            <a:spAutoFit/>
          </a:bodyPr>
          <a:lstStyle/>
          <a:p>
            <a:pPr algn="ctr" rtl="1">
              <a:defRPr/>
            </a:pP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بعض</a:t>
            </a:r>
            <a:r>
              <a:rPr lang="ar-BH"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BH" altLang="en-US" sz="54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خصائص</a:t>
            </a:r>
            <a:r>
              <a:rPr lang="ar-BH"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عناصر التحكم</a:t>
            </a:r>
            <a:endParaRPr lang="en-US" altLang="en-US" sz="5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24580" name="Picture 10">
            <a:extLst>
              <a:ext uri="{FF2B5EF4-FFF2-40B4-BE49-F238E27FC236}">
                <a16:creationId xmlns:a16="http://schemas.microsoft.com/office/drawing/2014/main" id="{B6C7B5A9-6C6D-4371-9CFC-443CA71DD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1447800"/>
            <a:ext cx="26638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A82E77C-5E6D-4C68-A406-1CA29EE752D0}"/>
              </a:ext>
            </a:extLst>
          </p:cNvPr>
          <p:cNvPicPr/>
          <p:nvPr/>
        </p:nvPicPr>
        <p:blipFill>
          <a:blip r:embed="rId2"/>
          <a:stretch>
            <a:fillRect/>
          </a:stretch>
        </p:blipFill>
        <p:spPr>
          <a:xfrm>
            <a:off x="1200150" y="2060575"/>
            <a:ext cx="1347788" cy="354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57221107-F683-4F63-949A-430646790010}"/>
              </a:ext>
            </a:extLst>
          </p:cNvPr>
          <p:cNvSpPr txBox="1">
            <a:spLocks noChangeArrowheads="1"/>
          </p:cNvSpPr>
          <p:nvPr/>
        </p:nvSpPr>
        <p:spPr bwMode="auto">
          <a:xfrm>
            <a:off x="3700463" y="1838325"/>
            <a:ext cx="7705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BH" altLang="en-US" sz="1800">
                <a:latin typeface="Arial" panose="020B0604020202020204" pitchFamily="34" charset="0"/>
              </a:rPr>
              <a:t>باختيار أداة الزر </a:t>
            </a:r>
            <a:r>
              <a:rPr lang="en-US" altLang="en-US" sz="1800">
                <a:latin typeface="Arial" panose="020B0604020202020204" pitchFamily="34" charset="0"/>
              </a:rPr>
              <a:t>Button</a:t>
            </a:r>
            <a:r>
              <a:rPr lang="ar-BH" altLang="en-US" sz="1800">
                <a:latin typeface="Arial" panose="020B0604020202020204" pitchFamily="34" charset="0"/>
              </a:rPr>
              <a:t> من صندوق الأدوات </a:t>
            </a:r>
            <a:r>
              <a:rPr lang="en-US" altLang="en-US" sz="1800">
                <a:latin typeface="Arial" panose="020B0604020202020204" pitchFamily="34" charset="0"/>
              </a:rPr>
              <a:t>Toolbox</a:t>
            </a:r>
            <a:r>
              <a:rPr lang="ar-BH" altLang="en-US" sz="1800">
                <a:latin typeface="Arial" panose="020B0604020202020204" pitchFamily="34" charset="0"/>
              </a:rPr>
              <a:t> ووضعها داخل النموذج </a:t>
            </a:r>
            <a:r>
              <a:rPr lang="en-US" altLang="en-US" sz="1800">
                <a:latin typeface="Arial" panose="020B0604020202020204" pitchFamily="34" charset="0"/>
              </a:rPr>
              <a:t>Form</a:t>
            </a:r>
            <a:r>
              <a:rPr lang="ar-BH" altLang="en-US" sz="1800">
                <a:latin typeface="Arial" panose="020B0604020202020204" pitchFamily="34" charset="0"/>
              </a:rPr>
              <a:t> .</a:t>
            </a:r>
          </a:p>
          <a:p>
            <a:pPr algn="ctr" rtl="1">
              <a:lnSpc>
                <a:spcPct val="100000"/>
              </a:lnSpc>
              <a:spcBef>
                <a:spcPct val="0"/>
              </a:spcBef>
              <a:buFontTx/>
              <a:buNone/>
            </a:pPr>
            <a:r>
              <a:rPr lang="ar-BH" altLang="en-US" sz="1800" b="1">
                <a:solidFill>
                  <a:srgbClr val="FF0000"/>
                </a:solidFill>
                <a:latin typeface="Arial" panose="020B0604020202020204" pitchFamily="34" charset="0"/>
              </a:rPr>
              <a:t>اما بالسحب والافلات أو بالضغط مرتين على زر الفأرة الايسر.</a:t>
            </a:r>
            <a:endParaRPr lang="en-US" altLang="en-US" sz="1800" b="1">
              <a:solidFill>
                <a:srgbClr val="FF0000"/>
              </a:solidFill>
              <a:latin typeface="Arial" panose="020B0604020202020204" pitchFamily="34" charset="0"/>
            </a:endParaRPr>
          </a:p>
        </p:txBody>
      </p:sp>
      <p:pic>
        <p:nvPicPr>
          <p:cNvPr id="24583" name="صورة 1">
            <a:extLst>
              <a:ext uri="{FF2B5EF4-FFF2-40B4-BE49-F238E27FC236}">
                <a16:creationId xmlns:a16="http://schemas.microsoft.com/office/drawing/2014/main" id="{DE82E8D3-0E51-41C2-BE30-B384AE0925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2427288"/>
            <a:ext cx="29908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مستدير الزوايا 2">
            <a:extLst>
              <a:ext uri="{FF2B5EF4-FFF2-40B4-BE49-F238E27FC236}">
                <a16:creationId xmlns:a16="http://schemas.microsoft.com/office/drawing/2014/main" id="{823ADC97-851B-4F1D-A436-C6723763CE57}"/>
              </a:ext>
            </a:extLst>
          </p:cNvPr>
          <p:cNvSpPr/>
          <p:nvPr/>
        </p:nvSpPr>
        <p:spPr>
          <a:xfrm>
            <a:off x="4727575" y="5229225"/>
            <a:ext cx="1296988" cy="57626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5" name="مربع نص 3">
            <a:extLst>
              <a:ext uri="{FF2B5EF4-FFF2-40B4-BE49-F238E27FC236}">
                <a16:creationId xmlns:a16="http://schemas.microsoft.com/office/drawing/2014/main" id="{0E1A6061-FE98-4C19-A8E6-F3E88C6B303E}"/>
              </a:ext>
            </a:extLst>
          </p:cNvPr>
          <p:cNvSpPr txBox="1">
            <a:spLocks noChangeArrowheads="1"/>
          </p:cNvSpPr>
          <p:nvPr/>
        </p:nvSpPr>
        <p:spPr bwMode="auto">
          <a:xfrm>
            <a:off x="7248525" y="5332413"/>
            <a:ext cx="12954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spcBef>
                <a:spcPct val="0"/>
              </a:spcBef>
              <a:buFontTx/>
              <a:buNone/>
            </a:pPr>
            <a:r>
              <a:rPr lang="ar-SA" altLang="en-US" sz="1800" b="1">
                <a:latin typeface="Arial" panose="020B0604020202020204" pitchFamily="34" charset="0"/>
              </a:rPr>
              <a:t>الزر </a:t>
            </a:r>
            <a:r>
              <a:rPr lang="en-US" altLang="en-US" sz="1800" b="1">
                <a:latin typeface="Arial" panose="020B0604020202020204" pitchFamily="34" charset="0"/>
              </a:rPr>
              <a:t>Button</a:t>
            </a:r>
            <a:endParaRPr lang="en-GB" altLang="en-US" sz="1800" b="1">
              <a:latin typeface="Arial" panose="020B0604020202020204" pitchFamily="34" charset="0"/>
            </a:endParaRPr>
          </a:p>
        </p:txBody>
      </p:sp>
      <p:cxnSp>
        <p:nvCxnSpPr>
          <p:cNvPr id="8" name="رابط كسهم مستقيم 7">
            <a:extLst>
              <a:ext uri="{FF2B5EF4-FFF2-40B4-BE49-F238E27FC236}">
                <a16:creationId xmlns:a16="http://schemas.microsoft.com/office/drawing/2014/main" id="{737C1A83-179E-4913-8E78-52ECC5E96303}"/>
              </a:ext>
            </a:extLst>
          </p:cNvPr>
          <p:cNvCxnSpPr>
            <a:stCxn id="24585" idx="1"/>
          </p:cNvCxnSpPr>
          <p:nvPr/>
        </p:nvCxnSpPr>
        <p:spPr>
          <a:xfrm flipH="1">
            <a:off x="6024563" y="5516563"/>
            <a:ext cx="12239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87" name="مستطيل 15">
            <a:extLst>
              <a:ext uri="{FF2B5EF4-FFF2-40B4-BE49-F238E27FC236}">
                <a16:creationId xmlns:a16="http://schemas.microsoft.com/office/drawing/2014/main" id="{10FBE6C4-03D2-4F08-BC4A-0F6F2D559DDC}"/>
              </a:ext>
            </a:extLst>
          </p:cNvPr>
          <p:cNvSpPr>
            <a:spLocks noChangeArrowheads="1"/>
          </p:cNvSpPr>
          <p:nvPr/>
        </p:nvSpPr>
        <p:spPr bwMode="auto">
          <a:xfrm>
            <a:off x="7462838" y="2593975"/>
            <a:ext cx="42497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00000"/>
              </a:lnSpc>
              <a:spcBef>
                <a:spcPct val="0"/>
              </a:spcBef>
              <a:buFontTx/>
              <a:buNone/>
            </a:pPr>
            <a:r>
              <a:rPr lang="ar-SA" altLang="en-US" b="1"/>
              <a:t>نستطيع استخدام الأزرار لاستقبال مدخلات من المستخدم غالبا تفيد بموافقته أو طلبه تنفيذ مهمة معينة كخروج ، إلغاء ، حفظ ، فتح وما إلى ذلك </a:t>
            </a:r>
            <a:endParaRPr lang="ar-BH"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
                                            <p:txEl>
                                              <p:pRg st="1" end="1"/>
                                            </p:txEl>
                                          </p:spTgt>
                                        </p:tgtEl>
                                        <p:attrNameLst>
                                          <p:attrName>style.visibility</p:attrName>
                                        </p:attrNameLst>
                                      </p:cBhvr>
                                      <p:to>
                                        <p:strVal val="visible"/>
                                      </p:to>
                                    </p:set>
                                    <p:anim calcmode="lin" valueType="num">
                                      <p:cBhvr>
                                        <p:cTn id="16" dur="500" fill="hold"/>
                                        <p:tgtEl>
                                          <p:spTgt spid="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path" presetSubtype="0" accel="50000" decel="50000" fill="hold" nodeType="clickEffect">
                                  <p:stCondLst>
                                    <p:cond delay="0"/>
                                  </p:stCondLst>
                                  <p:childTnLst>
                                    <p:animMotion origin="layout" path="M 0.08463 0.00278 L 0.20963 0.00278 C 0.26562 0.00278 0.33463 0.07176 0.33463 0.12778 L 0.33463 0.25278 " pathEditMode="relative" rAng="0" ptsTypes="AAAA">
                                      <p:cBhvr>
                                        <p:cTn id="24" dur="2000" fill="hold"/>
                                        <p:tgtEl>
                                          <p:spTgt spid="15"/>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8|0.9"/>
</p:tagLst>
</file>

<file path=ppt/tags/tag2.xml><?xml version="1.0" encoding="utf-8"?>
<p:tagLst xmlns:a="http://schemas.openxmlformats.org/drawingml/2006/main" xmlns:r="http://schemas.openxmlformats.org/officeDocument/2006/relationships" xmlns:p="http://schemas.openxmlformats.org/presentationml/2006/main">
  <p:tag name="TIMING" val="|20.8|0.9"/>
</p:tagLst>
</file>

<file path=ppt/tags/tag3.xml><?xml version="1.0" encoding="utf-8"?>
<p:tagLst xmlns:a="http://schemas.openxmlformats.org/drawingml/2006/main" xmlns:r="http://schemas.openxmlformats.org/officeDocument/2006/relationships" xmlns:p="http://schemas.openxmlformats.org/presentationml/2006/main">
  <p:tag name="TIMING" val="|20.8|0.9"/>
</p:tagLst>
</file>

<file path=ppt/tags/tag4.xml><?xml version="1.0" encoding="utf-8"?>
<p:tagLst xmlns:a="http://schemas.openxmlformats.org/drawingml/2006/main" xmlns:r="http://schemas.openxmlformats.org/officeDocument/2006/relationships" xmlns:p="http://schemas.openxmlformats.org/presentationml/2006/main">
  <p:tag name="TIMING" val="|20.8|0.9"/>
</p:tagLst>
</file>

<file path=ppt/tags/tag5.xml><?xml version="1.0" encoding="utf-8"?>
<p:tagLst xmlns:a="http://schemas.openxmlformats.org/drawingml/2006/main" xmlns:r="http://schemas.openxmlformats.org/officeDocument/2006/relationships" xmlns:p="http://schemas.openxmlformats.org/presentationml/2006/main">
  <p:tag name="TIMING" val="|20.8|0.9"/>
</p:tagLst>
</file>

<file path=ppt/tags/tag6.xml><?xml version="1.0" encoding="utf-8"?>
<p:tagLst xmlns:a="http://schemas.openxmlformats.org/drawingml/2006/main" xmlns:r="http://schemas.openxmlformats.org/officeDocument/2006/relationships" xmlns:p="http://schemas.openxmlformats.org/presentationml/2006/main">
  <p:tag name="TIMING" val="|20.8|0.9"/>
</p:tagLst>
</file>

<file path=ppt/tags/tag7.xml><?xml version="1.0" encoding="utf-8"?>
<p:tagLst xmlns:a="http://schemas.openxmlformats.org/drawingml/2006/main" xmlns:r="http://schemas.openxmlformats.org/officeDocument/2006/relationships" xmlns:p="http://schemas.openxmlformats.org/presentationml/2006/main">
  <p:tag name="TIMING" val="|20.8|0.9"/>
</p:tagLst>
</file>

<file path=ppt/tags/tag8.xml><?xml version="1.0" encoding="utf-8"?>
<p:tagLst xmlns:a="http://schemas.openxmlformats.org/drawingml/2006/main" xmlns:r="http://schemas.openxmlformats.org/officeDocument/2006/relationships" xmlns:p="http://schemas.openxmlformats.org/presentationml/2006/main">
  <p:tag name="TIMING" val="|20.8|0.9"/>
</p:tagLst>
</file>

<file path=ppt/theme/theme1.xml><?xml version="1.0" encoding="utf-8"?>
<a:theme xmlns:a="http://schemas.openxmlformats.org/drawingml/2006/main" name="moe term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term2" id="{DCB62769-7B0B-48FF-9F11-0113E389363C}" vid="{8E395113-C8BA-4F49-8C28-86FEFC59627C}"/>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moe term2</Template>
  <TotalTime>188</TotalTime>
  <Words>1480</Words>
  <Application>Microsoft Office PowerPoint</Application>
  <PresentationFormat>Widescreen</PresentationFormat>
  <Paragraphs>293</Paragraphs>
  <Slides>33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Andalus</vt:lpstr>
      <vt:lpstr>Arial</vt:lpstr>
      <vt:lpstr>Arial (النص الأساسي)</vt:lpstr>
      <vt:lpstr>Calibri</vt:lpstr>
      <vt:lpstr>Calibri Light</vt:lpstr>
      <vt:lpstr>Dubai</vt:lpstr>
      <vt:lpstr>Hacen Casablanca Heavy</vt:lpstr>
      <vt:lpstr>Sakkal Majalla</vt:lpstr>
      <vt:lpstr>Sultan bold</vt:lpstr>
      <vt:lpstr>Times New Roman</vt:lpstr>
      <vt:lpstr>Wingdings</vt:lpstr>
      <vt:lpstr>moe term2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تيار الواقعـيّة الجديدة  في الشعر البحرينيّ  نص ذاكرة المكان - علي عبد الله خليفة</dc:title>
  <dc:creator>mahmud</dc:creator>
  <cp:lastModifiedBy>Hiba Saleh Ali Mohammed</cp:lastModifiedBy>
  <cp:revision>206</cp:revision>
  <dcterms:created xsi:type="dcterms:W3CDTF">2012-10-11T17:45:20Z</dcterms:created>
  <dcterms:modified xsi:type="dcterms:W3CDTF">2021-10-07T08:23:08Z</dcterms:modified>
</cp:coreProperties>
</file>