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84" r:id="rId15"/>
    <p:sldId id="285" r:id="rId16"/>
    <p:sldId id="270" r:id="rId17"/>
    <p:sldId id="271" r:id="rId18"/>
    <p:sldId id="272" r:id="rId19"/>
    <p:sldId id="273" r:id="rId20"/>
    <p:sldId id="274" r:id="rId21"/>
    <p:sldId id="286" r:id="rId22"/>
    <p:sldId id="287" r:id="rId23"/>
    <p:sldId id="275" r:id="rId24"/>
    <p:sldId id="276" r:id="rId25"/>
    <p:sldId id="279" r:id="rId26"/>
    <p:sldId id="282" r:id="rId27"/>
    <p:sldId id="28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9" autoAdjust="0"/>
    <p:restoredTop sz="94660"/>
  </p:normalViewPr>
  <p:slideViewPr>
    <p:cSldViewPr snapToGrid="0">
      <p:cViewPr varScale="1">
        <p:scale>
          <a:sx n="74" d="100"/>
          <a:sy n="74"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726B6-ACDD-4AA3-B1E0-8007610B7BA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BH"/>
        </a:p>
      </dgm:t>
    </dgm:pt>
    <dgm:pt modelId="{1BE7B3F6-D3F4-4B50-8550-8F337AD62E9B}">
      <dgm:prSet phldrT="[Text]" custT="1"/>
      <dgm:spPr>
        <a:solidFill>
          <a:srgbClr val="FF99FF">
            <a:alpha val="90000"/>
          </a:srgbClr>
        </a:solidFill>
      </dgm:spPr>
      <dgm:t>
        <a:bodyPr/>
        <a:lstStyle/>
        <a:p>
          <a:pPr rtl="1"/>
          <a:r>
            <a:rPr lang="ar-BH" sz="2400" b="1" dirty="0">
              <a:latin typeface="Sakkal Majalla" panose="02000000000000000000" pitchFamily="2" charset="-78"/>
              <a:cs typeface="+mj-cs"/>
            </a:rPr>
            <a:t>المستوى الاقتصادي </a:t>
          </a:r>
        </a:p>
      </dgm:t>
    </dgm:pt>
    <dgm:pt modelId="{B432B3BE-20BE-40FB-AED9-6560B6141B82}" type="parTrans" cxnId="{573493DF-F850-45A9-8D32-348A66A5AB60}">
      <dgm:prSet/>
      <dgm:spPr/>
      <dgm:t>
        <a:bodyPr/>
        <a:lstStyle/>
        <a:p>
          <a:pPr rtl="1"/>
          <a:endParaRPr lang="ar-BH" sz="2400">
            <a:cs typeface="+mj-cs"/>
          </a:endParaRPr>
        </a:p>
      </dgm:t>
    </dgm:pt>
    <dgm:pt modelId="{61A26459-9277-4389-98BB-5CA008EE4299}" type="sibTrans" cxnId="{573493DF-F850-45A9-8D32-348A66A5AB60}">
      <dgm:prSet/>
      <dgm:spPr/>
      <dgm:t>
        <a:bodyPr/>
        <a:lstStyle/>
        <a:p>
          <a:pPr rtl="1"/>
          <a:endParaRPr lang="ar-BH" sz="2400">
            <a:cs typeface="+mj-cs"/>
          </a:endParaRPr>
        </a:p>
      </dgm:t>
    </dgm:pt>
    <dgm:pt modelId="{F52F2828-D910-4C61-81B1-BFFB0BA69E0C}">
      <dgm:prSet phldrT="[Text]" custT="1"/>
      <dgm:spPr>
        <a:solidFill>
          <a:schemeClr val="accent2">
            <a:lumMod val="40000"/>
            <a:lumOff val="60000"/>
            <a:alpha val="90000"/>
          </a:schemeClr>
        </a:solidFill>
      </dgm:spPr>
      <dgm:t>
        <a:bodyPr/>
        <a:lstStyle/>
        <a:p>
          <a:pPr rtl="1"/>
          <a:r>
            <a:rPr lang="ar-BH" sz="2400" b="1" dirty="0">
              <a:latin typeface="Sakkal Majalla" panose="02000000000000000000" pitchFamily="2" charset="-78"/>
              <a:cs typeface="+mj-cs"/>
            </a:rPr>
            <a:t>ارتفاع المستوى الاقتصادي </a:t>
          </a:r>
        </a:p>
      </dgm:t>
    </dgm:pt>
    <dgm:pt modelId="{E205C7C7-6997-4294-A157-42CE9B939566}" type="parTrans" cxnId="{ADF368EA-8CCA-4BD6-8A51-AE9DB2F41212}">
      <dgm:prSet/>
      <dgm:spPr/>
      <dgm:t>
        <a:bodyPr/>
        <a:lstStyle/>
        <a:p>
          <a:pPr rtl="1"/>
          <a:endParaRPr lang="ar-BH" sz="2400">
            <a:cs typeface="+mj-cs"/>
          </a:endParaRPr>
        </a:p>
      </dgm:t>
    </dgm:pt>
    <dgm:pt modelId="{8916385E-C29B-40F0-97A4-FF10727DCFF3}" type="sibTrans" cxnId="{ADF368EA-8CCA-4BD6-8A51-AE9DB2F41212}">
      <dgm:prSet/>
      <dgm:spPr/>
      <dgm:t>
        <a:bodyPr/>
        <a:lstStyle/>
        <a:p>
          <a:pPr rtl="1"/>
          <a:endParaRPr lang="ar-BH" sz="2400">
            <a:cs typeface="+mj-cs"/>
          </a:endParaRPr>
        </a:p>
      </dgm:t>
    </dgm:pt>
    <dgm:pt modelId="{E94E04E1-6D26-4BEE-B9E2-0CA4DC026A38}">
      <dgm:prSet phldrT="[Text]" custT="1"/>
      <dgm:spPr>
        <a:solidFill>
          <a:schemeClr val="accent4">
            <a:lumMod val="40000"/>
            <a:lumOff val="60000"/>
            <a:alpha val="90000"/>
          </a:schemeClr>
        </a:solidFill>
      </dgm:spPr>
      <dgm:t>
        <a:bodyPr/>
        <a:lstStyle/>
        <a:p>
          <a:pPr rtl="1"/>
          <a:r>
            <a:rPr lang="ar-BH" sz="2400" b="1" dirty="0">
              <a:latin typeface="Sakkal Majalla" panose="02000000000000000000" pitchFamily="2" charset="-78"/>
              <a:cs typeface="+mj-cs"/>
            </a:rPr>
            <a:t>التكافل الاجتماعي </a:t>
          </a:r>
        </a:p>
      </dgm:t>
    </dgm:pt>
    <dgm:pt modelId="{A0701173-37C3-4B22-8E8D-1E9464CB7C91}" type="parTrans" cxnId="{CB9B33C3-D5BA-4F91-832A-D13AA961C863}">
      <dgm:prSet/>
      <dgm:spPr/>
      <dgm:t>
        <a:bodyPr/>
        <a:lstStyle/>
        <a:p>
          <a:pPr rtl="1"/>
          <a:endParaRPr lang="ar-BH" sz="2400">
            <a:cs typeface="+mj-cs"/>
          </a:endParaRPr>
        </a:p>
      </dgm:t>
    </dgm:pt>
    <dgm:pt modelId="{8E2A152F-E522-4014-8322-0675F86E2C4A}" type="sibTrans" cxnId="{CB9B33C3-D5BA-4F91-832A-D13AA961C863}">
      <dgm:prSet/>
      <dgm:spPr/>
      <dgm:t>
        <a:bodyPr/>
        <a:lstStyle/>
        <a:p>
          <a:pPr rtl="1"/>
          <a:endParaRPr lang="ar-BH" sz="2400">
            <a:cs typeface="+mj-cs"/>
          </a:endParaRPr>
        </a:p>
      </dgm:t>
    </dgm:pt>
    <dgm:pt modelId="{1A5A39E3-F20E-4B24-9401-AD11A5C566D0}">
      <dgm:prSet phldrT="[Text]" custT="1"/>
      <dgm:spPr>
        <a:solidFill>
          <a:schemeClr val="accent4">
            <a:lumMod val="40000"/>
            <a:lumOff val="60000"/>
            <a:alpha val="90000"/>
          </a:schemeClr>
        </a:solidFill>
      </dgm:spPr>
      <dgm:t>
        <a:bodyPr/>
        <a:lstStyle/>
        <a:p>
          <a:pPr rtl="1"/>
          <a:r>
            <a:rPr lang="ar-BH" sz="2400" b="1" dirty="0">
              <a:latin typeface="Sakkal Majalla" panose="02000000000000000000" pitchFamily="2" charset="-78"/>
              <a:cs typeface="+mj-cs"/>
            </a:rPr>
            <a:t>سياسة دعم الغذاء</a:t>
          </a:r>
        </a:p>
      </dgm:t>
    </dgm:pt>
    <dgm:pt modelId="{1D358305-26B0-459E-8DAD-CB4C89E2B121}" type="parTrans" cxnId="{6542A7E2-5252-4868-9C43-0E823853855A}">
      <dgm:prSet/>
      <dgm:spPr/>
      <dgm:t>
        <a:bodyPr/>
        <a:lstStyle/>
        <a:p>
          <a:pPr rtl="1"/>
          <a:endParaRPr lang="ar-BH" sz="2400">
            <a:cs typeface="+mj-cs"/>
          </a:endParaRPr>
        </a:p>
      </dgm:t>
    </dgm:pt>
    <dgm:pt modelId="{9C190550-3DE0-4549-A451-681E3D2E4163}" type="sibTrans" cxnId="{6542A7E2-5252-4868-9C43-0E823853855A}">
      <dgm:prSet/>
      <dgm:spPr/>
      <dgm:t>
        <a:bodyPr/>
        <a:lstStyle/>
        <a:p>
          <a:pPr rtl="1"/>
          <a:endParaRPr lang="ar-BH" sz="2400">
            <a:cs typeface="+mj-cs"/>
          </a:endParaRPr>
        </a:p>
      </dgm:t>
    </dgm:pt>
    <dgm:pt modelId="{0901BCE7-B1A4-428A-90C4-90590BA56334}">
      <dgm:prSet phldrT="[Text]" custT="1"/>
      <dgm:spPr>
        <a:solidFill>
          <a:schemeClr val="accent2">
            <a:lumMod val="40000"/>
            <a:lumOff val="60000"/>
            <a:alpha val="90000"/>
          </a:schemeClr>
        </a:solidFill>
      </dgm:spPr>
      <dgm:t>
        <a:bodyPr/>
        <a:lstStyle/>
        <a:p>
          <a:pPr rtl="1"/>
          <a:r>
            <a:rPr lang="ar-BH" sz="2400" b="1" dirty="0">
              <a:latin typeface="Sakkal Majalla" panose="02000000000000000000" pitchFamily="2" charset="-78"/>
              <a:cs typeface="+mj-cs"/>
            </a:rPr>
            <a:t>انخفاض المستوى الاقتصادي </a:t>
          </a:r>
        </a:p>
      </dgm:t>
    </dgm:pt>
    <dgm:pt modelId="{D76F242E-5930-4EC2-A109-7F54BE27F3D7}" type="parTrans" cxnId="{0FECE76E-853D-4FF8-BFAF-7C045969FE64}">
      <dgm:prSet/>
      <dgm:spPr/>
      <dgm:t>
        <a:bodyPr/>
        <a:lstStyle/>
        <a:p>
          <a:pPr rtl="1"/>
          <a:endParaRPr lang="ar-BH" sz="2400">
            <a:cs typeface="+mj-cs"/>
          </a:endParaRPr>
        </a:p>
      </dgm:t>
    </dgm:pt>
    <dgm:pt modelId="{09B73711-F778-4EA1-89B9-D3EFA090F194}" type="sibTrans" cxnId="{0FECE76E-853D-4FF8-BFAF-7C045969FE64}">
      <dgm:prSet/>
      <dgm:spPr/>
      <dgm:t>
        <a:bodyPr/>
        <a:lstStyle/>
        <a:p>
          <a:pPr rtl="1"/>
          <a:endParaRPr lang="ar-BH" sz="2400">
            <a:cs typeface="+mj-cs"/>
          </a:endParaRPr>
        </a:p>
      </dgm:t>
    </dgm:pt>
    <dgm:pt modelId="{FE2CFB4F-DF33-4C5B-B0D1-0BFB42F679C8}">
      <dgm:prSet phldrT="[Text]" custT="1"/>
      <dgm:spPr>
        <a:solidFill>
          <a:schemeClr val="accent1">
            <a:lumMod val="40000"/>
            <a:lumOff val="60000"/>
            <a:alpha val="90000"/>
          </a:schemeClr>
        </a:solidFill>
      </dgm:spPr>
      <dgm:t>
        <a:bodyPr/>
        <a:lstStyle/>
        <a:p>
          <a:pPr rtl="1"/>
          <a:r>
            <a:rPr lang="ar-BH" sz="2400" b="1" dirty="0">
              <a:latin typeface="Sakkal Majalla" panose="02000000000000000000" pitchFamily="2" charset="-78"/>
              <a:cs typeface="+mj-cs"/>
            </a:rPr>
            <a:t>الدخل يؤثر في القوة الشرائية للأسرة </a:t>
          </a:r>
        </a:p>
      </dgm:t>
    </dgm:pt>
    <dgm:pt modelId="{EF33CBB5-16B0-4182-8617-1878E966826E}" type="parTrans" cxnId="{012FF1D7-567F-4C60-A25F-AE5E89B07FBF}">
      <dgm:prSet/>
      <dgm:spPr/>
      <dgm:t>
        <a:bodyPr/>
        <a:lstStyle/>
        <a:p>
          <a:pPr rtl="1"/>
          <a:endParaRPr lang="ar-BH" sz="2400">
            <a:cs typeface="+mj-cs"/>
          </a:endParaRPr>
        </a:p>
      </dgm:t>
    </dgm:pt>
    <dgm:pt modelId="{4FA8E5FA-6C5E-4B1C-9799-9D2D2E3EE633}" type="sibTrans" cxnId="{012FF1D7-567F-4C60-A25F-AE5E89B07FBF}">
      <dgm:prSet/>
      <dgm:spPr/>
      <dgm:t>
        <a:bodyPr/>
        <a:lstStyle/>
        <a:p>
          <a:pPr rtl="1"/>
          <a:endParaRPr lang="ar-BH" sz="2400">
            <a:cs typeface="+mj-cs"/>
          </a:endParaRPr>
        </a:p>
      </dgm:t>
    </dgm:pt>
    <dgm:pt modelId="{B98AA122-7B29-448C-9CE4-63430C82EFF8}">
      <dgm:prSet phldrT="[Text]" custT="1"/>
      <dgm:spPr>
        <a:solidFill>
          <a:schemeClr val="accent1">
            <a:lumMod val="40000"/>
            <a:lumOff val="60000"/>
            <a:alpha val="90000"/>
          </a:schemeClr>
        </a:solidFill>
      </dgm:spPr>
      <dgm:t>
        <a:bodyPr/>
        <a:lstStyle/>
        <a:p>
          <a:pPr rtl="1"/>
          <a:r>
            <a:rPr lang="ar-BH" sz="2400" b="1" dirty="0">
              <a:latin typeface="Sakkal Majalla" panose="02000000000000000000" pitchFamily="2" charset="-78"/>
              <a:cs typeface="+mj-cs"/>
            </a:rPr>
            <a:t>المستوى التعليمي</a:t>
          </a:r>
        </a:p>
      </dgm:t>
    </dgm:pt>
    <dgm:pt modelId="{18A04CEE-B016-4466-8910-58EBA9821599}" type="parTrans" cxnId="{6DD096FC-B963-4B94-82B2-6A8489D1C556}">
      <dgm:prSet/>
      <dgm:spPr/>
      <dgm:t>
        <a:bodyPr/>
        <a:lstStyle/>
        <a:p>
          <a:pPr rtl="1"/>
          <a:endParaRPr lang="ar-BH" sz="2400">
            <a:cs typeface="+mj-cs"/>
          </a:endParaRPr>
        </a:p>
      </dgm:t>
    </dgm:pt>
    <dgm:pt modelId="{4D27E08E-784E-41E4-AED5-472FB86E8862}" type="sibTrans" cxnId="{6DD096FC-B963-4B94-82B2-6A8489D1C556}">
      <dgm:prSet/>
      <dgm:spPr/>
      <dgm:t>
        <a:bodyPr/>
        <a:lstStyle/>
        <a:p>
          <a:pPr rtl="1"/>
          <a:endParaRPr lang="ar-BH" sz="2400">
            <a:cs typeface="+mj-cs"/>
          </a:endParaRPr>
        </a:p>
      </dgm:t>
    </dgm:pt>
    <dgm:pt modelId="{1EF87448-562F-4F62-ADE6-78795EBD1A91}" type="pres">
      <dgm:prSet presAssocID="{9CF726B6-ACDD-4AA3-B1E0-8007610B7BAB}" presName="hierChild1" presStyleCnt="0">
        <dgm:presLayoutVars>
          <dgm:chPref val="1"/>
          <dgm:dir/>
          <dgm:animOne val="branch"/>
          <dgm:animLvl val="lvl"/>
          <dgm:resizeHandles/>
        </dgm:presLayoutVars>
      </dgm:prSet>
      <dgm:spPr/>
      <dgm:t>
        <a:bodyPr/>
        <a:lstStyle/>
        <a:p>
          <a:endParaRPr lang="en-US"/>
        </a:p>
      </dgm:t>
    </dgm:pt>
    <dgm:pt modelId="{4CE17B9D-EFA0-4C65-A4D8-40F5682543EE}" type="pres">
      <dgm:prSet presAssocID="{1BE7B3F6-D3F4-4B50-8550-8F337AD62E9B}" presName="hierRoot1" presStyleCnt="0"/>
      <dgm:spPr/>
    </dgm:pt>
    <dgm:pt modelId="{4E51318C-66B7-4915-A81B-C657A2B39CA4}" type="pres">
      <dgm:prSet presAssocID="{1BE7B3F6-D3F4-4B50-8550-8F337AD62E9B}" presName="composite" presStyleCnt="0"/>
      <dgm:spPr/>
    </dgm:pt>
    <dgm:pt modelId="{B33EAB28-C8B8-40B8-A4E0-D0F0A170A4FB}" type="pres">
      <dgm:prSet presAssocID="{1BE7B3F6-D3F4-4B50-8550-8F337AD62E9B}" presName="background" presStyleLbl="node0" presStyleIdx="0" presStyleCnt="1"/>
      <dgm:spPr/>
    </dgm:pt>
    <dgm:pt modelId="{93BA4E05-62BC-49D1-9568-FAB0424E98BD}" type="pres">
      <dgm:prSet presAssocID="{1BE7B3F6-D3F4-4B50-8550-8F337AD62E9B}" presName="text" presStyleLbl="fgAcc0" presStyleIdx="0" presStyleCnt="1">
        <dgm:presLayoutVars>
          <dgm:chPref val="3"/>
        </dgm:presLayoutVars>
      </dgm:prSet>
      <dgm:spPr/>
      <dgm:t>
        <a:bodyPr/>
        <a:lstStyle/>
        <a:p>
          <a:endParaRPr lang="en-US"/>
        </a:p>
      </dgm:t>
    </dgm:pt>
    <dgm:pt modelId="{1ED8D306-9750-4D39-A722-F03A49C3E3CA}" type="pres">
      <dgm:prSet presAssocID="{1BE7B3F6-D3F4-4B50-8550-8F337AD62E9B}" presName="hierChild2" presStyleCnt="0"/>
      <dgm:spPr/>
    </dgm:pt>
    <dgm:pt modelId="{4669122F-C809-48FC-800A-21C58FE24464}" type="pres">
      <dgm:prSet presAssocID="{E205C7C7-6997-4294-A157-42CE9B939566}" presName="Name10" presStyleLbl="parChTrans1D2" presStyleIdx="0" presStyleCnt="2"/>
      <dgm:spPr/>
      <dgm:t>
        <a:bodyPr/>
        <a:lstStyle/>
        <a:p>
          <a:endParaRPr lang="en-US"/>
        </a:p>
      </dgm:t>
    </dgm:pt>
    <dgm:pt modelId="{CD49085A-662F-4E3B-9D86-E1E86F4CAE82}" type="pres">
      <dgm:prSet presAssocID="{F52F2828-D910-4C61-81B1-BFFB0BA69E0C}" presName="hierRoot2" presStyleCnt="0"/>
      <dgm:spPr/>
    </dgm:pt>
    <dgm:pt modelId="{E20E6E59-58DC-4C34-9782-13815F740438}" type="pres">
      <dgm:prSet presAssocID="{F52F2828-D910-4C61-81B1-BFFB0BA69E0C}" presName="composite2" presStyleCnt="0"/>
      <dgm:spPr/>
    </dgm:pt>
    <dgm:pt modelId="{020F12BE-3D33-4CD8-921E-0F10C1411580}" type="pres">
      <dgm:prSet presAssocID="{F52F2828-D910-4C61-81B1-BFFB0BA69E0C}" presName="background2" presStyleLbl="node2" presStyleIdx="0" presStyleCnt="2"/>
      <dgm:spPr/>
    </dgm:pt>
    <dgm:pt modelId="{5BB7C78E-FB10-4B8C-8504-DAAA8512E655}" type="pres">
      <dgm:prSet presAssocID="{F52F2828-D910-4C61-81B1-BFFB0BA69E0C}" presName="text2" presStyleLbl="fgAcc2" presStyleIdx="0" presStyleCnt="2">
        <dgm:presLayoutVars>
          <dgm:chPref val="3"/>
        </dgm:presLayoutVars>
      </dgm:prSet>
      <dgm:spPr/>
      <dgm:t>
        <a:bodyPr/>
        <a:lstStyle/>
        <a:p>
          <a:endParaRPr lang="en-US"/>
        </a:p>
      </dgm:t>
    </dgm:pt>
    <dgm:pt modelId="{06EDDBE9-8CAE-4423-AC32-E82A9A921398}" type="pres">
      <dgm:prSet presAssocID="{F52F2828-D910-4C61-81B1-BFFB0BA69E0C}" presName="hierChild3" presStyleCnt="0"/>
      <dgm:spPr/>
    </dgm:pt>
    <dgm:pt modelId="{CCC8A9DB-0239-4E83-8A1A-E97BF20BC664}" type="pres">
      <dgm:prSet presAssocID="{A0701173-37C3-4B22-8E8D-1E9464CB7C91}" presName="Name17" presStyleLbl="parChTrans1D3" presStyleIdx="0" presStyleCnt="4"/>
      <dgm:spPr/>
      <dgm:t>
        <a:bodyPr/>
        <a:lstStyle/>
        <a:p>
          <a:endParaRPr lang="en-US"/>
        </a:p>
      </dgm:t>
    </dgm:pt>
    <dgm:pt modelId="{6B5F4F70-1DF7-4DAF-A290-1350C83F230C}" type="pres">
      <dgm:prSet presAssocID="{E94E04E1-6D26-4BEE-B9E2-0CA4DC026A38}" presName="hierRoot3" presStyleCnt="0"/>
      <dgm:spPr/>
    </dgm:pt>
    <dgm:pt modelId="{064EB145-70A4-4AD7-B8C1-01E7B5ADBA11}" type="pres">
      <dgm:prSet presAssocID="{E94E04E1-6D26-4BEE-B9E2-0CA4DC026A38}" presName="composite3" presStyleCnt="0"/>
      <dgm:spPr/>
    </dgm:pt>
    <dgm:pt modelId="{611B0EA0-1062-4E77-882F-3885D7DC34E2}" type="pres">
      <dgm:prSet presAssocID="{E94E04E1-6D26-4BEE-B9E2-0CA4DC026A38}" presName="background3" presStyleLbl="node3" presStyleIdx="0" presStyleCnt="4"/>
      <dgm:spPr/>
    </dgm:pt>
    <dgm:pt modelId="{E0761A53-FA7D-49AE-A846-2F79D531EE7B}" type="pres">
      <dgm:prSet presAssocID="{E94E04E1-6D26-4BEE-B9E2-0CA4DC026A38}" presName="text3" presStyleLbl="fgAcc3" presStyleIdx="0" presStyleCnt="4">
        <dgm:presLayoutVars>
          <dgm:chPref val="3"/>
        </dgm:presLayoutVars>
      </dgm:prSet>
      <dgm:spPr/>
      <dgm:t>
        <a:bodyPr/>
        <a:lstStyle/>
        <a:p>
          <a:endParaRPr lang="en-US"/>
        </a:p>
      </dgm:t>
    </dgm:pt>
    <dgm:pt modelId="{A0D05109-7008-4E1F-ACEA-36B43EB03B6A}" type="pres">
      <dgm:prSet presAssocID="{E94E04E1-6D26-4BEE-B9E2-0CA4DC026A38}" presName="hierChild4" presStyleCnt="0"/>
      <dgm:spPr/>
    </dgm:pt>
    <dgm:pt modelId="{81E70019-74DC-46CB-8897-CF2AAF4D359D}" type="pres">
      <dgm:prSet presAssocID="{1D358305-26B0-459E-8DAD-CB4C89E2B121}" presName="Name17" presStyleLbl="parChTrans1D3" presStyleIdx="1" presStyleCnt="4"/>
      <dgm:spPr/>
      <dgm:t>
        <a:bodyPr/>
        <a:lstStyle/>
        <a:p>
          <a:endParaRPr lang="en-US"/>
        </a:p>
      </dgm:t>
    </dgm:pt>
    <dgm:pt modelId="{FDB01821-F4CE-41B8-85D0-265CD42C434B}" type="pres">
      <dgm:prSet presAssocID="{1A5A39E3-F20E-4B24-9401-AD11A5C566D0}" presName="hierRoot3" presStyleCnt="0"/>
      <dgm:spPr/>
    </dgm:pt>
    <dgm:pt modelId="{05F9A7E7-F2AB-465B-B5AA-37F56F9FC63A}" type="pres">
      <dgm:prSet presAssocID="{1A5A39E3-F20E-4B24-9401-AD11A5C566D0}" presName="composite3" presStyleCnt="0"/>
      <dgm:spPr/>
    </dgm:pt>
    <dgm:pt modelId="{A12FB00F-3F1B-4B60-9E01-08AFF8E78EFD}" type="pres">
      <dgm:prSet presAssocID="{1A5A39E3-F20E-4B24-9401-AD11A5C566D0}" presName="background3" presStyleLbl="node3" presStyleIdx="1" presStyleCnt="4"/>
      <dgm:spPr/>
    </dgm:pt>
    <dgm:pt modelId="{F869A538-CE2A-4D51-99CA-E012AE979082}" type="pres">
      <dgm:prSet presAssocID="{1A5A39E3-F20E-4B24-9401-AD11A5C566D0}" presName="text3" presStyleLbl="fgAcc3" presStyleIdx="1" presStyleCnt="4">
        <dgm:presLayoutVars>
          <dgm:chPref val="3"/>
        </dgm:presLayoutVars>
      </dgm:prSet>
      <dgm:spPr/>
      <dgm:t>
        <a:bodyPr/>
        <a:lstStyle/>
        <a:p>
          <a:endParaRPr lang="en-US"/>
        </a:p>
      </dgm:t>
    </dgm:pt>
    <dgm:pt modelId="{1E082F82-4D12-4173-AB4E-0BDC0A5A8EFF}" type="pres">
      <dgm:prSet presAssocID="{1A5A39E3-F20E-4B24-9401-AD11A5C566D0}" presName="hierChild4" presStyleCnt="0"/>
      <dgm:spPr/>
    </dgm:pt>
    <dgm:pt modelId="{006F30DA-B1A9-42F8-A253-CBFCC6992808}" type="pres">
      <dgm:prSet presAssocID="{D76F242E-5930-4EC2-A109-7F54BE27F3D7}" presName="Name10" presStyleLbl="parChTrans1D2" presStyleIdx="1" presStyleCnt="2"/>
      <dgm:spPr/>
      <dgm:t>
        <a:bodyPr/>
        <a:lstStyle/>
        <a:p>
          <a:endParaRPr lang="en-US"/>
        </a:p>
      </dgm:t>
    </dgm:pt>
    <dgm:pt modelId="{A40D4B93-68F2-4D28-BB70-30085246A8E3}" type="pres">
      <dgm:prSet presAssocID="{0901BCE7-B1A4-428A-90C4-90590BA56334}" presName="hierRoot2" presStyleCnt="0"/>
      <dgm:spPr/>
    </dgm:pt>
    <dgm:pt modelId="{287E2CD6-A457-47C8-BBF9-90433AA88EFB}" type="pres">
      <dgm:prSet presAssocID="{0901BCE7-B1A4-428A-90C4-90590BA56334}" presName="composite2" presStyleCnt="0"/>
      <dgm:spPr/>
    </dgm:pt>
    <dgm:pt modelId="{AEC3F982-9A61-4E1B-A393-E365DEA6AF74}" type="pres">
      <dgm:prSet presAssocID="{0901BCE7-B1A4-428A-90C4-90590BA56334}" presName="background2" presStyleLbl="node2" presStyleIdx="1" presStyleCnt="2"/>
      <dgm:spPr/>
    </dgm:pt>
    <dgm:pt modelId="{0F242929-0E4B-4128-8B52-0AA5B9FC6AAD}" type="pres">
      <dgm:prSet presAssocID="{0901BCE7-B1A4-428A-90C4-90590BA56334}" presName="text2" presStyleLbl="fgAcc2" presStyleIdx="1" presStyleCnt="2">
        <dgm:presLayoutVars>
          <dgm:chPref val="3"/>
        </dgm:presLayoutVars>
      </dgm:prSet>
      <dgm:spPr/>
      <dgm:t>
        <a:bodyPr/>
        <a:lstStyle/>
        <a:p>
          <a:endParaRPr lang="en-US"/>
        </a:p>
      </dgm:t>
    </dgm:pt>
    <dgm:pt modelId="{D45DC9EF-FDF9-43A0-8D9B-B51DF78283BC}" type="pres">
      <dgm:prSet presAssocID="{0901BCE7-B1A4-428A-90C4-90590BA56334}" presName="hierChild3" presStyleCnt="0"/>
      <dgm:spPr/>
    </dgm:pt>
    <dgm:pt modelId="{ED6E3720-7FA8-414C-9A4F-5A5367CF07BF}" type="pres">
      <dgm:prSet presAssocID="{EF33CBB5-16B0-4182-8617-1878E966826E}" presName="Name17" presStyleLbl="parChTrans1D3" presStyleIdx="2" presStyleCnt="4"/>
      <dgm:spPr/>
      <dgm:t>
        <a:bodyPr/>
        <a:lstStyle/>
        <a:p>
          <a:endParaRPr lang="en-US"/>
        </a:p>
      </dgm:t>
    </dgm:pt>
    <dgm:pt modelId="{F09C3428-9101-409E-B66C-2891755F6DE9}" type="pres">
      <dgm:prSet presAssocID="{FE2CFB4F-DF33-4C5B-B0D1-0BFB42F679C8}" presName="hierRoot3" presStyleCnt="0"/>
      <dgm:spPr/>
    </dgm:pt>
    <dgm:pt modelId="{C7ECA19B-5613-428F-9DA8-17A16CDD47C5}" type="pres">
      <dgm:prSet presAssocID="{FE2CFB4F-DF33-4C5B-B0D1-0BFB42F679C8}" presName="composite3" presStyleCnt="0"/>
      <dgm:spPr/>
    </dgm:pt>
    <dgm:pt modelId="{E2CFE1B6-1A64-4AD7-BB1B-6198FCFC2C8A}" type="pres">
      <dgm:prSet presAssocID="{FE2CFB4F-DF33-4C5B-B0D1-0BFB42F679C8}" presName="background3" presStyleLbl="node3" presStyleIdx="2" presStyleCnt="4"/>
      <dgm:spPr/>
    </dgm:pt>
    <dgm:pt modelId="{B964A054-0C05-40BA-B9E4-F31B94B33372}" type="pres">
      <dgm:prSet presAssocID="{FE2CFB4F-DF33-4C5B-B0D1-0BFB42F679C8}" presName="text3" presStyleLbl="fgAcc3" presStyleIdx="2" presStyleCnt="4">
        <dgm:presLayoutVars>
          <dgm:chPref val="3"/>
        </dgm:presLayoutVars>
      </dgm:prSet>
      <dgm:spPr/>
      <dgm:t>
        <a:bodyPr/>
        <a:lstStyle/>
        <a:p>
          <a:endParaRPr lang="en-US"/>
        </a:p>
      </dgm:t>
    </dgm:pt>
    <dgm:pt modelId="{14ABFABF-C623-4C36-8557-074E2B166B9A}" type="pres">
      <dgm:prSet presAssocID="{FE2CFB4F-DF33-4C5B-B0D1-0BFB42F679C8}" presName="hierChild4" presStyleCnt="0"/>
      <dgm:spPr/>
    </dgm:pt>
    <dgm:pt modelId="{B6247DF8-AAFC-4098-9A38-09D0DB9D08CA}" type="pres">
      <dgm:prSet presAssocID="{18A04CEE-B016-4466-8910-58EBA9821599}" presName="Name17" presStyleLbl="parChTrans1D3" presStyleIdx="3" presStyleCnt="4"/>
      <dgm:spPr/>
      <dgm:t>
        <a:bodyPr/>
        <a:lstStyle/>
        <a:p>
          <a:endParaRPr lang="en-US"/>
        </a:p>
      </dgm:t>
    </dgm:pt>
    <dgm:pt modelId="{E593B889-3E6E-4C53-9981-6A80945F15B9}" type="pres">
      <dgm:prSet presAssocID="{B98AA122-7B29-448C-9CE4-63430C82EFF8}" presName="hierRoot3" presStyleCnt="0"/>
      <dgm:spPr/>
    </dgm:pt>
    <dgm:pt modelId="{0563690E-180D-4C90-8054-DB5833B0208D}" type="pres">
      <dgm:prSet presAssocID="{B98AA122-7B29-448C-9CE4-63430C82EFF8}" presName="composite3" presStyleCnt="0"/>
      <dgm:spPr/>
    </dgm:pt>
    <dgm:pt modelId="{A0BACE92-85E6-4645-AA9F-F616BDA65FD6}" type="pres">
      <dgm:prSet presAssocID="{B98AA122-7B29-448C-9CE4-63430C82EFF8}" presName="background3" presStyleLbl="node3" presStyleIdx="3" presStyleCnt="4"/>
      <dgm:spPr/>
    </dgm:pt>
    <dgm:pt modelId="{C3BD1F67-C510-46B9-AE90-A3C4EA1857D4}" type="pres">
      <dgm:prSet presAssocID="{B98AA122-7B29-448C-9CE4-63430C82EFF8}" presName="text3" presStyleLbl="fgAcc3" presStyleIdx="3" presStyleCnt="4">
        <dgm:presLayoutVars>
          <dgm:chPref val="3"/>
        </dgm:presLayoutVars>
      </dgm:prSet>
      <dgm:spPr/>
      <dgm:t>
        <a:bodyPr/>
        <a:lstStyle/>
        <a:p>
          <a:endParaRPr lang="en-US"/>
        </a:p>
      </dgm:t>
    </dgm:pt>
    <dgm:pt modelId="{4535AEBF-CD53-4B36-B2BA-F736BABAC960}" type="pres">
      <dgm:prSet presAssocID="{B98AA122-7B29-448C-9CE4-63430C82EFF8}" presName="hierChild4" presStyleCnt="0"/>
      <dgm:spPr/>
    </dgm:pt>
  </dgm:ptLst>
  <dgm:cxnLst>
    <dgm:cxn modelId="{E2B6CC98-3789-4A52-B261-0B74F60CCAA6}" type="presOf" srcId="{1BE7B3F6-D3F4-4B50-8550-8F337AD62E9B}" destId="{93BA4E05-62BC-49D1-9568-FAB0424E98BD}" srcOrd="0" destOrd="0" presId="urn:microsoft.com/office/officeart/2005/8/layout/hierarchy1"/>
    <dgm:cxn modelId="{CB9B33C3-D5BA-4F91-832A-D13AA961C863}" srcId="{F52F2828-D910-4C61-81B1-BFFB0BA69E0C}" destId="{E94E04E1-6D26-4BEE-B9E2-0CA4DC026A38}" srcOrd="0" destOrd="0" parTransId="{A0701173-37C3-4B22-8E8D-1E9464CB7C91}" sibTransId="{8E2A152F-E522-4014-8322-0675F86E2C4A}"/>
    <dgm:cxn modelId="{7E434876-1B2F-4F03-80B2-3B2089FAB6C3}" type="presOf" srcId="{9CF726B6-ACDD-4AA3-B1E0-8007610B7BAB}" destId="{1EF87448-562F-4F62-ADE6-78795EBD1A91}" srcOrd="0" destOrd="0" presId="urn:microsoft.com/office/officeart/2005/8/layout/hierarchy1"/>
    <dgm:cxn modelId="{01747909-B2C5-4FDC-BD00-D6F46C5A822A}" type="presOf" srcId="{FE2CFB4F-DF33-4C5B-B0D1-0BFB42F679C8}" destId="{B964A054-0C05-40BA-B9E4-F31B94B33372}" srcOrd="0" destOrd="0" presId="urn:microsoft.com/office/officeart/2005/8/layout/hierarchy1"/>
    <dgm:cxn modelId="{8FE1761C-DE5F-4A22-BF9F-8C3C0ECBB6CC}" type="presOf" srcId="{F52F2828-D910-4C61-81B1-BFFB0BA69E0C}" destId="{5BB7C78E-FB10-4B8C-8504-DAAA8512E655}" srcOrd="0" destOrd="0" presId="urn:microsoft.com/office/officeart/2005/8/layout/hierarchy1"/>
    <dgm:cxn modelId="{6DD096FC-B963-4B94-82B2-6A8489D1C556}" srcId="{0901BCE7-B1A4-428A-90C4-90590BA56334}" destId="{B98AA122-7B29-448C-9CE4-63430C82EFF8}" srcOrd="1" destOrd="0" parTransId="{18A04CEE-B016-4466-8910-58EBA9821599}" sibTransId="{4D27E08E-784E-41E4-AED5-472FB86E8862}"/>
    <dgm:cxn modelId="{FF58D557-F9E5-4C60-8C0A-09F31C2EA5D8}" type="presOf" srcId="{A0701173-37C3-4B22-8E8D-1E9464CB7C91}" destId="{CCC8A9DB-0239-4E83-8A1A-E97BF20BC664}" srcOrd="0" destOrd="0" presId="urn:microsoft.com/office/officeart/2005/8/layout/hierarchy1"/>
    <dgm:cxn modelId="{80140891-8478-47F3-841F-132AA9F4E491}" type="presOf" srcId="{B98AA122-7B29-448C-9CE4-63430C82EFF8}" destId="{C3BD1F67-C510-46B9-AE90-A3C4EA1857D4}" srcOrd="0" destOrd="0" presId="urn:microsoft.com/office/officeart/2005/8/layout/hierarchy1"/>
    <dgm:cxn modelId="{73C54C93-7D43-4DB1-990A-AAF0DFD5A928}" type="presOf" srcId="{18A04CEE-B016-4466-8910-58EBA9821599}" destId="{B6247DF8-AAFC-4098-9A38-09D0DB9D08CA}" srcOrd="0" destOrd="0" presId="urn:microsoft.com/office/officeart/2005/8/layout/hierarchy1"/>
    <dgm:cxn modelId="{D90DAA75-5922-4B69-AAD1-5D3A29725721}" type="presOf" srcId="{E205C7C7-6997-4294-A157-42CE9B939566}" destId="{4669122F-C809-48FC-800A-21C58FE24464}" srcOrd="0" destOrd="0" presId="urn:microsoft.com/office/officeart/2005/8/layout/hierarchy1"/>
    <dgm:cxn modelId="{17667FF2-8B3F-4504-AA53-022D95758248}" type="presOf" srcId="{D76F242E-5930-4EC2-A109-7F54BE27F3D7}" destId="{006F30DA-B1A9-42F8-A253-CBFCC6992808}" srcOrd="0" destOrd="0" presId="urn:microsoft.com/office/officeart/2005/8/layout/hierarchy1"/>
    <dgm:cxn modelId="{573493DF-F850-45A9-8D32-348A66A5AB60}" srcId="{9CF726B6-ACDD-4AA3-B1E0-8007610B7BAB}" destId="{1BE7B3F6-D3F4-4B50-8550-8F337AD62E9B}" srcOrd="0" destOrd="0" parTransId="{B432B3BE-20BE-40FB-AED9-6560B6141B82}" sibTransId="{61A26459-9277-4389-98BB-5CA008EE4299}"/>
    <dgm:cxn modelId="{34472CF0-FCFD-42D1-B7C2-A7F8FE0579DC}" type="presOf" srcId="{EF33CBB5-16B0-4182-8617-1878E966826E}" destId="{ED6E3720-7FA8-414C-9A4F-5A5367CF07BF}" srcOrd="0" destOrd="0" presId="urn:microsoft.com/office/officeart/2005/8/layout/hierarchy1"/>
    <dgm:cxn modelId="{81E6079B-F1BA-4352-877D-B8B227EFEED8}" type="presOf" srcId="{E94E04E1-6D26-4BEE-B9E2-0CA4DC026A38}" destId="{E0761A53-FA7D-49AE-A846-2F79D531EE7B}" srcOrd="0" destOrd="0" presId="urn:microsoft.com/office/officeart/2005/8/layout/hierarchy1"/>
    <dgm:cxn modelId="{6542A7E2-5252-4868-9C43-0E823853855A}" srcId="{F52F2828-D910-4C61-81B1-BFFB0BA69E0C}" destId="{1A5A39E3-F20E-4B24-9401-AD11A5C566D0}" srcOrd="1" destOrd="0" parTransId="{1D358305-26B0-459E-8DAD-CB4C89E2B121}" sibTransId="{9C190550-3DE0-4549-A451-681E3D2E4163}"/>
    <dgm:cxn modelId="{0FECE76E-853D-4FF8-BFAF-7C045969FE64}" srcId="{1BE7B3F6-D3F4-4B50-8550-8F337AD62E9B}" destId="{0901BCE7-B1A4-428A-90C4-90590BA56334}" srcOrd="1" destOrd="0" parTransId="{D76F242E-5930-4EC2-A109-7F54BE27F3D7}" sibTransId="{09B73711-F778-4EA1-89B9-D3EFA090F194}"/>
    <dgm:cxn modelId="{012FF1D7-567F-4C60-A25F-AE5E89B07FBF}" srcId="{0901BCE7-B1A4-428A-90C4-90590BA56334}" destId="{FE2CFB4F-DF33-4C5B-B0D1-0BFB42F679C8}" srcOrd="0" destOrd="0" parTransId="{EF33CBB5-16B0-4182-8617-1878E966826E}" sibTransId="{4FA8E5FA-6C5E-4B1C-9799-9D2D2E3EE633}"/>
    <dgm:cxn modelId="{EC83E463-3982-4AD4-A315-F3833933565A}" type="presOf" srcId="{0901BCE7-B1A4-428A-90C4-90590BA56334}" destId="{0F242929-0E4B-4128-8B52-0AA5B9FC6AAD}" srcOrd="0" destOrd="0" presId="urn:microsoft.com/office/officeart/2005/8/layout/hierarchy1"/>
    <dgm:cxn modelId="{ADF368EA-8CCA-4BD6-8A51-AE9DB2F41212}" srcId="{1BE7B3F6-D3F4-4B50-8550-8F337AD62E9B}" destId="{F52F2828-D910-4C61-81B1-BFFB0BA69E0C}" srcOrd="0" destOrd="0" parTransId="{E205C7C7-6997-4294-A157-42CE9B939566}" sibTransId="{8916385E-C29B-40F0-97A4-FF10727DCFF3}"/>
    <dgm:cxn modelId="{5D5DEF58-D276-41B1-B66D-99C861731D82}" type="presOf" srcId="{1D358305-26B0-459E-8DAD-CB4C89E2B121}" destId="{81E70019-74DC-46CB-8897-CF2AAF4D359D}" srcOrd="0" destOrd="0" presId="urn:microsoft.com/office/officeart/2005/8/layout/hierarchy1"/>
    <dgm:cxn modelId="{91D375C2-950B-413B-8425-8AF391C89041}" type="presOf" srcId="{1A5A39E3-F20E-4B24-9401-AD11A5C566D0}" destId="{F869A538-CE2A-4D51-99CA-E012AE979082}" srcOrd="0" destOrd="0" presId="urn:microsoft.com/office/officeart/2005/8/layout/hierarchy1"/>
    <dgm:cxn modelId="{D92D3493-C76C-4B6C-A2E6-3B22DAD41406}" type="presParOf" srcId="{1EF87448-562F-4F62-ADE6-78795EBD1A91}" destId="{4CE17B9D-EFA0-4C65-A4D8-40F5682543EE}" srcOrd="0" destOrd="0" presId="urn:microsoft.com/office/officeart/2005/8/layout/hierarchy1"/>
    <dgm:cxn modelId="{427B772B-2C95-46FC-9738-6A898FC2688B}" type="presParOf" srcId="{4CE17B9D-EFA0-4C65-A4D8-40F5682543EE}" destId="{4E51318C-66B7-4915-A81B-C657A2B39CA4}" srcOrd="0" destOrd="0" presId="urn:microsoft.com/office/officeart/2005/8/layout/hierarchy1"/>
    <dgm:cxn modelId="{A961B754-D695-4194-BABB-BE99CA0E0D29}" type="presParOf" srcId="{4E51318C-66B7-4915-A81B-C657A2B39CA4}" destId="{B33EAB28-C8B8-40B8-A4E0-D0F0A170A4FB}" srcOrd="0" destOrd="0" presId="urn:microsoft.com/office/officeart/2005/8/layout/hierarchy1"/>
    <dgm:cxn modelId="{875EF26E-D351-416E-9ECA-B83C0FE1960B}" type="presParOf" srcId="{4E51318C-66B7-4915-A81B-C657A2B39CA4}" destId="{93BA4E05-62BC-49D1-9568-FAB0424E98BD}" srcOrd="1" destOrd="0" presId="urn:microsoft.com/office/officeart/2005/8/layout/hierarchy1"/>
    <dgm:cxn modelId="{96F6C0B6-2F78-4DEA-BCF1-7C1E2D58E219}" type="presParOf" srcId="{4CE17B9D-EFA0-4C65-A4D8-40F5682543EE}" destId="{1ED8D306-9750-4D39-A722-F03A49C3E3CA}" srcOrd="1" destOrd="0" presId="urn:microsoft.com/office/officeart/2005/8/layout/hierarchy1"/>
    <dgm:cxn modelId="{3D00DAEF-4504-4D10-8AF8-D8F69DE5AB6E}" type="presParOf" srcId="{1ED8D306-9750-4D39-A722-F03A49C3E3CA}" destId="{4669122F-C809-48FC-800A-21C58FE24464}" srcOrd="0" destOrd="0" presId="urn:microsoft.com/office/officeart/2005/8/layout/hierarchy1"/>
    <dgm:cxn modelId="{08DECFB6-30F8-47ED-8E73-855899A3C717}" type="presParOf" srcId="{1ED8D306-9750-4D39-A722-F03A49C3E3CA}" destId="{CD49085A-662F-4E3B-9D86-E1E86F4CAE82}" srcOrd="1" destOrd="0" presId="urn:microsoft.com/office/officeart/2005/8/layout/hierarchy1"/>
    <dgm:cxn modelId="{F4274DF1-3387-47F5-B119-567EEDD5E788}" type="presParOf" srcId="{CD49085A-662F-4E3B-9D86-E1E86F4CAE82}" destId="{E20E6E59-58DC-4C34-9782-13815F740438}" srcOrd="0" destOrd="0" presId="urn:microsoft.com/office/officeart/2005/8/layout/hierarchy1"/>
    <dgm:cxn modelId="{21236125-290B-48CC-953C-EC8DE2BAEFBD}" type="presParOf" srcId="{E20E6E59-58DC-4C34-9782-13815F740438}" destId="{020F12BE-3D33-4CD8-921E-0F10C1411580}" srcOrd="0" destOrd="0" presId="urn:microsoft.com/office/officeart/2005/8/layout/hierarchy1"/>
    <dgm:cxn modelId="{57274642-F4D2-4C17-9EB4-23697C838B24}" type="presParOf" srcId="{E20E6E59-58DC-4C34-9782-13815F740438}" destId="{5BB7C78E-FB10-4B8C-8504-DAAA8512E655}" srcOrd="1" destOrd="0" presId="urn:microsoft.com/office/officeart/2005/8/layout/hierarchy1"/>
    <dgm:cxn modelId="{EA1C51AF-BDFF-4B4B-85BD-4C6D647D5417}" type="presParOf" srcId="{CD49085A-662F-4E3B-9D86-E1E86F4CAE82}" destId="{06EDDBE9-8CAE-4423-AC32-E82A9A921398}" srcOrd="1" destOrd="0" presId="urn:microsoft.com/office/officeart/2005/8/layout/hierarchy1"/>
    <dgm:cxn modelId="{A2EF0A78-49E8-424D-A23F-33D889AD9C91}" type="presParOf" srcId="{06EDDBE9-8CAE-4423-AC32-E82A9A921398}" destId="{CCC8A9DB-0239-4E83-8A1A-E97BF20BC664}" srcOrd="0" destOrd="0" presId="urn:microsoft.com/office/officeart/2005/8/layout/hierarchy1"/>
    <dgm:cxn modelId="{3A0F1EA7-F4DF-4619-BCDC-906AFC3A801C}" type="presParOf" srcId="{06EDDBE9-8CAE-4423-AC32-E82A9A921398}" destId="{6B5F4F70-1DF7-4DAF-A290-1350C83F230C}" srcOrd="1" destOrd="0" presId="urn:microsoft.com/office/officeart/2005/8/layout/hierarchy1"/>
    <dgm:cxn modelId="{A4DFA1B5-238A-4F57-8650-61D98FCB05C4}" type="presParOf" srcId="{6B5F4F70-1DF7-4DAF-A290-1350C83F230C}" destId="{064EB145-70A4-4AD7-B8C1-01E7B5ADBA11}" srcOrd="0" destOrd="0" presId="urn:microsoft.com/office/officeart/2005/8/layout/hierarchy1"/>
    <dgm:cxn modelId="{3A7658AF-699E-479B-858E-00E537B73366}" type="presParOf" srcId="{064EB145-70A4-4AD7-B8C1-01E7B5ADBA11}" destId="{611B0EA0-1062-4E77-882F-3885D7DC34E2}" srcOrd="0" destOrd="0" presId="urn:microsoft.com/office/officeart/2005/8/layout/hierarchy1"/>
    <dgm:cxn modelId="{522AE141-1E9F-45B8-B399-9D5AA97EBC3F}" type="presParOf" srcId="{064EB145-70A4-4AD7-B8C1-01E7B5ADBA11}" destId="{E0761A53-FA7D-49AE-A846-2F79D531EE7B}" srcOrd="1" destOrd="0" presId="urn:microsoft.com/office/officeart/2005/8/layout/hierarchy1"/>
    <dgm:cxn modelId="{ACD363BA-05DF-4505-BA84-72AF02085995}" type="presParOf" srcId="{6B5F4F70-1DF7-4DAF-A290-1350C83F230C}" destId="{A0D05109-7008-4E1F-ACEA-36B43EB03B6A}" srcOrd="1" destOrd="0" presId="urn:microsoft.com/office/officeart/2005/8/layout/hierarchy1"/>
    <dgm:cxn modelId="{BD93D4E0-7116-491F-B2B6-400180A40974}" type="presParOf" srcId="{06EDDBE9-8CAE-4423-AC32-E82A9A921398}" destId="{81E70019-74DC-46CB-8897-CF2AAF4D359D}" srcOrd="2" destOrd="0" presId="urn:microsoft.com/office/officeart/2005/8/layout/hierarchy1"/>
    <dgm:cxn modelId="{00FA4AD8-D263-4C75-8811-06793F405CA9}" type="presParOf" srcId="{06EDDBE9-8CAE-4423-AC32-E82A9A921398}" destId="{FDB01821-F4CE-41B8-85D0-265CD42C434B}" srcOrd="3" destOrd="0" presId="urn:microsoft.com/office/officeart/2005/8/layout/hierarchy1"/>
    <dgm:cxn modelId="{0C3C5B33-7167-4516-97DC-C53E16AA2E89}" type="presParOf" srcId="{FDB01821-F4CE-41B8-85D0-265CD42C434B}" destId="{05F9A7E7-F2AB-465B-B5AA-37F56F9FC63A}" srcOrd="0" destOrd="0" presId="urn:microsoft.com/office/officeart/2005/8/layout/hierarchy1"/>
    <dgm:cxn modelId="{3F9C7FB4-D679-4794-8919-12A34829BD2E}" type="presParOf" srcId="{05F9A7E7-F2AB-465B-B5AA-37F56F9FC63A}" destId="{A12FB00F-3F1B-4B60-9E01-08AFF8E78EFD}" srcOrd="0" destOrd="0" presId="urn:microsoft.com/office/officeart/2005/8/layout/hierarchy1"/>
    <dgm:cxn modelId="{0B6BD704-EA1A-4F5D-8DD4-E478FC448624}" type="presParOf" srcId="{05F9A7E7-F2AB-465B-B5AA-37F56F9FC63A}" destId="{F869A538-CE2A-4D51-99CA-E012AE979082}" srcOrd="1" destOrd="0" presId="urn:microsoft.com/office/officeart/2005/8/layout/hierarchy1"/>
    <dgm:cxn modelId="{2B9715ED-8FFC-47E1-A711-B0C913066BFD}" type="presParOf" srcId="{FDB01821-F4CE-41B8-85D0-265CD42C434B}" destId="{1E082F82-4D12-4173-AB4E-0BDC0A5A8EFF}" srcOrd="1" destOrd="0" presId="urn:microsoft.com/office/officeart/2005/8/layout/hierarchy1"/>
    <dgm:cxn modelId="{F5E71240-0004-4FDB-9D34-B5BDDBD9A894}" type="presParOf" srcId="{1ED8D306-9750-4D39-A722-F03A49C3E3CA}" destId="{006F30DA-B1A9-42F8-A253-CBFCC6992808}" srcOrd="2" destOrd="0" presId="urn:microsoft.com/office/officeart/2005/8/layout/hierarchy1"/>
    <dgm:cxn modelId="{B24A6A05-5AE4-4F06-82D1-68D5CE3CC88A}" type="presParOf" srcId="{1ED8D306-9750-4D39-A722-F03A49C3E3CA}" destId="{A40D4B93-68F2-4D28-BB70-30085246A8E3}" srcOrd="3" destOrd="0" presId="urn:microsoft.com/office/officeart/2005/8/layout/hierarchy1"/>
    <dgm:cxn modelId="{7594463F-0D52-42EC-AB58-F8D0E9A0722F}" type="presParOf" srcId="{A40D4B93-68F2-4D28-BB70-30085246A8E3}" destId="{287E2CD6-A457-47C8-BBF9-90433AA88EFB}" srcOrd="0" destOrd="0" presId="urn:microsoft.com/office/officeart/2005/8/layout/hierarchy1"/>
    <dgm:cxn modelId="{29C1E997-5D12-4A70-8679-9EC0B14513DB}" type="presParOf" srcId="{287E2CD6-A457-47C8-BBF9-90433AA88EFB}" destId="{AEC3F982-9A61-4E1B-A393-E365DEA6AF74}" srcOrd="0" destOrd="0" presId="urn:microsoft.com/office/officeart/2005/8/layout/hierarchy1"/>
    <dgm:cxn modelId="{FE360FDE-DB3A-4ED6-8770-FBCCEF6485E6}" type="presParOf" srcId="{287E2CD6-A457-47C8-BBF9-90433AA88EFB}" destId="{0F242929-0E4B-4128-8B52-0AA5B9FC6AAD}" srcOrd="1" destOrd="0" presId="urn:microsoft.com/office/officeart/2005/8/layout/hierarchy1"/>
    <dgm:cxn modelId="{F80A9132-6752-4CD4-A7C2-77182FFD716B}" type="presParOf" srcId="{A40D4B93-68F2-4D28-BB70-30085246A8E3}" destId="{D45DC9EF-FDF9-43A0-8D9B-B51DF78283BC}" srcOrd="1" destOrd="0" presId="urn:microsoft.com/office/officeart/2005/8/layout/hierarchy1"/>
    <dgm:cxn modelId="{664022BA-9E60-4589-9CFB-D8B6BC2B2823}" type="presParOf" srcId="{D45DC9EF-FDF9-43A0-8D9B-B51DF78283BC}" destId="{ED6E3720-7FA8-414C-9A4F-5A5367CF07BF}" srcOrd="0" destOrd="0" presId="urn:microsoft.com/office/officeart/2005/8/layout/hierarchy1"/>
    <dgm:cxn modelId="{AC5D4A47-BBB0-434C-8DE7-197915D90C8F}" type="presParOf" srcId="{D45DC9EF-FDF9-43A0-8D9B-B51DF78283BC}" destId="{F09C3428-9101-409E-B66C-2891755F6DE9}" srcOrd="1" destOrd="0" presId="urn:microsoft.com/office/officeart/2005/8/layout/hierarchy1"/>
    <dgm:cxn modelId="{6E57F9B2-4D53-4D13-AFB4-1F84F6E3F1EF}" type="presParOf" srcId="{F09C3428-9101-409E-B66C-2891755F6DE9}" destId="{C7ECA19B-5613-428F-9DA8-17A16CDD47C5}" srcOrd="0" destOrd="0" presId="urn:microsoft.com/office/officeart/2005/8/layout/hierarchy1"/>
    <dgm:cxn modelId="{BD2C0180-91BE-4042-993E-97007674A75F}" type="presParOf" srcId="{C7ECA19B-5613-428F-9DA8-17A16CDD47C5}" destId="{E2CFE1B6-1A64-4AD7-BB1B-6198FCFC2C8A}" srcOrd="0" destOrd="0" presId="urn:microsoft.com/office/officeart/2005/8/layout/hierarchy1"/>
    <dgm:cxn modelId="{85F397B4-63EC-4142-9908-91B10E8D47FD}" type="presParOf" srcId="{C7ECA19B-5613-428F-9DA8-17A16CDD47C5}" destId="{B964A054-0C05-40BA-B9E4-F31B94B33372}" srcOrd="1" destOrd="0" presId="urn:microsoft.com/office/officeart/2005/8/layout/hierarchy1"/>
    <dgm:cxn modelId="{D6CA986E-C57C-4679-BD70-DD566EB63B7B}" type="presParOf" srcId="{F09C3428-9101-409E-B66C-2891755F6DE9}" destId="{14ABFABF-C623-4C36-8557-074E2B166B9A}" srcOrd="1" destOrd="0" presId="urn:microsoft.com/office/officeart/2005/8/layout/hierarchy1"/>
    <dgm:cxn modelId="{2F731BC5-FEAB-4424-9358-EF6687F1AB38}" type="presParOf" srcId="{D45DC9EF-FDF9-43A0-8D9B-B51DF78283BC}" destId="{B6247DF8-AAFC-4098-9A38-09D0DB9D08CA}" srcOrd="2" destOrd="0" presId="urn:microsoft.com/office/officeart/2005/8/layout/hierarchy1"/>
    <dgm:cxn modelId="{BE902E81-3078-43E1-9BFE-C4FB4129E76D}" type="presParOf" srcId="{D45DC9EF-FDF9-43A0-8D9B-B51DF78283BC}" destId="{E593B889-3E6E-4C53-9981-6A80945F15B9}" srcOrd="3" destOrd="0" presId="urn:microsoft.com/office/officeart/2005/8/layout/hierarchy1"/>
    <dgm:cxn modelId="{77BED6D7-05D9-4725-8B1C-5FBA63217BBA}" type="presParOf" srcId="{E593B889-3E6E-4C53-9981-6A80945F15B9}" destId="{0563690E-180D-4C90-8054-DB5833B0208D}" srcOrd="0" destOrd="0" presId="urn:microsoft.com/office/officeart/2005/8/layout/hierarchy1"/>
    <dgm:cxn modelId="{A02BF965-F078-4499-8E88-57F5BEAAE5C4}" type="presParOf" srcId="{0563690E-180D-4C90-8054-DB5833B0208D}" destId="{A0BACE92-85E6-4645-AA9F-F616BDA65FD6}" srcOrd="0" destOrd="0" presId="urn:microsoft.com/office/officeart/2005/8/layout/hierarchy1"/>
    <dgm:cxn modelId="{A21E2E25-19B1-452D-AD74-F240BD8CCED6}" type="presParOf" srcId="{0563690E-180D-4C90-8054-DB5833B0208D}" destId="{C3BD1F67-C510-46B9-AE90-A3C4EA1857D4}" srcOrd="1" destOrd="0" presId="urn:microsoft.com/office/officeart/2005/8/layout/hierarchy1"/>
    <dgm:cxn modelId="{FEEA96B8-65DF-4ADA-82BA-523A040E553A}" type="presParOf" srcId="{E593B889-3E6E-4C53-9981-6A80945F15B9}" destId="{4535AEBF-CD53-4B36-B2BA-F736BABAC96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5904E-AE28-4B8E-8B22-39675BFF741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pPr rtl="1"/>
          <a:endParaRPr lang="ar-BH"/>
        </a:p>
      </dgm:t>
    </dgm:pt>
    <dgm:pt modelId="{6674976D-FA55-44CF-BA79-7889929FE7F2}">
      <dgm:prSet phldrT="[Text]" custT="1"/>
      <dgm:spPr/>
      <dgm:t>
        <a:bodyPr/>
        <a:lstStyle/>
        <a:p>
          <a:pPr algn="ctr" rtl="1"/>
          <a:r>
            <a:rPr lang="ar-BH" sz="2800" b="1" dirty="0">
              <a:latin typeface="Sakkal Majalla" panose="02000000000000000000" pitchFamily="2" charset="-78"/>
              <a:cs typeface="Sakkal Majalla" panose="02000000000000000000" pitchFamily="2" charset="-78"/>
            </a:rPr>
            <a:t>الطعام رمز للضيافة والكرم </a:t>
          </a:r>
        </a:p>
      </dgm:t>
    </dgm:pt>
    <dgm:pt modelId="{FA906E50-C765-438A-BB06-8BA410315457}" type="parTrans" cxnId="{53D7210B-1150-465C-A466-637F520A6E69}">
      <dgm:prSet/>
      <dgm:spPr/>
      <dgm:t>
        <a:bodyPr/>
        <a:lstStyle/>
        <a:p>
          <a:pPr algn="ctr" rtl="1"/>
          <a:endParaRPr lang="ar-BH"/>
        </a:p>
      </dgm:t>
    </dgm:pt>
    <dgm:pt modelId="{E1AEBCF7-8858-4D4D-85CB-281E72E3F715}" type="sibTrans" cxnId="{53D7210B-1150-465C-A466-637F520A6E69}">
      <dgm:prSet/>
      <dgm:spPr/>
      <dgm:t>
        <a:bodyPr/>
        <a:lstStyle/>
        <a:p>
          <a:pPr algn="ctr" rtl="1"/>
          <a:endParaRPr lang="ar-BH"/>
        </a:p>
      </dgm:t>
    </dgm:pt>
    <dgm:pt modelId="{C06B3F84-955C-4A37-A675-1D3662B7BA66}">
      <dgm:prSet phldrT="[Text]" custT="1"/>
      <dgm:spPr/>
      <dgm:t>
        <a:bodyPr/>
        <a:lstStyle/>
        <a:p>
          <a:pPr algn="ctr" rtl="1"/>
          <a:r>
            <a:rPr lang="ar-BH" sz="2800" b="1" dirty="0">
              <a:latin typeface="Sakkal Majalla" panose="02000000000000000000" pitchFamily="2" charset="-78"/>
              <a:cs typeface="Sakkal Majalla" panose="02000000000000000000" pitchFamily="2" charset="-78"/>
            </a:rPr>
            <a:t>المشاكل الاجتماعية ومايصاحبها من انفعالات </a:t>
          </a:r>
          <a:r>
            <a:rPr lang="ar-BH" sz="2800" b="1" dirty="0" smtClean="0">
              <a:latin typeface="Sakkal Majalla" panose="02000000000000000000" pitchFamily="2" charset="-78"/>
              <a:cs typeface="Sakkal Majalla" panose="02000000000000000000" pitchFamily="2" charset="-78"/>
            </a:rPr>
            <a:t>وأمراض </a:t>
          </a:r>
          <a:endParaRPr lang="ar-BH" sz="2800" b="1" dirty="0">
            <a:latin typeface="Sakkal Majalla" panose="02000000000000000000" pitchFamily="2" charset="-78"/>
            <a:cs typeface="Sakkal Majalla" panose="02000000000000000000" pitchFamily="2" charset="-78"/>
          </a:endParaRPr>
        </a:p>
      </dgm:t>
    </dgm:pt>
    <dgm:pt modelId="{43B10077-B495-4948-A08D-ABEB29BBF632}" type="parTrans" cxnId="{3F40034D-0E13-44DD-98CD-7F8D64226C80}">
      <dgm:prSet/>
      <dgm:spPr/>
      <dgm:t>
        <a:bodyPr/>
        <a:lstStyle/>
        <a:p>
          <a:pPr algn="ctr" rtl="1"/>
          <a:endParaRPr lang="ar-BH"/>
        </a:p>
      </dgm:t>
    </dgm:pt>
    <dgm:pt modelId="{818A1048-D6BE-4A44-B264-B12D904C6681}" type="sibTrans" cxnId="{3F40034D-0E13-44DD-98CD-7F8D64226C80}">
      <dgm:prSet/>
      <dgm:spPr/>
      <dgm:t>
        <a:bodyPr/>
        <a:lstStyle/>
        <a:p>
          <a:pPr algn="ctr" rtl="1"/>
          <a:endParaRPr lang="ar-BH"/>
        </a:p>
      </dgm:t>
    </dgm:pt>
    <dgm:pt modelId="{F8D446F5-49AF-4541-B283-CAEC1A4E695D}">
      <dgm:prSet phldrT="[Text]" custT="1"/>
      <dgm:spPr/>
      <dgm:t>
        <a:bodyPr/>
        <a:lstStyle/>
        <a:p>
          <a:pPr algn="ctr" rtl="1"/>
          <a:r>
            <a:rPr lang="ar-BH" sz="3200" b="1" dirty="0">
              <a:latin typeface="Sakkal Majalla" panose="02000000000000000000" pitchFamily="2" charset="-78"/>
              <a:cs typeface="Sakkal Majalla" panose="02000000000000000000" pitchFamily="2" charset="-78"/>
            </a:rPr>
            <a:t>الموقع الجغرافي </a:t>
          </a:r>
        </a:p>
      </dgm:t>
    </dgm:pt>
    <dgm:pt modelId="{93D7B58F-7EFA-47DE-A152-811665306C6C}" type="parTrans" cxnId="{018742EE-6BE8-4567-9BE4-C1A768DAC8F5}">
      <dgm:prSet/>
      <dgm:spPr/>
      <dgm:t>
        <a:bodyPr/>
        <a:lstStyle/>
        <a:p>
          <a:pPr algn="ctr" rtl="1"/>
          <a:endParaRPr lang="ar-BH"/>
        </a:p>
      </dgm:t>
    </dgm:pt>
    <dgm:pt modelId="{A91862BF-15E3-4EDE-A0F7-2D447099503F}" type="sibTrans" cxnId="{018742EE-6BE8-4567-9BE4-C1A768DAC8F5}">
      <dgm:prSet/>
      <dgm:spPr/>
      <dgm:t>
        <a:bodyPr/>
        <a:lstStyle/>
        <a:p>
          <a:pPr algn="ctr" rtl="1"/>
          <a:endParaRPr lang="ar-BH"/>
        </a:p>
      </dgm:t>
    </dgm:pt>
    <dgm:pt modelId="{D83CF354-4C75-4A18-BE9F-04CCD4A614FF}" type="pres">
      <dgm:prSet presAssocID="{E3D5904E-AE28-4B8E-8B22-39675BFF7411}" presName="Name0" presStyleCnt="0">
        <dgm:presLayoutVars>
          <dgm:chMax val="7"/>
          <dgm:chPref val="7"/>
          <dgm:dir/>
          <dgm:animLvl val="lvl"/>
        </dgm:presLayoutVars>
      </dgm:prSet>
      <dgm:spPr/>
      <dgm:t>
        <a:bodyPr/>
        <a:lstStyle/>
        <a:p>
          <a:endParaRPr lang="en-US"/>
        </a:p>
      </dgm:t>
    </dgm:pt>
    <dgm:pt modelId="{71B6DEC2-D705-4CE1-9712-A8D68C04FE1A}" type="pres">
      <dgm:prSet presAssocID="{6674976D-FA55-44CF-BA79-7889929FE7F2}" presName="Accent1" presStyleCnt="0"/>
      <dgm:spPr/>
    </dgm:pt>
    <dgm:pt modelId="{4AD29818-55E4-44C1-A3F7-4A7F6431259F}" type="pres">
      <dgm:prSet presAssocID="{6674976D-FA55-44CF-BA79-7889929FE7F2}" presName="Accent" presStyleLbl="node1" presStyleIdx="0" presStyleCnt="3" custScaleX="173259" custLinFactNeighborX="78007" custLinFactNeighborY="249"/>
      <dgm:spPr/>
    </dgm:pt>
    <dgm:pt modelId="{20B166A4-8B95-4254-A583-902BA3DC6E94}" type="pres">
      <dgm:prSet presAssocID="{6674976D-FA55-44CF-BA79-7889929FE7F2}" presName="Parent1" presStyleLbl="revTx" presStyleIdx="0" presStyleCnt="3" custScaleX="228833" custLinFactX="23332" custLinFactNeighborX="100000" custLinFactNeighborY="-5070">
        <dgm:presLayoutVars>
          <dgm:chMax val="1"/>
          <dgm:chPref val="1"/>
          <dgm:bulletEnabled val="1"/>
        </dgm:presLayoutVars>
      </dgm:prSet>
      <dgm:spPr/>
      <dgm:t>
        <a:bodyPr/>
        <a:lstStyle/>
        <a:p>
          <a:endParaRPr lang="en-US"/>
        </a:p>
      </dgm:t>
    </dgm:pt>
    <dgm:pt modelId="{39F673E8-30A8-4EDE-B019-1FA582C0F178}" type="pres">
      <dgm:prSet presAssocID="{C06B3F84-955C-4A37-A675-1D3662B7BA66}" presName="Accent2" presStyleCnt="0"/>
      <dgm:spPr/>
    </dgm:pt>
    <dgm:pt modelId="{69A58FE6-1C1E-4E96-B289-556CE57BD568}" type="pres">
      <dgm:prSet presAssocID="{C06B3F84-955C-4A37-A675-1D3662B7BA66}" presName="Accent" presStyleLbl="node1" presStyleIdx="1" presStyleCnt="3" custScaleX="221603" custLinFactNeighborX="-4860"/>
      <dgm:spPr/>
    </dgm:pt>
    <dgm:pt modelId="{3FB11A6D-AC89-4723-9272-82410F4966C4}" type="pres">
      <dgm:prSet presAssocID="{C06B3F84-955C-4A37-A675-1D3662B7BA66}" presName="Parent2" presStyleLbl="revTx" presStyleIdx="1" presStyleCnt="3" custScaleX="261511">
        <dgm:presLayoutVars>
          <dgm:chMax val="1"/>
          <dgm:chPref val="1"/>
          <dgm:bulletEnabled val="1"/>
        </dgm:presLayoutVars>
      </dgm:prSet>
      <dgm:spPr/>
      <dgm:t>
        <a:bodyPr/>
        <a:lstStyle/>
        <a:p>
          <a:endParaRPr lang="en-US"/>
        </a:p>
      </dgm:t>
    </dgm:pt>
    <dgm:pt modelId="{1DDCAFB6-CD73-449E-9E1E-A96FC3ECB748}" type="pres">
      <dgm:prSet presAssocID="{F8D446F5-49AF-4541-B283-CAEC1A4E695D}" presName="Accent3" presStyleCnt="0"/>
      <dgm:spPr/>
    </dgm:pt>
    <dgm:pt modelId="{EDD7193C-814D-42D4-ACBB-3B7FDFD2A5DE}" type="pres">
      <dgm:prSet presAssocID="{F8D446F5-49AF-4541-B283-CAEC1A4E695D}" presName="Accent" presStyleLbl="node1" presStyleIdx="2" presStyleCnt="3" custScaleX="196621" custLinFactNeighborX="63924" custLinFactNeighborY="-2731"/>
      <dgm:spPr/>
    </dgm:pt>
    <dgm:pt modelId="{47A8276C-90D4-4C09-9FE0-ADC7F90DDB0E}" type="pres">
      <dgm:prSet presAssocID="{F8D446F5-49AF-4541-B283-CAEC1A4E695D}" presName="Parent3" presStyleLbl="revTx" presStyleIdx="2" presStyleCnt="3" custScaleX="128916" custScaleY="128277" custLinFactX="4748" custLinFactNeighborX="100000">
        <dgm:presLayoutVars>
          <dgm:chMax val="1"/>
          <dgm:chPref val="1"/>
          <dgm:bulletEnabled val="1"/>
        </dgm:presLayoutVars>
      </dgm:prSet>
      <dgm:spPr/>
      <dgm:t>
        <a:bodyPr/>
        <a:lstStyle/>
        <a:p>
          <a:endParaRPr lang="en-US"/>
        </a:p>
      </dgm:t>
    </dgm:pt>
  </dgm:ptLst>
  <dgm:cxnLst>
    <dgm:cxn modelId="{36314397-CBE6-4F12-8481-CCE9107DDCEA}" type="presOf" srcId="{E3D5904E-AE28-4B8E-8B22-39675BFF7411}" destId="{D83CF354-4C75-4A18-BE9F-04CCD4A614FF}" srcOrd="0" destOrd="0" presId="urn:microsoft.com/office/officeart/2009/layout/CircleArrowProcess"/>
    <dgm:cxn modelId="{66DC3B2A-2F7E-46E4-854B-231D4C556AC0}" type="presOf" srcId="{C06B3F84-955C-4A37-A675-1D3662B7BA66}" destId="{3FB11A6D-AC89-4723-9272-82410F4966C4}" srcOrd="0" destOrd="0" presId="urn:microsoft.com/office/officeart/2009/layout/CircleArrowProcess"/>
    <dgm:cxn modelId="{53D7210B-1150-465C-A466-637F520A6E69}" srcId="{E3D5904E-AE28-4B8E-8B22-39675BFF7411}" destId="{6674976D-FA55-44CF-BA79-7889929FE7F2}" srcOrd="0" destOrd="0" parTransId="{FA906E50-C765-438A-BB06-8BA410315457}" sibTransId="{E1AEBCF7-8858-4D4D-85CB-281E72E3F715}"/>
    <dgm:cxn modelId="{32DFF473-70AF-4C03-956E-194D1F90D6CD}" type="presOf" srcId="{F8D446F5-49AF-4541-B283-CAEC1A4E695D}" destId="{47A8276C-90D4-4C09-9FE0-ADC7F90DDB0E}" srcOrd="0" destOrd="0" presId="urn:microsoft.com/office/officeart/2009/layout/CircleArrowProcess"/>
    <dgm:cxn modelId="{3F40034D-0E13-44DD-98CD-7F8D64226C80}" srcId="{E3D5904E-AE28-4B8E-8B22-39675BFF7411}" destId="{C06B3F84-955C-4A37-A675-1D3662B7BA66}" srcOrd="1" destOrd="0" parTransId="{43B10077-B495-4948-A08D-ABEB29BBF632}" sibTransId="{818A1048-D6BE-4A44-B264-B12D904C6681}"/>
    <dgm:cxn modelId="{E8EE72F1-BC02-4964-87C6-2FC1561A0C6E}" type="presOf" srcId="{6674976D-FA55-44CF-BA79-7889929FE7F2}" destId="{20B166A4-8B95-4254-A583-902BA3DC6E94}" srcOrd="0" destOrd="0" presId="urn:microsoft.com/office/officeart/2009/layout/CircleArrowProcess"/>
    <dgm:cxn modelId="{018742EE-6BE8-4567-9BE4-C1A768DAC8F5}" srcId="{E3D5904E-AE28-4B8E-8B22-39675BFF7411}" destId="{F8D446F5-49AF-4541-B283-CAEC1A4E695D}" srcOrd="2" destOrd="0" parTransId="{93D7B58F-7EFA-47DE-A152-811665306C6C}" sibTransId="{A91862BF-15E3-4EDE-A0F7-2D447099503F}"/>
    <dgm:cxn modelId="{108C8730-8DFA-47E3-B472-8D5FD4E19FBE}" type="presParOf" srcId="{D83CF354-4C75-4A18-BE9F-04CCD4A614FF}" destId="{71B6DEC2-D705-4CE1-9712-A8D68C04FE1A}" srcOrd="0" destOrd="0" presId="urn:microsoft.com/office/officeart/2009/layout/CircleArrowProcess"/>
    <dgm:cxn modelId="{305B1BE2-2FF9-4147-B3EC-D66F2D131145}" type="presParOf" srcId="{71B6DEC2-D705-4CE1-9712-A8D68C04FE1A}" destId="{4AD29818-55E4-44C1-A3F7-4A7F6431259F}" srcOrd="0" destOrd="0" presId="urn:microsoft.com/office/officeart/2009/layout/CircleArrowProcess"/>
    <dgm:cxn modelId="{85E5FF23-45AD-49EE-A617-8B01F9466E6C}" type="presParOf" srcId="{D83CF354-4C75-4A18-BE9F-04CCD4A614FF}" destId="{20B166A4-8B95-4254-A583-902BA3DC6E94}" srcOrd="1" destOrd="0" presId="urn:microsoft.com/office/officeart/2009/layout/CircleArrowProcess"/>
    <dgm:cxn modelId="{1EA235AF-58C1-4EBF-B6E6-83B0334A53D8}" type="presParOf" srcId="{D83CF354-4C75-4A18-BE9F-04CCD4A614FF}" destId="{39F673E8-30A8-4EDE-B019-1FA582C0F178}" srcOrd="2" destOrd="0" presId="urn:microsoft.com/office/officeart/2009/layout/CircleArrowProcess"/>
    <dgm:cxn modelId="{1A027684-5B14-4449-8CAC-4ACB617B7EE4}" type="presParOf" srcId="{39F673E8-30A8-4EDE-B019-1FA582C0F178}" destId="{69A58FE6-1C1E-4E96-B289-556CE57BD568}" srcOrd="0" destOrd="0" presId="urn:microsoft.com/office/officeart/2009/layout/CircleArrowProcess"/>
    <dgm:cxn modelId="{4C9FB3A4-982E-47C5-B8F5-AB0B843BF00A}" type="presParOf" srcId="{D83CF354-4C75-4A18-BE9F-04CCD4A614FF}" destId="{3FB11A6D-AC89-4723-9272-82410F4966C4}" srcOrd="3" destOrd="0" presId="urn:microsoft.com/office/officeart/2009/layout/CircleArrowProcess"/>
    <dgm:cxn modelId="{73200960-3AEE-4E25-B1BA-F512214768DF}" type="presParOf" srcId="{D83CF354-4C75-4A18-BE9F-04CCD4A614FF}" destId="{1DDCAFB6-CD73-449E-9E1E-A96FC3ECB748}" srcOrd="4" destOrd="0" presId="urn:microsoft.com/office/officeart/2009/layout/CircleArrowProcess"/>
    <dgm:cxn modelId="{7C09F93F-1275-45BE-97F0-245CBB911E19}" type="presParOf" srcId="{1DDCAFB6-CD73-449E-9E1E-A96FC3ECB748}" destId="{EDD7193C-814D-42D4-ACBB-3B7FDFD2A5DE}" srcOrd="0" destOrd="0" presId="urn:microsoft.com/office/officeart/2009/layout/CircleArrowProcess"/>
    <dgm:cxn modelId="{B925E8E9-BC74-4EDD-AFEA-3703B721CF2E}" type="presParOf" srcId="{D83CF354-4C75-4A18-BE9F-04CCD4A614FF}" destId="{47A8276C-90D4-4C09-9FE0-ADC7F90DDB0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47DF8-AAFC-4098-9A38-09D0DB9D08CA}">
      <dsp:nvSpPr>
        <dsp:cNvPr id="0" name=""/>
        <dsp:cNvSpPr/>
      </dsp:nvSpPr>
      <dsp:spPr>
        <a:xfrm>
          <a:off x="7073634" y="3202701"/>
          <a:ext cx="1215302" cy="578373"/>
        </a:xfrm>
        <a:custGeom>
          <a:avLst/>
          <a:gdLst/>
          <a:ahLst/>
          <a:cxnLst/>
          <a:rect l="0" t="0" r="0" b="0"/>
          <a:pathLst>
            <a:path>
              <a:moveTo>
                <a:pt x="0" y="0"/>
              </a:moveTo>
              <a:lnTo>
                <a:pt x="0" y="394144"/>
              </a:lnTo>
              <a:lnTo>
                <a:pt x="1215302" y="394144"/>
              </a:lnTo>
              <a:lnTo>
                <a:pt x="1215302" y="5783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6E3720-7FA8-414C-9A4F-5A5367CF07BF}">
      <dsp:nvSpPr>
        <dsp:cNvPr id="0" name=""/>
        <dsp:cNvSpPr/>
      </dsp:nvSpPr>
      <dsp:spPr>
        <a:xfrm>
          <a:off x="5858332" y="3202701"/>
          <a:ext cx="1215302" cy="578373"/>
        </a:xfrm>
        <a:custGeom>
          <a:avLst/>
          <a:gdLst/>
          <a:ahLst/>
          <a:cxnLst/>
          <a:rect l="0" t="0" r="0" b="0"/>
          <a:pathLst>
            <a:path>
              <a:moveTo>
                <a:pt x="1215302" y="0"/>
              </a:moveTo>
              <a:lnTo>
                <a:pt x="1215302" y="394144"/>
              </a:lnTo>
              <a:lnTo>
                <a:pt x="0" y="394144"/>
              </a:lnTo>
              <a:lnTo>
                <a:pt x="0" y="5783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6F30DA-B1A9-42F8-A253-CBFCC6992808}">
      <dsp:nvSpPr>
        <dsp:cNvPr id="0" name=""/>
        <dsp:cNvSpPr/>
      </dsp:nvSpPr>
      <dsp:spPr>
        <a:xfrm>
          <a:off x="4643029" y="1361518"/>
          <a:ext cx="2430604" cy="578373"/>
        </a:xfrm>
        <a:custGeom>
          <a:avLst/>
          <a:gdLst/>
          <a:ahLst/>
          <a:cxnLst/>
          <a:rect l="0" t="0" r="0" b="0"/>
          <a:pathLst>
            <a:path>
              <a:moveTo>
                <a:pt x="0" y="0"/>
              </a:moveTo>
              <a:lnTo>
                <a:pt x="0" y="394144"/>
              </a:lnTo>
              <a:lnTo>
                <a:pt x="2430604" y="394144"/>
              </a:lnTo>
              <a:lnTo>
                <a:pt x="2430604" y="5783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E70019-74DC-46CB-8897-CF2AAF4D359D}">
      <dsp:nvSpPr>
        <dsp:cNvPr id="0" name=""/>
        <dsp:cNvSpPr/>
      </dsp:nvSpPr>
      <dsp:spPr>
        <a:xfrm>
          <a:off x="2212425" y="3202701"/>
          <a:ext cx="1215302" cy="578373"/>
        </a:xfrm>
        <a:custGeom>
          <a:avLst/>
          <a:gdLst/>
          <a:ahLst/>
          <a:cxnLst/>
          <a:rect l="0" t="0" r="0" b="0"/>
          <a:pathLst>
            <a:path>
              <a:moveTo>
                <a:pt x="0" y="0"/>
              </a:moveTo>
              <a:lnTo>
                <a:pt x="0" y="394144"/>
              </a:lnTo>
              <a:lnTo>
                <a:pt x="1215302" y="394144"/>
              </a:lnTo>
              <a:lnTo>
                <a:pt x="1215302" y="5783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C8A9DB-0239-4E83-8A1A-E97BF20BC664}">
      <dsp:nvSpPr>
        <dsp:cNvPr id="0" name=""/>
        <dsp:cNvSpPr/>
      </dsp:nvSpPr>
      <dsp:spPr>
        <a:xfrm>
          <a:off x="997123" y="3202701"/>
          <a:ext cx="1215302" cy="578373"/>
        </a:xfrm>
        <a:custGeom>
          <a:avLst/>
          <a:gdLst/>
          <a:ahLst/>
          <a:cxnLst/>
          <a:rect l="0" t="0" r="0" b="0"/>
          <a:pathLst>
            <a:path>
              <a:moveTo>
                <a:pt x="1215302" y="0"/>
              </a:moveTo>
              <a:lnTo>
                <a:pt x="1215302" y="394144"/>
              </a:lnTo>
              <a:lnTo>
                <a:pt x="0" y="394144"/>
              </a:lnTo>
              <a:lnTo>
                <a:pt x="0" y="5783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69122F-C809-48FC-800A-21C58FE24464}">
      <dsp:nvSpPr>
        <dsp:cNvPr id="0" name=""/>
        <dsp:cNvSpPr/>
      </dsp:nvSpPr>
      <dsp:spPr>
        <a:xfrm>
          <a:off x="2212425" y="1361518"/>
          <a:ext cx="2430604" cy="578373"/>
        </a:xfrm>
        <a:custGeom>
          <a:avLst/>
          <a:gdLst/>
          <a:ahLst/>
          <a:cxnLst/>
          <a:rect l="0" t="0" r="0" b="0"/>
          <a:pathLst>
            <a:path>
              <a:moveTo>
                <a:pt x="2430604" y="0"/>
              </a:moveTo>
              <a:lnTo>
                <a:pt x="2430604" y="394144"/>
              </a:lnTo>
              <a:lnTo>
                <a:pt x="0" y="394144"/>
              </a:lnTo>
              <a:lnTo>
                <a:pt x="0" y="5783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EAB28-C8B8-40B8-A4E0-D0F0A170A4FB}">
      <dsp:nvSpPr>
        <dsp:cNvPr id="0" name=""/>
        <dsp:cNvSpPr/>
      </dsp:nvSpPr>
      <dsp:spPr>
        <a:xfrm>
          <a:off x="3648691" y="98709"/>
          <a:ext cx="1988676" cy="126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A4E05-62BC-49D1-9568-FAB0424E98BD}">
      <dsp:nvSpPr>
        <dsp:cNvPr id="0" name=""/>
        <dsp:cNvSpPr/>
      </dsp:nvSpPr>
      <dsp:spPr>
        <a:xfrm>
          <a:off x="3869655" y="308624"/>
          <a:ext cx="1988676" cy="1262809"/>
        </a:xfrm>
        <a:prstGeom prst="roundRect">
          <a:avLst>
            <a:gd name="adj" fmla="val 10000"/>
          </a:avLst>
        </a:prstGeom>
        <a:solidFill>
          <a:srgbClr val="FF99FF">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BH" sz="2400" b="1" kern="1200" dirty="0">
              <a:latin typeface="Sakkal Majalla" panose="02000000000000000000" pitchFamily="2" charset="-78"/>
              <a:cs typeface="+mj-cs"/>
            </a:rPr>
            <a:t>المستوى الاقتصادي </a:t>
          </a:r>
        </a:p>
      </dsp:txBody>
      <dsp:txXfrm>
        <a:off x="3906641" y="345610"/>
        <a:ext cx="1914704" cy="1188837"/>
      </dsp:txXfrm>
    </dsp:sp>
    <dsp:sp modelId="{020F12BE-3D33-4CD8-921E-0F10C1411580}">
      <dsp:nvSpPr>
        <dsp:cNvPr id="0" name=""/>
        <dsp:cNvSpPr/>
      </dsp:nvSpPr>
      <dsp:spPr>
        <a:xfrm>
          <a:off x="1218087" y="1939891"/>
          <a:ext cx="1988676" cy="126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7C78E-FB10-4B8C-8504-DAAA8512E655}">
      <dsp:nvSpPr>
        <dsp:cNvPr id="0" name=""/>
        <dsp:cNvSpPr/>
      </dsp:nvSpPr>
      <dsp:spPr>
        <a:xfrm>
          <a:off x="1439051" y="2149807"/>
          <a:ext cx="1988676" cy="1262809"/>
        </a:xfrm>
        <a:prstGeom prst="roundRect">
          <a:avLst>
            <a:gd name="adj" fmla="val 10000"/>
          </a:avLst>
        </a:prstGeom>
        <a:solidFill>
          <a:schemeClr val="accent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BH" sz="2400" b="1" kern="1200" dirty="0">
              <a:latin typeface="Sakkal Majalla" panose="02000000000000000000" pitchFamily="2" charset="-78"/>
              <a:cs typeface="+mj-cs"/>
            </a:rPr>
            <a:t>ارتفاع المستوى الاقتصادي </a:t>
          </a:r>
        </a:p>
      </dsp:txBody>
      <dsp:txXfrm>
        <a:off x="1476037" y="2186793"/>
        <a:ext cx="1914704" cy="1188837"/>
      </dsp:txXfrm>
    </dsp:sp>
    <dsp:sp modelId="{611B0EA0-1062-4E77-882F-3885D7DC34E2}">
      <dsp:nvSpPr>
        <dsp:cNvPr id="0" name=""/>
        <dsp:cNvSpPr/>
      </dsp:nvSpPr>
      <dsp:spPr>
        <a:xfrm>
          <a:off x="2785" y="3781074"/>
          <a:ext cx="1988676" cy="126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61A53-FA7D-49AE-A846-2F79D531EE7B}">
      <dsp:nvSpPr>
        <dsp:cNvPr id="0" name=""/>
        <dsp:cNvSpPr/>
      </dsp:nvSpPr>
      <dsp:spPr>
        <a:xfrm>
          <a:off x="223749" y="3990990"/>
          <a:ext cx="1988676" cy="1262809"/>
        </a:xfrm>
        <a:prstGeom prst="roundRect">
          <a:avLst>
            <a:gd name="adj" fmla="val 10000"/>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BH" sz="2400" b="1" kern="1200" dirty="0">
              <a:latin typeface="Sakkal Majalla" panose="02000000000000000000" pitchFamily="2" charset="-78"/>
              <a:cs typeface="+mj-cs"/>
            </a:rPr>
            <a:t>التكافل الاجتماعي </a:t>
          </a:r>
        </a:p>
      </dsp:txBody>
      <dsp:txXfrm>
        <a:off x="260735" y="4027976"/>
        <a:ext cx="1914704" cy="1188837"/>
      </dsp:txXfrm>
    </dsp:sp>
    <dsp:sp modelId="{A12FB00F-3F1B-4B60-9E01-08AFF8E78EFD}">
      <dsp:nvSpPr>
        <dsp:cNvPr id="0" name=""/>
        <dsp:cNvSpPr/>
      </dsp:nvSpPr>
      <dsp:spPr>
        <a:xfrm>
          <a:off x="2433389" y="3781074"/>
          <a:ext cx="1988676" cy="126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9A538-CE2A-4D51-99CA-E012AE979082}">
      <dsp:nvSpPr>
        <dsp:cNvPr id="0" name=""/>
        <dsp:cNvSpPr/>
      </dsp:nvSpPr>
      <dsp:spPr>
        <a:xfrm>
          <a:off x="2654353" y="3990990"/>
          <a:ext cx="1988676" cy="1262809"/>
        </a:xfrm>
        <a:prstGeom prst="roundRect">
          <a:avLst>
            <a:gd name="adj" fmla="val 10000"/>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BH" sz="2400" b="1" kern="1200" dirty="0">
              <a:latin typeface="Sakkal Majalla" panose="02000000000000000000" pitchFamily="2" charset="-78"/>
              <a:cs typeface="+mj-cs"/>
            </a:rPr>
            <a:t>سياسة دعم الغذاء</a:t>
          </a:r>
        </a:p>
      </dsp:txBody>
      <dsp:txXfrm>
        <a:off x="2691339" y="4027976"/>
        <a:ext cx="1914704" cy="1188837"/>
      </dsp:txXfrm>
    </dsp:sp>
    <dsp:sp modelId="{AEC3F982-9A61-4E1B-A393-E365DEA6AF74}">
      <dsp:nvSpPr>
        <dsp:cNvPr id="0" name=""/>
        <dsp:cNvSpPr/>
      </dsp:nvSpPr>
      <dsp:spPr>
        <a:xfrm>
          <a:off x="6079296" y="1939891"/>
          <a:ext cx="1988676" cy="126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242929-0E4B-4128-8B52-0AA5B9FC6AAD}">
      <dsp:nvSpPr>
        <dsp:cNvPr id="0" name=""/>
        <dsp:cNvSpPr/>
      </dsp:nvSpPr>
      <dsp:spPr>
        <a:xfrm>
          <a:off x="6300260" y="2149807"/>
          <a:ext cx="1988676" cy="1262809"/>
        </a:xfrm>
        <a:prstGeom prst="roundRect">
          <a:avLst>
            <a:gd name="adj" fmla="val 10000"/>
          </a:avLst>
        </a:prstGeom>
        <a:solidFill>
          <a:schemeClr val="accent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BH" sz="2400" b="1" kern="1200" dirty="0">
              <a:latin typeface="Sakkal Majalla" panose="02000000000000000000" pitchFamily="2" charset="-78"/>
              <a:cs typeface="+mj-cs"/>
            </a:rPr>
            <a:t>انخفاض المستوى الاقتصادي </a:t>
          </a:r>
        </a:p>
      </dsp:txBody>
      <dsp:txXfrm>
        <a:off x="6337246" y="2186793"/>
        <a:ext cx="1914704" cy="1188837"/>
      </dsp:txXfrm>
    </dsp:sp>
    <dsp:sp modelId="{E2CFE1B6-1A64-4AD7-BB1B-6198FCFC2C8A}">
      <dsp:nvSpPr>
        <dsp:cNvPr id="0" name=""/>
        <dsp:cNvSpPr/>
      </dsp:nvSpPr>
      <dsp:spPr>
        <a:xfrm>
          <a:off x="4863994" y="3781074"/>
          <a:ext cx="1988676" cy="126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4A054-0C05-40BA-B9E4-F31B94B33372}">
      <dsp:nvSpPr>
        <dsp:cNvPr id="0" name=""/>
        <dsp:cNvSpPr/>
      </dsp:nvSpPr>
      <dsp:spPr>
        <a:xfrm>
          <a:off x="5084958" y="3990990"/>
          <a:ext cx="1988676" cy="1262809"/>
        </a:xfrm>
        <a:prstGeom prst="roundRect">
          <a:avLst>
            <a:gd name="adj" fmla="val 10000"/>
          </a:avLst>
        </a:prstGeom>
        <a:solidFill>
          <a:schemeClr val="accent1">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BH" sz="2400" b="1" kern="1200" dirty="0">
              <a:latin typeface="Sakkal Majalla" panose="02000000000000000000" pitchFamily="2" charset="-78"/>
              <a:cs typeface="+mj-cs"/>
            </a:rPr>
            <a:t>الدخل يؤثر في القوة الشرائية للأسرة </a:t>
          </a:r>
        </a:p>
      </dsp:txBody>
      <dsp:txXfrm>
        <a:off x="5121944" y="4027976"/>
        <a:ext cx="1914704" cy="1188837"/>
      </dsp:txXfrm>
    </dsp:sp>
    <dsp:sp modelId="{A0BACE92-85E6-4645-AA9F-F616BDA65FD6}">
      <dsp:nvSpPr>
        <dsp:cNvPr id="0" name=""/>
        <dsp:cNvSpPr/>
      </dsp:nvSpPr>
      <dsp:spPr>
        <a:xfrm>
          <a:off x="7294598" y="3781074"/>
          <a:ext cx="1988676" cy="126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D1F67-C510-46B9-AE90-A3C4EA1857D4}">
      <dsp:nvSpPr>
        <dsp:cNvPr id="0" name=""/>
        <dsp:cNvSpPr/>
      </dsp:nvSpPr>
      <dsp:spPr>
        <a:xfrm>
          <a:off x="7515562" y="3990990"/>
          <a:ext cx="1988676" cy="1262809"/>
        </a:xfrm>
        <a:prstGeom prst="roundRect">
          <a:avLst>
            <a:gd name="adj" fmla="val 10000"/>
          </a:avLst>
        </a:prstGeom>
        <a:solidFill>
          <a:schemeClr val="accent1">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BH" sz="2400" b="1" kern="1200" dirty="0">
              <a:latin typeface="Sakkal Majalla" panose="02000000000000000000" pitchFamily="2" charset="-78"/>
              <a:cs typeface="+mj-cs"/>
            </a:rPr>
            <a:t>المستوى التعليمي</a:t>
          </a:r>
        </a:p>
      </dsp:txBody>
      <dsp:txXfrm>
        <a:off x="7552548" y="4027976"/>
        <a:ext cx="1914704" cy="1188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29818-55E4-44C1-A3F7-4A7F6431259F}">
      <dsp:nvSpPr>
        <dsp:cNvPr id="0" name=""/>
        <dsp:cNvSpPr/>
      </dsp:nvSpPr>
      <dsp:spPr>
        <a:xfrm>
          <a:off x="5220087" y="6275"/>
          <a:ext cx="4365680" cy="252012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166A4-8B95-4254-A583-902BA3DC6E94}">
      <dsp:nvSpPr>
        <dsp:cNvPr id="0" name=""/>
        <dsp:cNvSpPr/>
      </dsp:nvSpPr>
      <dsp:spPr>
        <a:xfrm>
          <a:off x="5559345" y="874356"/>
          <a:ext cx="3204056" cy="69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BH" sz="2800" b="1" kern="1200" dirty="0">
              <a:latin typeface="Sakkal Majalla" panose="02000000000000000000" pitchFamily="2" charset="-78"/>
              <a:cs typeface="Sakkal Majalla" panose="02000000000000000000" pitchFamily="2" charset="-78"/>
            </a:rPr>
            <a:t>الطعام رمز للضيافة والكرم </a:t>
          </a:r>
        </a:p>
      </dsp:txBody>
      <dsp:txXfrm>
        <a:off x="5559345" y="874356"/>
        <a:ext cx="3204056" cy="699918"/>
      </dsp:txXfrm>
    </dsp:sp>
    <dsp:sp modelId="{69A58FE6-1C1E-4E96-B289-556CE57BD568}">
      <dsp:nvSpPr>
        <dsp:cNvPr id="0" name=""/>
        <dsp:cNvSpPr/>
      </dsp:nvSpPr>
      <dsp:spPr>
        <a:xfrm>
          <a:off x="1823130" y="1447999"/>
          <a:ext cx="5583825" cy="252012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11A6D-AC89-4723-9272-82410F4966C4}">
      <dsp:nvSpPr>
        <dsp:cNvPr id="0" name=""/>
        <dsp:cNvSpPr/>
      </dsp:nvSpPr>
      <dsp:spPr>
        <a:xfrm>
          <a:off x="2906700" y="2366217"/>
          <a:ext cx="3661605" cy="69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BH" sz="2800" b="1" kern="1200" dirty="0">
              <a:latin typeface="Sakkal Majalla" panose="02000000000000000000" pitchFamily="2" charset="-78"/>
              <a:cs typeface="Sakkal Majalla" panose="02000000000000000000" pitchFamily="2" charset="-78"/>
            </a:rPr>
            <a:t>المشاكل الاجتماعية ومايصاحبها من انفعالات </a:t>
          </a:r>
          <a:r>
            <a:rPr lang="ar-BH" sz="2800" b="1" kern="1200" dirty="0" smtClean="0">
              <a:latin typeface="Sakkal Majalla" panose="02000000000000000000" pitchFamily="2" charset="-78"/>
              <a:cs typeface="Sakkal Majalla" panose="02000000000000000000" pitchFamily="2" charset="-78"/>
            </a:rPr>
            <a:t>وأمراض </a:t>
          </a:r>
          <a:endParaRPr lang="ar-BH" sz="2800" b="1" kern="1200" dirty="0">
            <a:latin typeface="Sakkal Majalla" panose="02000000000000000000" pitchFamily="2" charset="-78"/>
            <a:cs typeface="Sakkal Majalla" panose="02000000000000000000" pitchFamily="2" charset="-78"/>
          </a:endParaRPr>
        </a:p>
      </dsp:txBody>
      <dsp:txXfrm>
        <a:off x="2906700" y="2366217"/>
        <a:ext cx="3661605" cy="699918"/>
      </dsp:txXfrm>
    </dsp:sp>
    <dsp:sp modelId="{EDD7193C-814D-42D4-ACBB-3B7FDFD2A5DE}">
      <dsp:nvSpPr>
        <dsp:cNvPr id="0" name=""/>
        <dsp:cNvSpPr/>
      </dsp:nvSpPr>
      <dsp:spPr>
        <a:xfrm>
          <a:off x="4694829" y="3010131"/>
          <a:ext cx="4256548" cy="2165717"/>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8276C-90D4-4C09-9FE0-ADC7F90DDB0E}">
      <dsp:nvSpPr>
        <dsp:cNvPr id="0" name=""/>
        <dsp:cNvSpPr/>
      </dsp:nvSpPr>
      <dsp:spPr>
        <a:xfrm>
          <a:off x="6001955" y="3725728"/>
          <a:ext cx="1805046" cy="89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BH" sz="3200" b="1" kern="1200" dirty="0">
              <a:latin typeface="Sakkal Majalla" panose="02000000000000000000" pitchFamily="2" charset="-78"/>
              <a:cs typeface="Sakkal Majalla" panose="02000000000000000000" pitchFamily="2" charset="-78"/>
            </a:rPr>
            <a:t>الموقع الجغرافي </a:t>
          </a:r>
        </a:p>
      </dsp:txBody>
      <dsp:txXfrm>
        <a:off x="6001955" y="3725728"/>
        <a:ext cx="1805046" cy="8978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812482" y="172821"/>
            <a:ext cx="6414632" cy="1058726"/>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Oval 6" descr="u"/>
          <p:cNvSpPr>
            <a:spLocks noChangeArrowheads="1"/>
          </p:cNvSpPr>
          <p:nvPr/>
        </p:nvSpPr>
        <p:spPr bwMode="auto">
          <a:xfrm>
            <a:off x="8775630" y="3765175"/>
            <a:ext cx="2210618" cy="2284099"/>
          </a:xfrm>
          <a:prstGeom prst="ellipse">
            <a:avLst/>
          </a:prstGeom>
          <a:blipFill dpi="0" rotWithShape="0">
            <a:blip r:embed="rId3"/>
            <a:srcRect/>
            <a:stretch>
              <a:fillRect/>
            </a:stretch>
          </a:blipFill>
          <a:ln w="9525" algn="ctr">
            <a:solidFill>
              <a:srgbClr val="0000FF"/>
            </a:solidFill>
            <a:round/>
            <a:headEnd/>
            <a:tailEnd/>
          </a:ln>
          <a:effectLst>
            <a:outerShdw dist="107763" dir="18900000" algn="ctr" rotWithShape="0">
              <a:srgbClr val="548DD4">
                <a:alpha val="50000"/>
              </a:srgbClr>
            </a:outerShdw>
          </a:effectLst>
        </p:spPr>
        <p:txBody>
          <a:bodyPr rot="0" vert="horz" wrap="square" lIns="91440" tIns="45720" rIns="91440" bIns="45720" anchor="t" anchorCtr="0" upright="1">
            <a:noAutofit/>
          </a:bodyPr>
          <a:lstStyle/>
          <a:p>
            <a:endParaRPr lang="en-US" dirty="0"/>
          </a:p>
        </p:txBody>
      </p:sp>
      <p:sp>
        <p:nvSpPr>
          <p:cNvPr id="8" name="Rectangle 7"/>
          <p:cNvSpPr/>
          <p:nvPr/>
        </p:nvSpPr>
        <p:spPr>
          <a:xfrm>
            <a:off x="3186568" y="3824865"/>
            <a:ext cx="4768948" cy="2246769"/>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2800" b="1" dirty="0">
                <a:solidFill>
                  <a:srgbClr val="FF0000"/>
                </a:solidFill>
                <a:latin typeface="Sakkal Majalla" panose="02000000000000000000" pitchFamily="2" charset="-78"/>
                <a:cs typeface="Sakkal Majalla" panose="02000000000000000000" pitchFamily="2" charset="-78"/>
              </a:rPr>
              <a:t>مادة التربية الأسرية</a:t>
            </a:r>
            <a:endParaRPr lang="en-US" sz="2800" b="1" dirty="0">
              <a:solidFill>
                <a:srgbClr val="FF0000"/>
              </a:solidFill>
              <a:latin typeface="Sakkal Majalla" panose="02000000000000000000" pitchFamily="2" charset="-78"/>
              <a:cs typeface="Sakkal Majalla" panose="02000000000000000000" pitchFamily="2" charset="-78"/>
            </a:endParaRPr>
          </a:p>
          <a:p>
            <a:pPr algn="ctr" rtl="1"/>
            <a:r>
              <a:rPr lang="ar-BH" sz="2800" b="1" dirty="0">
                <a:solidFill>
                  <a:srgbClr val="FF0000"/>
                </a:solidFill>
                <a:latin typeface="Sakkal Majalla" panose="02000000000000000000" pitchFamily="2" charset="-78"/>
                <a:cs typeface="Sakkal Majalla" panose="02000000000000000000" pitchFamily="2" charset="-78"/>
              </a:rPr>
              <a:t>عادات وأطباق الشعوب</a:t>
            </a:r>
            <a:r>
              <a:rPr lang="en-US" sz="2800" b="1" dirty="0">
                <a:solidFill>
                  <a:srgbClr val="FF0000"/>
                </a:solidFill>
                <a:latin typeface="Sakkal Majalla" panose="02000000000000000000" pitchFamily="2" charset="-78"/>
                <a:cs typeface="Sakkal Majalla" panose="02000000000000000000" pitchFamily="2" charset="-78"/>
              </a:rPr>
              <a:t>-</a:t>
            </a:r>
            <a:r>
              <a:rPr lang="ar-BH" sz="2800" b="1" dirty="0">
                <a:solidFill>
                  <a:srgbClr val="FF0000"/>
                </a:solidFill>
                <a:latin typeface="Sakkal Majalla" panose="02000000000000000000" pitchFamily="2" charset="-78"/>
                <a:cs typeface="Sakkal Majalla" panose="02000000000000000000" pitchFamily="2" charset="-78"/>
              </a:rPr>
              <a:t>أسر 212</a:t>
            </a:r>
            <a:endParaRPr lang="ar-BH" sz="2800" b="1" dirty="0">
              <a:latin typeface="Sakkal Majalla" panose="02000000000000000000" pitchFamily="2" charset="-78"/>
              <a:cs typeface="Sakkal Majalla" panose="02000000000000000000" pitchFamily="2" charset="-78"/>
            </a:endParaRPr>
          </a:p>
          <a:p>
            <a:pPr algn="ctr" rtl="1"/>
            <a:r>
              <a:rPr lang="ar-BH" sz="2800" b="1" dirty="0">
                <a:latin typeface="Sakkal Majalla" panose="02000000000000000000" pitchFamily="2" charset="-78"/>
                <a:cs typeface="Sakkal Majalla" panose="02000000000000000000" pitchFamily="2" charset="-78"/>
              </a:rPr>
              <a:t>الصف الثاني- الثالث ثانوي</a:t>
            </a:r>
            <a:br>
              <a:rPr lang="ar-BH" sz="2800" b="1" dirty="0">
                <a:latin typeface="Sakkal Majalla" panose="02000000000000000000" pitchFamily="2" charset="-78"/>
                <a:cs typeface="Sakkal Majalla" panose="02000000000000000000" pitchFamily="2" charset="-78"/>
              </a:rPr>
            </a:br>
            <a:r>
              <a:rPr lang="ar-BH" sz="2800" b="1" dirty="0">
                <a:latin typeface="Sakkal Majalla" panose="02000000000000000000" pitchFamily="2" charset="-78"/>
                <a:cs typeface="Sakkal Majalla" panose="02000000000000000000" pitchFamily="2" charset="-78"/>
              </a:rPr>
              <a:t>الفصل الدراسي الثاني</a:t>
            </a:r>
          </a:p>
          <a:p>
            <a:pPr algn="ctr" rtl="1"/>
            <a:r>
              <a:rPr lang="ar-BH" sz="2800" b="1" dirty="0">
                <a:latin typeface="Sakkal Majalla" panose="02000000000000000000" pitchFamily="2" charset="-78"/>
                <a:cs typeface="Sakkal Majalla" panose="02000000000000000000" pitchFamily="2" charset="-78"/>
              </a:rPr>
              <a:t>الصفحة </a:t>
            </a:r>
            <a:r>
              <a:rPr lang="ar-BH" sz="2800" b="1" dirty="0" smtClean="0">
                <a:latin typeface="Sakkal Majalla" panose="02000000000000000000" pitchFamily="2" charset="-78"/>
                <a:cs typeface="Sakkal Majalla" panose="02000000000000000000" pitchFamily="2" charset="-78"/>
              </a:rPr>
              <a:t>10-24</a:t>
            </a:r>
            <a:endParaRPr lang="ar-BH" sz="2800" b="1" dirty="0">
              <a:latin typeface="Sakkal Majalla" panose="02000000000000000000" pitchFamily="2" charset="-78"/>
              <a:cs typeface="Sakkal Majalla" panose="02000000000000000000" pitchFamily="2" charset="-78"/>
            </a:endParaRPr>
          </a:p>
        </p:txBody>
      </p:sp>
      <p:pic>
        <p:nvPicPr>
          <p:cNvPr id="9" name="Picture 8"/>
          <p:cNvPicPr/>
          <p:nvPr/>
        </p:nvPicPr>
        <p:blipFill rotWithShape="1">
          <a:blip r:embed="rId4"/>
          <a:srcRect l="37019" t="18530" r="37179" b="16476"/>
          <a:stretch/>
        </p:blipFill>
        <p:spPr bwMode="auto">
          <a:xfrm>
            <a:off x="632140" y="3435791"/>
            <a:ext cx="1734314" cy="25951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10" name="Rounded Rectangle 9"/>
          <p:cNvSpPr/>
          <p:nvPr/>
        </p:nvSpPr>
        <p:spPr>
          <a:xfrm>
            <a:off x="1310046" y="1412958"/>
            <a:ext cx="9419505" cy="1840635"/>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6000" b="1" dirty="0" smtClean="0">
                <a:solidFill>
                  <a:schemeClr val="bg1"/>
                </a:solidFill>
                <a:latin typeface="Sakkal Majalla" panose="02000000000000000000" pitchFamily="2" charset="-78"/>
                <a:cs typeface="Sakkal Majalla" panose="02000000000000000000" pitchFamily="2" charset="-78"/>
              </a:rPr>
              <a:t>الدرس</a:t>
            </a:r>
            <a:r>
              <a:rPr lang="ar-BH" sz="6000" b="1" dirty="0">
                <a:solidFill>
                  <a:schemeClr val="tx1"/>
                </a:solidFill>
                <a:latin typeface="Sakkal Majalla" panose="02000000000000000000" pitchFamily="2" charset="-78"/>
                <a:cs typeface="Sakkal Majalla" panose="02000000000000000000" pitchFamily="2" charset="-78"/>
              </a:rPr>
              <a:t> </a:t>
            </a:r>
            <a:r>
              <a:rPr lang="ar-BH" sz="6000" b="1" dirty="0">
                <a:solidFill>
                  <a:schemeClr val="bg1"/>
                </a:solidFill>
                <a:latin typeface="Sakkal Majalla" panose="02000000000000000000" pitchFamily="2" charset="-78"/>
                <a:cs typeface="Sakkal Majalla" panose="02000000000000000000" pitchFamily="2" charset="-78"/>
              </a:rPr>
              <a:t>الأول</a:t>
            </a:r>
            <a:r>
              <a:rPr lang="ar-BH" sz="6000" b="1" dirty="0" smtClean="0">
                <a:solidFill>
                  <a:schemeClr val="bg1"/>
                </a:solidFill>
                <a:latin typeface="Sakkal Majalla" panose="02000000000000000000" pitchFamily="2" charset="-78"/>
                <a:cs typeface="Sakkal Majalla" panose="02000000000000000000" pitchFamily="2" charset="-78"/>
              </a:rPr>
              <a:t>:</a:t>
            </a:r>
            <a:endParaRPr lang="en-US" sz="6000" b="1" dirty="0" smtClean="0">
              <a:solidFill>
                <a:schemeClr val="bg1"/>
              </a:solidFill>
              <a:latin typeface="Sakkal Majalla" panose="02000000000000000000" pitchFamily="2" charset="-78"/>
              <a:cs typeface="Sakkal Majalla" panose="02000000000000000000" pitchFamily="2" charset="-78"/>
            </a:endParaRPr>
          </a:p>
          <a:p>
            <a:pPr algn="ctr" rtl="1"/>
            <a:r>
              <a:rPr lang="ar-BH" sz="6000" b="1" dirty="0">
                <a:solidFill>
                  <a:schemeClr val="bg1"/>
                </a:solidFill>
                <a:latin typeface="Sakkal Majalla" panose="02000000000000000000" pitchFamily="2" charset="-78"/>
                <a:cs typeface="Sakkal Majalla" panose="02000000000000000000" pitchFamily="2" charset="-78"/>
              </a:rPr>
              <a:t>العادات الغذائية في عصر العولمة</a:t>
            </a:r>
            <a:endParaRPr lang="en-US" sz="60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Rectangle 5"/>
          <p:cNvSpPr/>
          <p:nvPr/>
        </p:nvSpPr>
        <p:spPr>
          <a:xfrm>
            <a:off x="389966" y="118203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361457"/>
            <a:ext cx="7541977"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graphicFrame>
        <p:nvGraphicFramePr>
          <p:cNvPr id="8" name="Diagram 7"/>
          <p:cNvGraphicFramePr/>
          <p:nvPr>
            <p:extLst>
              <p:ext uri="{D42A27DB-BD31-4B8C-83A1-F6EECF244321}">
                <p14:modId xmlns:p14="http://schemas.microsoft.com/office/powerpoint/2010/main" val="3728085904"/>
              </p:ext>
            </p:extLst>
          </p:nvPr>
        </p:nvGraphicFramePr>
        <p:xfrm>
          <a:off x="-1084895" y="1006221"/>
          <a:ext cx="9565783" cy="5234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1">
            <a:extLst>
              <a:ext uri="{FF2B5EF4-FFF2-40B4-BE49-F238E27FC236}">
                <a16:creationId xmlns:a16="http://schemas.microsoft.com/office/drawing/2014/main" xmlns="" id="{BB29B666-8A4A-48AB-8CF7-1AED8CE44CE5}"/>
              </a:ext>
            </a:extLst>
          </p:cNvPr>
          <p:cNvSpPr/>
          <p:nvPr/>
        </p:nvSpPr>
        <p:spPr>
          <a:xfrm>
            <a:off x="2635959" y="154822"/>
            <a:ext cx="6187829"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ar-BH" sz="4400" b="1" dirty="0" smtClean="0">
                <a:latin typeface="Sakkal Majalla" panose="02000000000000000000" pitchFamily="2" charset="-78"/>
                <a:cs typeface="Sakkal Majalla" panose="02000000000000000000" pitchFamily="2" charset="-78"/>
              </a:rPr>
              <a:t>رابعاً: </a:t>
            </a:r>
            <a:r>
              <a:rPr lang="ar-BH" sz="4400" b="1" dirty="0">
                <a:latin typeface="Sakkal Majalla" panose="02000000000000000000" pitchFamily="2" charset="-78"/>
                <a:cs typeface="Sakkal Majalla" panose="02000000000000000000" pitchFamily="2" charset="-78"/>
              </a:rPr>
              <a:t>العوامل </a:t>
            </a:r>
            <a:r>
              <a:rPr lang="ar-BH" sz="4400" b="1" dirty="0" smtClean="0">
                <a:latin typeface="Sakkal Majalla" panose="02000000000000000000" pitchFamily="2" charset="-78"/>
                <a:cs typeface="Sakkal Majalla" panose="02000000000000000000" pitchFamily="2" charset="-78"/>
              </a:rPr>
              <a:t>الاجتماعية.</a:t>
            </a:r>
            <a:endParaRPr lang="en-US" sz="4400" b="1" dirty="0">
              <a:latin typeface="Sakkal Majalla" panose="02000000000000000000" pitchFamily="2" charset="-78"/>
              <a:cs typeface="Sakkal Majalla" panose="02000000000000000000" pitchFamily="2" charset="-78"/>
            </a:endParaRPr>
          </a:p>
        </p:txBody>
      </p:sp>
      <p:sp>
        <p:nvSpPr>
          <p:cNvPr id="11" name="TextBox 10"/>
          <p:cNvSpPr txBox="1"/>
          <p:nvPr/>
        </p:nvSpPr>
        <p:spPr>
          <a:xfrm>
            <a:off x="7996337" y="3454315"/>
            <a:ext cx="3666984"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EG" sz="2000" b="1" dirty="0">
                <a:solidFill>
                  <a:schemeClr val="tx1"/>
                </a:solidFill>
                <a:latin typeface="Sakkal Majalla" panose="02000000000000000000" pitchFamily="2" charset="-78"/>
                <a:cs typeface="Sakkal Majalla" panose="02000000000000000000" pitchFamily="2" charset="-78"/>
              </a:rPr>
              <a:t>البيئة </a:t>
            </a:r>
            <a:r>
              <a:rPr lang="ar-EG" sz="2000" b="1" dirty="0" smtClean="0">
                <a:solidFill>
                  <a:schemeClr val="tx1"/>
                </a:solidFill>
                <a:latin typeface="Sakkal Majalla" panose="02000000000000000000" pitchFamily="2" charset="-78"/>
                <a:cs typeface="Sakkal Majalla" panose="02000000000000000000" pitchFamily="2" charset="-78"/>
              </a:rPr>
              <a:t>المجتمعية </a:t>
            </a:r>
            <a:r>
              <a:rPr lang="ar-EG" sz="2000" b="1" dirty="0">
                <a:solidFill>
                  <a:schemeClr val="tx1"/>
                </a:solidFill>
                <a:latin typeface="Sakkal Majalla" panose="02000000000000000000" pitchFamily="2" charset="-78"/>
                <a:cs typeface="Sakkal Majalla" panose="02000000000000000000" pitchFamily="2" charset="-78"/>
              </a:rPr>
              <a:t>و الموقع الجغرافي يحدد نمط استهلاك الغذاء </a:t>
            </a:r>
            <a:r>
              <a:rPr lang="ar-EG" sz="2000" b="1" dirty="0" smtClean="0">
                <a:solidFill>
                  <a:schemeClr val="tx1"/>
                </a:solidFill>
                <a:latin typeface="Sakkal Majalla" panose="02000000000000000000" pitchFamily="2" charset="-78"/>
                <a:cs typeface="Sakkal Majalla" panose="02000000000000000000" pitchFamily="2" charset="-78"/>
              </a:rPr>
              <a:t>فيها</a:t>
            </a:r>
            <a:r>
              <a:rPr lang="ar-BH" sz="2000" b="1" dirty="0" smtClean="0">
                <a:solidFill>
                  <a:schemeClr val="tx1"/>
                </a:solidFill>
                <a:latin typeface="Sakkal Majalla" panose="02000000000000000000" pitchFamily="2" charset="-78"/>
                <a:cs typeface="Sakkal Majalla" panose="02000000000000000000" pitchFamily="2" charset="-78"/>
              </a:rPr>
              <a:t>، </a:t>
            </a:r>
            <a:r>
              <a:rPr lang="ar-EG" sz="2000" b="1" dirty="0" smtClean="0">
                <a:solidFill>
                  <a:schemeClr val="tx1"/>
                </a:solidFill>
                <a:latin typeface="Sakkal Majalla" panose="02000000000000000000" pitchFamily="2" charset="-78"/>
                <a:cs typeface="Sakkal Majalla" panose="02000000000000000000" pitchFamily="2" charset="-78"/>
              </a:rPr>
              <a:t>فالدول </a:t>
            </a:r>
            <a:r>
              <a:rPr lang="ar-EG" sz="2000" b="1" dirty="0">
                <a:solidFill>
                  <a:schemeClr val="tx1"/>
                </a:solidFill>
                <a:latin typeface="Sakkal Majalla" panose="02000000000000000000" pitchFamily="2" charset="-78"/>
                <a:cs typeface="Sakkal Majalla" panose="02000000000000000000" pitchFamily="2" charset="-78"/>
              </a:rPr>
              <a:t>المطلة على البحار عادة تتناول المنتجات البحرية في حين تعتمد الدول المغلقة على المنتجات الحيوانية </a:t>
            </a:r>
            <a:r>
              <a:rPr lang="ar-EG" sz="2000" b="1" dirty="0" smtClean="0">
                <a:solidFill>
                  <a:schemeClr val="tx1"/>
                </a:solidFill>
                <a:latin typeface="Sakkal Majalla" panose="02000000000000000000" pitchFamily="2" charset="-78"/>
                <a:cs typeface="Sakkal Majalla" panose="02000000000000000000" pitchFamily="2" charset="-78"/>
              </a:rPr>
              <a:t>والزراعية</a:t>
            </a:r>
            <a:r>
              <a:rPr lang="ar-BH" sz="2000" b="1" dirty="0" smtClean="0">
                <a:solidFill>
                  <a:schemeClr val="tx1"/>
                </a:solidFill>
                <a:latin typeface="Sakkal Majalla" panose="02000000000000000000" pitchFamily="2" charset="-78"/>
                <a:cs typeface="Sakkal Majalla" panose="02000000000000000000" pitchFamily="2" charset="-78"/>
              </a:rPr>
              <a:t>،</a:t>
            </a:r>
            <a:r>
              <a:rPr lang="ar-EG" sz="2000" b="1" dirty="0" smtClean="0">
                <a:solidFill>
                  <a:schemeClr val="tx1"/>
                </a:solidFill>
                <a:latin typeface="Sakkal Majalla" panose="02000000000000000000" pitchFamily="2" charset="-78"/>
                <a:cs typeface="Sakkal Majalla" panose="02000000000000000000" pitchFamily="2" charset="-78"/>
              </a:rPr>
              <a:t> </a:t>
            </a:r>
            <a:r>
              <a:rPr lang="ar-EG" sz="2000" b="1" dirty="0">
                <a:solidFill>
                  <a:schemeClr val="tx1"/>
                </a:solidFill>
                <a:latin typeface="Sakkal Majalla" panose="02000000000000000000" pitchFamily="2" charset="-78"/>
                <a:cs typeface="Sakkal Majalla" panose="02000000000000000000" pitchFamily="2" charset="-78"/>
              </a:rPr>
              <a:t>كذلك يختلف نمط استهلاك الغذاء في المناطق الحضرية عنه في الريفية </a:t>
            </a:r>
            <a:r>
              <a:rPr lang="ar-EG" sz="2000" b="1" dirty="0" smtClean="0">
                <a:solidFill>
                  <a:schemeClr val="tx1"/>
                </a:solidFill>
                <a:latin typeface="Sakkal Majalla" panose="02000000000000000000" pitchFamily="2" charset="-78"/>
                <a:cs typeface="Sakkal Majalla" panose="02000000000000000000" pitchFamily="2" charset="-78"/>
              </a:rPr>
              <a:t>.</a:t>
            </a:r>
            <a:endParaRPr lang="en-US" dirty="0">
              <a:solidFill>
                <a:schemeClr val="tx1"/>
              </a:solidFill>
            </a:endParaRPr>
          </a:p>
        </p:txBody>
      </p:sp>
    </p:spTree>
    <p:extLst>
      <p:ext uri="{BB962C8B-B14F-4D97-AF65-F5344CB8AC3E}">
        <p14:creationId xmlns:p14="http://schemas.microsoft.com/office/powerpoint/2010/main" val="1242326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graphicEl>
                                              <a:dgm id="{4AD29818-55E4-44C1-A3F7-4A7F6431259F}"/>
                                            </p:graphicEl>
                                          </p:spTgt>
                                        </p:tgtEl>
                                        <p:attrNameLst>
                                          <p:attrName>style.visibility</p:attrName>
                                        </p:attrNameLst>
                                      </p:cBhvr>
                                      <p:to>
                                        <p:strVal val="visible"/>
                                      </p:to>
                                    </p:set>
                                    <p:anim calcmode="lin" valueType="num">
                                      <p:cBhvr>
                                        <p:cTn id="7" dur="500" fill="hold"/>
                                        <p:tgtEl>
                                          <p:spTgt spid="8">
                                            <p:graphicEl>
                                              <a:dgm id="{4AD29818-55E4-44C1-A3F7-4A7F6431259F}"/>
                                            </p:graphicEl>
                                          </p:spTgt>
                                        </p:tgtEl>
                                        <p:attrNameLst>
                                          <p:attrName>ppt_w</p:attrName>
                                        </p:attrNameLst>
                                      </p:cBhvr>
                                      <p:tavLst>
                                        <p:tav tm="0">
                                          <p:val>
                                            <p:fltVal val="0"/>
                                          </p:val>
                                        </p:tav>
                                        <p:tav tm="100000">
                                          <p:val>
                                            <p:strVal val="#ppt_w"/>
                                          </p:val>
                                        </p:tav>
                                      </p:tavLst>
                                    </p:anim>
                                    <p:anim calcmode="lin" valueType="num">
                                      <p:cBhvr>
                                        <p:cTn id="8" dur="500" fill="hold"/>
                                        <p:tgtEl>
                                          <p:spTgt spid="8">
                                            <p:graphicEl>
                                              <a:dgm id="{4AD29818-55E4-44C1-A3F7-4A7F6431259F}"/>
                                            </p:graphicEl>
                                          </p:spTgt>
                                        </p:tgtEl>
                                        <p:attrNameLst>
                                          <p:attrName>ppt_h</p:attrName>
                                        </p:attrNameLst>
                                      </p:cBhvr>
                                      <p:tavLst>
                                        <p:tav tm="0">
                                          <p:val>
                                            <p:fltVal val="0"/>
                                          </p:val>
                                        </p:tav>
                                        <p:tav tm="100000">
                                          <p:val>
                                            <p:strVal val="#ppt_h"/>
                                          </p:val>
                                        </p:tav>
                                      </p:tavLst>
                                    </p:anim>
                                    <p:animEffect transition="in" filter="fade">
                                      <p:cBhvr>
                                        <p:cTn id="9" dur="500"/>
                                        <p:tgtEl>
                                          <p:spTgt spid="8">
                                            <p:graphicEl>
                                              <a:dgm id="{4AD29818-55E4-44C1-A3F7-4A7F6431259F}"/>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graphicEl>
                                              <a:dgm id="{20B166A4-8B95-4254-A583-902BA3DC6E94}"/>
                                            </p:graphicEl>
                                          </p:spTgt>
                                        </p:tgtEl>
                                        <p:attrNameLst>
                                          <p:attrName>style.visibility</p:attrName>
                                        </p:attrNameLst>
                                      </p:cBhvr>
                                      <p:to>
                                        <p:strVal val="visible"/>
                                      </p:to>
                                    </p:set>
                                    <p:anim calcmode="lin" valueType="num">
                                      <p:cBhvr>
                                        <p:cTn id="12" dur="500" fill="hold"/>
                                        <p:tgtEl>
                                          <p:spTgt spid="8">
                                            <p:graphicEl>
                                              <a:dgm id="{20B166A4-8B95-4254-A583-902BA3DC6E94}"/>
                                            </p:graphicEl>
                                          </p:spTgt>
                                        </p:tgtEl>
                                        <p:attrNameLst>
                                          <p:attrName>ppt_w</p:attrName>
                                        </p:attrNameLst>
                                      </p:cBhvr>
                                      <p:tavLst>
                                        <p:tav tm="0">
                                          <p:val>
                                            <p:fltVal val="0"/>
                                          </p:val>
                                        </p:tav>
                                        <p:tav tm="100000">
                                          <p:val>
                                            <p:strVal val="#ppt_w"/>
                                          </p:val>
                                        </p:tav>
                                      </p:tavLst>
                                    </p:anim>
                                    <p:anim calcmode="lin" valueType="num">
                                      <p:cBhvr>
                                        <p:cTn id="13" dur="500" fill="hold"/>
                                        <p:tgtEl>
                                          <p:spTgt spid="8">
                                            <p:graphicEl>
                                              <a:dgm id="{20B166A4-8B95-4254-A583-902BA3DC6E94}"/>
                                            </p:graphicEl>
                                          </p:spTgt>
                                        </p:tgtEl>
                                        <p:attrNameLst>
                                          <p:attrName>ppt_h</p:attrName>
                                        </p:attrNameLst>
                                      </p:cBhvr>
                                      <p:tavLst>
                                        <p:tav tm="0">
                                          <p:val>
                                            <p:fltVal val="0"/>
                                          </p:val>
                                        </p:tav>
                                        <p:tav tm="100000">
                                          <p:val>
                                            <p:strVal val="#ppt_h"/>
                                          </p:val>
                                        </p:tav>
                                      </p:tavLst>
                                    </p:anim>
                                    <p:animEffect transition="in" filter="fade">
                                      <p:cBhvr>
                                        <p:cTn id="14" dur="500"/>
                                        <p:tgtEl>
                                          <p:spTgt spid="8">
                                            <p:graphicEl>
                                              <a:dgm id="{20B166A4-8B95-4254-A583-902BA3DC6E9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graphicEl>
                                              <a:dgm id="{69A58FE6-1C1E-4E96-B289-556CE57BD568}"/>
                                            </p:graphicEl>
                                          </p:spTgt>
                                        </p:tgtEl>
                                        <p:attrNameLst>
                                          <p:attrName>style.visibility</p:attrName>
                                        </p:attrNameLst>
                                      </p:cBhvr>
                                      <p:to>
                                        <p:strVal val="visible"/>
                                      </p:to>
                                    </p:set>
                                    <p:anim calcmode="lin" valueType="num">
                                      <p:cBhvr>
                                        <p:cTn id="19" dur="500" fill="hold"/>
                                        <p:tgtEl>
                                          <p:spTgt spid="8">
                                            <p:graphicEl>
                                              <a:dgm id="{69A58FE6-1C1E-4E96-B289-556CE57BD568}"/>
                                            </p:graphicEl>
                                          </p:spTgt>
                                        </p:tgtEl>
                                        <p:attrNameLst>
                                          <p:attrName>ppt_w</p:attrName>
                                        </p:attrNameLst>
                                      </p:cBhvr>
                                      <p:tavLst>
                                        <p:tav tm="0">
                                          <p:val>
                                            <p:fltVal val="0"/>
                                          </p:val>
                                        </p:tav>
                                        <p:tav tm="100000">
                                          <p:val>
                                            <p:strVal val="#ppt_w"/>
                                          </p:val>
                                        </p:tav>
                                      </p:tavLst>
                                    </p:anim>
                                    <p:anim calcmode="lin" valueType="num">
                                      <p:cBhvr>
                                        <p:cTn id="20" dur="500" fill="hold"/>
                                        <p:tgtEl>
                                          <p:spTgt spid="8">
                                            <p:graphicEl>
                                              <a:dgm id="{69A58FE6-1C1E-4E96-B289-556CE57BD568}"/>
                                            </p:graphicEl>
                                          </p:spTgt>
                                        </p:tgtEl>
                                        <p:attrNameLst>
                                          <p:attrName>ppt_h</p:attrName>
                                        </p:attrNameLst>
                                      </p:cBhvr>
                                      <p:tavLst>
                                        <p:tav tm="0">
                                          <p:val>
                                            <p:fltVal val="0"/>
                                          </p:val>
                                        </p:tav>
                                        <p:tav tm="100000">
                                          <p:val>
                                            <p:strVal val="#ppt_h"/>
                                          </p:val>
                                        </p:tav>
                                      </p:tavLst>
                                    </p:anim>
                                    <p:animEffect transition="in" filter="fade">
                                      <p:cBhvr>
                                        <p:cTn id="21" dur="500"/>
                                        <p:tgtEl>
                                          <p:spTgt spid="8">
                                            <p:graphicEl>
                                              <a:dgm id="{69A58FE6-1C1E-4E96-B289-556CE57BD568}"/>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graphicEl>
                                              <a:dgm id="{3FB11A6D-AC89-4723-9272-82410F4966C4}"/>
                                            </p:graphicEl>
                                          </p:spTgt>
                                        </p:tgtEl>
                                        <p:attrNameLst>
                                          <p:attrName>style.visibility</p:attrName>
                                        </p:attrNameLst>
                                      </p:cBhvr>
                                      <p:to>
                                        <p:strVal val="visible"/>
                                      </p:to>
                                    </p:set>
                                    <p:anim calcmode="lin" valueType="num">
                                      <p:cBhvr>
                                        <p:cTn id="24" dur="500" fill="hold"/>
                                        <p:tgtEl>
                                          <p:spTgt spid="8">
                                            <p:graphicEl>
                                              <a:dgm id="{3FB11A6D-AC89-4723-9272-82410F4966C4}"/>
                                            </p:graphicEl>
                                          </p:spTgt>
                                        </p:tgtEl>
                                        <p:attrNameLst>
                                          <p:attrName>ppt_w</p:attrName>
                                        </p:attrNameLst>
                                      </p:cBhvr>
                                      <p:tavLst>
                                        <p:tav tm="0">
                                          <p:val>
                                            <p:fltVal val="0"/>
                                          </p:val>
                                        </p:tav>
                                        <p:tav tm="100000">
                                          <p:val>
                                            <p:strVal val="#ppt_w"/>
                                          </p:val>
                                        </p:tav>
                                      </p:tavLst>
                                    </p:anim>
                                    <p:anim calcmode="lin" valueType="num">
                                      <p:cBhvr>
                                        <p:cTn id="25" dur="500" fill="hold"/>
                                        <p:tgtEl>
                                          <p:spTgt spid="8">
                                            <p:graphicEl>
                                              <a:dgm id="{3FB11A6D-AC89-4723-9272-82410F4966C4}"/>
                                            </p:graphicEl>
                                          </p:spTgt>
                                        </p:tgtEl>
                                        <p:attrNameLst>
                                          <p:attrName>ppt_h</p:attrName>
                                        </p:attrNameLst>
                                      </p:cBhvr>
                                      <p:tavLst>
                                        <p:tav tm="0">
                                          <p:val>
                                            <p:fltVal val="0"/>
                                          </p:val>
                                        </p:tav>
                                        <p:tav tm="100000">
                                          <p:val>
                                            <p:strVal val="#ppt_h"/>
                                          </p:val>
                                        </p:tav>
                                      </p:tavLst>
                                    </p:anim>
                                    <p:animEffect transition="in" filter="fade">
                                      <p:cBhvr>
                                        <p:cTn id="26" dur="500"/>
                                        <p:tgtEl>
                                          <p:spTgt spid="8">
                                            <p:graphicEl>
                                              <a:dgm id="{3FB11A6D-AC89-4723-9272-82410F4966C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graphicEl>
                                              <a:dgm id="{EDD7193C-814D-42D4-ACBB-3B7FDFD2A5DE}"/>
                                            </p:graphicEl>
                                          </p:spTgt>
                                        </p:tgtEl>
                                        <p:attrNameLst>
                                          <p:attrName>style.visibility</p:attrName>
                                        </p:attrNameLst>
                                      </p:cBhvr>
                                      <p:to>
                                        <p:strVal val="visible"/>
                                      </p:to>
                                    </p:set>
                                    <p:anim calcmode="lin" valueType="num">
                                      <p:cBhvr>
                                        <p:cTn id="31" dur="500" fill="hold"/>
                                        <p:tgtEl>
                                          <p:spTgt spid="8">
                                            <p:graphicEl>
                                              <a:dgm id="{EDD7193C-814D-42D4-ACBB-3B7FDFD2A5DE}"/>
                                            </p:graphicEl>
                                          </p:spTgt>
                                        </p:tgtEl>
                                        <p:attrNameLst>
                                          <p:attrName>ppt_w</p:attrName>
                                        </p:attrNameLst>
                                      </p:cBhvr>
                                      <p:tavLst>
                                        <p:tav tm="0">
                                          <p:val>
                                            <p:fltVal val="0"/>
                                          </p:val>
                                        </p:tav>
                                        <p:tav tm="100000">
                                          <p:val>
                                            <p:strVal val="#ppt_w"/>
                                          </p:val>
                                        </p:tav>
                                      </p:tavLst>
                                    </p:anim>
                                    <p:anim calcmode="lin" valueType="num">
                                      <p:cBhvr>
                                        <p:cTn id="32" dur="500" fill="hold"/>
                                        <p:tgtEl>
                                          <p:spTgt spid="8">
                                            <p:graphicEl>
                                              <a:dgm id="{EDD7193C-814D-42D4-ACBB-3B7FDFD2A5DE}"/>
                                            </p:graphicEl>
                                          </p:spTgt>
                                        </p:tgtEl>
                                        <p:attrNameLst>
                                          <p:attrName>ppt_h</p:attrName>
                                        </p:attrNameLst>
                                      </p:cBhvr>
                                      <p:tavLst>
                                        <p:tav tm="0">
                                          <p:val>
                                            <p:fltVal val="0"/>
                                          </p:val>
                                        </p:tav>
                                        <p:tav tm="100000">
                                          <p:val>
                                            <p:strVal val="#ppt_h"/>
                                          </p:val>
                                        </p:tav>
                                      </p:tavLst>
                                    </p:anim>
                                    <p:animEffect transition="in" filter="fade">
                                      <p:cBhvr>
                                        <p:cTn id="33" dur="500"/>
                                        <p:tgtEl>
                                          <p:spTgt spid="8">
                                            <p:graphicEl>
                                              <a:dgm id="{EDD7193C-814D-42D4-ACBB-3B7FDFD2A5DE}"/>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graphicEl>
                                              <a:dgm id="{47A8276C-90D4-4C09-9FE0-ADC7F90DDB0E}"/>
                                            </p:graphicEl>
                                          </p:spTgt>
                                        </p:tgtEl>
                                        <p:attrNameLst>
                                          <p:attrName>style.visibility</p:attrName>
                                        </p:attrNameLst>
                                      </p:cBhvr>
                                      <p:to>
                                        <p:strVal val="visible"/>
                                      </p:to>
                                    </p:set>
                                    <p:anim calcmode="lin" valueType="num">
                                      <p:cBhvr>
                                        <p:cTn id="36" dur="500" fill="hold"/>
                                        <p:tgtEl>
                                          <p:spTgt spid="8">
                                            <p:graphicEl>
                                              <a:dgm id="{47A8276C-90D4-4C09-9FE0-ADC7F90DDB0E}"/>
                                            </p:graphicEl>
                                          </p:spTgt>
                                        </p:tgtEl>
                                        <p:attrNameLst>
                                          <p:attrName>ppt_w</p:attrName>
                                        </p:attrNameLst>
                                      </p:cBhvr>
                                      <p:tavLst>
                                        <p:tav tm="0">
                                          <p:val>
                                            <p:fltVal val="0"/>
                                          </p:val>
                                        </p:tav>
                                        <p:tav tm="100000">
                                          <p:val>
                                            <p:strVal val="#ppt_w"/>
                                          </p:val>
                                        </p:tav>
                                      </p:tavLst>
                                    </p:anim>
                                    <p:anim calcmode="lin" valueType="num">
                                      <p:cBhvr>
                                        <p:cTn id="37" dur="500" fill="hold"/>
                                        <p:tgtEl>
                                          <p:spTgt spid="8">
                                            <p:graphicEl>
                                              <a:dgm id="{47A8276C-90D4-4C09-9FE0-ADC7F90DDB0E}"/>
                                            </p:graphicEl>
                                          </p:spTgt>
                                        </p:tgtEl>
                                        <p:attrNameLst>
                                          <p:attrName>ppt_h</p:attrName>
                                        </p:attrNameLst>
                                      </p:cBhvr>
                                      <p:tavLst>
                                        <p:tav tm="0">
                                          <p:val>
                                            <p:fltVal val="0"/>
                                          </p:val>
                                        </p:tav>
                                        <p:tav tm="100000">
                                          <p:val>
                                            <p:strVal val="#ppt_h"/>
                                          </p:val>
                                        </p:tav>
                                      </p:tavLst>
                                    </p:anim>
                                    <p:animEffect transition="in" filter="fade">
                                      <p:cBhvr>
                                        <p:cTn id="38" dur="500"/>
                                        <p:tgtEl>
                                          <p:spTgt spid="8">
                                            <p:graphicEl>
                                              <a:dgm id="{47A8276C-90D4-4C09-9FE0-ADC7F90DDB0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6736975"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7"/>
          <p:cNvSpPr/>
          <p:nvPr/>
        </p:nvSpPr>
        <p:spPr>
          <a:xfrm>
            <a:off x="9328373" y="3100470"/>
            <a:ext cx="2210907" cy="707886"/>
          </a:xfrm>
          <a:prstGeom prst="rect">
            <a:avLst/>
          </a:prstGeom>
          <a:solidFill>
            <a:srgbClr val="F0D2FE"/>
          </a:solidFill>
        </p:spPr>
        <p:txBody>
          <a:bodyPr wrap="square">
            <a:spAutoFit/>
          </a:bodyPr>
          <a:lstStyle/>
          <a:p>
            <a:pPr lvl="0" algn="ctr" rtl="1"/>
            <a:r>
              <a:rPr lang="ar-BH" sz="4000" dirty="0">
                <a:latin typeface="Sakkal Majalla" panose="02000000000000000000" pitchFamily="2" charset="-78"/>
                <a:cs typeface="Sakkal Majalla" panose="02000000000000000000" pitchFamily="2" charset="-78"/>
              </a:rPr>
              <a:t>المسلمون </a:t>
            </a:r>
          </a:p>
        </p:txBody>
      </p:sp>
      <p:sp>
        <p:nvSpPr>
          <p:cNvPr id="9" name="Rectangle 8"/>
          <p:cNvSpPr/>
          <p:nvPr/>
        </p:nvSpPr>
        <p:spPr>
          <a:xfrm>
            <a:off x="5405784" y="3064795"/>
            <a:ext cx="2154576" cy="707886"/>
          </a:xfrm>
          <a:prstGeom prst="rect">
            <a:avLst/>
          </a:prstGeom>
          <a:solidFill>
            <a:srgbClr val="F0D2FE"/>
          </a:solidFill>
        </p:spPr>
        <p:txBody>
          <a:bodyPr wrap="square">
            <a:spAutoFit/>
          </a:bodyPr>
          <a:lstStyle/>
          <a:p>
            <a:pPr lvl="0" algn="ctr" rtl="1"/>
            <a:r>
              <a:rPr lang="ar-BH" sz="4000" dirty="0">
                <a:latin typeface="Sakkal Majalla" panose="02000000000000000000" pitchFamily="2" charset="-78"/>
                <a:cs typeface="Sakkal Majalla" panose="02000000000000000000" pitchFamily="2" charset="-78"/>
              </a:rPr>
              <a:t>الهندوس </a:t>
            </a:r>
          </a:p>
        </p:txBody>
      </p:sp>
      <p:sp>
        <p:nvSpPr>
          <p:cNvPr id="11" name="Rectangle 10"/>
          <p:cNvSpPr/>
          <p:nvPr/>
        </p:nvSpPr>
        <p:spPr>
          <a:xfrm>
            <a:off x="1269634" y="3064795"/>
            <a:ext cx="2168096" cy="707886"/>
          </a:xfrm>
          <a:prstGeom prst="rect">
            <a:avLst/>
          </a:prstGeom>
          <a:solidFill>
            <a:srgbClr val="F0D2FE"/>
          </a:solidFill>
        </p:spPr>
        <p:txBody>
          <a:bodyPr wrap="square">
            <a:spAutoFit/>
          </a:bodyPr>
          <a:lstStyle/>
          <a:p>
            <a:pPr lvl="0" algn="ctr" rtl="1"/>
            <a:r>
              <a:rPr lang="ar-BH" sz="4000" dirty="0">
                <a:latin typeface="Sakkal Majalla" panose="02000000000000000000" pitchFamily="2" charset="-78"/>
                <a:cs typeface="Sakkal Majalla" panose="02000000000000000000" pitchFamily="2" charset="-78"/>
              </a:rPr>
              <a:t>النباتيون </a:t>
            </a:r>
          </a:p>
        </p:txBody>
      </p:sp>
      <p:sp>
        <p:nvSpPr>
          <p:cNvPr id="12" name="Rectangle 11"/>
          <p:cNvSpPr/>
          <p:nvPr/>
        </p:nvSpPr>
        <p:spPr>
          <a:xfrm>
            <a:off x="8862234" y="3960039"/>
            <a:ext cx="2906724" cy="1569660"/>
          </a:xfrm>
          <a:prstGeom prst="rect">
            <a:avLst/>
          </a:prstGeom>
          <a:solidFill>
            <a:schemeClr val="accent2">
              <a:lumMod val="40000"/>
              <a:lumOff val="60000"/>
            </a:schemeClr>
          </a:solidFill>
        </p:spPr>
        <p:txBody>
          <a:bodyPr wrap="square">
            <a:spAutoFit/>
          </a:bodyPr>
          <a:lstStyle/>
          <a:p>
            <a:pPr lvl="0" algn="ctr" rtl="1"/>
            <a:r>
              <a:rPr lang="ar-BH" sz="3200" dirty="0">
                <a:latin typeface="Sakkal Majalla" panose="02000000000000000000" pitchFamily="2" charset="-78"/>
                <a:cs typeface="Sakkal Majalla" panose="02000000000000000000" pitchFamily="2" charset="-78"/>
              </a:rPr>
              <a:t>* لا </a:t>
            </a:r>
            <a:r>
              <a:rPr lang="ar-BH" sz="3200" dirty="0" smtClean="0">
                <a:latin typeface="Sakkal Majalla" panose="02000000000000000000" pitchFamily="2" charset="-78"/>
                <a:cs typeface="Sakkal Majalla" panose="02000000000000000000" pitchFamily="2" charset="-78"/>
              </a:rPr>
              <a:t>يأكلون </a:t>
            </a:r>
            <a:r>
              <a:rPr lang="ar-BH" sz="3200" dirty="0">
                <a:latin typeface="Sakkal Majalla" panose="02000000000000000000" pitchFamily="2" charset="-78"/>
                <a:cs typeface="Sakkal Majalla" panose="02000000000000000000" pitchFamily="2" charset="-78"/>
              </a:rPr>
              <a:t>لحم الخنزير</a:t>
            </a:r>
          </a:p>
          <a:p>
            <a:pPr lvl="0" algn="r" rtl="1"/>
            <a:r>
              <a:rPr lang="ar-BH" sz="3200" dirty="0">
                <a:latin typeface="Sakkal Majalla" panose="02000000000000000000" pitchFamily="2" charset="-78"/>
                <a:cs typeface="Sakkal Majalla" panose="02000000000000000000" pitchFamily="2" charset="-78"/>
              </a:rPr>
              <a:t>* شهر رمضان </a:t>
            </a:r>
          </a:p>
        </p:txBody>
      </p:sp>
      <p:sp>
        <p:nvSpPr>
          <p:cNvPr id="13" name="Rectangle 12"/>
          <p:cNvSpPr/>
          <p:nvPr/>
        </p:nvSpPr>
        <p:spPr>
          <a:xfrm>
            <a:off x="4687774" y="3967620"/>
            <a:ext cx="3661709" cy="584775"/>
          </a:xfrm>
          <a:prstGeom prst="rect">
            <a:avLst/>
          </a:prstGeom>
          <a:solidFill>
            <a:schemeClr val="accent2">
              <a:lumMod val="40000"/>
              <a:lumOff val="60000"/>
            </a:schemeClr>
          </a:solidFill>
        </p:spPr>
        <p:txBody>
          <a:bodyPr wrap="square">
            <a:spAutoFit/>
          </a:bodyPr>
          <a:lstStyle/>
          <a:p>
            <a:pPr lvl="0" algn="ctr" rtl="1"/>
            <a:r>
              <a:rPr lang="ar-BH" sz="3200" dirty="0">
                <a:latin typeface="Sakkal Majalla" panose="02000000000000000000" pitchFamily="2" charset="-78"/>
                <a:cs typeface="Sakkal Majalla" panose="02000000000000000000" pitchFamily="2" charset="-78"/>
              </a:rPr>
              <a:t>لا يأكلون لحم البقر </a:t>
            </a:r>
          </a:p>
        </p:txBody>
      </p:sp>
      <p:sp>
        <p:nvSpPr>
          <p:cNvPr id="14" name="Rectangle 13"/>
          <p:cNvSpPr/>
          <p:nvPr/>
        </p:nvSpPr>
        <p:spPr>
          <a:xfrm>
            <a:off x="961627" y="3967620"/>
            <a:ext cx="2774380" cy="584775"/>
          </a:xfrm>
          <a:prstGeom prst="rect">
            <a:avLst/>
          </a:prstGeom>
          <a:solidFill>
            <a:schemeClr val="accent2">
              <a:lumMod val="40000"/>
              <a:lumOff val="60000"/>
            </a:schemeClr>
          </a:solidFill>
        </p:spPr>
        <p:txBody>
          <a:bodyPr wrap="square">
            <a:spAutoFit/>
          </a:bodyPr>
          <a:lstStyle/>
          <a:p>
            <a:pPr lvl="0" algn="ctr" rtl="1"/>
            <a:r>
              <a:rPr lang="ar-BH" sz="3200" dirty="0" smtClean="0">
                <a:latin typeface="Sakkal Majalla" panose="02000000000000000000" pitchFamily="2" charset="-78"/>
                <a:cs typeface="Sakkal Majalla" panose="02000000000000000000" pitchFamily="2" charset="-78"/>
              </a:rPr>
              <a:t>لا يأكلون </a:t>
            </a:r>
            <a:r>
              <a:rPr lang="ar-BH" sz="3200" dirty="0">
                <a:latin typeface="Sakkal Majalla" panose="02000000000000000000" pitchFamily="2" charset="-78"/>
                <a:cs typeface="Sakkal Majalla" panose="02000000000000000000" pitchFamily="2" charset="-78"/>
              </a:rPr>
              <a:t>اللحوم </a:t>
            </a:r>
          </a:p>
        </p:txBody>
      </p:sp>
      <p:sp>
        <p:nvSpPr>
          <p:cNvPr id="15" name="Rectangle: Rounded Corners 1">
            <a:extLst>
              <a:ext uri="{FF2B5EF4-FFF2-40B4-BE49-F238E27FC236}">
                <a16:creationId xmlns:a16="http://schemas.microsoft.com/office/drawing/2014/main" xmlns="" id="{BB29B666-8A4A-48AB-8CF7-1AED8CE44CE5}"/>
              </a:ext>
            </a:extLst>
          </p:cNvPr>
          <p:cNvSpPr/>
          <p:nvPr/>
        </p:nvSpPr>
        <p:spPr>
          <a:xfrm>
            <a:off x="2965364" y="374171"/>
            <a:ext cx="6187829"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ar-BH" sz="4400" b="1" dirty="0" smtClean="0">
                <a:latin typeface="Sakkal Majalla" panose="02000000000000000000" pitchFamily="2" charset="-78"/>
                <a:cs typeface="Sakkal Majalla" panose="02000000000000000000" pitchFamily="2" charset="-78"/>
              </a:rPr>
              <a:t>خامساً: </a:t>
            </a:r>
            <a:r>
              <a:rPr lang="ar-BH" sz="4400" b="1" dirty="0">
                <a:latin typeface="Sakkal Majalla" panose="02000000000000000000" pitchFamily="2" charset="-78"/>
                <a:cs typeface="Sakkal Majalla" panose="02000000000000000000" pitchFamily="2" charset="-78"/>
              </a:rPr>
              <a:t>العوامل </a:t>
            </a:r>
            <a:r>
              <a:rPr lang="ar-BH" sz="4400" b="1" dirty="0" smtClean="0">
                <a:latin typeface="Sakkal Majalla" panose="02000000000000000000" pitchFamily="2" charset="-78"/>
                <a:cs typeface="Sakkal Majalla" panose="02000000000000000000" pitchFamily="2" charset="-78"/>
              </a:rPr>
              <a:t>الدينية.</a:t>
            </a:r>
            <a:endParaRPr lang="en-US" sz="4400" b="1" dirty="0">
              <a:latin typeface="Sakkal Majalla" panose="02000000000000000000" pitchFamily="2" charset="-78"/>
              <a:cs typeface="Sakkal Majalla" panose="02000000000000000000" pitchFamily="2" charset="-78"/>
            </a:endParaRPr>
          </a:p>
        </p:txBody>
      </p:sp>
      <p:sp>
        <p:nvSpPr>
          <p:cNvPr id="17" name="مربع نص 4"/>
          <p:cNvSpPr txBox="1"/>
          <p:nvPr/>
        </p:nvSpPr>
        <p:spPr>
          <a:xfrm>
            <a:off x="737522" y="1673253"/>
            <a:ext cx="10643511" cy="954107"/>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EG" sz="2800" b="1" dirty="0">
                <a:latin typeface="Sakkal Majalla" panose="02000000000000000000" pitchFamily="2" charset="-78"/>
                <a:cs typeface="Sakkal Majalla" panose="02000000000000000000" pitchFamily="2" charset="-78"/>
              </a:rPr>
              <a:t>إن المعتقدات الدينية المختلفة لها تأثير كبير على العادات </a:t>
            </a:r>
            <a:r>
              <a:rPr lang="ar-EG" sz="2800" b="1" dirty="0" smtClean="0">
                <a:latin typeface="Sakkal Majalla" panose="02000000000000000000" pitchFamily="2" charset="-78"/>
                <a:cs typeface="Sakkal Majalla" panose="02000000000000000000" pitchFamily="2" charset="-78"/>
              </a:rPr>
              <a:t>الغذائية</a:t>
            </a:r>
            <a:r>
              <a:rPr lang="ar-BH" sz="2800" b="1" dirty="0" smtClean="0">
                <a:latin typeface="Sakkal Majalla" panose="02000000000000000000" pitchFamily="2" charset="-78"/>
                <a:cs typeface="Sakkal Majalla" panose="02000000000000000000" pitchFamily="2" charset="-78"/>
              </a:rPr>
              <a:t>،</a:t>
            </a:r>
            <a:r>
              <a:rPr lang="ar-EG" sz="2800" b="1" dirty="0" smtClean="0">
                <a:latin typeface="Sakkal Majalla" panose="02000000000000000000" pitchFamily="2" charset="-78"/>
                <a:cs typeface="Sakkal Majalla" panose="02000000000000000000" pitchFamily="2" charset="-78"/>
              </a:rPr>
              <a:t>والتي </a:t>
            </a:r>
            <a:r>
              <a:rPr lang="ar-EG" sz="2800" b="1" dirty="0">
                <a:latin typeface="Sakkal Majalla" panose="02000000000000000000" pitchFamily="2" charset="-78"/>
                <a:cs typeface="Sakkal Majalla" panose="02000000000000000000" pitchFamily="2" charset="-78"/>
              </a:rPr>
              <a:t>أدت إلى اختلاف نوعية الأطعمة المتناولة لكل ديانة </a:t>
            </a:r>
            <a:r>
              <a:rPr lang="ar-BH" sz="2800" b="1" dirty="0" smtClean="0">
                <a:latin typeface="Sakkal Majalla" panose="02000000000000000000" pitchFamily="2" charset="-78"/>
                <a:cs typeface="Sakkal Majalla" panose="02000000000000000000" pitchFamily="2" charset="-78"/>
              </a:rPr>
              <a:t>.</a:t>
            </a:r>
            <a:endParaRPr lang="en-US"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360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123986" y="6457890"/>
            <a:ext cx="7560665"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ounded Rectangle 7"/>
          <p:cNvSpPr/>
          <p:nvPr/>
        </p:nvSpPr>
        <p:spPr>
          <a:xfrm>
            <a:off x="1839326" y="2039101"/>
            <a:ext cx="10084613" cy="407338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التراث يتعلق بجوانب عديدة في حياتنا ومن أهمها العادات الغذائية :</a:t>
            </a:r>
          </a:p>
          <a:p>
            <a:pPr marL="285750" indent="-285750" algn="r" rtl="1">
              <a:buFont typeface="Arial"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مدى الاهتمام بالقيمة الغذائية </a:t>
            </a:r>
            <a:r>
              <a:rPr lang="ar-BH" sz="2800" b="1" dirty="0" smtClean="0">
                <a:solidFill>
                  <a:schemeClr val="tx1"/>
                </a:solidFill>
                <a:latin typeface="Sakkal Majalla" panose="02000000000000000000" pitchFamily="2" charset="-78"/>
                <a:cs typeface="Sakkal Majalla" panose="02000000000000000000" pitchFamily="2" charset="-78"/>
              </a:rPr>
              <a:t>ومصادرها. </a:t>
            </a:r>
            <a:endParaRPr lang="ar-BH" sz="2800" b="1"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نظرة الإنسان إلى السمنة </a:t>
            </a:r>
            <a:r>
              <a:rPr lang="ar-BH" sz="2800" b="1" dirty="0" smtClean="0">
                <a:solidFill>
                  <a:schemeClr val="tx1"/>
                </a:solidFill>
                <a:latin typeface="Sakkal Majalla" panose="02000000000000000000" pitchFamily="2" charset="-78"/>
                <a:cs typeface="Sakkal Majalla" panose="02000000000000000000" pitchFamily="2" charset="-78"/>
              </a:rPr>
              <a:t>والنحافة.</a:t>
            </a:r>
            <a:endParaRPr lang="ar-BH" sz="2800" b="1"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مدى إدراك العلاقة بين الغذاء </a:t>
            </a:r>
            <a:r>
              <a:rPr lang="ar-BH" sz="2800" b="1" dirty="0" smtClean="0">
                <a:solidFill>
                  <a:schemeClr val="tx1"/>
                </a:solidFill>
                <a:latin typeface="Sakkal Majalla" panose="02000000000000000000" pitchFamily="2" charset="-78"/>
                <a:cs typeface="Sakkal Majalla" panose="02000000000000000000" pitchFamily="2" charset="-78"/>
              </a:rPr>
              <a:t>والصحة.</a:t>
            </a:r>
            <a:endParaRPr lang="ar-BH" sz="2800" b="1"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طرق تحضير وإعداد وطهي وتخزين الأطعمة </a:t>
            </a:r>
            <a:r>
              <a:rPr lang="ar-BH" sz="2800" b="1" dirty="0" smtClean="0">
                <a:solidFill>
                  <a:schemeClr val="tx1"/>
                </a:solidFill>
                <a:latin typeface="Sakkal Majalla" panose="02000000000000000000" pitchFamily="2" charset="-78"/>
                <a:cs typeface="Sakkal Majalla" panose="02000000000000000000" pitchFamily="2" charset="-78"/>
              </a:rPr>
              <a:t>السائدة. </a:t>
            </a:r>
            <a:endParaRPr lang="ar-BH" sz="2800" b="1"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b="1" dirty="0" smtClean="0">
                <a:solidFill>
                  <a:schemeClr val="tx1"/>
                </a:solidFill>
                <a:latin typeface="Sakkal Majalla" panose="02000000000000000000" pitchFamily="2" charset="-78"/>
                <a:cs typeface="Sakkal Majalla" panose="02000000000000000000" pitchFamily="2" charset="-78"/>
              </a:rPr>
              <a:t>أنواع </a:t>
            </a:r>
            <a:r>
              <a:rPr lang="ar-BH" sz="2800" b="1" dirty="0">
                <a:solidFill>
                  <a:schemeClr val="tx1"/>
                </a:solidFill>
                <a:latin typeface="Sakkal Majalla" panose="02000000000000000000" pitchFamily="2" charset="-78"/>
                <a:cs typeface="Sakkal Majalla" panose="02000000000000000000" pitchFamily="2" charset="-78"/>
              </a:rPr>
              <a:t>الأطعمة المقدمة في المناسبات الاجتماعية والاحتفالات </a:t>
            </a:r>
            <a:r>
              <a:rPr lang="ar-BH" sz="2800" b="1" dirty="0" smtClean="0">
                <a:solidFill>
                  <a:schemeClr val="tx1"/>
                </a:solidFill>
                <a:latin typeface="Sakkal Majalla" panose="02000000000000000000" pitchFamily="2" charset="-78"/>
                <a:cs typeface="Sakkal Majalla" panose="02000000000000000000" pitchFamily="2" charset="-78"/>
              </a:rPr>
              <a:t>الدينية.</a:t>
            </a:r>
            <a:endParaRPr lang="ar-BH" sz="2800" b="1"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المواد الأساسية المكونة </a:t>
            </a:r>
            <a:r>
              <a:rPr lang="ar-BH" sz="2800" b="1" dirty="0" smtClean="0">
                <a:solidFill>
                  <a:schemeClr val="tx1"/>
                </a:solidFill>
                <a:latin typeface="Sakkal Majalla" panose="02000000000000000000" pitchFamily="2" charset="-78"/>
                <a:cs typeface="Sakkal Majalla" panose="02000000000000000000" pitchFamily="2" charset="-78"/>
              </a:rPr>
              <a:t>للوجبة.</a:t>
            </a:r>
            <a:endParaRPr lang="ar-BH" sz="2800" b="1"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الأطعمة المرغوبة غير </a:t>
            </a:r>
            <a:r>
              <a:rPr lang="ar-BH" sz="2800" b="1" dirty="0" smtClean="0">
                <a:solidFill>
                  <a:schemeClr val="tx1"/>
                </a:solidFill>
                <a:latin typeface="Sakkal Majalla" panose="02000000000000000000" pitchFamily="2" charset="-78"/>
                <a:cs typeface="Sakkal Majalla" panose="02000000000000000000" pitchFamily="2" charset="-78"/>
              </a:rPr>
              <a:t>المرغوبة.</a:t>
            </a:r>
            <a:endParaRPr lang="ar-BH" sz="2800" b="1"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عادات المائدة وتوزيع الطعام بين </a:t>
            </a:r>
            <a:r>
              <a:rPr lang="ar-BH" sz="2800" b="1" dirty="0" smtClean="0">
                <a:solidFill>
                  <a:schemeClr val="tx1"/>
                </a:solidFill>
                <a:latin typeface="Sakkal Majalla" panose="02000000000000000000" pitchFamily="2" charset="-78"/>
                <a:cs typeface="Sakkal Majalla" panose="02000000000000000000" pitchFamily="2" charset="-78"/>
              </a:rPr>
              <a:t>الأفراد.</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9" name="Cloud 8"/>
          <p:cNvSpPr/>
          <p:nvPr/>
        </p:nvSpPr>
        <p:spPr>
          <a:xfrm>
            <a:off x="123986" y="1"/>
            <a:ext cx="4118570" cy="2433234"/>
          </a:xfrm>
          <a:prstGeom prst="cloud">
            <a:avLst/>
          </a:prstGeom>
          <a:solidFill>
            <a:srgbClr val="E3FDD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التراث هو طريقة الحياة الشاملة التي يتميز بها مجتمع عن غيره من المجتمعات</a:t>
            </a:r>
            <a:r>
              <a:rPr lang="ar-BH" sz="2400" b="1" dirty="0">
                <a:latin typeface="Sakkal Majalla" panose="02000000000000000000" pitchFamily="2" charset="-78"/>
                <a:cs typeface="Sakkal Majalla" panose="02000000000000000000" pitchFamily="2" charset="-78"/>
              </a:rPr>
              <a:t> </a:t>
            </a:r>
          </a:p>
        </p:txBody>
      </p:sp>
      <p:sp>
        <p:nvSpPr>
          <p:cNvPr id="11" name="Rectangle: Rounded Corners 1">
            <a:extLst>
              <a:ext uri="{FF2B5EF4-FFF2-40B4-BE49-F238E27FC236}">
                <a16:creationId xmlns:a16="http://schemas.microsoft.com/office/drawing/2014/main" xmlns="" id="{BB29B666-8A4A-48AB-8CF7-1AED8CE44CE5}"/>
              </a:ext>
            </a:extLst>
          </p:cNvPr>
          <p:cNvSpPr/>
          <p:nvPr/>
        </p:nvSpPr>
        <p:spPr>
          <a:xfrm>
            <a:off x="4242555" y="183274"/>
            <a:ext cx="5278157"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ar-BH" sz="4400" b="1" dirty="0" smtClean="0">
                <a:latin typeface="Sakkal Majalla" panose="02000000000000000000" pitchFamily="2" charset="-78"/>
                <a:cs typeface="Sakkal Majalla" panose="02000000000000000000" pitchFamily="2" charset="-78"/>
              </a:rPr>
              <a:t>سادساً: </a:t>
            </a:r>
            <a:r>
              <a:rPr lang="ar-BH" sz="4400" b="1" dirty="0">
                <a:latin typeface="Sakkal Majalla" panose="02000000000000000000" pitchFamily="2" charset="-78"/>
                <a:cs typeface="Sakkal Majalla" panose="02000000000000000000" pitchFamily="2" charset="-78"/>
              </a:rPr>
              <a:t>العوامل </a:t>
            </a:r>
            <a:r>
              <a:rPr lang="ar-BH" sz="4400" b="1" dirty="0" smtClean="0">
                <a:latin typeface="Sakkal Majalla" panose="02000000000000000000" pitchFamily="2" charset="-78"/>
                <a:cs typeface="Sakkal Majalla" panose="02000000000000000000" pitchFamily="2" charset="-78"/>
              </a:rPr>
              <a:t>التراثية.</a:t>
            </a:r>
            <a:endParaRPr lang="en-US"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17238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fade">
                                      <p:cBhvr>
                                        <p:cTn id="13" dur="500"/>
                                        <p:tgtEl>
                                          <p:spTgt spid="8">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fade">
                                      <p:cBhvr>
                                        <p:cTn id="38" dur="500"/>
                                        <p:tgtEl>
                                          <p:spTgt spid="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fade">
                                      <p:cBhvr>
                                        <p:cTn id="43" dur="500"/>
                                        <p:tgtEl>
                                          <p:spTgt spid="8">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500"/>
                                        <p:tgtEl>
                                          <p:spTgt spid="8">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Effect transition="in" filter="fade">
                                      <p:cBhvr>
                                        <p:cTn id="53" dur="500"/>
                                        <p:tgtEl>
                                          <p:spTgt spid="8">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8" end="8"/>
                                            </p:txEl>
                                          </p:spTgt>
                                        </p:tgtEl>
                                        <p:attrNameLst>
                                          <p:attrName>style.visibility</p:attrName>
                                        </p:attrNameLst>
                                      </p:cBhvr>
                                      <p:to>
                                        <p:strVal val="visible"/>
                                      </p:to>
                                    </p:set>
                                    <p:animEffect transition="in" filter="fade">
                                      <p:cBhvr>
                                        <p:cTn id="58"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6736975"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ight Arrow 7"/>
          <p:cNvSpPr/>
          <p:nvPr/>
        </p:nvSpPr>
        <p:spPr>
          <a:xfrm>
            <a:off x="6399271" y="4111515"/>
            <a:ext cx="2152650" cy="177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latin typeface="Sakkal Majalla" panose="02000000000000000000" pitchFamily="2" charset="-78"/>
                <a:cs typeface="Sakkal Majalla" panose="02000000000000000000" pitchFamily="2" charset="-78"/>
              </a:rPr>
              <a:t>في القديم </a:t>
            </a:r>
          </a:p>
        </p:txBody>
      </p:sp>
      <p:sp>
        <p:nvSpPr>
          <p:cNvPr id="9" name="Left Arrow 8"/>
          <p:cNvSpPr/>
          <p:nvPr/>
        </p:nvSpPr>
        <p:spPr>
          <a:xfrm>
            <a:off x="3915097" y="3971473"/>
            <a:ext cx="2057400" cy="1771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latin typeface="Sakkal Majalla" panose="02000000000000000000" pitchFamily="2" charset="-78"/>
                <a:cs typeface="Sakkal Majalla" panose="02000000000000000000" pitchFamily="2" charset="-78"/>
              </a:rPr>
              <a:t>بعد الانفتاح المعلوماتي</a:t>
            </a:r>
          </a:p>
        </p:txBody>
      </p:sp>
      <p:sp>
        <p:nvSpPr>
          <p:cNvPr id="11" name="TextBox 10"/>
          <p:cNvSpPr txBox="1"/>
          <p:nvPr/>
        </p:nvSpPr>
        <p:spPr>
          <a:xfrm>
            <a:off x="8715375" y="3650242"/>
            <a:ext cx="3030158" cy="2246769"/>
          </a:xfrm>
          <a:prstGeom prst="rect">
            <a:avLst/>
          </a:prstGeom>
          <a:solidFill>
            <a:schemeClr val="accent2">
              <a:lumMod val="40000"/>
              <a:lumOff val="60000"/>
            </a:schemeClr>
          </a:solidFill>
        </p:spPr>
        <p:txBody>
          <a:bodyPr wrap="square" rtlCol="0">
            <a:spAutoFit/>
          </a:bodyPr>
          <a:lstStyle/>
          <a:p>
            <a:pPr algn="r" rtl="1"/>
            <a:r>
              <a:rPr lang="ar-EG" sz="2800" dirty="0">
                <a:latin typeface="Sakkal Majalla" panose="02000000000000000000" pitchFamily="2" charset="-78"/>
                <a:cs typeface="Sakkal Majalla" panose="02000000000000000000" pitchFamily="2" charset="-78"/>
              </a:rPr>
              <a:t>كان سبب انتشار كثير من الأغذية في معظم مناطق العالم </a:t>
            </a:r>
            <a:endParaRPr lang="ar-BH" sz="2800" dirty="0" smtClean="0">
              <a:latin typeface="Sakkal Majalla" panose="02000000000000000000" pitchFamily="2" charset="-78"/>
              <a:cs typeface="Sakkal Majalla" panose="02000000000000000000" pitchFamily="2" charset="-78"/>
            </a:endParaRPr>
          </a:p>
          <a:p>
            <a:pPr marL="457200" indent="-457200" algn="r" rtl="1">
              <a:buFont typeface="Arial" panose="020B0604020202020204" pitchFamily="34" charset="0"/>
              <a:buChar char="•"/>
            </a:pPr>
            <a:r>
              <a:rPr lang="ar-EG" sz="2800" dirty="0" smtClean="0">
                <a:latin typeface="Sakkal Majalla" panose="02000000000000000000" pitchFamily="2" charset="-78"/>
                <a:cs typeface="Sakkal Majalla" panose="02000000000000000000" pitchFamily="2" charset="-78"/>
              </a:rPr>
              <a:t>الهجرة </a:t>
            </a:r>
            <a:r>
              <a:rPr lang="ar-EG" sz="2800" dirty="0">
                <a:latin typeface="Sakkal Majalla" panose="02000000000000000000" pitchFamily="2" charset="-78"/>
                <a:cs typeface="Sakkal Majalla" panose="02000000000000000000" pitchFamily="2" charset="-78"/>
              </a:rPr>
              <a:t>والتنقل من مكان إلى </a:t>
            </a:r>
            <a:r>
              <a:rPr lang="ar-EG" sz="2800" dirty="0" smtClean="0">
                <a:latin typeface="Sakkal Majalla" panose="02000000000000000000" pitchFamily="2" charset="-78"/>
                <a:cs typeface="Sakkal Majalla" panose="02000000000000000000" pitchFamily="2" charset="-78"/>
              </a:rPr>
              <a:t>آخر</a:t>
            </a:r>
            <a:endParaRPr lang="en-US" sz="2800" dirty="0">
              <a:latin typeface="Sakkal Majalla" panose="02000000000000000000" pitchFamily="2" charset="-78"/>
              <a:cs typeface="Sakkal Majalla" panose="02000000000000000000" pitchFamily="2" charset="-78"/>
            </a:endParaRPr>
          </a:p>
        </p:txBody>
      </p:sp>
      <p:sp>
        <p:nvSpPr>
          <p:cNvPr id="12" name="TextBox 11"/>
          <p:cNvSpPr txBox="1"/>
          <p:nvPr/>
        </p:nvSpPr>
        <p:spPr>
          <a:xfrm>
            <a:off x="389966" y="3650242"/>
            <a:ext cx="3258355" cy="2092881"/>
          </a:xfrm>
          <a:prstGeom prst="rect">
            <a:avLst/>
          </a:prstGeom>
          <a:solidFill>
            <a:schemeClr val="accent2">
              <a:lumMod val="40000"/>
              <a:lumOff val="60000"/>
            </a:schemeClr>
          </a:solidFill>
        </p:spPr>
        <p:txBody>
          <a:bodyPr wrap="square" rtlCol="0">
            <a:spAutoFit/>
          </a:bodyPr>
          <a:lstStyle/>
          <a:p>
            <a:pPr algn="r" rtl="1"/>
            <a:r>
              <a:rPr lang="ar-EG" sz="2800" dirty="0" smtClean="0">
                <a:latin typeface="Sakkal Majalla" panose="02000000000000000000" pitchFamily="2" charset="-78"/>
                <a:cs typeface="Sakkal Majalla" panose="02000000000000000000" pitchFamily="2" charset="-78"/>
              </a:rPr>
              <a:t>أصبحت </a:t>
            </a:r>
            <a:r>
              <a:rPr lang="ar-EG" sz="2800" dirty="0">
                <a:latin typeface="Sakkal Majalla" panose="02000000000000000000" pitchFamily="2" charset="-78"/>
                <a:cs typeface="Sakkal Majalla" panose="02000000000000000000" pitchFamily="2" charset="-78"/>
              </a:rPr>
              <a:t>الشعوب تتعرف وتجرب بعض عادات وتقاليد الشعوب الأخرى ومنها عادات إعداد وتناول الطعام .   </a:t>
            </a:r>
            <a:endParaRPr lang="en-US" sz="2800" dirty="0">
              <a:latin typeface="Sakkal Majalla" panose="02000000000000000000" pitchFamily="2" charset="-78"/>
              <a:cs typeface="Sakkal Majalla" panose="02000000000000000000" pitchFamily="2" charset="-78"/>
            </a:endParaRPr>
          </a:p>
          <a:p>
            <a:pPr algn="r" rtl="1"/>
            <a:endParaRPr lang="en-US" dirty="0"/>
          </a:p>
        </p:txBody>
      </p:sp>
      <p:sp>
        <p:nvSpPr>
          <p:cNvPr id="13" name="Rectangle: Rounded Corners 1">
            <a:extLst>
              <a:ext uri="{FF2B5EF4-FFF2-40B4-BE49-F238E27FC236}">
                <a16:creationId xmlns:a16="http://schemas.microsoft.com/office/drawing/2014/main" xmlns="" id="{BB29B666-8A4A-48AB-8CF7-1AED8CE44CE5}"/>
              </a:ext>
            </a:extLst>
          </p:cNvPr>
          <p:cNvSpPr/>
          <p:nvPr/>
        </p:nvSpPr>
        <p:spPr>
          <a:xfrm>
            <a:off x="3126347" y="372070"/>
            <a:ext cx="5278157"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ar-BH" sz="4400" b="1" dirty="0" smtClean="0">
                <a:latin typeface="Sakkal Majalla" panose="02000000000000000000" pitchFamily="2" charset="-78"/>
                <a:cs typeface="Sakkal Majalla" panose="02000000000000000000" pitchFamily="2" charset="-78"/>
              </a:rPr>
              <a:t>سابعاً: العولمة.</a:t>
            </a:r>
            <a:endParaRPr lang="en-US" sz="4400" b="1" dirty="0">
              <a:latin typeface="Sakkal Majalla" panose="02000000000000000000" pitchFamily="2" charset="-78"/>
              <a:cs typeface="Sakkal Majalla" panose="02000000000000000000" pitchFamily="2" charset="-78"/>
            </a:endParaRPr>
          </a:p>
        </p:txBody>
      </p:sp>
      <p:sp>
        <p:nvSpPr>
          <p:cNvPr id="14" name="مربع نص 4"/>
          <p:cNvSpPr txBox="1"/>
          <p:nvPr/>
        </p:nvSpPr>
        <p:spPr>
          <a:xfrm>
            <a:off x="444091" y="1456077"/>
            <a:ext cx="11151416" cy="1384995"/>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BH" sz="2800" b="1" dirty="0">
                <a:solidFill>
                  <a:srgbClr val="0070C0"/>
                </a:solidFill>
                <a:latin typeface="Sakkal Majalla" panose="02000000000000000000" pitchFamily="2" charset="-78"/>
                <a:cs typeface="Sakkal Majalla" panose="02000000000000000000" pitchFamily="2" charset="-78"/>
              </a:rPr>
              <a:t>هي سرعة انتقال </a:t>
            </a:r>
            <a:r>
              <a:rPr lang="ar-BH" sz="2800" b="1" dirty="0" smtClean="0">
                <a:solidFill>
                  <a:srgbClr val="0070C0"/>
                </a:solidFill>
                <a:latin typeface="Sakkal Majalla" panose="02000000000000000000" pitchFamily="2" charset="-78"/>
                <a:cs typeface="Sakkal Majalla" panose="02000000000000000000" pitchFamily="2" charset="-78"/>
              </a:rPr>
              <a:t>المعلومات </a:t>
            </a:r>
            <a:r>
              <a:rPr lang="ar-BH" sz="2800" b="1" dirty="0">
                <a:solidFill>
                  <a:srgbClr val="0070C0"/>
                </a:solidFill>
                <a:latin typeface="Sakkal Majalla" panose="02000000000000000000" pitchFamily="2" charset="-78"/>
                <a:cs typeface="Sakkal Majalla" panose="02000000000000000000" pitchFamily="2" charset="-78"/>
              </a:rPr>
              <a:t>ومعايشة الاحداث العالمية والتعرف على الاخرين في جوانب الحياة المتنوعة .. </a:t>
            </a:r>
            <a:r>
              <a:rPr lang="ar-BH" sz="2800" b="1" dirty="0">
                <a:latin typeface="Sakkal Majalla" panose="02000000000000000000" pitchFamily="2" charset="-78"/>
                <a:cs typeface="Sakkal Majalla" panose="02000000000000000000" pitchFamily="2" charset="-78"/>
              </a:rPr>
              <a:t>أدت إلى تبادل الأفكار واكتساب الخبرات في ميادين الحياة واثر ذلك على العادات الغذائية. </a:t>
            </a:r>
          </a:p>
        </p:txBody>
      </p:sp>
    </p:spTree>
    <p:extLst>
      <p:ext uri="{BB962C8B-B14F-4D97-AF65-F5344CB8AC3E}">
        <p14:creationId xmlns:p14="http://schemas.microsoft.com/office/powerpoint/2010/main" val="2134776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02114"/>
            <a:ext cx="7530353"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7"/>
          <p:cNvSpPr/>
          <p:nvPr/>
        </p:nvSpPr>
        <p:spPr>
          <a:xfrm>
            <a:off x="4361205" y="90087"/>
            <a:ext cx="3559114"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وقفة تقييمية 1</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9" name="Rectangle 8"/>
          <p:cNvSpPr/>
          <p:nvPr/>
        </p:nvSpPr>
        <p:spPr>
          <a:xfrm>
            <a:off x="650929" y="1268068"/>
            <a:ext cx="11391111" cy="4832092"/>
          </a:xfrm>
          <a:prstGeom prst="rect">
            <a:avLst/>
          </a:prstGeom>
          <a:solidFill>
            <a:schemeClr val="accent4">
              <a:lumMod val="20000"/>
              <a:lumOff val="80000"/>
            </a:schemeClr>
          </a:solidFill>
          <a:ln>
            <a:noFill/>
          </a:ln>
          <a:effectLst/>
        </p:spPr>
        <p:txBody>
          <a:bodyPr wrap="square">
            <a:spAutoFit/>
          </a:bodyPr>
          <a:lstStyle/>
          <a:p>
            <a:pPr marL="457200" lvl="0" indent="-457200" algn="r" rtl="1">
              <a:spcAft>
                <a:spcPts val="800"/>
              </a:spcAft>
              <a:buFont typeface="+mj-lt"/>
              <a:buAutoNum type="arabicPeriod"/>
            </a:pPr>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ع</a:t>
            </a:r>
            <a:r>
              <a:rPr lang="ar-EG"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رف العادة الغذائية ؟</a:t>
            </a:r>
            <a:endParaRPr lang="en-US"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algn="r" rtl="1">
              <a:spcAft>
                <a:spcPts val="800"/>
              </a:spcAft>
            </a:pPr>
            <a:r>
              <a:rPr lang="ar-BH" sz="2000" b="1" dirty="0" smtClean="0">
                <a:latin typeface="Sakkal Majalla" panose="02000000000000000000" pitchFamily="2" charset="-78"/>
                <a:ea typeface="Calibri" panose="020F0502020204030204" pitchFamily="34" charset="0"/>
                <a:cs typeface="Sakkal Majalla" panose="02000000000000000000" pitchFamily="2" charset="-78"/>
              </a:rPr>
              <a:t>........................................................................................................................................................................</a:t>
            </a:r>
            <a:r>
              <a:rPr lang="ar-SA" sz="2000" b="1" dirty="0" smtClean="0">
                <a:latin typeface="Sakkal Majalla" panose="02000000000000000000" pitchFamily="2" charset="-78"/>
                <a:ea typeface="Calibri" panose="020F0502020204030204" pitchFamily="34" charset="0"/>
                <a:cs typeface="Sakkal Majalla" panose="02000000000000000000" pitchFamily="2" charset="-78"/>
              </a:rPr>
              <a:t>   </a:t>
            </a:r>
            <a:endParaRPr lang="en-US" sz="2000" dirty="0">
              <a:latin typeface="Sakkal Majalla" panose="02000000000000000000" pitchFamily="2" charset="-78"/>
              <a:ea typeface="Calibri" panose="020F0502020204030204" pitchFamily="34" charset="0"/>
              <a:cs typeface="Sakkal Majalla" panose="02000000000000000000" pitchFamily="2" charset="-78"/>
            </a:endParaRPr>
          </a:p>
          <a:p>
            <a:pPr marL="457200" lvl="0" indent="-457200" algn="r" rtl="1">
              <a:buFont typeface="+mj-lt"/>
              <a:buAutoNum type="arabicPeriod" startAt="2"/>
            </a:pPr>
            <a:r>
              <a:rPr lang="ar-EG"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اذكر العوامل التي تؤثر في العادات الغذائية </a:t>
            </a:r>
            <a:r>
              <a:rPr lang="ar-BH" sz="24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57150" marR="0" algn="r" rtl="1">
              <a:spcBef>
                <a:spcPts val="0"/>
              </a:spcBef>
              <a:spcAft>
                <a:spcPts val="800"/>
              </a:spcAft>
            </a:pPr>
            <a:r>
              <a:rPr lang="ar-SA" sz="2000" b="1" dirty="0" smtClean="0">
                <a:latin typeface="Sakkal Majalla" panose="02000000000000000000" pitchFamily="2" charset="-78"/>
                <a:ea typeface="Calibri" panose="020F0502020204030204" pitchFamily="34" charset="0"/>
                <a:cs typeface="Sakkal Majalla" panose="02000000000000000000" pitchFamily="2" charset="-78"/>
              </a:rPr>
              <a:t>          </a:t>
            </a:r>
            <a:r>
              <a:rPr lang="ar-SA" sz="2000" b="1" dirty="0">
                <a:latin typeface="Sakkal Majalla" panose="02000000000000000000" pitchFamily="2" charset="-78"/>
                <a:ea typeface="Calibri" panose="020F0502020204030204" pitchFamily="34" charset="0"/>
                <a:cs typeface="Sakkal Majalla" panose="02000000000000000000" pitchFamily="2" charset="-78"/>
              </a:rPr>
              <a:t>أ</a:t>
            </a:r>
            <a:r>
              <a:rPr lang="ar-SA" sz="2000" dirty="0">
                <a:latin typeface="Sakkal Majalla" panose="02000000000000000000" pitchFamily="2" charset="-78"/>
                <a:ea typeface="Calibri" panose="020F0502020204030204" pitchFamily="34" charset="0"/>
                <a:cs typeface="Sakkal Majalla" panose="02000000000000000000" pitchFamily="2" charset="-78"/>
              </a:rPr>
              <a:t> ـ .........................                     ب</a:t>
            </a:r>
            <a:r>
              <a:rPr lang="ar-SA" sz="2000" dirty="0" smtClean="0">
                <a:latin typeface="Sakkal Majalla" panose="02000000000000000000" pitchFamily="2" charset="-78"/>
                <a:ea typeface="Calibri" panose="020F0502020204030204" pitchFamily="34" charset="0"/>
                <a:cs typeface="Sakkal Majalla" panose="02000000000000000000" pitchFamily="2" charset="-78"/>
              </a:rPr>
              <a:t>...............................</a:t>
            </a:r>
            <a:r>
              <a:rPr lang="ar-BH" sz="2000" dirty="0" smtClean="0">
                <a:latin typeface="Sakkal Majalla" panose="02000000000000000000" pitchFamily="2" charset="-78"/>
                <a:ea typeface="Calibri" panose="020F0502020204030204" pitchFamily="34" charset="0"/>
                <a:cs typeface="Sakkal Majalla" panose="02000000000000000000" pitchFamily="2" charset="-78"/>
              </a:rPr>
              <a:t> ج.................................... د..................................و............................... س..............................</a:t>
            </a:r>
            <a:endParaRPr lang="en-US" sz="2000" dirty="0">
              <a:latin typeface="Sakkal Majalla" panose="02000000000000000000" pitchFamily="2" charset="-78"/>
              <a:ea typeface="Calibri" panose="020F0502020204030204" pitchFamily="34" charset="0"/>
              <a:cs typeface="Sakkal Majalla" panose="02000000000000000000" pitchFamily="2" charset="-78"/>
            </a:endParaRPr>
          </a:p>
          <a:p>
            <a:pPr marL="457200" marR="0" lvl="0" indent="-457200" algn="just" rtl="1">
              <a:spcBef>
                <a:spcPts val="0"/>
              </a:spcBef>
              <a:spcAft>
                <a:spcPts val="0"/>
              </a:spcAft>
              <a:buFont typeface="+mj-lt"/>
              <a:buAutoNum type="arabicPeriod" startAt="3"/>
              <a:tabLst>
                <a:tab pos="685800" algn="l"/>
              </a:tabLst>
            </a:pPr>
            <a:r>
              <a:rPr lang="ar-EG"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اشرح بالأمثلة عن احد العوامل التي تؤثر في العادات الغذائية </a:t>
            </a:r>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ar-BH" sz="24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R="0" lvl="0" algn="just" rtl="1">
              <a:spcBef>
                <a:spcPts val="0"/>
              </a:spcBef>
              <a:spcAft>
                <a:spcPts val="0"/>
              </a:spcAft>
              <a:tabLst>
                <a:tab pos="685800" algn="l"/>
              </a:tabLst>
            </a:pPr>
            <a:r>
              <a:rPr lang="ar-BH" sz="2400" b="1" dirty="0">
                <a:latin typeface="Sakkal Majalla" panose="02000000000000000000" pitchFamily="2" charset="-78"/>
                <a:ea typeface="Calibri" panose="020F0502020204030204" pitchFamily="34" charset="0"/>
                <a:cs typeface="Sakkal Majalla" panose="02000000000000000000" pitchFamily="2" charset="-78"/>
              </a:rPr>
              <a:t>........................................................................................................................................................................</a:t>
            </a:r>
            <a:endParaRPr lang="en-US" sz="2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457200" marR="0" lvl="0" indent="-457200" algn="just" rtl="1">
              <a:lnSpc>
                <a:spcPct val="200000"/>
              </a:lnSpc>
              <a:spcBef>
                <a:spcPts val="0"/>
              </a:spcBef>
              <a:spcAft>
                <a:spcPts val="0"/>
              </a:spcAft>
              <a:buFont typeface="+mj-lt"/>
              <a:buAutoNum type="arabicPeriod" startAt="4"/>
              <a:tabLst>
                <a:tab pos="685800" algn="l"/>
              </a:tabLst>
            </a:pPr>
            <a:r>
              <a:rPr lang="ar-EG"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ما أثر العولمة على العادات الغذائية ؟</a:t>
            </a:r>
            <a:endPar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R="0" lvl="0" algn="just" rtl="1">
              <a:lnSpc>
                <a:spcPct val="200000"/>
              </a:lnSpc>
              <a:spcBef>
                <a:spcPts val="0"/>
              </a:spcBef>
              <a:spcAft>
                <a:spcPts val="0"/>
              </a:spcAft>
              <a:tabLst>
                <a:tab pos="685800" algn="l"/>
              </a:tabLst>
            </a:pPr>
            <a:r>
              <a:rPr lang="ar-BH" sz="2000" b="1" dirty="0" smtClean="0">
                <a:latin typeface="Sakkal Majalla" panose="02000000000000000000" pitchFamily="2" charset="-78"/>
                <a:ea typeface="Calibri" panose="020F0502020204030204" pitchFamily="34" charset="0"/>
                <a:cs typeface="Sakkal Majalla" panose="02000000000000000000" pitchFamily="2" charset="-78"/>
              </a:rPr>
              <a:t>.............................................................................................................................................</a:t>
            </a:r>
            <a:endParaRPr lang="ar-BH" sz="2000" b="1"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89327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9045" y="0"/>
            <a:ext cx="1352995" cy="1042223"/>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447292"/>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0" y="6483743"/>
            <a:ext cx="763878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7"/>
          <p:cNvSpPr/>
          <p:nvPr/>
        </p:nvSpPr>
        <p:spPr>
          <a:xfrm>
            <a:off x="0" y="995729"/>
            <a:ext cx="12050266" cy="5221942"/>
          </a:xfrm>
          <a:prstGeom prst="rect">
            <a:avLst/>
          </a:prstGeom>
          <a:solidFill>
            <a:schemeClr val="accent4">
              <a:lumMod val="20000"/>
              <a:lumOff val="80000"/>
            </a:schemeClr>
          </a:solidFill>
          <a:ln>
            <a:noFill/>
          </a:ln>
          <a:effectLst/>
        </p:spPr>
        <p:txBody>
          <a:bodyPr wrap="square">
            <a:spAutoFit/>
          </a:bodyPr>
          <a:lstStyle/>
          <a:p>
            <a:pPr marL="457200" lvl="0" indent="-457200" algn="r" rtl="1">
              <a:spcAft>
                <a:spcPts val="800"/>
              </a:spcAft>
              <a:buFont typeface="+mj-lt"/>
              <a:buAutoNum type="arabicPeriod"/>
            </a:pPr>
            <a:r>
              <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ع</a:t>
            </a:r>
            <a:r>
              <a:rPr lang="ar-EG"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رف العادة </a:t>
            </a:r>
            <a:r>
              <a:rPr lang="ar-EG" sz="2000" b="1" dirty="0" err="1"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الغذائ</a:t>
            </a:r>
            <a:r>
              <a:rPr lang="ar-BH" sz="2000" b="1" dirty="0" err="1"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ية</a:t>
            </a:r>
            <a:r>
              <a:rPr lang="ar-BH"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algn="r" rtl="1">
              <a:defRPr/>
            </a:pPr>
            <a:r>
              <a:rPr lang="ar-EG" sz="2000" b="1" dirty="0">
                <a:latin typeface="Sakkal Majalla" panose="02000000000000000000" pitchFamily="2" charset="-78"/>
                <a:cs typeface="Sakkal Majalla" panose="02000000000000000000" pitchFamily="2" charset="-78"/>
              </a:rPr>
              <a:t>هي الطرائق المتبعة في اختيار وإعداد و تناول الأغذية</a:t>
            </a:r>
            <a:r>
              <a:rPr lang="ar-BH" sz="2000" b="1" dirty="0">
                <a:latin typeface="Sakkal Majalla" panose="02000000000000000000" pitchFamily="2" charset="-78"/>
                <a:cs typeface="Sakkal Majalla" panose="02000000000000000000" pitchFamily="2" charset="-78"/>
              </a:rPr>
              <a:t>،</a:t>
            </a:r>
            <a:r>
              <a:rPr lang="ar-EG" sz="2000" b="1" dirty="0">
                <a:latin typeface="Sakkal Majalla" panose="02000000000000000000" pitchFamily="2" charset="-78"/>
                <a:cs typeface="Sakkal Majalla" panose="02000000000000000000" pitchFamily="2" charset="-78"/>
              </a:rPr>
              <a:t> وهي تشمل  جميع عمليات إنتاج الغذاء وتخزينه وتصنيعه وتوزيعه وتناوله</a:t>
            </a:r>
            <a:r>
              <a:rPr lang="ar-BH" sz="2000" b="1" dirty="0">
                <a:latin typeface="Sakkal Majalla" panose="02000000000000000000" pitchFamily="2" charset="-78"/>
                <a:cs typeface="Sakkal Majalla" panose="02000000000000000000" pitchFamily="2" charset="-78"/>
              </a:rPr>
              <a:t>،</a:t>
            </a:r>
            <a:r>
              <a:rPr lang="ar-EG" sz="2000" b="1" dirty="0">
                <a:latin typeface="Sakkal Majalla" panose="02000000000000000000" pitchFamily="2" charset="-78"/>
                <a:cs typeface="Sakkal Majalla" panose="02000000000000000000" pitchFamily="2" charset="-78"/>
              </a:rPr>
              <a:t> وهي جزء من سلوك الإنسان نشأت وتطورت معه وتأثرت بعدة عوامل نفسيه واجتماعيه وفسيولوجية واقتصاديه</a:t>
            </a:r>
            <a:r>
              <a:rPr lang="ar-BH" sz="2000" b="1" dirty="0">
                <a:latin typeface="Sakkal Majalla" panose="02000000000000000000" pitchFamily="2" charset="-78"/>
                <a:cs typeface="Sakkal Majalla" panose="02000000000000000000" pitchFamily="2" charset="-78"/>
              </a:rPr>
              <a:t>،</a:t>
            </a:r>
            <a:r>
              <a:rPr lang="ar-EG" sz="2000" b="1" dirty="0">
                <a:latin typeface="Sakkal Majalla" panose="02000000000000000000" pitchFamily="2" charset="-78"/>
                <a:cs typeface="Sakkal Majalla" panose="02000000000000000000" pitchFamily="2" charset="-78"/>
              </a:rPr>
              <a:t> وتكونت وأصبحت عادة بعد التكرار.</a:t>
            </a:r>
          </a:p>
          <a:p>
            <a:pPr marL="457200" lvl="0" indent="-457200" algn="r" rtl="1">
              <a:buFont typeface="+mj-lt"/>
              <a:buAutoNum type="arabicPeriod" startAt="2"/>
            </a:pPr>
            <a:r>
              <a:rPr lang="ar-EG"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اذكر </a:t>
            </a:r>
            <a:r>
              <a:rPr lang="ar-EG"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العوامل التي تؤثر في العادات الغذائية ؟</a:t>
            </a:r>
            <a:endParaRPr lang="en-US"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57150" algn="r" rtl="1">
              <a:spcAft>
                <a:spcPts val="800"/>
              </a:spcAft>
            </a:pPr>
            <a:r>
              <a:rPr lang="ar-SA" sz="2000" b="1" dirty="0" smtClean="0">
                <a:latin typeface="Sakkal Majalla" panose="02000000000000000000" pitchFamily="2" charset="-78"/>
                <a:ea typeface="Calibri" panose="020F0502020204030204" pitchFamily="34" charset="0"/>
                <a:cs typeface="Sakkal Majalla" panose="02000000000000000000" pitchFamily="2" charset="-78"/>
              </a:rPr>
              <a:t>     أ</a:t>
            </a:r>
            <a:r>
              <a:rPr lang="ar-SA" sz="2000" dirty="0" smtClean="0">
                <a:latin typeface="Sakkal Majalla" panose="02000000000000000000" pitchFamily="2" charset="-78"/>
                <a:ea typeface="Calibri" panose="020F0502020204030204" pitchFamily="34" charset="0"/>
                <a:cs typeface="Sakkal Majalla" panose="02000000000000000000" pitchFamily="2" charset="-78"/>
              </a:rPr>
              <a:t> ـ </a:t>
            </a:r>
            <a:r>
              <a:rPr lang="ar-EG" sz="2000" b="1" dirty="0" smtClean="0">
                <a:latin typeface="Sakkal Majalla" panose="02000000000000000000" pitchFamily="2" charset="-78"/>
                <a:cs typeface="Sakkal Majalla" panose="02000000000000000000" pitchFamily="2" charset="-78"/>
              </a:rPr>
              <a:t>الفسيولوجية</a:t>
            </a:r>
            <a:r>
              <a:rPr lang="en-US" sz="2000" b="1" dirty="0" smtClean="0">
                <a:latin typeface="Sakkal Majalla" panose="02000000000000000000" pitchFamily="2" charset="-78"/>
                <a:cs typeface="Sakkal Majalla" panose="02000000000000000000" pitchFamily="2" charset="-78"/>
              </a:rPr>
              <a:t>  </a:t>
            </a:r>
            <a:r>
              <a:rPr lang="ar-SA" sz="2000" dirty="0" smtClean="0">
                <a:latin typeface="Sakkal Majalla" panose="02000000000000000000" pitchFamily="2" charset="-78"/>
                <a:ea typeface="Calibri" panose="020F0502020204030204" pitchFamily="34" charset="0"/>
                <a:cs typeface="Sakkal Majalla" panose="02000000000000000000" pitchFamily="2" charset="-78"/>
              </a:rPr>
              <a:t>ب.</a:t>
            </a:r>
            <a:r>
              <a:rPr lang="ar-EG" sz="2000" b="1" dirty="0" smtClean="0">
                <a:latin typeface="Sakkal Majalla" panose="02000000000000000000" pitchFamily="2" charset="-78"/>
                <a:cs typeface="Sakkal Majalla" panose="02000000000000000000" pitchFamily="2" charset="-78"/>
              </a:rPr>
              <a:t> الاجتماعية </a:t>
            </a:r>
            <a:r>
              <a:rPr lang="ar-BH" sz="2000" b="1" dirty="0" smtClean="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 </a:t>
            </a:r>
            <a:r>
              <a:rPr lang="ar-BH" sz="2000" dirty="0" smtClean="0">
                <a:latin typeface="Sakkal Majalla" panose="02000000000000000000" pitchFamily="2" charset="-78"/>
                <a:ea typeface="Calibri" panose="020F0502020204030204" pitchFamily="34" charset="0"/>
                <a:cs typeface="Sakkal Majalla" panose="02000000000000000000" pitchFamily="2" charset="-78"/>
              </a:rPr>
              <a:t>ج.</a:t>
            </a:r>
            <a:r>
              <a:rPr lang="ar-EG" sz="2000" b="1" dirty="0" smtClean="0">
                <a:latin typeface="Sakkal Majalla" panose="02000000000000000000" pitchFamily="2" charset="-78"/>
                <a:cs typeface="Sakkal Majalla" panose="02000000000000000000" pitchFamily="2" charset="-78"/>
              </a:rPr>
              <a:t> الدينية</a:t>
            </a:r>
            <a:r>
              <a:rPr lang="en-US"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    </a:t>
            </a:r>
            <a:r>
              <a:rPr lang="ar-BH" sz="2000" dirty="0" smtClean="0">
                <a:latin typeface="Sakkal Majalla" panose="02000000000000000000" pitchFamily="2" charset="-78"/>
                <a:ea typeface="Calibri" panose="020F0502020204030204" pitchFamily="34" charset="0"/>
                <a:cs typeface="Sakkal Majalla" panose="02000000000000000000" pitchFamily="2" charset="-78"/>
              </a:rPr>
              <a:t> د.</a:t>
            </a:r>
            <a:r>
              <a:rPr lang="ar-EG" sz="2000" b="1" dirty="0" smtClean="0">
                <a:latin typeface="Sakkal Majalla" panose="02000000000000000000" pitchFamily="2" charset="-78"/>
                <a:cs typeface="Sakkal Majalla" panose="02000000000000000000" pitchFamily="2" charset="-78"/>
              </a:rPr>
              <a:t> التراثية</a:t>
            </a:r>
            <a:r>
              <a:rPr lang="ar-BH" sz="2000" b="1" dirty="0" smtClean="0">
                <a:latin typeface="Sakkal Majalla" panose="02000000000000000000" pitchFamily="2" charset="-78"/>
                <a:cs typeface="Sakkal Majalla" panose="02000000000000000000" pitchFamily="2" charset="-78"/>
              </a:rPr>
              <a:t>    </a:t>
            </a:r>
            <a:r>
              <a:rPr lang="ar-BH" sz="2000" dirty="0" smtClean="0">
                <a:latin typeface="Sakkal Majalla" panose="02000000000000000000" pitchFamily="2" charset="-78"/>
                <a:ea typeface="Calibri" panose="020F0502020204030204" pitchFamily="34" charset="0"/>
                <a:cs typeface="Sakkal Majalla" panose="02000000000000000000" pitchFamily="2" charset="-78"/>
              </a:rPr>
              <a:t>ه .</a:t>
            </a:r>
            <a:r>
              <a:rPr lang="ar-EG"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ا</a:t>
            </a:r>
            <a:r>
              <a:rPr lang="ar-EG" sz="2000" b="1" dirty="0" smtClean="0">
                <a:latin typeface="Sakkal Majalla" panose="02000000000000000000" pitchFamily="2" charset="-78"/>
                <a:cs typeface="Sakkal Majalla" panose="02000000000000000000" pitchFamily="2" charset="-78"/>
              </a:rPr>
              <a:t>لاقتصادية</a:t>
            </a:r>
            <a:r>
              <a:rPr lang="ar-BH" sz="2000" dirty="0" smtClean="0">
                <a:latin typeface="Sakkal Majalla" panose="02000000000000000000" pitchFamily="2" charset="-78"/>
                <a:ea typeface="Calibri" panose="020F0502020204030204" pitchFamily="34" charset="0"/>
                <a:cs typeface="Sakkal Majalla" panose="02000000000000000000" pitchFamily="2" charset="-78"/>
              </a:rPr>
              <a:t>     و.</a:t>
            </a:r>
            <a:r>
              <a:rPr lang="ar-EG" sz="2000" b="1" dirty="0" smtClean="0">
                <a:latin typeface="Sakkal Majalla" panose="02000000000000000000" pitchFamily="2" charset="-78"/>
                <a:cs typeface="Sakkal Majalla" panose="02000000000000000000" pitchFamily="2" charset="-78"/>
              </a:rPr>
              <a:t> </a:t>
            </a:r>
            <a:r>
              <a:rPr lang="ar-EG" sz="2000" b="1" dirty="0">
                <a:latin typeface="Sakkal Majalla" panose="02000000000000000000" pitchFamily="2" charset="-78"/>
                <a:cs typeface="Sakkal Majalla" panose="02000000000000000000" pitchFamily="2" charset="-78"/>
              </a:rPr>
              <a:t>العولمة </a:t>
            </a:r>
            <a:r>
              <a:rPr lang="ar-BH" sz="2000" b="1" dirty="0" smtClean="0">
                <a:latin typeface="Sakkal Majalla" panose="02000000000000000000" pitchFamily="2" charset="-78"/>
                <a:cs typeface="Sakkal Majalla" panose="02000000000000000000" pitchFamily="2" charset="-78"/>
              </a:rPr>
              <a:t>            ز</a:t>
            </a:r>
            <a:r>
              <a:rPr lang="ar-BH" sz="2000" dirty="0" smtClean="0">
                <a:latin typeface="Sakkal Majalla" panose="02000000000000000000" pitchFamily="2" charset="-78"/>
                <a:ea typeface="Calibri" panose="020F0502020204030204" pitchFamily="34" charset="0"/>
                <a:cs typeface="Sakkal Majalla" panose="02000000000000000000" pitchFamily="2" charset="-78"/>
              </a:rPr>
              <a:t>.</a:t>
            </a:r>
            <a:r>
              <a:rPr lang="ar-EG" sz="2000" b="1" dirty="0" smtClean="0">
                <a:latin typeface="Sakkal Majalla" panose="02000000000000000000" pitchFamily="2" charset="-78"/>
                <a:cs typeface="Sakkal Majalla" panose="02000000000000000000" pitchFamily="2" charset="-78"/>
              </a:rPr>
              <a:t> </a:t>
            </a:r>
            <a:r>
              <a:rPr lang="ar-EG" sz="2000" b="1" dirty="0">
                <a:latin typeface="Sakkal Majalla" panose="02000000000000000000" pitchFamily="2" charset="-78"/>
                <a:cs typeface="Sakkal Majalla" panose="02000000000000000000" pitchFamily="2" charset="-78"/>
              </a:rPr>
              <a:t>النفسية</a:t>
            </a:r>
          </a:p>
          <a:p>
            <a:pPr marL="457200" marR="0" lvl="0" indent="-457200" algn="just" rtl="1">
              <a:spcBef>
                <a:spcPts val="0"/>
              </a:spcBef>
              <a:spcAft>
                <a:spcPts val="0"/>
              </a:spcAft>
              <a:buFont typeface="+mj-lt"/>
              <a:buAutoNum type="arabicPeriod" startAt="3"/>
              <a:tabLst>
                <a:tab pos="685800" algn="l"/>
              </a:tabLst>
            </a:pPr>
            <a:r>
              <a:rPr lang="ar-EG"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اشرح </a:t>
            </a:r>
            <a:r>
              <a:rPr lang="ar-EG"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بالأمثلة عن احد العوامل التي تؤثر في العادات الغذائية </a:t>
            </a:r>
            <a:r>
              <a:rPr lang="ar-EG"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ar-BH"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lvl="0" algn="just" rtl="1">
              <a:tabLst>
                <a:tab pos="685800" algn="l"/>
              </a:tabLst>
            </a:pPr>
            <a:r>
              <a:rPr lang="ar-BH" sz="2000" b="1" u="sng" dirty="0">
                <a:latin typeface="Sakkal Majalla" panose="02000000000000000000" pitchFamily="2" charset="-78"/>
                <a:cs typeface="Sakkal Majalla" panose="02000000000000000000" pitchFamily="2" charset="-78"/>
              </a:rPr>
              <a:t>العوامل الاجتماعية </a:t>
            </a:r>
            <a:r>
              <a:rPr lang="ar-BH" sz="2000" b="1" dirty="0">
                <a:latin typeface="Sakkal Majalla" panose="02000000000000000000" pitchFamily="2" charset="-78"/>
                <a:cs typeface="Sakkal Majalla" panose="02000000000000000000" pitchFamily="2" charset="-78"/>
              </a:rPr>
              <a:t>: الطعام رمز للضيافة و الكرم، كما أن المشاكل الاجتماعية وما يصاحبها من انفعالات وأمراض في الجو الاجتماعي تعتبر عامل مؤثر، كما أن </a:t>
            </a:r>
            <a:r>
              <a:rPr lang="ar-EG" sz="2000" b="1" dirty="0">
                <a:latin typeface="Sakkal Majalla" panose="02000000000000000000" pitchFamily="2" charset="-78"/>
                <a:cs typeface="Sakkal Majalla" panose="02000000000000000000" pitchFamily="2" charset="-78"/>
              </a:rPr>
              <a:t>البيئة المجتمعية</a:t>
            </a:r>
            <a:r>
              <a:rPr lang="ar-BH" sz="2000" b="1" dirty="0">
                <a:latin typeface="Sakkal Majalla" panose="02000000000000000000" pitchFamily="2" charset="-78"/>
                <a:cs typeface="Sakkal Majalla" panose="02000000000000000000" pitchFamily="2" charset="-78"/>
              </a:rPr>
              <a:t>،</a:t>
            </a:r>
            <a:r>
              <a:rPr lang="ar-EG" sz="2000" b="1" dirty="0">
                <a:latin typeface="Sakkal Majalla" panose="02000000000000000000" pitchFamily="2" charset="-78"/>
                <a:cs typeface="Sakkal Majalla" panose="02000000000000000000" pitchFamily="2" charset="-78"/>
              </a:rPr>
              <a:t> و الموقع الجغرافي يحدد نمط استهلاك الغذاء </a:t>
            </a:r>
            <a:r>
              <a:rPr lang="ar-EG" sz="2000" b="1" dirty="0" smtClean="0">
                <a:latin typeface="Sakkal Majalla" panose="02000000000000000000" pitchFamily="2" charset="-78"/>
                <a:cs typeface="Sakkal Majalla" panose="02000000000000000000" pitchFamily="2" charset="-78"/>
              </a:rPr>
              <a:t>فيها</a:t>
            </a:r>
            <a:r>
              <a:rPr lang="ar-BH" sz="2000" b="1" dirty="0" smtClean="0">
                <a:latin typeface="Sakkal Majalla" panose="02000000000000000000" pitchFamily="2" charset="-78"/>
                <a:cs typeface="Sakkal Majalla" panose="02000000000000000000" pitchFamily="2" charset="-78"/>
              </a:rPr>
              <a:t> ،</a:t>
            </a:r>
            <a:r>
              <a:rPr lang="ar-EG" sz="2000" b="1" dirty="0">
                <a:latin typeface="Sakkal Majalla" panose="02000000000000000000" pitchFamily="2" charset="-78"/>
                <a:cs typeface="Sakkal Majalla" panose="02000000000000000000" pitchFamily="2" charset="-78"/>
              </a:rPr>
              <a:t>فالدول المطلة على البحار عادة تتناول المنتجات البحرية في حين تعتمد الدول المغلقة على المنتجات الحيوانية والزراعية </a:t>
            </a:r>
            <a:r>
              <a:rPr lang="ar-BH" sz="2000" b="1" dirty="0">
                <a:latin typeface="Sakkal Majalla" panose="02000000000000000000" pitchFamily="2" charset="-78"/>
                <a:cs typeface="Sakkal Majalla" panose="02000000000000000000" pitchFamily="2" charset="-78"/>
              </a:rPr>
              <a:t>،</a:t>
            </a:r>
            <a:r>
              <a:rPr lang="ar-EG" sz="2000" b="1" dirty="0">
                <a:latin typeface="Sakkal Majalla" panose="02000000000000000000" pitchFamily="2" charset="-78"/>
                <a:cs typeface="Sakkal Majalla" panose="02000000000000000000" pitchFamily="2" charset="-78"/>
              </a:rPr>
              <a:t> كذلك يختلف نمط استهلاك الغذاء في المناطق الحضرية عنه في الريفية .</a:t>
            </a:r>
            <a:endParaRPr lang="en-US" sz="2000" b="1" dirty="0">
              <a:latin typeface="Sakkal Majalla" panose="02000000000000000000" pitchFamily="2" charset="-78"/>
              <a:cs typeface="Sakkal Majalla" panose="02000000000000000000" pitchFamily="2" charset="-78"/>
            </a:endParaRPr>
          </a:p>
          <a:p>
            <a:pPr marL="457200" marR="0" lvl="0" indent="-457200" algn="just" rtl="1">
              <a:spcBef>
                <a:spcPts val="0"/>
              </a:spcBef>
              <a:spcAft>
                <a:spcPts val="0"/>
              </a:spcAft>
              <a:buFont typeface="+mj-lt"/>
              <a:buAutoNum type="arabicPeriod" startAt="4"/>
              <a:tabLst>
                <a:tab pos="685800" algn="l"/>
              </a:tabLst>
            </a:pPr>
            <a:r>
              <a:rPr lang="ar-EG"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ما </a:t>
            </a:r>
            <a:r>
              <a:rPr lang="ar-EG"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أثر العولمة على العادات الغذائية ؟</a:t>
            </a:r>
            <a:endPar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R="0" lvl="0" algn="just" rtl="1">
              <a:spcBef>
                <a:spcPts val="0"/>
              </a:spcBef>
              <a:spcAft>
                <a:spcPts val="0"/>
              </a:spcAft>
              <a:tabLst>
                <a:tab pos="685800" algn="l"/>
              </a:tabLst>
            </a:pPr>
            <a:r>
              <a:rPr lang="ar-EG" sz="2000" b="1" dirty="0">
                <a:latin typeface="Sakkal Majalla" panose="02000000000000000000" pitchFamily="2" charset="-78"/>
                <a:cs typeface="Sakkal Majalla" panose="02000000000000000000" pitchFamily="2" charset="-78"/>
              </a:rPr>
              <a:t>سرعة انتقال المعلومات ومعايشة الأحداث العالمية والتعرف على الآخرين في جوانب الحياة المتنوعة</a:t>
            </a:r>
            <a:r>
              <a:rPr lang="ar-BH" sz="2000" b="1" dirty="0">
                <a:latin typeface="Sakkal Majalla" panose="02000000000000000000" pitchFamily="2" charset="-78"/>
                <a:cs typeface="Sakkal Majalla" panose="02000000000000000000" pitchFamily="2" charset="-78"/>
              </a:rPr>
              <a:t>،</a:t>
            </a:r>
            <a:r>
              <a:rPr lang="ar-EG" sz="2000" b="1" dirty="0">
                <a:latin typeface="Sakkal Majalla" panose="02000000000000000000" pitchFamily="2" charset="-78"/>
                <a:cs typeface="Sakkal Majalla" panose="02000000000000000000" pitchFamily="2" charset="-78"/>
              </a:rPr>
              <a:t> أدت إلى تبادل الأفكار واكتساب الخبرات في ميادين الحياة وأثر ذلك على العادات الغذائية</a:t>
            </a:r>
            <a:r>
              <a:rPr lang="ar-BH" sz="2000" b="1" dirty="0" smtClean="0">
                <a:latin typeface="Sakkal Majalla" panose="02000000000000000000" pitchFamily="2" charset="-78"/>
                <a:cs typeface="Sakkal Majalla" panose="02000000000000000000" pitchFamily="2" charset="-78"/>
              </a:rPr>
              <a:t>، </a:t>
            </a:r>
            <a:r>
              <a:rPr lang="ar-EG" sz="2000" b="1" dirty="0" smtClean="0">
                <a:latin typeface="Sakkal Majalla" panose="02000000000000000000" pitchFamily="2" charset="-78"/>
                <a:cs typeface="Sakkal Majalla" panose="02000000000000000000" pitchFamily="2" charset="-78"/>
              </a:rPr>
              <a:t>وفي </a:t>
            </a:r>
            <a:r>
              <a:rPr lang="ar-EG" sz="2000" b="1" dirty="0">
                <a:latin typeface="Sakkal Majalla" panose="02000000000000000000" pitchFamily="2" charset="-78"/>
                <a:cs typeface="Sakkal Majalla" panose="02000000000000000000" pitchFamily="2" charset="-78"/>
              </a:rPr>
              <a:t>القديم كان سبب انتشار كثير من الأغذية في معظم مناطق العالم الهجرة والتنقل من مكان إلى آخر و تنتشر معها العادات الغذائية  والتي  تصبح جزء من التقاليد والعادات الشعبية للمجتمع</a:t>
            </a:r>
            <a:r>
              <a:rPr lang="ar-BH" sz="2000" b="1" dirty="0">
                <a:latin typeface="Sakkal Majalla" panose="02000000000000000000" pitchFamily="2" charset="-78"/>
                <a:cs typeface="Sakkal Majalla" panose="02000000000000000000" pitchFamily="2" charset="-78"/>
              </a:rPr>
              <a:t>،</a:t>
            </a:r>
            <a:r>
              <a:rPr lang="ar-EG" sz="2000" b="1" dirty="0">
                <a:latin typeface="Sakkal Majalla" panose="02000000000000000000" pitchFamily="2" charset="-78"/>
                <a:cs typeface="Sakkal Majalla" panose="02000000000000000000" pitchFamily="2" charset="-78"/>
              </a:rPr>
              <a:t> والآن بعد الانفتاح المعلوماتي الكبير</a:t>
            </a:r>
            <a:r>
              <a:rPr lang="ar-BH" sz="2000" b="1" dirty="0">
                <a:latin typeface="Sakkal Majalla" panose="02000000000000000000" pitchFamily="2" charset="-78"/>
                <a:cs typeface="Sakkal Majalla" panose="02000000000000000000" pitchFamily="2" charset="-78"/>
              </a:rPr>
              <a:t>،</a:t>
            </a:r>
            <a:r>
              <a:rPr lang="ar-EG" sz="2000" b="1" dirty="0">
                <a:latin typeface="Sakkal Majalla" panose="02000000000000000000" pitchFamily="2" charset="-78"/>
                <a:cs typeface="Sakkal Majalla" panose="02000000000000000000" pitchFamily="2" charset="-78"/>
              </a:rPr>
              <a:t> أصبحت الشعوب تتعرف وتجرب بعض عادات وتقاليد الشعوب الأخرى ومنها عادات إعداد وتناول الطعام. </a:t>
            </a:r>
            <a:endParaRPr lang="ar-BH" sz="2000" b="1" dirty="0">
              <a:latin typeface="Sakkal Majalla" panose="02000000000000000000" pitchFamily="2" charset="-78"/>
              <a:cs typeface="Sakkal Majalla" panose="02000000000000000000" pitchFamily="2" charset="-78"/>
            </a:endParaRPr>
          </a:p>
        </p:txBody>
      </p:sp>
      <p:sp>
        <p:nvSpPr>
          <p:cNvPr id="9" name="Rectangle 8"/>
          <p:cNvSpPr/>
          <p:nvPr/>
        </p:nvSpPr>
        <p:spPr>
          <a:xfrm>
            <a:off x="3312395" y="151210"/>
            <a:ext cx="541480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إجابات الوقفة التقييمية 1</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725895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593225" y="6355218"/>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142130" y="6355218"/>
            <a:ext cx="7839497"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TextBox 7"/>
          <p:cNvSpPr txBox="1"/>
          <p:nvPr/>
        </p:nvSpPr>
        <p:spPr>
          <a:xfrm>
            <a:off x="1445263" y="2547447"/>
            <a:ext cx="10244379" cy="3539430"/>
          </a:xfrm>
          <a:prstGeom prst="rect">
            <a:avLst/>
          </a:prstGeom>
          <a:solidFill>
            <a:schemeClr val="accent2">
              <a:lumMod val="40000"/>
              <a:lumOff val="60000"/>
            </a:schemeClr>
          </a:solidFill>
        </p:spPr>
        <p:txBody>
          <a:bodyPr wrap="square" rtlCol="1">
            <a:spAutoFit/>
          </a:bodyPr>
          <a:lstStyle/>
          <a:p>
            <a:pPr marL="285750" indent="-285750" algn="r" rtl="1">
              <a:buFont typeface="Arial" pitchFamily="34" charset="0"/>
              <a:buChar char="•"/>
            </a:pPr>
            <a:r>
              <a:rPr lang="ar-BH" sz="3200" b="1" dirty="0">
                <a:latin typeface="Sakkal Majalla" panose="02000000000000000000" pitchFamily="2" charset="-78"/>
                <a:cs typeface="Sakkal Majalla" panose="02000000000000000000" pitchFamily="2" charset="-78"/>
              </a:rPr>
              <a:t>العولمة </a:t>
            </a:r>
            <a:r>
              <a:rPr lang="ar-BH" sz="3200" b="1" dirty="0" smtClean="0">
                <a:latin typeface="Sakkal Majalla" panose="02000000000000000000" pitchFamily="2" charset="-78"/>
                <a:cs typeface="Sakkal Majalla" panose="02000000000000000000" pitchFamily="2" charset="-78"/>
              </a:rPr>
              <a:t>ونمط </a:t>
            </a:r>
            <a:r>
              <a:rPr lang="ar-BH" sz="3200" b="1" dirty="0">
                <a:latin typeface="Sakkal Majalla" panose="02000000000000000000" pitchFamily="2" charset="-78"/>
                <a:cs typeface="Sakkal Majalla" panose="02000000000000000000" pitchFamily="2" charset="-78"/>
              </a:rPr>
              <a:t>الحياة </a:t>
            </a:r>
            <a:r>
              <a:rPr lang="ar-BH" sz="3200" b="1" dirty="0" smtClean="0">
                <a:latin typeface="Sakkal Majalla" panose="02000000000000000000" pitchFamily="2" charset="-78"/>
                <a:cs typeface="Sakkal Majalla" panose="02000000000000000000" pitchFamily="2" charset="-78"/>
              </a:rPr>
              <a:t>السريع. </a:t>
            </a:r>
            <a:endParaRPr lang="ar-BH" sz="3200" b="1" dirty="0">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3200" b="1" dirty="0">
                <a:latin typeface="Sakkal Majalla" panose="02000000000000000000" pitchFamily="2" charset="-78"/>
                <a:cs typeface="Sakkal Majalla" panose="02000000000000000000" pitchFamily="2" charset="-78"/>
              </a:rPr>
              <a:t>تغيير أساليب الحياة وساعات العمل </a:t>
            </a:r>
            <a:r>
              <a:rPr lang="ar-BH" sz="3200" b="1" dirty="0" smtClean="0">
                <a:latin typeface="Sakkal Majalla" panose="02000000000000000000" pitchFamily="2" charset="-78"/>
                <a:cs typeface="Sakkal Majalla" panose="02000000000000000000" pitchFamily="2" charset="-78"/>
              </a:rPr>
              <a:t>والراحة. </a:t>
            </a:r>
            <a:endParaRPr lang="ar-BH" sz="3200" b="1" dirty="0">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3200" b="1" dirty="0">
                <a:latin typeface="Sakkal Majalla" panose="02000000000000000000" pitchFamily="2" charset="-78"/>
                <a:cs typeface="Sakkal Majalla" panose="02000000000000000000" pitchFamily="2" charset="-78"/>
              </a:rPr>
              <a:t>كثرة الدعايات والحملات الترويجية في وسائل الإعلان المختلفة .</a:t>
            </a:r>
          </a:p>
          <a:p>
            <a:pPr marL="285750" indent="-285750" algn="r" rtl="1">
              <a:buFont typeface="Arial" pitchFamily="34" charset="0"/>
              <a:buChar char="•"/>
            </a:pPr>
            <a:r>
              <a:rPr lang="ar-BH" sz="3200" b="1" dirty="0">
                <a:latin typeface="Sakkal Majalla" panose="02000000000000000000" pitchFamily="2" charset="-78"/>
                <a:cs typeface="Sakkal Majalla" panose="02000000000000000000" pitchFamily="2" charset="-78"/>
              </a:rPr>
              <a:t>الوفرة المالية في المجتمع </a:t>
            </a:r>
            <a:r>
              <a:rPr lang="ar-BH" sz="3200" b="1" dirty="0" smtClean="0">
                <a:latin typeface="Sakkal Majalla" panose="02000000000000000000" pitchFamily="2" charset="-78"/>
                <a:cs typeface="Sakkal Majalla" panose="02000000000000000000" pitchFamily="2" charset="-78"/>
              </a:rPr>
              <a:t>الخليجي. </a:t>
            </a:r>
            <a:endParaRPr lang="ar-BH" sz="3200" b="1" dirty="0">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3200" b="1" dirty="0">
                <a:latin typeface="Sakkal Majalla" panose="02000000000000000000" pitchFamily="2" charset="-78"/>
                <a:cs typeface="Sakkal Majalla" panose="02000000000000000000" pitchFamily="2" charset="-78"/>
              </a:rPr>
              <a:t>السفر والدراسة في </a:t>
            </a:r>
            <a:r>
              <a:rPr lang="ar-BH" sz="3200" b="1" dirty="0" smtClean="0">
                <a:latin typeface="Sakkal Majalla" panose="02000000000000000000" pitchFamily="2" charset="-78"/>
                <a:cs typeface="Sakkal Majalla" panose="02000000000000000000" pitchFamily="2" charset="-78"/>
              </a:rPr>
              <a:t>الخارج. </a:t>
            </a:r>
            <a:endParaRPr lang="ar-BH" sz="3200" b="1" dirty="0">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3200" b="1" dirty="0">
                <a:latin typeface="Sakkal Majalla" panose="02000000000000000000" pitchFamily="2" charset="-78"/>
                <a:cs typeface="Sakkal Majalla" panose="02000000000000000000" pitchFamily="2" charset="-78"/>
              </a:rPr>
              <a:t>اعتبار المطاعم وسيلة للترفيه العائلي في نهاية الأسبوع .</a:t>
            </a:r>
          </a:p>
          <a:p>
            <a:pPr marL="285750" indent="-285750" algn="r" rtl="1">
              <a:buFont typeface="Arial" pitchFamily="34" charset="0"/>
              <a:buChar char="•"/>
            </a:pPr>
            <a:r>
              <a:rPr lang="ar-BH" sz="3200" b="1" dirty="0">
                <a:latin typeface="Sakkal Majalla" panose="02000000000000000000" pitchFamily="2" charset="-78"/>
                <a:cs typeface="Sakkal Majalla" panose="02000000000000000000" pitchFamily="2" charset="-78"/>
              </a:rPr>
              <a:t>حب التجريب </a:t>
            </a:r>
            <a:r>
              <a:rPr lang="ar-BH" sz="3200" b="1" dirty="0" smtClean="0">
                <a:latin typeface="Sakkal Majalla" panose="02000000000000000000" pitchFamily="2" charset="-78"/>
                <a:cs typeface="Sakkal Majalla" panose="02000000000000000000" pitchFamily="2" charset="-78"/>
              </a:rPr>
              <a:t>والاكتشاف.</a:t>
            </a:r>
            <a:endParaRPr lang="ar-BH" sz="3200" b="1" dirty="0">
              <a:latin typeface="Sakkal Majalla" panose="02000000000000000000" pitchFamily="2" charset="-78"/>
              <a:cs typeface="Sakkal Majalla" panose="02000000000000000000" pitchFamily="2" charset="-78"/>
            </a:endParaRPr>
          </a:p>
        </p:txBody>
      </p:sp>
      <p:sp>
        <p:nvSpPr>
          <p:cNvPr id="9" name="Rectangle 3" descr="2302608353_a794c8ebf5"/>
          <p:cNvSpPr>
            <a:spLocks noChangeArrowheads="1"/>
          </p:cNvSpPr>
          <p:nvPr/>
        </p:nvSpPr>
        <p:spPr bwMode="auto">
          <a:xfrm>
            <a:off x="296214" y="534034"/>
            <a:ext cx="1983347" cy="1728587"/>
          </a:xfrm>
          <a:prstGeom prst="rect">
            <a:avLst/>
          </a:prstGeom>
          <a:blipFill dpi="0" rotWithShape="0">
            <a:blip r:embed="rId3"/>
            <a:srcRect/>
            <a:stretch>
              <a:fillRect/>
            </a:stretch>
          </a:blip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Rounded Corners 1">
            <a:extLst>
              <a:ext uri="{FF2B5EF4-FFF2-40B4-BE49-F238E27FC236}">
                <a16:creationId xmlns:a16="http://schemas.microsoft.com/office/drawing/2014/main" xmlns="" id="{BB29B666-8A4A-48AB-8CF7-1AED8CE44CE5}"/>
              </a:ext>
            </a:extLst>
          </p:cNvPr>
          <p:cNvSpPr/>
          <p:nvPr/>
        </p:nvSpPr>
        <p:spPr>
          <a:xfrm>
            <a:off x="3052292" y="247555"/>
            <a:ext cx="7250671"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ar-BH" sz="4400" b="1" dirty="0" smtClean="0">
              <a:latin typeface="Sakkal Majalla" panose="02000000000000000000" pitchFamily="2" charset="-78"/>
              <a:cs typeface="Sakkal Majalla" panose="02000000000000000000" pitchFamily="2" charset="-78"/>
            </a:endParaRPr>
          </a:p>
          <a:p>
            <a:pPr algn="ctr">
              <a:defRPr/>
            </a:pPr>
            <a:r>
              <a:rPr lang="ar-BH" sz="4400" b="1" dirty="0" smtClean="0">
                <a:latin typeface="Sakkal Majalla" panose="02000000000000000000" pitchFamily="2" charset="-78"/>
                <a:cs typeface="Sakkal Majalla" panose="02000000000000000000" pitchFamily="2" charset="-78"/>
              </a:rPr>
              <a:t>العادات </a:t>
            </a:r>
            <a:r>
              <a:rPr lang="ar-BH" sz="4400" b="1" dirty="0">
                <a:latin typeface="Sakkal Majalla" panose="02000000000000000000" pitchFamily="2" charset="-78"/>
                <a:cs typeface="Sakkal Majalla" panose="02000000000000000000" pitchFamily="2" charset="-78"/>
              </a:rPr>
              <a:t>الغذائية في عصر العولمة </a:t>
            </a:r>
            <a:endParaRPr lang="en-US" sz="4400" b="1" dirty="0">
              <a:latin typeface="Sakkal Majalla" panose="02000000000000000000" pitchFamily="2" charset="-78"/>
              <a:cs typeface="Sakkal Majalla" panose="02000000000000000000" pitchFamily="2" charset="-78"/>
            </a:endParaRPr>
          </a:p>
          <a:p>
            <a:pPr algn="ctr">
              <a:defRPr/>
            </a:pPr>
            <a:endParaRPr lang="en-US" sz="4400" b="1" dirty="0">
              <a:latin typeface="Sakkal Majalla" panose="02000000000000000000" pitchFamily="2" charset="-78"/>
              <a:cs typeface="Sakkal Majalla" panose="02000000000000000000" pitchFamily="2" charset="-78"/>
            </a:endParaRPr>
          </a:p>
        </p:txBody>
      </p:sp>
      <p:sp>
        <p:nvSpPr>
          <p:cNvPr id="12" name="عنوان 1"/>
          <p:cNvSpPr txBox="1">
            <a:spLocks/>
          </p:cNvSpPr>
          <p:nvPr/>
        </p:nvSpPr>
        <p:spPr>
          <a:xfrm>
            <a:off x="3052293" y="1552894"/>
            <a:ext cx="8637350" cy="826686"/>
          </a:xfrm>
          <a:prstGeom prst="rect">
            <a:avLst/>
          </a:prstGeom>
          <a:solidFill>
            <a:srgbClr val="33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BH" sz="3200" b="1" dirty="0">
                <a:solidFill>
                  <a:schemeClr val="bg1"/>
                </a:solidFill>
                <a:latin typeface="Sakkal Majalla" panose="02000000000000000000" pitchFamily="2" charset="-78"/>
                <a:cs typeface="Sakkal Majalla" panose="02000000000000000000" pitchFamily="2" charset="-78"/>
              </a:rPr>
              <a:t>العوامل التي أسهمت في انتشار  مطاعم الوجبات السريعة </a:t>
            </a:r>
            <a:endParaRPr lang="en-US" sz="3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49685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500"/>
                                        <p:tgtEl>
                                          <p:spTgt spid="8">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fade">
                                      <p:cBhvr>
                                        <p:cTn id="39" dur="500"/>
                                        <p:tgtEl>
                                          <p:spTgt spid="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Effect transition="in" filter="fade">
                                      <p:cBhvr>
                                        <p:cTn id="44" dur="500"/>
                                        <p:tgtEl>
                                          <p:spTgt spid="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6736975"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7"/>
          <p:cNvSpPr/>
          <p:nvPr/>
        </p:nvSpPr>
        <p:spPr>
          <a:xfrm>
            <a:off x="4181341" y="3079732"/>
            <a:ext cx="7859478" cy="2923877"/>
          </a:xfrm>
          <a:prstGeom prst="rect">
            <a:avLst/>
          </a:prstGeom>
          <a:solidFill>
            <a:schemeClr val="accent5">
              <a:lumMod val="40000"/>
              <a:lumOff val="60000"/>
            </a:schemeClr>
          </a:solidFill>
        </p:spPr>
        <p:txBody>
          <a:bodyPr wrap="square">
            <a:spAutoFit/>
          </a:bodyPr>
          <a:lstStyle/>
          <a:p>
            <a:pPr algn="justLow" rtl="1">
              <a:lnSpc>
                <a:spcPct val="115000"/>
              </a:lnSpc>
              <a:spcAft>
                <a:spcPts val="1000"/>
              </a:spcAft>
            </a:pPr>
            <a:r>
              <a:rPr lang="ar-BH" sz="3200" b="1" dirty="0" smtClean="0">
                <a:latin typeface="Sakkal Majalla" panose="02000000000000000000" pitchFamily="2" charset="-78"/>
                <a:cs typeface="Sakkal Majalla" panose="02000000000000000000" pitchFamily="2" charset="-78"/>
              </a:rPr>
              <a:t>أهم </a:t>
            </a:r>
            <a:r>
              <a:rPr lang="ar-BH" sz="3200" b="1" dirty="0">
                <a:latin typeface="Sakkal Majalla" panose="02000000000000000000" pitchFamily="2" charset="-78"/>
                <a:cs typeface="Sakkal Majalla" panose="02000000000000000000" pitchFamily="2" charset="-78"/>
              </a:rPr>
              <a:t>ما يميز الوجبات السريعة أنها </a:t>
            </a:r>
            <a:r>
              <a:rPr lang="ar-BH" sz="3200" b="1" dirty="0" smtClean="0">
                <a:latin typeface="Sakkal Majalla" panose="02000000000000000000" pitchFamily="2" charset="-78"/>
                <a:cs typeface="Sakkal Majalla" panose="02000000000000000000" pitchFamily="2" charset="-78"/>
              </a:rPr>
              <a:t>لا تحتوي </a:t>
            </a:r>
            <a:r>
              <a:rPr lang="ar-BH" sz="3200" b="1" dirty="0">
                <a:latin typeface="Sakkal Majalla" panose="02000000000000000000" pitchFamily="2" charset="-78"/>
                <a:cs typeface="Sakkal Majalla" panose="02000000000000000000" pitchFamily="2" charset="-78"/>
              </a:rPr>
              <a:t>على الفاكهة والسلطات وأنها تؤكل على </a:t>
            </a:r>
            <a:r>
              <a:rPr lang="ar-BH" sz="3200" b="1" dirty="0" smtClean="0">
                <a:latin typeface="Sakkal Majalla" panose="02000000000000000000" pitchFamily="2" charset="-78"/>
                <a:cs typeface="Sakkal Majalla" panose="02000000000000000000" pitchFamily="2" charset="-78"/>
              </a:rPr>
              <a:t>عجل، </a:t>
            </a:r>
            <a:r>
              <a:rPr lang="ar-BH" sz="3200" b="1" dirty="0">
                <a:latin typeface="Sakkal Majalla" panose="02000000000000000000" pitchFamily="2" charset="-78"/>
                <a:cs typeface="Sakkal Majalla" panose="02000000000000000000" pitchFamily="2" charset="-78"/>
              </a:rPr>
              <a:t>وأكثر من يقبل عليها هم فئة الأطفال والمراهقين الذين هم في سن النمو بحيث صارت هذه الوجبات جزءاً من روتينهم </a:t>
            </a:r>
            <a:r>
              <a:rPr lang="ar-BH" sz="3200" b="1" dirty="0" smtClean="0">
                <a:latin typeface="Sakkal Majalla" panose="02000000000000000000" pitchFamily="2" charset="-78"/>
                <a:cs typeface="Sakkal Majalla" panose="02000000000000000000" pitchFamily="2" charset="-78"/>
              </a:rPr>
              <a:t>اليومي </a:t>
            </a:r>
            <a:r>
              <a:rPr lang="ar-BH" sz="3200" b="1" dirty="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9" name="Flowchart: Alternate Process 8" descr="2799"/>
          <p:cNvSpPr>
            <a:spLocks noChangeArrowheads="1"/>
          </p:cNvSpPr>
          <p:nvPr/>
        </p:nvSpPr>
        <p:spPr bwMode="auto">
          <a:xfrm>
            <a:off x="1232449" y="2903769"/>
            <a:ext cx="1847850" cy="1600200"/>
          </a:xfrm>
          <a:prstGeom prst="flowChartAlternateProcess">
            <a:avLst/>
          </a:prstGeom>
          <a:blipFill dpi="0" rotWithShape="0">
            <a:blip r:embed="rId3"/>
            <a:srcRect/>
            <a:stretch>
              <a:fillRect/>
            </a:stretch>
          </a:blipFill>
          <a:ln w="9525">
            <a:solidFill>
              <a:srgbClr val="FC18E1"/>
            </a:solidFill>
            <a:miter lim="800000"/>
            <a:headEnd/>
            <a:tailEnd/>
          </a:ln>
        </p:spPr>
        <p:txBody>
          <a:bodyPr rot="0" vert="horz" wrap="square" lIns="91440" tIns="45720" rIns="91440" bIns="45720" anchor="t" anchorCtr="0" upright="1">
            <a:noAutofit/>
          </a:bodyPr>
          <a:lstStyle/>
          <a:p>
            <a:endParaRPr lang="en-US" dirty="0"/>
          </a:p>
        </p:txBody>
      </p:sp>
      <p:sp>
        <p:nvSpPr>
          <p:cNvPr id="11" name="Flowchart: Alternate Process 10" descr="b031023145232"/>
          <p:cNvSpPr>
            <a:spLocks noChangeArrowheads="1"/>
          </p:cNvSpPr>
          <p:nvPr/>
        </p:nvSpPr>
        <p:spPr bwMode="auto">
          <a:xfrm>
            <a:off x="308524" y="4559771"/>
            <a:ext cx="1847850" cy="1600200"/>
          </a:xfrm>
          <a:prstGeom prst="flowChartAlternateProcess">
            <a:avLst/>
          </a:prstGeom>
          <a:blipFill dpi="0" rotWithShape="0">
            <a:blip r:embed="rId4"/>
            <a:srcRect/>
            <a:stretch>
              <a:fillRect/>
            </a:stretch>
          </a:blipFill>
          <a:ln w="9525">
            <a:solidFill>
              <a:srgbClr val="FC18E1"/>
            </a:solidFill>
            <a:miter lim="800000"/>
            <a:headEnd/>
            <a:tailEnd/>
          </a:ln>
        </p:spPr>
        <p:txBody>
          <a:bodyPr rot="0" vert="horz" wrap="square" lIns="91440" tIns="45720" rIns="91440" bIns="45720" anchor="t" anchorCtr="0" upright="1">
            <a:noAutofit/>
          </a:bodyPr>
          <a:lstStyle/>
          <a:p>
            <a:endParaRPr lang="en-US" dirty="0"/>
          </a:p>
        </p:txBody>
      </p:sp>
      <p:sp>
        <p:nvSpPr>
          <p:cNvPr id="12" name="Rectangle: Rounded Corners 1">
            <a:extLst>
              <a:ext uri="{FF2B5EF4-FFF2-40B4-BE49-F238E27FC236}">
                <a16:creationId xmlns:a16="http://schemas.microsoft.com/office/drawing/2014/main" xmlns="" id="{BB29B666-8A4A-48AB-8CF7-1AED8CE44CE5}"/>
              </a:ext>
            </a:extLst>
          </p:cNvPr>
          <p:cNvSpPr/>
          <p:nvPr/>
        </p:nvSpPr>
        <p:spPr>
          <a:xfrm>
            <a:off x="3080299" y="271266"/>
            <a:ext cx="6272011"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latin typeface="Sakkal Majalla" panose="02000000000000000000" pitchFamily="2" charset="-78"/>
                <a:cs typeface="Sakkal Majalla" panose="02000000000000000000" pitchFamily="2" charset="-78"/>
              </a:rPr>
              <a:t>ماهي الوجبة السريعة ؟</a:t>
            </a:r>
            <a:endParaRPr lang="en-US" sz="4400" b="1" dirty="0">
              <a:latin typeface="Sakkal Majalla" panose="02000000000000000000" pitchFamily="2" charset="-78"/>
              <a:cs typeface="Sakkal Majalla" panose="02000000000000000000" pitchFamily="2" charset="-78"/>
            </a:endParaRPr>
          </a:p>
        </p:txBody>
      </p:sp>
      <p:sp>
        <p:nvSpPr>
          <p:cNvPr id="13" name="مربع نص 4"/>
          <p:cNvSpPr txBox="1"/>
          <p:nvPr/>
        </p:nvSpPr>
        <p:spPr>
          <a:xfrm>
            <a:off x="-1221" y="1417203"/>
            <a:ext cx="12042040" cy="1384995"/>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BH" sz="2800" b="1" dirty="0">
                <a:latin typeface="Sakkal Majalla" panose="02000000000000000000" pitchFamily="2" charset="-78"/>
                <a:cs typeface="Sakkal Majalla" panose="02000000000000000000" pitchFamily="2" charset="-78"/>
              </a:rPr>
              <a:t>الوجبة التي تحتوي على أطعمة سريعة التحضير مثل الشطائر ، الشاورما، </a:t>
            </a:r>
            <a:r>
              <a:rPr lang="ar-BH" sz="2800" b="1" dirty="0" err="1" smtClean="0">
                <a:latin typeface="Sakkal Majalla" panose="02000000000000000000" pitchFamily="2" charset="-78"/>
                <a:cs typeface="Sakkal Majalla" panose="02000000000000000000" pitchFamily="2" charset="-78"/>
              </a:rPr>
              <a:t>البرجر</a:t>
            </a:r>
            <a:r>
              <a:rPr lang="ar-BH" sz="2800" b="1" dirty="0" smtClean="0">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الفلافل والفطائر ، البيتزا وقطع الدجاج المقلية مع مشروب غازي أو كأس من العصير وشرائح البطاطس المقلية </a:t>
            </a:r>
            <a:r>
              <a:rPr lang="ar-BH" sz="2800" b="1" dirty="0"/>
              <a:t>.</a:t>
            </a:r>
          </a:p>
        </p:txBody>
      </p:sp>
      <p:sp>
        <p:nvSpPr>
          <p:cNvPr id="14" name="Flowchart: Alternate Process 13" descr="pizza_ua%5B1%5D"/>
          <p:cNvSpPr>
            <a:spLocks noChangeArrowheads="1"/>
          </p:cNvSpPr>
          <p:nvPr/>
        </p:nvSpPr>
        <p:spPr bwMode="auto">
          <a:xfrm>
            <a:off x="2287289" y="4575545"/>
            <a:ext cx="1724121" cy="1584426"/>
          </a:xfrm>
          <a:prstGeom prst="flowChartAlternateProcess">
            <a:avLst/>
          </a:prstGeom>
          <a:blipFill dpi="0" rotWithShape="0">
            <a:blip r:embed="rId5"/>
            <a:srcRect/>
            <a:stretch>
              <a:fillRect/>
            </a:stretch>
          </a:blipFill>
          <a:ln w="9525">
            <a:solidFill>
              <a:srgbClr val="FC18E1"/>
            </a:solidFill>
            <a:miter lim="800000"/>
            <a:headEnd/>
            <a:tailEnd/>
          </a:ln>
        </p:spPr>
        <p:txBody>
          <a:bodyPr rot="0" vert="horz" wrap="square" lIns="91440" tIns="45720" rIns="91440" bIns="45720" anchor="t" anchorCtr="0" upright="1">
            <a:noAutofit/>
          </a:bodyPr>
          <a:lstStyle/>
          <a:p>
            <a:endParaRPr lang="en-US" dirty="0"/>
          </a:p>
        </p:txBody>
      </p:sp>
    </p:spTree>
    <p:extLst>
      <p:ext uri="{BB962C8B-B14F-4D97-AF65-F5344CB8AC3E}">
        <p14:creationId xmlns:p14="http://schemas.microsoft.com/office/powerpoint/2010/main" val="2076410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6736975"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ounded Rectangle 7"/>
          <p:cNvSpPr/>
          <p:nvPr/>
        </p:nvSpPr>
        <p:spPr>
          <a:xfrm>
            <a:off x="1131376" y="2227295"/>
            <a:ext cx="10637582" cy="36558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r" rtl="1">
              <a:buFont typeface="Arial" pitchFamily="34" charset="0"/>
              <a:buChar char="•"/>
            </a:pPr>
            <a:r>
              <a:rPr lang="ar-BH" sz="2800" dirty="0">
                <a:solidFill>
                  <a:schemeClr val="tx1"/>
                </a:solidFill>
                <a:latin typeface="Sakkal Majalla" panose="02000000000000000000" pitchFamily="2" charset="-78"/>
                <a:cs typeface="Sakkal Majalla" panose="02000000000000000000" pitchFamily="2" charset="-78"/>
              </a:rPr>
              <a:t>سريعة </a:t>
            </a:r>
            <a:r>
              <a:rPr lang="ar-BH" sz="2800" dirty="0" smtClean="0">
                <a:solidFill>
                  <a:schemeClr val="tx1"/>
                </a:solidFill>
                <a:latin typeface="Sakkal Majalla" panose="02000000000000000000" pitchFamily="2" charset="-78"/>
                <a:cs typeface="Sakkal Majalla" panose="02000000000000000000" pitchFamily="2" charset="-78"/>
              </a:rPr>
              <a:t>التحضير. </a:t>
            </a:r>
            <a:endParaRPr lang="ar-BH" sz="2800"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dirty="0">
                <a:solidFill>
                  <a:schemeClr val="tx1"/>
                </a:solidFill>
                <a:latin typeface="Sakkal Majalla" panose="02000000000000000000" pitchFamily="2" charset="-78"/>
                <a:cs typeface="Sakkal Majalla" panose="02000000000000000000" pitchFamily="2" charset="-78"/>
              </a:rPr>
              <a:t>معظمها تحتوي على كميات كبيرة من الدهون (سعرات حرارية عالية ). </a:t>
            </a:r>
          </a:p>
          <a:p>
            <a:pPr marL="285750" indent="-285750" algn="r" rtl="1">
              <a:buFont typeface="Arial" pitchFamily="34" charset="0"/>
              <a:buChar char="•"/>
            </a:pPr>
            <a:r>
              <a:rPr lang="ar-BH" sz="2800" dirty="0">
                <a:solidFill>
                  <a:schemeClr val="tx1"/>
                </a:solidFill>
                <a:latin typeface="Sakkal Majalla" panose="02000000000000000000" pitchFamily="2" charset="-78"/>
                <a:cs typeface="Sakkal Majalla" panose="02000000000000000000" pitchFamily="2" charset="-78"/>
              </a:rPr>
              <a:t>فقيرة في العناصر الغذائية مثل الفيتامينات والأملاح والمعادن الضرورية كالكالسيوم والحديد وغنية بالصوديوم الموجود في </a:t>
            </a:r>
            <a:r>
              <a:rPr lang="ar-BH" sz="2800" dirty="0" smtClean="0">
                <a:solidFill>
                  <a:schemeClr val="tx1"/>
                </a:solidFill>
                <a:latin typeface="Sakkal Majalla" panose="02000000000000000000" pitchFamily="2" charset="-78"/>
                <a:cs typeface="Sakkal Majalla" panose="02000000000000000000" pitchFamily="2" charset="-78"/>
              </a:rPr>
              <a:t>الملح.</a:t>
            </a:r>
            <a:endParaRPr lang="ar-BH" sz="2800"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dirty="0">
                <a:solidFill>
                  <a:schemeClr val="tx1"/>
                </a:solidFill>
                <a:latin typeface="Sakkal Majalla" panose="02000000000000000000" pitchFamily="2" charset="-78"/>
                <a:cs typeface="Sakkal Majalla" panose="02000000000000000000" pitchFamily="2" charset="-78"/>
              </a:rPr>
              <a:t>ذات مذاق مميز يجذب صغار السن والمراهقين بالإضافة إلى الإعلانات </a:t>
            </a:r>
            <a:endParaRPr lang="ar-BH" sz="2800" dirty="0" smtClean="0">
              <a:solidFill>
                <a:schemeClr val="tx1"/>
              </a:solidFill>
              <a:latin typeface="Sakkal Majalla" panose="02000000000000000000" pitchFamily="2" charset="-78"/>
              <a:cs typeface="Sakkal Majalla" panose="02000000000000000000" pitchFamily="2" charset="-78"/>
            </a:endParaRPr>
          </a:p>
          <a:p>
            <a:pPr marL="285750" indent="-285750" algn="r" rtl="1"/>
            <a:r>
              <a:rPr lang="ar-BH" sz="2800" dirty="0" smtClean="0">
                <a:solidFill>
                  <a:schemeClr val="tx1"/>
                </a:solidFill>
                <a:latin typeface="Sakkal Majalla" panose="02000000000000000000" pitchFamily="2" charset="-78"/>
                <a:cs typeface="Sakkal Majalla" panose="02000000000000000000" pitchFamily="2" charset="-78"/>
              </a:rPr>
              <a:t>و </a:t>
            </a:r>
            <a:r>
              <a:rPr lang="ar-BH" sz="2800" dirty="0">
                <a:solidFill>
                  <a:schemeClr val="tx1"/>
                </a:solidFill>
                <a:latin typeface="Sakkal Majalla" panose="02000000000000000000" pitchFamily="2" charset="-78"/>
                <a:cs typeface="Sakkal Majalla" panose="02000000000000000000" pitchFamily="2" charset="-78"/>
              </a:rPr>
              <a:t>الهدايا </a:t>
            </a:r>
            <a:r>
              <a:rPr lang="ar-BH" sz="2800" dirty="0" smtClean="0">
                <a:solidFill>
                  <a:schemeClr val="tx1"/>
                </a:solidFill>
                <a:latin typeface="Sakkal Majalla" panose="02000000000000000000" pitchFamily="2" charset="-78"/>
                <a:cs typeface="Sakkal Majalla" panose="02000000000000000000" pitchFamily="2" charset="-78"/>
              </a:rPr>
              <a:t>التي ترفق معها. </a:t>
            </a:r>
            <a:endParaRPr lang="ar-BH" sz="2800" dirty="0">
              <a:solidFill>
                <a:schemeClr val="tx1"/>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2800" dirty="0">
                <a:solidFill>
                  <a:schemeClr val="tx1"/>
                </a:solidFill>
                <a:latin typeface="Sakkal Majalla" panose="02000000000000000000" pitchFamily="2" charset="-78"/>
                <a:cs typeface="Sakkal Majalla" panose="02000000000000000000" pitchFamily="2" charset="-78"/>
              </a:rPr>
              <a:t>توفير الوقت والجهد على المستهلك بالاستعانة بخدمة التوصيل المجاني</a:t>
            </a:r>
            <a:r>
              <a:rPr lang="ar-BH" sz="2800" dirty="0">
                <a:solidFill>
                  <a:schemeClr val="tx1">
                    <a:lumMod val="75000"/>
                    <a:lumOff val="25000"/>
                  </a:schemeClr>
                </a:solidFill>
                <a:latin typeface="Sakkal Majalla" panose="02000000000000000000" pitchFamily="2" charset="-78"/>
                <a:cs typeface="Sakkal Majalla" panose="02000000000000000000" pitchFamily="2" charset="-78"/>
              </a:rPr>
              <a:t> . </a:t>
            </a:r>
          </a:p>
        </p:txBody>
      </p:sp>
      <p:sp>
        <p:nvSpPr>
          <p:cNvPr id="9" name="Rectangle 8" descr="fastfood_orig-712691"/>
          <p:cNvSpPr>
            <a:spLocks noChangeArrowheads="1"/>
          </p:cNvSpPr>
          <p:nvPr/>
        </p:nvSpPr>
        <p:spPr bwMode="auto">
          <a:xfrm>
            <a:off x="389966" y="446181"/>
            <a:ext cx="1810793" cy="1781114"/>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1" name="Rectangle: Rounded Corners 1">
            <a:extLst>
              <a:ext uri="{FF2B5EF4-FFF2-40B4-BE49-F238E27FC236}">
                <a16:creationId xmlns:a16="http://schemas.microsoft.com/office/drawing/2014/main" xmlns="" id="{BB29B666-8A4A-48AB-8CF7-1AED8CE44CE5}"/>
              </a:ext>
            </a:extLst>
          </p:cNvPr>
          <p:cNvSpPr/>
          <p:nvPr/>
        </p:nvSpPr>
        <p:spPr>
          <a:xfrm>
            <a:off x="3236199" y="472911"/>
            <a:ext cx="6272011"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smtClean="0">
                <a:latin typeface="Sakkal Majalla" panose="02000000000000000000" pitchFamily="2" charset="-78"/>
                <a:cs typeface="Sakkal Majalla" panose="02000000000000000000" pitchFamily="2" charset="-78"/>
              </a:rPr>
              <a:t>صفات </a:t>
            </a:r>
            <a:r>
              <a:rPr lang="ar-BH" sz="4400" b="1" dirty="0">
                <a:latin typeface="Sakkal Majalla" panose="02000000000000000000" pitchFamily="2" charset="-78"/>
                <a:cs typeface="Sakkal Majalla" panose="02000000000000000000" pitchFamily="2" charset="-78"/>
              </a:rPr>
              <a:t>الوجبة </a:t>
            </a:r>
            <a:r>
              <a:rPr lang="ar-BH" sz="4400" b="1" dirty="0" smtClean="0">
                <a:latin typeface="Sakkal Majalla" panose="02000000000000000000" pitchFamily="2" charset="-78"/>
                <a:cs typeface="Sakkal Majalla" panose="02000000000000000000" pitchFamily="2" charset="-78"/>
              </a:rPr>
              <a:t>السريعة:</a:t>
            </a:r>
            <a:endParaRPr lang="en-US"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16085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6736975"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3" descr="645024_67724870"/>
          <p:cNvSpPr>
            <a:spLocks noChangeArrowheads="1"/>
          </p:cNvSpPr>
          <p:nvPr/>
        </p:nvSpPr>
        <p:spPr bwMode="auto">
          <a:xfrm>
            <a:off x="635431" y="197945"/>
            <a:ext cx="1875949" cy="1393709"/>
          </a:xfrm>
          <a:prstGeom prst="rect">
            <a:avLst/>
          </a:prstGeom>
          <a:blipFill dpi="0" rotWithShape="0">
            <a:blip r:embed="rId3" cstate="print"/>
            <a:srcRect/>
            <a:stretch>
              <a:fillRect/>
            </a:stretch>
          </a:blipFill>
          <a:ln w="9525">
            <a:solidFill>
              <a:srgbClr val="00B0F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Rounded Corners 1">
            <a:extLst>
              <a:ext uri="{FF2B5EF4-FFF2-40B4-BE49-F238E27FC236}">
                <a16:creationId xmlns:a16="http://schemas.microsoft.com/office/drawing/2014/main" xmlns="" id="{BB29B666-8A4A-48AB-8CF7-1AED8CE44CE5}"/>
              </a:ext>
            </a:extLst>
          </p:cNvPr>
          <p:cNvSpPr/>
          <p:nvPr/>
        </p:nvSpPr>
        <p:spPr>
          <a:xfrm>
            <a:off x="3273128" y="514440"/>
            <a:ext cx="6109626"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smtClean="0">
                <a:latin typeface="Sakkal Majalla" panose="02000000000000000000" pitchFamily="2" charset="-78"/>
                <a:cs typeface="Sakkal Majalla" panose="02000000000000000000" pitchFamily="2" charset="-78"/>
              </a:rPr>
              <a:t>اختيار الوجبات السريعة</a:t>
            </a:r>
            <a:endParaRPr lang="en-US" sz="4400" b="1" dirty="0">
              <a:latin typeface="Sakkal Majalla" panose="02000000000000000000" pitchFamily="2" charset="-78"/>
              <a:cs typeface="Sakkal Majalla" panose="02000000000000000000" pitchFamily="2" charset="-78"/>
            </a:endParaRPr>
          </a:p>
        </p:txBody>
      </p:sp>
      <p:sp>
        <p:nvSpPr>
          <p:cNvPr id="11" name="مربع نص 4"/>
          <p:cNvSpPr txBox="1"/>
          <p:nvPr/>
        </p:nvSpPr>
        <p:spPr>
          <a:xfrm>
            <a:off x="389966" y="1743337"/>
            <a:ext cx="11484101" cy="3903633"/>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marL="285750" indent="-285750" algn="justLow" rtl="1">
              <a:lnSpc>
                <a:spcPct val="150000"/>
              </a:lnSpc>
              <a:spcAft>
                <a:spcPts val="1000"/>
              </a:spcAft>
              <a:buFont typeface="Arial" panose="020B0604020202020204" pitchFamily="34" charset="0"/>
              <a:buChar char="•"/>
            </a:pPr>
            <a:r>
              <a:rPr lang="ar-BH" sz="2200" b="1" dirty="0">
                <a:latin typeface="Sakkal Majalla" panose="02000000000000000000" pitchFamily="2" charset="-78"/>
                <a:cs typeface="Sakkal Majalla" panose="02000000000000000000" pitchFamily="2" charset="-78"/>
              </a:rPr>
              <a:t>أثرت العولمة في الحياة ورتبتها، كما أثرت في العادات والمكتسبات الغذائية. </a:t>
            </a:r>
          </a:p>
          <a:p>
            <a:pPr marL="285750" indent="-285750" algn="justLow" rtl="1">
              <a:lnSpc>
                <a:spcPct val="150000"/>
              </a:lnSpc>
              <a:spcAft>
                <a:spcPts val="1000"/>
              </a:spcAft>
              <a:buFont typeface="Arial" panose="020B0604020202020204" pitchFamily="34" charset="0"/>
              <a:buChar char="•"/>
            </a:pPr>
            <a:r>
              <a:rPr lang="ar-BH" sz="2200" b="1" dirty="0">
                <a:latin typeface="Sakkal Majalla" panose="02000000000000000000" pitchFamily="2" charset="-78"/>
                <a:cs typeface="Sakkal Majalla" panose="02000000000000000000" pitchFamily="2" charset="-78"/>
              </a:rPr>
              <a:t>تعدد انتشار الشركات الغذائية والمطاعم العالمية التي ساهمت في توفير الأطعمة المتنوعة والملائمة حسب أذواق وعادات الناس، يبقى معرفة انتقاء الطعام ضرورة حتمية ومهارة يجب اكتسابها.</a:t>
            </a:r>
            <a:endParaRPr lang="en-US" sz="2200" b="1" dirty="0">
              <a:latin typeface="Sakkal Majalla" panose="02000000000000000000" pitchFamily="2" charset="-78"/>
              <a:cs typeface="Sakkal Majalla" panose="02000000000000000000" pitchFamily="2" charset="-78"/>
            </a:endParaRPr>
          </a:p>
          <a:p>
            <a:pPr marL="285750" indent="-285750" algn="justLow" rtl="1">
              <a:lnSpc>
                <a:spcPct val="150000"/>
              </a:lnSpc>
              <a:spcAft>
                <a:spcPts val="1000"/>
              </a:spcAft>
              <a:buFont typeface="Arial" panose="020B0604020202020204" pitchFamily="34" charset="0"/>
              <a:buChar char="•"/>
            </a:pPr>
            <a:r>
              <a:rPr lang="ar-BH" sz="2200" b="1" dirty="0" smtClean="0">
                <a:latin typeface="Sakkal Majalla" panose="02000000000000000000" pitchFamily="2" charset="-78"/>
                <a:cs typeface="Sakkal Majalla" panose="02000000000000000000" pitchFamily="2" charset="-78"/>
              </a:rPr>
              <a:t> </a:t>
            </a:r>
            <a:r>
              <a:rPr lang="ar-BH" sz="2200" b="1" dirty="0">
                <a:latin typeface="Sakkal Majalla" panose="02000000000000000000" pitchFamily="2" charset="-78"/>
                <a:cs typeface="Sakkal Majalla" panose="02000000000000000000" pitchFamily="2" charset="-78"/>
              </a:rPr>
              <a:t>بدأت مطاعم الوجبات السريعة ومع الإقبال الكبير من الناس بالاهتمام بتقديم ما يتناسب مع أذواق وإمكانيات وظروف الحياة الصحية والجمالية بتقديم أنواع صحية مناسبة تناسب جميع فئات المجتمع , وزيارة بسيطة لمطاعم الوجبات السريعة ومقارنة بين ما تقدمها هذه المطاعم من وجبات أساسية وأطعمة ثانوية، نقرر بعدها ما نوع الطعام المراد تناوله حسب أذواقنا وشهيتنا ومراعاتنا لظروفنا الصحية وأساليب الحياة المتبعة والشخصية.</a:t>
            </a:r>
            <a:endParaRPr lang="en-US" sz="2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632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5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767" y="66182"/>
            <a:ext cx="1646183" cy="1268068"/>
          </a:xfrm>
          <a:prstGeom prst="rect">
            <a:avLst/>
          </a:prstGeom>
        </p:spPr>
      </p:pic>
      <p:cxnSp>
        <p:nvCxnSpPr>
          <p:cNvPr id="5" name="Straight Connector 4"/>
          <p:cNvCxnSpPr/>
          <p:nvPr/>
        </p:nvCxnSpPr>
        <p:spPr>
          <a:xfrm flipV="1">
            <a:off x="270640" y="6131416"/>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p:nvSpPr>
        <p:spPr>
          <a:xfrm>
            <a:off x="113886" y="6280903"/>
            <a:ext cx="7684640"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9" name="Rectangle 8"/>
          <p:cNvSpPr/>
          <p:nvPr/>
        </p:nvSpPr>
        <p:spPr>
          <a:xfrm>
            <a:off x="1291720" y="828948"/>
            <a:ext cx="9399047" cy="584775"/>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32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أهداف </a:t>
            </a:r>
            <a:r>
              <a:rPr lang="ar-BH" sz="3200" b="1"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درس "</a:t>
            </a:r>
            <a:r>
              <a:rPr lang="ar-BH" sz="32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العادات </a:t>
            </a:r>
            <a:r>
              <a:rPr lang="ar-BH" sz="32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الغذائية في عصر </a:t>
            </a:r>
            <a:r>
              <a:rPr lang="ar-BH" sz="32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العولمة"</a:t>
            </a:r>
            <a:r>
              <a:rPr lang="ar-BH" sz="3200" b="1"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 </a:t>
            </a:r>
            <a:endParaRPr lang="en-US" sz="32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10" name="Title 1"/>
          <p:cNvSpPr txBox="1">
            <a:spLocks/>
          </p:cNvSpPr>
          <p:nvPr/>
        </p:nvSpPr>
        <p:spPr>
          <a:xfrm>
            <a:off x="4137559" y="1694103"/>
            <a:ext cx="7020104" cy="615827"/>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BH" sz="3200" dirty="0">
                <a:latin typeface="Sakkal Majalla" panose="02000000000000000000" pitchFamily="2" charset="-78"/>
                <a:cs typeface="Sakkal Majalla" panose="02000000000000000000" pitchFamily="2" charset="-78"/>
              </a:rPr>
              <a:t>في نهاية الدرس سيكون الطالب قادرًا على أن:</a:t>
            </a:r>
            <a:endParaRPr lang="en-US" sz="3200" dirty="0">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81932" y="2465296"/>
            <a:ext cx="10639507" cy="3293579"/>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marL="571500" indent="-571500" algn="r" rtl="1">
              <a:lnSpc>
                <a:spcPct val="90000"/>
              </a:lnSpc>
              <a:spcBef>
                <a:spcPts val="1200"/>
              </a:spcBef>
              <a:buFont typeface="Wingdings" panose="05000000000000000000" pitchFamily="2" charset="2"/>
              <a:buChar char="q"/>
              <a:defRPr/>
            </a:pPr>
            <a:r>
              <a:rPr lang="ar-BH" sz="2400" b="1" dirty="0" smtClean="0">
                <a:latin typeface="Sakkal Majalla" panose="02000000000000000000" pitchFamily="2" charset="-78"/>
                <a:cs typeface="Sakkal Majalla" panose="02000000000000000000" pitchFamily="2" charset="-78"/>
              </a:rPr>
              <a:t>يحدد مفهوم العادات الغذائية.</a:t>
            </a:r>
          </a:p>
          <a:p>
            <a:pPr marL="571500" indent="-571500" algn="r" rtl="1">
              <a:lnSpc>
                <a:spcPct val="90000"/>
              </a:lnSpc>
              <a:spcBef>
                <a:spcPts val="1200"/>
              </a:spcBef>
              <a:buFont typeface="Wingdings" panose="05000000000000000000" pitchFamily="2" charset="2"/>
              <a:buChar char="q"/>
              <a:defRPr/>
            </a:pPr>
            <a:r>
              <a:rPr lang="ar-BH" sz="2400" b="1" dirty="0" smtClean="0">
                <a:latin typeface="Sakkal Majalla" panose="02000000000000000000" pitchFamily="2" charset="-78"/>
                <a:cs typeface="Sakkal Majalla" panose="02000000000000000000" pitchFamily="2" charset="-78"/>
              </a:rPr>
              <a:t>يشرح </a:t>
            </a:r>
            <a:r>
              <a:rPr lang="ar-EG" sz="2400" b="1" dirty="0" smtClean="0">
                <a:latin typeface="Sakkal Majalla" panose="02000000000000000000" pitchFamily="2" charset="-78"/>
                <a:cs typeface="Sakkal Majalla" panose="02000000000000000000" pitchFamily="2" charset="-78"/>
              </a:rPr>
              <a:t>العوامل التي تؤثر في العادات الغذائية</a:t>
            </a:r>
            <a:r>
              <a:rPr lang="ar-BH" sz="2400" b="1" dirty="0" smtClean="0">
                <a:latin typeface="Sakkal Majalla" panose="02000000000000000000" pitchFamily="2" charset="-78"/>
                <a:cs typeface="Sakkal Majalla" panose="02000000000000000000" pitchFamily="2" charset="-78"/>
              </a:rPr>
              <a:t>.</a:t>
            </a:r>
            <a:endParaRPr lang="en-US" sz="2400" b="1" dirty="0" smtClean="0">
              <a:latin typeface="Sakkal Majalla" panose="02000000000000000000" pitchFamily="2" charset="-78"/>
              <a:cs typeface="Sakkal Majalla" panose="02000000000000000000" pitchFamily="2" charset="-78"/>
            </a:endParaRPr>
          </a:p>
          <a:p>
            <a:pPr marL="571500" indent="-571500" algn="r" rtl="1">
              <a:lnSpc>
                <a:spcPct val="90000"/>
              </a:lnSpc>
              <a:spcBef>
                <a:spcPts val="1200"/>
              </a:spcBef>
              <a:buFont typeface="Wingdings" panose="05000000000000000000" pitchFamily="2" charset="2"/>
              <a:buChar char="q"/>
              <a:defRPr/>
            </a:pPr>
            <a:r>
              <a:rPr lang="ar-BH" sz="2400" b="1" dirty="0" smtClean="0">
                <a:latin typeface="Sakkal Majalla" panose="02000000000000000000" pitchFamily="2" charset="-78"/>
                <a:cs typeface="Sakkal Majalla" panose="02000000000000000000" pitchFamily="2" charset="-78"/>
              </a:rPr>
              <a:t>يعدد العوامل التي أسهمت في انتشار مطاعم الوجبات السريعة.</a:t>
            </a:r>
          </a:p>
          <a:p>
            <a:pPr marL="571500" lvl="0" indent="-571500" algn="r" rtl="1">
              <a:lnSpc>
                <a:spcPct val="90000"/>
              </a:lnSpc>
              <a:spcBef>
                <a:spcPts val="1200"/>
              </a:spcBef>
              <a:buFont typeface="Wingdings" panose="05000000000000000000" pitchFamily="2" charset="2"/>
              <a:buChar char="q"/>
              <a:defRPr/>
            </a:pPr>
            <a:r>
              <a:rPr lang="ar-BH" sz="2400" b="1" dirty="0" smtClean="0">
                <a:latin typeface="Sakkal Majalla" panose="02000000000000000000" pitchFamily="2" charset="-78"/>
                <a:cs typeface="Sakkal Majalla" panose="02000000000000000000" pitchFamily="2" charset="-78"/>
              </a:rPr>
              <a:t>يوضح مفهوم ومميزات الوجبة السريعة.</a:t>
            </a:r>
          </a:p>
          <a:p>
            <a:pPr marL="571500" lvl="0" indent="-571500" algn="r" rtl="1">
              <a:lnSpc>
                <a:spcPct val="90000"/>
              </a:lnSpc>
              <a:spcBef>
                <a:spcPts val="1200"/>
              </a:spcBef>
              <a:buFont typeface="Wingdings" panose="05000000000000000000" pitchFamily="2" charset="2"/>
              <a:buChar char="q"/>
              <a:defRPr/>
            </a:pPr>
            <a:r>
              <a:rPr lang="ar-BH" sz="2400" b="1" dirty="0" smtClean="0">
                <a:latin typeface="Sakkal Majalla" panose="02000000000000000000" pitchFamily="2" charset="-78"/>
                <a:cs typeface="Sakkal Majalla" panose="02000000000000000000" pitchFamily="2" charset="-78"/>
              </a:rPr>
              <a:t>يميز الفرق بين الأطعمة المجهزة ونصف المجهزة.</a:t>
            </a:r>
            <a:endParaRPr lang="en-US" sz="2400" b="1" dirty="0" smtClean="0">
              <a:latin typeface="Sakkal Majalla" panose="02000000000000000000" pitchFamily="2" charset="-78"/>
              <a:cs typeface="Sakkal Majalla" panose="02000000000000000000" pitchFamily="2" charset="-78"/>
            </a:endParaRPr>
          </a:p>
          <a:p>
            <a:pPr marL="571500" indent="-571500" algn="r" rtl="1">
              <a:lnSpc>
                <a:spcPct val="90000"/>
              </a:lnSpc>
              <a:spcBef>
                <a:spcPts val="1200"/>
              </a:spcBef>
              <a:buFont typeface="Wingdings" panose="05000000000000000000" pitchFamily="2" charset="2"/>
              <a:buChar char="q"/>
              <a:defRPr/>
            </a:pPr>
            <a:r>
              <a:rPr lang="ar-BH" sz="2400" b="1" dirty="0" smtClean="0">
                <a:latin typeface="Sakkal Majalla" panose="02000000000000000000" pitchFamily="2" charset="-78"/>
                <a:cs typeface="Sakkal Majalla" panose="02000000000000000000" pitchFamily="2" charset="-78"/>
              </a:rPr>
              <a:t>يقارن بين </a:t>
            </a:r>
            <a:r>
              <a:rPr lang="ar-BH" sz="2400" b="1" dirty="0">
                <a:latin typeface="Sakkal Majalla" panose="02000000000000000000" pitchFamily="2" charset="-78"/>
                <a:cs typeface="Sakkal Majalla" panose="02000000000000000000" pitchFamily="2" charset="-78"/>
              </a:rPr>
              <a:t>الأطعمة المجهزة مسبقاً والأطعمة </a:t>
            </a:r>
            <a:r>
              <a:rPr lang="ar-BH" sz="2400" b="1" dirty="0" smtClean="0">
                <a:latin typeface="Sakkal Majalla" panose="02000000000000000000" pitchFamily="2" charset="-78"/>
                <a:cs typeface="Sakkal Majalla" panose="02000000000000000000" pitchFamily="2" charset="-78"/>
              </a:rPr>
              <a:t>المحضرة بالمنزل من حيث المعايير المحددة. </a:t>
            </a:r>
            <a:endParaRPr lang="ar-BH" sz="2400" b="1" dirty="0">
              <a:latin typeface="Sakkal Majalla" panose="02000000000000000000" pitchFamily="2" charset="-78"/>
              <a:cs typeface="Sakkal Majalla" panose="02000000000000000000" pitchFamily="2" charset="-78"/>
            </a:endParaRPr>
          </a:p>
        </p:txBody>
      </p:sp>
      <p:pic>
        <p:nvPicPr>
          <p:cNvPr id="12" name="Graphic 7" descr="Bullseye">
            <a:extLst>
              <a:ext uri="{FF2B5EF4-FFF2-40B4-BE49-F238E27FC236}">
                <a16:creationId xmlns:a16="http://schemas.microsoft.com/office/drawing/2014/main" xmlns="" id="{105F2D64-DDBE-47A3-83DF-C09D3C4EB1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81933" y="2465296"/>
            <a:ext cx="1626135" cy="1626135"/>
          </a:xfrm>
          <a:prstGeom prst="rect">
            <a:avLst/>
          </a:prstGeom>
        </p:spPr>
      </p:pic>
    </p:spTree>
    <p:extLst>
      <p:ext uri="{BB962C8B-B14F-4D97-AF65-F5344CB8AC3E}">
        <p14:creationId xmlns:p14="http://schemas.microsoft.com/office/powerpoint/2010/main" val="1056518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0" y="6306207"/>
            <a:ext cx="7824136"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Rounded Corners 1">
            <a:extLst>
              <a:ext uri="{FF2B5EF4-FFF2-40B4-BE49-F238E27FC236}">
                <a16:creationId xmlns:a16="http://schemas.microsoft.com/office/drawing/2014/main" xmlns="" id="{0A712C18-B208-4955-BD02-3357D8A3212F}"/>
              </a:ext>
            </a:extLst>
          </p:cNvPr>
          <p:cNvSpPr/>
          <p:nvPr/>
        </p:nvSpPr>
        <p:spPr>
          <a:xfrm>
            <a:off x="6645497" y="2174885"/>
            <a:ext cx="5220601" cy="265026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200" b="1" dirty="0" smtClean="0">
                <a:solidFill>
                  <a:schemeClr val="tx1"/>
                </a:solidFill>
                <a:latin typeface="Sakkal Majalla" panose="02000000000000000000" pitchFamily="2" charset="-78"/>
                <a:cs typeface="Sakkal Majalla" panose="02000000000000000000" pitchFamily="2" charset="-78"/>
              </a:rPr>
              <a:t>عند </a:t>
            </a:r>
            <a:r>
              <a:rPr lang="ar-BH" sz="2200" b="1" dirty="0">
                <a:solidFill>
                  <a:schemeClr val="tx1"/>
                </a:solidFill>
                <a:latin typeface="Sakkal Majalla" panose="02000000000000000000" pitchFamily="2" charset="-78"/>
                <a:cs typeface="Sakkal Majalla" panose="02000000000000000000" pitchFamily="2" charset="-78"/>
              </a:rPr>
              <a:t>اختيار اطعمة  مطهية في الدهون كقطع الدجاج المغلفة </a:t>
            </a:r>
            <a:r>
              <a:rPr lang="ar-BH" sz="2200" b="1" dirty="0" smtClean="0">
                <a:solidFill>
                  <a:schemeClr val="tx1"/>
                </a:solidFill>
                <a:latin typeface="Sakkal Majalla" panose="02000000000000000000" pitchFamily="2" charset="-78"/>
                <a:cs typeface="Sakkal Majalla" panose="02000000000000000000" pitchFamily="2" charset="-78"/>
              </a:rPr>
              <a:t>بالبقسماط </a:t>
            </a:r>
            <a:r>
              <a:rPr lang="ar-BH" sz="2200" b="1" dirty="0">
                <a:solidFill>
                  <a:schemeClr val="tx1"/>
                </a:solidFill>
                <a:latin typeface="Sakkal Majalla" panose="02000000000000000000" pitchFamily="2" charset="-78"/>
                <a:cs typeface="Sakkal Majalla" panose="02000000000000000000" pitchFamily="2" charset="-78"/>
              </a:rPr>
              <a:t>.. </a:t>
            </a:r>
            <a:r>
              <a:rPr lang="ar-BH" sz="2200" b="1" dirty="0">
                <a:solidFill>
                  <a:srgbClr val="FF0000"/>
                </a:solidFill>
                <a:latin typeface="Sakkal Majalla" panose="02000000000000000000" pitchFamily="2" charset="-78"/>
                <a:cs typeface="Sakkal Majalla" panose="02000000000000000000" pitchFamily="2" charset="-78"/>
              </a:rPr>
              <a:t>لابد أن يكون بجانبها طبق </a:t>
            </a:r>
            <a:r>
              <a:rPr lang="ar-BH" sz="2200" b="1" dirty="0" smtClean="0">
                <a:solidFill>
                  <a:srgbClr val="FF0000"/>
                </a:solidFill>
                <a:latin typeface="Sakkal Majalla" panose="02000000000000000000" pitchFamily="2" charset="-78"/>
                <a:cs typeface="Sakkal Majalla" panose="02000000000000000000" pitchFamily="2" charset="-78"/>
              </a:rPr>
              <a:t>لا يحتوي </a:t>
            </a:r>
            <a:r>
              <a:rPr lang="ar-BH" sz="2200" b="1" dirty="0">
                <a:solidFill>
                  <a:srgbClr val="FF0000"/>
                </a:solidFill>
                <a:latin typeface="Sakkal Majalla" panose="02000000000000000000" pitchFamily="2" charset="-78"/>
                <a:cs typeface="Sakkal Majalla" panose="02000000000000000000" pitchFamily="2" charset="-78"/>
              </a:rPr>
              <a:t>على الدهون كشوربة الدجاج أو </a:t>
            </a:r>
            <a:r>
              <a:rPr lang="ar-BH" sz="2200" b="1" dirty="0" smtClean="0">
                <a:solidFill>
                  <a:srgbClr val="FF0000"/>
                </a:solidFill>
                <a:latin typeface="Sakkal Majalla" panose="02000000000000000000" pitchFamily="2" charset="-78"/>
                <a:cs typeface="Sakkal Majalla" panose="02000000000000000000" pitchFamily="2" charset="-78"/>
              </a:rPr>
              <a:t>خضراوات </a:t>
            </a:r>
            <a:r>
              <a:rPr lang="ar-BH" sz="2200" b="1" dirty="0">
                <a:solidFill>
                  <a:srgbClr val="FF0000"/>
                </a:solidFill>
                <a:latin typeface="Sakkal Majalla" panose="02000000000000000000" pitchFamily="2" charset="-78"/>
                <a:cs typeface="Sakkal Majalla" panose="02000000000000000000" pitchFamily="2" charset="-78"/>
              </a:rPr>
              <a:t>مطهية على البخار أو طبق سلطة خضراء </a:t>
            </a:r>
            <a:endParaRPr lang="ar-BH" sz="2200" b="1" dirty="0" smtClean="0">
              <a:solidFill>
                <a:srgbClr val="FF0000"/>
              </a:solidFill>
              <a:latin typeface="Sakkal Majalla" panose="02000000000000000000" pitchFamily="2" charset="-78"/>
              <a:cs typeface="Sakkal Majalla" panose="02000000000000000000" pitchFamily="2" charset="-78"/>
            </a:endParaRPr>
          </a:p>
          <a:p>
            <a:pPr algn="ctr" rtl="1"/>
            <a:r>
              <a:rPr lang="ar-BH" sz="2200" b="1" dirty="0" smtClean="0">
                <a:solidFill>
                  <a:schemeClr val="tx1"/>
                </a:solidFill>
                <a:latin typeface="Sakkal Majalla" panose="02000000000000000000" pitchFamily="2" charset="-78"/>
                <a:cs typeface="Sakkal Majalla" panose="02000000000000000000" pitchFamily="2" charset="-78"/>
              </a:rPr>
              <a:t>لإعطاء الجسم التنويع في المغذيات </a:t>
            </a:r>
          </a:p>
          <a:p>
            <a:pPr algn="ctr" rtl="1"/>
            <a:r>
              <a:rPr lang="ar-BH" sz="2200" b="1" dirty="0" smtClean="0">
                <a:solidFill>
                  <a:schemeClr val="tx1"/>
                </a:solidFill>
                <a:latin typeface="Sakkal Majalla" panose="02000000000000000000" pitchFamily="2" charset="-78"/>
                <a:cs typeface="Sakkal Majalla" panose="02000000000000000000" pitchFamily="2" charset="-78"/>
              </a:rPr>
              <a:t>والابتعاد </a:t>
            </a:r>
            <a:r>
              <a:rPr lang="ar-BH" sz="2200" b="1" dirty="0">
                <a:solidFill>
                  <a:schemeClr val="tx1"/>
                </a:solidFill>
                <a:latin typeface="Sakkal Majalla" panose="02000000000000000000" pitchFamily="2" charset="-78"/>
                <a:cs typeface="Sakkal Majalla" panose="02000000000000000000" pitchFamily="2" charset="-78"/>
              </a:rPr>
              <a:t>عن البطاطس المقلية والمايونيز أو الكاتشب لاحتوائها</a:t>
            </a:r>
            <a:r>
              <a:rPr lang="ar-BH" sz="2200" b="1" dirty="0">
                <a:latin typeface="Sakkal Majalla" panose="02000000000000000000" pitchFamily="2" charset="-78"/>
                <a:cs typeface="Sakkal Majalla" panose="02000000000000000000" pitchFamily="2" charset="-78"/>
              </a:rPr>
              <a:t> </a:t>
            </a:r>
            <a:r>
              <a:rPr lang="ar-BH" sz="2200" b="1" dirty="0">
                <a:solidFill>
                  <a:srgbClr val="FF0000"/>
                </a:solidFill>
                <a:latin typeface="Sakkal Majalla" panose="02000000000000000000" pitchFamily="2" charset="-78"/>
                <a:cs typeface="Sakkal Majalla" panose="02000000000000000000" pitchFamily="2" charset="-78"/>
              </a:rPr>
              <a:t>على سعرات حرارية عالية </a:t>
            </a:r>
            <a:r>
              <a:rPr lang="ar-BH" sz="2200" b="1" dirty="0" smtClean="0">
                <a:solidFill>
                  <a:srgbClr val="FF0000"/>
                </a:solidFill>
                <a:latin typeface="Sakkal Majalla" panose="02000000000000000000" pitchFamily="2" charset="-78"/>
                <a:cs typeface="Sakkal Majalla" panose="02000000000000000000" pitchFamily="2" charset="-78"/>
              </a:rPr>
              <a:t>. </a:t>
            </a:r>
            <a:endParaRPr lang="ar-BH" sz="2200" b="1" dirty="0">
              <a:solidFill>
                <a:srgbClr val="FF0000"/>
              </a:solidFill>
              <a:latin typeface="Sakkal Majalla" panose="02000000000000000000" pitchFamily="2" charset="-78"/>
              <a:cs typeface="Sakkal Majalla" panose="02000000000000000000" pitchFamily="2" charset="-78"/>
            </a:endParaRPr>
          </a:p>
        </p:txBody>
      </p:sp>
      <p:sp>
        <p:nvSpPr>
          <p:cNvPr id="9" name="Rectangle: Rounded Corners 2">
            <a:extLst>
              <a:ext uri="{FF2B5EF4-FFF2-40B4-BE49-F238E27FC236}">
                <a16:creationId xmlns:a16="http://schemas.microsoft.com/office/drawing/2014/main" xmlns="" id="{1428A525-C18D-462F-B50A-499650C96D95}"/>
              </a:ext>
            </a:extLst>
          </p:cNvPr>
          <p:cNvSpPr/>
          <p:nvPr/>
        </p:nvSpPr>
        <p:spPr>
          <a:xfrm>
            <a:off x="321972" y="2174885"/>
            <a:ext cx="6078827" cy="268061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200" b="1" dirty="0" smtClean="0">
                <a:solidFill>
                  <a:schemeClr val="tx1"/>
                </a:solidFill>
                <a:latin typeface="Sakkal Majalla" panose="02000000000000000000" pitchFamily="2" charset="-78"/>
                <a:cs typeface="Sakkal Majalla" panose="02000000000000000000" pitchFamily="2" charset="-78"/>
              </a:rPr>
              <a:t>عند </a:t>
            </a:r>
            <a:r>
              <a:rPr lang="ar-BH" sz="2200" b="1" dirty="0">
                <a:solidFill>
                  <a:schemeClr val="tx1"/>
                </a:solidFill>
                <a:latin typeface="Sakkal Majalla" panose="02000000000000000000" pitchFamily="2" charset="-78"/>
                <a:cs typeface="Sakkal Majalla" panose="02000000000000000000" pitchFamily="2" charset="-78"/>
              </a:rPr>
              <a:t>اختيار صنف يعتمد على الخضروات ..</a:t>
            </a:r>
          </a:p>
          <a:p>
            <a:pPr algn="ctr"/>
            <a:r>
              <a:rPr lang="ar-BH" sz="2200" b="1" dirty="0">
                <a:solidFill>
                  <a:srgbClr val="FF0000"/>
                </a:solidFill>
                <a:latin typeface="Sakkal Majalla" panose="02000000000000000000" pitchFamily="2" charset="-78"/>
                <a:cs typeface="Sakkal Majalla" panose="02000000000000000000" pitchFamily="2" charset="-78"/>
              </a:rPr>
              <a:t>لابد من اختيار طبق من البروتينات بجانبه </a:t>
            </a:r>
            <a:r>
              <a:rPr lang="ar-BH" sz="2200" b="1" dirty="0" smtClean="0">
                <a:solidFill>
                  <a:srgbClr val="FF0000"/>
                </a:solidFill>
                <a:latin typeface="Sakkal Majalla" panose="02000000000000000000" pitchFamily="2" charset="-78"/>
                <a:cs typeface="Sakkal Majalla" panose="02000000000000000000" pitchFamily="2" charset="-78"/>
              </a:rPr>
              <a:t>كالدجاج أو السمك </a:t>
            </a:r>
            <a:r>
              <a:rPr lang="ar-BH" sz="2200" b="1" dirty="0">
                <a:solidFill>
                  <a:srgbClr val="FF0000"/>
                </a:solidFill>
                <a:latin typeface="Sakkal Majalla" panose="02000000000000000000" pitchFamily="2" charset="-78"/>
                <a:cs typeface="Sakkal Majalla" panose="02000000000000000000" pitchFamily="2" charset="-78"/>
              </a:rPr>
              <a:t>المشوي او المطهي في الفرن </a:t>
            </a:r>
          </a:p>
          <a:p>
            <a:pPr algn="ctr"/>
            <a:r>
              <a:rPr lang="ar-BH" sz="2200" b="1" dirty="0">
                <a:solidFill>
                  <a:schemeClr val="tx1"/>
                </a:solidFill>
                <a:latin typeface="Sakkal Majalla" panose="02000000000000000000" pitchFamily="2" charset="-78"/>
                <a:cs typeface="Sakkal Majalla" panose="02000000000000000000" pitchFamily="2" charset="-78"/>
              </a:rPr>
              <a:t>للحصول على البروتينات اللازمة للنمو ولتجديد الخلايا </a:t>
            </a:r>
          </a:p>
          <a:p>
            <a:pPr algn="ctr" rtl="1"/>
            <a:r>
              <a:rPr lang="ar-BH" sz="2200" b="1" dirty="0">
                <a:solidFill>
                  <a:srgbClr val="FF0000"/>
                </a:solidFill>
                <a:latin typeface="Sakkal Majalla" panose="02000000000000000000" pitchFamily="2" charset="-78"/>
                <a:cs typeface="Sakkal Majalla" panose="02000000000000000000" pitchFamily="2" charset="-78"/>
              </a:rPr>
              <a:t>أما بالنسبة للمشروبات يفضل العصائر والابتعاد عن المشروبات الغازية ولا ننسى الماء الذي يدخل في تكوين أنسجة الجسم ويساعد في العمليات الحيوية داخل </a:t>
            </a:r>
            <a:r>
              <a:rPr lang="ar-BH" sz="2200" b="1" dirty="0" smtClean="0">
                <a:solidFill>
                  <a:srgbClr val="FF0000"/>
                </a:solidFill>
                <a:latin typeface="Sakkal Majalla" panose="02000000000000000000" pitchFamily="2" charset="-78"/>
                <a:cs typeface="Sakkal Majalla" panose="02000000000000000000" pitchFamily="2" charset="-78"/>
              </a:rPr>
              <a:t>الجسم. </a:t>
            </a:r>
            <a:endParaRPr lang="ar-BH" sz="2200" b="1" dirty="0">
              <a:solidFill>
                <a:srgbClr val="FF0000"/>
              </a:solidFill>
              <a:latin typeface="Sakkal Majalla" panose="02000000000000000000" pitchFamily="2" charset="-78"/>
              <a:cs typeface="Sakkal Majalla" panose="02000000000000000000" pitchFamily="2" charset="-78"/>
            </a:endParaRPr>
          </a:p>
        </p:txBody>
      </p:sp>
      <p:sp>
        <p:nvSpPr>
          <p:cNvPr id="11" name="Rectangle 10" descr="1166391_67813335"/>
          <p:cNvSpPr>
            <a:spLocks noChangeArrowheads="1"/>
          </p:cNvSpPr>
          <p:nvPr/>
        </p:nvSpPr>
        <p:spPr bwMode="auto">
          <a:xfrm>
            <a:off x="8580957" y="5003436"/>
            <a:ext cx="1669943" cy="1207633"/>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039" y="4961690"/>
            <a:ext cx="3745429" cy="1196283"/>
          </a:xfrm>
          <a:prstGeom prst="rect">
            <a:avLst/>
          </a:prstGeom>
          <a:noFill/>
          <a:ln>
            <a:noFill/>
          </a:ln>
        </p:spPr>
      </p:pic>
      <p:sp>
        <p:nvSpPr>
          <p:cNvPr id="13" name="Rectangle: Rounded Corners 1">
            <a:extLst>
              <a:ext uri="{FF2B5EF4-FFF2-40B4-BE49-F238E27FC236}">
                <a16:creationId xmlns:a16="http://schemas.microsoft.com/office/drawing/2014/main" xmlns="" id="{BB29B666-8A4A-48AB-8CF7-1AED8CE44CE5}"/>
              </a:ext>
            </a:extLst>
          </p:cNvPr>
          <p:cNvSpPr/>
          <p:nvPr/>
        </p:nvSpPr>
        <p:spPr>
          <a:xfrm>
            <a:off x="7080511" y="1157673"/>
            <a:ext cx="4670836" cy="901520"/>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الوجبات الكثيرة الدهون</a:t>
            </a:r>
          </a:p>
          <a:p>
            <a:pPr algn="ctr" rtl="1"/>
            <a:r>
              <a:rPr lang="ar-BH" sz="2800" b="1" dirty="0">
                <a:solidFill>
                  <a:srgbClr val="FF0000"/>
                </a:solidFill>
                <a:latin typeface="Sakkal Majalla" panose="02000000000000000000" pitchFamily="2" charset="-78"/>
                <a:cs typeface="Sakkal Majalla" panose="02000000000000000000" pitchFamily="2" charset="-78"/>
              </a:rPr>
              <a:t> (الأطعمة المقلية )</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14" name="Rectangle: Rounded Corners 1">
            <a:extLst>
              <a:ext uri="{FF2B5EF4-FFF2-40B4-BE49-F238E27FC236}">
                <a16:creationId xmlns:a16="http://schemas.microsoft.com/office/drawing/2014/main" xmlns="" id="{BB29B666-8A4A-48AB-8CF7-1AED8CE44CE5}"/>
              </a:ext>
            </a:extLst>
          </p:cNvPr>
          <p:cNvSpPr/>
          <p:nvPr/>
        </p:nvSpPr>
        <p:spPr>
          <a:xfrm>
            <a:off x="778184" y="1135471"/>
            <a:ext cx="5166402" cy="901520"/>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الوجبات كثيرة الخضراوات</a:t>
            </a:r>
          </a:p>
          <a:p>
            <a:pPr algn="ctr" rtl="1"/>
            <a:r>
              <a:rPr lang="ar-BH" sz="2800" b="1" dirty="0">
                <a:solidFill>
                  <a:srgbClr val="FF0000"/>
                </a:solidFill>
                <a:latin typeface="Sakkal Majalla" panose="02000000000000000000" pitchFamily="2" charset="-78"/>
                <a:cs typeface="Sakkal Majalla" panose="02000000000000000000" pitchFamily="2" charset="-78"/>
              </a:rPr>
              <a:t> ( تعتمد أغلب مكوناتها على الخضار )</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15" name="Rectangle: Rounded Corners 1">
            <a:extLst>
              <a:ext uri="{FF2B5EF4-FFF2-40B4-BE49-F238E27FC236}">
                <a16:creationId xmlns:a16="http://schemas.microsoft.com/office/drawing/2014/main" xmlns="" id="{BB29B666-8A4A-48AB-8CF7-1AED8CE44CE5}"/>
              </a:ext>
            </a:extLst>
          </p:cNvPr>
          <p:cNvSpPr/>
          <p:nvPr/>
        </p:nvSpPr>
        <p:spPr>
          <a:xfrm>
            <a:off x="991892" y="319997"/>
            <a:ext cx="9259009" cy="62807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latin typeface="Sakkal Majalla" panose="02000000000000000000" pitchFamily="2" charset="-78"/>
                <a:cs typeface="Sakkal Majalla" panose="02000000000000000000" pitchFamily="2" charset="-78"/>
              </a:rPr>
              <a:t>فكيف نختار وجبة صحية وسريعة التحضير ؟</a:t>
            </a:r>
            <a:endParaRPr lang="en-US"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87383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0" y="6423989"/>
            <a:ext cx="7653654"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7"/>
          <p:cNvSpPr/>
          <p:nvPr/>
        </p:nvSpPr>
        <p:spPr>
          <a:xfrm>
            <a:off x="947799" y="968999"/>
            <a:ext cx="9578817" cy="4914166"/>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R="0" lvl="0" algn="r" rtl="1">
              <a:spcBef>
                <a:spcPts val="0"/>
              </a:spcBef>
              <a:spcAft>
                <a:spcPts val="0"/>
              </a:spcAft>
              <a:tabLst>
                <a:tab pos="685800" algn="l"/>
              </a:tabLst>
            </a:pPr>
            <a:r>
              <a:rPr lang="ar-BH"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1- ما هي صفات الوجبة السريعة ؟ </a:t>
            </a:r>
            <a:endPar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285750" marR="0" lvl="0" indent="-285750" algn="r" rtl="1">
              <a:spcBef>
                <a:spcPts val="0"/>
              </a:spcBef>
              <a:spcAft>
                <a:spcPts val="0"/>
              </a:spcAft>
              <a:buFont typeface="Arial" panose="020B0604020202020204" pitchFamily="34" charset="0"/>
              <a:buChar char="•"/>
              <a:tabLst>
                <a:tab pos="685800" algn="l"/>
              </a:tabLst>
            </a:pPr>
            <a:r>
              <a:rPr lang="ar-BH" sz="2000" dirty="0" smtClean="0">
                <a:latin typeface="Times New Roman" panose="02020603050405020304" pitchFamily="18" charset="0"/>
                <a:ea typeface="Times New Roman" panose="02020603050405020304" pitchFamily="18" charset="0"/>
              </a:rPr>
              <a:t>..............................................</a:t>
            </a:r>
          </a:p>
          <a:p>
            <a:pPr marL="285750" marR="0" lvl="0" indent="-285750" algn="r" rtl="1">
              <a:spcBef>
                <a:spcPts val="0"/>
              </a:spcBef>
              <a:spcAft>
                <a:spcPts val="0"/>
              </a:spcAft>
              <a:buFont typeface="Arial" panose="020B0604020202020204" pitchFamily="34" charset="0"/>
              <a:buChar char="•"/>
              <a:tabLst>
                <a:tab pos="685800" algn="l"/>
              </a:tabLst>
            </a:pPr>
            <a:r>
              <a:rPr lang="ar-BH" sz="2000" dirty="0" smtClean="0">
                <a:latin typeface="Times New Roman" panose="02020603050405020304" pitchFamily="18" charset="0"/>
                <a:ea typeface="Times New Roman" panose="02020603050405020304" pitchFamily="18" charset="0"/>
              </a:rPr>
              <a:t>..............................................</a:t>
            </a:r>
          </a:p>
          <a:p>
            <a:pPr marL="285750" marR="0" lvl="0" indent="-285750" algn="r" rtl="1">
              <a:spcBef>
                <a:spcPts val="0"/>
              </a:spcBef>
              <a:spcAft>
                <a:spcPts val="0"/>
              </a:spcAft>
              <a:buFont typeface="Arial" panose="020B0604020202020204" pitchFamily="34" charset="0"/>
              <a:buChar char="•"/>
              <a:tabLst>
                <a:tab pos="685800" algn="l"/>
              </a:tabLst>
            </a:pPr>
            <a:r>
              <a:rPr lang="ar-BH" sz="2000" dirty="0" smtClean="0">
                <a:latin typeface="Times New Roman" panose="02020603050405020304" pitchFamily="18" charset="0"/>
                <a:ea typeface="Times New Roman" panose="02020603050405020304" pitchFamily="18" charset="0"/>
              </a:rPr>
              <a:t>..............................................</a:t>
            </a:r>
          </a:p>
          <a:p>
            <a:pPr marL="285750" marR="0" lvl="0" indent="-285750" algn="r" rtl="1">
              <a:spcBef>
                <a:spcPts val="0"/>
              </a:spcBef>
              <a:spcAft>
                <a:spcPts val="0"/>
              </a:spcAft>
              <a:buFont typeface="Arial" panose="020B0604020202020204" pitchFamily="34" charset="0"/>
              <a:buChar char="•"/>
              <a:tabLst>
                <a:tab pos="685800" algn="l"/>
              </a:tabLst>
            </a:pPr>
            <a:r>
              <a:rPr lang="ar-BH" sz="2000" dirty="0" smtClean="0">
                <a:latin typeface="Times New Roman" panose="02020603050405020304" pitchFamily="18" charset="0"/>
                <a:ea typeface="Times New Roman" panose="02020603050405020304" pitchFamily="18" charset="0"/>
              </a:rPr>
              <a:t>..............................................</a:t>
            </a:r>
          </a:p>
          <a:p>
            <a:pPr marL="285750" marR="0" lvl="0" indent="-285750" algn="r" rtl="1">
              <a:spcBef>
                <a:spcPts val="0"/>
              </a:spcBef>
              <a:spcAft>
                <a:spcPts val="0"/>
              </a:spcAft>
              <a:buFont typeface="Arial" panose="020B0604020202020204" pitchFamily="34" charset="0"/>
              <a:buChar char="•"/>
              <a:tabLst>
                <a:tab pos="685800" algn="l"/>
              </a:tabLst>
            </a:pPr>
            <a:r>
              <a:rPr lang="ar-BH" sz="2000" dirty="0" smtClean="0">
                <a:latin typeface="Times New Roman" panose="02020603050405020304" pitchFamily="18" charset="0"/>
                <a:ea typeface="Times New Roman" panose="02020603050405020304" pitchFamily="18" charset="0"/>
              </a:rPr>
              <a:t>..............................................</a:t>
            </a:r>
          </a:p>
          <a:p>
            <a:pPr marL="285750" marR="0" lvl="0" indent="-285750" algn="r" rtl="1">
              <a:spcBef>
                <a:spcPts val="0"/>
              </a:spcBef>
              <a:spcAft>
                <a:spcPts val="0"/>
              </a:spcAft>
              <a:buFont typeface="Arial" panose="020B0604020202020204" pitchFamily="34" charset="0"/>
              <a:buChar char="•"/>
              <a:tabLst>
                <a:tab pos="685800" algn="l"/>
              </a:tabLst>
            </a:pPr>
            <a:r>
              <a:rPr lang="ar-BH" sz="2000" dirty="0" smtClean="0">
                <a:latin typeface="Times New Roman" panose="02020603050405020304" pitchFamily="18" charset="0"/>
                <a:ea typeface="Times New Roman" panose="02020603050405020304" pitchFamily="18" charset="0"/>
              </a:rPr>
              <a:t>...............................................</a:t>
            </a:r>
          </a:p>
          <a:p>
            <a:pPr marR="0" lvl="0" algn="r" rtl="1">
              <a:spcBef>
                <a:spcPts val="0"/>
              </a:spcBef>
              <a:spcAft>
                <a:spcPts val="0"/>
              </a:spcAft>
              <a:tabLst>
                <a:tab pos="685800" algn="l"/>
              </a:tabLst>
            </a:pPr>
            <a:r>
              <a:rPr lang="ar-BH" sz="2000" b="1" dirty="0" smtClean="0">
                <a:solidFill>
                  <a:srgbClr val="FF0000"/>
                </a:solidFill>
                <a:latin typeface="Times New Roman" panose="02020603050405020304" pitchFamily="18" charset="0"/>
                <a:ea typeface="Calibri" panose="020F0502020204030204" pitchFamily="34" charset="0"/>
                <a:cs typeface="Sakkal Majalla" panose="02000000000000000000" pitchFamily="2" charset="-78"/>
              </a:rPr>
              <a:t>2- </a:t>
            </a:r>
            <a:r>
              <a:rPr lang="ar-BH"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ما هي </a:t>
            </a:r>
            <a:r>
              <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العوامل التي أسهمت في انتشار مطاعم الوجبات السريعة ؟</a:t>
            </a:r>
          </a:p>
          <a:p>
            <a:pPr marL="342900" marR="0" lvl="0" indent="-342900" algn="r" rtl="1">
              <a:spcBef>
                <a:spcPts val="0"/>
              </a:spcBef>
              <a:spcAft>
                <a:spcPts val="800"/>
              </a:spcAft>
              <a:buClr>
                <a:srgbClr val="000000"/>
              </a:buClr>
              <a:buFont typeface="Wingdings" panose="05000000000000000000" pitchFamily="2" charset="2"/>
              <a:buChar char="ü"/>
              <a:tabLst>
                <a:tab pos="685800" algn="l"/>
              </a:tabLst>
            </a:pPr>
            <a:r>
              <a:rPr lang="ar-SA"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 ........... ............ </a:t>
            </a:r>
            <a:endPar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r" rtl="1">
              <a:spcBef>
                <a:spcPts val="0"/>
              </a:spcBef>
              <a:spcAft>
                <a:spcPts val="800"/>
              </a:spcAft>
              <a:buClr>
                <a:srgbClr val="000000"/>
              </a:buClr>
              <a:buFont typeface="Wingdings" panose="05000000000000000000" pitchFamily="2" charset="2"/>
              <a:buChar char="ü"/>
              <a:tabLst>
                <a:tab pos="685800" algn="l"/>
              </a:tabLst>
            </a:pPr>
            <a:r>
              <a:rPr lang="ar-SA"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 ........... ............ </a:t>
            </a:r>
            <a:endPar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r" rtl="1">
              <a:spcBef>
                <a:spcPts val="0"/>
              </a:spcBef>
              <a:spcAft>
                <a:spcPts val="800"/>
              </a:spcAft>
              <a:buClr>
                <a:srgbClr val="000000"/>
              </a:buClr>
              <a:buFont typeface="Wingdings" panose="05000000000000000000" pitchFamily="2" charset="2"/>
              <a:buChar char="ü"/>
              <a:tabLst>
                <a:tab pos="685800" algn="l"/>
              </a:tabLst>
            </a:pPr>
            <a:r>
              <a:rPr lang="ar-SA"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 ........... ............ </a:t>
            </a:r>
            <a:endPar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r" rtl="1">
              <a:spcBef>
                <a:spcPts val="0"/>
              </a:spcBef>
              <a:spcAft>
                <a:spcPts val="800"/>
              </a:spcAft>
              <a:buClr>
                <a:srgbClr val="000000"/>
              </a:buClr>
              <a:buFont typeface="Wingdings" panose="05000000000000000000" pitchFamily="2" charset="2"/>
              <a:buChar char="ü"/>
              <a:tabLst>
                <a:tab pos="685800" algn="l"/>
              </a:tabLst>
            </a:pPr>
            <a:r>
              <a:rPr lang="ar-SA"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 ........... ............</a:t>
            </a:r>
            <a:endPar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342900" indent="-342900" algn="r" rtl="1">
              <a:spcAft>
                <a:spcPts val="800"/>
              </a:spcAft>
              <a:buClr>
                <a:srgbClr val="000000"/>
              </a:buClr>
              <a:buFont typeface="Wingdings" panose="05000000000000000000" pitchFamily="2" charset="2"/>
              <a:buChar char="ü"/>
              <a:tabLst>
                <a:tab pos="685800" algn="l"/>
              </a:tabLst>
            </a:pPr>
            <a:r>
              <a:rPr lang="ar-SA"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 ........... ............ </a:t>
            </a:r>
            <a:endPar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342900" indent="-342900" algn="r" rtl="1">
              <a:spcAft>
                <a:spcPts val="800"/>
              </a:spcAft>
              <a:buClr>
                <a:srgbClr val="000000"/>
              </a:buClr>
              <a:buFont typeface="Wingdings" panose="05000000000000000000" pitchFamily="2" charset="2"/>
              <a:buChar char="ü"/>
              <a:tabLst>
                <a:tab pos="685800" algn="l"/>
              </a:tabLst>
            </a:pPr>
            <a:r>
              <a:rPr lang="ar-SA"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 ........... ........... </a:t>
            </a:r>
            <a:r>
              <a:rPr lang="ar-SA"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000" dirty="0">
              <a:latin typeface="Times New Roman" panose="02020603050405020304" pitchFamily="18" charset="0"/>
              <a:ea typeface="Times New Roman" panose="02020603050405020304" pitchFamily="18" charset="0"/>
            </a:endParaRPr>
          </a:p>
        </p:txBody>
      </p:sp>
      <p:sp>
        <p:nvSpPr>
          <p:cNvPr id="9" name="Rectangle 8"/>
          <p:cNvSpPr/>
          <p:nvPr/>
        </p:nvSpPr>
        <p:spPr>
          <a:xfrm>
            <a:off x="4361205" y="90087"/>
            <a:ext cx="3559114"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وقفة تقييمية 2</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8621070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7959517"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7"/>
          <p:cNvSpPr/>
          <p:nvPr/>
        </p:nvSpPr>
        <p:spPr>
          <a:xfrm>
            <a:off x="270641" y="1188481"/>
            <a:ext cx="11771399" cy="2308324"/>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R="0" lvl="0" algn="r" rtl="1">
              <a:spcBef>
                <a:spcPts val="0"/>
              </a:spcBef>
              <a:spcAft>
                <a:spcPts val="0"/>
              </a:spcAft>
              <a:tabLst>
                <a:tab pos="685800" algn="l"/>
              </a:tabLst>
            </a:pPr>
            <a:r>
              <a:rPr lang="ar-BH" sz="24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1- ما </a:t>
            </a:r>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هي صفات الوجبة السريعة ؟ </a:t>
            </a:r>
          </a:p>
          <a:p>
            <a:pPr marL="285750" indent="-285750" algn="r" rtl="1">
              <a:buFont typeface="Arial" pitchFamily="34" charset="0"/>
              <a:buChar char="•"/>
            </a:pPr>
            <a:r>
              <a:rPr lang="ar-BH" sz="2000" b="1" dirty="0" smtClean="0">
                <a:latin typeface="Sakkal Majalla" panose="02000000000000000000" pitchFamily="2" charset="-78"/>
                <a:cs typeface="Sakkal Majalla" panose="02000000000000000000" pitchFamily="2" charset="-78"/>
              </a:rPr>
              <a:t>سريعة </a:t>
            </a:r>
            <a:r>
              <a:rPr lang="ar-BH" sz="2000" b="1" dirty="0">
                <a:latin typeface="Sakkal Majalla" panose="02000000000000000000" pitchFamily="2" charset="-78"/>
                <a:cs typeface="Sakkal Majalla" panose="02000000000000000000" pitchFamily="2" charset="-78"/>
              </a:rPr>
              <a:t>التحضير. </a:t>
            </a:r>
          </a:p>
          <a:p>
            <a:pPr marL="285750" indent="-285750" algn="r" rtl="1">
              <a:buFont typeface="Arial" pitchFamily="34" charset="0"/>
              <a:buChar char="•"/>
            </a:pPr>
            <a:r>
              <a:rPr lang="ar-BH" sz="2000" b="1" dirty="0">
                <a:latin typeface="Sakkal Majalla" panose="02000000000000000000" pitchFamily="2" charset="-78"/>
                <a:cs typeface="Sakkal Majalla" panose="02000000000000000000" pitchFamily="2" charset="-78"/>
              </a:rPr>
              <a:t>معظمها تحتوي على كميات كبيرة من الدهون (سعرات حرارية عالية ). </a:t>
            </a:r>
          </a:p>
          <a:p>
            <a:pPr marL="285750" indent="-285750" algn="r" rtl="1">
              <a:buFont typeface="Arial" pitchFamily="34" charset="0"/>
              <a:buChar char="•"/>
            </a:pPr>
            <a:r>
              <a:rPr lang="ar-BH" sz="2000" b="1" dirty="0">
                <a:latin typeface="Sakkal Majalla" panose="02000000000000000000" pitchFamily="2" charset="-78"/>
                <a:cs typeface="Sakkal Majalla" panose="02000000000000000000" pitchFamily="2" charset="-78"/>
              </a:rPr>
              <a:t>فقيرة في العناصر الغذائية مثل الفيتامينات والأملاح والمعادن الضرورية كالكالسيوم والحديد وغنية بالصوديوم الموجود في الملح.</a:t>
            </a:r>
          </a:p>
          <a:p>
            <a:pPr marL="285750" indent="-285750" algn="r" rtl="1">
              <a:buFont typeface="Arial" pitchFamily="34" charset="0"/>
              <a:buChar char="•"/>
            </a:pPr>
            <a:r>
              <a:rPr lang="ar-BH" sz="2000" b="1" dirty="0">
                <a:latin typeface="Sakkal Majalla" panose="02000000000000000000" pitchFamily="2" charset="-78"/>
                <a:cs typeface="Sakkal Majalla" panose="02000000000000000000" pitchFamily="2" charset="-78"/>
              </a:rPr>
              <a:t>ذات مذاق مميز يجذب صغار السن والمراهقين بالإضافة إلى الإعلانات </a:t>
            </a:r>
            <a:r>
              <a:rPr lang="ar-BH" sz="2000" b="1" dirty="0" smtClean="0">
                <a:latin typeface="Sakkal Majalla" panose="02000000000000000000" pitchFamily="2" charset="-78"/>
                <a:cs typeface="Sakkal Majalla" panose="02000000000000000000" pitchFamily="2" charset="-78"/>
              </a:rPr>
              <a:t>و </a:t>
            </a:r>
            <a:r>
              <a:rPr lang="ar-BH" sz="2000" b="1" dirty="0">
                <a:latin typeface="Sakkal Majalla" panose="02000000000000000000" pitchFamily="2" charset="-78"/>
                <a:cs typeface="Sakkal Majalla" panose="02000000000000000000" pitchFamily="2" charset="-78"/>
              </a:rPr>
              <a:t>الهدايا </a:t>
            </a:r>
            <a:r>
              <a:rPr lang="ar-BH" sz="2000" b="1" dirty="0" smtClean="0">
                <a:latin typeface="Sakkal Majalla" panose="02000000000000000000" pitchFamily="2" charset="-78"/>
                <a:cs typeface="Sakkal Majalla" panose="02000000000000000000" pitchFamily="2" charset="-78"/>
              </a:rPr>
              <a:t>التي </a:t>
            </a:r>
            <a:r>
              <a:rPr lang="ar-BH" sz="2000" b="1" dirty="0">
                <a:latin typeface="Sakkal Majalla" panose="02000000000000000000" pitchFamily="2" charset="-78"/>
                <a:cs typeface="Sakkal Majalla" panose="02000000000000000000" pitchFamily="2" charset="-78"/>
              </a:rPr>
              <a:t>معها. </a:t>
            </a:r>
          </a:p>
          <a:p>
            <a:pPr marL="285750" indent="-285750" algn="r" rtl="1">
              <a:buFont typeface="Arial" pitchFamily="34" charset="0"/>
              <a:buChar char="•"/>
            </a:pPr>
            <a:r>
              <a:rPr lang="ar-BH" sz="2000" b="1" dirty="0">
                <a:latin typeface="Sakkal Majalla" panose="02000000000000000000" pitchFamily="2" charset="-78"/>
                <a:cs typeface="Sakkal Majalla" panose="02000000000000000000" pitchFamily="2" charset="-78"/>
              </a:rPr>
              <a:t>توفير الوقت والجهد على المستهلك بالاستعانة بخدمة التوصيل المجاني </a:t>
            </a:r>
            <a:r>
              <a:rPr lang="ar-BH" sz="2000" b="1" dirty="0" smtClean="0">
                <a:latin typeface="Sakkal Majalla" panose="02000000000000000000" pitchFamily="2" charset="-78"/>
                <a:cs typeface="Sakkal Majalla" panose="02000000000000000000" pitchFamily="2" charset="-78"/>
              </a:rPr>
              <a:t>.</a:t>
            </a:r>
            <a:endParaRPr lang="en-US" sz="1400" dirty="0" smtClean="0">
              <a:latin typeface="Times New Roman" panose="02020603050405020304" pitchFamily="18" charset="0"/>
              <a:ea typeface="Times New Roman" panose="02020603050405020304" pitchFamily="18" charset="0"/>
            </a:endParaRPr>
          </a:p>
        </p:txBody>
      </p:sp>
      <p:sp>
        <p:nvSpPr>
          <p:cNvPr id="9" name="Rectangle 8"/>
          <p:cNvSpPr/>
          <p:nvPr/>
        </p:nvSpPr>
        <p:spPr>
          <a:xfrm>
            <a:off x="3312395" y="280091"/>
            <a:ext cx="541480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إجابات وقفة تقييمية </a:t>
            </a:r>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2 </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11" name="Rectangle 10"/>
          <p:cNvSpPr/>
          <p:nvPr/>
        </p:nvSpPr>
        <p:spPr>
          <a:xfrm>
            <a:off x="2290327" y="3603212"/>
            <a:ext cx="7732025" cy="2554545"/>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tabLst>
                <a:tab pos="685800" algn="l"/>
              </a:tabLst>
            </a:pPr>
            <a:r>
              <a:rPr lang="ar-BH" sz="20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2- ما هي </a:t>
            </a:r>
            <a:r>
              <a:rPr lang="ar-BH"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العوامل التي أسهمت في انتشار مطاعم الوجبات السريعة ؟</a:t>
            </a:r>
          </a:p>
          <a:p>
            <a:pPr marL="342900" indent="-342900" algn="r" rtl="1">
              <a:buFont typeface="Wingdings" panose="05000000000000000000" pitchFamily="2" charset="2"/>
              <a:buChar char="ü"/>
            </a:pPr>
            <a:r>
              <a:rPr lang="ar-BH" sz="2000" b="1" dirty="0">
                <a:latin typeface="Sakkal Majalla" panose="02000000000000000000" pitchFamily="2" charset="-78"/>
                <a:cs typeface="Sakkal Majalla" panose="02000000000000000000" pitchFamily="2" charset="-78"/>
              </a:rPr>
              <a:t>العولمة ونط الحياة السريع. </a:t>
            </a:r>
          </a:p>
          <a:p>
            <a:pPr marL="342900" indent="-342900" algn="r" rtl="1">
              <a:buFont typeface="Wingdings" panose="05000000000000000000" pitchFamily="2" charset="2"/>
              <a:buChar char="ü"/>
            </a:pPr>
            <a:r>
              <a:rPr lang="ar-BH" sz="2000" b="1" dirty="0">
                <a:latin typeface="Sakkal Majalla" panose="02000000000000000000" pitchFamily="2" charset="-78"/>
                <a:cs typeface="Sakkal Majalla" panose="02000000000000000000" pitchFamily="2" charset="-78"/>
              </a:rPr>
              <a:t>تغيير أساليب الحياة وساعات العمل والراحة. </a:t>
            </a:r>
          </a:p>
          <a:p>
            <a:pPr marL="342900" indent="-342900" algn="r" rtl="1">
              <a:buFont typeface="Wingdings" panose="05000000000000000000" pitchFamily="2" charset="2"/>
              <a:buChar char="ü"/>
            </a:pPr>
            <a:r>
              <a:rPr lang="ar-BH" sz="2000" b="1" dirty="0">
                <a:latin typeface="Sakkal Majalla" panose="02000000000000000000" pitchFamily="2" charset="-78"/>
                <a:cs typeface="Sakkal Majalla" panose="02000000000000000000" pitchFamily="2" charset="-78"/>
              </a:rPr>
              <a:t>كثرة الدعايات والحملات الترويجية في وسائل الإعلان المختلفة .</a:t>
            </a:r>
          </a:p>
          <a:p>
            <a:pPr marL="342900" indent="-342900" algn="r" rtl="1">
              <a:buFont typeface="Wingdings" panose="05000000000000000000" pitchFamily="2" charset="2"/>
              <a:buChar char="ü"/>
            </a:pPr>
            <a:r>
              <a:rPr lang="ar-BH" sz="2000" b="1" dirty="0">
                <a:latin typeface="Sakkal Majalla" panose="02000000000000000000" pitchFamily="2" charset="-78"/>
                <a:cs typeface="Sakkal Majalla" panose="02000000000000000000" pitchFamily="2" charset="-78"/>
              </a:rPr>
              <a:t>الوفرة المالية في المجتمع الخليجي. </a:t>
            </a:r>
          </a:p>
          <a:p>
            <a:pPr marL="342900" indent="-342900" algn="r" rtl="1">
              <a:buFont typeface="Wingdings" panose="05000000000000000000" pitchFamily="2" charset="2"/>
              <a:buChar char="ü"/>
            </a:pPr>
            <a:r>
              <a:rPr lang="ar-BH" sz="2000" b="1" dirty="0">
                <a:latin typeface="Sakkal Majalla" panose="02000000000000000000" pitchFamily="2" charset="-78"/>
                <a:cs typeface="Sakkal Majalla" panose="02000000000000000000" pitchFamily="2" charset="-78"/>
              </a:rPr>
              <a:t>السفر والدراسة في الخارج. </a:t>
            </a:r>
          </a:p>
          <a:p>
            <a:pPr marL="342900" indent="-342900" algn="r" rtl="1">
              <a:buFont typeface="Wingdings" panose="05000000000000000000" pitchFamily="2" charset="2"/>
              <a:buChar char="ü"/>
            </a:pPr>
            <a:r>
              <a:rPr lang="ar-BH" sz="2000" b="1" dirty="0">
                <a:latin typeface="Sakkal Majalla" panose="02000000000000000000" pitchFamily="2" charset="-78"/>
                <a:cs typeface="Sakkal Majalla" panose="02000000000000000000" pitchFamily="2" charset="-78"/>
              </a:rPr>
              <a:t>اعتبار المطاعم وسيلة للترفيه العائلي في نهاية الأسبوع .</a:t>
            </a:r>
          </a:p>
          <a:p>
            <a:pPr marL="342900" indent="-342900" algn="r" rtl="1">
              <a:buFont typeface="Wingdings" panose="05000000000000000000" pitchFamily="2" charset="2"/>
              <a:buChar char="ü"/>
            </a:pPr>
            <a:r>
              <a:rPr lang="ar-BH" sz="2000" b="1" dirty="0">
                <a:latin typeface="Sakkal Majalla" panose="02000000000000000000" pitchFamily="2" charset="-78"/>
                <a:cs typeface="Sakkal Majalla" panose="02000000000000000000" pitchFamily="2" charset="-78"/>
              </a:rPr>
              <a:t>حب التجريب والاكتشاف</a:t>
            </a:r>
            <a:r>
              <a:rPr lang="ar-BH" sz="2000" b="1" dirty="0" smtClean="0">
                <a:latin typeface="Sakkal Majalla" panose="02000000000000000000" pitchFamily="2" charset="-78"/>
                <a:cs typeface="Sakkal Majalla" panose="02000000000000000000" pitchFamily="2" charset="-78"/>
              </a:rPr>
              <a:t>.</a:t>
            </a:r>
            <a:r>
              <a:rPr lang="ar-BH" sz="2000" b="1" dirty="0" smtClean="0">
                <a:latin typeface="Times New Roman" panose="02020603050405020304" pitchFamily="18" charset="0"/>
                <a:ea typeface="Times New Roman" panose="02020603050405020304" pitchFamily="18" charset="0"/>
              </a:rPr>
              <a:t> </a:t>
            </a:r>
            <a:endParaRPr lang="en-US" sz="2000" dirty="0"/>
          </a:p>
        </p:txBody>
      </p:sp>
    </p:spTree>
    <p:extLst>
      <p:ext uri="{BB962C8B-B14F-4D97-AF65-F5344CB8AC3E}">
        <p14:creationId xmlns:p14="http://schemas.microsoft.com/office/powerpoint/2010/main" val="1670911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162153" y="6306207"/>
            <a:ext cx="7777641"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3489923159"/>
              </p:ext>
            </p:extLst>
          </p:nvPr>
        </p:nvGraphicFramePr>
        <p:xfrm>
          <a:off x="572775" y="1198737"/>
          <a:ext cx="9749307" cy="4889952"/>
        </p:xfrm>
        <a:graphic>
          <a:graphicData uri="http://schemas.openxmlformats.org/drawingml/2006/table">
            <a:tbl>
              <a:tblPr rtl="1" firstRow="1" firstCol="1" lastRow="1" lastCol="1" bandRow="1" bandCol="1">
                <a:tableStyleId>{5C22544A-7EE6-4342-B048-85BDC9FD1C3A}</a:tableStyleId>
              </a:tblPr>
              <a:tblGrid>
                <a:gridCol w="2247465">
                  <a:extLst>
                    <a:ext uri="{9D8B030D-6E8A-4147-A177-3AD203B41FA5}">
                      <a16:colId xmlns:a16="http://schemas.microsoft.com/office/drawing/2014/main" xmlns="" val="20000"/>
                    </a:ext>
                  </a:extLst>
                </a:gridCol>
                <a:gridCol w="4252073">
                  <a:extLst>
                    <a:ext uri="{9D8B030D-6E8A-4147-A177-3AD203B41FA5}">
                      <a16:colId xmlns:a16="http://schemas.microsoft.com/office/drawing/2014/main" xmlns="" val="20001"/>
                    </a:ext>
                  </a:extLst>
                </a:gridCol>
                <a:gridCol w="3249769">
                  <a:extLst>
                    <a:ext uri="{9D8B030D-6E8A-4147-A177-3AD203B41FA5}">
                      <a16:colId xmlns:a16="http://schemas.microsoft.com/office/drawing/2014/main" xmlns="" val="20002"/>
                    </a:ext>
                  </a:extLst>
                </a:gridCol>
              </a:tblGrid>
              <a:tr h="450048">
                <a:tc>
                  <a:txBody>
                    <a:bodyPr/>
                    <a:lstStyle/>
                    <a:p>
                      <a:pPr marL="0" marR="0" algn="ctr" rtl="0">
                        <a:lnSpc>
                          <a:spcPct val="115000"/>
                        </a:lnSpc>
                        <a:spcBef>
                          <a:spcPts val="0"/>
                        </a:spcBef>
                        <a:spcAft>
                          <a:spcPts val="1000"/>
                        </a:spcAft>
                      </a:pPr>
                      <a:r>
                        <a:rPr lang="ar-BH" sz="2000" dirty="0">
                          <a:solidFill>
                            <a:srgbClr val="FF0000"/>
                          </a:solidFill>
                          <a:effectLst/>
                          <a:latin typeface="Sakkal Majalla" panose="02000000000000000000" pitchFamily="2" charset="-78"/>
                          <a:cs typeface="Sakkal Majalla" panose="02000000000000000000" pitchFamily="2" charset="-78"/>
                        </a:rPr>
                        <a:t> </a:t>
                      </a:r>
                      <a:r>
                        <a:rPr lang="ar-BH" sz="2000" dirty="0" smtClean="0">
                          <a:solidFill>
                            <a:srgbClr val="FF0000"/>
                          </a:solidFill>
                          <a:effectLst/>
                          <a:latin typeface="Sakkal Majalla" panose="02000000000000000000" pitchFamily="2" charset="-78"/>
                          <a:cs typeface="Sakkal Majalla" panose="02000000000000000000" pitchFamily="2" charset="-78"/>
                        </a:rPr>
                        <a:t>وجه </a:t>
                      </a:r>
                      <a:r>
                        <a:rPr lang="ar-BH" sz="2000" dirty="0">
                          <a:solidFill>
                            <a:srgbClr val="FF0000"/>
                          </a:solidFill>
                          <a:effectLst/>
                          <a:latin typeface="Sakkal Majalla" panose="02000000000000000000" pitchFamily="2" charset="-78"/>
                          <a:cs typeface="Sakkal Majalla" panose="02000000000000000000" pitchFamily="2" charset="-78"/>
                        </a:rPr>
                        <a:t>المقارنة</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15000"/>
                        </a:lnSpc>
                        <a:spcBef>
                          <a:spcPts val="0"/>
                        </a:spcBef>
                        <a:spcAft>
                          <a:spcPts val="1000"/>
                        </a:spcAft>
                      </a:pPr>
                      <a:r>
                        <a:rPr lang="ar-BH" sz="2000" dirty="0">
                          <a:solidFill>
                            <a:srgbClr val="FF0000"/>
                          </a:solidFill>
                          <a:effectLst/>
                          <a:latin typeface="Sakkal Majalla" panose="02000000000000000000" pitchFamily="2" charset="-78"/>
                          <a:cs typeface="Sakkal Majalla" panose="02000000000000000000" pitchFamily="2" charset="-78"/>
                        </a:rPr>
                        <a:t> </a:t>
                      </a:r>
                      <a:r>
                        <a:rPr lang="ar-BH" sz="2000" dirty="0" smtClean="0">
                          <a:solidFill>
                            <a:srgbClr val="FF0000"/>
                          </a:solidFill>
                          <a:effectLst/>
                          <a:latin typeface="Sakkal Majalla" panose="02000000000000000000" pitchFamily="2" charset="-78"/>
                          <a:cs typeface="Sakkal Majalla" panose="02000000000000000000" pitchFamily="2" charset="-78"/>
                        </a:rPr>
                        <a:t>الأطعمة </a:t>
                      </a:r>
                      <a:r>
                        <a:rPr lang="ar-BH" sz="2000" dirty="0">
                          <a:solidFill>
                            <a:srgbClr val="FF0000"/>
                          </a:solidFill>
                          <a:effectLst/>
                          <a:latin typeface="Sakkal Majalla" panose="02000000000000000000" pitchFamily="2" charset="-78"/>
                          <a:cs typeface="Sakkal Majalla" panose="02000000000000000000" pitchFamily="2" charset="-78"/>
                        </a:rPr>
                        <a:t>المجهزة مسبقاً</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15000"/>
                        </a:lnSpc>
                        <a:spcBef>
                          <a:spcPts val="0"/>
                        </a:spcBef>
                        <a:spcAft>
                          <a:spcPts val="1000"/>
                        </a:spcAft>
                      </a:pPr>
                      <a:r>
                        <a:rPr lang="ar-BH" sz="2000" dirty="0">
                          <a:solidFill>
                            <a:srgbClr val="FF0000"/>
                          </a:solidFill>
                          <a:effectLst/>
                          <a:latin typeface="Sakkal Majalla" panose="02000000000000000000" pitchFamily="2" charset="-78"/>
                          <a:cs typeface="Sakkal Majalla" panose="02000000000000000000" pitchFamily="2" charset="-78"/>
                        </a:rPr>
                        <a:t> </a:t>
                      </a:r>
                      <a:r>
                        <a:rPr lang="ar-BH" sz="2000" dirty="0" smtClean="0">
                          <a:solidFill>
                            <a:srgbClr val="FF0000"/>
                          </a:solidFill>
                          <a:effectLst/>
                          <a:latin typeface="Sakkal Majalla" panose="02000000000000000000" pitchFamily="2" charset="-78"/>
                          <a:cs typeface="Sakkal Majalla" panose="02000000000000000000" pitchFamily="2" charset="-78"/>
                        </a:rPr>
                        <a:t>الأطعمة </a:t>
                      </a:r>
                      <a:r>
                        <a:rPr lang="ar-BH" sz="2000" dirty="0">
                          <a:solidFill>
                            <a:srgbClr val="FF0000"/>
                          </a:solidFill>
                          <a:effectLst/>
                          <a:latin typeface="Sakkal Majalla" panose="02000000000000000000" pitchFamily="2" charset="-78"/>
                          <a:cs typeface="Sakkal Majalla" panose="02000000000000000000" pitchFamily="2" charset="-78"/>
                        </a:rPr>
                        <a:t>المحضرة بالمنزل</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675072">
                <a:tc>
                  <a:txBody>
                    <a:bodyPr/>
                    <a:lstStyle/>
                    <a:p>
                      <a:pPr marL="0" marR="0" algn="ctr" rtl="0">
                        <a:lnSpc>
                          <a:spcPct val="115000"/>
                        </a:lnSpc>
                        <a:spcBef>
                          <a:spcPts val="0"/>
                        </a:spcBef>
                        <a:spcAft>
                          <a:spcPts val="1000"/>
                        </a:spcAft>
                      </a:pPr>
                      <a:r>
                        <a:rPr lang="ar-BH" sz="2000" dirty="0">
                          <a:solidFill>
                            <a:srgbClr val="FF0000"/>
                          </a:solidFill>
                          <a:effectLst/>
                          <a:latin typeface="Sakkal Majalla" panose="02000000000000000000" pitchFamily="2" charset="-78"/>
                          <a:cs typeface="Sakkal Majalla" panose="02000000000000000000" pitchFamily="2" charset="-78"/>
                        </a:rPr>
                        <a:t>اختيار الخامات</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rtl="1">
                        <a:lnSpc>
                          <a:spcPct val="115000"/>
                        </a:lnSpc>
                        <a:spcBef>
                          <a:spcPts val="0"/>
                        </a:spcBef>
                        <a:spcAft>
                          <a:spcPts val="1000"/>
                        </a:spcAft>
                      </a:pPr>
                      <a:r>
                        <a:rPr lang="ar-BH" sz="2000" dirty="0">
                          <a:effectLst/>
                          <a:latin typeface="Sakkal Majalla" panose="02000000000000000000" pitchFamily="2" charset="-78"/>
                          <a:cs typeface="Sakkal Majalla" panose="02000000000000000000" pitchFamily="2" charset="-78"/>
                        </a:rPr>
                        <a:t>تختار الخامات الرخيصة الثمن لأن الهدف هو الربح وليس جودة الطعام</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تختار الخامات ذات الجودة العالية لآن الهدف </a:t>
                      </a:r>
                      <a:r>
                        <a:rPr lang="ar-BH" sz="2000" dirty="0" smtClean="0">
                          <a:solidFill>
                            <a:schemeClr val="tx1">
                              <a:lumMod val="85000"/>
                              <a:lumOff val="15000"/>
                            </a:schemeClr>
                          </a:solidFill>
                          <a:effectLst/>
                          <a:latin typeface="Sakkal Majalla" panose="02000000000000000000" pitchFamily="2" charset="-78"/>
                          <a:cs typeface="Sakkal Majalla" panose="02000000000000000000" pitchFamily="2" charset="-78"/>
                        </a:rPr>
                        <a:t>هو التغذية </a:t>
                      </a: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الجيدة</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1"/>
                  </a:ext>
                </a:extLst>
              </a:tr>
              <a:tr h="675072">
                <a:tc>
                  <a:txBody>
                    <a:bodyPr/>
                    <a:lstStyle/>
                    <a:p>
                      <a:pPr marL="0" marR="0" algn="ctr" rtl="0">
                        <a:lnSpc>
                          <a:spcPct val="115000"/>
                        </a:lnSpc>
                        <a:spcBef>
                          <a:spcPts val="0"/>
                        </a:spcBef>
                        <a:spcAft>
                          <a:spcPts val="1000"/>
                        </a:spcAft>
                      </a:pPr>
                      <a:r>
                        <a:rPr lang="ar-BH" sz="2000" dirty="0">
                          <a:solidFill>
                            <a:srgbClr val="FF0000"/>
                          </a:solidFill>
                          <a:effectLst/>
                          <a:latin typeface="Sakkal Majalla" panose="02000000000000000000" pitchFamily="2" charset="-78"/>
                          <a:cs typeface="Sakkal Majalla" panose="02000000000000000000" pitchFamily="2" charset="-78"/>
                        </a:rPr>
                        <a:t>القيمة الغذائية</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rtl="1">
                        <a:lnSpc>
                          <a:spcPct val="115000"/>
                        </a:lnSpc>
                        <a:spcBef>
                          <a:spcPts val="0"/>
                        </a:spcBef>
                        <a:spcAft>
                          <a:spcPts val="1000"/>
                        </a:spcAft>
                      </a:pPr>
                      <a:r>
                        <a:rPr lang="ar-BH" sz="2000" dirty="0">
                          <a:effectLst/>
                          <a:latin typeface="Sakkal Majalla" panose="02000000000000000000" pitchFamily="2" charset="-78"/>
                          <a:cs typeface="Sakkal Majalla" panose="02000000000000000000" pitchFamily="2" charset="-78"/>
                        </a:rPr>
                        <a:t>القيمة الغذائية جيدة وذلك لتأثرها بظروف التصنيع والتخزين</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القيمة الغذائية عالية لتناولها مباشرة بعد إعدادها</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2"/>
                  </a:ext>
                </a:extLst>
              </a:tr>
              <a:tr h="1350144">
                <a:tc>
                  <a:txBody>
                    <a:bodyPr/>
                    <a:lstStyle/>
                    <a:p>
                      <a:pPr marL="0" marR="0" algn="ctr" rtl="0">
                        <a:lnSpc>
                          <a:spcPct val="115000"/>
                        </a:lnSpc>
                        <a:spcBef>
                          <a:spcPts val="0"/>
                        </a:spcBef>
                        <a:spcAft>
                          <a:spcPts val="1000"/>
                        </a:spcAft>
                      </a:pPr>
                      <a:r>
                        <a:rPr lang="ar-BH" sz="2000" dirty="0">
                          <a:solidFill>
                            <a:srgbClr val="FF0000"/>
                          </a:solidFill>
                          <a:effectLst/>
                          <a:latin typeface="Sakkal Majalla" panose="02000000000000000000" pitchFamily="2" charset="-78"/>
                          <a:cs typeface="Sakkal Majalla" panose="02000000000000000000" pitchFamily="2" charset="-78"/>
                        </a:rPr>
                        <a:t>الثقافة الغذائية</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rtl="1">
                        <a:lnSpc>
                          <a:spcPct val="115000"/>
                        </a:lnSpc>
                        <a:spcBef>
                          <a:spcPts val="0"/>
                        </a:spcBef>
                        <a:spcAft>
                          <a:spcPts val="1000"/>
                        </a:spcAft>
                      </a:pPr>
                      <a:r>
                        <a:rPr lang="ar-BH" sz="2000" dirty="0">
                          <a:effectLst/>
                          <a:latin typeface="Sakkal Majalla" panose="02000000000000000000" pitchFamily="2" charset="-78"/>
                          <a:cs typeface="Sakkal Majalla" panose="02000000000000000000" pitchFamily="2" charset="-78"/>
                        </a:rPr>
                        <a:t>تكون الأطعمة مغلفة مما لا تسهل على الفرد معرفة مكوناتها ويكتفي البعض بالصورة أو الرسم على مغلف الطعام</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تتيح للفرد مشاهدة واختيار المكونات المرغوبة والتعرف على مكوناتها واستبدالها مع </a:t>
                      </a:r>
                      <a:r>
                        <a:rPr lang="ar-BH" sz="2000" dirty="0" err="1">
                          <a:solidFill>
                            <a:schemeClr val="tx1">
                              <a:lumMod val="85000"/>
                              <a:lumOff val="15000"/>
                            </a:schemeClr>
                          </a:solidFill>
                          <a:effectLst/>
                          <a:latin typeface="Sakkal Majalla" panose="02000000000000000000" pitchFamily="2" charset="-78"/>
                          <a:cs typeface="Sakkal Majalla" panose="02000000000000000000" pitchFamily="2" charset="-78"/>
                        </a:rPr>
                        <a:t>ماهو</a:t>
                      </a: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 غير مرغوب من قبل أفراد الأسرة</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0003"/>
                  </a:ext>
                </a:extLst>
              </a:tr>
              <a:tr h="675072">
                <a:tc>
                  <a:txBody>
                    <a:bodyPr/>
                    <a:lstStyle/>
                    <a:p>
                      <a:pPr marL="0" marR="0" algn="ctr" rtl="0">
                        <a:lnSpc>
                          <a:spcPct val="115000"/>
                        </a:lnSpc>
                        <a:spcBef>
                          <a:spcPts val="0"/>
                        </a:spcBef>
                        <a:spcAft>
                          <a:spcPts val="1000"/>
                        </a:spcAft>
                      </a:pPr>
                      <a:r>
                        <a:rPr lang="ar-BH" sz="2000" dirty="0">
                          <a:solidFill>
                            <a:srgbClr val="FF0000"/>
                          </a:solidFill>
                          <a:effectLst/>
                          <a:latin typeface="Sakkal Majalla" panose="02000000000000000000" pitchFamily="2" charset="-78"/>
                          <a:cs typeface="Sakkal Majalla" panose="02000000000000000000" pitchFamily="2" charset="-78"/>
                        </a:rPr>
                        <a:t>الناحية الاقتصادية</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2FE"/>
                    </a:solidFill>
                  </a:tcPr>
                </a:tc>
                <a:tc>
                  <a:txBody>
                    <a:bodyPr/>
                    <a:lstStyle/>
                    <a:p>
                      <a:pPr marL="0" marR="0" algn="ctr" rtl="1">
                        <a:lnSpc>
                          <a:spcPct val="115000"/>
                        </a:lnSpc>
                        <a:spcBef>
                          <a:spcPts val="0"/>
                        </a:spcBef>
                        <a:spcAft>
                          <a:spcPts val="1000"/>
                        </a:spcAft>
                      </a:pPr>
                      <a:r>
                        <a:rPr lang="ar-BH" sz="2000" dirty="0">
                          <a:effectLst/>
                          <a:latin typeface="Sakkal Majalla" panose="02000000000000000000" pitchFamily="2" charset="-78"/>
                          <a:cs typeface="Sakkal Majalla" panose="02000000000000000000" pitchFamily="2" charset="-78"/>
                        </a:rPr>
                        <a:t>تحتاج إلى زيادة في الأنفاق مما يؤثر على ميزانية الأسرة</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2FE"/>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تكلفتها أقل بكثير من شرائها معدة</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2FE"/>
                    </a:solidFill>
                  </a:tcPr>
                </a:tc>
                <a:extLst>
                  <a:ext uri="{0D108BD9-81ED-4DB2-BD59-A6C34878D82A}">
                    <a16:rowId xmlns:a16="http://schemas.microsoft.com/office/drawing/2014/main" xmlns="" val="10004"/>
                  </a:ext>
                </a:extLst>
              </a:tr>
              <a:tr h="1012608">
                <a:tc>
                  <a:txBody>
                    <a:bodyPr/>
                    <a:lstStyle/>
                    <a:p>
                      <a:pPr marL="0" marR="0" algn="ctr" rtl="0">
                        <a:lnSpc>
                          <a:spcPct val="115000"/>
                        </a:lnSpc>
                        <a:spcBef>
                          <a:spcPts val="0"/>
                        </a:spcBef>
                        <a:spcAft>
                          <a:spcPts val="1000"/>
                        </a:spcAft>
                      </a:pPr>
                      <a:r>
                        <a:rPr lang="ar-BH" sz="2000" dirty="0">
                          <a:solidFill>
                            <a:srgbClr val="FF0000"/>
                          </a:solidFill>
                          <a:effectLst/>
                          <a:latin typeface="Sakkal Majalla" panose="02000000000000000000" pitchFamily="2" charset="-78"/>
                          <a:cs typeface="Sakkal Majalla" panose="02000000000000000000" pitchFamily="2" charset="-78"/>
                        </a:rPr>
                        <a:t>الناحية الصحية</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تفتقر في بعض الأحيان لشروط الصحة لأن القائمين على إعدادها يتعاملون معها مهنياً</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الأطعمة تكون صحية لتوفر الشروط الصحية عند إعداد الأطعمة في المنزل</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xmlns="" val="10005"/>
                  </a:ext>
                </a:extLst>
              </a:tr>
            </a:tbl>
          </a:graphicData>
        </a:graphic>
      </p:graphicFrame>
      <p:sp>
        <p:nvSpPr>
          <p:cNvPr id="9" name="Rectangle 5" descr="2603506475_9fe2eec991"/>
          <p:cNvSpPr>
            <a:spLocks noChangeArrowheads="1"/>
          </p:cNvSpPr>
          <p:nvPr/>
        </p:nvSpPr>
        <p:spPr bwMode="auto">
          <a:xfrm>
            <a:off x="10386477" y="1566326"/>
            <a:ext cx="1577996" cy="1537482"/>
          </a:xfrm>
          <a:prstGeom prst="rect">
            <a:avLst/>
          </a:prstGeom>
          <a:blipFill dpi="0" rotWithShape="0">
            <a:blip r:embed="rId3"/>
            <a:srcRect/>
            <a:stretch>
              <a:fillRect/>
            </a:stretch>
          </a:bli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descr="803653_19966314"/>
          <p:cNvSpPr>
            <a:spLocks noChangeArrowheads="1"/>
          </p:cNvSpPr>
          <p:nvPr/>
        </p:nvSpPr>
        <p:spPr bwMode="auto">
          <a:xfrm>
            <a:off x="10386477" y="3657599"/>
            <a:ext cx="1577996" cy="1558345"/>
          </a:xfrm>
          <a:prstGeom prst="rect">
            <a:avLst/>
          </a:prstGeom>
          <a:blipFill dpi="0" rotWithShape="0">
            <a:blip r:embed="rId4" cstate="print"/>
            <a:srcRect/>
            <a:stretch>
              <a:fillRect/>
            </a:stretch>
          </a:blipFill>
          <a:ln w="28575">
            <a:solidFill>
              <a:srgbClr val="76923C"/>
            </a:solidFill>
            <a:miter lim="800000"/>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Rounded Corners 1">
            <a:extLst>
              <a:ext uri="{FF2B5EF4-FFF2-40B4-BE49-F238E27FC236}">
                <a16:creationId xmlns:a16="http://schemas.microsoft.com/office/drawing/2014/main" xmlns="" id="{BB29B666-8A4A-48AB-8CF7-1AED8CE44CE5}"/>
              </a:ext>
            </a:extLst>
          </p:cNvPr>
          <p:cNvSpPr/>
          <p:nvPr/>
        </p:nvSpPr>
        <p:spPr>
          <a:xfrm>
            <a:off x="582155" y="413531"/>
            <a:ext cx="9813702" cy="525778"/>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eaLnBrk="0" fontAlgn="base" hangingPunct="0">
              <a:spcBef>
                <a:spcPct val="0"/>
              </a:spcBef>
              <a:spcAft>
                <a:spcPts val="800"/>
              </a:spcAft>
            </a:pPr>
            <a:r>
              <a:rPr lang="ar-BH" sz="3200" b="1" dirty="0">
                <a:latin typeface="Sakkal Majalla" panose="02000000000000000000" pitchFamily="2" charset="-78"/>
                <a:cs typeface="Sakkal Majalla" panose="02000000000000000000" pitchFamily="2" charset="-78"/>
              </a:rPr>
              <a:t>مقارنة بين الأطعمة المجهزة مسبقا والأطعمة </a:t>
            </a:r>
            <a:r>
              <a:rPr lang="ar-BH" sz="3200" b="1" dirty="0" smtClean="0">
                <a:latin typeface="Sakkal Majalla" panose="02000000000000000000" pitchFamily="2" charset="-78"/>
                <a:cs typeface="Sakkal Majalla" panose="02000000000000000000" pitchFamily="2" charset="-78"/>
              </a:rPr>
              <a:t>المحضرة </a:t>
            </a:r>
            <a:r>
              <a:rPr lang="ar-BH" sz="3200" b="1" dirty="0">
                <a:latin typeface="Sakkal Majalla" panose="02000000000000000000" pitchFamily="2" charset="-78"/>
                <a:cs typeface="Sakkal Majalla" panose="02000000000000000000" pitchFamily="2" charset="-78"/>
              </a:rPr>
              <a:t>بالمنزل </a:t>
            </a:r>
            <a:endParaRPr lang="en-US"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98452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6736975"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7"/>
          <p:cNvSpPr/>
          <p:nvPr/>
        </p:nvSpPr>
        <p:spPr>
          <a:xfrm>
            <a:off x="6453585" y="2855582"/>
            <a:ext cx="5432345" cy="1733808"/>
          </a:xfrm>
          <a:prstGeom prst="rect">
            <a:avLst/>
          </a:prstGeom>
          <a:solidFill>
            <a:schemeClr val="accent1">
              <a:lumMod val="20000"/>
              <a:lumOff val="80000"/>
            </a:schemeClr>
          </a:solidFill>
        </p:spPr>
        <p:txBody>
          <a:bodyPr wrap="square">
            <a:spAutoFit/>
          </a:bodyPr>
          <a:lstStyle/>
          <a:p>
            <a:pPr algn="ctr" rtl="1" eaLnBrk="0" fontAlgn="base" hangingPunct="0">
              <a:spcBef>
                <a:spcPct val="0"/>
              </a:spcBef>
              <a:spcAft>
                <a:spcPts val="800"/>
              </a:spcAft>
            </a:pPr>
            <a:r>
              <a:rPr lang="ar-BH" sz="2000" b="1" u="sng"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الأطعمة الجاهزة:</a:t>
            </a:r>
            <a:endParaRPr lang="en-US" sz="2000" b="1" u="sng" dirty="0">
              <a:solidFill>
                <a:srgbClr val="FF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ts val="800"/>
              </a:spcAft>
            </a:pPr>
            <a:r>
              <a:rPr lang="ar-BH" sz="2000" b="1" dirty="0" smtClean="0">
                <a:solidFill>
                  <a:schemeClr val="accent5">
                    <a:lumMod val="75000"/>
                  </a:schemeClr>
                </a:solidFill>
                <a:latin typeface="Sakkal Majalla" panose="02000000000000000000" pitchFamily="2" charset="-78"/>
                <a:ea typeface="Calibri" panose="020F0502020204030204" pitchFamily="34" charset="0"/>
                <a:cs typeface="Sakkal Majalla" panose="02000000000000000000" pitchFamily="2" charset="-78"/>
              </a:rPr>
              <a:t>ويقصد </a:t>
            </a:r>
            <a:r>
              <a:rPr lang="ar-BH" sz="2000" b="1" dirty="0">
                <a:solidFill>
                  <a:schemeClr val="accent5">
                    <a:lumMod val="75000"/>
                  </a:schemeClr>
                </a:solidFill>
                <a:latin typeface="Sakkal Majalla" panose="02000000000000000000" pitchFamily="2" charset="-78"/>
                <a:ea typeface="Calibri" panose="020F0502020204030204" pitchFamily="34" charset="0"/>
                <a:cs typeface="Sakkal Majalla" panose="02000000000000000000" pitchFamily="2" charset="-78"/>
              </a:rPr>
              <a:t>بها تلك الأطعمة التي تكون مجهزة ويمكن تقديمها بدون إضافات </a:t>
            </a:r>
            <a:r>
              <a:rPr lang="ar-BH" sz="2000" b="1" dirty="0">
                <a:latin typeface="Sakkal Majalla" panose="02000000000000000000" pitchFamily="2" charset="-78"/>
                <a:ea typeface="Calibri" panose="020F0502020204030204" pitchFamily="34" charset="0"/>
                <a:cs typeface="Sakkal Majalla" panose="02000000000000000000" pitchFamily="2" charset="-78"/>
              </a:rPr>
              <a:t>ومنها </a:t>
            </a:r>
            <a:r>
              <a:rPr lang="ar-BH" sz="2000" b="1" dirty="0" smtClean="0">
                <a:latin typeface="Sakkal Majalla" panose="02000000000000000000" pitchFamily="2" charset="-78"/>
                <a:ea typeface="Calibri" panose="020F0502020204030204" pitchFamily="34" charset="0"/>
                <a:cs typeface="Sakkal Majalla" panose="02000000000000000000" pitchFamily="2" charset="-78"/>
              </a:rPr>
              <a:t>:( </a:t>
            </a:r>
            <a:r>
              <a:rPr lang="ar-BH" sz="2000" b="1" dirty="0">
                <a:latin typeface="Sakkal Majalla" panose="02000000000000000000" pitchFamily="2" charset="-78"/>
                <a:ea typeface="Calibri" panose="020F0502020204030204" pitchFamily="34" charset="0"/>
                <a:cs typeface="Sakkal Majalla" panose="02000000000000000000" pitchFamily="2" charset="-78"/>
              </a:rPr>
              <a:t>الآيسكريم , الكيك ,  اللبنة , الحليب بالنكهات , البسكويت , الفطائر الجاهزة  وغيرها الكثير )</a:t>
            </a:r>
            <a:endParaRPr lang="en-US" sz="20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Text Box 2"/>
          <p:cNvSpPr txBox="1">
            <a:spLocks noChangeArrowheads="1"/>
          </p:cNvSpPr>
          <p:nvPr/>
        </p:nvSpPr>
        <p:spPr bwMode="auto">
          <a:xfrm>
            <a:off x="397136" y="2812700"/>
            <a:ext cx="5532895" cy="1763850"/>
          </a:xfrm>
          <a:prstGeom prst="rect">
            <a:avLst/>
          </a:prstGeom>
          <a:solidFill>
            <a:schemeClr val="accent4">
              <a:lumMod val="20000"/>
              <a:lumOff val="80000"/>
            </a:schemeClr>
          </a:solidFill>
          <a:ln>
            <a:noFill/>
          </a:ln>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ar-BH" sz="2000" b="1" i="0" u="sng"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الأطعمة النصف المجهزة :  </a:t>
            </a:r>
          </a:p>
          <a:p>
            <a:pPr marL="0" marR="0" lvl="0" indent="0" algn="r" defTabSz="914400" rtl="1" eaLnBrk="0" fontAlgn="base" latinLnBrk="0" hangingPunct="0">
              <a:lnSpc>
                <a:spcPct val="100000"/>
              </a:lnSpc>
              <a:spcBef>
                <a:spcPct val="0"/>
              </a:spcBef>
              <a:spcAft>
                <a:spcPts val="800"/>
              </a:spcAft>
              <a:buClrTx/>
              <a:buSzTx/>
              <a:buFontTx/>
              <a:buNone/>
              <a:tabLst/>
            </a:pPr>
            <a:r>
              <a:rPr kumimoji="0" lang="ar-BH" sz="2000" b="1" i="0" u="none" strike="noStrike" cap="none" normalizeH="0" baseline="0" dirty="0" smtClean="0">
                <a:ln>
                  <a:noFill/>
                </a:ln>
                <a:solidFill>
                  <a:schemeClr val="accent5">
                    <a:lumMod val="75000"/>
                  </a:schemeClr>
                </a:solidFill>
                <a:effectLst/>
                <a:latin typeface="Sakkal Majalla" panose="02000000000000000000" pitchFamily="2" charset="-78"/>
                <a:ea typeface="Arial" panose="020B0604020202020204" pitchFamily="34" charset="0"/>
                <a:cs typeface="Sakkal Majalla" panose="02000000000000000000" pitchFamily="2" charset="-78"/>
              </a:rPr>
              <a:t>هي </a:t>
            </a:r>
            <a:r>
              <a:rPr lang="ar-BH" sz="2000" b="1" dirty="0">
                <a:solidFill>
                  <a:schemeClr val="accent5">
                    <a:lumMod val="75000"/>
                  </a:schemeClr>
                </a:solidFill>
                <a:latin typeface="Sakkal Majalla" panose="02000000000000000000" pitchFamily="2" charset="-78"/>
                <a:ea typeface="Calibri" panose="020F0502020204030204" pitchFamily="34" charset="0"/>
                <a:cs typeface="Sakkal Majalla" panose="02000000000000000000" pitchFamily="2" charset="-78"/>
              </a:rPr>
              <a:t>أطعمة منظفة ومغلفة وجاهزة للطهي أي إنها تحتاج إلى عملية طهي فقط ولا تحتاج إلى عملية إعداد قبل </a:t>
            </a:r>
            <a:r>
              <a:rPr lang="ar-BH" sz="2000" b="1" dirty="0" err="1">
                <a:solidFill>
                  <a:schemeClr val="accent5">
                    <a:lumMod val="75000"/>
                  </a:schemeClr>
                </a:solidFill>
                <a:latin typeface="Sakkal Majalla" panose="02000000000000000000" pitchFamily="2" charset="-78"/>
                <a:ea typeface="Calibri" panose="020F0502020204030204" pitchFamily="34" charset="0"/>
                <a:cs typeface="Sakkal Majalla" panose="02000000000000000000" pitchFamily="2" charset="-78"/>
              </a:rPr>
              <a:t>طهييها</a:t>
            </a:r>
            <a:r>
              <a:rPr lang="ar-BH" sz="2000" b="1" dirty="0">
                <a:solidFill>
                  <a:schemeClr val="accent5">
                    <a:lumMod val="75000"/>
                  </a:schemeClr>
                </a:solidFill>
                <a:latin typeface="Sakkal Majalla" panose="02000000000000000000" pitchFamily="2" charset="-78"/>
                <a:ea typeface="Calibri" panose="020F0502020204030204" pitchFamily="34" charset="0"/>
                <a:cs typeface="Sakkal Majalla" panose="02000000000000000000" pitchFamily="2" charset="-78"/>
              </a:rPr>
              <a:t> </a:t>
            </a:r>
            <a:r>
              <a:rPr lang="ar-BH" sz="2000" b="1" dirty="0">
                <a:latin typeface="Sakkal Majalla" panose="02000000000000000000" pitchFamily="2" charset="-78"/>
                <a:ea typeface="Calibri" panose="020F0502020204030204" pitchFamily="34" charset="0"/>
                <a:cs typeface="Sakkal Majalla" panose="02000000000000000000" pitchFamily="2" charset="-78"/>
              </a:rPr>
              <a:t>مثل العجائن الجاهزة وأقراص اللحم "</a:t>
            </a:r>
            <a:r>
              <a:rPr lang="ar-BH" sz="2000" b="1" dirty="0" err="1">
                <a:latin typeface="Sakkal Majalla" panose="02000000000000000000" pitchFamily="2" charset="-78"/>
                <a:ea typeface="Calibri" panose="020F0502020204030204" pitchFamily="34" charset="0"/>
                <a:cs typeface="Sakkal Majalla" panose="02000000000000000000" pitchFamily="2" charset="-78"/>
              </a:rPr>
              <a:t>البرغر</a:t>
            </a:r>
            <a:r>
              <a:rPr lang="ar-BH" sz="2000" b="1" dirty="0">
                <a:latin typeface="Sakkal Majalla" panose="02000000000000000000" pitchFamily="2" charset="-78"/>
                <a:ea typeface="Calibri" panose="020F0502020204030204" pitchFamily="34" charset="0"/>
                <a:cs typeface="Sakkal Majalla" panose="02000000000000000000" pitchFamily="2" charset="-78"/>
              </a:rPr>
              <a:t>" وقطع الدجاج  والخضراوات </a:t>
            </a:r>
            <a:r>
              <a:rPr kumimoji="0" lang="ar-BH" sz="20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المشكلة والفاصوليا والفول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anose="020B0604020202020204" pitchFamily="34" charset="0"/>
            </a:endParaRPr>
          </a:p>
        </p:txBody>
      </p:sp>
      <p:sp>
        <p:nvSpPr>
          <p:cNvPr id="11" name="Rectangle 14" descr="66"/>
          <p:cNvSpPr>
            <a:spLocks noChangeArrowheads="1"/>
          </p:cNvSpPr>
          <p:nvPr/>
        </p:nvSpPr>
        <p:spPr bwMode="auto">
          <a:xfrm>
            <a:off x="1123597" y="4711451"/>
            <a:ext cx="2118939" cy="1401031"/>
          </a:xfrm>
          <a:prstGeom prst="rect">
            <a:avLst/>
          </a:prstGeom>
          <a:blipFill dpi="0" rotWithShape="0">
            <a:blip r:embed="rId3"/>
            <a:srcRect/>
            <a:stretch>
              <a:fillRect/>
            </a:stretch>
          </a:blipFill>
          <a:ln w="28575">
            <a:solidFill>
              <a:srgbClr val="1F497D"/>
            </a:solidFill>
            <a:miter lim="800000"/>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3" descr="get-9-2007-4ddbqpw3"/>
          <p:cNvSpPr>
            <a:spLocks noChangeArrowheads="1"/>
          </p:cNvSpPr>
          <p:nvPr/>
        </p:nvSpPr>
        <p:spPr bwMode="auto">
          <a:xfrm>
            <a:off x="3590879" y="4678707"/>
            <a:ext cx="1904934" cy="1494047"/>
          </a:xfrm>
          <a:prstGeom prst="rect">
            <a:avLst/>
          </a:prstGeom>
          <a:blipFill dpi="0" rotWithShape="0">
            <a:blip r:embed="rId4" cstate="print"/>
            <a:srcRect/>
            <a:stretch>
              <a:fillRect/>
            </a:stretch>
          </a:blipFill>
          <a:ln w="9525">
            <a:solidFill>
              <a:srgbClr val="1F497D"/>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11" descr="989040_22128307"/>
          <p:cNvSpPr>
            <a:spLocks noChangeArrowheads="1"/>
          </p:cNvSpPr>
          <p:nvPr/>
        </p:nvSpPr>
        <p:spPr bwMode="auto">
          <a:xfrm>
            <a:off x="6791492" y="4797093"/>
            <a:ext cx="1281172" cy="1150639"/>
          </a:xfrm>
          <a:prstGeom prst="rect">
            <a:avLst/>
          </a:prstGeom>
          <a:blipFill dpi="0" rotWithShape="0">
            <a:blip r:embed="rId5" cstate="print"/>
            <a:srcRect/>
            <a:stretch>
              <a:fillRect/>
            </a:stretch>
          </a:blipFill>
          <a:ln>
            <a:noFill/>
          </a:ln>
          <a:extLst>
            <a:ext uri="{91240B29-F687-4F45-9708-019B960494DF}">
              <a14:hiddenLine xmlns:a14="http://schemas.microsoft.com/office/drawing/2010/main" w="9525">
                <a:solidFill>
                  <a:srgbClr val="76923C"/>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6" descr="untitled"/>
          <p:cNvSpPr>
            <a:spLocks noChangeArrowheads="1"/>
          </p:cNvSpPr>
          <p:nvPr/>
        </p:nvSpPr>
        <p:spPr bwMode="auto">
          <a:xfrm>
            <a:off x="10395857" y="4870685"/>
            <a:ext cx="1288003" cy="1094866"/>
          </a:xfrm>
          <a:prstGeom prst="rect">
            <a:avLst/>
          </a:prstGeom>
          <a:blipFill dpi="0" rotWithShape="0">
            <a:blip r:embed="rId6"/>
            <a:srcRect/>
            <a:stretch>
              <a:fillRect/>
            </a:stretch>
          </a:blipFill>
          <a:ln w="28575">
            <a:solidFill>
              <a:srgbClr val="76923C"/>
            </a:solidFill>
            <a:miter lim="800000"/>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7" descr="untit222led"/>
          <p:cNvSpPr>
            <a:spLocks noChangeArrowheads="1"/>
          </p:cNvSpPr>
          <p:nvPr/>
        </p:nvSpPr>
        <p:spPr bwMode="auto">
          <a:xfrm>
            <a:off x="8421007" y="4781004"/>
            <a:ext cx="1238800" cy="1169206"/>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Rounded Corners 1">
            <a:extLst>
              <a:ext uri="{FF2B5EF4-FFF2-40B4-BE49-F238E27FC236}">
                <a16:creationId xmlns:a16="http://schemas.microsoft.com/office/drawing/2014/main" xmlns="" id="{BB29B666-8A4A-48AB-8CF7-1AED8CE44CE5}"/>
              </a:ext>
            </a:extLst>
          </p:cNvPr>
          <p:cNvSpPr/>
          <p:nvPr/>
        </p:nvSpPr>
        <p:spPr>
          <a:xfrm>
            <a:off x="2061275" y="170111"/>
            <a:ext cx="7108483" cy="75503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latin typeface="Sakkal Majalla" panose="02000000000000000000" pitchFamily="2" charset="-78"/>
                <a:cs typeface="Sakkal Majalla" panose="02000000000000000000" pitchFamily="2" charset="-78"/>
              </a:rPr>
              <a:t>الأطعمة المجهزة ونصف المجهزة </a:t>
            </a:r>
            <a:endParaRPr lang="en-US" sz="4400" b="1" dirty="0">
              <a:latin typeface="Sakkal Majalla" panose="02000000000000000000" pitchFamily="2" charset="-78"/>
              <a:cs typeface="Sakkal Majalla" panose="02000000000000000000" pitchFamily="2" charset="-78"/>
            </a:endParaRPr>
          </a:p>
        </p:txBody>
      </p:sp>
      <p:sp>
        <p:nvSpPr>
          <p:cNvPr id="18" name="مربع نص 4"/>
          <p:cNvSpPr txBox="1"/>
          <p:nvPr/>
        </p:nvSpPr>
        <p:spPr>
          <a:xfrm>
            <a:off x="76199" y="1323952"/>
            <a:ext cx="11887200" cy="1366528"/>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rtl="1">
              <a:lnSpc>
                <a:spcPct val="115000"/>
              </a:lnSpc>
              <a:spcAft>
                <a:spcPts val="1000"/>
              </a:spcAft>
            </a:pPr>
            <a:r>
              <a:rPr lang="ar-BH" sz="2400" b="1" dirty="0">
                <a:latin typeface="Sakkal Majalla" panose="02000000000000000000" pitchFamily="2" charset="-78"/>
                <a:cs typeface="Sakkal Majalla" panose="02000000000000000000" pitchFamily="2" charset="-78"/>
              </a:rPr>
              <a:t>هناك </a:t>
            </a:r>
            <a:r>
              <a:rPr lang="ar-BH" sz="2400" b="1" dirty="0" smtClean="0">
                <a:latin typeface="Sakkal Majalla" panose="02000000000000000000" pitchFamily="2" charset="-78"/>
                <a:cs typeface="Sakkal Majalla" panose="02000000000000000000" pitchFamily="2" charset="-78"/>
              </a:rPr>
              <a:t>الكثير </a:t>
            </a:r>
            <a:r>
              <a:rPr lang="ar-BH" sz="2400" b="1" dirty="0">
                <a:latin typeface="Sakkal Majalla" panose="02000000000000000000" pitchFamily="2" charset="-78"/>
                <a:cs typeface="Sakkal Majalla" panose="02000000000000000000" pitchFamily="2" charset="-78"/>
              </a:rPr>
              <a:t>من الأطعمة المجهزة ونصف المجهزة والتي يمكن الاستعانة بها في توفير الوقت والجهد من </a:t>
            </a:r>
            <a:r>
              <a:rPr lang="ar-BH" sz="2400" b="1" dirty="0" smtClean="0">
                <a:latin typeface="Sakkal Majalla" panose="02000000000000000000" pitchFamily="2" charset="-78"/>
                <a:cs typeface="Sakkal Majalla" panose="02000000000000000000" pitchFamily="2" charset="-78"/>
              </a:rPr>
              <a:t>جانب، ويستفيد </a:t>
            </a:r>
            <a:r>
              <a:rPr lang="ar-BH" sz="2400" b="1" dirty="0">
                <a:latin typeface="Sakkal Majalla" panose="02000000000000000000" pitchFamily="2" charset="-78"/>
                <a:cs typeface="Sakkal Majalla" panose="02000000000000000000" pitchFamily="2" charset="-78"/>
              </a:rPr>
              <a:t>منها الأشخاص الذين لا يملكون خبرة في إعداد وإتقان الإطباق المتنوعة من جهة أخرى, ودعوة للتجديد والتنويع من جهة ثالثة .</a:t>
            </a:r>
            <a:endParaRPr lang="en-US"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34337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7700149"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1771395350"/>
              </p:ext>
            </p:extLst>
          </p:nvPr>
        </p:nvGraphicFramePr>
        <p:xfrm>
          <a:off x="1549829" y="2316939"/>
          <a:ext cx="9334994" cy="3472942"/>
        </p:xfrm>
        <a:graphic>
          <a:graphicData uri="http://schemas.openxmlformats.org/drawingml/2006/table">
            <a:tbl>
              <a:tblPr rtl="1" firstRow="1" firstCol="1" lastRow="1" lastCol="1" bandRow="1" bandCol="1">
                <a:tableStyleId>{17292A2E-F333-43FB-9621-5CBBE7FDCDCB}</a:tableStyleId>
              </a:tblPr>
              <a:tblGrid>
                <a:gridCol w="2866652">
                  <a:extLst>
                    <a:ext uri="{9D8B030D-6E8A-4147-A177-3AD203B41FA5}">
                      <a16:colId xmlns:a16="http://schemas.microsoft.com/office/drawing/2014/main" xmlns="" val="20000"/>
                    </a:ext>
                  </a:extLst>
                </a:gridCol>
                <a:gridCol w="3025910">
                  <a:extLst>
                    <a:ext uri="{9D8B030D-6E8A-4147-A177-3AD203B41FA5}">
                      <a16:colId xmlns:a16="http://schemas.microsoft.com/office/drawing/2014/main" xmlns="" val="20001"/>
                    </a:ext>
                  </a:extLst>
                </a:gridCol>
                <a:gridCol w="3442432">
                  <a:extLst>
                    <a:ext uri="{9D8B030D-6E8A-4147-A177-3AD203B41FA5}">
                      <a16:colId xmlns:a16="http://schemas.microsoft.com/office/drawing/2014/main" xmlns="" val="20002"/>
                    </a:ext>
                  </a:extLst>
                </a:gridCol>
              </a:tblGrid>
              <a:tr h="644539">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BH" sz="2400" b="1" kern="12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وجه </a:t>
                      </a: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المقارنة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BH" sz="2400" b="1" kern="12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الأطعمة </a:t>
                      </a: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المجهزة مسبقاً</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BH" sz="2400" b="1" kern="12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الأطعمة </a:t>
                      </a: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المحضرة بالمنزل</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extLst>
                  <a:ext uri="{0D108BD9-81ED-4DB2-BD59-A6C34878D82A}">
                    <a16:rowId xmlns:a16="http://schemas.microsoft.com/office/drawing/2014/main" xmlns="" val="10000"/>
                  </a:ext>
                </a:extLst>
              </a:tr>
              <a:tr h="536184">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اختيار الخامات</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1">
                        <a:lnSpc>
                          <a:spcPct val="100000"/>
                        </a:lnSpc>
                        <a:spcBef>
                          <a:spcPts val="0"/>
                        </a:spcBef>
                        <a:spcAft>
                          <a:spcPts val="1000"/>
                        </a:spcAft>
                      </a:pP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1">
                        <a:lnSpc>
                          <a:spcPct val="100000"/>
                        </a:lnSpc>
                        <a:spcBef>
                          <a:spcPts val="0"/>
                        </a:spcBef>
                        <a:spcAft>
                          <a:spcPts val="1000"/>
                        </a:spcAft>
                      </a:pP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extLst>
                  <a:ext uri="{0D108BD9-81ED-4DB2-BD59-A6C34878D82A}">
                    <a16:rowId xmlns:a16="http://schemas.microsoft.com/office/drawing/2014/main" xmlns="" val="10001"/>
                  </a:ext>
                </a:extLst>
              </a:tr>
              <a:tr h="536184">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القيمة الغذائية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1">
                        <a:lnSpc>
                          <a:spcPct val="100000"/>
                        </a:lnSpc>
                        <a:spcBef>
                          <a:spcPts val="0"/>
                        </a:spcBef>
                        <a:spcAft>
                          <a:spcPts val="1000"/>
                        </a:spcAft>
                      </a:pP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1">
                        <a:lnSpc>
                          <a:spcPct val="100000"/>
                        </a:lnSpc>
                        <a:spcBef>
                          <a:spcPts val="0"/>
                        </a:spcBef>
                        <a:spcAft>
                          <a:spcPts val="1000"/>
                        </a:spcAft>
                      </a:pP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extLst>
                  <a:ext uri="{0D108BD9-81ED-4DB2-BD59-A6C34878D82A}">
                    <a16:rowId xmlns:a16="http://schemas.microsoft.com/office/drawing/2014/main" xmlns="" val="10002"/>
                  </a:ext>
                </a:extLst>
              </a:tr>
              <a:tr h="415576">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الثقافة الغذائية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1">
                        <a:lnSpc>
                          <a:spcPct val="100000"/>
                        </a:lnSpc>
                        <a:spcBef>
                          <a:spcPts val="0"/>
                        </a:spcBef>
                        <a:spcAft>
                          <a:spcPts val="1000"/>
                        </a:spcAft>
                      </a:pP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1">
                        <a:lnSpc>
                          <a:spcPct val="100000"/>
                        </a:lnSpc>
                        <a:spcBef>
                          <a:spcPts val="0"/>
                        </a:spcBef>
                        <a:spcAft>
                          <a:spcPts val="1000"/>
                        </a:spcAft>
                      </a:pP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extLst>
                  <a:ext uri="{0D108BD9-81ED-4DB2-BD59-A6C34878D82A}">
                    <a16:rowId xmlns:a16="http://schemas.microsoft.com/office/drawing/2014/main" xmlns="" val="10003"/>
                  </a:ext>
                </a:extLst>
              </a:tr>
              <a:tr h="536184">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الناحية الاقتصادية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1">
                        <a:lnSpc>
                          <a:spcPct val="100000"/>
                        </a:lnSpc>
                        <a:spcBef>
                          <a:spcPts val="0"/>
                        </a:spcBef>
                        <a:spcAft>
                          <a:spcPts val="1000"/>
                        </a:spcAft>
                      </a:pP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solidFill>
                      <a:srgbClr val="FFFFCC"/>
                    </a:solidFill>
                  </a:tcPr>
                </a:tc>
                <a:tc>
                  <a:txBody>
                    <a:bodyPr/>
                    <a:lstStyle/>
                    <a:p>
                      <a:pPr marL="0" marR="0" algn="ctr" rtl="1">
                        <a:lnSpc>
                          <a:spcPct val="100000"/>
                        </a:lnSpc>
                        <a:spcBef>
                          <a:spcPts val="0"/>
                        </a:spcBef>
                        <a:spcAft>
                          <a:spcPts val="1000"/>
                        </a:spcAft>
                      </a:pP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solidFill>
                      <a:srgbClr val="FFFFCC"/>
                    </a:solidFill>
                  </a:tcPr>
                </a:tc>
                <a:extLst>
                  <a:ext uri="{0D108BD9-81ED-4DB2-BD59-A6C34878D82A}">
                    <a16:rowId xmlns:a16="http://schemas.microsoft.com/office/drawing/2014/main" xmlns="" val="10004"/>
                  </a:ext>
                </a:extLst>
              </a:tr>
              <a:tr h="804275">
                <a:tc>
                  <a:txBody>
                    <a:bodyPr/>
                    <a:lstStyle/>
                    <a:p>
                      <a:pPr marL="0" marR="0" algn="ctr" rtl="1">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الناحية الصحية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rgbClr val="FFFFCC"/>
                    </a:solidFill>
                  </a:tcPr>
                </a:tc>
                <a:tc>
                  <a:txBody>
                    <a:bodyPr/>
                    <a:lstStyle/>
                    <a:p>
                      <a:pPr marL="0" marR="0" algn="ctr" rtl="1">
                        <a:lnSpc>
                          <a:spcPct val="100000"/>
                        </a:lnSpc>
                        <a:spcBef>
                          <a:spcPts val="0"/>
                        </a:spcBef>
                        <a:spcAft>
                          <a:spcPts val="1000"/>
                        </a:spcAft>
                      </a:pP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solidFill>
                      <a:srgbClr val="FFFFCC"/>
                    </a:solidFill>
                  </a:tcPr>
                </a:tc>
                <a:tc>
                  <a:txBody>
                    <a:bodyPr/>
                    <a:lstStyle/>
                    <a:p>
                      <a:pPr marL="0" marR="0" algn="ctr" rtl="1">
                        <a:lnSpc>
                          <a:spcPct val="100000"/>
                        </a:lnSpc>
                        <a:spcBef>
                          <a:spcPts val="0"/>
                        </a:spcBef>
                        <a:spcAft>
                          <a:spcPts val="1000"/>
                        </a:spcAft>
                      </a:pP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solidFill>
                      <a:srgbClr val="FFFFCC"/>
                    </a:solidFill>
                  </a:tcPr>
                </a:tc>
                <a:extLst>
                  <a:ext uri="{0D108BD9-81ED-4DB2-BD59-A6C34878D82A}">
                    <a16:rowId xmlns:a16="http://schemas.microsoft.com/office/drawing/2014/main" xmlns="" val="10005"/>
                  </a:ext>
                </a:extLst>
              </a:tr>
            </a:tbl>
          </a:graphicData>
        </a:graphic>
      </p:graphicFrame>
      <p:sp>
        <p:nvSpPr>
          <p:cNvPr id="11" name="Rectangle 10"/>
          <p:cNvSpPr/>
          <p:nvPr/>
        </p:nvSpPr>
        <p:spPr>
          <a:xfrm>
            <a:off x="4361205" y="90087"/>
            <a:ext cx="3559114"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وقفة </a:t>
            </a:r>
            <a:r>
              <a:rPr lang="ar-BH" sz="4000" b="1"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تقييمة</a:t>
            </a:r>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 3</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12" name="Rectangle 11"/>
          <p:cNvSpPr/>
          <p:nvPr/>
        </p:nvSpPr>
        <p:spPr>
          <a:xfrm>
            <a:off x="2155370" y="1297239"/>
            <a:ext cx="8593848" cy="738664"/>
          </a:xfrm>
          <a:prstGeom prst="rect">
            <a:avLst/>
          </a:prstGeom>
          <a:solidFill>
            <a:schemeClr val="accent6">
              <a:lumMod val="50000"/>
            </a:schemeClr>
          </a:solidFill>
          <a:ln>
            <a:noFill/>
          </a:ln>
          <a:effectLst>
            <a:outerShdw blurRad="190500" dist="228600" dir="2700000" algn="ctr">
              <a:srgbClr val="000000">
                <a:alpha val="30000"/>
              </a:srgbClr>
            </a:outerShdw>
          </a:effectLst>
        </p:spPr>
        <p:txBody>
          <a:bodyPr wrap="square" anchor="ctr">
            <a:spAutoFit/>
          </a:bodyPr>
          <a:lstStyle/>
          <a:p>
            <a:pPr algn="r" rtl="1">
              <a:lnSpc>
                <a:spcPct val="200000"/>
              </a:lnSpc>
              <a:tabLst>
                <a:tab pos="685800" algn="l"/>
              </a:tabLst>
            </a:pPr>
            <a:r>
              <a:rPr lang="ar-BH" sz="24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قارن بين الأطعمة المجهزة والمحضرة بالمنزل من حيث المعايير التالية:</a:t>
            </a:r>
            <a:endParaRPr lang="en-US"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62404100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270641" y="6406702"/>
            <a:ext cx="77621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7"/>
          <p:cNvSpPr/>
          <p:nvPr/>
        </p:nvSpPr>
        <p:spPr>
          <a:xfrm>
            <a:off x="1959428" y="1023925"/>
            <a:ext cx="8593848" cy="738664"/>
          </a:xfrm>
          <a:prstGeom prst="rect">
            <a:avLst/>
          </a:prstGeom>
          <a:solidFill>
            <a:schemeClr val="accent6">
              <a:lumMod val="50000"/>
            </a:schemeClr>
          </a:solidFill>
          <a:ln>
            <a:noFill/>
          </a:ln>
          <a:effectLst>
            <a:outerShdw blurRad="190500" dist="228600" dir="2700000" algn="ctr">
              <a:srgbClr val="000000">
                <a:alpha val="30000"/>
              </a:srgbClr>
            </a:outerShdw>
          </a:effectLst>
        </p:spPr>
        <p:txBody>
          <a:bodyPr wrap="square" anchor="ctr">
            <a:spAutoFit/>
          </a:bodyPr>
          <a:lstStyle/>
          <a:p>
            <a:pPr algn="r" rtl="1">
              <a:lnSpc>
                <a:spcPct val="200000"/>
              </a:lnSpc>
              <a:tabLst>
                <a:tab pos="685800" algn="l"/>
              </a:tabLst>
            </a:pPr>
            <a:r>
              <a:rPr lang="ar-BH" sz="24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قارن بين الأطعمة المجهزة والمحضرة بالمنزل من حيث المعايير التالية:</a:t>
            </a:r>
            <a:endParaRPr lang="en-US"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8"/>
          <p:cNvSpPr/>
          <p:nvPr/>
        </p:nvSpPr>
        <p:spPr>
          <a:xfrm>
            <a:off x="3298887" y="153069"/>
            <a:ext cx="541480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إجابات الوقفة التقييمية 3</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211776569"/>
              </p:ext>
            </p:extLst>
          </p:nvPr>
        </p:nvGraphicFramePr>
        <p:xfrm>
          <a:off x="270641" y="1984793"/>
          <a:ext cx="11549323" cy="3981949"/>
        </p:xfrm>
        <a:graphic>
          <a:graphicData uri="http://schemas.openxmlformats.org/drawingml/2006/table">
            <a:tbl>
              <a:tblPr rtl="1" firstRow="1" firstCol="1" lastRow="1" lastCol="1" bandRow="1" bandCol="1">
                <a:tableStyleId>{17292A2E-F333-43FB-9621-5CBBE7FDCDCB}</a:tableStyleId>
              </a:tblPr>
              <a:tblGrid>
                <a:gridCol w="2024078">
                  <a:extLst>
                    <a:ext uri="{9D8B030D-6E8A-4147-A177-3AD203B41FA5}">
                      <a16:colId xmlns:a16="http://schemas.microsoft.com/office/drawing/2014/main" xmlns="" val="20000"/>
                    </a:ext>
                  </a:extLst>
                </a:gridCol>
                <a:gridCol w="5233526">
                  <a:extLst>
                    <a:ext uri="{9D8B030D-6E8A-4147-A177-3AD203B41FA5}">
                      <a16:colId xmlns:a16="http://schemas.microsoft.com/office/drawing/2014/main" xmlns="" val="20001"/>
                    </a:ext>
                  </a:extLst>
                </a:gridCol>
                <a:gridCol w="4291719">
                  <a:extLst>
                    <a:ext uri="{9D8B030D-6E8A-4147-A177-3AD203B41FA5}">
                      <a16:colId xmlns:a16="http://schemas.microsoft.com/office/drawing/2014/main" xmlns="" val="20002"/>
                    </a:ext>
                  </a:extLst>
                </a:gridCol>
              </a:tblGrid>
              <a:tr h="425781">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BH" sz="2400" b="1" kern="12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وجه </a:t>
                      </a: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المقارنة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BH" sz="2400" b="1" kern="12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الأطعمة </a:t>
                      </a: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المجهزة مسبقاً</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BH" sz="2400" b="1" kern="12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الأطعمة </a:t>
                      </a: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المحضرة بالمنزل</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extLst>
                  <a:ext uri="{0D108BD9-81ED-4DB2-BD59-A6C34878D82A}">
                    <a16:rowId xmlns:a16="http://schemas.microsoft.com/office/drawing/2014/main" xmlns="" val="10000"/>
                  </a:ext>
                </a:extLst>
              </a:tr>
              <a:tr h="663239">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اختيار الخامات</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rPr>
                        <a:t>تختار الخامات الرخيصة الثمن لأن الهدف هو الربح وليس جودة الطعام</a:t>
                      </a:r>
                      <a:endParaRPr lang="en-US"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تختار الخامات ذات الجودة العالية لآن الهدف </a:t>
                      </a:r>
                      <a:r>
                        <a:rPr lang="ar-BH" sz="2000" dirty="0" smtClean="0">
                          <a:solidFill>
                            <a:schemeClr val="tx1">
                              <a:lumMod val="85000"/>
                              <a:lumOff val="15000"/>
                            </a:schemeClr>
                          </a:solidFill>
                          <a:effectLst/>
                          <a:latin typeface="Sakkal Majalla" panose="02000000000000000000" pitchFamily="2" charset="-78"/>
                          <a:cs typeface="Sakkal Majalla" panose="02000000000000000000" pitchFamily="2" charset="-78"/>
                        </a:rPr>
                        <a:t>هو التغذية </a:t>
                      </a: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الجيدة</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extLst>
                  <a:ext uri="{0D108BD9-81ED-4DB2-BD59-A6C34878D82A}">
                    <a16:rowId xmlns:a16="http://schemas.microsoft.com/office/drawing/2014/main" xmlns="" val="10001"/>
                  </a:ext>
                </a:extLst>
              </a:tr>
              <a:tr h="638671">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القيمة الغذائية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rPr>
                        <a:t>القيمة الغذائية جيدة وذلك لتأثرها بظروف التصنيع والتخزين</a:t>
                      </a:r>
                      <a:endParaRPr lang="en-US"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القيمة الغذائية عالية لتناولها مباشرة بعد إعدادها</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extLst>
                  <a:ext uri="{0D108BD9-81ED-4DB2-BD59-A6C34878D82A}">
                    <a16:rowId xmlns:a16="http://schemas.microsoft.com/office/drawing/2014/main" xmlns="" val="10002"/>
                  </a:ext>
                </a:extLst>
              </a:tr>
              <a:tr h="972977">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الثقافة الغذائية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rPr>
                        <a:t>تكون الأطعمة مغلفة مما لا تسهل على الفرد معرفة مكوناتها ويكتفي البعض بالصورة أو الرسم على مغلف الطعام</a:t>
                      </a:r>
                      <a:endParaRPr lang="en-US"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تتيح للفرد مشاهدة واختيار المكونات المرغوبة والتعرف على مكوناتها واستبدالها مع </a:t>
                      </a:r>
                      <a:r>
                        <a:rPr lang="ar-BH" sz="2000" dirty="0" smtClean="0">
                          <a:solidFill>
                            <a:schemeClr val="tx1">
                              <a:lumMod val="85000"/>
                              <a:lumOff val="15000"/>
                            </a:schemeClr>
                          </a:solidFill>
                          <a:effectLst/>
                          <a:latin typeface="Sakkal Majalla" panose="02000000000000000000" pitchFamily="2" charset="-78"/>
                          <a:cs typeface="Sakkal Majalla" panose="02000000000000000000" pitchFamily="2" charset="-78"/>
                        </a:rPr>
                        <a:t>ما هو </a:t>
                      </a: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غير مرغوب من قبل أفراد الأسرة</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extLst>
                  <a:ext uri="{0D108BD9-81ED-4DB2-BD59-A6C34878D82A}">
                    <a16:rowId xmlns:a16="http://schemas.microsoft.com/office/drawing/2014/main" xmlns="" val="10003"/>
                  </a:ext>
                </a:extLst>
              </a:tr>
              <a:tr h="463857">
                <a:tc>
                  <a:txBody>
                    <a:bodyPr/>
                    <a:lstStyle/>
                    <a:p>
                      <a:pPr marL="0" marR="0" algn="ctr" rtl="0">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الناحية الاقتصادية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rPr>
                        <a:t>تحتاج إلى زيادة في الأنفاق مما يؤثر على ميزانية الأسرة</a:t>
                      </a:r>
                      <a:endParaRPr lang="en-US"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endParaRPr>
                    </a:p>
                  </a:txBody>
                  <a:tcPr marL="46335" marR="46335" marT="0" marB="0">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تكلفتها أقل بكثير من شرائها معدة</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solidFill>
                      <a:schemeClr val="accent4">
                        <a:lumMod val="20000"/>
                        <a:lumOff val="80000"/>
                      </a:schemeClr>
                    </a:solidFill>
                  </a:tcPr>
                </a:tc>
                <a:extLst>
                  <a:ext uri="{0D108BD9-81ED-4DB2-BD59-A6C34878D82A}">
                    <a16:rowId xmlns:a16="http://schemas.microsoft.com/office/drawing/2014/main" xmlns="" val="10004"/>
                  </a:ext>
                </a:extLst>
              </a:tr>
              <a:tr h="688691">
                <a:tc>
                  <a:txBody>
                    <a:bodyPr/>
                    <a:lstStyle/>
                    <a:p>
                      <a:pPr marL="0" marR="0" algn="ctr" rtl="1">
                        <a:lnSpc>
                          <a:spcPct val="100000"/>
                        </a:lnSpc>
                        <a:spcBef>
                          <a:spcPts val="0"/>
                        </a:spcBef>
                        <a:spcAft>
                          <a:spcPts val="1000"/>
                        </a:spcAft>
                      </a:pPr>
                      <a:r>
                        <a:rPr lang="ar-BH"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الناحية الصحية</a:t>
                      </a:r>
                      <a:endParaRPr lang="en-US" sz="2400" b="1" kern="1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nchor="ctr">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rPr>
                        <a:t>تفتقر في بعض الأحيان لشروط الصحة لأن القائمين على إعدادها يتعاملون معها مهنياً</a:t>
                      </a:r>
                      <a:endParaRPr lang="en-US" sz="2000" b="1" kern="1200" dirty="0">
                        <a:solidFill>
                          <a:schemeClr val="tx1">
                            <a:lumMod val="85000"/>
                            <a:lumOff val="15000"/>
                          </a:schemeClr>
                        </a:solidFill>
                        <a:effectLst/>
                        <a:latin typeface="Sakkal Majalla" panose="02000000000000000000" pitchFamily="2" charset="-78"/>
                        <a:ea typeface="+mn-ea"/>
                        <a:cs typeface="Sakkal Majalla" panose="02000000000000000000" pitchFamily="2" charset="-78"/>
                      </a:endParaRPr>
                    </a:p>
                  </a:txBody>
                  <a:tcPr marL="46335" marR="46335" marT="0" marB="0">
                    <a:solidFill>
                      <a:schemeClr val="accent4">
                        <a:lumMod val="20000"/>
                        <a:lumOff val="80000"/>
                      </a:schemeClr>
                    </a:solidFill>
                  </a:tcPr>
                </a:tc>
                <a:tc>
                  <a:txBody>
                    <a:bodyPr/>
                    <a:lstStyle/>
                    <a:p>
                      <a:pPr marL="0" marR="0" algn="ctr" rtl="1">
                        <a:lnSpc>
                          <a:spcPct val="115000"/>
                        </a:lnSpc>
                        <a:spcBef>
                          <a:spcPts val="0"/>
                        </a:spcBef>
                        <a:spcAft>
                          <a:spcPts val="1000"/>
                        </a:spcAft>
                      </a:pPr>
                      <a:r>
                        <a:rPr lang="ar-BH" sz="2000" dirty="0">
                          <a:solidFill>
                            <a:schemeClr val="tx1">
                              <a:lumMod val="85000"/>
                              <a:lumOff val="15000"/>
                            </a:schemeClr>
                          </a:solidFill>
                          <a:effectLst/>
                          <a:latin typeface="Sakkal Majalla" panose="02000000000000000000" pitchFamily="2" charset="-78"/>
                          <a:cs typeface="Sakkal Majalla" panose="02000000000000000000" pitchFamily="2" charset="-78"/>
                        </a:rPr>
                        <a:t>الأطعمة تكون صحية لتوفر الشروط الصحية عند إعداد الأطعمة في المنزل</a:t>
                      </a:r>
                      <a:endParaRPr lang="en-US" sz="2000" dirty="0">
                        <a:solidFill>
                          <a:schemeClr val="tx1">
                            <a:lumMod val="85000"/>
                            <a:lumOff val="1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6335" marR="46335" marT="0" marB="0">
                    <a:solidFill>
                      <a:schemeClr val="accent4">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3932698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0" y="6306207"/>
            <a:ext cx="7622658"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TextBox 7"/>
          <p:cNvSpPr txBox="1"/>
          <p:nvPr/>
        </p:nvSpPr>
        <p:spPr>
          <a:xfrm>
            <a:off x="3348507" y="2395471"/>
            <a:ext cx="5473521" cy="2123658"/>
          </a:xfrm>
          <a:prstGeom prst="rect">
            <a:avLst/>
          </a:prstGeom>
          <a:noFill/>
        </p:spPr>
        <p:txBody>
          <a:bodyPr wrap="square" rtlCol="0">
            <a:spAutoFit/>
          </a:bodyPr>
          <a:lstStyle/>
          <a:p>
            <a:pPr algn="ctr"/>
            <a:r>
              <a:rPr lang="ar-BH" sz="6600" dirty="0"/>
              <a:t>ا</a:t>
            </a:r>
            <a:r>
              <a:rPr lang="ar-BH" sz="6600" smtClean="0"/>
              <a:t>نتهى </a:t>
            </a:r>
            <a:r>
              <a:rPr lang="ar-BH" sz="6600" dirty="0" smtClean="0"/>
              <a:t>الدرس </a:t>
            </a:r>
          </a:p>
          <a:p>
            <a:pPr algn="ctr"/>
            <a:r>
              <a:rPr lang="ar-BH" sz="6600" dirty="0" smtClean="0"/>
              <a:t>وفقكم الله</a:t>
            </a:r>
            <a:endParaRPr lang="en-US" sz="6600" dirty="0"/>
          </a:p>
        </p:txBody>
      </p:sp>
    </p:spTree>
    <p:extLst>
      <p:ext uri="{BB962C8B-B14F-4D97-AF65-F5344CB8AC3E}">
        <p14:creationId xmlns:p14="http://schemas.microsoft.com/office/powerpoint/2010/main" val="1769115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31" y="-23159"/>
            <a:ext cx="1301321" cy="100241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10283" y="6365063"/>
            <a:ext cx="7592746"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18" name="Rectangle: Rounded Corners 1">
            <a:extLst>
              <a:ext uri="{FF2B5EF4-FFF2-40B4-BE49-F238E27FC236}">
                <a16:creationId xmlns:a16="http://schemas.microsoft.com/office/drawing/2014/main" xmlns="" id="{BB29B666-8A4A-48AB-8CF7-1AED8CE44CE5}"/>
              </a:ext>
            </a:extLst>
          </p:cNvPr>
          <p:cNvSpPr/>
          <p:nvPr/>
        </p:nvSpPr>
        <p:spPr>
          <a:xfrm>
            <a:off x="4270167" y="93918"/>
            <a:ext cx="3684093"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4400" b="1" dirty="0" smtClean="0">
              <a:latin typeface="Sakkal Majalla" panose="02000000000000000000" pitchFamily="2" charset="-78"/>
              <a:cs typeface="Sakkal Majalla" panose="02000000000000000000" pitchFamily="2" charset="-78"/>
            </a:endParaRPr>
          </a:p>
          <a:p>
            <a:pPr algn="ctr"/>
            <a:r>
              <a:rPr lang="ar-BH" sz="4400" b="1" dirty="0" smtClean="0">
                <a:latin typeface="Sakkal Majalla" panose="02000000000000000000" pitchFamily="2" charset="-78"/>
                <a:cs typeface="Sakkal Majalla" panose="02000000000000000000" pitchFamily="2" charset="-78"/>
              </a:rPr>
              <a:t>العادات </a:t>
            </a:r>
            <a:r>
              <a:rPr lang="ar-BH" sz="4400" b="1" dirty="0">
                <a:latin typeface="Sakkal Majalla" panose="02000000000000000000" pitchFamily="2" charset="-78"/>
                <a:cs typeface="Sakkal Majalla" panose="02000000000000000000" pitchFamily="2" charset="-78"/>
              </a:rPr>
              <a:t>الغذائية:</a:t>
            </a:r>
            <a:r>
              <a:rPr lang="ar-EG" sz="4400" b="1" dirty="0">
                <a:latin typeface="Sakkal Majalla" panose="02000000000000000000" pitchFamily="2" charset="-78"/>
                <a:cs typeface="Sakkal Majalla" panose="02000000000000000000" pitchFamily="2" charset="-78"/>
              </a:rPr>
              <a:t/>
            </a:r>
            <a:br>
              <a:rPr lang="ar-EG" sz="4400" b="1" dirty="0">
                <a:latin typeface="Sakkal Majalla" panose="02000000000000000000" pitchFamily="2" charset="-78"/>
                <a:cs typeface="Sakkal Majalla" panose="02000000000000000000" pitchFamily="2" charset="-78"/>
              </a:rPr>
            </a:br>
            <a:endParaRPr lang="en-US" sz="4400" b="1" dirty="0">
              <a:latin typeface="Sakkal Majalla" panose="02000000000000000000" pitchFamily="2" charset="-78"/>
              <a:cs typeface="Sakkal Majalla" panose="02000000000000000000" pitchFamily="2" charset="-78"/>
            </a:endParaRPr>
          </a:p>
        </p:txBody>
      </p:sp>
      <p:sp>
        <p:nvSpPr>
          <p:cNvPr id="19" name="مربع نص 4"/>
          <p:cNvSpPr txBox="1"/>
          <p:nvPr/>
        </p:nvSpPr>
        <p:spPr>
          <a:xfrm>
            <a:off x="310283" y="1108310"/>
            <a:ext cx="11603865" cy="1815882"/>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defRPr/>
            </a:pPr>
            <a:r>
              <a:rPr lang="ar-EG" sz="2800" b="1" dirty="0">
                <a:latin typeface="Sakkal Majalla" panose="02000000000000000000" pitchFamily="2" charset="-78"/>
                <a:cs typeface="Sakkal Majalla" panose="02000000000000000000" pitchFamily="2" charset="-78"/>
              </a:rPr>
              <a:t> تعبير عن </a:t>
            </a:r>
            <a:r>
              <a:rPr lang="ar-BH" sz="2800" b="1" dirty="0">
                <a:latin typeface="Sakkal Majalla" panose="02000000000000000000" pitchFamily="2" charset="-78"/>
                <a:cs typeface="Sakkal Majalla" panose="02000000000000000000" pitchFamily="2" charset="-78"/>
              </a:rPr>
              <a:t>مظهر من</a:t>
            </a:r>
            <a:r>
              <a:rPr lang="ar-EG" sz="2800" b="1" dirty="0">
                <a:latin typeface="Sakkal Majalla" panose="02000000000000000000" pitchFamily="2" charset="-78"/>
                <a:cs typeface="Sakkal Majalla" panose="02000000000000000000" pitchFamily="2" charset="-78"/>
              </a:rPr>
              <a:t> مظاهر السلوك الجماعي المتكرر في إعداد وتناول الطعام</a:t>
            </a:r>
            <a:r>
              <a:rPr lang="ar-BH" sz="2800" b="1" dirty="0">
                <a:latin typeface="Sakkal Majalla" panose="02000000000000000000" pitchFamily="2" charset="-78"/>
                <a:cs typeface="Sakkal Majalla" panose="02000000000000000000" pitchFamily="2" charset="-78"/>
              </a:rPr>
              <a:t>،</a:t>
            </a:r>
            <a:r>
              <a:rPr lang="ar-EG" sz="2800" b="1" dirty="0">
                <a:latin typeface="Sakkal Majalla" panose="02000000000000000000" pitchFamily="2" charset="-78"/>
                <a:cs typeface="Sakkal Majalla" panose="02000000000000000000" pitchFamily="2" charset="-78"/>
              </a:rPr>
              <a:t> وهي تعتمد على مزيج من العوامل </a:t>
            </a:r>
            <a:r>
              <a:rPr lang="ar-BH" sz="2800" b="1" dirty="0">
                <a:latin typeface="Sakkal Majalla" panose="02000000000000000000" pitchFamily="2" charset="-78"/>
                <a:cs typeface="Sakkal Majalla" panose="02000000000000000000" pitchFamily="2" charset="-78"/>
              </a:rPr>
              <a:t>، سياسية واقتصادية واجتماعية وعرقية ونفسية، و</a:t>
            </a:r>
            <a:r>
              <a:rPr lang="ar-EG" sz="2800" b="1" dirty="0">
                <a:latin typeface="Sakkal Majalla" panose="02000000000000000000" pitchFamily="2" charset="-78"/>
                <a:cs typeface="Sakkal Majalla" panose="02000000000000000000" pitchFamily="2" charset="-78"/>
              </a:rPr>
              <a:t>تختلف من حيث مدى شيوعها وانتشارها فبعضها خاص يسود مناطق معينه أو مجموعات</a:t>
            </a:r>
            <a:r>
              <a:rPr lang="ar-BH" sz="2800" b="1" dirty="0" smtClean="0">
                <a:latin typeface="Sakkal Majalla" panose="02000000000000000000" pitchFamily="2" charset="-78"/>
                <a:cs typeface="Sakkal Majalla" panose="02000000000000000000" pitchFamily="2" charset="-78"/>
              </a:rPr>
              <a:t>، </a:t>
            </a:r>
            <a:r>
              <a:rPr lang="ar-EG" sz="2800" b="1" dirty="0" smtClean="0">
                <a:latin typeface="Sakkal Majalla" panose="02000000000000000000" pitchFamily="2" charset="-78"/>
                <a:cs typeface="Sakkal Majalla" panose="02000000000000000000" pitchFamily="2" charset="-78"/>
              </a:rPr>
              <a:t>وبعضها </a:t>
            </a:r>
            <a:r>
              <a:rPr lang="ar-EG" sz="2800" b="1" dirty="0">
                <a:latin typeface="Sakkal Majalla" panose="02000000000000000000" pitchFamily="2" charset="-78"/>
                <a:cs typeface="Sakkal Majalla" panose="02000000000000000000" pitchFamily="2" charset="-78"/>
              </a:rPr>
              <a:t>عام يسود المجتمع كله</a:t>
            </a:r>
            <a:r>
              <a:rPr lang="ar-BH" sz="2800" b="1" dirty="0">
                <a:latin typeface="Sakkal Majalla" panose="02000000000000000000" pitchFamily="2" charset="-78"/>
                <a:cs typeface="Sakkal Majalla" panose="02000000000000000000" pitchFamily="2" charset="-78"/>
              </a:rPr>
              <a:t>،</a:t>
            </a:r>
            <a:r>
              <a:rPr lang="ar-EG" sz="2800" b="1" dirty="0">
                <a:latin typeface="Sakkal Majalla" panose="02000000000000000000" pitchFamily="2" charset="-78"/>
                <a:cs typeface="Sakkal Majalla" panose="02000000000000000000" pitchFamily="2" charset="-78"/>
              </a:rPr>
              <a:t> ولكل مجتمع عاداته الغذائية التي تنسجم مع قيمه ومبادئه</a:t>
            </a:r>
            <a:r>
              <a:rPr lang="ar-EG" sz="2800" b="1" dirty="0" smtClean="0">
                <a:latin typeface="Sakkal Majalla" panose="02000000000000000000" pitchFamily="2" charset="-78"/>
                <a:cs typeface="Sakkal Majalla" panose="02000000000000000000" pitchFamily="2" charset="-78"/>
              </a:rPr>
              <a:t>.</a:t>
            </a:r>
            <a:endParaRPr lang="ar-EG" sz="2800" b="1" dirty="0">
              <a:latin typeface="Sakkal Majalla" panose="02000000000000000000" pitchFamily="2" charset="-78"/>
              <a:cs typeface="Sakkal Majalla" panose="02000000000000000000" pitchFamily="2" charset="-78"/>
            </a:endParaRPr>
          </a:p>
        </p:txBody>
      </p:sp>
      <p:sp>
        <p:nvSpPr>
          <p:cNvPr id="20" name="Rectangle: Rounded Corners 1">
            <a:extLst>
              <a:ext uri="{FF2B5EF4-FFF2-40B4-BE49-F238E27FC236}">
                <a16:creationId xmlns:a16="http://schemas.microsoft.com/office/drawing/2014/main" xmlns="" id="{BB29B666-8A4A-48AB-8CF7-1AED8CE44CE5}"/>
              </a:ext>
            </a:extLst>
          </p:cNvPr>
          <p:cNvSpPr/>
          <p:nvPr/>
        </p:nvSpPr>
        <p:spPr>
          <a:xfrm>
            <a:off x="4712747" y="3116438"/>
            <a:ext cx="3425780"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4400" b="1" dirty="0" smtClean="0">
              <a:latin typeface="Sakkal Majalla" panose="02000000000000000000" pitchFamily="2" charset="-78"/>
              <a:cs typeface="Sakkal Majalla" panose="02000000000000000000" pitchFamily="2" charset="-78"/>
            </a:endParaRPr>
          </a:p>
          <a:p>
            <a:pPr algn="ctr"/>
            <a:r>
              <a:rPr lang="ar-BH" sz="4400" b="1" dirty="0">
                <a:latin typeface="Sakkal Majalla" panose="02000000000000000000" pitchFamily="2" charset="-78"/>
                <a:cs typeface="Sakkal Majalla" panose="02000000000000000000" pitchFamily="2" charset="-78"/>
              </a:rPr>
              <a:t>التغذية: </a:t>
            </a:r>
            <a:r>
              <a:rPr lang="ar-EG" sz="4400" b="1" dirty="0">
                <a:latin typeface="Sakkal Majalla" panose="02000000000000000000" pitchFamily="2" charset="-78"/>
                <a:cs typeface="Sakkal Majalla" panose="02000000000000000000" pitchFamily="2" charset="-78"/>
              </a:rPr>
              <a:t/>
            </a:r>
            <a:br>
              <a:rPr lang="ar-EG" sz="4400" b="1" dirty="0">
                <a:latin typeface="Sakkal Majalla" panose="02000000000000000000" pitchFamily="2" charset="-78"/>
                <a:cs typeface="Sakkal Majalla" panose="02000000000000000000" pitchFamily="2" charset="-78"/>
              </a:rPr>
            </a:br>
            <a:endParaRPr lang="en-US" sz="4400" b="1" dirty="0">
              <a:latin typeface="Sakkal Majalla" panose="02000000000000000000" pitchFamily="2" charset="-78"/>
              <a:cs typeface="Sakkal Majalla" panose="02000000000000000000" pitchFamily="2" charset="-78"/>
            </a:endParaRPr>
          </a:p>
        </p:txBody>
      </p:sp>
      <p:sp>
        <p:nvSpPr>
          <p:cNvPr id="21" name="مربع نص 4"/>
          <p:cNvSpPr txBox="1"/>
          <p:nvPr/>
        </p:nvSpPr>
        <p:spPr>
          <a:xfrm>
            <a:off x="310281" y="4335411"/>
            <a:ext cx="11603865" cy="1815882"/>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BH" sz="2800" b="1" dirty="0">
                <a:latin typeface="Sakkal Majalla" panose="02000000000000000000" pitchFamily="2" charset="-78"/>
                <a:cs typeface="Sakkal Majalla" panose="02000000000000000000" pitchFamily="2" charset="-78"/>
              </a:rPr>
              <a:t>علم حديث نسبيًا تطور مع تطور العلوم، فالتغذية فن بالإضافة إلى كونها علمًا، فاختيار الطعام يتأثر بأمور كثيرة كالعادات الغذائية والتقاليد الشعبية والخبرات المكتسبة والدين </a:t>
            </a:r>
            <a:r>
              <a:rPr lang="ar-BH" sz="2800" b="1" dirty="0" smtClean="0">
                <a:latin typeface="Sakkal Majalla" panose="02000000000000000000" pitchFamily="2" charset="-78"/>
                <a:cs typeface="Sakkal Majalla" panose="02000000000000000000" pitchFamily="2" charset="-78"/>
              </a:rPr>
              <a:t>والعقيدة، فتفضيل </a:t>
            </a:r>
            <a:r>
              <a:rPr lang="ar-BH" sz="2800" b="1" dirty="0">
                <a:latin typeface="Sakkal Majalla" panose="02000000000000000000" pitchFamily="2" charset="-78"/>
                <a:cs typeface="Sakkal Majalla" panose="02000000000000000000" pitchFamily="2" charset="-78"/>
              </a:rPr>
              <a:t>الإنسان لنوع من الطعام على آخر لا يحدده بالضرورة ما فيه من عناصر غذائية </a:t>
            </a:r>
            <a:r>
              <a:rPr lang="ar-BH" sz="2800" b="1" dirty="0" smtClean="0">
                <a:latin typeface="Sakkal Majalla" panose="02000000000000000000" pitchFamily="2" charset="-78"/>
                <a:cs typeface="Sakkal Majalla" panose="02000000000000000000" pitchFamily="2" charset="-78"/>
              </a:rPr>
              <a:t>بل </a:t>
            </a:r>
            <a:r>
              <a:rPr lang="ar-BH" sz="2800" b="1" dirty="0">
                <a:latin typeface="Sakkal Majalla" panose="02000000000000000000" pitchFamily="2" charset="-78"/>
                <a:cs typeface="Sakkal Majalla" panose="02000000000000000000" pitchFamily="2" charset="-78"/>
              </a:rPr>
              <a:t>غالبًا ما يمليه عليه المجتمع وعاداته.</a:t>
            </a:r>
            <a:endParaRPr lang="en-US" sz="2800" b="1" dirty="0">
              <a:latin typeface="Sakkal Majalla" panose="02000000000000000000" pitchFamily="2" charset="-78"/>
              <a:cs typeface="Sakkal Majalla" panose="02000000000000000000" pitchFamily="2" charset="-78"/>
            </a:endParaRPr>
          </a:p>
        </p:txBody>
      </p:sp>
      <p:sp>
        <p:nvSpPr>
          <p:cNvPr id="17" name="Oval 16" descr="sudaneseFood"/>
          <p:cNvSpPr>
            <a:spLocks noChangeArrowheads="1"/>
          </p:cNvSpPr>
          <p:nvPr/>
        </p:nvSpPr>
        <p:spPr bwMode="auto">
          <a:xfrm>
            <a:off x="568773" y="3012606"/>
            <a:ext cx="1907178" cy="1172241"/>
          </a:xfrm>
          <a:prstGeom prst="ellipse">
            <a:avLst/>
          </a:prstGeom>
          <a:blipFill dpi="0" rotWithShape="0">
            <a:blip r:embed="rId3"/>
            <a:srcRect/>
            <a:stretch>
              <a:fillRect/>
            </a:stretch>
          </a:blipFill>
          <a:ln w="9525" algn="ctr">
            <a:solidFill>
              <a:srgbClr val="0000FF"/>
            </a:solidFill>
            <a:round/>
            <a:headEnd/>
            <a:tailEnd/>
          </a:ln>
          <a:effectLst>
            <a:outerShdw dist="107763" dir="8100000" algn="ctr" rotWithShape="0">
              <a:srgbClr val="548DD4">
                <a:alpha val="50000"/>
              </a:srgbClr>
            </a:outerShdw>
          </a:effectLst>
        </p:spPr>
        <p:txBody>
          <a:bodyPr rot="0" vert="horz" wrap="square" lIns="91440" tIns="45720" rIns="91440" bIns="45720" anchor="t" anchorCtr="0" upright="1">
            <a:noAutofit/>
          </a:bodyPr>
          <a:lstStyle/>
          <a:p>
            <a:endParaRPr lang="en-US" dirty="0"/>
          </a:p>
        </p:txBody>
      </p:sp>
    </p:spTree>
    <p:extLst>
      <p:ext uri="{BB962C8B-B14F-4D97-AF65-F5344CB8AC3E}">
        <p14:creationId xmlns:p14="http://schemas.microsoft.com/office/powerpoint/2010/main" val="2818966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0" y="6306207"/>
            <a:ext cx="7578098"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7221F971-C9FC-49B2-A49E-B2B1720DE897}"/>
              </a:ext>
            </a:extLst>
          </p:cNvPr>
          <p:cNvSpPr/>
          <p:nvPr/>
        </p:nvSpPr>
        <p:spPr>
          <a:xfrm>
            <a:off x="3498656" y="1651515"/>
            <a:ext cx="8446267" cy="1323439"/>
          </a:xfrm>
          <a:prstGeom prst="rect">
            <a:avLst/>
          </a:prstGeom>
          <a:noFill/>
        </p:spPr>
        <p:txBody>
          <a:bodyPr wrap="square" lIns="91440" tIns="45720" rIns="91440" bIns="45720">
            <a:spAutoFit/>
          </a:bodyPr>
          <a:lstStyle/>
          <a:p>
            <a:pPr algn="ctr" rtl="1"/>
            <a:r>
              <a:rPr lang="ar-BH" sz="4000" dirty="0">
                <a:solidFill>
                  <a:srgbClr val="FF0000"/>
                </a:solidFill>
                <a:latin typeface="Sakkal Majalla" panose="02000000000000000000" pitchFamily="2" charset="-78"/>
                <a:cs typeface="Sakkal Majalla" panose="02000000000000000000" pitchFamily="2" charset="-78"/>
              </a:rPr>
              <a:t>هل جميع العادات الغذائية التي يتوارثها </a:t>
            </a:r>
            <a:r>
              <a:rPr lang="ar-BH" sz="4000" dirty="0" smtClean="0">
                <a:solidFill>
                  <a:srgbClr val="FF0000"/>
                </a:solidFill>
                <a:latin typeface="Sakkal Majalla" panose="02000000000000000000" pitchFamily="2" charset="-78"/>
                <a:cs typeface="Sakkal Majalla" panose="02000000000000000000" pitchFamily="2" charset="-78"/>
              </a:rPr>
              <a:t>الانسان ويتناقلها جيلاً </a:t>
            </a:r>
            <a:r>
              <a:rPr lang="ar-BH" sz="4000" dirty="0">
                <a:solidFill>
                  <a:srgbClr val="FF0000"/>
                </a:solidFill>
                <a:latin typeface="Sakkal Majalla" panose="02000000000000000000" pitchFamily="2" charset="-78"/>
                <a:cs typeface="Sakkal Majalla" panose="02000000000000000000" pitchFamily="2" charset="-78"/>
              </a:rPr>
              <a:t>عن جيل صحية </a:t>
            </a:r>
            <a:r>
              <a:rPr lang="ar-BH" sz="4000" dirty="0" smtClean="0">
                <a:solidFill>
                  <a:srgbClr val="FF0000"/>
                </a:solidFill>
                <a:latin typeface="Sakkal Majalla" panose="02000000000000000000" pitchFamily="2" charset="-78"/>
                <a:cs typeface="Sakkal Majalla" panose="02000000000000000000" pitchFamily="2" charset="-78"/>
              </a:rPr>
              <a:t>غذائياً </a:t>
            </a:r>
            <a:endParaRPr lang="en-US" sz="4000" dirty="0">
              <a:solidFill>
                <a:srgbClr val="FF0000"/>
              </a:solidFill>
              <a:latin typeface="Sakkal Majalla" panose="02000000000000000000" pitchFamily="2" charset="-78"/>
              <a:cs typeface="Sakkal Majalla" panose="02000000000000000000" pitchFamily="2" charset="-78"/>
            </a:endParaRPr>
          </a:p>
        </p:txBody>
      </p:sp>
      <p:sp>
        <p:nvSpPr>
          <p:cNvPr id="9" name="Callout: Up Arrow 3">
            <a:extLst>
              <a:ext uri="{FF2B5EF4-FFF2-40B4-BE49-F238E27FC236}">
                <a16:creationId xmlns:a16="http://schemas.microsoft.com/office/drawing/2014/main" xmlns="" id="{EF2D51F2-826C-46CE-8FF7-36A8ECC20EA0}"/>
              </a:ext>
            </a:extLst>
          </p:cNvPr>
          <p:cNvSpPr/>
          <p:nvPr/>
        </p:nvSpPr>
        <p:spPr>
          <a:xfrm>
            <a:off x="270642" y="3043647"/>
            <a:ext cx="11442356" cy="2722580"/>
          </a:xfrm>
          <a:prstGeom prst="upArrowCallou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dirty="0">
                <a:solidFill>
                  <a:schemeClr val="tx1"/>
                </a:solidFill>
                <a:latin typeface="Sakkal Majalla" panose="02000000000000000000" pitchFamily="2" charset="-78"/>
                <a:cs typeface="Sakkal Majalla" panose="02000000000000000000" pitchFamily="2" charset="-78"/>
              </a:rPr>
              <a:t>لا .. أحيانا  ما تتخللها اعتقادات خاطئة يجب تصحيحها .. لما لها من تأثير كبير على نوعية الحياة وتأمين الصحة ..</a:t>
            </a:r>
          </a:p>
        </p:txBody>
      </p:sp>
      <p:sp>
        <p:nvSpPr>
          <p:cNvPr id="11" name="Rectangle 10">
            <a:extLst>
              <a:ext uri="{FF2B5EF4-FFF2-40B4-BE49-F238E27FC236}">
                <a16:creationId xmlns:a16="http://schemas.microsoft.com/office/drawing/2014/main" xmlns="" id="{5B31DFFA-155F-4F5C-BFF0-BE00E608F5C7}"/>
              </a:ext>
            </a:extLst>
          </p:cNvPr>
          <p:cNvSpPr/>
          <p:nvPr/>
        </p:nvSpPr>
        <p:spPr>
          <a:xfrm>
            <a:off x="2128123" y="629792"/>
            <a:ext cx="2282108" cy="3770263"/>
          </a:xfrm>
          <a:prstGeom prst="rect">
            <a:avLst/>
          </a:prstGeom>
          <a:noFill/>
        </p:spPr>
        <p:txBody>
          <a:bodyPr wrap="square" lIns="91440" tIns="45720" rIns="91440" bIns="45720">
            <a:spAutoFit/>
          </a:bodyPr>
          <a:lstStyle/>
          <a:p>
            <a:pPr algn="ctr"/>
            <a:r>
              <a:rPr lang="ar-BH" sz="239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a:t>
            </a:r>
            <a:endParaRPr lang="en-US" sz="239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12" name="Oval 11" descr="278"/>
          <p:cNvSpPr>
            <a:spLocks noChangeArrowheads="1"/>
          </p:cNvSpPr>
          <p:nvPr/>
        </p:nvSpPr>
        <p:spPr bwMode="auto">
          <a:xfrm>
            <a:off x="157841" y="155783"/>
            <a:ext cx="2141855" cy="2501900"/>
          </a:xfrm>
          <a:prstGeom prst="ellipse">
            <a:avLst/>
          </a:prstGeom>
          <a:blipFill dpi="0" rotWithShape="0">
            <a:blip r:embed="rId3"/>
            <a:srcRect/>
            <a:stretch>
              <a:fillRect/>
            </a:stretch>
          </a:blipFill>
          <a:ln w="9525" algn="ctr">
            <a:solidFill>
              <a:srgbClr val="0000FF"/>
            </a:solidFill>
            <a:round/>
            <a:headEnd/>
            <a:tailEnd/>
          </a:ln>
          <a:effectLst>
            <a:outerShdw dist="104727" dir="842175" algn="ctr" rotWithShape="0">
              <a:srgbClr val="548DD4"/>
            </a:outerShdw>
          </a:effectLst>
        </p:spPr>
        <p:txBody>
          <a:bodyPr rot="0" vert="horz" wrap="square" lIns="91440" tIns="45720" rIns="91440" bIns="45720" anchor="t" anchorCtr="0" upright="1">
            <a:noAutofit/>
          </a:bodyPr>
          <a:lstStyle/>
          <a:p>
            <a:endParaRPr lang="en-US" dirty="0"/>
          </a:p>
        </p:txBody>
      </p:sp>
      <p:sp>
        <p:nvSpPr>
          <p:cNvPr id="13" name="Rectangle: Rounded Corners 1">
            <a:extLst>
              <a:ext uri="{FF2B5EF4-FFF2-40B4-BE49-F238E27FC236}">
                <a16:creationId xmlns:a16="http://schemas.microsoft.com/office/drawing/2014/main" xmlns="" id="{BB29B666-8A4A-48AB-8CF7-1AED8CE44CE5}"/>
              </a:ext>
            </a:extLst>
          </p:cNvPr>
          <p:cNvSpPr/>
          <p:nvPr/>
        </p:nvSpPr>
        <p:spPr>
          <a:xfrm>
            <a:off x="4137392" y="252057"/>
            <a:ext cx="4147930"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4400" b="1" dirty="0" smtClean="0">
              <a:latin typeface="Sakkal Majalla" panose="02000000000000000000" pitchFamily="2" charset="-78"/>
              <a:cs typeface="Sakkal Majalla" panose="02000000000000000000" pitchFamily="2" charset="-78"/>
            </a:endParaRPr>
          </a:p>
          <a:p>
            <a:pPr algn="ctr"/>
            <a:r>
              <a:rPr lang="ar-BH" sz="4400" b="1" dirty="0" smtClean="0">
                <a:latin typeface="Sakkal Majalla" panose="02000000000000000000" pitchFamily="2" charset="-78"/>
                <a:cs typeface="Sakkal Majalla" panose="02000000000000000000" pitchFamily="2" charset="-78"/>
              </a:rPr>
              <a:t>العادات الغذائية</a:t>
            </a:r>
            <a:r>
              <a:rPr lang="ar-EG" sz="4400" b="1" dirty="0">
                <a:latin typeface="Sakkal Majalla" panose="02000000000000000000" pitchFamily="2" charset="-78"/>
                <a:cs typeface="Sakkal Majalla" panose="02000000000000000000" pitchFamily="2" charset="-78"/>
              </a:rPr>
              <a:t/>
            </a:r>
            <a:br>
              <a:rPr lang="ar-EG" sz="4400" b="1" dirty="0">
                <a:latin typeface="Sakkal Majalla" panose="02000000000000000000" pitchFamily="2" charset="-78"/>
                <a:cs typeface="Sakkal Majalla" panose="02000000000000000000" pitchFamily="2" charset="-78"/>
              </a:rPr>
            </a:br>
            <a:endParaRPr lang="en-US"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76122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48343" y="6306207"/>
            <a:ext cx="6736975"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Text Box 3"/>
          <p:cNvSpPr txBox="1">
            <a:spLocks noChangeArrowheads="1"/>
          </p:cNvSpPr>
          <p:nvPr/>
        </p:nvSpPr>
        <p:spPr bwMode="auto">
          <a:xfrm>
            <a:off x="5011717" y="4644809"/>
            <a:ext cx="3130962" cy="1183434"/>
          </a:xfrm>
          <a:prstGeom prst="rect">
            <a:avLst/>
          </a:prstGeom>
          <a:solidFill>
            <a:srgbClr val="FFCCFF"/>
          </a:solidFill>
          <a:ln>
            <a:noFill/>
          </a:ln>
        </p:spPr>
        <p:txBody>
          <a:bodyPr vert="horz" wrap="square" lIns="91440" tIns="45720" rIns="91440" bIns="45720" numCol="1" anchor="t" anchorCtr="0" compatLnSpc="1">
            <a:prstTxWarp prst="textNoShape">
              <a:avLst/>
            </a:prstTxWarp>
          </a:bodyPr>
          <a:lstStyle/>
          <a:p>
            <a:pPr lvl="0" algn="ctr" rtl="1" eaLnBrk="0" fontAlgn="base" hangingPunct="0">
              <a:spcBef>
                <a:spcPct val="0"/>
              </a:spcBef>
              <a:spcAft>
                <a:spcPts val="800"/>
              </a:spcAft>
            </a:pPr>
            <a:r>
              <a:rPr lang="ar-BH" sz="3200" dirty="0" smtClean="0">
                <a:latin typeface="Sakkal Majalla" panose="02000000000000000000" pitchFamily="2" charset="-78"/>
                <a:ea typeface="Arial" panose="020B0604020202020204" pitchFamily="34" charset="0"/>
                <a:cs typeface="Sakkal Majalla" panose="02000000000000000000" pitchFamily="2" charset="-78"/>
              </a:rPr>
              <a:t>التنويع من الأصناف المتوفرة.</a:t>
            </a:r>
            <a:endParaRPr kumimoji="0" lang="en-US" sz="3200" b="0" i="0" u="none" strike="noStrike" cap="none" normalizeH="0" baseline="0" dirty="0" smtClean="0">
              <a:ln>
                <a:noFill/>
              </a:ln>
              <a:solidFill>
                <a:schemeClr val="tx1"/>
              </a:solidFill>
              <a:effectLst/>
              <a:latin typeface="Sakkal Majalla" panose="02000000000000000000" pitchFamily="2" charset="-78"/>
              <a:cs typeface="Sakkal Majalla" panose="02000000000000000000" pitchFamily="2" charset="-78"/>
            </a:endParaRPr>
          </a:p>
        </p:txBody>
      </p:sp>
      <p:sp>
        <p:nvSpPr>
          <p:cNvPr id="9" name="Text Box 5"/>
          <p:cNvSpPr txBox="1">
            <a:spLocks noChangeArrowheads="1"/>
          </p:cNvSpPr>
          <p:nvPr/>
        </p:nvSpPr>
        <p:spPr bwMode="auto">
          <a:xfrm>
            <a:off x="8467725" y="4625203"/>
            <a:ext cx="3130961" cy="1203040"/>
          </a:xfrm>
          <a:prstGeom prst="rect">
            <a:avLst/>
          </a:prstGeom>
          <a:solidFill>
            <a:srgbClr val="E3FDD1"/>
          </a:solidFill>
          <a:ln>
            <a:noFill/>
          </a:ln>
        </p:spPr>
        <p:txBody>
          <a:bodyPr vert="horz" wrap="square" lIns="91440" tIns="45720" rIns="91440" bIns="45720" numCol="1" anchor="t" anchorCtr="0" compatLnSpc="1">
            <a:prstTxWarp prst="textNoShape">
              <a:avLst/>
            </a:prstTxWarp>
          </a:bodyPr>
          <a:lstStyle/>
          <a:p>
            <a:pPr lvl="0" algn="ctr" rtl="1" eaLnBrk="0" fontAlgn="base" hangingPunct="0">
              <a:spcBef>
                <a:spcPct val="0"/>
              </a:spcBef>
              <a:spcAft>
                <a:spcPct val="0"/>
              </a:spcAft>
            </a:pPr>
            <a:r>
              <a:rPr lang="ar-BH" sz="3200" dirty="0">
                <a:latin typeface="Sakkal Majalla" panose="02000000000000000000" pitchFamily="2" charset="-78"/>
                <a:cs typeface="Sakkal Majalla" panose="02000000000000000000" pitchFamily="2" charset="-78"/>
              </a:rPr>
              <a:t>الاعتدال بكمية الطعام </a:t>
            </a:r>
            <a:r>
              <a:rPr lang="ar-BH" sz="3200" dirty="0" smtClean="0">
                <a:latin typeface="Sakkal Majalla" panose="02000000000000000000" pitchFamily="2" charset="-78"/>
                <a:cs typeface="Sakkal Majalla" panose="02000000000000000000" pitchFamily="2" charset="-78"/>
              </a:rPr>
              <a:t>المستهلكة.</a:t>
            </a:r>
            <a:endParaRPr kumimoji="0" lang="en-US" sz="3200" b="0" i="0" u="none" strike="noStrike" cap="none" normalizeH="0" baseline="0" dirty="0" smtClean="0">
              <a:ln>
                <a:noFill/>
              </a:ln>
              <a:solidFill>
                <a:schemeClr val="tx1"/>
              </a:solidFill>
              <a:effectLst/>
              <a:latin typeface="Arial" panose="020B0604020202020204" pitchFamily="34" charset="0"/>
            </a:endParaRPr>
          </a:p>
        </p:txBody>
      </p:sp>
      <p:sp>
        <p:nvSpPr>
          <p:cNvPr id="11" name="Text Box 5"/>
          <p:cNvSpPr txBox="1">
            <a:spLocks noChangeArrowheads="1"/>
          </p:cNvSpPr>
          <p:nvPr/>
        </p:nvSpPr>
        <p:spPr bwMode="auto">
          <a:xfrm>
            <a:off x="1056068" y="4670652"/>
            <a:ext cx="3130961" cy="1157591"/>
          </a:xfrm>
          <a:prstGeom prst="rect">
            <a:avLst/>
          </a:prstGeom>
          <a:solidFill>
            <a:srgbClr val="E3FDD1"/>
          </a:solidFill>
          <a:ln>
            <a:noFill/>
          </a:ln>
        </p:spPr>
        <p:txBody>
          <a:bodyPr vert="horz" wrap="square" lIns="91440" tIns="45720" rIns="91440" bIns="45720" numCol="1" anchor="t" anchorCtr="0" compatLnSpc="1">
            <a:prstTxWarp prst="textNoShape">
              <a:avLst/>
            </a:prstTxWarp>
          </a:bodyPr>
          <a:lstStyle/>
          <a:p>
            <a:pPr lvl="0" algn="ctr" rtl="1" eaLnBrk="0" fontAlgn="base" hangingPunct="0">
              <a:spcBef>
                <a:spcPct val="0"/>
              </a:spcBef>
              <a:spcAft>
                <a:spcPct val="0"/>
              </a:spcAft>
            </a:pPr>
            <a:r>
              <a:rPr lang="ar-BH" sz="3200" dirty="0" smtClean="0">
                <a:latin typeface="Sakkal Majalla" panose="02000000000000000000" pitchFamily="2" charset="-78"/>
                <a:cs typeface="Sakkal Majalla" panose="02000000000000000000" pitchFamily="2" charset="-78"/>
              </a:rPr>
              <a:t>التوازن </a:t>
            </a:r>
            <a:r>
              <a:rPr lang="ar-BH" sz="3200" dirty="0">
                <a:latin typeface="Sakkal Majalla" panose="02000000000000000000" pitchFamily="2" charset="-78"/>
                <a:cs typeface="Sakkal Majalla" panose="02000000000000000000" pitchFamily="2" charset="-78"/>
              </a:rPr>
              <a:t>بين جميع </a:t>
            </a:r>
            <a:r>
              <a:rPr lang="ar-BH" sz="3200" dirty="0" smtClean="0">
                <a:latin typeface="Sakkal Majalla" panose="02000000000000000000" pitchFamily="2" charset="-78"/>
                <a:cs typeface="Sakkal Majalla" panose="02000000000000000000" pitchFamily="2" charset="-78"/>
              </a:rPr>
              <a:t>المغذيات. </a:t>
            </a:r>
            <a:endParaRPr kumimoji="0" lang="en-US" sz="32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Rounded Corners 1">
            <a:extLst>
              <a:ext uri="{FF2B5EF4-FFF2-40B4-BE49-F238E27FC236}">
                <a16:creationId xmlns:a16="http://schemas.microsoft.com/office/drawing/2014/main" xmlns="" id="{BB29B666-8A4A-48AB-8CF7-1AED8CE44CE5}"/>
              </a:ext>
            </a:extLst>
          </p:cNvPr>
          <p:cNvSpPr/>
          <p:nvPr/>
        </p:nvSpPr>
        <p:spPr>
          <a:xfrm>
            <a:off x="3174274" y="423082"/>
            <a:ext cx="5229662" cy="684683"/>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400" b="1" dirty="0" smtClean="0">
                <a:latin typeface="Sakkal Majalla" panose="02000000000000000000" pitchFamily="2" charset="-78"/>
                <a:cs typeface="Sakkal Majalla" panose="02000000000000000000" pitchFamily="2" charset="-78"/>
              </a:rPr>
              <a:t>ما </a:t>
            </a:r>
            <a:r>
              <a:rPr lang="ar-EG" sz="4400" b="1" dirty="0">
                <a:latin typeface="Sakkal Majalla" panose="02000000000000000000" pitchFamily="2" charset="-78"/>
                <a:cs typeface="Sakkal Majalla" panose="02000000000000000000" pitchFamily="2" charset="-78"/>
              </a:rPr>
              <a:t>هي </a:t>
            </a:r>
            <a:r>
              <a:rPr lang="ar-BH" sz="4400" b="1" dirty="0" smtClean="0">
                <a:latin typeface="Sakkal Majalla" panose="02000000000000000000" pitchFamily="2" charset="-78"/>
                <a:cs typeface="Sakkal Majalla" panose="02000000000000000000" pitchFamily="2" charset="-78"/>
              </a:rPr>
              <a:t>العادات الغذائية؟</a:t>
            </a:r>
            <a:endParaRPr lang="en-US" sz="4400" b="1" dirty="0">
              <a:latin typeface="Sakkal Majalla" panose="02000000000000000000" pitchFamily="2" charset="-78"/>
              <a:cs typeface="Sakkal Majalla" panose="02000000000000000000" pitchFamily="2" charset="-78"/>
            </a:endParaRPr>
          </a:p>
        </p:txBody>
      </p:sp>
      <p:sp>
        <p:nvSpPr>
          <p:cNvPr id="13" name="مربع نص 4"/>
          <p:cNvSpPr txBox="1"/>
          <p:nvPr/>
        </p:nvSpPr>
        <p:spPr>
          <a:xfrm>
            <a:off x="405178" y="1454263"/>
            <a:ext cx="11363780" cy="1200329"/>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defRPr/>
            </a:pPr>
            <a:r>
              <a:rPr lang="ar-EG" sz="2400" b="1" dirty="0">
                <a:latin typeface="Sakkal Majalla" panose="02000000000000000000" pitchFamily="2" charset="-78"/>
                <a:cs typeface="Sakkal Majalla" panose="02000000000000000000" pitchFamily="2" charset="-78"/>
              </a:rPr>
              <a:t>هي الطرائق المتبعة في اختيار وإعداد و تناول الأغذية</a:t>
            </a:r>
            <a:r>
              <a:rPr lang="ar-BH" sz="2400" b="1" dirty="0">
                <a:latin typeface="Sakkal Majalla" panose="02000000000000000000" pitchFamily="2" charset="-78"/>
                <a:cs typeface="Sakkal Majalla" panose="02000000000000000000" pitchFamily="2" charset="-78"/>
              </a:rPr>
              <a:t>،</a:t>
            </a:r>
            <a:r>
              <a:rPr lang="ar-EG" sz="2400" b="1" dirty="0">
                <a:latin typeface="Sakkal Majalla" panose="02000000000000000000" pitchFamily="2" charset="-78"/>
                <a:cs typeface="Sakkal Majalla" panose="02000000000000000000" pitchFamily="2" charset="-78"/>
              </a:rPr>
              <a:t> وهي تشمل  جميع عمليات إنتاج الغذاء وتخزينه وتصنيعه وتوزيعه وتناوله</a:t>
            </a:r>
            <a:r>
              <a:rPr lang="ar-BH" sz="2400" b="1" dirty="0">
                <a:latin typeface="Sakkal Majalla" panose="02000000000000000000" pitchFamily="2" charset="-78"/>
                <a:cs typeface="Sakkal Majalla" panose="02000000000000000000" pitchFamily="2" charset="-78"/>
              </a:rPr>
              <a:t>،</a:t>
            </a:r>
            <a:r>
              <a:rPr lang="ar-EG" sz="2400" b="1" dirty="0">
                <a:latin typeface="Sakkal Majalla" panose="02000000000000000000" pitchFamily="2" charset="-78"/>
                <a:cs typeface="Sakkal Majalla" panose="02000000000000000000" pitchFamily="2" charset="-78"/>
              </a:rPr>
              <a:t> وهي جزء من سلوك الإنسان نشأت وتطورت معه وتأثرت بعدة عوامل نفسيه واجتماعيه وفسيولوجية واقتصاديه</a:t>
            </a:r>
            <a:r>
              <a:rPr lang="ar-BH" sz="2400" b="1" dirty="0">
                <a:latin typeface="Sakkal Majalla" panose="02000000000000000000" pitchFamily="2" charset="-78"/>
                <a:cs typeface="Sakkal Majalla" panose="02000000000000000000" pitchFamily="2" charset="-78"/>
              </a:rPr>
              <a:t>،</a:t>
            </a:r>
            <a:r>
              <a:rPr lang="ar-EG" sz="2400" b="1" dirty="0">
                <a:latin typeface="Sakkal Majalla" panose="02000000000000000000" pitchFamily="2" charset="-78"/>
                <a:cs typeface="Sakkal Majalla" panose="02000000000000000000" pitchFamily="2" charset="-78"/>
              </a:rPr>
              <a:t> وتكونت وأصبحت عادة بعد التكرار.</a:t>
            </a:r>
          </a:p>
        </p:txBody>
      </p:sp>
      <p:sp>
        <p:nvSpPr>
          <p:cNvPr id="14" name="عنوان 1"/>
          <p:cNvSpPr txBox="1">
            <a:spLocks/>
          </p:cNvSpPr>
          <p:nvPr/>
        </p:nvSpPr>
        <p:spPr>
          <a:xfrm>
            <a:off x="2769326" y="3330909"/>
            <a:ext cx="6113417" cy="826686"/>
          </a:xfrm>
          <a:prstGeom prst="rect">
            <a:avLst/>
          </a:prstGeom>
          <a:solidFill>
            <a:srgbClr val="33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defRPr/>
            </a:pPr>
            <a:r>
              <a:rPr lang="ar-BH" sz="3200" b="1" dirty="0">
                <a:solidFill>
                  <a:schemeClr val="bg1"/>
                </a:solidFill>
                <a:latin typeface="Sakkal Majalla" panose="02000000000000000000" pitchFamily="2" charset="-78"/>
                <a:cs typeface="Sakkal Majalla" panose="02000000000000000000" pitchFamily="2" charset="-78"/>
              </a:rPr>
              <a:t>إن كلمة السر لتغذية صحية تكمن في</a:t>
            </a:r>
            <a:endParaRPr lang="ar-EG" sz="3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00472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08024" y="6351543"/>
            <a:ext cx="748729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35" name="Oval 34"/>
          <p:cNvSpPr/>
          <p:nvPr/>
        </p:nvSpPr>
        <p:spPr>
          <a:xfrm>
            <a:off x="5175535" y="1757930"/>
            <a:ext cx="2603695" cy="2342591"/>
          </a:xfrm>
          <a:prstGeom prst="ellipse">
            <a:avLst/>
          </a:prstGeom>
          <a:solidFill>
            <a:srgbClr val="FFFF99"/>
          </a:solidFill>
        </p:spPr>
        <p:style>
          <a:lnRef idx="2">
            <a:schemeClr val="dk1"/>
          </a:lnRef>
          <a:fillRef idx="1">
            <a:schemeClr val="lt1"/>
          </a:fillRef>
          <a:effectRef idx="0">
            <a:schemeClr val="dk1"/>
          </a:effectRef>
          <a:fontRef idx="minor">
            <a:schemeClr val="dk1"/>
          </a:fontRef>
        </p:style>
      </p:sp>
      <p:grpSp>
        <p:nvGrpSpPr>
          <p:cNvPr id="37" name="Group 36"/>
          <p:cNvGrpSpPr/>
          <p:nvPr/>
        </p:nvGrpSpPr>
        <p:grpSpPr>
          <a:xfrm>
            <a:off x="8713978" y="3076884"/>
            <a:ext cx="2808390" cy="1371675"/>
            <a:chOff x="5791193" y="990603"/>
            <a:chExt cx="2831811" cy="1532083"/>
          </a:xfrm>
          <a:solidFill>
            <a:schemeClr val="bg2">
              <a:lumMod val="75000"/>
            </a:schemeClr>
          </a:solidFill>
          <a:scene3d>
            <a:camera prst="orthographicFront">
              <a:rot lat="0" lon="0" rev="0"/>
            </a:camera>
            <a:lightRig rig="soft" dir="t">
              <a:rot lat="0" lon="0" rev="0"/>
            </a:lightRig>
          </a:scene3d>
        </p:grpSpPr>
        <p:sp>
          <p:nvSpPr>
            <p:cNvPr id="38" name="Oval 37"/>
            <p:cNvSpPr/>
            <p:nvPr/>
          </p:nvSpPr>
          <p:spPr>
            <a:xfrm>
              <a:off x="5791193" y="990603"/>
              <a:ext cx="2831811" cy="1532083"/>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sp>
        <p:sp>
          <p:nvSpPr>
            <p:cNvPr id="39" name="Oval 6"/>
            <p:cNvSpPr/>
            <p:nvPr/>
          </p:nvSpPr>
          <p:spPr>
            <a:xfrm>
              <a:off x="6205902" y="1214971"/>
              <a:ext cx="2002393" cy="1083347"/>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endParaRPr lang="ar-EG" sz="4200" kern="1200" dirty="0"/>
            </a:p>
          </p:txBody>
        </p:sp>
      </p:grpSp>
      <p:grpSp>
        <p:nvGrpSpPr>
          <p:cNvPr id="40" name="Group 39"/>
          <p:cNvGrpSpPr/>
          <p:nvPr/>
        </p:nvGrpSpPr>
        <p:grpSpPr>
          <a:xfrm>
            <a:off x="8806037" y="4618800"/>
            <a:ext cx="2327500" cy="1379942"/>
            <a:chOff x="6172202" y="2667003"/>
            <a:chExt cx="2655467" cy="1605507"/>
          </a:xfrm>
          <a:solidFill>
            <a:schemeClr val="bg2">
              <a:lumMod val="75000"/>
            </a:schemeClr>
          </a:solidFill>
          <a:scene3d>
            <a:camera prst="orthographicFront">
              <a:rot lat="0" lon="0" rev="0"/>
            </a:camera>
            <a:lightRig rig="soft" dir="t">
              <a:rot lat="0" lon="0" rev="0"/>
            </a:lightRig>
          </a:scene3d>
        </p:grpSpPr>
        <p:sp>
          <p:nvSpPr>
            <p:cNvPr id="41" name="Oval 40"/>
            <p:cNvSpPr/>
            <p:nvPr/>
          </p:nvSpPr>
          <p:spPr>
            <a:xfrm>
              <a:off x="6172202" y="2667003"/>
              <a:ext cx="2655467" cy="1605507"/>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sp>
        <p:sp>
          <p:nvSpPr>
            <p:cNvPr id="42" name="Oval 8"/>
            <p:cNvSpPr/>
            <p:nvPr/>
          </p:nvSpPr>
          <p:spPr>
            <a:xfrm>
              <a:off x="6561086" y="2902124"/>
              <a:ext cx="1877699" cy="1135265"/>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endParaRPr lang="ar-EG" sz="4200" kern="1200" dirty="0"/>
            </a:p>
          </p:txBody>
        </p:sp>
      </p:grpSp>
      <p:grpSp>
        <p:nvGrpSpPr>
          <p:cNvPr id="43" name="Group 42"/>
          <p:cNvGrpSpPr/>
          <p:nvPr/>
        </p:nvGrpSpPr>
        <p:grpSpPr>
          <a:xfrm>
            <a:off x="5098736" y="4820031"/>
            <a:ext cx="2640631" cy="1345435"/>
            <a:chOff x="4724400" y="4343403"/>
            <a:chExt cx="3201395" cy="1561534"/>
          </a:xfrm>
          <a:solidFill>
            <a:schemeClr val="bg2">
              <a:lumMod val="75000"/>
            </a:schemeClr>
          </a:solidFill>
          <a:scene3d>
            <a:camera prst="orthographicFront">
              <a:rot lat="0" lon="0" rev="0"/>
            </a:camera>
            <a:lightRig rig="soft" dir="t">
              <a:rot lat="0" lon="0" rev="0"/>
            </a:lightRig>
          </a:scene3d>
        </p:grpSpPr>
        <p:sp>
          <p:nvSpPr>
            <p:cNvPr id="44" name="Oval 43"/>
            <p:cNvSpPr/>
            <p:nvPr/>
          </p:nvSpPr>
          <p:spPr>
            <a:xfrm>
              <a:off x="4724400" y="4343403"/>
              <a:ext cx="3201395" cy="156153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sp>
        <p:sp>
          <p:nvSpPr>
            <p:cNvPr id="45" name="Oval 10"/>
            <p:cNvSpPr/>
            <p:nvPr/>
          </p:nvSpPr>
          <p:spPr>
            <a:xfrm>
              <a:off x="5193233" y="4572084"/>
              <a:ext cx="2263729" cy="110417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endParaRPr lang="ar-EG" sz="4200" kern="1200" dirty="0"/>
            </a:p>
          </p:txBody>
        </p:sp>
      </p:grpSp>
      <p:grpSp>
        <p:nvGrpSpPr>
          <p:cNvPr id="46" name="Group 45"/>
          <p:cNvGrpSpPr/>
          <p:nvPr/>
        </p:nvGrpSpPr>
        <p:grpSpPr>
          <a:xfrm>
            <a:off x="1612030" y="4454141"/>
            <a:ext cx="2614539" cy="1341321"/>
            <a:chOff x="1523995" y="4191006"/>
            <a:chExt cx="2933248" cy="1561534"/>
          </a:xfrm>
          <a:solidFill>
            <a:schemeClr val="bg2">
              <a:lumMod val="75000"/>
            </a:schemeClr>
          </a:solidFill>
          <a:scene3d>
            <a:camera prst="orthographicFront">
              <a:rot lat="0" lon="0" rev="0"/>
            </a:camera>
            <a:lightRig rig="soft" dir="t">
              <a:rot lat="0" lon="0" rev="0"/>
            </a:lightRig>
          </a:scene3d>
        </p:grpSpPr>
        <p:sp>
          <p:nvSpPr>
            <p:cNvPr id="47" name="Oval 46"/>
            <p:cNvSpPr/>
            <p:nvPr/>
          </p:nvSpPr>
          <p:spPr>
            <a:xfrm>
              <a:off x="1523995" y="4191006"/>
              <a:ext cx="2933248" cy="156153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sp>
        <p:sp>
          <p:nvSpPr>
            <p:cNvPr id="48" name="Oval 12"/>
            <p:cNvSpPr/>
            <p:nvPr/>
          </p:nvSpPr>
          <p:spPr>
            <a:xfrm>
              <a:off x="1953559" y="4419687"/>
              <a:ext cx="2074120" cy="110417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endParaRPr lang="ar-EG" sz="4200" kern="1200" dirty="0"/>
            </a:p>
          </p:txBody>
        </p:sp>
      </p:grpSp>
      <p:grpSp>
        <p:nvGrpSpPr>
          <p:cNvPr id="49" name="Group 48"/>
          <p:cNvGrpSpPr/>
          <p:nvPr/>
        </p:nvGrpSpPr>
        <p:grpSpPr>
          <a:xfrm>
            <a:off x="1777416" y="2776800"/>
            <a:ext cx="2547897" cy="1411338"/>
            <a:chOff x="0" y="2667001"/>
            <a:chExt cx="2858482" cy="1643046"/>
          </a:xfrm>
          <a:solidFill>
            <a:schemeClr val="bg2">
              <a:lumMod val="75000"/>
            </a:schemeClr>
          </a:solidFill>
          <a:scene3d>
            <a:camera prst="orthographicFront">
              <a:rot lat="0" lon="0" rev="0"/>
            </a:camera>
            <a:lightRig rig="soft" dir="t">
              <a:rot lat="0" lon="0" rev="0"/>
            </a:lightRig>
          </a:scene3d>
        </p:grpSpPr>
        <p:sp>
          <p:nvSpPr>
            <p:cNvPr id="50" name="Oval 49"/>
            <p:cNvSpPr/>
            <p:nvPr/>
          </p:nvSpPr>
          <p:spPr>
            <a:xfrm>
              <a:off x="0" y="2667001"/>
              <a:ext cx="2858482" cy="1643046"/>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sp>
        <p:sp>
          <p:nvSpPr>
            <p:cNvPr id="51" name="Oval 14"/>
            <p:cNvSpPr/>
            <p:nvPr/>
          </p:nvSpPr>
          <p:spPr>
            <a:xfrm>
              <a:off x="418615" y="2907620"/>
              <a:ext cx="2021252" cy="116180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endParaRPr lang="ar-EG" sz="4200" kern="1200" dirty="0"/>
            </a:p>
          </p:txBody>
        </p:sp>
      </p:grpSp>
      <p:grpSp>
        <p:nvGrpSpPr>
          <p:cNvPr id="52" name="Group 51"/>
          <p:cNvGrpSpPr/>
          <p:nvPr/>
        </p:nvGrpSpPr>
        <p:grpSpPr>
          <a:xfrm>
            <a:off x="1763772" y="1348122"/>
            <a:ext cx="2650060" cy="1277823"/>
            <a:chOff x="228607" y="1066804"/>
            <a:chExt cx="2973099" cy="1487611"/>
          </a:xfrm>
          <a:solidFill>
            <a:schemeClr val="bg2">
              <a:lumMod val="75000"/>
            </a:schemeClr>
          </a:solidFill>
          <a:scene3d>
            <a:camera prst="orthographicFront">
              <a:rot lat="0" lon="0" rev="0"/>
            </a:camera>
            <a:lightRig rig="soft" dir="t">
              <a:rot lat="0" lon="0" rev="0"/>
            </a:lightRig>
          </a:scene3d>
        </p:grpSpPr>
        <p:sp>
          <p:nvSpPr>
            <p:cNvPr id="53" name="Oval 52"/>
            <p:cNvSpPr/>
            <p:nvPr/>
          </p:nvSpPr>
          <p:spPr>
            <a:xfrm>
              <a:off x="228607" y="1066804"/>
              <a:ext cx="2973099" cy="1487611"/>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sp>
        <p:sp>
          <p:nvSpPr>
            <p:cNvPr id="54" name="Oval 16"/>
            <p:cNvSpPr/>
            <p:nvPr/>
          </p:nvSpPr>
          <p:spPr>
            <a:xfrm>
              <a:off x="664007" y="1284660"/>
              <a:ext cx="2102299" cy="10518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endParaRPr lang="ar-EG" sz="4200" kern="1200" dirty="0"/>
            </a:p>
          </p:txBody>
        </p:sp>
      </p:grpSp>
      <p:sp>
        <p:nvSpPr>
          <p:cNvPr id="55" name="Rectangle 54"/>
          <p:cNvSpPr/>
          <p:nvPr/>
        </p:nvSpPr>
        <p:spPr>
          <a:xfrm>
            <a:off x="4979451" y="5242518"/>
            <a:ext cx="2474567" cy="584775"/>
          </a:xfrm>
          <a:prstGeom prst="rect">
            <a:avLst/>
          </a:prstGeom>
        </p:spPr>
        <p:txBody>
          <a:bodyPr wrap="square">
            <a:spAutoFit/>
          </a:bodyPr>
          <a:lstStyle/>
          <a:p>
            <a:pPr algn="ctr"/>
            <a:r>
              <a:rPr lang="ar-EG" sz="3200" b="1" dirty="0">
                <a:latin typeface="Sakkal Majalla" panose="02000000000000000000" pitchFamily="2" charset="-78"/>
                <a:ea typeface="+mj-ea"/>
                <a:cs typeface="Sakkal Majalla" panose="02000000000000000000" pitchFamily="2" charset="-78"/>
              </a:rPr>
              <a:t>العولمة </a:t>
            </a:r>
          </a:p>
        </p:txBody>
      </p:sp>
      <p:sp>
        <p:nvSpPr>
          <p:cNvPr id="56" name="مربع نص 8"/>
          <p:cNvSpPr txBox="1">
            <a:spLocks noChangeArrowheads="1"/>
          </p:cNvSpPr>
          <p:nvPr/>
        </p:nvSpPr>
        <p:spPr bwMode="auto">
          <a:xfrm>
            <a:off x="1747575" y="3198434"/>
            <a:ext cx="2571932" cy="584775"/>
          </a:xfrm>
          <a:prstGeom prst="rect">
            <a:avLst/>
          </a:prstGeom>
          <a:noFill/>
          <a:ln w="9525">
            <a:noFill/>
            <a:miter lim="800000"/>
            <a:headEnd/>
            <a:tailEnd/>
          </a:ln>
        </p:spPr>
        <p:txBody>
          <a:bodyPr wrap="square">
            <a:spAutoFit/>
          </a:bodyPr>
          <a:lstStyle/>
          <a:p>
            <a:pPr algn="ctr"/>
            <a:r>
              <a:rPr lang="ar-EG" sz="3200" b="1" dirty="0">
                <a:latin typeface="Sakkal Majalla" panose="02000000000000000000" pitchFamily="2" charset="-78"/>
                <a:ea typeface="+mj-ea"/>
                <a:cs typeface="Sakkal Majalla" panose="02000000000000000000" pitchFamily="2" charset="-78"/>
              </a:rPr>
              <a:t>الدينية</a:t>
            </a:r>
          </a:p>
        </p:txBody>
      </p:sp>
      <p:sp>
        <p:nvSpPr>
          <p:cNvPr id="57" name="مربع نص 7"/>
          <p:cNvSpPr txBox="1">
            <a:spLocks noChangeArrowheads="1"/>
          </p:cNvSpPr>
          <p:nvPr/>
        </p:nvSpPr>
        <p:spPr bwMode="auto">
          <a:xfrm>
            <a:off x="2025578" y="4931128"/>
            <a:ext cx="1540397" cy="584775"/>
          </a:xfrm>
          <a:prstGeom prst="rect">
            <a:avLst/>
          </a:prstGeom>
          <a:noFill/>
          <a:ln w="9525">
            <a:noFill/>
            <a:miter lim="800000"/>
            <a:headEnd/>
            <a:tailEnd/>
          </a:ln>
        </p:spPr>
        <p:txBody>
          <a:bodyPr wrap="square">
            <a:spAutoFit/>
          </a:bodyPr>
          <a:lstStyle/>
          <a:p>
            <a:pPr algn="ctr"/>
            <a:r>
              <a:rPr lang="ar-EG" sz="3200" b="1" dirty="0">
                <a:latin typeface="Sakkal Majalla" panose="02000000000000000000" pitchFamily="2" charset="-78"/>
                <a:ea typeface="+mj-ea"/>
                <a:cs typeface="Sakkal Majalla" panose="02000000000000000000" pitchFamily="2" charset="-78"/>
              </a:rPr>
              <a:t>التراثية </a:t>
            </a:r>
          </a:p>
        </p:txBody>
      </p:sp>
      <p:sp>
        <p:nvSpPr>
          <p:cNvPr id="58" name="مربع نص 4"/>
          <p:cNvSpPr txBox="1">
            <a:spLocks noChangeArrowheads="1"/>
          </p:cNvSpPr>
          <p:nvPr/>
        </p:nvSpPr>
        <p:spPr bwMode="auto">
          <a:xfrm>
            <a:off x="2151864" y="1718711"/>
            <a:ext cx="1680601" cy="584775"/>
          </a:xfrm>
          <a:prstGeom prst="rect">
            <a:avLst/>
          </a:prstGeom>
          <a:noFill/>
          <a:ln w="9525">
            <a:noFill/>
            <a:miter lim="800000"/>
            <a:headEnd/>
            <a:tailEnd/>
          </a:ln>
        </p:spPr>
        <p:txBody>
          <a:bodyPr wrap="square">
            <a:spAutoFit/>
          </a:bodyPr>
          <a:lstStyle/>
          <a:p>
            <a:pPr algn="ctr"/>
            <a:r>
              <a:rPr lang="ar-EG" sz="3200" b="1" dirty="0">
                <a:latin typeface="Sakkal Majalla" panose="02000000000000000000" pitchFamily="2" charset="-78"/>
                <a:ea typeface="+mj-ea"/>
                <a:cs typeface="Sakkal Majalla" panose="02000000000000000000" pitchFamily="2" charset="-78"/>
              </a:rPr>
              <a:t>الاجتماعية </a:t>
            </a:r>
          </a:p>
        </p:txBody>
      </p:sp>
      <p:sp>
        <p:nvSpPr>
          <p:cNvPr id="59" name="مربع نص 5"/>
          <p:cNvSpPr txBox="1">
            <a:spLocks noChangeArrowheads="1"/>
          </p:cNvSpPr>
          <p:nvPr/>
        </p:nvSpPr>
        <p:spPr bwMode="auto">
          <a:xfrm>
            <a:off x="8655025" y="5055971"/>
            <a:ext cx="2590800" cy="584775"/>
          </a:xfrm>
          <a:prstGeom prst="rect">
            <a:avLst/>
          </a:prstGeom>
          <a:noFill/>
          <a:ln w="9525">
            <a:noFill/>
            <a:miter lim="800000"/>
            <a:headEnd/>
            <a:tailEnd/>
          </a:ln>
        </p:spPr>
        <p:txBody>
          <a:bodyPr>
            <a:spAutoFit/>
          </a:bodyPr>
          <a:lstStyle/>
          <a:p>
            <a:pPr algn="ctr"/>
            <a:r>
              <a:rPr lang="ar-EG" sz="3200" b="1" dirty="0">
                <a:latin typeface="Sakkal Majalla" panose="02000000000000000000" pitchFamily="2" charset="-78"/>
                <a:ea typeface="+mj-ea"/>
                <a:cs typeface="Sakkal Majalla" panose="02000000000000000000" pitchFamily="2" charset="-78"/>
              </a:rPr>
              <a:t>الاقتصادية </a:t>
            </a:r>
          </a:p>
        </p:txBody>
      </p:sp>
      <p:sp>
        <p:nvSpPr>
          <p:cNvPr id="60" name="مربع نص 6"/>
          <p:cNvSpPr txBox="1">
            <a:spLocks noChangeArrowheads="1"/>
          </p:cNvSpPr>
          <p:nvPr/>
        </p:nvSpPr>
        <p:spPr bwMode="auto">
          <a:xfrm>
            <a:off x="8751165" y="3470827"/>
            <a:ext cx="2819400" cy="584775"/>
          </a:xfrm>
          <a:prstGeom prst="rect">
            <a:avLst/>
          </a:prstGeom>
          <a:noFill/>
          <a:ln w="9525">
            <a:noFill/>
            <a:miter lim="800000"/>
            <a:headEnd/>
            <a:tailEnd/>
          </a:ln>
        </p:spPr>
        <p:txBody>
          <a:bodyPr>
            <a:spAutoFit/>
          </a:bodyPr>
          <a:lstStyle/>
          <a:p>
            <a:pPr algn="ctr"/>
            <a:r>
              <a:rPr lang="ar-EG" sz="3200" b="1" dirty="0">
                <a:latin typeface="Sakkal Majalla" panose="02000000000000000000" pitchFamily="2" charset="-78"/>
                <a:ea typeface="+mj-ea"/>
                <a:cs typeface="Sakkal Majalla" panose="02000000000000000000" pitchFamily="2" charset="-78"/>
              </a:rPr>
              <a:t>النفسية</a:t>
            </a:r>
          </a:p>
        </p:txBody>
      </p:sp>
      <p:sp>
        <p:nvSpPr>
          <p:cNvPr id="61" name="Right Arrow 60"/>
          <p:cNvSpPr/>
          <p:nvPr/>
        </p:nvSpPr>
        <p:spPr>
          <a:xfrm rot="20107067">
            <a:off x="7917311" y="2063580"/>
            <a:ext cx="494001" cy="589913"/>
          </a:xfrm>
          <a:prstGeom prst="rightArrow">
            <a:avLst>
              <a:gd name="adj1" fmla="val 60000"/>
              <a:gd name="adj2" fmla="val 50000"/>
            </a:avLst>
          </a:prstGeom>
          <a:solidFill>
            <a:srgbClr val="C00000"/>
          </a:solidFill>
        </p:spPr>
        <p:style>
          <a:lnRef idx="2">
            <a:schemeClr val="accent4"/>
          </a:lnRef>
          <a:fillRef idx="1">
            <a:schemeClr val="lt1"/>
          </a:fillRef>
          <a:effectRef idx="0">
            <a:schemeClr val="accent4"/>
          </a:effectRef>
          <a:fontRef idx="minor">
            <a:schemeClr val="dk1"/>
          </a:fontRef>
        </p:style>
      </p:sp>
      <p:sp>
        <p:nvSpPr>
          <p:cNvPr id="62" name="Right Arrow 61"/>
          <p:cNvSpPr/>
          <p:nvPr/>
        </p:nvSpPr>
        <p:spPr>
          <a:xfrm rot="450602">
            <a:off x="8044946" y="3165051"/>
            <a:ext cx="467560" cy="589913"/>
          </a:xfrm>
          <a:prstGeom prst="rightArrow">
            <a:avLst>
              <a:gd name="adj1" fmla="val 60000"/>
              <a:gd name="adj2" fmla="val 50000"/>
            </a:avLst>
          </a:prstGeom>
          <a:solidFill>
            <a:srgbClr val="C00000"/>
          </a:solidFill>
        </p:spPr>
        <p:style>
          <a:lnRef idx="2">
            <a:schemeClr val="accent4"/>
          </a:lnRef>
          <a:fillRef idx="1">
            <a:schemeClr val="lt1"/>
          </a:fillRef>
          <a:effectRef idx="0">
            <a:schemeClr val="accent4"/>
          </a:effectRef>
          <a:fontRef idx="minor">
            <a:schemeClr val="dk1"/>
          </a:fontRef>
        </p:style>
      </p:sp>
      <p:sp>
        <p:nvSpPr>
          <p:cNvPr id="63" name="Right Arrow 62"/>
          <p:cNvSpPr/>
          <p:nvPr/>
        </p:nvSpPr>
        <p:spPr>
          <a:xfrm rot="1680035">
            <a:off x="7923097" y="4220735"/>
            <a:ext cx="467177" cy="589913"/>
          </a:xfrm>
          <a:prstGeom prst="rightArrow">
            <a:avLst>
              <a:gd name="adj1" fmla="val 60000"/>
              <a:gd name="adj2" fmla="val 50000"/>
            </a:avLst>
          </a:prstGeom>
          <a:solidFill>
            <a:srgbClr val="C00000"/>
          </a:solidFill>
        </p:spPr>
        <p:style>
          <a:lnRef idx="2">
            <a:schemeClr val="accent4"/>
          </a:lnRef>
          <a:fillRef idx="1">
            <a:schemeClr val="lt1"/>
          </a:fillRef>
          <a:effectRef idx="0">
            <a:schemeClr val="accent4"/>
          </a:effectRef>
          <a:fontRef idx="minor">
            <a:schemeClr val="dk1"/>
          </a:fontRef>
        </p:style>
      </p:sp>
      <p:sp>
        <p:nvSpPr>
          <p:cNvPr id="64" name="Right Arrow 63"/>
          <p:cNvSpPr/>
          <p:nvPr/>
        </p:nvSpPr>
        <p:spPr>
          <a:xfrm rot="9662025">
            <a:off x="4370703" y="4222620"/>
            <a:ext cx="549318" cy="589913"/>
          </a:xfrm>
          <a:prstGeom prst="rightArrow">
            <a:avLst>
              <a:gd name="adj1" fmla="val 60000"/>
              <a:gd name="adj2" fmla="val 50000"/>
            </a:avLst>
          </a:prstGeom>
          <a:solidFill>
            <a:srgbClr val="C00000"/>
          </a:solidFill>
        </p:spPr>
        <p:style>
          <a:lnRef idx="2">
            <a:schemeClr val="accent4"/>
          </a:lnRef>
          <a:fillRef idx="1">
            <a:schemeClr val="lt1"/>
          </a:fillRef>
          <a:effectRef idx="0">
            <a:schemeClr val="accent4"/>
          </a:effectRef>
          <a:fontRef idx="minor">
            <a:schemeClr val="dk1"/>
          </a:fontRef>
        </p:style>
      </p:sp>
      <p:sp>
        <p:nvSpPr>
          <p:cNvPr id="65" name="Right Arrow 64"/>
          <p:cNvSpPr/>
          <p:nvPr/>
        </p:nvSpPr>
        <p:spPr>
          <a:xfrm rot="10060212">
            <a:off x="4522367" y="3000791"/>
            <a:ext cx="492857" cy="589913"/>
          </a:xfrm>
          <a:prstGeom prst="rightArrow">
            <a:avLst>
              <a:gd name="adj1" fmla="val 60000"/>
              <a:gd name="adj2" fmla="val 50000"/>
            </a:avLst>
          </a:prstGeom>
          <a:solidFill>
            <a:srgbClr val="C00000"/>
          </a:solidFill>
        </p:spPr>
        <p:style>
          <a:lnRef idx="2">
            <a:schemeClr val="accent4"/>
          </a:lnRef>
          <a:fillRef idx="1">
            <a:schemeClr val="lt1"/>
          </a:fillRef>
          <a:effectRef idx="0">
            <a:schemeClr val="accent4"/>
          </a:effectRef>
          <a:fontRef idx="minor">
            <a:schemeClr val="dk1"/>
          </a:fontRef>
        </p:style>
      </p:sp>
      <p:sp>
        <p:nvSpPr>
          <p:cNvPr id="66" name="Right Arrow 65"/>
          <p:cNvSpPr/>
          <p:nvPr/>
        </p:nvSpPr>
        <p:spPr>
          <a:xfrm rot="12202423">
            <a:off x="4545487" y="1949729"/>
            <a:ext cx="557102" cy="589913"/>
          </a:xfrm>
          <a:prstGeom prst="rightArrow">
            <a:avLst>
              <a:gd name="adj1" fmla="val 60000"/>
              <a:gd name="adj2" fmla="val 50000"/>
            </a:avLst>
          </a:prstGeom>
          <a:solidFill>
            <a:srgbClr val="C00000"/>
          </a:solidFill>
        </p:spPr>
        <p:style>
          <a:lnRef idx="2">
            <a:schemeClr val="accent4"/>
          </a:lnRef>
          <a:fillRef idx="1">
            <a:schemeClr val="lt1"/>
          </a:fillRef>
          <a:effectRef idx="0">
            <a:schemeClr val="accent4"/>
          </a:effectRef>
          <a:fontRef idx="minor">
            <a:schemeClr val="dk1"/>
          </a:fontRef>
        </p:style>
      </p:sp>
      <p:grpSp>
        <p:nvGrpSpPr>
          <p:cNvPr id="67" name="Group 66"/>
          <p:cNvGrpSpPr/>
          <p:nvPr/>
        </p:nvGrpSpPr>
        <p:grpSpPr>
          <a:xfrm>
            <a:off x="8655025" y="1502675"/>
            <a:ext cx="2808390" cy="1300519"/>
            <a:chOff x="5791193" y="990603"/>
            <a:chExt cx="2831811" cy="1532083"/>
          </a:xfrm>
          <a:solidFill>
            <a:schemeClr val="bg2">
              <a:lumMod val="75000"/>
            </a:schemeClr>
          </a:solidFill>
          <a:scene3d>
            <a:camera prst="orthographicFront">
              <a:rot lat="0" lon="0" rev="0"/>
            </a:camera>
            <a:lightRig rig="soft" dir="t">
              <a:rot lat="0" lon="0" rev="0"/>
            </a:lightRig>
          </a:scene3d>
        </p:grpSpPr>
        <p:sp>
          <p:nvSpPr>
            <p:cNvPr id="68" name="Oval 67"/>
            <p:cNvSpPr/>
            <p:nvPr/>
          </p:nvSpPr>
          <p:spPr>
            <a:xfrm>
              <a:off x="5791193" y="990603"/>
              <a:ext cx="2831811" cy="1532083"/>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sp>
        <p:sp>
          <p:nvSpPr>
            <p:cNvPr id="69" name="Oval 6"/>
            <p:cNvSpPr/>
            <p:nvPr/>
          </p:nvSpPr>
          <p:spPr>
            <a:xfrm>
              <a:off x="6205902" y="1214971"/>
              <a:ext cx="2002393" cy="1083347"/>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endParaRPr lang="ar-EG" sz="4200" kern="1200" dirty="0"/>
            </a:p>
          </p:txBody>
        </p:sp>
      </p:grpSp>
      <p:sp>
        <p:nvSpPr>
          <p:cNvPr id="70" name="مربع نص 10"/>
          <p:cNvSpPr txBox="1">
            <a:spLocks noChangeArrowheads="1"/>
          </p:cNvSpPr>
          <p:nvPr/>
        </p:nvSpPr>
        <p:spPr bwMode="auto">
          <a:xfrm>
            <a:off x="8937073" y="1851662"/>
            <a:ext cx="2362200" cy="584775"/>
          </a:xfrm>
          <a:prstGeom prst="rect">
            <a:avLst/>
          </a:prstGeom>
          <a:noFill/>
          <a:ln w="9525">
            <a:noFill/>
            <a:miter lim="800000"/>
            <a:headEnd/>
            <a:tailEnd/>
          </a:ln>
        </p:spPr>
        <p:txBody>
          <a:bodyPr>
            <a:spAutoFit/>
          </a:bodyPr>
          <a:lstStyle/>
          <a:p>
            <a:pPr algn="ctr" rtl="1"/>
            <a:r>
              <a:rPr lang="ar-EG" sz="3200" b="1" dirty="0">
                <a:latin typeface="Sakkal Majalla" panose="02000000000000000000" pitchFamily="2" charset="-78"/>
                <a:ea typeface="+mj-ea"/>
                <a:cs typeface="Sakkal Majalla" panose="02000000000000000000" pitchFamily="2" charset="-78"/>
              </a:rPr>
              <a:t>الفسيولوجية</a:t>
            </a:r>
          </a:p>
        </p:txBody>
      </p:sp>
      <p:sp>
        <p:nvSpPr>
          <p:cNvPr id="71" name="Rectangle 70"/>
          <p:cNvSpPr/>
          <p:nvPr/>
        </p:nvSpPr>
        <p:spPr>
          <a:xfrm>
            <a:off x="5031771" y="1959880"/>
            <a:ext cx="2908922" cy="2062103"/>
          </a:xfrm>
          <a:prstGeom prst="rect">
            <a:avLst/>
          </a:prstGeom>
        </p:spPr>
        <p:txBody>
          <a:bodyPr wrap="square">
            <a:spAutoFit/>
          </a:bodyPr>
          <a:lstStyle/>
          <a:p>
            <a:pPr algn="ctr">
              <a:defRPr/>
            </a:pPr>
            <a:r>
              <a:rPr lang="ar-EG" sz="3200" b="1" dirty="0">
                <a:solidFill>
                  <a:srgbClr val="FF0000"/>
                </a:solidFill>
                <a:latin typeface="Sakkal Majalla" panose="02000000000000000000" pitchFamily="2" charset="-78"/>
                <a:cs typeface="Sakkal Majalla" panose="02000000000000000000" pitchFamily="2" charset="-78"/>
              </a:rPr>
              <a:t>العوامل </a:t>
            </a:r>
            <a:r>
              <a:rPr lang="ar-EG" sz="3200" b="1" dirty="0" smtClean="0">
                <a:solidFill>
                  <a:srgbClr val="FF0000"/>
                </a:solidFill>
                <a:latin typeface="Sakkal Majalla" panose="02000000000000000000" pitchFamily="2" charset="-78"/>
                <a:cs typeface="Sakkal Majalla" panose="02000000000000000000" pitchFamily="2" charset="-78"/>
              </a:rPr>
              <a:t>التي</a:t>
            </a:r>
            <a:endParaRPr lang="ar-BH" sz="3200" b="1" dirty="0" smtClean="0">
              <a:solidFill>
                <a:srgbClr val="FF0000"/>
              </a:solidFill>
              <a:latin typeface="Sakkal Majalla" panose="02000000000000000000" pitchFamily="2" charset="-78"/>
              <a:cs typeface="Sakkal Majalla" panose="02000000000000000000" pitchFamily="2" charset="-78"/>
            </a:endParaRPr>
          </a:p>
          <a:p>
            <a:pPr algn="ctr">
              <a:defRPr/>
            </a:pPr>
            <a:r>
              <a:rPr lang="ar-EG" sz="3200" b="1" dirty="0" smtClean="0">
                <a:solidFill>
                  <a:srgbClr val="FF0000"/>
                </a:solidFill>
                <a:latin typeface="Sakkal Majalla" panose="02000000000000000000" pitchFamily="2" charset="-78"/>
                <a:cs typeface="Sakkal Majalla" panose="02000000000000000000" pitchFamily="2" charset="-78"/>
              </a:rPr>
              <a:t> تؤثر</a:t>
            </a:r>
            <a:endParaRPr lang="ar-BH" sz="3200" b="1" dirty="0" smtClean="0">
              <a:solidFill>
                <a:srgbClr val="FF0000"/>
              </a:solidFill>
              <a:latin typeface="Sakkal Majalla" panose="02000000000000000000" pitchFamily="2" charset="-78"/>
              <a:cs typeface="Sakkal Majalla" panose="02000000000000000000" pitchFamily="2" charset="-78"/>
            </a:endParaRPr>
          </a:p>
          <a:p>
            <a:pPr algn="ctr">
              <a:defRPr/>
            </a:pPr>
            <a:r>
              <a:rPr lang="ar-EG" sz="3200" b="1" dirty="0" smtClean="0">
                <a:solidFill>
                  <a:srgbClr val="FF0000"/>
                </a:solidFill>
                <a:latin typeface="Sakkal Majalla" panose="02000000000000000000" pitchFamily="2" charset="-78"/>
                <a:cs typeface="Sakkal Majalla" panose="02000000000000000000" pitchFamily="2" charset="-78"/>
              </a:rPr>
              <a:t> </a:t>
            </a:r>
            <a:r>
              <a:rPr lang="ar-EG" sz="3200" b="1" dirty="0">
                <a:solidFill>
                  <a:srgbClr val="FF0000"/>
                </a:solidFill>
                <a:latin typeface="Sakkal Majalla" panose="02000000000000000000" pitchFamily="2" charset="-78"/>
                <a:cs typeface="Sakkal Majalla" panose="02000000000000000000" pitchFamily="2" charset="-78"/>
              </a:rPr>
              <a:t>في العادات الغذائية</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72" name="Rectangle: Rounded Corners 1">
            <a:extLst>
              <a:ext uri="{FF2B5EF4-FFF2-40B4-BE49-F238E27FC236}">
                <a16:creationId xmlns:a16="http://schemas.microsoft.com/office/drawing/2014/main" xmlns="" id="{BB29B666-8A4A-48AB-8CF7-1AED8CE44CE5}"/>
              </a:ext>
            </a:extLst>
          </p:cNvPr>
          <p:cNvSpPr/>
          <p:nvPr/>
        </p:nvSpPr>
        <p:spPr>
          <a:xfrm>
            <a:off x="2031524" y="282089"/>
            <a:ext cx="8244417"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ar-EG" sz="4400" b="1" dirty="0">
                <a:latin typeface="Sakkal Majalla" panose="02000000000000000000" pitchFamily="2" charset="-78"/>
                <a:cs typeface="Sakkal Majalla" panose="02000000000000000000" pitchFamily="2" charset="-78"/>
              </a:rPr>
              <a:t>العوامل التي تؤثر في العادات الغذائية</a:t>
            </a:r>
            <a:endParaRPr lang="en-US" sz="4400" b="1" dirty="0">
              <a:latin typeface="Sakkal Majalla" panose="02000000000000000000" pitchFamily="2" charset="-78"/>
              <a:cs typeface="Sakkal Majalla" panose="02000000000000000000" pitchFamily="2" charset="-78"/>
            </a:endParaRPr>
          </a:p>
        </p:txBody>
      </p:sp>
      <p:sp>
        <p:nvSpPr>
          <p:cNvPr id="73" name="Right Arrow 72"/>
          <p:cNvSpPr/>
          <p:nvPr/>
        </p:nvSpPr>
        <p:spPr>
          <a:xfrm rot="5231040">
            <a:off x="6151614" y="4223673"/>
            <a:ext cx="467177" cy="589913"/>
          </a:xfrm>
          <a:prstGeom prst="rightArrow">
            <a:avLst>
              <a:gd name="adj1" fmla="val 60000"/>
              <a:gd name="adj2" fmla="val 50000"/>
            </a:avLst>
          </a:prstGeom>
          <a:solidFill>
            <a:srgbClr val="C00000"/>
          </a:solidFill>
        </p:spPr>
        <p:style>
          <a:lnRef idx="2">
            <a:schemeClr val="accent4"/>
          </a:lnRef>
          <a:fillRef idx="1">
            <a:schemeClr val="lt1"/>
          </a:fillRef>
          <a:effectRef idx="0">
            <a:schemeClr val="accent4"/>
          </a:effectRef>
          <a:fontRef idx="minor">
            <a:schemeClr val="dk1"/>
          </a:fontRef>
        </p:style>
      </p:sp>
    </p:spTree>
    <p:extLst>
      <p:ext uri="{BB962C8B-B14F-4D97-AF65-F5344CB8AC3E}">
        <p14:creationId xmlns:p14="http://schemas.microsoft.com/office/powerpoint/2010/main" val="514778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70"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270640" y="6389297"/>
            <a:ext cx="7749409"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العادات الغذائية</a:t>
            </a:r>
            <a:r>
              <a:rPr lang="en-US" sz="2000" b="1" dirty="0">
                <a:latin typeface="Sakkal Majalla" panose="02000000000000000000" pitchFamily="2" charset="-78"/>
                <a:cs typeface="Sakkal Majalla" panose="02000000000000000000" pitchFamily="2" charset="-78"/>
              </a:rPr>
              <a:t> </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العادات </a:t>
            </a:r>
            <a:r>
              <a:rPr lang="ar-BH" sz="2000" b="1" dirty="0">
                <a:latin typeface="Sakkal Majalla" panose="02000000000000000000" pitchFamily="2" charset="-78"/>
                <a:cs typeface="Sakkal Majalla" panose="02000000000000000000" pitchFamily="2" charset="-78"/>
              </a:rPr>
              <a:t>الغذائية في عصر </a:t>
            </a:r>
            <a:r>
              <a:rPr lang="ar-BH" sz="2000" b="1" dirty="0"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3" name="Freeform 2"/>
          <p:cNvSpPr/>
          <p:nvPr/>
        </p:nvSpPr>
        <p:spPr>
          <a:xfrm>
            <a:off x="176597" y="1267351"/>
            <a:ext cx="2696124" cy="885932"/>
          </a:xfrm>
          <a:custGeom>
            <a:avLst/>
            <a:gdLst>
              <a:gd name="connsiteX0" fmla="*/ 0 w 2696124"/>
              <a:gd name="connsiteY0" fmla="*/ 0 h 885932"/>
              <a:gd name="connsiteX1" fmla="*/ 2696124 w 2696124"/>
              <a:gd name="connsiteY1" fmla="*/ 0 h 885932"/>
              <a:gd name="connsiteX2" fmla="*/ 2696124 w 2696124"/>
              <a:gd name="connsiteY2" fmla="*/ 885932 h 885932"/>
              <a:gd name="connsiteX3" fmla="*/ 0 w 2696124"/>
              <a:gd name="connsiteY3" fmla="*/ 885932 h 885932"/>
              <a:gd name="connsiteX4" fmla="*/ 0 w 2696124"/>
              <a:gd name="connsiteY4" fmla="*/ 0 h 88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24" h="885932">
                <a:moveTo>
                  <a:pt x="0" y="0"/>
                </a:moveTo>
                <a:lnTo>
                  <a:pt x="2696124" y="0"/>
                </a:lnTo>
                <a:lnTo>
                  <a:pt x="2696124" y="885932"/>
                </a:lnTo>
                <a:lnTo>
                  <a:pt x="0" y="88593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2" tIns="146304" rIns="256032" bIns="146304" numCol="1" spcCol="1270" anchor="ctr" anchorCtr="0">
            <a:noAutofit/>
          </a:bodyPr>
          <a:lstStyle/>
          <a:p>
            <a:pPr lvl="0" algn="ctr" defTabSz="1600200" rtl="1">
              <a:lnSpc>
                <a:spcPct val="90000"/>
              </a:lnSpc>
              <a:spcBef>
                <a:spcPct val="0"/>
              </a:spcBef>
              <a:spcAft>
                <a:spcPct val="35000"/>
              </a:spcAft>
            </a:pPr>
            <a:r>
              <a:rPr lang="ar-BH" sz="3600" b="1" kern="1200" dirty="0" smtClean="0">
                <a:latin typeface="Sakkal Majalla" panose="02000000000000000000" pitchFamily="2" charset="-78"/>
                <a:cs typeface="Sakkal Majalla" panose="02000000000000000000" pitchFamily="2" charset="-78"/>
              </a:rPr>
              <a:t>الوراثة</a:t>
            </a:r>
            <a:endParaRPr lang="en-US" sz="3600" kern="1200" dirty="0">
              <a:latin typeface="Sakkal Majalla" panose="02000000000000000000" pitchFamily="2" charset="-78"/>
              <a:cs typeface="Sakkal Majalla" panose="02000000000000000000" pitchFamily="2" charset="-78"/>
            </a:endParaRPr>
          </a:p>
        </p:txBody>
      </p:sp>
      <p:sp>
        <p:nvSpPr>
          <p:cNvPr id="5" name="Freeform 4"/>
          <p:cNvSpPr/>
          <p:nvPr/>
        </p:nvSpPr>
        <p:spPr>
          <a:xfrm>
            <a:off x="156807" y="2457450"/>
            <a:ext cx="2696124" cy="3754220"/>
          </a:xfrm>
          <a:custGeom>
            <a:avLst/>
            <a:gdLst>
              <a:gd name="connsiteX0" fmla="*/ 0 w 2696124"/>
              <a:gd name="connsiteY0" fmla="*/ 0 h 3546518"/>
              <a:gd name="connsiteX1" fmla="*/ 2696124 w 2696124"/>
              <a:gd name="connsiteY1" fmla="*/ 0 h 3546518"/>
              <a:gd name="connsiteX2" fmla="*/ 2696124 w 2696124"/>
              <a:gd name="connsiteY2" fmla="*/ 3546518 h 3546518"/>
              <a:gd name="connsiteX3" fmla="*/ 0 w 2696124"/>
              <a:gd name="connsiteY3" fmla="*/ 3546518 h 3546518"/>
              <a:gd name="connsiteX4" fmla="*/ 0 w 2696124"/>
              <a:gd name="connsiteY4" fmla="*/ 0 h 354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24" h="3546518">
                <a:moveTo>
                  <a:pt x="0" y="0"/>
                </a:moveTo>
                <a:lnTo>
                  <a:pt x="2696124" y="0"/>
                </a:lnTo>
                <a:lnTo>
                  <a:pt x="2696124" y="3546518"/>
                </a:lnTo>
                <a:lnTo>
                  <a:pt x="0" y="354651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r>
              <a:rPr lang="ar-BH" sz="2000" b="1" kern="1200" dirty="0" smtClean="0">
                <a:solidFill>
                  <a:schemeClr val="tx2">
                    <a:lumMod val="75000"/>
                  </a:schemeClr>
                </a:solidFill>
                <a:latin typeface="Sakkal Majalla" panose="02000000000000000000" pitchFamily="2" charset="-78"/>
                <a:ea typeface="+mj-ea"/>
                <a:cs typeface="Sakkal Majalla" panose="02000000000000000000"/>
              </a:rPr>
              <a:t>يظهر تأثير العوامل الوراثية  بصورة غير مباشرة .</a:t>
            </a:r>
          </a:p>
          <a:p>
            <a:pPr marL="171450" lvl="1" indent="-171450" algn="r" defTabSz="800100" rtl="1">
              <a:lnSpc>
                <a:spcPct val="90000"/>
              </a:lnSpc>
              <a:spcBef>
                <a:spcPct val="0"/>
              </a:spcBef>
              <a:spcAft>
                <a:spcPct val="15000"/>
              </a:spcAft>
              <a:buChar char="••"/>
            </a:pPr>
            <a:endParaRPr lang="en-US" sz="2000" b="1" kern="1200" dirty="0">
              <a:solidFill>
                <a:srgbClr val="FF0000"/>
              </a:solidFill>
              <a:cs typeface="Sakkal Majalla" panose="02000000000000000000"/>
            </a:endParaRPr>
          </a:p>
          <a:p>
            <a:pPr marL="171450" lvl="1" indent="-171450" algn="r" defTabSz="800100" rtl="1">
              <a:lnSpc>
                <a:spcPct val="90000"/>
              </a:lnSpc>
              <a:spcBef>
                <a:spcPct val="0"/>
              </a:spcBef>
              <a:spcAft>
                <a:spcPct val="15000"/>
              </a:spcAft>
              <a:buChar char="••"/>
            </a:pPr>
            <a:r>
              <a:rPr lang="ar-BH" sz="2000" b="1" kern="1200" dirty="0" smtClean="0">
                <a:solidFill>
                  <a:schemeClr val="tx2">
                    <a:lumMod val="75000"/>
                  </a:schemeClr>
                </a:solidFill>
                <a:latin typeface="Sakkal Majalla" panose="02000000000000000000" pitchFamily="2" charset="-78"/>
                <a:ea typeface="+mj-ea"/>
                <a:cs typeface="Sakkal Majalla" panose="02000000000000000000"/>
              </a:rPr>
              <a:t>قد يرث الشخص بعض الصفات الوراثية مثل وجود أو غياب بعض الانزيمات ونشاط إفراز الهرمونات التي تؤثر على تمثيل الغذاء وبالتالي اختيار الغذاء وتكوين العادات الغذائية .</a:t>
            </a:r>
          </a:p>
        </p:txBody>
      </p:sp>
      <p:sp>
        <p:nvSpPr>
          <p:cNvPr id="11" name="Freeform 10"/>
          <p:cNvSpPr/>
          <p:nvPr/>
        </p:nvSpPr>
        <p:spPr>
          <a:xfrm>
            <a:off x="3215964" y="1267351"/>
            <a:ext cx="2696124" cy="885932"/>
          </a:xfrm>
          <a:custGeom>
            <a:avLst/>
            <a:gdLst>
              <a:gd name="connsiteX0" fmla="*/ 0 w 2696124"/>
              <a:gd name="connsiteY0" fmla="*/ 0 h 885932"/>
              <a:gd name="connsiteX1" fmla="*/ 2696124 w 2696124"/>
              <a:gd name="connsiteY1" fmla="*/ 0 h 885932"/>
              <a:gd name="connsiteX2" fmla="*/ 2696124 w 2696124"/>
              <a:gd name="connsiteY2" fmla="*/ 885932 h 885932"/>
              <a:gd name="connsiteX3" fmla="*/ 0 w 2696124"/>
              <a:gd name="connsiteY3" fmla="*/ 885932 h 885932"/>
              <a:gd name="connsiteX4" fmla="*/ 0 w 2696124"/>
              <a:gd name="connsiteY4" fmla="*/ 0 h 88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24" h="885932">
                <a:moveTo>
                  <a:pt x="0" y="0"/>
                </a:moveTo>
                <a:lnTo>
                  <a:pt x="2696124" y="0"/>
                </a:lnTo>
                <a:lnTo>
                  <a:pt x="2696124" y="885932"/>
                </a:lnTo>
                <a:lnTo>
                  <a:pt x="0" y="88593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ar-BH" sz="3200" b="1" kern="1200" dirty="0" smtClean="0">
                <a:latin typeface="Sakkal Majalla" panose="02000000000000000000" pitchFamily="2" charset="-78"/>
                <a:cs typeface="Sakkal Majalla" panose="02000000000000000000" pitchFamily="2" charset="-78"/>
              </a:rPr>
              <a:t>الحساسية الغذائية </a:t>
            </a:r>
            <a:endParaRPr lang="en-US" sz="3200" kern="1200" dirty="0">
              <a:latin typeface="Sakkal Majalla" panose="02000000000000000000" pitchFamily="2" charset="-78"/>
              <a:cs typeface="Sakkal Majalla" panose="02000000000000000000" pitchFamily="2" charset="-78"/>
            </a:endParaRPr>
          </a:p>
        </p:txBody>
      </p:sp>
      <p:sp>
        <p:nvSpPr>
          <p:cNvPr id="12" name="Freeform 11"/>
          <p:cNvSpPr/>
          <p:nvPr/>
        </p:nvSpPr>
        <p:spPr>
          <a:xfrm>
            <a:off x="3134946" y="2354743"/>
            <a:ext cx="2696124" cy="3754220"/>
          </a:xfrm>
          <a:custGeom>
            <a:avLst/>
            <a:gdLst>
              <a:gd name="connsiteX0" fmla="*/ 0 w 2696124"/>
              <a:gd name="connsiteY0" fmla="*/ 0 h 3546518"/>
              <a:gd name="connsiteX1" fmla="*/ 2696124 w 2696124"/>
              <a:gd name="connsiteY1" fmla="*/ 0 h 3546518"/>
              <a:gd name="connsiteX2" fmla="*/ 2696124 w 2696124"/>
              <a:gd name="connsiteY2" fmla="*/ 3546518 h 3546518"/>
              <a:gd name="connsiteX3" fmla="*/ 0 w 2696124"/>
              <a:gd name="connsiteY3" fmla="*/ 3546518 h 3546518"/>
              <a:gd name="connsiteX4" fmla="*/ 0 w 2696124"/>
              <a:gd name="connsiteY4" fmla="*/ 0 h 354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24" h="3546518">
                <a:moveTo>
                  <a:pt x="0" y="0"/>
                </a:moveTo>
                <a:lnTo>
                  <a:pt x="2696124" y="0"/>
                </a:lnTo>
                <a:lnTo>
                  <a:pt x="2696124" y="3546518"/>
                </a:lnTo>
                <a:lnTo>
                  <a:pt x="0" y="354651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r>
              <a:rPr lang="ar-BH" sz="2000" b="1" kern="1200" dirty="0" smtClean="0">
                <a:solidFill>
                  <a:schemeClr val="tx2">
                    <a:lumMod val="75000"/>
                  </a:schemeClr>
                </a:solidFill>
                <a:latin typeface="Sakkal Majalla" panose="02000000000000000000" pitchFamily="2" charset="-78"/>
                <a:ea typeface="+mj-ea"/>
                <a:cs typeface="Sakkal Majalla" panose="02000000000000000000"/>
              </a:rPr>
              <a:t>هناك الكثير من الأطعمة التي تسبب الحساسية وهي تختلف من شخص إلى آخر مثل السمك واللحوم والمكسرات والبيض والحليب وغيرها.</a:t>
            </a:r>
          </a:p>
          <a:p>
            <a:pPr marL="171450" lvl="1" indent="-171450" algn="r" defTabSz="800100" rtl="1">
              <a:lnSpc>
                <a:spcPct val="90000"/>
              </a:lnSpc>
              <a:spcBef>
                <a:spcPct val="0"/>
              </a:spcBef>
              <a:spcAft>
                <a:spcPct val="15000"/>
              </a:spcAft>
              <a:buChar char="••"/>
            </a:pPr>
            <a:endParaRPr lang="ar-BH" sz="2000" b="1" kern="1200" dirty="0" smtClean="0">
              <a:solidFill>
                <a:schemeClr val="tx2">
                  <a:lumMod val="75000"/>
                </a:schemeClr>
              </a:solidFill>
              <a:latin typeface="Sakkal Majalla" panose="02000000000000000000" pitchFamily="2" charset="-78"/>
              <a:ea typeface="+mj-ea"/>
              <a:cs typeface="Sakkal Majalla" panose="02000000000000000000"/>
            </a:endParaRPr>
          </a:p>
          <a:p>
            <a:pPr marL="171450" lvl="1" indent="-171450" algn="r" defTabSz="800100" rtl="1">
              <a:lnSpc>
                <a:spcPct val="90000"/>
              </a:lnSpc>
              <a:spcBef>
                <a:spcPct val="0"/>
              </a:spcBef>
              <a:spcAft>
                <a:spcPct val="15000"/>
              </a:spcAft>
              <a:buChar char="••"/>
            </a:pPr>
            <a:r>
              <a:rPr lang="ar-BH" sz="2000" b="1" kern="1200" dirty="0" smtClean="0">
                <a:solidFill>
                  <a:schemeClr val="tx2">
                    <a:lumMod val="75000"/>
                  </a:schemeClr>
                </a:solidFill>
                <a:latin typeface="Sakkal Majalla" panose="02000000000000000000" pitchFamily="2" charset="-78"/>
                <a:ea typeface="+mj-ea"/>
                <a:cs typeface="Sakkal Majalla" panose="02000000000000000000"/>
              </a:rPr>
              <a:t>هذه الحساسية تجيز للشخص تجنب بعض الأطعمة المسببة لها فتتغير عادات تناوله للغذاء .</a:t>
            </a:r>
            <a:endParaRPr lang="ar-BH" sz="2000" b="1" kern="1200" dirty="0">
              <a:solidFill>
                <a:schemeClr val="tx2">
                  <a:lumMod val="75000"/>
                </a:schemeClr>
              </a:solidFill>
              <a:latin typeface="Sakkal Majalla" panose="02000000000000000000" pitchFamily="2" charset="-78"/>
              <a:ea typeface="+mj-ea"/>
              <a:cs typeface="Sakkal Majalla" panose="02000000000000000000"/>
            </a:endParaRPr>
          </a:p>
        </p:txBody>
      </p:sp>
      <p:sp>
        <p:nvSpPr>
          <p:cNvPr id="13" name="Freeform 12"/>
          <p:cNvSpPr/>
          <p:nvPr/>
        </p:nvSpPr>
        <p:spPr>
          <a:xfrm>
            <a:off x="6323760" y="1267351"/>
            <a:ext cx="2696124" cy="885932"/>
          </a:xfrm>
          <a:custGeom>
            <a:avLst/>
            <a:gdLst>
              <a:gd name="connsiteX0" fmla="*/ 0 w 2696124"/>
              <a:gd name="connsiteY0" fmla="*/ 0 h 885932"/>
              <a:gd name="connsiteX1" fmla="*/ 2696124 w 2696124"/>
              <a:gd name="connsiteY1" fmla="*/ 0 h 885932"/>
              <a:gd name="connsiteX2" fmla="*/ 2696124 w 2696124"/>
              <a:gd name="connsiteY2" fmla="*/ 885932 h 885932"/>
              <a:gd name="connsiteX3" fmla="*/ 0 w 2696124"/>
              <a:gd name="connsiteY3" fmla="*/ 885932 h 885932"/>
              <a:gd name="connsiteX4" fmla="*/ 0 w 2696124"/>
              <a:gd name="connsiteY4" fmla="*/ 0 h 88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24" h="885932">
                <a:moveTo>
                  <a:pt x="0" y="0"/>
                </a:moveTo>
                <a:lnTo>
                  <a:pt x="2696124" y="0"/>
                </a:lnTo>
                <a:lnTo>
                  <a:pt x="2696124" y="885932"/>
                </a:lnTo>
                <a:lnTo>
                  <a:pt x="0" y="88593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ar-BH" sz="3600" b="1" kern="1200" dirty="0" smtClean="0">
                <a:latin typeface="Sakkal Majalla" panose="02000000000000000000" pitchFamily="2" charset="-78"/>
                <a:cs typeface="Sakkal Majalla" panose="02000000000000000000" pitchFamily="2" charset="-78"/>
              </a:rPr>
              <a:t>الأمراض</a:t>
            </a:r>
            <a:endParaRPr lang="en-US" sz="3600" kern="1200" dirty="0">
              <a:latin typeface="Sakkal Majalla" panose="02000000000000000000" pitchFamily="2" charset="-78"/>
              <a:cs typeface="Sakkal Majalla" panose="02000000000000000000" pitchFamily="2" charset="-78"/>
            </a:endParaRPr>
          </a:p>
        </p:txBody>
      </p:sp>
      <p:sp>
        <p:nvSpPr>
          <p:cNvPr id="14" name="Freeform 13"/>
          <p:cNvSpPr/>
          <p:nvPr/>
        </p:nvSpPr>
        <p:spPr>
          <a:xfrm>
            <a:off x="6323760" y="2394180"/>
            <a:ext cx="2696124" cy="3754220"/>
          </a:xfrm>
          <a:custGeom>
            <a:avLst/>
            <a:gdLst>
              <a:gd name="connsiteX0" fmla="*/ 0 w 2696124"/>
              <a:gd name="connsiteY0" fmla="*/ 0 h 3546518"/>
              <a:gd name="connsiteX1" fmla="*/ 2696124 w 2696124"/>
              <a:gd name="connsiteY1" fmla="*/ 0 h 3546518"/>
              <a:gd name="connsiteX2" fmla="*/ 2696124 w 2696124"/>
              <a:gd name="connsiteY2" fmla="*/ 3546518 h 3546518"/>
              <a:gd name="connsiteX3" fmla="*/ 0 w 2696124"/>
              <a:gd name="connsiteY3" fmla="*/ 3546518 h 3546518"/>
              <a:gd name="connsiteX4" fmla="*/ 0 w 2696124"/>
              <a:gd name="connsiteY4" fmla="*/ 0 h 354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24" h="3546518">
                <a:moveTo>
                  <a:pt x="0" y="0"/>
                </a:moveTo>
                <a:lnTo>
                  <a:pt x="2696124" y="0"/>
                </a:lnTo>
                <a:lnTo>
                  <a:pt x="2696124" y="3546518"/>
                </a:lnTo>
                <a:lnTo>
                  <a:pt x="0" y="354651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r>
              <a:rPr lang="ar-BH" sz="2000" b="1" kern="1200" dirty="0" smtClean="0">
                <a:solidFill>
                  <a:schemeClr val="tx2">
                    <a:lumMod val="75000"/>
                  </a:schemeClr>
                </a:solidFill>
                <a:latin typeface="Sakkal Majalla" panose="02000000000000000000" pitchFamily="2" charset="-78"/>
                <a:ea typeface="+mj-ea"/>
                <a:cs typeface="Sakkal Majalla" panose="02000000000000000000"/>
              </a:rPr>
              <a:t>مريض السكر يتجنب الكثير من الأطعمة التي تحتوي على السكريات والمواد النشوية وتصبح تغذيته محدودة في إطار معين.</a:t>
            </a:r>
            <a:endParaRPr lang="en-US" sz="2000" b="1" kern="1200" dirty="0" smtClean="0">
              <a:solidFill>
                <a:schemeClr val="tx2">
                  <a:lumMod val="75000"/>
                </a:schemeClr>
              </a:solidFill>
              <a:latin typeface="Sakkal Majalla" panose="02000000000000000000" pitchFamily="2" charset="-78"/>
              <a:ea typeface="+mj-ea"/>
              <a:cs typeface="Sakkal Majalla" panose="02000000000000000000"/>
            </a:endParaRPr>
          </a:p>
          <a:p>
            <a:pPr marL="0" lvl="1" algn="r" defTabSz="800100" rtl="1">
              <a:lnSpc>
                <a:spcPct val="90000"/>
              </a:lnSpc>
              <a:spcBef>
                <a:spcPct val="0"/>
              </a:spcBef>
              <a:spcAft>
                <a:spcPct val="15000"/>
              </a:spcAft>
            </a:pPr>
            <a:endParaRPr lang="en-US" sz="2000" b="1" kern="1200" dirty="0">
              <a:cs typeface="Sakkal Majalla" panose="02000000000000000000"/>
            </a:endParaRPr>
          </a:p>
          <a:p>
            <a:pPr marL="171450" lvl="1" indent="-171450" algn="r" defTabSz="800100" rtl="1">
              <a:lnSpc>
                <a:spcPct val="90000"/>
              </a:lnSpc>
              <a:spcBef>
                <a:spcPct val="0"/>
              </a:spcBef>
              <a:spcAft>
                <a:spcPct val="15000"/>
              </a:spcAft>
              <a:buChar char="••"/>
            </a:pPr>
            <a:r>
              <a:rPr lang="ar-BH" sz="2000" b="1" kern="1200" dirty="0" smtClean="0">
                <a:solidFill>
                  <a:schemeClr val="tx2">
                    <a:lumMod val="75000"/>
                  </a:schemeClr>
                </a:solidFill>
                <a:latin typeface="Sakkal Majalla" panose="02000000000000000000" pitchFamily="2" charset="-78"/>
                <a:ea typeface="+mj-ea"/>
                <a:cs typeface="Sakkal Majalla" panose="02000000000000000000"/>
              </a:rPr>
              <a:t>وهناك أمراض أخرى تغير من العادات الغذائية مثل قرحة المعدة وضغط الدم وتصلب الشرايين والسمنة.</a:t>
            </a:r>
            <a:endParaRPr lang="en-US" sz="2000" b="1" kern="1200" dirty="0">
              <a:solidFill>
                <a:schemeClr val="tx2">
                  <a:lumMod val="75000"/>
                </a:schemeClr>
              </a:solidFill>
              <a:cs typeface="Sakkal Majalla" panose="02000000000000000000"/>
            </a:endParaRPr>
          </a:p>
        </p:txBody>
      </p:sp>
      <p:sp>
        <p:nvSpPr>
          <p:cNvPr id="15" name="Freeform 14"/>
          <p:cNvSpPr/>
          <p:nvPr/>
        </p:nvSpPr>
        <p:spPr>
          <a:xfrm>
            <a:off x="9286592" y="1267351"/>
            <a:ext cx="2696124" cy="885932"/>
          </a:xfrm>
          <a:custGeom>
            <a:avLst/>
            <a:gdLst>
              <a:gd name="connsiteX0" fmla="*/ 0 w 2696124"/>
              <a:gd name="connsiteY0" fmla="*/ 0 h 885932"/>
              <a:gd name="connsiteX1" fmla="*/ 2696124 w 2696124"/>
              <a:gd name="connsiteY1" fmla="*/ 0 h 885932"/>
              <a:gd name="connsiteX2" fmla="*/ 2696124 w 2696124"/>
              <a:gd name="connsiteY2" fmla="*/ 885932 h 885932"/>
              <a:gd name="connsiteX3" fmla="*/ 0 w 2696124"/>
              <a:gd name="connsiteY3" fmla="*/ 885932 h 885932"/>
              <a:gd name="connsiteX4" fmla="*/ 0 w 2696124"/>
              <a:gd name="connsiteY4" fmla="*/ 0 h 88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24" h="885932">
                <a:moveTo>
                  <a:pt x="0" y="0"/>
                </a:moveTo>
                <a:lnTo>
                  <a:pt x="2696124" y="0"/>
                </a:lnTo>
                <a:lnTo>
                  <a:pt x="2696124" y="885932"/>
                </a:lnTo>
                <a:lnTo>
                  <a:pt x="0" y="88593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ar-BH" sz="3600" b="1" kern="1200" dirty="0" smtClean="0">
                <a:latin typeface="Sakkal Majalla" panose="02000000000000000000" pitchFamily="2" charset="-78"/>
                <a:cs typeface="Sakkal Majalla" panose="02000000000000000000" pitchFamily="2" charset="-78"/>
              </a:rPr>
              <a:t>العمر</a:t>
            </a:r>
            <a:endParaRPr lang="en-US" sz="3600" kern="1200" dirty="0">
              <a:latin typeface="Sakkal Majalla" panose="02000000000000000000" pitchFamily="2" charset="-78"/>
              <a:cs typeface="Sakkal Majalla" panose="02000000000000000000" pitchFamily="2" charset="-78"/>
            </a:endParaRPr>
          </a:p>
        </p:txBody>
      </p:sp>
      <p:sp>
        <p:nvSpPr>
          <p:cNvPr id="17" name="Freeform 16"/>
          <p:cNvSpPr/>
          <p:nvPr/>
        </p:nvSpPr>
        <p:spPr>
          <a:xfrm>
            <a:off x="9286584" y="2341869"/>
            <a:ext cx="2696124" cy="3754220"/>
          </a:xfrm>
          <a:custGeom>
            <a:avLst/>
            <a:gdLst>
              <a:gd name="connsiteX0" fmla="*/ 0 w 2696124"/>
              <a:gd name="connsiteY0" fmla="*/ 0 h 3546518"/>
              <a:gd name="connsiteX1" fmla="*/ 2696124 w 2696124"/>
              <a:gd name="connsiteY1" fmla="*/ 0 h 3546518"/>
              <a:gd name="connsiteX2" fmla="*/ 2696124 w 2696124"/>
              <a:gd name="connsiteY2" fmla="*/ 3546518 h 3546518"/>
              <a:gd name="connsiteX3" fmla="*/ 0 w 2696124"/>
              <a:gd name="connsiteY3" fmla="*/ 3546518 h 3546518"/>
              <a:gd name="connsiteX4" fmla="*/ 0 w 2696124"/>
              <a:gd name="connsiteY4" fmla="*/ 0 h 354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24" h="3546518">
                <a:moveTo>
                  <a:pt x="0" y="0"/>
                </a:moveTo>
                <a:lnTo>
                  <a:pt x="2696124" y="0"/>
                </a:lnTo>
                <a:lnTo>
                  <a:pt x="2696124" y="3546518"/>
                </a:lnTo>
                <a:lnTo>
                  <a:pt x="0" y="354651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r>
              <a:rPr lang="ar-BH" sz="2000" b="1" kern="1200" dirty="0" smtClean="0">
                <a:solidFill>
                  <a:schemeClr val="tx2">
                    <a:lumMod val="75000"/>
                  </a:schemeClr>
                </a:solidFill>
                <a:latin typeface="Sakkal Majalla" panose="02000000000000000000" pitchFamily="2" charset="-78"/>
                <a:ea typeface="+mj-ea"/>
                <a:cs typeface="Sakkal Majalla" panose="02000000000000000000"/>
              </a:rPr>
              <a:t>لكل مرحلة من مراحل نمو الانسان عواملها وظروفها الخاصة التي تؤثر على احتياجات الأفراد وسلوكهم الغذائي</a:t>
            </a:r>
            <a:endParaRPr lang="en-US" sz="2000" b="1" kern="1200" dirty="0" smtClean="0">
              <a:solidFill>
                <a:schemeClr val="tx2">
                  <a:lumMod val="75000"/>
                </a:schemeClr>
              </a:solidFill>
              <a:latin typeface="Sakkal Majalla" panose="02000000000000000000" pitchFamily="2" charset="-78"/>
              <a:ea typeface="+mj-ea"/>
              <a:cs typeface="Sakkal Majalla" panose="02000000000000000000"/>
            </a:endParaRPr>
          </a:p>
          <a:p>
            <a:pPr marL="0" lvl="1" algn="r" defTabSz="800100" rtl="1">
              <a:lnSpc>
                <a:spcPct val="90000"/>
              </a:lnSpc>
              <a:spcBef>
                <a:spcPct val="0"/>
              </a:spcBef>
              <a:spcAft>
                <a:spcPct val="15000"/>
              </a:spcAft>
            </a:pPr>
            <a:r>
              <a:rPr lang="ar-BH" sz="2000" b="1" kern="1200" dirty="0" smtClean="0">
                <a:solidFill>
                  <a:schemeClr val="tx2">
                    <a:lumMod val="75000"/>
                  </a:schemeClr>
                </a:solidFill>
                <a:latin typeface="Sakkal Majalla" panose="02000000000000000000" pitchFamily="2" charset="-78"/>
                <a:ea typeface="+mj-ea"/>
                <a:cs typeface="Sakkal Majalla" panose="02000000000000000000"/>
              </a:rPr>
              <a:t> </a:t>
            </a:r>
            <a:endParaRPr lang="en-US" sz="2000" b="1" kern="1200" dirty="0">
              <a:cs typeface="Sakkal Majalla" panose="02000000000000000000"/>
            </a:endParaRPr>
          </a:p>
          <a:p>
            <a:pPr marL="171450" lvl="1" indent="-171450" algn="r" defTabSz="800100" rtl="1">
              <a:lnSpc>
                <a:spcPct val="90000"/>
              </a:lnSpc>
              <a:spcBef>
                <a:spcPct val="0"/>
              </a:spcBef>
              <a:spcAft>
                <a:spcPct val="15000"/>
              </a:spcAft>
              <a:buChar char="••"/>
            </a:pPr>
            <a:r>
              <a:rPr lang="ar-BH" sz="2000" b="1" kern="1200" dirty="0" smtClean="0">
                <a:solidFill>
                  <a:schemeClr val="tx2">
                    <a:lumMod val="75000"/>
                  </a:schemeClr>
                </a:solidFill>
                <a:latin typeface="Sakkal Majalla" panose="02000000000000000000" pitchFamily="2" charset="-78"/>
                <a:ea typeface="+mj-ea"/>
                <a:cs typeface="Sakkal Majalla" panose="02000000000000000000"/>
              </a:rPr>
              <a:t>فالأصغر سناً يكونون أكثر استعداد لتقبل التغيير والتطور في نمط السلوك في حين الأشخاص الكبار في السن أكثر تصلبا وتشددا في تغيير عاداتهم .</a:t>
            </a:r>
            <a:endParaRPr lang="ar-BH" sz="2000" b="1" kern="1200" dirty="0">
              <a:solidFill>
                <a:schemeClr val="tx2">
                  <a:lumMod val="75000"/>
                </a:schemeClr>
              </a:solidFill>
              <a:latin typeface="Sakkal Majalla" panose="02000000000000000000" pitchFamily="2" charset="-78"/>
              <a:ea typeface="+mj-ea"/>
              <a:cs typeface="Sakkal Majalla" panose="02000000000000000000"/>
            </a:endParaRPr>
          </a:p>
        </p:txBody>
      </p:sp>
      <p:sp>
        <p:nvSpPr>
          <p:cNvPr id="9" name="Rectangle: Rounded Corners 1">
            <a:extLst>
              <a:ext uri="{FF2B5EF4-FFF2-40B4-BE49-F238E27FC236}">
                <a16:creationId xmlns:a16="http://schemas.microsoft.com/office/drawing/2014/main" xmlns="" id="{BB29B666-8A4A-48AB-8CF7-1AED8CE44CE5}"/>
              </a:ext>
            </a:extLst>
          </p:cNvPr>
          <p:cNvSpPr/>
          <p:nvPr/>
        </p:nvSpPr>
        <p:spPr>
          <a:xfrm>
            <a:off x="2730320" y="199608"/>
            <a:ext cx="6187829"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ar-BH" sz="4400" b="1" dirty="0" smtClean="0">
                <a:latin typeface="Sakkal Majalla" panose="02000000000000000000" pitchFamily="2" charset="-78"/>
                <a:cs typeface="Sakkal Majalla" panose="02000000000000000000" pitchFamily="2" charset="-78"/>
              </a:rPr>
              <a:t>أولاً: </a:t>
            </a:r>
            <a:r>
              <a:rPr lang="ar-BH" sz="4400" b="1" dirty="0">
                <a:latin typeface="Sakkal Majalla" panose="02000000000000000000" pitchFamily="2" charset="-78"/>
                <a:cs typeface="Sakkal Majalla" panose="02000000000000000000" pitchFamily="2" charset="-78"/>
              </a:rPr>
              <a:t>العوامل الفسيولوجية.</a:t>
            </a:r>
            <a:endParaRPr lang="en-US"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30651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2" grpId="0" animBg="1"/>
      <p:bldP spid="13" grpId="0" animBg="1"/>
      <p:bldP spid="14" grpId="0" animBg="1"/>
      <p:bldP spid="15" grpId="0" animBg="1"/>
      <p:bldP spid="1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6736975"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sp>
        <p:nvSpPr>
          <p:cNvPr id="8" name="Rectangle: Rounded Corners 1">
            <a:extLst>
              <a:ext uri="{FF2B5EF4-FFF2-40B4-BE49-F238E27FC236}">
                <a16:creationId xmlns:a16="http://schemas.microsoft.com/office/drawing/2014/main" xmlns="" id="{BB29B666-8A4A-48AB-8CF7-1AED8CE44CE5}"/>
              </a:ext>
            </a:extLst>
          </p:cNvPr>
          <p:cNvSpPr/>
          <p:nvPr/>
        </p:nvSpPr>
        <p:spPr>
          <a:xfrm>
            <a:off x="2692221" y="290706"/>
            <a:ext cx="6187829"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BH" sz="4400" b="1" dirty="0" smtClean="0">
                <a:latin typeface="Sakkal Majalla" panose="02000000000000000000" pitchFamily="2" charset="-78"/>
                <a:cs typeface="Sakkal Majalla" panose="02000000000000000000" pitchFamily="2" charset="-78"/>
              </a:rPr>
              <a:t>ثانياً : </a:t>
            </a:r>
            <a:r>
              <a:rPr lang="ar-BH" sz="4400" b="1" dirty="0">
                <a:latin typeface="Sakkal Majalla" panose="02000000000000000000" pitchFamily="2" charset="-78"/>
                <a:cs typeface="Sakkal Majalla" panose="02000000000000000000" pitchFamily="2" charset="-78"/>
              </a:rPr>
              <a:t>العوامل </a:t>
            </a:r>
            <a:r>
              <a:rPr lang="ar-BH" sz="4400" b="1" dirty="0" smtClean="0">
                <a:latin typeface="Sakkal Majalla" panose="02000000000000000000" pitchFamily="2" charset="-78"/>
                <a:cs typeface="Sakkal Majalla" panose="02000000000000000000" pitchFamily="2" charset="-78"/>
              </a:rPr>
              <a:t>النفسية.</a:t>
            </a:r>
            <a:endParaRPr lang="en-US" sz="4400" b="1" dirty="0">
              <a:latin typeface="Sakkal Majalla" panose="02000000000000000000" pitchFamily="2" charset="-78"/>
              <a:cs typeface="Sakkal Majalla" panose="020000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590253634"/>
              </p:ext>
            </p:extLst>
          </p:nvPr>
        </p:nvGraphicFramePr>
        <p:xfrm>
          <a:off x="389967" y="1503155"/>
          <a:ext cx="11192434" cy="3596640"/>
        </p:xfrm>
        <a:graphic>
          <a:graphicData uri="http://schemas.openxmlformats.org/drawingml/2006/table">
            <a:tbl>
              <a:tblPr firstRow="1" bandRow="1">
                <a:tableStyleId>{7DF18680-E054-41AD-8BC1-D1AEF772440D}</a:tableStyleId>
              </a:tblPr>
              <a:tblGrid>
                <a:gridCol w="2829483">
                  <a:extLst>
                    <a:ext uri="{9D8B030D-6E8A-4147-A177-3AD203B41FA5}">
                      <a16:colId xmlns:a16="http://schemas.microsoft.com/office/drawing/2014/main" xmlns="" val="20000"/>
                    </a:ext>
                  </a:extLst>
                </a:gridCol>
                <a:gridCol w="2671308">
                  <a:extLst>
                    <a:ext uri="{9D8B030D-6E8A-4147-A177-3AD203B41FA5}">
                      <a16:colId xmlns:a16="http://schemas.microsoft.com/office/drawing/2014/main" xmlns="" val="20001"/>
                    </a:ext>
                  </a:extLst>
                </a:gridCol>
                <a:gridCol w="3308637">
                  <a:extLst>
                    <a:ext uri="{9D8B030D-6E8A-4147-A177-3AD203B41FA5}">
                      <a16:colId xmlns:a16="http://schemas.microsoft.com/office/drawing/2014/main" xmlns="" val="20002"/>
                    </a:ext>
                  </a:extLst>
                </a:gridCol>
                <a:gridCol w="2383006">
                  <a:extLst>
                    <a:ext uri="{9D8B030D-6E8A-4147-A177-3AD203B41FA5}">
                      <a16:colId xmlns:a16="http://schemas.microsoft.com/office/drawing/2014/main" xmlns="" val="20003"/>
                    </a:ext>
                  </a:extLst>
                </a:gridCol>
              </a:tblGrid>
              <a:tr h="370840">
                <a:tc>
                  <a:txBody>
                    <a:bodyPr/>
                    <a:lstStyle/>
                    <a:p>
                      <a:pPr algn="ctr" rtl="1"/>
                      <a:r>
                        <a:rPr lang="ar-BH" sz="2800" dirty="0" smtClean="0"/>
                        <a:t>رمز معين</a:t>
                      </a:r>
                      <a:endParaRPr lang="en-US" sz="2800" dirty="0">
                        <a:solidFill>
                          <a:srgbClr val="FF000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dirty="0" smtClean="0"/>
                        <a:t>مناسبات اجتماعية </a:t>
                      </a:r>
                    </a:p>
                    <a:p>
                      <a:pPr algn="ctr"/>
                      <a:endParaRPr lang="en-US" sz="2800" dirty="0">
                        <a:solidFill>
                          <a:srgbClr val="FF0000"/>
                        </a:solidFill>
                        <a:latin typeface="Sakkal Majalla" panose="02000000000000000000" pitchFamily="2" charset="-78"/>
                        <a:cs typeface="Sakkal Majalla" panose="02000000000000000000" pitchFamily="2" charset="-78"/>
                      </a:endParaRPr>
                    </a:p>
                  </a:txBody>
                  <a:tcPr/>
                </a:tc>
                <a:tc>
                  <a:txBody>
                    <a:bodyPr/>
                    <a:lstStyle/>
                    <a:p>
                      <a:pPr algn="ctr" rtl="1"/>
                      <a:r>
                        <a:rPr lang="ar-BH" sz="2800" dirty="0" smtClean="0"/>
                        <a:t>مشكلات مرضية واجتماعية</a:t>
                      </a:r>
                      <a:endParaRPr lang="en-US" sz="2800" dirty="0">
                        <a:solidFill>
                          <a:srgbClr val="FF0000"/>
                        </a:solidFill>
                        <a:latin typeface="Sakkal Majalla" panose="02000000000000000000" pitchFamily="2" charset="-78"/>
                        <a:cs typeface="Sakkal Majalla" panose="02000000000000000000" pitchFamily="2" charset="-78"/>
                      </a:endParaRPr>
                    </a:p>
                  </a:txBody>
                  <a:tcPr/>
                </a:tc>
                <a:tc>
                  <a:txBody>
                    <a:bodyPr/>
                    <a:lstStyle/>
                    <a:p>
                      <a:pPr algn="ctr"/>
                      <a:r>
                        <a:rPr lang="ar-BH" sz="2800" dirty="0" smtClean="0"/>
                        <a:t>حالة القلق والتوتر</a:t>
                      </a:r>
                      <a:endParaRPr lang="en-US" sz="2800" dirty="0">
                        <a:solidFill>
                          <a:srgbClr val="FF0000"/>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0000"/>
                  </a:ext>
                </a:extLst>
              </a:tr>
              <a:tr h="370840">
                <a:tc>
                  <a:txBody>
                    <a:bodyPr/>
                    <a:lstStyle/>
                    <a:p>
                      <a:pPr marL="571500" indent="-571500" algn="r" rtl="1">
                        <a:buFont typeface="Arial" panose="020B0604020202020204" pitchFamily="34" charset="0"/>
                        <a:buChar char="•"/>
                      </a:pPr>
                      <a:r>
                        <a:rPr lang="ar-BH" sz="2800" dirty="0" smtClean="0">
                          <a:latin typeface="Sakkal Majalla" panose="02000000000000000000" pitchFamily="2" charset="-78"/>
                          <a:cs typeface="Sakkal Majalla" panose="02000000000000000000" pitchFamily="2" charset="-78"/>
                        </a:rPr>
                        <a:t>ترمز الحلويات إلى أطعمة المكافأة. </a:t>
                      </a:r>
                    </a:p>
                    <a:p>
                      <a:pPr marL="571500" lvl="0" indent="-571500" algn="r" rtl="1">
                        <a:buFont typeface="Arial" panose="020B0604020202020204" pitchFamily="34" charset="0"/>
                        <a:buChar char="•"/>
                      </a:pPr>
                      <a:r>
                        <a:rPr lang="ar-BH" sz="2800" dirty="0" smtClean="0">
                          <a:latin typeface="Sakkal Majalla" panose="02000000000000000000" pitchFamily="2" charset="-78"/>
                          <a:cs typeface="Sakkal Majalla" panose="02000000000000000000" pitchFamily="2" charset="-78"/>
                        </a:rPr>
                        <a:t>يرمز التمر والرطب إلى السنة النبوية الشريفة. </a:t>
                      </a:r>
                    </a:p>
                    <a:p>
                      <a:pPr algn="r" rtl="1"/>
                      <a:endParaRPr lang="en-US" sz="2800" dirty="0">
                        <a:latin typeface="Sakkal Majalla" panose="02000000000000000000" pitchFamily="2" charset="-78"/>
                        <a:cs typeface="Sakkal Majalla" panose="02000000000000000000" pitchFamily="2" charset="-78"/>
                      </a:endParaRPr>
                    </a:p>
                  </a:txBody>
                  <a:tcPr/>
                </a:tc>
                <a:tc>
                  <a:txBody>
                    <a:bodyPr/>
                    <a:lstStyle/>
                    <a:p>
                      <a:pPr marL="571500" lvl="0" indent="-571500" algn="r" rtl="1">
                        <a:buFont typeface="Arial" panose="020B0604020202020204" pitchFamily="34" charset="0"/>
                        <a:buChar char="•"/>
                      </a:pPr>
                      <a:r>
                        <a:rPr lang="ar-BH" sz="2800" dirty="0" smtClean="0">
                          <a:latin typeface="Sakkal Majalla" panose="02000000000000000000" pitchFamily="2" charset="-78"/>
                          <a:cs typeface="Sakkal Majalla" panose="02000000000000000000" pitchFamily="2" charset="-78"/>
                        </a:rPr>
                        <a:t>كالولائم في الأعياد والافراح. </a:t>
                      </a:r>
                    </a:p>
                    <a:p>
                      <a:pPr marL="571500" lvl="0" indent="-571500" algn="r" rtl="1">
                        <a:buFont typeface="Arial" panose="020B0604020202020204" pitchFamily="34" charset="0"/>
                        <a:buChar char="•"/>
                      </a:pPr>
                      <a:r>
                        <a:rPr lang="ar-BH" sz="2800" dirty="0" smtClean="0">
                          <a:latin typeface="Sakkal Majalla" panose="02000000000000000000" pitchFamily="2" charset="-78"/>
                          <a:cs typeface="Sakkal Majalla" panose="02000000000000000000" pitchFamily="2" charset="-78"/>
                        </a:rPr>
                        <a:t>الاطباق الشعبية الرمضانية كالهريسة والثريد. </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800" dirty="0" smtClean="0">
                          <a:latin typeface="Sakkal Majalla" panose="02000000000000000000" pitchFamily="2" charset="-78"/>
                          <a:cs typeface="Sakkal Majalla" panose="02000000000000000000" pitchFamily="2" charset="-78"/>
                        </a:rPr>
                        <a:t>مثل وجود مشكلة السمنة لدى أحد الافراد، قد يؤثر على الكمية المتناولة من الأطعمة والعناصر الغذائية وبالتالي على الوضع </a:t>
                      </a:r>
                      <a:r>
                        <a:rPr lang="ar-BH" sz="2800" dirty="0" err="1" smtClean="0">
                          <a:latin typeface="Sakkal Majalla" panose="02000000000000000000" pitchFamily="2" charset="-78"/>
                          <a:cs typeface="Sakkal Majalla" panose="02000000000000000000" pitchFamily="2" charset="-78"/>
                        </a:rPr>
                        <a:t>التغذوي</a:t>
                      </a:r>
                      <a:r>
                        <a:rPr lang="ar-BH" sz="2800" dirty="0" smtClean="0">
                          <a:latin typeface="Sakkal Majalla" panose="02000000000000000000" pitchFamily="2" charset="-78"/>
                          <a:cs typeface="Sakkal Majalla" panose="02000000000000000000" pitchFamily="2" charset="-78"/>
                        </a:rPr>
                        <a:t> بشكل عام. </a:t>
                      </a:r>
                      <a:endParaRPr lang="en-US" sz="2800" dirty="0">
                        <a:latin typeface="Sakkal Majalla" panose="02000000000000000000" pitchFamily="2" charset="-78"/>
                        <a:cs typeface="Sakkal Majalla" panose="02000000000000000000" pitchFamily="2" charset="-78"/>
                      </a:endParaRPr>
                    </a:p>
                  </a:txBody>
                  <a:tcPr/>
                </a:tc>
                <a:tc>
                  <a:txBody>
                    <a:bodyPr/>
                    <a:lstStyle/>
                    <a:p>
                      <a:pPr marL="571500" lvl="0" indent="-571500" algn="r" rtl="1">
                        <a:buFont typeface="Arial" panose="020B0604020202020204" pitchFamily="34" charset="0"/>
                        <a:buChar char="•"/>
                      </a:pPr>
                      <a:r>
                        <a:rPr lang="ar-BH" sz="2800" dirty="0" smtClean="0">
                          <a:latin typeface="Sakkal Majalla" panose="02000000000000000000" pitchFamily="2" charset="-78"/>
                          <a:cs typeface="Sakkal Majalla" panose="02000000000000000000" pitchFamily="2" charset="-78"/>
                        </a:rPr>
                        <a:t>زيادة تناول الطعام. </a:t>
                      </a:r>
                    </a:p>
                    <a:p>
                      <a:pPr marL="571500" lvl="0" indent="-571500" algn="r" rtl="1">
                        <a:buFont typeface="Arial" panose="020B0604020202020204" pitchFamily="34" charset="0"/>
                        <a:buChar char="•"/>
                      </a:pPr>
                      <a:r>
                        <a:rPr lang="ar-BH" sz="2800" dirty="0" smtClean="0">
                          <a:latin typeface="Sakkal Majalla" panose="02000000000000000000" pitchFamily="2" charset="-78"/>
                          <a:cs typeface="Sakkal Majalla" panose="02000000000000000000" pitchFamily="2" charset="-78"/>
                        </a:rPr>
                        <a:t> الامتناع عن تناوله. </a:t>
                      </a:r>
                    </a:p>
                    <a:p>
                      <a:pPr algn="r" rtl="1"/>
                      <a:endParaRPr lang="en-US" sz="28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470139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389966" y="6457890"/>
            <a:ext cx="6736975" cy="400110"/>
          </a:xfrm>
          <a:prstGeom prst="rect">
            <a:avLst/>
          </a:prstGeom>
          <a:noFill/>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العادات الغذائية</a:t>
            </a:r>
            <a:r>
              <a:rPr lang="en-US" sz="2000" b="1">
                <a:latin typeface="Sakkal Majalla" panose="02000000000000000000" pitchFamily="2" charset="-78"/>
                <a:cs typeface="Sakkal Majalla" panose="02000000000000000000" pitchFamily="2" charset="-78"/>
              </a:rPr>
              <a:t> </a:t>
            </a:r>
            <a:r>
              <a:rPr lang="en-US" sz="2000" b="1" smtClean="0">
                <a:latin typeface="Sakkal Majalla" panose="02000000000000000000" pitchFamily="2" charset="-78"/>
                <a:cs typeface="Sakkal Majalla" panose="02000000000000000000" pitchFamily="2" charset="-78"/>
              </a:rPr>
              <a:t>-</a:t>
            </a:r>
            <a:r>
              <a:rPr lang="ar-BH" sz="2000" b="1" smtClean="0">
                <a:latin typeface="Sakkal Majalla" panose="02000000000000000000" pitchFamily="2" charset="-78"/>
                <a:cs typeface="Sakkal Majalla" panose="02000000000000000000" pitchFamily="2" charset="-78"/>
              </a:rPr>
              <a:t>العادات </a:t>
            </a:r>
            <a:r>
              <a:rPr lang="ar-BH" sz="2000" b="1">
                <a:latin typeface="Sakkal Majalla" panose="02000000000000000000" pitchFamily="2" charset="-78"/>
                <a:cs typeface="Sakkal Majalla" panose="02000000000000000000" pitchFamily="2" charset="-78"/>
              </a:rPr>
              <a:t>الغذائية في عصر </a:t>
            </a:r>
            <a:r>
              <a:rPr lang="ar-BH" sz="2000" b="1" smtClean="0">
                <a:latin typeface="Sakkal Majalla" panose="02000000000000000000" pitchFamily="2" charset="-78"/>
                <a:cs typeface="Sakkal Majalla" panose="02000000000000000000" pitchFamily="2" charset="-78"/>
              </a:rPr>
              <a:t>العولمة- </a:t>
            </a:r>
            <a:r>
              <a:rPr lang="ar-BH" sz="2000" b="1" dirty="0">
                <a:latin typeface="Sakkal Majalla" panose="02000000000000000000" pitchFamily="2" charset="-78"/>
                <a:cs typeface="Sakkal Majalla" panose="02000000000000000000" pitchFamily="2" charset="-78"/>
              </a:rPr>
              <a:t>مادة التربية الأسرية- اسر 2</a:t>
            </a:r>
            <a:r>
              <a:rPr lang="ar-BH" sz="2000" b="1" dirty="0" smtClean="0">
                <a:latin typeface="Sakkal Majalla" panose="02000000000000000000" pitchFamily="2" charset="-78"/>
                <a:cs typeface="Sakkal Majalla" panose="02000000000000000000" pitchFamily="2" charset="-78"/>
              </a:rPr>
              <a:t>12</a:t>
            </a:r>
            <a:endParaRPr lang="en-US" sz="2000" b="1" dirty="0">
              <a:latin typeface="Sakkal Majalla" panose="02000000000000000000" pitchFamily="2" charset="-78"/>
              <a:cs typeface="Sakkal Majalla" panose="02000000000000000000" pitchFamily="2" charset="-78"/>
            </a:endParaRPr>
          </a:p>
        </p:txBody>
      </p:sp>
      <p:graphicFrame>
        <p:nvGraphicFramePr>
          <p:cNvPr id="8" name="Diagram 7"/>
          <p:cNvGraphicFramePr/>
          <p:nvPr>
            <p:extLst>
              <p:ext uri="{D42A27DB-BD31-4B8C-83A1-F6EECF244321}">
                <p14:modId xmlns:p14="http://schemas.microsoft.com/office/powerpoint/2010/main" val="446104333"/>
              </p:ext>
            </p:extLst>
          </p:nvPr>
        </p:nvGraphicFramePr>
        <p:xfrm>
          <a:off x="1448921" y="972315"/>
          <a:ext cx="9507024" cy="5352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1">
            <a:extLst>
              <a:ext uri="{FF2B5EF4-FFF2-40B4-BE49-F238E27FC236}">
                <a16:creationId xmlns:a16="http://schemas.microsoft.com/office/drawing/2014/main" xmlns="" id="{BB29B666-8A4A-48AB-8CF7-1AED8CE44CE5}"/>
              </a:ext>
            </a:extLst>
          </p:cNvPr>
          <p:cNvSpPr/>
          <p:nvPr/>
        </p:nvSpPr>
        <p:spPr>
          <a:xfrm>
            <a:off x="3037973" y="112179"/>
            <a:ext cx="6187829" cy="90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ar-BH" sz="4400" b="1" dirty="0" smtClean="0">
                <a:latin typeface="Sakkal Majalla" panose="02000000000000000000" pitchFamily="2" charset="-78"/>
                <a:cs typeface="Sakkal Majalla" panose="02000000000000000000" pitchFamily="2" charset="-78"/>
              </a:rPr>
              <a:t>ثالثاً: العوامل</a:t>
            </a:r>
            <a:r>
              <a:rPr lang="ar-BH" sz="4400" b="1" dirty="0">
                <a:ln w="10541" cmpd="sng">
                  <a:solidFill>
                    <a:schemeClr val="accent1">
                      <a:shade val="88000"/>
                      <a:satMod val="110000"/>
                    </a:schemeClr>
                  </a:solidFill>
                  <a:prstDash val="solid"/>
                </a:ln>
                <a:solidFill>
                  <a:srgbClr val="FF0000"/>
                </a:solidFill>
                <a:latin typeface="Sakkal Majalla" panose="02000000000000000000" pitchFamily="2" charset="-78"/>
                <a:cs typeface="Sakkal Majalla" panose="02000000000000000000" pitchFamily="2" charset="-78"/>
              </a:rPr>
              <a:t> </a:t>
            </a:r>
            <a:r>
              <a:rPr lang="ar-BH" sz="4400" b="1" dirty="0">
                <a:latin typeface="Sakkal Majalla" panose="02000000000000000000" pitchFamily="2" charset="-78"/>
                <a:cs typeface="Sakkal Majalla" panose="02000000000000000000" pitchFamily="2" charset="-78"/>
              </a:rPr>
              <a:t>الاقتصادية.</a:t>
            </a:r>
            <a:endParaRPr lang="en-US"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94572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B33EAB28-C8B8-40B8-A4E0-D0F0A170A4FB}"/>
                                            </p:graphicEl>
                                          </p:spTgt>
                                        </p:tgtEl>
                                        <p:attrNameLst>
                                          <p:attrName>style.visibility</p:attrName>
                                        </p:attrNameLst>
                                      </p:cBhvr>
                                      <p:to>
                                        <p:strVal val="visible"/>
                                      </p:to>
                                    </p:set>
                                    <p:animEffect transition="in" filter="fade">
                                      <p:cBhvr>
                                        <p:cTn id="7" dur="500"/>
                                        <p:tgtEl>
                                          <p:spTgt spid="8">
                                            <p:graphicEl>
                                              <a:dgm id="{B33EAB28-C8B8-40B8-A4E0-D0F0A170A4F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93BA4E05-62BC-49D1-9568-FAB0424E98BD}"/>
                                            </p:graphicEl>
                                          </p:spTgt>
                                        </p:tgtEl>
                                        <p:attrNameLst>
                                          <p:attrName>style.visibility</p:attrName>
                                        </p:attrNameLst>
                                      </p:cBhvr>
                                      <p:to>
                                        <p:strVal val="visible"/>
                                      </p:to>
                                    </p:set>
                                    <p:animEffect transition="in" filter="fade">
                                      <p:cBhvr>
                                        <p:cTn id="10" dur="500"/>
                                        <p:tgtEl>
                                          <p:spTgt spid="8">
                                            <p:graphicEl>
                                              <a:dgm id="{93BA4E05-62BC-49D1-9568-FAB0424E98B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4669122F-C809-48FC-800A-21C58FE24464}"/>
                                            </p:graphicEl>
                                          </p:spTgt>
                                        </p:tgtEl>
                                        <p:attrNameLst>
                                          <p:attrName>style.visibility</p:attrName>
                                        </p:attrNameLst>
                                      </p:cBhvr>
                                      <p:to>
                                        <p:strVal val="visible"/>
                                      </p:to>
                                    </p:set>
                                    <p:animEffect transition="in" filter="fade">
                                      <p:cBhvr>
                                        <p:cTn id="15" dur="500"/>
                                        <p:tgtEl>
                                          <p:spTgt spid="8">
                                            <p:graphicEl>
                                              <a:dgm id="{4669122F-C809-48FC-800A-21C58FE2446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020F12BE-3D33-4CD8-921E-0F10C1411580}"/>
                                            </p:graphicEl>
                                          </p:spTgt>
                                        </p:tgtEl>
                                        <p:attrNameLst>
                                          <p:attrName>style.visibility</p:attrName>
                                        </p:attrNameLst>
                                      </p:cBhvr>
                                      <p:to>
                                        <p:strVal val="visible"/>
                                      </p:to>
                                    </p:set>
                                    <p:animEffect transition="in" filter="fade">
                                      <p:cBhvr>
                                        <p:cTn id="18" dur="500"/>
                                        <p:tgtEl>
                                          <p:spTgt spid="8">
                                            <p:graphicEl>
                                              <a:dgm id="{020F12BE-3D33-4CD8-921E-0F10C1411580}"/>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dgm id="{5BB7C78E-FB10-4B8C-8504-DAAA8512E655}"/>
                                            </p:graphicEl>
                                          </p:spTgt>
                                        </p:tgtEl>
                                        <p:attrNameLst>
                                          <p:attrName>style.visibility</p:attrName>
                                        </p:attrNameLst>
                                      </p:cBhvr>
                                      <p:to>
                                        <p:strVal val="visible"/>
                                      </p:to>
                                    </p:set>
                                    <p:animEffect transition="in" filter="fade">
                                      <p:cBhvr>
                                        <p:cTn id="21" dur="500"/>
                                        <p:tgtEl>
                                          <p:spTgt spid="8">
                                            <p:graphicEl>
                                              <a:dgm id="{5BB7C78E-FB10-4B8C-8504-DAAA8512E65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graphicEl>
                                              <a:dgm id="{006F30DA-B1A9-42F8-A253-CBFCC6992808}"/>
                                            </p:graphicEl>
                                          </p:spTgt>
                                        </p:tgtEl>
                                        <p:attrNameLst>
                                          <p:attrName>style.visibility</p:attrName>
                                        </p:attrNameLst>
                                      </p:cBhvr>
                                      <p:to>
                                        <p:strVal val="visible"/>
                                      </p:to>
                                    </p:set>
                                    <p:animEffect transition="in" filter="fade">
                                      <p:cBhvr>
                                        <p:cTn id="26" dur="500"/>
                                        <p:tgtEl>
                                          <p:spTgt spid="8">
                                            <p:graphicEl>
                                              <a:dgm id="{006F30DA-B1A9-42F8-A253-CBFCC6992808}"/>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graphicEl>
                                              <a:dgm id="{AEC3F982-9A61-4E1B-A393-E365DEA6AF74}"/>
                                            </p:graphicEl>
                                          </p:spTgt>
                                        </p:tgtEl>
                                        <p:attrNameLst>
                                          <p:attrName>style.visibility</p:attrName>
                                        </p:attrNameLst>
                                      </p:cBhvr>
                                      <p:to>
                                        <p:strVal val="visible"/>
                                      </p:to>
                                    </p:set>
                                    <p:animEffect transition="in" filter="fade">
                                      <p:cBhvr>
                                        <p:cTn id="29" dur="500"/>
                                        <p:tgtEl>
                                          <p:spTgt spid="8">
                                            <p:graphicEl>
                                              <a:dgm id="{AEC3F982-9A61-4E1B-A393-E365DEA6AF74}"/>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graphicEl>
                                              <a:dgm id="{0F242929-0E4B-4128-8B52-0AA5B9FC6AAD}"/>
                                            </p:graphicEl>
                                          </p:spTgt>
                                        </p:tgtEl>
                                        <p:attrNameLst>
                                          <p:attrName>style.visibility</p:attrName>
                                        </p:attrNameLst>
                                      </p:cBhvr>
                                      <p:to>
                                        <p:strVal val="visible"/>
                                      </p:to>
                                    </p:set>
                                    <p:animEffect transition="in" filter="fade">
                                      <p:cBhvr>
                                        <p:cTn id="32" dur="500"/>
                                        <p:tgtEl>
                                          <p:spTgt spid="8">
                                            <p:graphicEl>
                                              <a:dgm id="{0F242929-0E4B-4128-8B52-0AA5B9FC6AA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CCC8A9DB-0239-4E83-8A1A-E97BF20BC664}"/>
                                            </p:graphicEl>
                                          </p:spTgt>
                                        </p:tgtEl>
                                        <p:attrNameLst>
                                          <p:attrName>style.visibility</p:attrName>
                                        </p:attrNameLst>
                                      </p:cBhvr>
                                      <p:to>
                                        <p:strVal val="visible"/>
                                      </p:to>
                                    </p:set>
                                    <p:animEffect transition="in" filter="fade">
                                      <p:cBhvr>
                                        <p:cTn id="37" dur="500"/>
                                        <p:tgtEl>
                                          <p:spTgt spid="8">
                                            <p:graphicEl>
                                              <a:dgm id="{CCC8A9DB-0239-4E83-8A1A-E97BF20BC664}"/>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graphicEl>
                                              <a:dgm id="{611B0EA0-1062-4E77-882F-3885D7DC34E2}"/>
                                            </p:graphicEl>
                                          </p:spTgt>
                                        </p:tgtEl>
                                        <p:attrNameLst>
                                          <p:attrName>style.visibility</p:attrName>
                                        </p:attrNameLst>
                                      </p:cBhvr>
                                      <p:to>
                                        <p:strVal val="visible"/>
                                      </p:to>
                                    </p:set>
                                    <p:animEffect transition="in" filter="fade">
                                      <p:cBhvr>
                                        <p:cTn id="40" dur="500"/>
                                        <p:tgtEl>
                                          <p:spTgt spid="8">
                                            <p:graphicEl>
                                              <a:dgm id="{611B0EA0-1062-4E77-882F-3885D7DC34E2}"/>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E0761A53-FA7D-49AE-A846-2F79D531EE7B}"/>
                                            </p:graphicEl>
                                          </p:spTgt>
                                        </p:tgtEl>
                                        <p:attrNameLst>
                                          <p:attrName>style.visibility</p:attrName>
                                        </p:attrNameLst>
                                      </p:cBhvr>
                                      <p:to>
                                        <p:strVal val="visible"/>
                                      </p:to>
                                    </p:set>
                                    <p:animEffect transition="in" filter="fade">
                                      <p:cBhvr>
                                        <p:cTn id="43" dur="500"/>
                                        <p:tgtEl>
                                          <p:spTgt spid="8">
                                            <p:graphicEl>
                                              <a:dgm id="{E0761A53-FA7D-49AE-A846-2F79D531EE7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graphicEl>
                                              <a:dgm id="{81E70019-74DC-46CB-8897-CF2AAF4D359D}"/>
                                            </p:graphicEl>
                                          </p:spTgt>
                                        </p:tgtEl>
                                        <p:attrNameLst>
                                          <p:attrName>style.visibility</p:attrName>
                                        </p:attrNameLst>
                                      </p:cBhvr>
                                      <p:to>
                                        <p:strVal val="visible"/>
                                      </p:to>
                                    </p:set>
                                    <p:animEffect transition="in" filter="fade">
                                      <p:cBhvr>
                                        <p:cTn id="48" dur="500"/>
                                        <p:tgtEl>
                                          <p:spTgt spid="8">
                                            <p:graphicEl>
                                              <a:dgm id="{81E70019-74DC-46CB-8897-CF2AAF4D359D}"/>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graphicEl>
                                              <a:dgm id="{A12FB00F-3F1B-4B60-9E01-08AFF8E78EFD}"/>
                                            </p:graphicEl>
                                          </p:spTgt>
                                        </p:tgtEl>
                                        <p:attrNameLst>
                                          <p:attrName>style.visibility</p:attrName>
                                        </p:attrNameLst>
                                      </p:cBhvr>
                                      <p:to>
                                        <p:strVal val="visible"/>
                                      </p:to>
                                    </p:set>
                                    <p:animEffect transition="in" filter="fade">
                                      <p:cBhvr>
                                        <p:cTn id="51" dur="500"/>
                                        <p:tgtEl>
                                          <p:spTgt spid="8">
                                            <p:graphicEl>
                                              <a:dgm id="{A12FB00F-3F1B-4B60-9E01-08AFF8E78EFD}"/>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graphicEl>
                                              <a:dgm id="{F869A538-CE2A-4D51-99CA-E012AE979082}"/>
                                            </p:graphicEl>
                                          </p:spTgt>
                                        </p:tgtEl>
                                        <p:attrNameLst>
                                          <p:attrName>style.visibility</p:attrName>
                                        </p:attrNameLst>
                                      </p:cBhvr>
                                      <p:to>
                                        <p:strVal val="visible"/>
                                      </p:to>
                                    </p:set>
                                    <p:animEffect transition="in" filter="fade">
                                      <p:cBhvr>
                                        <p:cTn id="54" dur="500"/>
                                        <p:tgtEl>
                                          <p:spTgt spid="8">
                                            <p:graphicEl>
                                              <a:dgm id="{F869A538-CE2A-4D51-99CA-E012AE979082}"/>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graphicEl>
                                              <a:dgm id="{ED6E3720-7FA8-414C-9A4F-5A5367CF07BF}"/>
                                            </p:graphicEl>
                                          </p:spTgt>
                                        </p:tgtEl>
                                        <p:attrNameLst>
                                          <p:attrName>style.visibility</p:attrName>
                                        </p:attrNameLst>
                                      </p:cBhvr>
                                      <p:to>
                                        <p:strVal val="visible"/>
                                      </p:to>
                                    </p:set>
                                    <p:animEffect transition="in" filter="fade">
                                      <p:cBhvr>
                                        <p:cTn id="59" dur="500"/>
                                        <p:tgtEl>
                                          <p:spTgt spid="8">
                                            <p:graphicEl>
                                              <a:dgm id="{ED6E3720-7FA8-414C-9A4F-5A5367CF07BF}"/>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graphicEl>
                                              <a:dgm id="{E2CFE1B6-1A64-4AD7-BB1B-6198FCFC2C8A}"/>
                                            </p:graphicEl>
                                          </p:spTgt>
                                        </p:tgtEl>
                                        <p:attrNameLst>
                                          <p:attrName>style.visibility</p:attrName>
                                        </p:attrNameLst>
                                      </p:cBhvr>
                                      <p:to>
                                        <p:strVal val="visible"/>
                                      </p:to>
                                    </p:set>
                                    <p:animEffect transition="in" filter="fade">
                                      <p:cBhvr>
                                        <p:cTn id="62" dur="500"/>
                                        <p:tgtEl>
                                          <p:spTgt spid="8">
                                            <p:graphicEl>
                                              <a:dgm id="{E2CFE1B6-1A64-4AD7-BB1B-6198FCFC2C8A}"/>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graphicEl>
                                              <a:dgm id="{B964A054-0C05-40BA-B9E4-F31B94B33372}"/>
                                            </p:graphicEl>
                                          </p:spTgt>
                                        </p:tgtEl>
                                        <p:attrNameLst>
                                          <p:attrName>style.visibility</p:attrName>
                                        </p:attrNameLst>
                                      </p:cBhvr>
                                      <p:to>
                                        <p:strVal val="visible"/>
                                      </p:to>
                                    </p:set>
                                    <p:animEffect transition="in" filter="fade">
                                      <p:cBhvr>
                                        <p:cTn id="65" dur="500"/>
                                        <p:tgtEl>
                                          <p:spTgt spid="8">
                                            <p:graphicEl>
                                              <a:dgm id="{B964A054-0C05-40BA-B9E4-F31B94B33372}"/>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
                                            <p:graphicEl>
                                              <a:dgm id="{B6247DF8-AAFC-4098-9A38-09D0DB9D08CA}"/>
                                            </p:graphicEl>
                                          </p:spTgt>
                                        </p:tgtEl>
                                        <p:attrNameLst>
                                          <p:attrName>style.visibility</p:attrName>
                                        </p:attrNameLst>
                                      </p:cBhvr>
                                      <p:to>
                                        <p:strVal val="visible"/>
                                      </p:to>
                                    </p:set>
                                    <p:animEffect transition="in" filter="fade">
                                      <p:cBhvr>
                                        <p:cTn id="70" dur="500"/>
                                        <p:tgtEl>
                                          <p:spTgt spid="8">
                                            <p:graphicEl>
                                              <a:dgm id="{B6247DF8-AAFC-4098-9A38-09D0DB9D08CA}"/>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graphicEl>
                                              <a:dgm id="{A0BACE92-85E6-4645-AA9F-F616BDA65FD6}"/>
                                            </p:graphicEl>
                                          </p:spTgt>
                                        </p:tgtEl>
                                        <p:attrNameLst>
                                          <p:attrName>style.visibility</p:attrName>
                                        </p:attrNameLst>
                                      </p:cBhvr>
                                      <p:to>
                                        <p:strVal val="visible"/>
                                      </p:to>
                                    </p:set>
                                    <p:animEffect transition="in" filter="fade">
                                      <p:cBhvr>
                                        <p:cTn id="73" dur="500"/>
                                        <p:tgtEl>
                                          <p:spTgt spid="8">
                                            <p:graphicEl>
                                              <a:dgm id="{A0BACE92-85E6-4645-AA9F-F616BDA65FD6}"/>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graphicEl>
                                              <a:dgm id="{C3BD1F67-C510-46B9-AE90-A3C4EA1857D4}"/>
                                            </p:graphicEl>
                                          </p:spTgt>
                                        </p:tgtEl>
                                        <p:attrNameLst>
                                          <p:attrName>style.visibility</p:attrName>
                                        </p:attrNameLst>
                                      </p:cBhvr>
                                      <p:to>
                                        <p:strVal val="visible"/>
                                      </p:to>
                                    </p:set>
                                    <p:animEffect transition="in" filter="fade">
                                      <p:cBhvr>
                                        <p:cTn id="76" dur="500"/>
                                        <p:tgtEl>
                                          <p:spTgt spid="8">
                                            <p:graphicEl>
                                              <a:dgm id="{C3BD1F67-C510-46B9-AE90-A3C4EA1857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356</TotalTime>
  <Words>2721</Words>
  <Application>Microsoft Office PowerPoint</Application>
  <PresentationFormat>Widescreen</PresentationFormat>
  <Paragraphs>305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Sakkal Majalla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Anissa Ibrahim Alsadoon</cp:lastModifiedBy>
  <cp:revision>26</cp:revision>
  <cp:lastPrinted>2021-01-17T11:49:49Z</cp:lastPrinted>
  <dcterms:created xsi:type="dcterms:W3CDTF">2020-03-04T10:47:58Z</dcterms:created>
  <dcterms:modified xsi:type="dcterms:W3CDTF">2021-02-04T07:02:16Z</dcterms:modified>
</cp:coreProperties>
</file>