
<file path=[Content_Types].xml><?xml version="1.0" encoding="utf-8"?>
<Types xmlns="http://schemas.openxmlformats.org/package/2006/content-types">
  <Default ContentType="image/svg+xml" Extension="svg"/>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tableStyles+xml" PartName="/ppt/tableStyles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1.xml><?xml version="1.0" encoding="utf-8"?>
<a:tblStyleLst xmlns:a="http://schemas.openxmlformats.org/drawingml/2006/main" xmlns:r="http://schemas.openxmlformats.org/officeDocument/2006/relationships" def="{90651C3A-4460-11DB-9652-00E08161165F}">
  <a:tblStyle styleId="{5C22544A-7EE6-4342-B048-85BDC9FD1C3A}" styleName="Medium Style 2 - Accent 1">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cmpd="sng" w="38100">
              <a:solidFill>
                <a:schemeClr val="lt1"/>
              </a:solidFill>
            </a:ln>
          </a:top>
        </a:tcBdr>
        <a:fill>
          <a:solidFill>
            <a:schemeClr val="accent1"/>
          </a:solidFill>
        </a:fill>
      </a:tcStyle>
    </a:lastRow>
    <a:firstRow>
      <a:tcTxStyle b="on">
        <a:fontRef idx="minor">
          <a:prstClr val="black"/>
        </a:fontRef>
        <a:schemeClr val="lt1"/>
      </a:tcTxStyle>
      <a:tcStyle>
        <a:tcBdr>
          <a:bottom>
            <a:ln cmpd="sng" w="38100">
              <a:solidFill>
                <a:schemeClr val="lt1"/>
              </a:solidFill>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B54EE-DF0D-4FA1-B48F-C292469C25C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B54EE-DF0D-4FA1-B48F-C292469C25C4}"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B54EE-DF0D-4FA1-B48F-C292469C25C4}"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ar.wikipedia.org/wiki/%D9%83%D8%B1%D9%8A%D8%A7%D8%AA_%D8%A7%D9%84%D8%AF%D9%85_%D8%A7%D9%84%D8%AD%D9%85%D8%B1%D8%A7%D8%A1" TargetMode="External"/><Relationship Id="rId2" Type="http://schemas.openxmlformats.org/officeDocument/2006/relationships/hyperlink" Target="http://ar.wikipedia.org/wiki/%D9%87%D9%8A%D9%85%D9%88%D8%BA%D9%84%D9%88%D8%A8%D9%8A%D9%86"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l="36704" t="26893" r="37363" b="16252"/>
          <a:stretch/>
        </p:blipFill>
        <p:spPr>
          <a:xfrm>
            <a:off x="386366" y="2501186"/>
            <a:ext cx="2884868" cy="35558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Rectangle 4"/>
          <p:cNvSpPr/>
          <p:nvPr/>
        </p:nvSpPr>
        <p:spPr>
          <a:xfrm>
            <a:off x="4097380" y="3356558"/>
            <a:ext cx="4768948" cy="236988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مادة التربية الأسرية</a:t>
            </a:r>
            <a:endParaRPr lang="en-US" sz="2800" b="1" dirty="0">
              <a:solidFill>
                <a:srgbClr val="FF0000"/>
              </a:solidFill>
              <a:latin typeface="Sakkal Majalla" panose="02000000000000000000" pitchFamily="2" charset="-78"/>
              <a:cs typeface="Sakkal Majalla" panose="02000000000000000000" pitchFamily="2" charset="-78"/>
            </a:endParaRPr>
          </a:p>
          <a:p>
            <a:pPr algn="ctr" rtl="1"/>
            <a:r>
              <a:rPr lang="ar-BH" sz="2800" b="1" dirty="0">
                <a:solidFill>
                  <a:srgbClr val="FF0000"/>
                </a:solidFill>
                <a:latin typeface="Sakkal Majalla" panose="02000000000000000000" pitchFamily="2" charset="-78"/>
                <a:cs typeface="Sakkal Majalla" panose="02000000000000000000" pitchFamily="2" charset="-78"/>
              </a:rPr>
              <a:t>التربية </a:t>
            </a:r>
            <a:r>
              <a:rPr lang="ar-BH" sz="2800" b="1" dirty="0" smtClean="0">
                <a:solidFill>
                  <a:srgbClr val="FF0000"/>
                </a:solidFill>
                <a:latin typeface="Sakkal Majalla" panose="02000000000000000000" pitchFamily="2" charset="-78"/>
                <a:cs typeface="Sakkal Majalla" panose="02000000000000000000" pitchFamily="2" charset="-78"/>
              </a:rPr>
              <a:t>الأسرية (الطفولة 211 ) </a:t>
            </a:r>
          </a:p>
          <a:p>
            <a:pPr algn="ctr" rtl="1"/>
            <a:r>
              <a:rPr lang="ar-BH" sz="2800" b="1" dirty="0">
                <a:latin typeface="Sakkal Majalla" panose="02000000000000000000" pitchFamily="2" charset="-78"/>
                <a:cs typeface="Sakkal Majalla" panose="02000000000000000000" pitchFamily="2" charset="-78"/>
              </a:rPr>
              <a:t>الصف الثاني- الثالث ثانوي</a:t>
            </a:r>
            <a:br>
              <a:rPr lang="ar-BH" sz="2800" b="1" dirty="0">
                <a:latin typeface="Sakkal Majalla" panose="02000000000000000000" pitchFamily="2" charset="-78"/>
                <a:cs typeface="Sakkal Majalla" panose="02000000000000000000" pitchFamily="2" charset="-78"/>
              </a:rPr>
            </a:br>
            <a:r>
              <a:rPr lang="ar-BH" sz="2800" b="1" dirty="0">
                <a:latin typeface="Sakkal Majalla" panose="02000000000000000000" pitchFamily="2" charset="-78"/>
                <a:cs typeface="Sakkal Majalla" panose="02000000000000000000" pitchFamily="2" charset="-78"/>
              </a:rPr>
              <a:t>الفصل</a:t>
            </a:r>
            <a:r>
              <a:rPr lang="ar-BH" sz="3600" b="1" dirty="0">
                <a:latin typeface="Sakkal Majalla" panose="02000000000000000000" pitchFamily="2" charset="-78"/>
                <a:cs typeface="Sakkal Majalla" panose="02000000000000000000" pitchFamily="2" charset="-78"/>
              </a:rPr>
              <a:t> </a:t>
            </a:r>
            <a:r>
              <a:rPr lang="ar-BH" sz="2800" b="1" dirty="0">
                <a:latin typeface="Sakkal Majalla" panose="02000000000000000000" pitchFamily="2" charset="-78"/>
                <a:cs typeface="Sakkal Majalla" panose="02000000000000000000" pitchFamily="2" charset="-78"/>
              </a:rPr>
              <a:t>الدراسي</a:t>
            </a:r>
            <a:r>
              <a:rPr lang="ar-BH" sz="3600" b="1" dirty="0">
                <a:latin typeface="Sakkal Majalla" panose="02000000000000000000" pitchFamily="2" charset="-78"/>
                <a:cs typeface="Sakkal Majalla" panose="02000000000000000000" pitchFamily="2" charset="-78"/>
              </a:rPr>
              <a:t> </a:t>
            </a:r>
            <a:r>
              <a:rPr lang="ar-BH" sz="2800" b="1" dirty="0">
                <a:latin typeface="Sakkal Majalla" panose="02000000000000000000" pitchFamily="2" charset="-78"/>
                <a:cs typeface="Sakkal Majalla" panose="02000000000000000000" pitchFamily="2" charset="-78"/>
              </a:rPr>
              <a:t>الأول/الثاني</a:t>
            </a:r>
          </a:p>
          <a:p>
            <a:pPr algn="ctr" rtl="1"/>
            <a:r>
              <a:rPr lang="ar-BH" sz="2800" b="1" dirty="0" smtClean="0">
                <a:latin typeface="Sakkal Majalla" panose="02000000000000000000" pitchFamily="2" charset="-78"/>
                <a:cs typeface="Sakkal Majalla" panose="02000000000000000000" pitchFamily="2" charset="-78"/>
              </a:rPr>
              <a:t>الصفحة 37-40</a:t>
            </a:r>
            <a:endParaRPr lang="ar-BH" sz="2800" b="1" dirty="0">
              <a:latin typeface="Sakkal Majalla" panose="02000000000000000000" pitchFamily="2" charset="-78"/>
              <a:cs typeface="Sakkal Majalla" panose="02000000000000000000" pitchFamily="2" charset="-78"/>
            </a:endParaRPr>
          </a:p>
        </p:txBody>
      </p:sp>
      <p:sp>
        <p:nvSpPr>
          <p:cNvPr id="6" name="Rounded Rectangle 5"/>
          <p:cNvSpPr/>
          <p:nvPr/>
        </p:nvSpPr>
        <p:spPr>
          <a:xfrm>
            <a:off x="1828800" y="1774316"/>
            <a:ext cx="8714951" cy="953037"/>
          </a:xfrm>
          <a:prstGeom prst="round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5400" b="1" dirty="0" smtClean="0">
              <a:solidFill>
                <a:schemeClr val="bg1"/>
              </a:solidFill>
              <a:latin typeface="Sakkal Majalla" panose="02000000000000000000" pitchFamily="2" charset="-78"/>
              <a:cs typeface="Sakkal Majalla" panose="02000000000000000000" pitchFamily="2" charset="-78"/>
            </a:endParaRPr>
          </a:p>
          <a:p>
            <a:pPr algn="ctr"/>
            <a:r>
              <a:rPr lang="ar-BH" sz="5400" b="1" dirty="0" smtClean="0">
                <a:solidFill>
                  <a:schemeClr val="bg1"/>
                </a:solidFill>
                <a:latin typeface="Sakkal Majalla" panose="02000000000000000000" pitchFamily="2" charset="-78"/>
                <a:cs typeface="Sakkal Majalla" panose="02000000000000000000" pitchFamily="2" charset="-78"/>
              </a:rPr>
              <a:t>الدرس </a:t>
            </a:r>
            <a:r>
              <a:rPr lang="ar-BH" sz="5400" b="1" dirty="0" smtClean="0">
                <a:solidFill>
                  <a:schemeClr val="bg1"/>
                </a:solidFill>
                <a:latin typeface="Sakkal Majalla" panose="02000000000000000000" pitchFamily="2" charset="-78"/>
                <a:cs typeface="Sakkal Majalla" panose="02000000000000000000" pitchFamily="2" charset="-78"/>
              </a:rPr>
              <a:t>الثامن : </a:t>
            </a:r>
            <a:r>
              <a:rPr lang="ar-BH" sz="5400" b="1" dirty="0">
                <a:solidFill>
                  <a:schemeClr val="bg1"/>
                </a:solidFill>
                <a:latin typeface="Sakkal Majalla" panose="02000000000000000000" pitchFamily="2" charset="-78"/>
                <a:cs typeface="Sakkal Majalla" panose="02000000000000000000" pitchFamily="2" charset="-78"/>
              </a:rPr>
              <a:t>الأمراض </a:t>
            </a:r>
            <a:r>
              <a:rPr lang="ar-BH" sz="5400" b="1" dirty="0" smtClean="0">
                <a:solidFill>
                  <a:schemeClr val="bg1"/>
                </a:solidFill>
                <a:latin typeface="Sakkal Majalla" panose="02000000000000000000" pitchFamily="2" charset="-78"/>
                <a:cs typeface="Sakkal Majalla" panose="02000000000000000000" pitchFamily="2" charset="-78"/>
              </a:rPr>
              <a:t>الوراثية</a:t>
            </a:r>
            <a:endParaRPr lang="en-US" sz="5400" b="1" dirty="0" smtClean="0">
              <a:solidFill>
                <a:schemeClr val="bg1"/>
              </a:solidFill>
              <a:latin typeface="Sakkal Majalla" panose="02000000000000000000" pitchFamily="2" charset="-78"/>
              <a:cs typeface="Sakkal Majalla" panose="02000000000000000000" pitchFamily="2" charset="-78"/>
            </a:endParaRPr>
          </a:p>
          <a:p>
            <a:pPr algn="ctr"/>
            <a:endParaRPr lang="en-US" sz="5400" b="1" dirty="0">
              <a:solidFill>
                <a:schemeClr val="bg1"/>
              </a:solidFill>
              <a:latin typeface="Sakkal Majalla" panose="02000000000000000000" pitchFamily="2" charset="-78"/>
              <a:cs typeface="Sakkal Majalla" panose="02000000000000000000" pitchFamily="2" charset="-78"/>
            </a:endParaRPr>
          </a:p>
        </p:txBody>
      </p:sp>
      <p:sp>
        <p:nvSpPr>
          <p:cNvPr id="7" name="Title 1"/>
          <p:cNvSpPr txBox="1">
            <a:spLocks/>
          </p:cNvSpPr>
          <p:nvPr/>
        </p:nvSpPr>
        <p:spPr>
          <a:xfrm>
            <a:off x="727670" y="332760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5400" b="1" dirty="0">
              <a:solidFill>
                <a:schemeClr val="bg1"/>
              </a:solidFill>
              <a:latin typeface="Sakkal Majalla" panose="02000000000000000000" pitchFamily="2" charset="-78"/>
              <a:ea typeface="+mn-ea"/>
              <a:cs typeface="Sakkal Majalla" panose="02000000000000000000" pitchFamily="2" charset="-78"/>
            </a:endParaRPr>
          </a:p>
        </p:txBody>
      </p:sp>
      <p:pic>
        <p:nvPicPr>
          <p:cNvPr id="8" name="Picture 2" descr="263_12589252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4732" y="3255177"/>
            <a:ext cx="2778038" cy="204788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4217226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5289167" y="2864888"/>
            <a:ext cx="1999615" cy="1366819"/>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أعراضه</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3" name="Rounded Rectangle 2"/>
          <p:cNvSpPr>
            <a:spLocks noChangeArrowheads="1"/>
          </p:cNvSpPr>
          <p:nvPr/>
        </p:nvSpPr>
        <p:spPr bwMode="auto">
          <a:xfrm>
            <a:off x="3070774" y="2857902"/>
            <a:ext cx="2053294" cy="1393825"/>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أعراضه</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r" rtl="1">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4" name="Rounded Rectangle 3"/>
          <p:cNvSpPr>
            <a:spLocks noChangeArrowheads="1"/>
          </p:cNvSpPr>
          <p:nvPr/>
        </p:nvSpPr>
        <p:spPr bwMode="auto">
          <a:xfrm>
            <a:off x="7557387" y="2894733"/>
            <a:ext cx="1889125" cy="1336974"/>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أعراضه</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 </a:t>
            </a: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en-US" sz="2000" dirty="0">
                <a:effectLst/>
                <a:latin typeface="Sakkal Majalla" panose="02000000000000000000" pitchFamily="2" charset="-78"/>
                <a:ea typeface="Calibri" panose="020F0502020204030204" pitchFamily="34" charset="0"/>
                <a:cs typeface="Sakkal Majalla" panose="02000000000000000000" pitchFamily="2" charset="-78"/>
              </a:rPr>
              <a:t> </a:t>
            </a:r>
          </a:p>
        </p:txBody>
      </p:sp>
      <p:sp>
        <p:nvSpPr>
          <p:cNvPr id="5" name="Rounded Rectangle 4"/>
          <p:cNvSpPr>
            <a:spLocks noChangeArrowheads="1"/>
          </p:cNvSpPr>
          <p:nvPr/>
        </p:nvSpPr>
        <p:spPr bwMode="auto">
          <a:xfrm>
            <a:off x="3941062" y="2253383"/>
            <a:ext cx="1557655" cy="347980"/>
          </a:xfrm>
          <a:prstGeom prst="roundRect">
            <a:avLst>
              <a:gd name="adj" fmla="val 16667"/>
            </a:avLst>
          </a:prstGeom>
          <a:solidFill>
            <a:schemeClr val="accent6">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a:effectLst/>
                <a:latin typeface="Sakkal Majalla" panose="02000000000000000000" pitchFamily="2" charset="-78"/>
                <a:ea typeface="Calibri" panose="020F0502020204030204" pitchFamily="34" charset="0"/>
                <a:cs typeface="Sakkal Majalla" panose="02000000000000000000" pitchFamily="2" charset="-78"/>
              </a:rPr>
              <a:t>الثلاسيميا</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6" name="Rounded Rectangle 5"/>
          <p:cNvSpPr>
            <a:spLocks noChangeArrowheads="1"/>
          </p:cNvSpPr>
          <p:nvPr/>
        </p:nvSpPr>
        <p:spPr bwMode="auto">
          <a:xfrm>
            <a:off x="5654927" y="2253383"/>
            <a:ext cx="1616075" cy="394970"/>
          </a:xfrm>
          <a:prstGeom prst="roundRect">
            <a:avLst>
              <a:gd name="adj" fmla="val 16667"/>
            </a:avLst>
          </a:prstGeom>
          <a:solidFill>
            <a:schemeClr val="accent4">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نقص الخميرة</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ctr">
              <a:lnSpc>
                <a:spcPct val="107000"/>
              </a:lnSpc>
              <a:spcBef>
                <a:spcPts val="0"/>
              </a:spcBef>
              <a:spcAft>
                <a:spcPts val="800"/>
              </a:spcAft>
            </a:pPr>
            <a:r>
              <a:rPr lang="en-US" sz="2000" b="1"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Rounded Rectangle 6"/>
          <p:cNvSpPr>
            <a:spLocks noChangeArrowheads="1"/>
          </p:cNvSpPr>
          <p:nvPr/>
        </p:nvSpPr>
        <p:spPr bwMode="auto">
          <a:xfrm>
            <a:off x="7480552" y="2253383"/>
            <a:ext cx="1748790" cy="358775"/>
          </a:xfrm>
          <a:prstGeom prst="roundRect">
            <a:avLst>
              <a:gd name="adj" fmla="val 16667"/>
            </a:avLst>
          </a:prstGeom>
          <a:solidFill>
            <a:schemeClr val="accent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فقر الدم المنجلي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cxnSp>
        <p:nvCxnSpPr>
          <p:cNvPr id="8" name="Straight Arrow Connector 7"/>
          <p:cNvCxnSpPr>
            <a:cxnSpLocks noChangeShapeType="1"/>
          </p:cNvCxnSpPr>
          <p:nvPr/>
        </p:nvCxnSpPr>
        <p:spPr bwMode="auto">
          <a:xfrm>
            <a:off x="7001541" y="2011305"/>
            <a:ext cx="345440" cy="196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flipH="1">
            <a:off x="5247257" y="1977457"/>
            <a:ext cx="407670" cy="196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4496687" y="2602633"/>
            <a:ext cx="0" cy="2362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a:off x="6382954" y="1985349"/>
            <a:ext cx="0" cy="196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Straight Arrow Connector 13"/>
          <p:cNvCxnSpPr>
            <a:cxnSpLocks noChangeShapeType="1"/>
          </p:cNvCxnSpPr>
          <p:nvPr/>
        </p:nvCxnSpPr>
        <p:spPr bwMode="auto">
          <a:xfrm>
            <a:off x="8495924" y="4251727"/>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p:cNvCxnSpPr>
          <p:nvPr/>
        </p:nvCxnSpPr>
        <p:spPr bwMode="auto">
          <a:xfrm>
            <a:off x="4239066" y="4261642"/>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a:off x="6275950" y="4261642"/>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 name="Rounded Rectangle 16"/>
          <p:cNvSpPr>
            <a:spLocks noChangeArrowheads="1"/>
          </p:cNvSpPr>
          <p:nvPr/>
        </p:nvSpPr>
        <p:spPr bwMode="auto">
          <a:xfrm>
            <a:off x="5315202" y="4489218"/>
            <a:ext cx="1999615" cy="1635840"/>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أسباب الإصابة به</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r" rtl="1">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8" name="Rounded Rectangle 17"/>
          <p:cNvSpPr>
            <a:spLocks noChangeArrowheads="1"/>
          </p:cNvSpPr>
          <p:nvPr/>
        </p:nvSpPr>
        <p:spPr bwMode="auto">
          <a:xfrm>
            <a:off x="3070773" y="4489217"/>
            <a:ext cx="2079008" cy="1648593"/>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rtl="1">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طرق الوقاية</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r" rtl="1">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r>
              <a:rPr lang="ar-BH" sz="2000" dirty="0" smtClean="0">
                <a:effectLst/>
                <a:latin typeface="Sakkal Majalla" panose="02000000000000000000" pitchFamily="2" charset="-78"/>
                <a:ea typeface="Calibri" panose="020F0502020204030204" pitchFamily="34" charset="0"/>
                <a:cs typeface="Sakkal Majalla" panose="02000000000000000000" pitchFamily="2" charset="-78"/>
              </a:rPr>
              <a:t>............</a:t>
            </a: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9" name="Rounded Rectangle 18"/>
          <p:cNvSpPr>
            <a:spLocks noChangeArrowheads="1"/>
          </p:cNvSpPr>
          <p:nvPr/>
        </p:nvSpPr>
        <p:spPr bwMode="auto">
          <a:xfrm>
            <a:off x="7522462" y="4480135"/>
            <a:ext cx="1889125" cy="1581351"/>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من مضاعفاته</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r" rtl="1">
              <a:lnSpc>
                <a:spcPct val="107000"/>
              </a:lnSpc>
              <a:spcBef>
                <a:spcPts val="0"/>
              </a:spcBef>
              <a:spcAft>
                <a:spcPts val="800"/>
              </a:spcAft>
            </a:pPr>
            <a:r>
              <a:rPr lang="ar-EG" sz="2000" dirty="0" smtClean="0">
                <a:effectLst/>
                <a:latin typeface="Sakkal Majalla" panose="02000000000000000000" pitchFamily="2" charset="-78"/>
                <a:ea typeface="Calibri" panose="020F0502020204030204" pitchFamily="34" charset="0"/>
                <a:cs typeface="Sakkal Majalla" panose="02000000000000000000" pitchFamily="2" charset="-78"/>
              </a:rPr>
              <a:t>..........................................................................</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sz="20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en-US" sz="2000" dirty="0">
                <a:effectLst/>
                <a:latin typeface="Sakkal Majalla" panose="02000000000000000000" pitchFamily="2" charset="-78"/>
                <a:ea typeface="Calibri" panose="020F0502020204030204" pitchFamily="34" charset="0"/>
                <a:cs typeface="Sakkal Majalla" panose="02000000000000000000" pitchFamily="2" charset="-78"/>
              </a:rPr>
              <a:t> </a:t>
            </a:r>
          </a:p>
        </p:txBody>
      </p:sp>
      <p:sp>
        <p:nvSpPr>
          <p:cNvPr id="20" name="Rectangle 19"/>
          <p:cNvSpPr>
            <a:spLocks noChangeArrowheads="1"/>
          </p:cNvSpPr>
          <p:nvPr/>
        </p:nvSpPr>
        <p:spPr bwMode="auto">
          <a:xfrm>
            <a:off x="1931830" y="-23954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أكمل المخطط التالي:</a:t>
            </a:r>
            <a:r>
              <a:rPr kumimoji="0" lang="ar-EG" sz="1600" b="1" i="0" u="none"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EG" sz="1600" b="1" i="0" u="sng"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 name="Rectangle 29"/>
          <p:cNvSpPr>
            <a:spLocks noChangeArrowheads="1"/>
          </p:cNvSpPr>
          <p:nvPr/>
        </p:nvSpPr>
        <p:spPr bwMode="auto">
          <a:xfrm>
            <a:off x="1931830" y="-19382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ounded Rectangle 26"/>
          <p:cNvSpPr>
            <a:spLocks noChangeArrowheads="1"/>
          </p:cNvSpPr>
          <p:nvPr/>
        </p:nvSpPr>
        <p:spPr bwMode="auto">
          <a:xfrm>
            <a:off x="5451092" y="1545850"/>
            <a:ext cx="1863725" cy="347345"/>
          </a:xfrm>
          <a:prstGeom prst="roundRect">
            <a:avLst>
              <a:gd name="adj" fmla="val 16667"/>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الأمراض الوراثية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28" name="Rectangle 27"/>
          <p:cNvSpPr/>
          <p:nvPr/>
        </p:nvSpPr>
        <p:spPr>
          <a:xfrm>
            <a:off x="9411587" y="1344855"/>
            <a:ext cx="2239716" cy="461665"/>
          </a:xfrm>
          <a:prstGeom prst="rect">
            <a:avLst/>
          </a:prstGeom>
          <a:solidFill>
            <a:schemeClr val="accent2">
              <a:lumMod val="40000"/>
              <a:lumOff val="60000"/>
            </a:schemeClr>
          </a:solidFill>
        </p:spPr>
        <p:txBody>
          <a:bodyPr wrap="none">
            <a:spAutoFit/>
          </a:bodyPr>
          <a:lstStyle/>
          <a:p>
            <a:r>
              <a:rPr lang="ar-BH" sz="2400" b="1"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1</a:t>
            </a:r>
            <a:r>
              <a:rPr lang="ar-SA" sz="2400" b="1"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.أكمل </a:t>
            </a:r>
            <a:r>
              <a:rPr lang="ar-SA"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المخطط التالي:</a:t>
            </a:r>
            <a:r>
              <a:rPr lang="ar-EG"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400" dirty="0">
              <a:latin typeface="Sakkal Majalla" panose="02000000000000000000" pitchFamily="2" charset="-78"/>
              <a:cs typeface="Sakkal Majalla" panose="02000000000000000000" pitchFamily="2" charset="-78"/>
            </a:endParaRPr>
          </a:p>
        </p:txBody>
      </p:sp>
      <p:sp>
        <p:nvSpPr>
          <p:cNvPr id="30" name="Rectangle 29"/>
          <p:cNvSpPr/>
          <p:nvPr/>
        </p:nvSpPr>
        <p:spPr>
          <a:xfrm>
            <a:off x="4110277" y="201524"/>
            <a:ext cx="3730625"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marR="0" algn="r" rtl="1">
              <a:lnSpc>
                <a:spcPct val="115000"/>
              </a:lnSpc>
              <a:spcBef>
                <a:spcPts val="0"/>
              </a:spcBef>
              <a:spcAft>
                <a:spcPts val="1000"/>
              </a:spcAft>
            </a:pPr>
            <a:r>
              <a:rPr lang="ar-BH" sz="40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النشاط التقويمي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cxnSp>
        <p:nvCxnSpPr>
          <p:cNvPr id="32" name="Straight Arrow Connector 31"/>
          <p:cNvCxnSpPr>
            <a:cxnSpLocks noChangeShapeType="1"/>
          </p:cNvCxnSpPr>
          <p:nvPr/>
        </p:nvCxnSpPr>
        <p:spPr bwMode="auto">
          <a:xfrm>
            <a:off x="6350917" y="2648353"/>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Straight Arrow Connector 32"/>
          <p:cNvCxnSpPr>
            <a:cxnSpLocks noChangeShapeType="1"/>
          </p:cNvCxnSpPr>
          <p:nvPr/>
        </p:nvCxnSpPr>
        <p:spPr bwMode="auto">
          <a:xfrm>
            <a:off x="8313473" y="2648353"/>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TextBox 33"/>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997770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5708216" y="2437920"/>
            <a:ext cx="2583311" cy="2159730"/>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800"/>
              </a:spcAft>
            </a:pPr>
            <a:r>
              <a:rPr lang="ar-EG" sz="1600" b="1" dirty="0">
                <a:effectLst/>
                <a:latin typeface="Sakkal Majalla" panose="02000000000000000000" pitchFamily="2" charset="-78"/>
                <a:ea typeface="Calibri" panose="020F0502020204030204" pitchFamily="34" charset="0"/>
                <a:cs typeface="Sakkal Majalla" panose="02000000000000000000" pitchFamily="2" charset="-78"/>
              </a:rPr>
              <a:t>من أعراضه</a:t>
            </a:r>
            <a:endParaRPr lang="en-US" sz="1600" dirty="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شحوب اللون.</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 فقدان الشهية والقيء.</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بول لونه أحمر. </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 الشعور بالدوار. </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 اضطراب في التنفس. </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 الصفراء (اليرقان). </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 الإسهال.</a:t>
            </a:r>
            <a:endParaRPr lang="en-US" sz="1600" dirty="0">
              <a:solidFill>
                <a:srgbClr val="FF0000"/>
              </a:solidFill>
              <a:latin typeface="Sakkal Majalla" panose="02000000000000000000" pitchFamily="2" charset="-78"/>
              <a:cs typeface="Sakkal Majalla" panose="02000000000000000000" pitchFamily="2" charset="-78"/>
            </a:endParaRPr>
          </a:p>
          <a:p>
            <a:pPr marL="0" marR="0" algn="r" rtl="1">
              <a:spcBef>
                <a:spcPts val="0"/>
              </a:spcBef>
              <a:spcAft>
                <a:spcPts val="800"/>
              </a:spcAft>
            </a:pPr>
            <a:endParaRPr lang="en-US" sz="16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3" name="Rounded Rectangle 2"/>
          <p:cNvSpPr>
            <a:spLocks noChangeArrowheads="1"/>
          </p:cNvSpPr>
          <p:nvPr/>
        </p:nvSpPr>
        <p:spPr bwMode="auto">
          <a:xfrm>
            <a:off x="378774" y="2272169"/>
            <a:ext cx="4691550" cy="1949075"/>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b="1" dirty="0">
                <a:effectLst/>
                <a:latin typeface="Sakkal Majalla" panose="02000000000000000000" pitchFamily="2" charset="-78"/>
                <a:ea typeface="Calibri" panose="020F0502020204030204" pitchFamily="34" charset="0"/>
                <a:cs typeface="Sakkal Majalla" panose="02000000000000000000" pitchFamily="2" charset="-78"/>
              </a:rPr>
              <a:t>من </a:t>
            </a:r>
            <a:r>
              <a:rPr lang="ar-EG" b="1" dirty="0" smtClean="0">
                <a:effectLst/>
                <a:latin typeface="Sakkal Majalla" panose="02000000000000000000" pitchFamily="2" charset="-78"/>
                <a:ea typeface="Calibri" panose="020F0502020204030204" pitchFamily="34" charset="0"/>
                <a:cs typeface="Sakkal Majalla" panose="02000000000000000000" pitchFamily="2" charset="-78"/>
              </a:rPr>
              <a:t>أعراضه</a:t>
            </a:r>
            <a:endParaRPr lang="ar-BH" b="1" dirty="0" smtClean="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الشحوب</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والإصفرار</a:t>
            </a:r>
            <a:r>
              <a:rPr lang="en-US" dirty="0">
                <a:solidFill>
                  <a:srgbClr val="FF0000"/>
                </a:solidFill>
                <a:latin typeface="Sakkal Majalla" panose="02000000000000000000" pitchFamily="2" charset="-78"/>
                <a:cs typeface="Sakkal Majalla" panose="02000000000000000000" pitchFamily="2" charset="-78"/>
              </a:rPr>
              <a:t>. </a:t>
            </a:r>
            <a:r>
              <a:rPr lang="ar-BH" dirty="0" smtClean="0">
                <a:solidFill>
                  <a:srgbClr val="FF0000"/>
                </a:solidFill>
                <a:latin typeface="Sakkal Majalla" panose="02000000000000000000" pitchFamily="2" charset="-78"/>
                <a:cs typeface="Sakkal Majalla" panose="02000000000000000000" pitchFamily="2" charset="-78"/>
              </a:rPr>
              <a:t>   </a:t>
            </a:r>
            <a:r>
              <a:rPr lang="en-US" dirty="0" err="1" smtClean="0">
                <a:solidFill>
                  <a:srgbClr val="FF0000"/>
                </a:solidFill>
                <a:latin typeface="Sakkal Majalla" panose="02000000000000000000" pitchFamily="2" charset="-78"/>
                <a:cs typeface="Sakkal Majalla" panose="02000000000000000000" pitchFamily="2" charset="-78"/>
              </a:rPr>
              <a:t>فقدان</a:t>
            </a:r>
            <a:r>
              <a:rPr lang="en-US" dirty="0" smtClean="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الشهية</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التوتر</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وقلة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النوم</a:t>
            </a:r>
            <a:r>
              <a:rPr lang="en-US" dirty="0">
                <a:solidFill>
                  <a:srgbClr val="FF0000"/>
                </a:solidFill>
                <a:latin typeface="Sakkal Majalla" panose="02000000000000000000" pitchFamily="2" charset="-78"/>
                <a:cs typeface="Sakkal Majalla" panose="02000000000000000000" pitchFamily="2" charset="-78"/>
              </a:rPr>
              <a:t>. </a:t>
            </a:r>
            <a:r>
              <a:rPr lang="ar-BH" dirty="0" smtClean="0">
                <a:solidFill>
                  <a:srgbClr val="FF0000"/>
                </a:solidFill>
                <a:latin typeface="Sakkal Majalla" panose="02000000000000000000" pitchFamily="2" charset="-78"/>
                <a:cs typeface="Sakkal Majalla" panose="02000000000000000000" pitchFamily="2" charset="-78"/>
              </a:rPr>
              <a:t>    </a:t>
            </a:r>
            <a:r>
              <a:rPr lang="en-US" dirty="0" err="1" smtClean="0">
                <a:solidFill>
                  <a:srgbClr val="FF0000"/>
                </a:solidFill>
                <a:latin typeface="Sakkal Majalla" panose="02000000000000000000" pitchFamily="2" charset="-78"/>
                <a:cs typeface="Sakkal Majalla" panose="02000000000000000000" pitchFamily="2" charset="-78"/>
              </a:rPr>
              <a:t>الاستفراغ</a:t>
            </a:r>
            <a:r>
              <a:rPr lang="en-US" dirty="0" smtClean="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والقيء</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الإسهال</a:t>
            </a:r>
            <a:r>
              <a:rPr lang="en-US" dirty="0">
                <a:solidFill>
                  <a:srgbClr val="FF0000"/>
                </a:solidFill>
                <a:latin typeface="Sakkal Majalla" panose="02000000000000000000" pitchFamily="2" charset="-78"/>
                <a:cs typeface="Sakkal Majalla" panose="02000000000000000000" pitchFamily="2" charset="-78"/>
              </a:rPr>
              <a:t>. </a:t>
            </a:r>
            <a:r>
              <a:rPr lang="ar-BH" dirty="0" smtClean="0">
                <a:solidFill>
                  <a:srgbClr val="FF0000"/>
                </a:solidFill>
                <a:latin typeface="Sakkal Majalla" panose="02000000000000000000" pitchFamily="2" charset="-78"/>
                <a:cs typeface="Sakkal Majalla" panose="02000000000000000000" pitchFamily="2" charset="-78"/>
              </a:rPr>
              <a:t>          </a:t>
            </a:r>
            <a:r>
              <a:rPr lang="en-US" dirty="0" err="1" smtClean="0">
                <a:solidFill>
                  <a:srgbClr val="FF0000"/>
                </a:solidFill>
                <a:latin typeface="Sakkal Majalla" panose="02000000000000000000" pitchFamily="2" charset="-78"/>
                <a:cs typeface="Sakkal Majalla" panose="02000000000000000000" pitchFamily="2" charset="-78"/>
              </a:rPr>
              <a:t>التعرض</a:t>
            </a:r>
            <a:r>
              <a:rPr lang="en-US" dirty="0" smtClean="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المتكرر</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للالتهابات</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تضخم</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واضح</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في</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الطحال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والبطن</a:t>
            </a:r>
            <a:r>
              <a:rPr lang="en-US" dirty="0">
                <a:solidFill>
                  <a:srgbClr val="FF0000"/>
                </a:solidFill>
                <a:latin typeface="Sakkal Majalla" panose="02000000000000000000" pitchFamily="2" charset="-78"/>
                <a:cs typeface="Sakkal Majalla" panose="02000000000000000000" pitchFamily="2" charset="-78"/>
              </a:rPr>
              <a:t>. </a:t>
            </a:r>
            <a:r>
              <a:rPr lang="en-US" dirty="0" smtClean="0">
                <a:solidFill>
                  <a:srgbClr val="FF0000"/>
                </a:solidFill>
                <a:latin typeface="Sakkal Majalla" panose="02000000000000000000" pitchFamily="2" charset="-78"/>
                <a:cs typeface="Sakkal Majalla" panose="02000000000000000000" pitchFamily="2" charset="-78"/>
              </a:rPr>
              <a:t> </a:t>
            </a:r>
            <a:endParaRPr lang="en-US" dirty="0">
              <a:solidFill>
                <a:srgbClr val="FF0000"/>
              </a:solidFill>
              <a:latin typeface="Sakkal Majalla" panose="02000000000000000000" pitchFamily="2" charset="-78"/>
              <a:cs typeface="Sakkal Majalla" panose="02000000000000000000" pitchFamily="2" charset="-78"/>
            </a:endParaRP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صعوبة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في</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الرضاعة</a:t>
            </a:r>
            <a:r>
              <a:rPr lang="en-US" dirty="0">
                <a:solidFill>
                  <a:srgbClr val="FF0000"/>
                </a:solidFill>
                <a:latin typeface="Sakkal Majalla" panose="02000000000000000000" pitchFamily="2" charset="-78"/>
                <a:cs typeface="Sakkal Majalla" panose="02000000000000000000" pitchFamily="2" charset="-78"/>
              </a:rPr>
              <a:t>. </a:t>
            </a:r>
          </a:p>
          <a:p>
            <a:pPr marL="0" marR="0" algn="ctr" rtl="1">
              <a:lnSpc>
                <a:spcPct val="107000"/>
              </a:lnSpc>
              <a:spcBef>
                <a:spcPts val="0"/>
              </a:spcBef>
              <a:spcAft>
                <a:spcPts val="800"/>
              </a:spcAft>
            </a:pPr>
            <a:endParaRPr lang="en-US"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4" name="Rounded Rectangle 3"/>
          <p:cNvSpPr>
            <a:spLocks noChangeArrowheads="1"/>
          </p:cNvSpPr>
          <p:nvPr/>
        </p:nvSpPr>
        <p:spPr bwMode="auto">
          <a:xfrm>
            <a:off x="8929419" y="2105958"/>
            <a:ext cx="3125869" cy="2436975"/>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rtl="1">
              <a:lnSpc>
                <a:spcPct val="107000"/>
              </a:lnSpc>
              <a:spcBef>
                <a:spcPts val="0"/>
              </a:spcBef>
              <a:spcAft>
                <a:spcPts val="800"/>
              </a:spcAft>
            </a:pPr>
            <a:r>
              <a:rPr lang="ar-EG" b="1" dirty="0">
                <a:effectLst/>
                <a:latin typeface="Sakkal Majalla" panose="02000000000000000000" pitchFamily="2" charset="-78"/>
                <a:ea typeface="Calibri" panose="020F0502020204030204" pitchFamily="34" charset="0"/>
                <a:cs typeface="Sakkal Majalla" panose="02000000000000000000" pitchFamily="2" charset="-78"/>
              </a:rPr>
              <a:t>من </a:t>
            </a:r>
            <a:r>
              <a:rPr lang="ar-EG" b="1" dirty="0" smtClean="0">
                <a:effectLst/>
                <a:latin typeface="Sakkal Majalla" panose="02000000000000000000" pitchFamily="2" charset="-78"/>
                <a:ea typeface="Calibri" panose="020F0502020204030204" pitchFamily="34" charset="0"/>
                <a:cs typeface="Sakkal Majalla" panose="02000000000000000000" pitchFamily="2" charset="-78"/>
              </a:rPr>
              <a:t>أعراضه</a:t>
            </a:r>
            <a:endParaRPr lang="ar-BH" b="1" dirty="0" smtClean="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justLow" rtl="1">
              <a:buFont typeface="Arial" panose="020B0604020202020204" pitchFamily="34" charset="0"/>
              <a:buChar char="•"/>
              <a:defRPr/>
            </a:pPr>
            <a:r>
              <a:rPr lang="ar-SA"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نوبات ممفصل </a:t>
            </a:r>
            <a:r>
              <a:rPr lang="ar-BH" dirty="0"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م</a:t>
            </a:r>
            <a:r>
              <a:rPr lang="ar-SA" dirty="0" err="1"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ؤلمة</a:t>
            </a:r>
            <a:r>
              <a:rPr lang="ar-SA" dirty="0"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ar-SA"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مع انتفاخ في</a:t>
            </a:r>
            <a:r>
              <a:rPr lang="ar-BH"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ar-SA"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الركبة والكوع وقد ترتفع الحرارة</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a:t>
            </a:r>
            <a:endParaRPr lang="ar-BH"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endParaRPr>
          </a:p>
          <a:p>
            <a:pPr marL="285750" lvl="0" indent="-285750" algn="justLow" rtl="1">
              <a:buFont typeface="Arial" panose="020B0604020202020204" pitchFamily="34" charset="0"/>
              <a:buChar char="•"/>
              <a:defRPr/>
            </a:pPr>
            <a:r>
              <a:rPr lang="ar-SA"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شحوب اللون والتعب لأقل مجهود.</a:t>
            </a:r>
            <a:endParaRPr lang="ar-BH"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endParaRPr>
          </a:p>
          <a:p>
            <a:pPr marL="285750" lvl="0" indent="-285750" algn="justLow" rtl="1">
              <a:buFont typeface="Arial" panose="020B0604020202020204" pitchFamily="34" charset="0"/>
              <a:buChar char="•"/>
              <a:defRPr/>
            </a:pP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زيادة</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عدد</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مرات</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التبول</a:t>
            </a:r>
            <a:endParaRPr lang="ar-BH" dirty="0"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endParaRPr>
          </a:p>
          <a:p>
            <a:pPr marL="285750" lvl="0" indent="-285750" algn="justLow" rtl="1">
              <a:buFont typeface="Arial" panose="020B0604020202020204" pitchFamily="34" charset="0"/>
              <a:buChar char="•"/>
              <a:defRPr/>
            </a:pPr>
            <a:r>
              <a:rPr lang="en-US" dirty="0" err="1"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فقدان</a:t>
            </a:r>
            <a:r>
              <a:rPr lang="en-US" dirty="0" smtClean="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الشهية</a:t>
            </a:r>
            <a:r>
              <a:rPr lang="ar-BH"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p>
          <a:p>
            <a:pPr marL="285750" lvl="0" indent="-285750" algn="justLow" rtl="1">
              <a:buFont typeface="Arial" panose="020B0604020202020204" pitchFamily="34" charset="0"/>
              <a:buChar char="•"/>
              <a:defRPr/>
            </a:pP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الإصابة</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بالصفراء</a:t>
            </a:r>
            <a:r>
              <a:rPr lang="ar-BH"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p>
          <a:p>
            <a:pPr marL="285750" lvl="0" indent="-285750" algn="justLow" rtl="1">
              <a:buFont typeface="Arial" panose="020B0604020202020204" pitchFamily="34" charset="0"/>
              <a:buChar char="•"/>
              <a:defRPr/>
            </a:pP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الإصابة</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dirty="0" err="1">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بالتشنجات</a:t>
            </a:r>
            <a:r>
              <a:rPr lang="en-US" dirty="0">
                <a:solidFill>
                  <a:srgbClr val="FF0000"/>
                </a:solidFill>
                <a:latin typeface="Sakkal Majalla" panose="02000000000000000000" pitchFamily="2" charset="-78"/>
                <a:ea typeface="Times New Roman" panose="02020603050405020304" pitchFamily="18" charset="0"/>
                <a:cs typeface="Sakkal Majalla" panose="02000000000000000000" pitchFamily="2" charset="-78"/>
              </a:rPr>
              <a:t>.</a:t>
            </a:r>
            <a:endParaRPr lang="en-US" dirty="0">
              <a:solidFill>
                <a:srgbClr val="FF0000"/>
              </a:solidFill>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800"/>
              </a:spcAft>
            </a:pPr>
            <a:endParaRPr lang="en-US"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ar-EG" dirty="0">
                <a:effectLst/>
                <a:latin typeface="Sakkal Majalla" panose="02000000000000000000" pitchFamily="2" charset="-78"/>
                <a:ea typeface="Calibri" panose="020F0502020204030204" pitchFamily="34" charset="0"/>
                <a:cs typeface="Sakkal Majalla" panose="02000000000000000000" pitchFamily="2" charset="-78"/>
              </a:rPr>
              <a:t> </a:t>
            </a:r>
            <a:r>
              <a:rPr lang="en-US" dirty="0">
                <a:effectLst/>
                <a:latin typeface="Sakkal Majalla" panose="02000000000000000000" pitchFamily="2" charset="-78"/>
                <a:ea typeface="Calibri" panose="020F0502020204030204" pitchFamily="34" charset="0"/>
                <a:cs typeface="Sakkal Majalla" panose="02000000000000000000" pitchFamily="2" charset="-78"/>
              </a:rPr>
              <a:t> </a:t>
            </a:r>
          </a:p>
        </p:txBody>
      </p:sp>
      <p:sp>
        <p:nvSpPr>
          <p:cNvPr id="5" name="Rounded Rectangle 4"/>
          <p:cNvSpPr>
            <a:spLocks noChangeArrowheads="1"/>
          </p:cNvSpPr>
          <p:nvPr/>
        </p:nvSpPr>
        <p:spPr bwMode="auto">
          <a:xfrm>
            <a:off x="3034016" y="1750575"/>
            <a:ext cx="1557655" cy="347980"/>
          </a:xfrm>
          <a:prstGeom prst="roundRect">
            <a:avLst>
              <a:gd name="adj" fmla="val 16667"/>
            </a:avLst>
          </a:prstGeom>
          <a:solidFill>
            <a:schemeClr val="accent6">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a:effectLst/>
                <a:latin typeface="Sakkal Majalla" panose="02000000000000000000" pitchFamily="2" charset="-78"/>
                <a:ea typeface="Calibri" panose="020F0502020204030204" pitchFamily="34" charset="0"/>
                <a:cs typeface="Sakkal Majalla" panose="02000000000000000000" pitchFamily="2" charset="-78"/>
              </a:rPr>
              <a:t>الثلاسيميا</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6" name="Rounded Rectangle 5"/>
          <p:cNvSpPr>
            <a:spLocks noChangeArrowheads="1"/>
          </p:cNvSpPr>
          <p:nvPr/>
        </p:nvSpPr>
        <p:spPr bwMode="auto">
          <a:xfrm>
            <a:off x="5985892" y="1750575"/>
            <a:ext cx="1616075" cy="394970"/>
          </a:xfrm>
          <a:prstGeom prst="roundRect">
            <a:avLst>
              <a:gd name="adj" fmla="val 16667"/>
            </a:avLst>
          </a:prstGeom>
          <a:solidFill>
            <a:schemeClr val="accent4">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نقص الخميرة</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ctr">
              <a:lnSpc>
                <a:spcPct val="107000"/>
              </a:lnSpc>
              <a:spcBef>
                <a:spcPts val="0"/>
              </a:spcBef>
              <a:spcAft>
                <a:spcPts val="800"/>
              </a:spcAft>
            </a:pPr>
            <a:r>
              <a:rPr lang="en-US" sz="2000" b="1"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Rounded Rectangle 6"/>
          <p:cNvSpPr>
            <a:spLocks noChangeArrowheads="1"/>
          </p:cNvSpPr>
          <p:nvPr/>
        </p:nvSpPr>
        <p:spPr bwMode="auto">
          <a:xfrm>
            <a:off x="8911887" y="1456946"/>
            <a:ext cx="1748790" cy="358775"/>
          </a:xfrm>
          <a:prstGeom prst="roundRect">
            <a:avLst>
              <a:gd name="adj" fmla="val 16667"/>
            </a:avLst>
          </a:prstGeom>
          <a:solidFill>
            <a:schemeClr val="accent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فقر الدم المنجلي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cxnSp>
        <p:nvCxnSpPr>
          <p:cNvPr id="8" name="Straight Arrow Connector 7"/>
          <p:cNvCxnSpPr>
            <a:cxnSpLocks noChangeShapeType="1"/>
          </p:cNvCxnSpPr>
          <p:nvPr/>
        </p:nvCxnSpPr>
        <p:spPr bwMode="auto">
          <a:xfrm>
            <a:off x="7646624" y="1276549"/>
            <a:ext cx="1296219" cy="28451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flipH="1">
            <a:off x="4445189" y="1241402"/>
            <a:ext cx="1223296" cy="27459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6999871" y="4479540"/>
            <a:ext cx="0" cy="2362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a:off x="6679936" y="1516000"/>
            <a:ext cx="0" cy="196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Straight Arrow Connector 13"/>
          <p:cNvCxnSpPr>
            <a:cxnSpLocks noChangeShapeType="1"/>
          </p:cNvCxnSpPr>
          <p:nvPr/>
        </p:nvCxnSpPr>
        <p:spPr bwMode="auto">
          <a:xfrm>
            <a:off x="10193462" y="1859578"/>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p:cNvCxnSpPr>
          <p:nvPr/>
        </p:nvCxnSpPr>
        <p:spPr bwMode="auto">
          <a:xfrm>
            <a:off x="10193462" y="4408559"/>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a:off x="6833188" y="2175240"/>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 name="Rounded Rectangle 16"/>
          <p:cNvSpPr>
            <a:spLocks noChangeArrowheads="1"/>
          </p:cNvSpPr>
          <p:nvPr/>
        </p:nvSpPr>
        <p:spPr bwMode="auto">
          <a:xfrm>
            <a:off x="5668486" y="4755927"/>
            <a:ext cx="2598736" cy="1635840"/>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b="1" dirty="0">
                <a:effectLst/>
                <a:latin typeface="Sakkal Majalla" panose="02000000000000000000" pitchFamily="2" charset="-78"/>
                <a:ea typeface="Calibri" panose="020F0502020204030204" pitchFamily="34" charset="0"/>
                <a:cs typeface="Sakkal Majalla" panose="02000000000000000000" pitchFamily="2" charset="-78"/>
              </a:rPr>
              <a:t>من أسباب الإصابة به</a:t>
            </a:r>
            <a:endParaRPr lang="en-US" dirty="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justLow" rtl="1">
              <a:buFont typeface="Arial" panose="020B0604020202020204" pitchFamily="34" charset="0"/>
              <a:buChar char="•"/>
              <a:defRPr/>
            </a:pPr>
            <a:r>
              <a:rPr lang="ar-EG" dirty="0">
                <a:effectLst/>
                <a:latin typeface="Sakkal Majalla" panose="02000000000000000000" pitchFamily="2" charset="-78"/>
                <a:ea typeface="Calibri" panose="020F0502020204030204" pitchFamily="34" charset="0"/>
                <a:cs typeface="Sakkal Majalla" panose="02000000000000000000" pitchFamily="2" charset="-78"/>
              </a:rPr>
              <a:t> </a:t>
            </a:r>
            <a:r>
              <a:rPr lang="ar-SA" sz="1600" dirty="0">
                <a:solidFill>
                  <a:srgbClr val="FF0000"/>
                </a:solidFill>
                <a:latin typeface="Sakkal Majalla" panose="02000000000000000000" pitchFamily="2" charset="-78"/>
                <a:cs typeface="Sakkal Majalla" panose="02000000000000000000" pitchFamily="2" charset="-78"/>
              </a:rPr>
              <a:t>تناول البقوليات بجميع أنواعها </a:t>
            </a:r>
            <a:r>
              <a:rPr lang="ar-SA" sz="1600" dirty="0" smtClean="0">
                <a:solidFill>
                  <a:srgbClr val="FF0000"/>
                </a:solidFill>
                <a:latin typeface="Sakkal Majalla" panose="02000000000000000000" pitchFamily="2" charset="-78"/>
                <a:cs typeface="Sakkal Majalla" panose="02000000000000000000" pitchFamily="2" charset="-78"/>
              </a:rPr>
              <a:t>تناول </a:t>
            </a:r>
            <a:r>
              <a:rPr lang="ar-SA" sz="1600" dirty="0">
                <a:solidFill>
                  <a:srgbClr val="FF0000"/>
                </a:solidFill>
                <a:latin typeface="Sakkal Majalla" panose="02000000000000000000" pitchFamily="2" charset="-78"/>
                <a:cs typeface="Sakkal Majalla" panose="02000000000000000000" pitchFamily="2" charset="-78"/>
              </a:rPr>
              <a:t>بعض أنواع من الأدوية. </a:t>
            </a:r>
            <a:endParaRPr lang="en-US" sz="1600"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600" dirty="0">
                <a:solidFill>
                  <a:srgbClr val="FF0000"/>
                </a:solidFill>
                <a:latin typeface="Sakkal Majalla" panose="02000000000000000000" pitchFamily="2" charset="-78"/>
                <a:cs typeface="Sakkal Majalla" panose="02000000000000000000" pitchFamily="2" charset="-78"/>
              </a:rPr>
              <a:t>التعرض للالتهابات الفيروسية أو البكتيرية </a:t>
            </a:r>
            <a:r>
              <a:rPr lang="ar-BH" dirty="0">
                <a:solidFill>
                  <a:srgbClr val="FF0000"/>
                </a:solidFill>
                <a:latin typeface="Sakkal Majalla" panose="02000000000000000000" pitchFamily="2" charset="-78"/>
                <a:cs typeface="Sakkal Majalla" panose="02000000000000000000" pitchFamily="2" charset="-78"/>
              </a:rPr>
              <a:t>.</a:t>
            </a:r>
            <a:endParaRPr lang="en-US" dirty="0">
              <a:solidFill>
                <a:srgbClr val="FF0000"/>
              </a:solidFill>
              <a:latin typeface="Sakkal Majalla" panose="02000000000000000000" pitchFamily="2" charset="-78"/>
              <a:cs typeface="Sakkal Majalla" panose="02000000000000000000" pitchFamily="2" charset="-78"/>
            </a:endParaRPr>
          </a:p>
          <a:p>
            <a:pPr marL="0" marR="0" algn="r" rtl="1">
              <a:lnSpc>
                <a:spcPct val="107000"/>
              </a:lnSpc>
              <a:spcBef>
                <a:spcPts val="0"/>
              </a:spcBef>
              <a:spcAft>
                <a:spcPts val="800"/>
              </a:spcAft>
            </a:pPr>
            <a:endParaRPr lang="en-US"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gn="r" rtl="1">
              <a:lnSpc>
                <a:spcPct val="107000"/>
              </a:lnSpc>
              <a:spcBef>
                <a:spcPts val="0"/>
              </a:spcBef>
              <a:spcAft>
                <a:spcPts val="800"/>
              </a:spcAft>
            </a:pPr>
            <a:endParaRPr lang="en-US"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8" name="Rounded Rectangle 17"/>
          <p:cNvSpPr>
            <a:spLocks noChangeArrowheads="1"/>
          </p:cNvSpPr>
          <p:nvPr/>
        </p:nvSpPr>
        <p:spPr bwMode="auto">
          <a:xfrm>
            <a:off x="340188" y="4370904"/>
            <a:ext cx="5003535" cy="2123770"/>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rtl="1">
              <a:lnSpc>
                <a:spcPct val="107000"/>
              </a:lnSpc>
              <a:spcBef>
                <a:spcPts val="0"/>
              </a:spcBef>
              <a:spcAft>
                <a:spcPts val="800"/>
              </a:spcAft>
            </a:pPr>
            <a:r>
              <a:rPr lang="ar-EG" b="1" dirty="0">
                <a:effectLst/>
                <a:latin typeface="Sakkal Majalla" panose="02000000000000000000" pitchFamily="2" charset="-78"/>
                <a:ea typeface="Calibri" panose="020F0502020204030204" pitchFamily="34" charset="0"/>
                <a:cs typeface="Sakkal Majalla" panose="02000000000000000000" pitchFamily="2" charset="-78"/>
              </a:rPr>
              <a:t>من طرق </a:t>
            </a:r>
            <a:r>
              <a:rPr lang="ar-EG" b="1" dirty="0" smtClean="0">
                <a:effectLst/>
                <a:latin typeface="Sakkal Majalla" panose="02000000000000000000" pitchFamily="2" charset="-78"/>
                <a:ea typeface="Calibri" panose="020F0502020204030204" pitchFamily="34" charset="0"/>
                <a:cs typeface="Sakkal Majalla" panose="02000000000000000000" pitchFamily="2" charset="-78"/>
              </a:rPr>
              <a:t>الوقاية</a:t>
            </a:r>
            <a:endParaRPr lang="ar-BH" b="1" dirty="0" smtClean="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عدم</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تناول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حبوب</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الحديد</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أو</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الفيتامينات</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التي</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تحتوي</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على</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الحديد</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لعلاج</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فقر</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الدم</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إلا</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بعد</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استشارة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الطبيب</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تناول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فيتامين</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الفوليك</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أسيد</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عند</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الشعور</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بالتعب</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والإرهاق</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عدم</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الزواج</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من</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شخص</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يحمل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المرض</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وذلك</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تفادياً</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لإنجاب</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أطفال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مرضى</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بالثلاسيميا</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الكبرى</a:t>
            </a:r>
            <a:r>
              <a:rPr lang="ar-BH" dirty="0">
                <a:solidFill>
                  <a:srgbClr val="FF0000"/>
                </a:solidFill>
                <a:latin typeface="Sakkal Majalla" panose="02000000000000000000" pitchFamily="2" charset="-78"/>
                <a:cs typeface="Sakkal Majalla" panose="02000000000000000000" pitchFamily="2" charset="-78"/>
              </a:rPr>
              <a:t>.</a:t>
            </a:r>
            <a:r>
              <a:rPr lang="en-US" dirty="0">
                <a:solidFill>
                  <a:srgbClr val="FF0000"/>
                </a:solidFill>
                <a:latin typeface="Sakkal Majalla" panose="02000000000000000000" pitchFamily="2" charset="-78"/>
                <a:cs typeface="Sakkal Majalla" panose="02000000000000000000" pitchFamily="2" charset="-78"/>
              </a:rPr>
              <a:t> </a:t>
            </a:r>
          </a:p>
          <a:p>
            <a:pPr marL="285750" lvl="0" indent="-285750" algn="r" rtl="1">
              <a:buFont typeface="Arial" panose="020B0604020202020204" pitchFamily="34" charset="0"/>
              <a:buChar char="•"/>
            </a:pPr>
            <a:r>
              <a:rPr lang="en-US" dirty="0" err="1">
                <a:solidFill>
                  <a:srgbClr val="FF0000"/>
                </a:solidFill>
                <a:latin typeface="Sakkal Majalla" panose="02000000000000000000" pitchFamily="2" charset="-78"/>
                <a:cs typeface="Sakkal Majalla" panose="02000000000000000000" pitchFamily="2" charset="-78"/>
              </a:rPr>
              <a:t>متابعة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دقيقة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للمرأة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التي</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تحمل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سمة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الثلاسيميا</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طوال</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فترة</a:t>
            </a:r>
            <a:r>
              <a:rPr lang="en-US" dirty="0">
                <a:solidFill>
                  <a:srgbClr val="FF0000"/>
                </a:solidFill>
                <a:latin typeface="Sakkal Majalla" panose="02000000000000000000" pitchFamily="2" charset="-78"/>
                <a:cs typeface="Sakkal Majalla" panose="02000000000000000000" pitchFamily="2" charset="-78"/>
              </a:rPr>
              <a:t> </a:t>
            </a:r>
            <a:r>
              <a:rPr lang="en-US" dirty="0" err="1">
                <a:solidFill>
                  <a:srgbClr val="FF0000"/>
                </a:solidFill>
                <a:latin typeface="Sakkal Majalla" panose="02000000000000000000" pitchFamily="2" charset="-78"/>
                <a:cs typeface="Sakkal Majalla" panose="02000000000000000000" pitchFamily="2" charset="-78"/>
              </a:rPr>
              <a:t>الحمل</a:t>
            </a:r>
            <a:r>
              <a:rPr lang="en-US" dirty="0">
                <a:solidFill>
                  <a:srgbClr val="FF0000"/>
                </a:solidFill>
                <a:latin typeface="Sakkal Majalla" panose="02000000000000000000" pitchFamily="2" charset="-78"/>
                <a:cs typeface="Sakkal Majalla" panose="02000000000000000000" pitchFamily="2" charset="-78"/>
              </a:rPr>
              <a:t>. </a:t>
            </a:r>
          </a:p>
          <a:p>
            <a:pPr marL="0" marR="0" algn="r" rtl="1">
              <a:lnSpc>
                <a:spcPct val="107000"/>
              </a:lnSpc>
              <a:spcBef>
                <a:spcPts val="0"/>
              </a:spcBef>
              <a:spcAft>
                <a:spcPts val="800"/>
              </a:spcAft>
            </a:pPr>
            <a:endParaRPr lang="en-US"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19" name="Rounded Rectangle 18"/>
          <p:cNvSpPr>
            <a:spLocks noChangeArrowheads="1"/>
          </p:cNvSpPr>
          <p:nvPr/>
        </p:nvSpPr>
        <p:spPr bwMode="auto">
          <a:xfrm>
            <a:off x="8839576" y="4669938"/>
            <a:ext cx="3215712" cy="1737793"/>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1400" b="1" dirty="0">
                <a:effectLst/>
                <a:latin typeface="Sakkal Majalla" panose="02000000000000000000" pitchFamily="2" charset="-78"/>
                <a:ea typeface="Calibri" panose="020F0502020204030204" pitchFamily="34" charset="0"/>
                <a:cs typeface="Sakkal Majalla" panose="02000000000000000000" pitchFamily="2" charset="-78"/>
              </a:rPr>
              <a:t>من مضاعفاته</a:t>
            </a:r>
            <a:endParaRPr lang="en-US" sz="1400" dirty="0">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justLow" rtl="1">
              <a:buFont typeface="Arial" panose="020B0604020202020204" pitchFamily="34" charset="0"/>
              <a:buChar char="•"/>
            </a:pPr>
            <a:r>
              <a:rPr lang="en-US" sz="1400" dirty="0" err="1">
                <a:solidFill>
                  <a:srgbClr val="FF0000"/>
                </a:solidFill>
                <a:latin typeface="Sakkal Majalla" panose="02000000000000000000" pitchFamily="2" charset="-78"/>
                <a:cs typeface="Sakkal Majalla" panose="02000000000000000000" pitchFamily="2" charset="-78"/>
              </a:rPr>
              <a:t>قصورفي</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وظائف</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القلب</a:t>
            </a:r>
            <a:r>
              <a:rPr lang="en-US" sz="1400" dirty="0">
                <a:solidFill>
                  <a:srgbClr val="FF0000"/>
                </a:solidFill>
                <a:latin typeface="Sakkal Majalla" panose="02000000000000000000" pitchFamily="2" charset="-78"/>
                <a:cs typeface="Sakkal Majalla" panose="02000000000000000000" pitchFamily="2" charset="-78"/>
              </a:rPr>
              <a:t>. </a:t>
            </a:r>
            <a:r>
              <a:rPr lang="ar-BH" sz="1400" dirty="0" smtClean="0">
                <a:solidFill>
                  <a:srgbClr val="FF0000"/>
                </a:solidFill>
                <a:latin typeface="Sakkal Majalla" panose="02000000000000000000" pitchFamily="2" charset="-78"/>
                <a:cs typeface="Sakkal Majalla" panose="02000000000000000000" pitchFamily="2" charset="-78"/>
              </a:rPr>
              <a:t>    </a:t>
            </a:r>
            <a:r>
              <a:rPr lang="en-US" sz="1400" dirty="0" err="1" smtClean="0">
                <a:solidFill>
                  <a:srgbClr val="FF0000"/>
                </a:solidFill>
                <a:latin typeface="Sakkal Majalla" panose="02000000000000000000" pitchFamily="2" charset="-78"/>
                <a:cs typeface="Sakkal Majalla" panose="02000000000000000000" pitchFamily="2" charset="-78"/>
              </a:rPr>
              <a:t>قصور</a:t>
            </a:r>
            <a:r>
              <a:rPr lang="en-US" sz="1400" dirty="0" smtClean="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كلوي</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مزمن</a:t>
            </a:r>
            <a:r>
              <a:rPr lang="en-US" sz="1400" dirty="0">
                <a:solidFill>
                  <a:srgbClr val="FF0000"/>
                </a:solidFill>
                <a:latin typeface="Sakkal Majalla" panose="02000000000000000000" pitchFamily="2" charset="-78"/>
                <a:cs typeface="Sakkal Majalla" panose="02000000000000000000" pitchFamily="2" charset="-78"/>
              </a:rPr>
              <a:t>. </a:t>
            </a:r>
            <a:endParaRPr lang="en-US" sz="1400" b="1" dirty="0">
              <a:solidFill>
                <a:srgbClr val="FF0000"/>
              </a:solidFill>
              <a:latin typeface="Sakkal Majalla" panose="02000000000000000000" pitchFamily="2" charset="-78"/>
              <a:cs typeface="Sakkal Majalla" panose="02000000000000000000" pitchFamily="2" charset="-78"/>
            </a:endParaRPr>
          </a:p>
          <a:p>
            <a:pPr marL="285750" indent="-285750" algn="justLow" rtl="1">
              <a:buFont typeface="Arial" panose="020B0604020202020204" pitchFamily="34" charset="0"/>
              <a:buChar char="•"/>
            </a:pPr>
            <a:r>
              <a:rPr lang="en-US" sz="1400" dirty="0" err="1">
                <a:solidFill>
                  <a:srgbClr val="FF0000"/>
                </a:solidFill>
                <a:latin typeface="Sakkal Majalla" panose="02000000000000000000" pitchFamily="2" charset="-78"/>
                <a:cs typeface="Sakkal Majalla" panose="02000000000000000000" pitchFamily="2" charset="-78"/>
              </a:rPr>
              <a:t>ارتفاع</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ضغط</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الشريان</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الرئوي</a:t>
            </a:r>
            <a:r>
              <a:rPr lang="en-US" sz="1400" dirty="0" smtClean="0">
                <a:solidFill>
                  <a:srgbClr val="FF0000"/>
                </a:solidFill>
                <a:latin typeface="Sakkal Majalla" panose="02000000000000000000" pitchFamily="2" charset="-78"/>
                <a:cs typeface="Sakkal Majalla" panose="02000000000000000000" pitchFamily="2" charset="-78"/>
              </a:rPr>
              <a:t>.</a:t>
            </a:r>
            <a:r>
              <a:rPr lang="ar-BH" sz="1400" dirty="0" smtClean="0">
                <a:solidFill>
                  <a:srgbClr val="FF0000"/>
                </a:solidFill>
                <a:latin typeface="Sakkal Majalla" panose="02000000000000000000" pitchFamily="2" charset="-78"/>
                <a:cs typeface="Sakkal Majalla" panose="02000000000000000000" pitchFamily="2" charset="-78"/>
              </a:rPr>
              <a:t>     </a:t>
            </a:r>
            <a:r>
              <a:rPr lang="en-US" sz="1400" dirty="0" err="1" smtClean="0">
                <a:solidFill>
                  <a:srgbClr val="FF0000"/>
                </a:solidFill>
                <a:latin typeface="Sakkal Majalla" panose="02000000000000000000" pitchFamily="2" charset="-78"/>
                <a:cs typeface="Sakkal Majalla" panose="02000000000000000000" pitchFamily="2" charset="-78"/>
              </a:rPr>
              <a:t>ضعف</a:t>
            </a:r>
            <a:r>
              <a:rPr lang="en-US" sz="1400" dirty="0" smtClean="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المناعه</a:t>
            </a:r>
            <a:r>
              <a:rPr lang="en-US" sz="1400" dirty="0">
                <a:solidFill>
                  <a:srgbClr val="FF0000"/>
                </a:solidFill>
                <a:latin typeface="Sakkal Majalla" panose="02000000000000000000" pitchFamily="2" charset="-78"/>
                <a:cs typeface="Sakkal Majalla" panose="02000000000000000000" pitchFamily="2" charset="-78"/>
              </a:rPr>
              <a:t>. </a:t>
            </a:r>
            <a:endParaRPr lang="en-US" sz="1400" b="1" dirty="0">
              <a:solidFill>
                <a:srgbClr val="FF0000"/>
              </a:solidFill>
              <a:latin typeface="Sakkal Majalla" panose="02000000000000000000" pitchFamily="2" charset="-78"/>
              <a:cs typeface="Sakkal Majalla" panose="02000000000000000000" pitchFamily="2" charset="-78"/>
            </a:endParaRPr>
          </a:p>
          <a:p>
            <a:pPr marL="285750" indent="-285750" algn="justLow" rtl="1">
              <a:buFont typeface="Arial" panose="020B0604020202020204" pitchFamily="34" charset="0"/>
              <a:buChar char="•"/>
            </a:pP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تكوين</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حصوات</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مرارية</a:t>
            </a:r>
            <a:r>
              <a:rPr lang="ar-BH" sz="1400" dirty="0" smtClean="0">
                <a:solidFill>
                  <a:srgbClr val="FF0000"/>
                </a:solidFill>
                <a:latin typeface="Sakkal Majalla" panose="02000000000000000000" pitchFamily="2" charset="-78"/>
                <a:cs typeface="Sakkal Majalla" panose="02000000000000000000" pitchFamily="2" charset="-78"/>
              </a:rPr>
              <a:t>.            </a:t>
            </a:r>
            <a:r>
              <a:rPr lang="en-US" sz="1400" dirty="0" smtClean="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جلطة</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الدماغ</a:t>
            </a:r>
            <a:r>
              <a:rPr lang="ar-BH" sz="1400" dirty="0">
                <a:solidFill>
                  <a:srgbClr val="FF0000"/>
                </a:solidFill>
                <a:latin typeface="Sakkal Majalla" panose="02000000000000000000" pitchFamily="2" charset="-78"/>
                <a:cs typeface="Sakkal Majalla" panose="02000000000000000000" pitchFamily="2" charset="-78"/>
              </a:rPr>
              <a:t>.</a:t>
            </a:r>
            <a:r>
              <a:rPr lang="en-US" sz="1400" dirty="0">
                <a:solidFill>
                  <a:srgbClr val="FF0000"/>
                </a:solidFill>
                <a:latin typeface="Sakkal Majalla" panose="02000000000000000000" pitchFamily="2" charset="-78"/>
                <a:cs typeface="Sakkal Majalla" panose="02000000000000000000" pitchFamily="2" charset="-78"/>
              </a:rPr>
              <a:t> </a:t>
            </a:r>
            <a:endParaRPr lang="en-US" sz="1400" b="1"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en-US" sz="1400" dirty="0" err="1">
                <a:solidFill>
                  <a:srgbClr val="FF0000"/>
                </a:solidFill>
                <a:latin typeface="Sakkal Majalla" panose="02000000000000000000" pitchFamily="2" charset="-78"/>
                <a:cs typeface="Sakkal Majalla" panose="02000000000000000000" pitchFamily="2" charset="-78"/>
              </a:rPr>
              <a:t>تضخم</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وقصور</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في</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الطحال</a:t>
            </a:r>
            <a:r>
              <a:rPr lang="en-US" sz="1400" dirty="0">
                <a:solidFill>
                  <a:srgbClr val="FF0000"/>
                </a:solidFill>
                <a:latin typeface="Sakkal Majalla" panose="02000000000000000000" pitchFamily="2" charset="-78"/>
                <a:cs typeface="Sakkal Majalla" panose="02000000000000000000" pitchFamily="2" charset="-78"/>
              </a:rPr>
              <a:t>. </a:t>
            </a:r>
            <a:r>
              <a:rPr lang="ar-BH" sz="1400" dirty="0" smtClean="0">
                <a:solidFill>
                  <a:srgbClr val="FF0000"/>
                </a:solidFill>
                <a:latin typeface="Sakkal Majalla" panose="02000000000000000000" pitchFamily="2" charset="-78"/>
                <a:cs typeface="Sakkal Majalla" panose="02000000000000000000" pitchFamily="2" charset="-78"/>
              </a:rPr>
              <a:t>   </a:t>
            </a:r>
            <a:r>
              <a:rPr lang="en-US" sz="1400" dirty="0" err="1" smtClean="0">
                <a:solidFill>
                  <a:srgbClr val="FF0000"/>
                </a:solidFill>
                <a:latin typeface="Sakkal Majalla" panose="02000000000000000000" pitchFamily="2" charset="-78"/>
                <a:cs typeface="Sakkal Majalla" panose="02000000000000000000" pitchFamily="2" charset="-78"/>
              </a:rPr>
              <a:t>ضعف</a:t>
            </a:r>
            <a:r>
              <a:rPr lang="en-US" sz="1400" dirty="0" smtClean="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المناعه</a:t>
            </a:r>
            <a:r>
              <a:rPr lang="en-US" sz="1400" dirty="0">
                <a:solidFill>
                  <a:srgbClr val="FF0000"/>
                </a:solidFill>
                <a:latin typeface="Sakkal Majalla" panose="02000000000000000000" pitchFamily="2" charset="-78"/>
                <a:cs typeface="Sakkal Majalla" panose="02000000000000000000" pitchFamily="2" charset="-78"/>
              </a:rPr>
              <a:t>. </a:t>
            </a:r>
            <a:endParaRPr lang="en-US" sz="1400" b="1"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en-US" sz="1400" dirty="0" err="1">
                <a:solidFill>
                  <a:srgbClr val="FF0000"/>
                </a:solidFill>
                <a:latin typeface="Sakkal Majalla" panose="02000000000000000000" pitchFamily="2" charset="-78"/>
                <a:cs typeface="Sakkal Majalla" panose="02000000000000000000" pitchFamily="2" charset="-78"/>
              </a:rPr>
              <a:t>تلف</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مع</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خشونة</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في</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مفصل</a:t>
            </a:r>
            <a:r>
              <a:rPr lang="en-US" sz="1400" dirty="0">
                <a:solidFill>
                  <a:srgbClr val="FF0000"/>
                </a:solidFill>
                <a:latin typeface="Sakkal Majalla" panose="02000000000000000000" pitchFamily="2" charset="-78"/>
                <a:cs typeface="Sakkal Majalla" panose="02000000000000000000" pitchFamily="2" charset="-78"/>
              </a:rPr>
              <a:t> </a:t>
            </a:r>
            <a:r>
              <a:rPr lang="en-US" sz="1400" dirty="0" err="1">
                <a:solidFill>
                  <a:srgbClr val="FF0000"/>
                </a:solidFill>
                <a:latin typeface="Sakkal Majalla" panose="02000000000000000000" pitchFamily="2" charset="-78"/>
                <a:cs typeface="Sakkal Majalla" panose="02000000000000000000" pitchFamily="2" charset="-78"/>
              </a:rPr>
              <a:t>الورك</a:t>
            </a:r>
            <a:r>
              <a:rPr lang="ar-BH" sz="1400" dirty="0">
                <a:solidFill>
                  <a:srgbClr val="FF0000"/>
                </a:solidFill>
                <a:latin typeface="Sakkal Majalla" panose="02000000000000000000" pitchFamily="2" charset="-78"/>
                <a:cs typeface="Sakkal Majalla" panose="02000000000000000000" pitchFamily="2" charset="-78"/>
              </a:rPr>
              <a:t>.</a:t>
            </a:r>
            <a:r>
              <a:rPr lang="en-US" sz="1400" dirty="0">
                <a:solidFill>
                  <a:srgbClr val="FF0000"/>
                </a:solidFill>
                <a:latin typeface="Sakkal Majalla" panose="02000000000000000000" pitchFamily="2" charset="-78"/>
                <a:cs typeface="Sakkal Majalla" panose="02000000000000000000" pitchFamily="2" charset="-78"/>
              </a:rPr>
              <a:t> </a:t>
            </a:r>
            <a:endParaRPr lang="en-US" sz="1400" b="1" dirty="0">
              <a:solidFill>
                <a:srgbClr val="FF0000"/>
              </a:solidFill>
              <a:latin typeface="Sakkal Majalla" panose="02000000000000000000" pitchFamily="2" charset="-78"/>
              <a:cs typeface="Sakkal Majalla" panose="02000000000000000000" pitchFamily="2" charset="-78"/>
            </a:endParaRPr>
          </a:p>
          <a:p>
            <a:pPr marL="0" marR="0">
              <a:lnSpc>
                <a:spcPct val="107000"/>
              </a:lnSpc>
              <a:spcBef>
                <a:spcPts val="0"/>
              </a:spcBef>
              <a:spcAft>
                <a:spcPts val="800"/>
              </a:spcAft>
            </a:pPr>
            <a:r>
              <a:rPr lang="ar-EG" sz="14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US" sz="1400" dirty="0">
              <a:effectLst/>
              <a:latin typeface="Sakkal Majalla" panose="02000000000000000000" pitchFamily="2" charset="-78"/>
              <a:ea typeface="Calibri" panose="020F0502020204030204" pitchFamily="34" charset="0"/>
              <a:cs typeface="Sakkal Majalla" panose="02000000000000000000" pitchFamily="2" charset="-78"/>
            </a:endParaRPr>
          </a:p>
          <a:p>
            <a:pPr marL="0" marR="0">
              <a:lnSpc>
                <a:spcPct val="107000"/>
              </a:lnSpc>
              <a:spcBef>
                <a:spcPts val="0"/>
              </a:spcBef>
              <a:spcAft>
                <a:spcPts val="800"/>
              </a:spcAft>
            </a:pPr>
            <a:r>
              <a:rPr lang="en-US" sz="1400" dirty="0">
                <a:effectLst/>
                <a:latin typeface="Sakkal Majalla" panose="02000000000000000000" pitchFamily="2" charset="-78"/>
                <a:ea typeface="Calibri" panose="020F0502020204030204" pitchFamily="34" charset="0"/>
                <a:cs typeface="Sakkal Majalla" panose="02000000000000000000" pitchFamily="2" charset="-78"/>
              </a:rPr>
              <a:t> </a:t>
            </a:r>
          </a:p>
        </p:txBody>
      </p:sp>
      <p:sp>
        <p:nvSpPr>
          <p:cNvPr id="20" name="Rectangle 19"/>
          <p:cNvSpPr>
            <a:spLocks noChangeArrowheads="1"/>
          </p:cNvSpPr>
          <p:nvPr/>
        </p:nvSpPr>
        <p:spPr bwMode="auto">
          <a:xfrm>
            <a:off x="1931830" y="-23954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أكمل المخطط التالي:</a:t>
            </a:r>
            <a:r>
              <a:rPr kumimoji="0" lang="ar-EG" sz="1600" b="1" i="0" u="none"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EG" sz="1600" b="1" i="0" u="sng" strike="noStrike" cap="none" normalizeH="0" baseline="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 name="Rectangle 29"/>
          <p:cNvSpPr>
            <a:spLocks noChangeArrowheads="1"/>
          </p:cNvSpPr>
          <p:nvPr/>
        </p:nvSpPr>
        <p:spPr bwMode="auto">
          <a:xfrm>
            <a:off x="1931830" y="-19382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ounded Rectangle 26"/>
          <p:cNvSpPr>
            <a:spLocks noChangeArrowheads="1"/>
          </p:cNvSpPr>
          <p:nvPr/>
        </p:nvSpPr>
        <p:spPr bwMode="auto">
          <a:xfrm>
            <a:off x="5708216" y="1110855"/>
            <a:ext cx="1863725" cy="347345"/>
          </a:xfrm>
          <a:prstGeom prst="roundRect">
            <a:avLst>
              <a:gd name="adj" fmla="val 16667"/>
            </a:avLst>
          </a:prstGeom>
          <a:solidFill>
            <a:schemeClr val="tx2">
              <a:lumMod val="40000"/>
              <a:lumOff val="60000"/>
            </a:schemeClr>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ar-EG" sz="2000" b="1" dirty="0">
                <a:effectLst/>
                <a:latin typeface="Sakkal Majalla" panose="02000000000000000000" pitchFamily="2" charset="-78"/>
                <a:ea typeface="Calibri" panose="020F0502020204030204" pitchFamily="34" charset="0"/>
                <a:cs typeface="Sakkal Majalla" panose="02000000000000000000" pitchFamily="2" charset="-78"/>
              </a:rPr>
              <a:t>الأمراض الوراثية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28" name="Rectangle 27"/>
          <p:cNvSpPr/>
          <p:nvPr/>
        </p:nvSpPr>
        <p:spPr>
          <a:xfrm>
            <a:off x="9786282" y="868249"/>
            <a:ext cx="2239716" cy="461665"/>
          </a:xfrm>
          <a:prstGeom prst="rect">
            <a:avLst/>
          </a:prstGeom>
          <a:solidFill>
            <a:schemeClr val="accent2">
              <a:lumMod val="40000"/>
              <a:lumOff val="60000"/>
            </a:schemeClr>
          </a:solidFill>
        </p:spPr>
        <p:txBody>
          <a:bodyPr wrap="none">
            <a:spAutoFit/>
          </a:bodyPr>
          <a:lstStyle/>
          <a:p>
            <a:r>
              <a:rPr lang="ar-BH" sz="2400" b="1"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1</a:t>
            </a:r>
            <a:r>
              <a:rPr lang="ar-SA" sz="2400" b="1"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.أكمل </a:t>
            </a:r>
            <a:r>
              <a:rPr lang="ar-SA"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المخطط التالي:</a:t>
            </a:r>
            <a:r>
              <a:rPr lang="ar-EG"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400" dirty="0">
              <a:latin typeface="Sakkal Majalla" panose="02000000000000000000" pitchFamily="2" charset="-78"/>
              <a:cs typeface="Sakkal Majalla" panose="02000000000000000000" pitchFamily="2" charset="-78"/>
            </a:endParaRPr>
          </a:p>
        </p:txBody>
      </p:sp>
      <p:sp>
        <p:nvSpPr>
          <p:cNvPr id="30" name="Rectangle 29"/>
          <p:cNvSpPr/>
          <p:nvPr/>
        </p:nvSpPr>
        <p:spPr>
          <a:xfrm>
            <a:off x="4327300" y="153904"/>
            <a:ext cx="4602119"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marR="0" algn="r" rtl="1">
              <a:lnSpc>
                <a:spcPct val="115000"/>
              </a:lnSpc>
              <a:spcBef>
                <a:spcPts val="0"/>
              </a:spcBef>
              <a:spcAft>
                <a:spcPts val="1000"/>
              </a:spcAft>
            </a:pPr>
            <a:r>
              <a:rPr lang="ar-BH" sz="40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إجابة النشاط التقويمي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cxnSp>
        <p:nvCxnSpPr>
          <p:cNvPr id="31" name="Straight Arrow Connector 30"/>
          <p:cNvCxnSpPr>
            <a:cxnSpLocks noChangeShapeType="1"/>
          </p:cNvCxnSpPr>
          <p:nvPr/>
        </p:nvCxnSpPr>
        <p:spPr bwMode="auto">
          <a:xfrm>
            <a:off x="3714369" y="2105958"/>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2" name="Straight Arrow Connector 31"/>
          <p:cNvCxnSpPr>
            <a:cxnSpLocks noChangeShapeType="1"/>
          </p:cNvCxnSpPr>
          <p:nvPr/>
        </p:nvCxnSpPr>
        <p:spPr bwMode="auto">
          <a:xfrm>
            <a:off x="3020446" y="4151842"/>
            <a:ext cx="0" cy="2463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3" name="TextBox 32"/>
          <p:cNvSpPr txBox="1"/>
          <p:nvPr/>
        </p:nvSpPr>
        <p:spPr>
          <a:xfrm>
            <a:off x="-183155" y="6562777"/>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493422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8444957"/>
              </p:ext>
            </p:extLst>
          </p:nvPr>
        </p:nvGraphicFramePr>
        <p:xfrm>
          <a:off x="261812" y="1931514"/>
          <a:ext cx="6286500" cy="3454654"/>
        </p:xfrm>
        <a:graphic>
          <a:graphicData uri="http://schemas.openxmlformats.org/drawingml/2006/table">
            <a:tbl>
              <a:tblPr rtl="1" firstRow="1" firstCol="1" bandRow="1">
                <a:tableStyleId>{5C22544A-7EE6-4342-B048-85BDC9FD1C3A}</a:tableStyleId>
              </a:tblPr>
              <a:tblGrid>
                <a:gridCol w="628650"/>
                <a:gridCol w="1154479"/>
                <a:gridCol w="759853"/>
                <a:gridCol w="3743518"/>
              </a:tblGrid>
              <a:tr h="519430">
                <a:tc>
                  <a:txBody>
                    <a:bodyPr/>
                    <a:lstStyle/>
                    <a:p>
                      <a:pPr marL="0" marR="0" algn="ctr" rtl="1">
                        <a:lnSpc>
                          <a:spcPct val="107000"/>
                        </a:lnSpc>
                        <a:spcBef>
                          <a:spcPts val="0"/>
                        </a:spcBef>
                        <a:spcAft>
                          <a:spcPts val="0"/>
                        </a:spcAft>
                      </a:pPr>
                      <a:r>
                        <a:rPr lang="ar-SA" sz="2000" dirty="0">
                          <a:solidFill>
                            <a:srgbClr val="FF0000"/>
                          </a:solidFill>
                          <a:effectLst/>
                          <a:latin typeface="Sakkal Majalla" panose="02000000000000000000" pitchFamily="2" charset="-78"/>
                          <a:cs typeface="Sakkal Majalla" panose="02000000000000000000" pitchFamily="2" charset="-78"/>
                        </a:rPr>
                        <a:t>الرقم</a:t>
                      </a:r>
                      <a:endParaRPr lang="en-US" sz="2000"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dirty="0">
                          <a:solidFill>
                            <a:srgbClr val="FF0000"/>
                          </a:solidFill>
                          <a:effectLst/>
                          <a:latin typeface="Sakkal Majalla" panose="02000000000000000000" pitchFamily="2" charset="-78"/>
                          <a:cs typeface="Sakkal Majalla" panose="02000000000000000000" pitchFamily="2" charset="-78"/>
                        </a:rPr>
                        <a:t>العمود   أ</a:t>
                      </a:r>
                      <a:endParaRPr lang="en-US" sz="2000"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dirty="0">
                          <a:solidFill>
                            <a:srgbClr val="FF0000"/>
                          </a:solidFill>
                          <a:effectLst/>
                          <a:latin typeface="Sakkal Majalla" panose="02000000000000000000" pitchFamily="2" charset="-78"/>
                          <a:cs typeface="Sakkal Majalla" panose="02000000000000000000" pitchFamily="2" charset="-78"/>
                        </a:rPr>
                        <a:t>الرقم</a:t>
                      </a:r>
                      <a:endParaRPr lang="en-US" sz="2000"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dirty="0">
                          <a:solidFill>
                            <a:srgbClr val="FF0000"/>
                          </a:solidFill>
                          <a:effectLst/>
                          <a:latin typeface="Sakkal Majalla" panose="02000000000000000000" pitchFamily="2" charset="-78"/>
                          <a:cs typeface="Sakkal Majalla" panose="02000000000000000000" pitchFamily="2" charset="-78"/>
                        </a:rPr>
                        <a:t>العمود   ب</a:t>
                      </a:r>
                      <a:endParaRPr lang="en-US" sz="2000"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508000">
                <a:tc>
                  <a:txBody>
                    <a:bodyPr/>
                    <a:lstStyle/>
                    <a:p>
                      <a:pPr marL="0" marR="0" algn="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التلاسيميا</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 </a:t>
                      </a:r>
                      <a:endParaRPr lang="en-US" sz="2000" dirty="0">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1</a:t>
                      </a:r>
                      <a:endParaRPr lang="en-US" sz="2000" dirty="0">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 </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just"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هو نوع من الأنيميا الوراثية التي تنتج عن خلل في هيموجلوبين كريات الدم الحمراء يؤدي إلى تغيير شكل كريات الدم الحمراء.</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0">
                <a:tc>
                  <a:txBody>
                    <a:bodyPr/>
                    <a:lstStyle/>
                    <a:p>
                      <a:pPr marL="0" marR="0" algn="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 </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فقر الدم المنجلي</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2</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r"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من أعراضه فقدان الشهية والقيء وبول أحمر.</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200660">
                <a:tc>
                  <a:txBody>
                    <a:bodyPr/>
                    <a:lstStyle/>
                    <a:p>
                      <a:pPr marL="0" marR="0" algn="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 </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نقص الخميرة</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3</a:t>
                      </a:r>
                      <a:endParaRPr lang="en-US" sz="2000">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 </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من أعراضه تضخم واضح في الطحال.</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382270">
                <a:tc>
                  <a:txBody>
                    <a:bodyPr/>
                    <a:lstStyle/>
                    <a:p>
                      <a:pPr marL="0" marR="0" algn="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 </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الهيموجلوبين</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ctr" rtl="1">
                        <a:lnSpc>
                          <a:spcPct val="107000"/>
                        </a:lnSpc>
                        <a:spcBef>
                          <a:spcPts val="0"/>
                        </a:spcBef>
                        <a:spcAft>
                          <a:spcPts val="0"/>
                        </a:spcAft>
                      </a:pPr>
                      <a:r>
                        <a:rPr lang="ar-SA" sz="2000">
                          <a:effectLst/>
                          <a:latin typeface="Sakkal Majalla" panose="02000000000000000000" pitchFamily="2" charset="-78"/>
                          <a:cs typeface="Sakkal Majalla" panose="02000000000000000000" pitchFamily="2" charset="-78"/>
                        </a:rPr>
                        <a:t>4</a:t>
                      </a:r>
                      <a:endParaRPr lang="en-US" sz="200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algn="just" rtl="1">
                        <a:lnSpc>
                          <a:spcPct val="107000"/>
                        </a:lnSpc>
                        <a:spcBef>
                          <a:spcPts val="0"/>
                        </a:spcBef>
                        <a:spcAft>
                          <a:spcPts val="0"/>
                        </a:spcAft>
                      </a:pPr>
                      <a:r>
                        <a:rPr lang="ar-SA" sz="2000" dirty="0">
                          <a:effectLst/>
                          <a:latin typeface="Sakkal Majalla" panose="02000000000000000000" pitchFamily="2" charset="-78"/>
                          <a:cs typeface="Sakkal Majalla" panose="02000000000000000000" pitchFamily="2" charset="-78"/>
                        </a:rPr>
                        <a:t>الصبغة الحمراء في الدم المسؤولة عن حمل الاكسجين إلى أجزاء الجسم.</a:t>
                      </a:r>
                      <a:endParaRPr lang="en-US" sz="20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bl>
          </a:graphicData>
        </a:graphic>
      </p:graphicFrame>
      <p:sp>
        <p:nvSpPr>
          <p:cNvPr id="3" name="Rectangle 1"/>
          <p:cNvSpPr>
            <a:spLocks noChangeArrowheads="1"/>
          </p:cNvSpPr>
          <p:nvPr/>
        </p:nvSpPr>
        <p:spPr bwMode="auto">
          <a:xfrm>
            <a:off x="6774289" y="1769825"/>
            <a:ext cx="5151677" cy="3508653"/>
          </a:xfrm>
          <a:prstGeom prst="rect">
            <a:avLst/>
          </a:prstGeom>
          <a:solidFill>
            <a:schemeClr val="accent2">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BH"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3.</a:t>
            </a:r>
            <a:r>
              <a:rPr kumimoji="0" lang="ar-SA"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أكمل التالي:</a:t>
            </a:r>
            <a:r>
              <a:rPr kumimoji="0" lang="ar-EG"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EG" sz="2400" b="1" i="0" u="sng"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الإرشادات لتجنب الآلام لمرض فقر الدم المنجلي. </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أ </a:t>
            </a:r>
            <a:r>
              <a:rPr kumimoji="0" lang="ar-SA" sz="2200" b="0"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a:t>
            </a: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ب ـ </a:t>
            </a:r>
            <a:r>
              <a:rPr kumimoji="0" lang="ar-SA" sz="2200" b="0"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a:t>
            </a: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ج ـ </a:t>
            </a:r>
            <a:r>
              <a:rPr kumimoji="0" lang="ar-SA" sz="2200" b="0"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الإرشادات التي ينبغي على مريض فقر الدم المنجلي إتباعها.</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و............................و....................و ..................</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الأسباب التي تؤدي إلى تكسر كريات الدم لمريض نقص الخميرة.</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المقصود بالمرض الوراثي.</a:t>
            </a:r>
            <a:r>
              <a:rPr kumimoji="0" lang="ar-BH"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200" b="0"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sz="22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p:txBody>
      </p:sp>
      <p:sp>
        <p:nvSpPr>
          <p:cNvPr id="4" name="Rectangle 3"/>
          <p:cNvSpPr/>
          <p:nvPr/>
        </p:nvSpPr>
        <p:spPr>
          <a:xfrm>
            <a:off x="5172760" y="160037"/>
            <a:ext cx="3730625"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marR="0" algn="r" rtl="1">
              <a:lnSpc>
                <a:spcPct val="115000"/>
              </a:lnSpc>
              <a:spcBef>
                <a:spcPts val="0"/>
              </a:spcBef>
              <a:spcAft>
                <a:spcPts val="1000"/>
              </a:spcAft>
            </a:pPr>
            <a:r>
              <a:rPr lang="ar-BH" sz="40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النشاط التقويمي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240405" y="1176514"/>
            <a:ext cx="6096000" cy="707886"/>
          </a:xfrm>
          <a:prstGeom prst="rect">
            <a:avLst/>
          </a:prstGeom>
          <a:solidFill>
            <a:schemeClr val="accent2">
              <a:lumMod val="40000"/>
              <a:lumOff val="60000"/>
            </a:schemeClr>
          </a:solidFill>
        </p:spPr>
        <p:txBody>
          <a:bodyPr>
            <a:spAutoFit/>
          </a:bodyPr>
          <a:lstStyle/>
          <a:p>
            <a:pPr lvl="0" algn="r" rtl="1" eaLnBrk="0" fontAlgn="base" hangingPunct="0">
              <a:spcBef>
                <a:spcPct val="0"/>
              </a:spcBef>
              <a:spcAft>
                <a:spcPct val="0"/>
              </a:spcAft>
            </a:pPr>
            <a:r>
              <a:rPr lang="ar-SA"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4.اكتب رقم العبارة في العمود ( ب ) مقابل ما يناسبها في العمود ( أ ): </a:t>
            </a:r>
            <a:endParaRPr lang="en-US" sz="2400" dirty="0">
              <a:latin typeface="Sakkal Majalla" panose="02000000000000000000" pitchFamily="2" charset="-78"/>
              <a:cs typeface="Sakkal Majalla" panose="02000000000000000000" pitchFamily="2" charset="-78"/>
            </a:endParaRPr>
          </a:p>
          <a:p>
            <a:pPr lvl="0" eaLnBrk="0" fontAlgn="base" hangingPunct="0">
              <a:spcBef>
                <a:spcPct val="0"/>
              </a:spcBef>
              <a:spcAft>
                <a:spcPct val="0"/>
              </a:spcAft>
            </a:pPr>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0182857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7300" y="153904"/>
            <a:ext cx="4602119"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marR="0" algn="r" rtl="1">
              <a:lnSpc>
                <a:spcPct val="115000"/>
              </a:lnSpc>
              <a:spcBef>
                <a:spcPts val="0"/>
              </a:spcBef>
              <a:spcAft>
                <a:spcPts val="1000"/>
              </a:spcAft>
            </a:pPr>
            <a:r>
              <a:rPr lang="ar-BH" sz="40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إجابة النشاط التقويمي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3" name="Rectangle 1"/>
          <p:cNvSpPr>
            <a:spLocks noChangeArrowheads="1"/>
          </p:cNvSpPr>
          <p:nvPr/>
        </p:nvSpPr>
        <p:spPr bwMode="auto">
          <a:xfrm>
            <a:off x="6454589" y="1100316"/>
            <a:ext cx="5737412" cy="5324535"/>
          </a:xfrm>
          <a:prstGeom prst="rect">
            <a:avLst/>
          </a:prstGeom>
          <a:solidFill>
            <a:schemeClr val="accent6">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BH"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3.</a:t>
            </a:r>
            <a:r>
              <a:rPr kumimoji="0" lang="ar-SA"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أكمل التالي:</a:t>
            </a:r>
            <a:r>
              <a:rPr kumimoji="0" lang="ar-EG" sz="24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  </a:t>
            </a:r>
            <a:r>
              <a:rPr kumimoji="0" lang="ar-EG" sz="2400" b="1" i="0" u="sng"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sz="2400" b="1"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الإرشادات لتجنب الآلام لمرض فقر الدم المنجلي. </a:t>
            </a:r>
            <a:endParaRPr kumimoji="0" lang="en-US" sz="2200" b="1"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457200" marR="1143000" lvl="0" indent="-457200" algn="r"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الإكثار من شرب السوائل.</a:t>
            </a:r>
          </a:p>
          <a:p>
            <a:pPr marL="457200" lvl="0" indent="-457200" algn="r"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الحرص على تناول طعام صحي متوازنٍ.</a:t>
            </a:r>
            <a:endParaRPr lang="en-US"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endParaRPr>
          </a:p>
          <a:p>
            <a:pPr marL="457200" lvl="0" indent="-457200" algn="r"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حفظ الجسم دافئا ، حيث التعرض للبرد يسبب الآلام.</a:t>
            </a:r>
            <a:endParaRPr lang="en-US"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الإرشادات التي ينبغي على مريض فقر الدم المنجلي إتباعها.</a:t>
            </a:r>
            <a:endParaRPr kumimoji="0" lang="ar-BH"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342900" marR="1143000" lvl="0" indent="-342900" algn="justLow"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مراجعة الطبيب بانتظام.</a:t>
            </a:r>
          </a:p>
          <a:p>
            <a:pPr marL="342900" lvl="0" indent="-342900" algn="justLow"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عدم تناول أدوية إلا تحت إشراف الطبيب.</a:t>
            </a:r>
            <a:endParaRPr lang="en-US"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endParaRPr>
          </a:p>
          <a:p>
            <a:pPr marL="342900" lvl="0" indent="-342900" algn="justLow"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تجنب الإجهاد.</a:t>
            </a:r>
            <a:endParaRPr lang="en-US"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endParaRPr>
          </a:p>
          <a:p>
            <a:pPr marL="342900" lvl="0" indent="-342900" algn="justLow" rtl="1">
              <a:buFont typeface="Arial" panose="020B0604020202020204" pitchFamily="34" charset="0"/>
              <a:buChar char="•"/>
            </a:pPr>
            <a:r>
              <a:rPr lang="ar-BH" sz="1900" b="1" dirty="0">
                <a:solidFill>
                  <a:srgbClr val="FF0000"/>
                </a:solidFill>
                <a:latin typeface="Sakkal Majalla" panose="02000000000000000000" pitchFamily="2" charset="-78"/>
                <a:ea typeface="Arial" panose="020B0604020202020204" pitchFamily="34" charset="0"/>
                <a:cs typeface="Sakkal Majalla" panose="02000000000000000000" pitchFamily="2" charset="-78"/>
              </a:rPr>
              <a:t>الإكثار من تناول الفواكه والخضراوات الطازجة.</a:t>
            </a:r>
            <a:endParaRPr kumimoji="0" lang="en-US" sz="1900" b="1" i="0" u="none" strike="noStrike" cap="none" normalizeH="0" baseline="0" dirty="0" smtClean="0">
              <a:ln>
                <a:noFill/>
              </a:ln>
              <a:solidFill>
                <a:srgbClr val="FF0000"/>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من الأسباب التي تؤدي إلى تكسر كريات الدم لمريض نقص الخميرة.</a:t>
            </a:r>
            <a:endParaRPr kumimoji="0" lang="ar-BH"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p>
            <a:pPr marL="285750" lvl="0" indent="-285750" algn="justLow" rtl="1" eaLnBrk="1" fontAlgn="auto" hangingPunct="1">
              <a:spcBef>
                <a:spcPts val="0"/>
              </a:spcBef>
              <a:spcAft>
                <a:spcPts val="0"/>
              </a:spcAft>
              <a:buFont typeface="Arial" panose="020B0604020202020204" pitchFamily="34" charset="0"/>
              <a:buChar char="•"/>
              <a:defRPr/>
            </a:pPr>
            <a:r>
              <a:rPr lang="ar-SA" sz="1900" b="1" dirty="0">
                <a:solidFill>
                  <a:srgbClr val="FF0000"/>
                </a:solidFill>
                <a:latin typeface="Sakkal Majalla" panose="02000000000000000000" pitchFamily="2" charset="-78"/>
                <a:cs typeface="Sakkal Majalla" panose="02000000000000000000" pitchFamily="2" charset="-78"/>
              </a:rPr>
              <a:t>تناول البقوليات بجميع أنواعها خاصة الفول</a:t>
            </a:r>
            <a:endParaRPr lang="ar-BH" sz="1900" b="1" dirty="0">
              <a:solidFill>
                <a:srgbClr val="FF0000"/>
              </a:solidFill>
              <a:latin typeface="Sakkal Majalla" panose="02000000000000000000" pitchFamily="2" charset="-78"/>
              <a:cs typeface="Sakkal Majalla" panose="02000000000000000000" pitchFamily="2" charset="-78"/>
            </a:endParaRPr>
          </a:p>
          <a:p>
            <a:pPr marL="285750" lvl="0" indent="-285750" algn="justLow" rtl="1" eaLnBrk="1" fontAlgn="auto" hangingPunct="1">
              <a:spcBef>
                <a:spcPts val="0"/>
              </a:spcBef>
              <a:spcAft>
                <a:spcPts val="0"/>
              </a:spcAft>
              <a:buFont typeface="Arial" panose="020B0604020202020204" pitchFamily="34" charset="0"/>
              <a:buChar char="•"/>
              <a:defRPr/>
            </a:pPr>
            <a:r>
              <a:rPr lang="ar-SA" sz="1900" b="1" dirty="0">
                <a:solidFill>
                  <a:srgbClr val="FF0000"/>
                </a:solidFill>
                <a:latin typeface="Sakkal Majalla" panose="02000000000000000000" pitchFamily="2" charset="-78"/>
                <a:cs typeface="Sakkal Majalla" panose="02000000000000000000" pitchFamily="2" charset="-78"/>
              </a:rPr>
              <a:t>تناول بعض أنواع من الأدوية. </a:t>
            </a:r>
            <a:endParaRPr lang="en-US" sz="1900" b="1" dirty="0">
              <a:solidFill>
                <a:srgbClr val="FF0000"/>
              </a:solidFill>
              <a:latin typeface="Sakkal Majalla" panose="02000000000000000000" pitchFamily="2" charset="-78"/>
              <a:cs typeface="Sakkal Majalla" panose="02000000000000000000" pitchFamily="2" charset="-78"/>
            </a:endParaRPr>
          </a:p>
          <a:p>
            <a:pPr marL="285750" lvl="0" indent="-285750" algn="justLow" rtl="1">
              <a:buFont typeface="Arial" panose="020B0604020202020204" pitchFamily="34" charset="0"/>
              <a:buChar char="•"/>
            </a:pPr>
            <a:r>
              <a:rPr lang="ar-SA" sz="1900" b="1" dirty="0">
                <a:solidFill>
                  <a:srgbClr val="FF0000"/>
                </a:solidFill>
                <a:latin typeface="Sakkal Majalla" panose="02000000000000000000" pitchFamily="2" charset="-78"/>
                <a:cs typeface="Sakkal Majalla" panose="02000000000000000000" pitchFamily="2" charset="-78"/>
              </a:rPr>
              <a:t>التعرض للالتهابات الفيروسية أو البكتيرية </a:t>
            </a:r>
            <a:r>
              <a:rPr lang="ar-BH" sz="1900" b="1" dirty="0" smtClean="0">
                <a:solidFill>
                  <a:srgbClr val="FF0000"/>
                </a:solidFill>
                <a:latin typeface="Sakkal Majalla" panose="02000000000000000000" pitchFamily="2" charset="-78"/>
                <a:cs typeface="Sakkal Majalla" panose="02000000000000000000" pitchFamily="2" charset="-78"/>
              </a:rPr>
              <a:t>.</a:t>
            </a:r>
            <a:endParaRPr kumimoji="0" lang="en-US" sz="2200" b="1"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200" b="1" i="0" u="none" strike="noStrike" cap="none" normalizeH="0" baseline="0" dirty="0" smtClean="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المقصود بالمرض الوراثي.</a:t>
            </a:r>
            <a:endParaRPr kumimoji="0" lang="en-US" sz="2200" b="1"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a:p>
            <a:pPr algn="justLow" rtl="1"/>
            <a:r>
              <a:rPr lang="ar-SA" sz="19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يكون المرض وراثيًا عندما تنتقل صفات المرض من الأب أو الأم أو كليهما عن طريق مورثات مصابة بخللٍ ما بحيث يؤدي هذا الخلل إلى حدوث تظاهرات المرض</a:t>
            </a:r>
            <a:r>
              <a:rPr lang="ar-BH" sz="19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a:t>
            </a:r>
            <a:r>
              <a:rPr lang="ar-SA" sz="19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r>
              <a:rPr kumimoji="0" lang="ar-SA" sz="1900" b="1" i="0" u="none" strike="noStrike" cap="none" normalizeH="0" baseline="0" dirty="0" smtClean="0">
                <a:ln>
                  <a:noFill/>
                </a:ln>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en-US" sz="1900" b="1" i="0" u="none" strike="noStrike" cap="none" normalizeH="0" baseline="0" dirty="0" smtClean="0">
              <a:ln>
                <a:noFill/>
              </a:ln>
              <a:solidFill>
                <a:srgbClr val="FF0000"/>
              </a:solidFill>
              <a:effectLst/>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391814330"/>
              </p:ext>
            </p:extLst>
          </p:nvPr>
        </p:nvGraphicFramePr>
        <p:xfrm>
          <a:off x="146276" y="1884400"/>
          <a:ext cx="6286500" cy="3454654"/>
        </p:xfrm>
        <a:graphic>
          <a:graphicData uri="http://schemas.openxmlformats.org/drawingml/2006/table">
            <a:tbl>
              <a:tblPr rtl="1" firstRow="1" firstCol="1" bandRow="1">
                <a:tableStyleId>{5C22544A-7EE6-4342-B048-85BDC9FD1C3A}</a:tableStyleId>
              </a:tblPr>
              <a:tblGrid>
                <a:gridCol w="628650"/>
                <a:gridCol w="1154479"/>
                <a:gridCol w="759853"/>
                <a:gridCol w="3743518"/>
              </a:tblGrid>
              <a:tr h="519430">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الرقم</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العمود   أ</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الرقم</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العمود   ب</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08000">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 </a:t>
                      </a:r>
                      <a:r>
                        <a:rPr lang="ar-BH" sz="2000" b="1" dirty="0" smtClean="0">
                          <a:solidFill>
                            <a:srgbClr val="FF0000"/>
                          </a:solidFill>
                          <a:effectLst/>
                          <a:latin typeface="Sakkal Majalla" panose="02000000000000000000" pitchFamily="2" charset="-78"/>
                          <a:cs typeface="Sakkal Majalla" panose="02000000000000000000" pitchFamily="2" charset="-78"/>
                        </a:rPr>
                        <a:t>3</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التلاسيميا</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 </a:t>
                      </a:r>
                      <a:endParaRPr lang="en-US" sz="2000" b="1" dirty="0">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1</a:t>
                      </a:r>
                      <a:endParaRPr lang="en-US" sz="2000" b="1" dirty="0">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 </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just"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هو نوع من الأنيميا الوراثية التي تنتج عن خلل في هيموجلوبين كريات الدم الحمراء يؤدي إلى تغيير شكل كريات الدم الحمراء.</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0">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 </a:t>
                      </a:r>
                      <a:r>
                        <a:rPr lang="ar-BH" sz="2000" b="1" dirty="0" smtClean="0">
                          <a:solidFill>
                            <a:srgbClr val="FF0000"/>
                          </a:solidFill>
                          <a:effectLst/>
                          <a:latin typeface="Sakkal Majalla" panose="02000000000000000000" pitchFamily="2" charset="-78"/>
                          <a:cs typeface="Sakkal Majalla" panose="02000000000000000000" pitchFamily="2" charset="-78"/>
                        </a:rPr>
                        <a:t>1</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فقر الدم المنجلي</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2</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من أعراضه فقدان الشهية والقيء وبول أحمر.</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00660">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 </a:t>
                      </a:r>
                      <a:r>
                        <a:rPr lang="ar-BH" sz="2000" b="1" dirty="0" smtClean="0">
                          <a:solidFill>
                            <a:srgbClr val="FF0000"/>
                          </a:solidFill>
                          <a:effectLst/>
                          <a:latin typeface="Sakkal Majalla" panose="02000000000000000000" pitchFamily="2" charset="-78"/>
                          <a:cs typeface="Sakkal Majalla" panose="02000000000000000000" pitchFamily="2" charset="-78"/>
                        </a:rPr>
                        <a:t>2</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نقص الخميرة</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3</a:t>
                      </a:r>
                      <a:endParaRPr lang="en-US" sz="2000" b="1">
                        <a:effectLst/>
                        <a:latin typeface="Sakkal Majalla" panose="02000000000000000000" pitchFamily="2" charset="-78"/>
                        <a:cs typeface="Sakkal Majalla" panose="02000000000000000000" pitchFamily="2" charset="-78"/>
                      </a:endParaRPr>
                    </a:p>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 </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من أعراضه تضخم واضح في الطحال.</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2270">
                <a:tc>
                  <a:txBody>
                    <a:bodyPr/>
                    <a:lstStyle/>
                    <a:p>
                      <a:pPr marL="0" marR="0" algn="ctr" rtl="1">
                        <a:lnSpc>
                          <a:spcPct val="107000"/>
                        </a:lnSpc>
                        <a:spcBef>
                          <a:spcPts val="0"/>
                        </a:spcBef>
                        <a:spcAft>
                          <a:spcPts val="0"/>
                        </a:spcAft>
                      </a:pPr>
                      <a:r>
                        <a:rPr lang="ar-SA" sz="2000" b="1" dirty="0">
                          <a:solidFill>
                            <a:srgbClr val="FF0000"/>
                          </a:solidFill>
                          <a:effectLst/>
                          <a:latin typeface="Sakkal Majalla" panose="02000000000000000000" pitchFamily="2" charset="-78"/>
                          <a:cs typeface="Sakkal Majalla" panose="02000000000000000000" pitchFamily="2" charset="-78"/>
                        </a:rPr>
                        <a:t> </a:t>
                      </a:r>
                      <a:r>
                        <a:rPr lang="ar-BH" sz="2000" b="1" dirty="0" smtClean="0">
                          <a:solidFill>
                            <a:srgbClr val="FF0000"/>
                          </a:solidFill>
                          <a:effectLst/>
                          <a:latin typeface="Sakkal Majalla" panose="02000000000000000000" pitchFamily="2" charset="-78"/>
                          <a:cs typeface="Sakkal Majalla" panose="02000000000000000000" pitchFamily="2" charset="-78"/>
                        </a:rPr>
                        <a:t>4</a:t>
                      </a:r>
                      <a:endParaRPr lang="en-US" sz="2000" b="1" dirty="0">
                        <a:solidFill>
                          <a:srgbClr val="FF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a:effectLst/>
                          <a:latin typeface="Sakkal Majalla" panose="02000000000000000000" pitchFamily="2" charset="-78"/>
                          <a:cs typeface="Sakkal Majalla" panose="02000000000000000000" pitchFamily="2" charset="-78"/>
                        </a:rPr>
                        <a:t>الهيموجلوبين</a:t>
                      </a:r>
                      <a:endParaRPr lang="en-US" sz="20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4</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just" rtl="1">
                        <a:lnSpc>
                          <a:spcPct val="107000"/>
                        </a:lnSpc>
                        <a:spcBef>
                          <a:spcPts val="0"/>
                        </a:spcBef>
                        <a:spcAft>
                          <a:spcPts val="0"/>
                        </a:spcAft>
                      </a:pPr>
                      <a:r>
                        <a:rPr lang="ar-SA" sz="2000" b="1" dirty="0">
                          <a:effectLst/>
                          <a:latin typeface="Sakkal Majalla" panose="02000000000000000000" pitchFamily="2" charset="-78"/>
                          <a:cs typeface="Sakkal Majalla" panose="02000000000000000000" pitchFamily="2" charset="-78"/>
                        </a:rPr>
                        <a:t>الصبغة الحمراء في الدم المسؤولة عن حمل الاكسجين إلى أجزاء الجسم.</a:t>
                      </a: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Rectangle 4"/>
          <p:cNvSpPr/>
          <p:nvPr/>
        </p:nvSpPr>
        <p:spPr>
          <a:xfrm>
            <a:off x="240405" y="1176514"/>
            <a:ext cx="6096000" cy="707886"/>
          </a:xfrm>
          <a:prstGeom prst="rect">
            <a:avLst/>
          </a:prstGeom>
          <a:solidFill>
            <a:schemeClr val="accent2">
              <a:lumMod val="40000"/>
              <a:lumOff val="60000"/>
            </a:schemeClr>
          </a:solidFill>
        </p:spPr>
        <p:txBody>
          <a:bodyPr>
            <a:spAutoFit/>
          </a:bodyPr>
          <a:lstStyle/>
          <a:p>
            <a:pPr lvl="0" algn="r" rtl="1" eaLnBrk="0" fontAlgn="base" hangingPunct="0">
              <a:spcBef>
                <a:spcPct val="0"/>
              </a:spcBef>
              <a:spcAft>
                <a:spcPct val="0"/>
              </a:spcAft>
            </a:pPr>
            <a:r>
              <a:rPr lang="ar-SA"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4.اكتب رقم العبارة في العمود ( ب ) مقابل ما يناسبها في العمود ( أ ): </a:t>
            </a:r>
            <a:endParaRPr lang="en-US" sz="2400" dirty="0">
              <a:latin typeface="Sakkal Majalla" panose="02000000000000000000" pitchFamily="2" charset="-78"/>
              <a:cs typeface="Sakkal Majalla" panose="02000000000000000000" pitchFamily="2" charset="-78"/>
            </a:endParaRPr>
          </a:p>
          <a:p>
            <a:pPr lvl="0" eaLnBrk="0" fontAlgn="base" hangingPunct="0">
              <a:spcBef>
                <a:spcPct val="0"/>
              </a:spcBef>
              <a:spcAft>
                <a:spcPct val="0"/>
              </a:spcAft>
            </a:pPr>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9855203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0329" y="1971604"/>
            <a:ext cx="4378817" cy="1446550"/>
          </a:xfrm>
          <a:prstGeom prst="rect">
            <a:avLst/>
          </a:prstGeom>
          <a:solidFill>
            <a:schemeClr val="accent1">
              <a:lumMod val="40000"/>
              <a:lumOff val="60000"/>
            </a:schemeClr>
          </a:solidFill>
        </p:spPr>
        <p:txBody>
          <a:bodyPr wrap="square" rtlCol="0">
            <a:spAutoFit/>
          </a:bodyPr>
          <a:lstStyle/>
          <a:p>
            <a:pPr algn="ctr"/>
            <a:r>
              <a:rPr lang="ar-BH" sz="4400" dirty="0"/>
              <a:t>ا</a:t>
            </a:r>
            <a:r>
              <a:rPr lang="ar-BH" sz="4400" dirty="0" smtClean="0"/>
              <a:t>نتهى الدرس</a:t>
            </a:r>
          </a:p>
          <a:p>
            <a:pPr algn="ctr"/>
            <a:r>
              <a:rPr lang="ar-BH" sz="4400" dirty="0" smtClean="0"/>
              <a:t> وفقكم الله</a:t>
            </a:r>
            <a:endParaRPr lang="en-US" sz="4400" dirty="0"/>
          </a:p>
        </p:txBody>
      </p:sp>
      <p:sp>
        <p:nvSpPr>
          <p:cNvPr id="3" name="TextBox 2"/>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0560818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875763" y="3126431"/>
            <a:ext cx="1027197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US" dirty="0" smtClean="0"/>
          </a:p>
        </p:txBody>
      </p:sp>
      <p:sp>
        <p:nvSpPr>
          <p:cNvPr id="5" name="Content Placeholder 2"/>
          <p:cNvSpPr txBox="1">
            <a:spLocks/>
          </p:cNvSpPr>
          <p:nvPr/>
        </p:nvSpPr>
        <p:spPr>
          <a:xfrm>
            <a:off x="1030310" y="2379831"/>
            <a:ext cx="10368277" cy="2668688"/>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p>
            <a:pPr marL="742950" indent="-742950" algn="r" rtl="1">
              <a:buFont typeface="Wingdings" panose="05000000000000000000" pitchFamily="2" charset="2"/>
              <a:buChar char="q"/>
            </a:pPr>
            <a:r>
              <a:rPr lang="ar-BH" sz="3600" b="1" dirty="0" smtClean="0">
                <a:latin typeface="Sakkal Majalla" panose="02000000000000000000" pitchFamily="2" charset="-78"/>
                <a:cs typeface="Sakkal Majalla" panose="02000000000000000000" pitchFamily="2" charset="-78"/>
              </a:rPr>
              <a:t>يُحدد </a:t>
            </a:r>
            <a:r>
              <a:rPr lang="ar-SA" sz="3600" b="1" dirty="0">
                <a:latin typeface="Sakkal Majalla" panose="02000000000000000000" pitchFamily="2" charset="-78"/>
                <a:cs typeface="Sakkal Majalla" panose="02000000000000000000" pitchFamily="2" charset="-78"/>
              </a:rPr>
              <a:t>مفهوم الأمراض </a:t>
            </a:r>
            <a:r>
              <a:rPr lang="ar-BH" sz="3600" b="1" dirty="0">
                <a:latin typeface="Sakkal Majalla" panose="02000000000000000000" pitchFamily="2" charset="-78"/>
                <a:cs typeface="Sakkal Majalla" panose="02000000000000000000" pitchFamily="2" charset="-78"/>
              </a:rPr>
              <a:t>الوراثية.</a:t>
            </a:r>
          </a:p>
          <a:p>
            <a:pPr marL="742950" indent="-742950" algn="r" rtl="1">
              <a:buFont typeface="Wingdings" panose="05000000000000000000" pitchFamily="2" charset="2"/>
              <a:buChar char="q"/>
            </a:pPr>
            <a:r>
              <a:rPr lang="ar-BH" sz="3600" b="1" dirty="0" smtClean="0">
                <a:latin typeface="Sakkal Majalla" panose="02000000000000000000" pitchFamily="2" charset="-78"/>
                <a:cs typeface="Sakkal Majalla" panose="02000000000000000000" pitchFamily="2" charset="-78"/>
              </a:rPr>
              <a:t>ي</a:t>
            </a:r>
            <a:r>
              <a:rPr lang="ar-SA" sz="3600" b="1" dirty="0">
                <a:latin typeface="Sakkal Majalla" panose="02000000000000000000" pitchFamily="2" charset="-78"/>
                <a:cs typeface="Sakkal Majalla" panose="02000000000000000000" pitchFamily="2" charset="-78"/>
              </a:rPr>
              <a:t>قارن بين مرض </a:t>
            </a:r>
            <a:r>
              <a:rPr lang="ar-BH" sz="3600" b="1" dirty="0">
                <a:latin typeface="Sakkal Majalla" panose="02000000000000000000" pitchFamily="2" charset="-78"/>
                <a:cs typeface="Sakkal Majalla" panose="02000000000000000000" pitchFamily="2" charset="-78"/>
              </a:rPr>
              <a:t>نقص الخميرة </a:t>
            </a:r>
            <a:r>
              <a:rPr lang="ar-SA" sz="3600" b="1" dirty="0">
                <a:latin typeface="Sakkal Majalla" panose="02000000000000000000" pitchFamily="2" charset="-78"/>
                <a:cs typeface="Sakkal Majalla" panose="02000000000000000000" pitchFamily="2" charset="-78"/>
              </a:rPr>
              <a:t> و</a:t>
            </a:r>
            <a:r>
              <a:rPr lang="ar-BH" sz="3600" b="1" dirty="0">
                <a:latin typeface="Sakkal Majalla" panose="02000000000000000000" pitchFamily="2" charset="-78"/>
                <a:cs typeface="Sakkal Majalla" panose="02000000000000000000" pitchFamily="2" charset="-78"/>
              </a:rPr>
              <a:t>فقر الدم المنجلي من حيث الأعراض.</a:t>
            </a:r>
          </a:p>
          <a:p>
            <a:pPr marL="742950" indent="-742950" algn="r" rtl="1">
              <a:buFont typeface="Wingdings" panose="05000000000000000000" pitchFamily="2" charset="2"/>
              <a:buChar char="q"/>
            </a:pPr>
            <a:r>
              <a:rPr lang="ar-BH" sz="3600" b="1" dirty="0">
                <a:latin typeface="Sakkal Majalla" panose="02000000000000000000" pitchFamily="2" charset="-78"/>
                <a:cs typeface="Sakkal Majalla" panose="02000000000000000000" pitchFamily="2" charset="-78"/>
              </a:rPr>
              <a:t>يستنتج الطرق </a:t>
            </a:r>
            <a:r>
              <a:rPr lang="ar-BH" sz="3600" b="1" dirty="0" smtClean="0">
                <a:latin typeface="Sakkal Majalla" panose="02000000000000000000" pitchFamily="2" charset="-78"/>
                <a:cs typeface="Sakkal Majalla" panose="02000000000000000000" pitchFamily="2" charset="-78"/>
              </a:rPr>
              <a:t>الوقائية </a:t>
            </a:r>
            <a:r>
              <a:rPr lang="ar-BH" sz="3600" b="1" dirty="0">
                <a:latin typeface="Sakkal Majalla" panose="02000000000000000000" pitchFamily="2" charset="-78"/>
                <a:cs typeface="Sakkal Majalla" panose="02000000000000000000" pitchFamily="2" charset="-78"/>
              </a:rPr>
              <a:t>ل</a:t>
            </a:r>
            <a:r>
              <a:rPr lang="ar-SA" sz="3600" b="1" dirty="0">
                <a:latin typeface="Sakkal Majalla" panose="02000000000000000000" pitchFamily="2" charset="-78"/>
                <a:cs typeface="Sakkal Majalla" panose="02000000000000000000" pitchFamily="2" charset="-78"/>
              </a:rPr>
              <a:t>مرض </a:t>
            </a:r>
            <a:r>
              <a:rPr lang="ar-BH" sz="3600" b="1" dirty="0" err="1">
                <a:latin typeface="Sakkal Majalla" panose="02000000000000000000" pitchFamily="2" charset="-78"/>
                <a:cs typeface="Sakkal Majalla" panose="02000000000000000000" pitchFamily="2" charset="-78"/>
              </a:rPr>
              <a:t>الثلاسيميا</a:t>
            </a:r>
            <a:r>
              <a:rPr lang="ar-BH" sz="3600" b="1" dirty="0">
                <a:latin typeface="Sakkal Majalla" panose="02000000000000000000" pitchFamily="2" charset="-78"/>
                <a:cs typeface="Sakkal Majalla" panose="02000000000000000000" pitchFamily="2" charset="-78"/>
              </a:rPr>
              <a:t>.</a:t>
            </a:r>
            <a:endParaRPr lang="ar-EG" sz="3600" b="1" dirty="0">
              <a:latin typeface="Sakkal Majalla" panose="02000000000000000000" pitchFamily="2" charset="-78"/>
              <a:cs typeface="Sakkal Majalla" panose="02000000000000000000" pitchFamily="2" charset="-78"/>
            </a:endParaRPr>
          </a:p>
        </p:txBody>
      </p:sp>
      <p:sp>
        <p:nvSpPr>
          <p:cNvPr id="6" name="Rectangle 5"/>
          <p:cNvSpPr/>
          <p:nvPr/>
        </p:nvSpPr>
        <p:spPr>
          <a:xfrm>
            <a:off x="3104881" y="328244"/>
            <a:ext cx="6586917"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rtl="1"/>
            <a:r>
              <a:rPr lang="ar-BH" sz="4000" b="1" cap="none" spc="0"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أهداف </a:t>
            </a:r>
            <a:r>
              <a:rPr lang="ar-BH"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درس </a:t>
            </a:r>
            <a:r>
              <a:rPr lang="ar-BH" sz="40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الأمراض الوراثية</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7" name="Title 1"/>
          <p:cNvSpPr txBox="1">
            <a:spLocks/>
          </p:cNvSpPr>
          <p:nvPr/>
        </p:nvSpPr>
        <p:spPr>
          <a:xfrm>
            <a:off x="3439442" y="1444497"/>
            <a:ext cx="7959145" cy="768217"/>
          </a:xfrm>
          <a:prstGeom prst="rect">
            <a:avLst/>
          </a:prstGeom>
          <a:solidFill>
            <a:schemeClr val="accent1">
              <a:lumMod val="60000"/>
              <a:lumOff val="40000"/>
            </a:scheme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BH" dirty="0">
                <a:latin typeface="Sakkal Majalla" panose="02000000000000000000" pitchFamily="2" charset="-78"/>
                <a:cs typeface="Sakkal Majalla" panose="02000000000000000000" pitchFamily="2" charset="-78"/>
              </a:rPr>
              <a:t>في نهاية الدرس سيكون الطالب قادرًا على أن:</a:t>
            </a:r>
            <a:endParaRPr lang="en-US" dirty="0">
              <a:latin typeface="Sakkal Majalla" panose="02000000000000000000" pitchFamily="2" charset="-78"/>
              <a:cs typeface="Sakkal Majalla" panose="02000000000000000000" pitchFamily="2" charset="-78"/>
            </a:endParaRPr>
          </a:p>
        </p:txBody>
      </p:sp>
      <p:pic>
        <p:nvPicPr>
          <p:cNvPr id="8" name="Graphic 7" descr="Bullseye">
            <a:extLst>
              <a:ext uri="{FF2B5EF4-FFF2-40B4-BE49-F238E27FC236}">
                <a16:creationId xmlns="" xmlns:a16="http://schemas.microsoft.com/office/drawing/2014/main" id="{105F2D64-DDBE-47A3-83DF-C09D3C4EB18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975296" y="384598"/>
            <a:ext cx="914400" cy="914400"/>
          </a:xfrm>
          <a:prstGeom prst="rect">
            <a:avLst/>
          </a:prstGeom>
        </p:spPr>
      </p:pic>
      <p:sp>
        <p:nvSpPr>
          <p:cNvPr id="9" name="TextBox 8"/>
          <p:cNvSpPr txBox="1"/>
          <p:nvPr/>
        </p:nvSpPr>
        <p:spPr>
          <a:xfrm>
            <a:off x="283335" y="6463278"/>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27933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2597" y="3307984"/>
            <a:ext cx="8534263" cy="2782300"/>
          </a:xfrm>
          <a:prstGeom prst="rect">
            <a:avLst/>
          </a:prstGeom>
          <a:solidFill>
            <a:schemeClr val="accent1">
              <a:lumMod val="40000"/>
              <a:lumOff val="60000"/>
            </a:schemeClr>
          </a:solidFill>
        </p:spPr>
        <p:txBody>
          <a:bodyPr wrap="square">
            <a:spAutoFit/>
          </a:bodyPr>
          <a:lstStyle/>
          <a:p>
            <a:pPr marL="26035" marR="0" algn="justLow" rtl="1">
              <a:lnSpc>
                <a:spcPct val="115000"/>
              </a:lnSpc>
              <a:spcBef>
                <a:spcPts val="0"/>
              </a:spcBef>
              <a:spcAft>
                <a:spcPts val="1000"/>
              </a:spcAft>
            </a:pPr>
            <a:r>
              <a:rPr lang="ar-SA" sz="3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الصبغي</a:t>
            </a:r>
            <a:r>
              <a:rPr lang="ar-SA" dirty="0" smtClean="0">
                <a:latin typeface="Calibri" panose="020F0502020204030204" pitchFamily="34" charset="0"/>
                <a:ea typeface="Calibri" panose="020F0502020204030204" pitchFamily="34" charset="0"/>
                <a:cs typeface="Times New Roman" panose="02020603050405020304" pitchFamily="18" charset="0"/>
              </a:rPr>
              <a:t> </a:t>
            </a:r>
            <a:r>
              <a:rPr lang="ar-SA" sz="2400" dirty="0" smtClean="0">
                <a:latin typeface="Calibri" panose="020F0502020204030204" pitchFamily="34" charset="0"/>
                <a:ea typeface="Calibri" panose="020F0502020204030204" pitchFamily="34" charset="0"/>
                <a:cs typeface="Times New Roman" panose="02020603050405020304" pitchFamily="18" charset="0"/>
              </a:rPr>
              <a:t>هو مجموعة من البروتينات مجتمعة وكل منها ي</a:t>
            </a:r>
            <a:r>
              <a:rPr lang="ar-BH" sz="2400" dirty="0" smtClean="0">
                <a:latin typeface="Calibri" panose="020F0502020204030204" pitchFamily="34" charset="0"/>
                <a:ea typeface="Calibri" panose="020F0502020204030204" pitchFamily="34" charset="0"/>
                <a:cs typeface="Times New Roman" panose="02020603050405020304" pitchFamily="18" charset="0"/>
              </a:rPr>
              <a:t>ُ</a:t>
            </a:r>
            <a:r>
              <a:rPr lang="ar-SA" sz="2400" dirty="0" smtClean="0">
                <a:latin typeface="Calibri" panose="020F0502020204030204" pitchFamily="34" charset="0"/>
                <a:ea typeface="Calibri" panose="020F0502020204030204" pitchFamily="34" charset="0"/>
                <a:cs typeface="Times New Roman" panose="02020603050405020304" pitchFamily="18" charset="0"/>
              </a:rPr>
              <a:t>سمى المورثة ويحتوي كل صبغي على ملايين المورثات أو الجينات وكل مورثة مسؤولة عن صفة ما أو أكثر في جسم الإنسان، هناك </a:t>
            </a:r>
            <a:r>
              <a:rPr lang="ar-SA"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مورثة للون العينين و لون البشرة </a:t>
            </a:r>
            <a:r>
              <a:rPr lang="ar-SA" sz="2400" dirty="0" smtClean="0">
                <a:latin typeface="Calibri" panose="020F0502020204030204" pitchFamily="34" charset="0"/>
                <a:ea typeface="Calibri" panose="020F0502020204030204" pitchFamily="34" charset="0"/>
                <a:cs typeface="Times New Roman" panose="02020603050405020304" pitchFamily="18" charset="0"/>
              </a:rPr>
              <a:t>وعند حدوث الإلقاح والحمل تأتي نصف الصبغيات من الأم عن طريق البويضة الحاوية على 23 صبغي والنصف الآخر من الأب عن طريق النطفة الحاوية على 23 صبغي، هكذا يأخذ الطفل جزءًا من صفات الأب </a:t>
            </a:r>
            <a:r>
              <a:rPr lang="ar-BH" sz="2400" dirty="0" smtClean="0">
                <a:latin typeface="Calibri" panose="020F0502020204030204" pitchFamily="34" charset="0"/>
                <a:ea typeface="Calibri" panose="020F0502020204030204" pitchFamily="34" charset="0"/>
                <a:cs typeface="Times New Roman" panose="02020603050405020304" pitchFamily="18" charset="0"/>
              </a:rPr>
              <a:t>و</a:t>
            </a:r>
            <a:r>
              <a:rPr lang="ar-SA" sz="2400" dirty="0" smtClean="0">
                <a:latin typeface="Calibri" panose="020F0502020204030204" pitchFamily="34" charset="0"/>
                <a:ea typeface="Calibri" panose="020F0502020204030204" pitchFamily="34" charset="0"/>
                <a:cs typeface="Times New Roman" panose="02020603050405020304" pitchFamily="18" charset="0"/>
              </a:rPr>
              <a:t>جزءًا من صفات الأم.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2" descr="263_12589252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183" y="3307984"/>
            <a:ext cx="2778038" cy="20478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494196" y="163228"/>
            <a:ext cx="4731381"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algn="ctr" rtl="1">
              <a:lnSpc>
                <a:spcPct val="115000"/>
              </a:lnSpc>
            </a:pPr>
            <a:r>
              <a:rPr lang="ar-SA"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المقصود بالمرض الوراثي </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6" name="مربع نص 4"/>
          <p:cNvSpPr txBox="1"/>
          <p:nvPr/>
        </p:nvSpPr>
        <p:spPr>
          <a:xfrm>
            <a:off x="791126" y="1276022"/>
            <a:ext cx="10836765" cy="1578894"/>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1">
            <a:spAutoFit/>
          </a:bodyPr>
          <a:lstStyle/>
          <a:p>
            <a:pPr marL="26035" marR="0" algn="r" rtl="1">
              <a:lnSpc>
                <a:spcPct val="115000"/>
              </a:lnSpc>
              <a:spcBef>
                <a:spcPts val="0"/>
              </a:spcBef>
              <a:spcAft>
                <a:spcPts val="1000"/>
              </a:spcAft>
            </a:pPr>
            <a:r>
              <a:rPr lang="ar-EG" sz="2800" b="1" dirty="0">
                <a:latin typeface="Sakkal Majalla" panose="02000000000000000000" pitchFamily="2" charset="-78"/>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يتألف جسم الإنسان من مجموعة من الأعضاء، و كل عضو يتألف من عدد هائل من</a:t>
            </a:r>
            <a:r>
              <a:rPr lang="ar-BH" sz="2800" b="1" dirty="0">
                <a:latin typeface="Sakkal Majalla" panose="02000000000000000000" pitchFamily="2" charset="-78"/>
                <a:ea typeface="Calibri" panose="020F0502020204030204" pitchFamily="34" charset="0"/>
                <a:cs typeface="Sakkal Majalla" panose="02000000000000000000" pitchFamily="2" charset="-78"/>
              </a:rPr>
              <a:t> الخلايا</a:t>
            </a:r>
            <a:r>
              <a:rPr lang="en-US" sz="2800" b="1" dirty="0">
                <a:latin typeface="Sakkal Majalla" panose="02000000000000000000" pitchFamily="2" charset="-78"/>
                <a:ea typeface="Calibri" panose="020F0502020204030204" pitchFamily="34" charset="0"/>
                <a:cs typeface="Sakkal Majalla" panose="02000000000000000000" pitchFamily="2" charset="-78"/>
              </a:rPr>
              <a:t/>
            </a:r>
            <a:br>
              <a:rPr lang="en-US" sz="2800" b="1" dirty="0">
                <a:latin typeface="Sakkal Majalla" panose="02000000000000000000" pitchFamily="2" charset="-78"/>
                <a:ea typeface="Calibri" panose="020F0502020204030204" pitchFamily="34" charset="0"/>
                <a:cs typeface="Sakkal Majalla" panose="02000000000000000000" pitchFamily="2" charset="-78"/>
              </a:rPr>
            </a:br>
            <a:r>
              <a:rPr lang="ar-SA" sz="2800" b="1" dirty="0">
                <a:latin typeface="Sakkal Majalla" panose="02000000000000000000" pitchFamily="2" charset="-78"/>
                <a:ea typeface="Calibri" panose="020F0502020204030204" pitchFamily="34" charset="0"/>
                <a:cs typeface="Sakkal Majalla" panose="02000000000000000000" pitchFamily="2" charset="-78"/>
              </a:rPr>
              <a:t>و كل خلية تحتوي 46 </a:t>
            </a:r>
            <a:r>
              <a:rPr lang="ar-SA" sz="2800" b="1" dirty="0" smtClean="0">
                <a:latin typeface="Sakkal Majalla" panose="02000000000000000000" pitchFamily="2" charset="-78"/>
                <a:ea typeface="Calibri" panose="020F0502020204030204" pitchFamily="34" charset="0"/>
                <a:cs typeface="Sakkal Majalla" panose="02000000000000000000" pitchFamily="2" charset="-78"/>
              </a:rPr>
              <a:t>صبغي </a:t>
            </a:r>
            <a:r>
              <a:rPr lang="ar-SA" sz="2800" b="1" dirty="0">
                <a:latin typeface="Sakkal Majalla" panose="02000000000000000000" pitchFamily="2" charset="-78"/>
                <a:ea typeface="Calibri" panose="020F0502020204030204" pitchFamily="34" charset="0"/>
                <a:cs typeface="Sakkal Majalla" panose="02000000000000000000" pitchFamily="2" charset="-78"/>
              </a:rPr>
              <a:t>موجودة في نواة الخلية على شكل أزواج متماثلة، ومنها زوجان مسؤولان عن تحدي</a:t>
            </a:r>
            <a:r>
              <a:rPr lang="ar-BH" sz="2800" b="1" dirty="0">
                <a:latin typeface="Sakkal Majalla" panose="02000000000000000000" pitchFamily="2" charset="-78"/>
                <a:ea typeface="Calibri" panose="020F0502020204030204" pitchFamily="34" charset="0"/>
                <a:cs typeface="Sakkal Majalla" panose="02000000000000000000" pitchFamily="2" charset="-78"/>
              </a:rPr>
              <a:t>د </a:t>
            </a:r>
            <a:r>
              <a:rPr lang="ar-SA" sz="2800" b="1" dirty="0">
                <a:latin typeface="Sakkal Majalla" panose="02000000000000000000" pitchFamily="2" charset="-78"/>
                <a:ea typeface="Calibri" panose="020F0502020204030204" pitchFamily="34" charset="0"/>
                <a:cs typeface="Sakkal Majalla" panose="02000000000000000000" pitchFamily="2" charset="-78"/>
              </a:rPr>
              <a:t>الجنس هما الصبغي</a:t>
            </a:r>
            <a:r>
              <a:rPr lang="en-US" sz="2800" b="1" dirty="0">
                <a:latin typeface="Sakkal Majalla" panose="02000000000000000000" pitchFamily="2" charset="-78"/>
                <a:ea typeface="Calibri" panose="020F0502020204030204" pitchFamily="34" charset="0"/>
                <a:cs typeface="Sakkal Majalla" panose="02000000000000000000" pitchFamily="2" charset="-78"/>
              </a:rPr>
              <a:t> X </a:t>
            </a:r>
            <a:r>
              <a:rPr lang="ar-SA" sz="2800" b="1" dirty="0" smtClean="0">
                <a:latin typeface="Sakkal Majalla" panose="02000000000000000000" pitchFamily="2" charset="-78"/>
                <a:ea typeface="Calibri" panose="020F0502020204030204" pitchFamily="34" charset="0"/>
                <a:cs typeface="Sakkal Majalla" panose="02000000000000000000" pitchFamily="2" charset="-78"/>
              </a:rPr>
              <a:t>و</a:t>
            </a:r>
            <a:r>
              <a:rPr lang="en-US" sz="2800" b="1" dirty="0" smtClean="0">
                <a:latin typeface="Sakkal Majalla" panose="02000000000000000000" pitchFamily="2" charset="-78"/>
                <a:ea typeface="Calibri" panose="020F0502020204030204" pitchFamily="34" charset="0"/>
                <a:cs typeface="Sakkal Majalla" panose="02000000000000000000" pitchFamily="2" charset="-78"/>
              </a:rPr>
              <a:t> Y </a:t>
            </a:r>
            <a:r>
              <a:rPr lang="ar-BH" sz="2800" b="1" dirty="0" smtClean="0">
                <a:latin typeface="Sakkal Majalla" panose="02000000000000000000" pitchFamily="2" charset="-78"/>
                <a:ea typeface="Calibri" panose="020F0502020204030204" pitchFamily="34" charset="0"/>
                <a:cs typeface="Sakkal Majalla" panose="02000000000000000000" pitchFamily="2" charset="-78"/>
              </a:rPr>
              <a:t>، </a:t>
            </a:r>
            <a:r>
              <a:rPr lang="ar-SA" sz="2800" b="1" dirty="0" smtClean="0">
                <a:latin typeface="Sakkal Majalla" panose="02000000000000000000" pitchFamily="2" charset="-78"/>
                <a:ea typeface="Calibri" panose="020F0502020204030204" pitchFamily="34" charset="0"/>
                <a:cs typeface="Sakkal Majalla" panose="02000000000000000000" pitchFamily="2" charset="-78"/>
              </a:rPr>
              <a:t>فعند </a:t>
            </a:r>
            <a:r>
              <a:rPr lang="ar-SA" sz="2800" b="1" dirty="0">
                <a:latin typeface="Sakkal Majalla" panose="02000000000000000000" pitchFamily="2" charset="-78"/>
                <a:ea typeface="Calibri" panose="020F0502020204030204" pitchFamily="34" charset="0"/>
                <a:cs typeface="Sakkal Majalla" panose="02000000000000000000" pitchFamily="2" charset="-78"/>
              </a:rPr>
              <a:t>الذكر هناك صبغي</a:t>
            </a:r>
            <a:r>
              <a:rPr lang="en-US" sz="2800" b="1" dirty="0">
                <a:latin typeface="Sakkal Majalla" panose="02000000000000000000" pitchFamily="2" charset="-78"/>
                <a:ea typeface="Calibri" panose="020F0502020204030204" pitchFamily="34" charset="0"/>
                <a:cs typeface="Sakkal Majalla" panose="02000000000000000000" pitchFamily="2" charset="-78"/>
              </a:rPr>
              <a:t> X </a:t>
            </a:r>
            <a:r>
              <a:rPr lang="ar-SA" sz="2800" b="1" dirty="0">
                <a:latin typeface="Sakkal Majalla" panose="02000000000000000000" pitchFamily="2" charset="-78"/>
                <a:ea typeface="Calibri" panose="020F0502020204030204" pitchFamily="34" charset="0"/>
                <a:cs typeface="Sakkal Majalla" panose="02000000000000000000" pitchFamily="2" charset="-78"/>
              </a:rPr>
              <a:t>و آخر</a:t>
            </a:r>
            <a:r>
              <a:rPr lang="en-US" sz="2800" b="1" dirty="0">
                <a:latin typeface="Sakkal Majalla" panose="02000000000000000000" pitchFamily="2" charset="-78"/>
                <a:ea typeface="Calibri" panose="020F0502020204030204" pitchFamily="34" charset="0"/>
                <a:cs typeface="Sakkal Majalla" panose="02000000000000000000" pitchFamily="2" charset="-78"/>
              </a:rPr>
              <a:t>  Y</a:t>
            </a:r>
            <a:r>
              <a:rPr lang="ar-SA" sz="2800" b="1" dirty="0">
                <a:latin typeface="Sakkal Majalla" panose="02000000000000000000" pitchFamily="2" charset="-78"/>
                <a:ea typeface="Calibri" panose="020F0502020204030204" pitchFamily="34" charset="0"/>
                <a:cs typeface="Sakkal Majalla" panose="02000000000000000000" pitchFamily="2" charset="-78"/>
              </a:rPr>
              <a:t>وعند الأنثى هناك صبغيا  </a:t>
            </a:r>
            <a:r>
              <a:rPr lang="en-US" sz="2800" b="1" dirty="0">
                <a:latin typeface="Sakkal Majalla" panose="02000000000000000000" pitchFamily="2" charset="-78"/>
                <a:ea typeface="Calibri" panose="020F0502020204030204" pitchFamily="34" charset="0"/>
                <a:cs typeface="Sakkal Majalla" panose="02000000000000000000" pitchFamily="2" charset="-78"/>
              </a:rPr>
              <a:t>. XX</a:t>
            </a:r>
            <a:endParaRPr lang="ar-BH" sz="28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TextBox 7"/>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2809841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26776" y="2648590"/>
            <a:ext cx="5769405" cy="3193695"/>
          </a:xfrm>
          <a:prstGeom prst="rect">
            <a:avLst/>
          </a:prstGeom>
          <a:solidFill>
            <a:schemeClr val="accent1">
              <a:lumMod val="40000"/>
              <a:lumOff val="60000"/>
            </a:schemeClr>
          </a:solidFill>
        </p:spPr>
        <p:txBody>
          <a:bodyPr wrap="square">
            <a:spAutoFit/>
          </a:bodyPr>
          <a:lstStyle/>
          <a:p>
            <a:pPr marL="457200" marR="0" algn="justLow" rtl="1">
              <a:lnSpc>
                <a:spcPct val="115000"/>
              </a:lnSpc>
              <a:spcBef>
                <a:spcPts val="0"/>
              </a:spcBef>
              <a:spcAft>
                <a:spcPts val="0"/>
              </a:spcAft>
            </a:pPr>
            <a:r>
              <a:rPr lang="en-US" sz="2800" dirty="0" smtClean="0">
                <a:latin typeface="Sakkal Majalla" panose="02000000000000000000" pitchFamily="2" charset="-78"/>
                <a:ea typeface="Calibri" panose="020F0502020204030204" pitchFamily="34" charset="0"/>
                <a:cs typeface="Sakkal Majalla" panose="02000000000000000000" pitchFamily="2" charset="-78"/>
              </a:rPr>
              <a:t>ي</a:t>
            </a:r>
            <a:r>
              <a:rPr lang="ar-BH" sz="2800" dirty="0" smtClean="0">
                <a:latin typeface="Sakkal Majalla" panose="02000000000000000000" pitchFamily="2" charset="-78"/>
                <a:ea typeface="Calibri" panose="020F0502020204030204" pitchFamily="34" charset="0"/>
                <a:cs typeface="Sakkal Majalla" panose="02000000000000000000" pitchFamily="2" charset="-78"/>
              </a:rPr>
              <a:t>ُ</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قسم</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الأشخاص</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المصابين</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إلى</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قسمين</a:t>
            </a:r>
            <a:r>
              <a:rPr lang="ar-BH" sz="2800" dirty="0" smtClean="0">
                <a:latin typeface="Sakkal Majalla" panose="02000000000000000000" pitchFamily="2" charset="-78"/>
                <a:ea typeface="Calibri" panose="020F0502020204030204" pitchFamily="34" charset="0"/>
                <a:cs typeface="Sakkal Majalla" panose="02000000000000000000" pitchFamily="2" charset="-78"/>
              </a:rPr>
              <a:t>:</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endParaRPr lang="en-US" sz="2800" dirty="0">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Low" rtl="1">
              <a:lnSpc>
                <a:spcPct val="115000"/>
              </a:lnSpc>
              <a:spcBef>
                <a:spcPts val="0"/>
              </a:spcBef>
              <a:spcAft>
                <a:spcPts val="1000"/>
              </a:spcAft>
              <a:buFont typeface="+mj-lt"/>
              <a:buAutoNum type="arabicPeriod"/>
              <a:tabLst>
                <a:tab pos="476250" algn="l"/>
              </a:tabLst>
            </a:pPr>
            <a:r>
              <a:rPr lang="en-US" sz="2800" dirty="0" err="1">
                <a:latin typeface="Sakkal Majalla" panose="02000000000000000000" pitchFamily="2" charset="-78"/>
                <a:ea typeface="Calibri" panose="020F0502020204030204" pitchFamily="34" charset="0"/>
                <a:cs typeface="Sakkal Majalla" panose="02000000000000000000" pitchFamily="2" charset="-78"/>
              </a:rPr>
              <a:t>نوع</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يكون</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الشخص</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فيه</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حامل</a:t>
            </a:r>
            <a:r>
              <a:rPr lang="ar-BH" sz="2800" dirty="0" smtClean="0">
                <a:latin typeface="Sakkal Majalla" panose="02000000000000000000" pitchFamily="2" charset="-78"/>
                <a:ea typeface="Calibri" panose="020F0502020204030204" pitchFamily="34" charset="0"/>
                <a:cs typeface="Sakkal Majalla" panose="02000000000000000000" pitchFamily="2" charset="-78"/>
              </a:rPr>
              <a:t>ًا</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للمرض</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ولا</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تظهرعليه</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أعراضه</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أو</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قد</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تظهر</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عليه</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أعراض</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بشكل</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بسيط</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ويكون</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قادرًا</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على</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نقل</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المرض</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smtClean="0">
                <a:latin typeface="Sakkal Majalla" panose="02000000000000000000" pitchFamily="2" charset="-78"/>
                <a:ea typeface="Calibri" panose="020F0502020204030204" pitchFamily="34" charset="0"/>
                <a:cs typeface="Sakkal Majalla" panose="02000000000000000000" pitchFamily="2" charset="-78"/>
              </a:rPr>
              <a:t>لأبنائه</a:t>
            </a:r>
            <a:r>
              <a:rPr lang="en-US" sz="2800" dirty="0" smtClean="0">
                <a:latin typeface="Sakkal Majalla" panose="02000000000000000000" pitchFamily="2" charset="-78"/>
                <a:ea typeface="Calibri" panose="020F0502020204030204" pitchFamily="34" charset="0"/>
                <a:cs typeface="Sakkal Majalla" panose="02000000000000000000" pitchFamily="2" charset="-78"/>
              </a:rPr>
              <a:t>.</a:t>
            </a:r>
            <a:endParaRPr lang="en-US" sz="2800" dirty="0">
              <a:latin typeface="Sakkal Majalla" panose="02000000000000000000" pitchFamily="2" charset="-78"/>
              <a:ea typeface="Calibri" panose="020F0502020204030204" pitchFamily="34" charset="0"/>
              <a:cs typeface="Sakkal Majalla" panose="02000000000000000000" pitchFamily="2" charset="-78"/>
            </a:endParaRPr>
          </a:p>
          <a:p>
            <a:pPr marL="342900" marR="0" lvl="0" indent="-342900" algn="justLow" rtl="1">
              <a:lnSpc>
                <a:spcPct val="115000"/>
              </a:lnSpc>
              <a:spcBef>
                <a:spcPts val="0"/>
              </a:spcBef>
              <a:spcAft>
                <a:spcPts val="1000"/>
              </a:spcAft>
              <a:buFont typeface="+mj-lt"/>
              <a:buAutoNum type="arabicPeriod"/>
              <a:tabLst>
                <a:tab pos="476250" algn="l"/>
              </a:tabLst>
            </a:pP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ونوع</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يكون</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فيه</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الشخص</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مصابًا</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بالمرض</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وتظهر</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عليه</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الأعراض</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منذ</a:t>
            </a:r>
            <a:r>
              <a:rPr lang="en-US" sz="2800" dirty="0">
                <a:latin typeface="Sakkal Majalla" panose="02000000000000000000" pitchFamily="2" charset="-78"/>
                <a:ea typeface="Calibri" panose="020F0502020204030204" pitchFamily="34" charset="0"/>
                <a:cs typeface="Sakkal Majalla" panose="02000000000000000000" pitchFamily="2" charset="-78"/>
              </a:rPr>
              <a:t> </a:t>
            </a:r>
            <a:r>
              <a:rPr lang="en-US" sz="2800" dirty="0" err="1">
                <a:latin typeface="Sakkal Majalla" panose="02000000000000000000" pitchFamily="2" charset="-78"/>
                <a:ea typeface="Calibri" panose="020F0502020204030204" pitchFamily="34" charset="0"/>
                <a:cs typeface="Sakkal Majalla" panose="02000000000000000000" pitchFamily="2" charset="-78"/>
              </a:rPr>
              <a:t>الصغر</a:t>
            </a:r>
            <a:r>
              <a:rPr lang="en-US" sz="2800" dirty="0">
                <a:latin typeface="Sakkal Majalla" panose="02000000000000000000" pitchFamily="2" charset="-78"/>
                <a:ea typeface="Calibri" panose="020F0502020204030204" pitchFamily="34" charset="0"/>
                <a:cs typeface="Sakkal Majalla" panose="02000000000000000000" pitchFamily="2" charset="-78"/>
              </a:rPr>
              <a:t>.</a:t>
            </a:r>
            <a:endParaRPr lang="en-US" sz="28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5" name="Content Placeholder 2"/>
          <p:cNvSpPr txBox="1">
            <a:spLocks/>
          </p:cNvSpPr>
          <p:nvPr/>
        </p:nvSpPr>
        <p:spPr>
          <a:xfrm>
            <a:off x="135259" y="2648590"/>
            <a:ext cx="5840568" cy="3375163"/>
          </a:xfrm>
          <a:prstGeom prst="rect">
            <a:avLst/>
          </a:prstGeom>
          <a:solidFill>
            <a:schemeClr val="accent4">
              <a:lumMod val="40000"/>
              <a:lumOff val="60000"/>
            </a:schemeClr>
          </a:solid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r>
              <a:rPr lang="ar-BH" sz="3600" b="1" dirty="0" smtClean="0">
                <a:solidFill>
                  <a:schemeClr val="tx2">
                    <a:lumMod val="75000"/>
                  </a:schemeClr>
                </a:solidFill>
                <a:latin typeface="Sakkal Majalla" panose="02000000000000000000" pitchFamily="2" charset="-78"/>
                <a:cs typeface="Sakkal Majalla" panose="02000000000000000000" pitchFamily="2" charset="-78"/>
              </a:rPr>
              <a:t>هو انتقال صفات المرض من الأب أو الأم أو كليهما عن طريق الموروثات المصابة بخلل. </a:t>
            </a:r>
          </a:p>
          <a:p>
            <a:pPr algn="ctr">
              <a:buFont typeface="Arial" panose="020B0604020202020204" pitchFamily="34" charset="0"/>
              <a:buNone/>
            </a:pPr>
            <a:r>
              <a:rPr lang="ar-BH" sz="3600" b="1" dirty="0" smtClean="0">
                <a:solidFill>
                  <a:srgbClr val="00B050"/>
                </a:solidFill>
                <a:latin typeface="Sakkal Majalla" panose="02000000000000000000" pitchFamily="2" charset="-78"/>
                <a:cs typeface="Sakkal Majalla" panose="02000000000000000000" pitchFamily="2" charset="-78"/>
              </a:rPr>
              <a:t>ينقسم الأشخاص إلى</a:t>
            </a:r>
          </a:p>
          <a:p>
            <a:pPr algn="r">
              <a:buFont typeface="Arial" panose="020B0604020202020204" pitchFamily="34" charset="0"/>
              <a:buNone/>
            </a:pPr>
            <a:r>
              <a:rPr lang="ar-EG" sz="3600" b="1" dirty="0" smtClean="0">
                <a:solidFill>
                  <a:srgbClr val="FF0000"/>
                </a:solidFill>
                <a:latin typeface="Sakkal Majalla" panose="02000000000000000000" pitchFamily="2" charset="-78"/>
                <a:cs typeface="Sakkal Majalla" panose="02000000000000000000" pitchFamily="2" charset="-78"/>
              </a:rPr>
              <a:t>              </a:t>
            </a:r>
          </a:p>
          <a:p>
            <a:pPr algn="r">
              <a:buFont typeface="Arial" panose="020B0604020202020204" pitchFamily="34" charset="0"/>
              <a:buNone/>
            </a:pPr>
            <a:r>
              <a:rPr lang="ar-EG" sz="3600" b="1" dirty="0" smtClean="0">
                <a:solidFill>
                  <a:srgbClr val="FF0000"/>
                </a:solidFill>
                <a:latin typeface="Sakkal Majalla" panose="02000000000000000000" pitchFamily="2" charset="-78"/>
                <a:cs typeface="Sakkal Majalla" panose="02000000000000000000" pitchFamily="2" charset="-78"/>
              </a:rPr>
              <a:t>         </a:t>
            </a:r>
            <a:r>
              <a:rPr lang="ar-BH" sz="3600" b="1" u="sng" dirty="0" smtClean="0">
                <a:solidFill>
                  <a:srgbClr val="FF0000"/>
                </a:solidFill>
                <a:latin typeface="Sakkal Majalla" panose="02000000000000000000" pitchFamily="2" charset="-78"/>
                <a:cs typeface="Sakkal Majalla" panose="02000000000000000000" pitchFamily="2" charset="-78"/>
              </a:rPr>
              <a:t>حامل للمرض</a:t>
            </a:r>
            <a:r>
              <a:rPr lang="ar-BH" sz="3600" b="1" dirty="0" smtClean="0">
                <a:solidFill>
                  <a:srgbClr val="FF0000"/>
                </a:solidFill>
                <a:latin typeface="Sakkal Majalla" panose="02000000000000000000" pitchFamily="2" charset="-78"/>
                <a:cs typeface="Sakkal Majalla" panose="02000000000000000000" pitchFamily="2" charset="-78"/>
              </a:rPr>
              <a:t>       </a:t>
            </a:r>
            <a:r>
              <a:rPr lang="ar-BH" sz="3600" b="1" u="sng" dirty="0" smtClean="0">
                <a:solidFill>
                  <a:srgbClr val="FF0000"/>
                </a:solidFill>
                <a:latin typeface="Sakkal Majalla" panose="02000000000000000000" pitchFamily="2" charset="-78"/>
                <a:cs typeface="Sakkal Majalla" panose="02000000000000000000" pitchFamily="2" charset="-78"/>
              </a:rPr>
              <a:t>مصاب بالمرض </a:t>
            </a:r>
          </a:p>
          <a:p>
            <a:pPr algn="r">
              <a:buFont typeface="Arial" panose="020B0604020202020204" pitchFamily="34" charset="0"/>
              <a:buNone/>
            </a:pPr>
            <a:r>
              <a:rPr lang="ar-BH" sz="3600" b="1" dirty="0" smtClean="0">
                <a:solidFill>
                  <a:srgbClr val="FF0000"/>
                </a:solidFill>
                <a:latin typeface="Sakkal Majalla" panose="02000000000000000000" pitchFamily="2" charset="-78"/>
                <a:cs typeface="Sakkal Majalla" panose="02000000000000000000" pitchFamily="2" charset="-78"/>
              </a:rPr>
              <a:t> </a:t>
            </a:r>
            <a:r>
              <a:rPr lang="ar-BH" sz="3300" b="1" dirty="0" smtClean="0">
                <a:solidFill>
                  <a:srgbClr val="00B050"/>
                </a:solidFill>
                <a:latin typeface="Sakkal Majalla" panose="02000000000000000000" pitchFamily="2" charset="-78"/>
                <a:cs typeface="Sakkal Majalla" panose="02000000000000000000" pitchFamily="2" charset="-78"/>
              </a:rPr>
              <a:t>لا تظهر عليه الأعراض     تظهر عليه الأعراض</a:t>
            </a:r>
          </a:p>
          <a:p>
            <a:pPr algn="ctr">
              <a:buFont typeface="Arial" panose="020B0604020202020204" pitchFamily="34" charset="0"/>
              <a:buNone/>
            </a:pPr>
            <a:endParaRPr lang="en-US" sz="3600" b="1" dirty="0">
              <a:solidFill>
                <a:srgbClr val="FF0000"/>
              </a:solidFill>
              <a:latin typeface="Sakkal Majalla" panose="02000000000000000000" pitchFamily="2" charset="-78"/>
              <a:cs typeface="Sakkal Majalla" panose="02000000000000000000" pitchFamily="2" charset="-78"/>
            </a:endParaRPr>
          </a:p>
        </p:txBody>
      </p:sp>
      <p:cxnSp>
        <p:nvCxnSpPr>
          <p:cNvPr id="7" name="Straight Arrow Connector 6"/>
          <p:cNvCxnSpPr/>
          <p:nvPr/>
        </p:nvCxnSpPr>
        <p:spPr>
          <a:xfrm>
            <a:off x="3985979" y="4225353"/>
            <a:ext cx="283335" cy="4765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279466" y="4266420"/>
            <a:ext cx="334851" cy="5151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55543" y="150364"/>
            <a:ext cx="4731381" cy="80021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marL="457200" marR="0" algn="r" rtl="1">
              <a:lnSpc>
                <a:spcPct val="115000"/>
              </a:lnSpc>
              <a:spcBef>
                <a:spcPts val="0"/>
              </a:spcBef>
              <a:spcAft>
                <a:spcPts val="1000"/>
              </a:spcAft>
            </a:pPr>
            <a:r>
              <a:rPr lang="ar-SA"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متى يكون المرض وراثيًا ؟</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10" name="مربع نص 4"/>
          <p:cNvSpPr txBox="1"/>
          <p:nvPr/>
        </p:nvSpPr>
        <p:spPr>
          <a:xfrm>
            <a:off x="908393" y="1171263"/>
            <a:ext cx="10836765" cy="954107"/>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1">
            <a:spAutoFit/>
          </a:bodyPr>
          <a:lstStyle/>
          <a:p>
            <a:pPr algn="justLow" rtl="1"/>
            <a:r>
              <a:rPr lang="ar-EG" sz="2800" b="1" dirty="0">
                <a:latin typeface="Sakkal Majalla" panose="02000000000000000000" pitchFamily="2" charset="-78"/>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يكون المرض وراثيًا عندما تنتقل صفات المرض من الأب أو الأم أو كليهما عن طريق مورثات مصابة بخللٍ ما بحيث يؤدي هذا الخلل إلى حدوث تظاهرات المرض</a:t>
            </a:r>
            <a:r>
              <a:rPr lang="ar-BH" sz="2800" b="1" dirty="0">
                <a:latin typeface="Sakkal Majalla" panose="02000000000000000000" pitchFamily="2" charset="-78"/>
                <a:ea typeface="Calibri" panose="020F0502020204030204" pitchFamily="34" charset="0"/>
                <a:cs typeface="Sakkal Majalla" panose="02000000000000000000" pitchFamily="2" charset="-78"/>
              </a:rPr>
              <a:t>.</a:t>
            </a:r>
            <a:r>
              <a:rPr lang="ar-SA" sz="2800" b="1" dirty="0">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TextBox 12"/>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930771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64c5cfb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6132" y="4333170"/>
            <a:ext cx="2336806" cy="175964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6293224" y="3174029"/>
            <a:ext cx="5626171" cy="1037363"/>
          </a:xfrm>
          <a:prstGeom prst="rect">
            <a:avLst/>
          </a:prstGeom>
          <a:solidFill>
            <a:srgbClr val="FFFF99"/>
          </a:solidFill>
          <a:ln w="9525">
            <a:solidFill>
              <a:srgbClr val="D5D26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ts val="800"/>
              </a:spcAft>
              <a:buClrTx/>
              <a:buSzTx/>
              <a:buFontTx/>
              <a:buNone/>
              <a:tabLst/>
            </a:pPr>
            <a:r>
              <a:rPr kumimoji="0" lang="ar-BH"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الهيموجلوبين</a:t>
            </a:r>
            <a:r>
              <a:rPr kumimoji="0" lang="en-US"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ar-BH" sz="2800"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هو الصبغة الحمراء في الدم وهي المسئولة عن حمل الأكسجين إلى أجزاء الجسم المختلفة.</a:t>
            </a:r>
            <a:endParaRPr kumimoji="0" lang="en-US" sz="2800" i="0" u="none" strike="noStrike" cap="none" normalizeH="0" baseline="0" dirty="0" smtClean="0">
              <a:ln>
                <a:noFill/>
              </a:ln>
              <a:solidFill>
                <a:srgbClr val="FF0000"/>
              </a:solidFill>
              <a:effectLst/>
              <a:latin typeface="Sakkal Majalla" panose="02000000000000000000" pitchFamily="2" charset="-78"/>
              <a:cs typeface="Sakkal Majalla" panose="02000000000000000000" pitchFamily="2" charset="-78"/>
            </a:endParaRPr>
          </a:p>
        </p:txBody>
      </p:sp>
      <p:sp>
        <p:nvSpPr>
          <p:cNvPr id="9" name="Rectangle 4"/>
          <p:cNvSpPr>
            <a:spLocks noChangeArrowheads="1"/>
          </p:cNvSpPr>
          <p:nvPr/>
        </p:nvSpPr>
        <p:spPr bwMode="auto">
          <a:xfrm rot="10800000" flipV="1">
            <a:off x="932450" y="3818592"/>
            <a:ext cx="5185016" cy="2274221"/>
          </a:xfrm>
          <a:prstGeom prst="rect">
            <a:avLst/>
          </a:prstGeom>
          <a:solidFill>
            <a:srgbClr val="FFCC99"/>
          </a:solidFill>
          <a:ln w="9525">
            <a:solidFill>
              <a:srgbClr val="D5D261"/>
            </a:solidFill>
            <a:miter lim="800000"/>
            <a:headEnd/>
            <a:tailEnd/>
          </a:ln>
        </p:spPr>
        <p:txBody>
          <a:bodyPr vert="horz" wrap="square" lIns="91440" tIns="45720" rIns="91440" bIns="45720" numCol="1" anchor="t" anchorCtr="0" compatLnSpc="1">
            <a:prstTxWarp prst="textNoShape">
              <a:avLst/>
            </a:prstTxWarp>
          </a:bodyPr>
          <a:lstStyle/>
          <a:p>
            <a:pPr marL="0" lvl="0" indent="0" algn="ctr" rtl="1" eaLnBrk="0" fontAlgn="base" latinLnBrk="0" hangingPunct="0">
              <a:lnSpc>
                <a:spcPct val="100000"/>
              </a:lnSpc>
              <a:spcBef>
                <a:spcPct val="0"/>
              </a:spcBef>
              <a:spcAft>
                <a:spcPts val="800"/>
              </a:spcAft>
              <a:tabLst/>
            </a:pPr>
            <a:r>
              <a:rPr kumimoji="0" lang="en-US" sz="2800" b="0" i="0" u="none" strike="noStrike" cap="none" normalizeH="0" baseline="0" dirty="0" smtClean="0">
                <a:ln>
                  <a:noFill/>
                </a:ln>
                <a:solidFill>
                  <a:srgbClr val="FF0000"/>
                </a:solidFill>
                <a:effectLst/>
                <a:latin typeface="Arial" panose="020B0604020202020204" pitchFamily="34" charset="0"/>
                <a:ea typeface="Arial" panose="020B0604020202020204" pitchFamily="34" charset="0"/>
                <a:cs typeface="+mj-cs"/>
              </a:rPr>
              <a:t> </a:t>
            </a:r>
            <a:r>
              <a:rPr kumimoji="0" lang="ar-BH"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إرشادات لتجنب آلام فقر الد م المنجلي</a:t>
            </a:r>
            <a:r>
              <a:rPr kumimoji="0" lang="en-US"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 </a:t>
            </a:r>
          </a:p>
          <a:p>
            <a:pPr marL="0" marR="1143000" lvl="0" indent="0" algn="r"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الإكثار من شرب السوائل.</a:t>
            </a:r>
          </a:p>
          <a:p>
            <a:pPr marL="0" marR="0" lvl="0" indent="0" algn="r"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الحرص على تناول طعام صحي متوازنٍ.</a:t>
            </a:r>
            <a:endPar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حفظ الجسم دافئا ، حيث التعرض للبرد يسبب الآلام.</a:t>
            </a:r>
            <a:endPar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endParaRPr>
          </a:p>
          <a:p>
            <a:pPr marL="0" marR="0" lvl="0" indent="0" algn="r"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الابتعاد عن ارتداء الملابس الضيقة التي تعيق سريان الدم.</a:t>
            </a:r>
            <a:endPar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p:txBody>
      </p:sp>
      <p:sp>
        <p:nvSpPr>
          <p:cNvPr id="7" name="Rectangle 6"/>
          <p:cNvSpPr/>
          <p:nvPr/>
        </p:nvSpPr>
        <p:spPr>
          <a:xfrm>
            <a:off x="3055543" y="150364"/>
            <a:ext cx="4731381"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ar-BH"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فقر الدم المنجلي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8" name="مربع نص 4"/>
          <p:cNvSpPr txBox="1"/>
          <p:nvPr/>
        </p:nvSpPr>
        <p:spPr>
          <a:xfrm>
            <a:off x="1082631" y="977837"/>
            <a:ext cx="10836765" cy="2074414"/>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1">
            <a:spAutoFit/>
          </a:bodyPr>
          <a:lstStyle/>
          <a:p>
            <a:pPr marL="457200" marR="0" algn="justLow" rtl="1">
              <a:lnSpc>
                <a:spcPct val="115000"/>
              </a:lnSpc>
              <a:spcBef>
                <a:spcPts val="0"/>
              </a:spcBef>
              <a:spcAft>
                <a:spcPts val="1000"/>
              </a:spcAft>
            </a:pPr>
            <a:r>
              <a:rPr lang="ar-EG" sz="2800" b="1" dirty="0">
                <a:latin typeface="Sakkal Majalla" panose="02000000000000000000" pitchFamily="2" charset="-78"/>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هو نوع من الأنيميا الوراثية التي تنتج عن خلل في  هيموجلوبين كريات الدم الحمراء، وهذا الهيموجلوبين</a:t>
            </a:r>
            <a:r>
              <a:rPr lang="ar-BH" sz="2800" b="1" dirty="0">
                <a:latin typeface="Sakkal Majalla" panose="02000000000000000000" pitchFamily="2" charset="-78"/>
                <a:ea typeface="Calibri" panose="020F0502020204030204" pitchFamily="34" charset="0"/>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هو المسؤول عن حمل الأكسجين إلى جميع أجزاء الجسم  ويؤدي هذا الخلل إلى تغيير شكل كريات الدم الحمراء فبدل أن تكون كريات دائرية تصبح عصوية أو كالمنجل</a:t>
            </a:r>
            <a:r>
              <a:rPr lang="ar-BH" sz="2800" b="1" dirty="0">
                <a:latin typeface="Sakkal Majalla" panose="02000000000000000000" pitchFamily="2" charset="-78"/>
                <a:ea typeface="Calibri" panose="020F0502020204030204" pitchFamily="34" charset="0"/>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 تتكسر بسرعة وتسبب إ</a:t>
            </a:r>
            <a:r>
              <a:rPr lang="ar-BH" sz="2800" b="1" dirty="0">
                <a:latin typeface="Sakkal Majalla" panose="02000000000000000000" pitchFamily="2" charset="-78"/>
                <a:ea typeface="Calibri" panose="020F0502020204030204" pitchFamily="34" charset="0"/>
                <a:cs typeface="Sakkal Majalla" panose="02000000000000000000" pitchFamily="2" charset="-78"/>
              </a:rPr>
              <a:t>ن</a:t>
            </a:r>
            <a:r>
              <a:rPr lang="ar-SA" sz="2800" b="1" dirty="0">
                <a:latin typeface="Sakkal Majalla" panose="02000000000000000000" pitchFamily="2" charset="-78"/>
                <a:ea typeface="Calibri" panose="020F0502020204030204" pitchFamily="34" charset="0"/>
                <a:cs typeface="Sakkal Majalla" panose="02000000000000000000" pitchFamily="2" charset="-78"/>
              </a:rPr>
              <a:t>سداد </a:t>
            </a:r>
            <a:r>
              <a:rPr lang="ar-SA" sz="2800" b="1" dirty="0" smtClean="0">
                <a:latin typeface="Sakkal Majalla" panose="02000000000000000000" pitchFamily="2" charset="-78"/>
                <a:ea typeface="Calibri" panose="020F0502020204030204" pitchFamily="34" charset="0"/>
                <a:cs typeface="Sakkal Majalla" panose="02000000000000000000" pitchFamily="2" charset="-78"/>
              </a:rPr>
              <a:t>ا</a:t>
            </a:r>
            <a:r>
              <a:rPr lang="ar-BH" sz="2800" b="1" dirty="0" err="1" smtClean="0">
                <a:latin typeface="Sakkal Majalla" panose="02000000000000000000" pitchFamily="2" charset="-78"/>
                <a:ea typeface="Calibri" panose="020F0502020204030204" pitchFamily="34" charset="0"/>
                <a:cs typeface="Sakkal Majalla" panose="02000000000000000000" pitchFamily="2" charset="-78"/>
              </a:rPr>
              <a:t>لأ</a:t>
            </a:r>
            <a:r>
              <a:rPr lang="ar-SA" sz="2800" b="1" dirty="0" err="1" smtClean="0">
                <a:latin typeface="Sakkal Majalla" panose="02000000000000000000" pitchFamily="2" charset="-78"/>
                <a:ea typeface="Calibri" panose="020F0502020204030204" pitchFamily="34" charset="0"/>
                <a:cs typeface="Sakkal Majalla" panose="02000000000000000000" pitchFamily="2" charset="-78"/>
              </a:rPr>
              <a:t>وعية</a:t>
            </a:r>
            <a:r>
              <a:rPr lang="ar-SA" sz="2800" b="1" dirty="0" smtClean="0">
                <a:latin typeface="Sakkal Majalla" panose="02000000000000000000" pitchFamily="2" charset="-78"/>
                <a:ea typeface="Calibri" panose="020F0502020204030204" pitchFamily="34" charset="0"/>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الدموية، وتحدث الآلام المتفرقة في الجسم، ثم الهبوط في نسبة الهيموجلوبين.</a:t>
            </a:r>
            <a:endParaRPr lang="en-US" sz="28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TextBox 10"/>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2381086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1000"/>
                                        <p:tgtEl>
                                          <p:spTgt spid="2050"/>
                                        </p:tgtEl>
                                      </p:cBhvr>
                                    </p:animEffect>
                                    <p:anim calcmode="lin" valueType="num">
                                      <p:cBhvr>
                                        <p:cTn id="18" dur="1000" fill="hold"/>
                                        <p:tgtEl>
                                          <p:spTgt spid="2050"/>
                                        </p:tgtEl>
                                        <p:attrNameLst>
                                          <p:attrName>ppt_x</p:attrName>
                                        </p:attrNameLst>
                                      </p:cBhvr>
                                      <p:tavLst>
                                        <p:tav tm="0">
                                          <p:val>
                                            <p:strVal val="#ppt_x"/>
                                          </p:val>
                                        </p:tav>
                                        <p:tav tm="100000">
                                          <p:val>
                                            <p:strVal val="#ppt_x"/>
                                          </p:val>
                                        </p:tav>
                                      </p:tavLst>
                                    </p:anim>
                                    <p:anim calcmode="lin" valueType="num">
                                      <p:cBhvr>
                                        <p:cTn id="1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6408561"/>
              </p:ext>
            </p:extLst>
          </p:nvPr>
        </p:nvGraphicFramePr>
        <p:xfrm>
          <a:off x="3910885" y="1226735"/>
          <a:ext cx="7991060" cy="5068047"/>
        </p:xfrm>
        <a:graphic>
          <a:graphicData uri="http://schemas.openxmlformats.org/drawingml/2006/table">
            <a:tbl>
              <a:tblPr firstRow="1" bandRow="1">
                <a:tableStyleId>{5C22544A-7EE6-4342-B048-85BDC9FD1C3A}</a:tableStyleId>
              </a:tblPr>
              <a:tblGrid>
                <a:gridCol w="4325895"/>
                <a:gridCol w="3665165"/>
              </a:tblGrid>
              <a:tr h="663511">
                <a:tc>
                  <a:txBody>
                    <a:bodyPr/>
                    <a:lstStyle/>
                    <a:p>
                      <a:pPr algn="ctr" rtl="1"/>
                      <a:r>
                        <a:rPr lang="en-US" sz="3200" b="1" u="none" kern="1200" dirty="0" err="1" smtClean="0">
                          <a:solidFill>
                            <a:srgbClr val="FF0000"/>
                          </a:solidFill>
                          <a:effectLst/>
                          <a:latin typeface="Sakkal Majalla" panose="02000000000000000000" pitchFamily="2" charset="-78"/>
                          <a:ea typeface="+mn-ea"/>
                          <a:cs typeface="Sakkal Majalla" panose="02000000000000000000" pitchFamily="2" charset="-78"/>
                        </a:rPr>
                        <a:t>مضاعفات</a:t>
                      </a:r>
                      <a:r>
                        <a:rPr lang="en-US" sz="3200" b="1" u="none" kern="1200" dirty="0" smtClean="0">
                          <a:solidFill>
                            <a:srgbClr val="FF0000"/>
                          </a:solidFill>
                          <a:effectLst/>
                          <a:latin typeface="Sakkal Majalla" panose="02000000000000000000" pitchFamily="2" charset="-78"/>
                          <a:ea typeface="+mn-ea"/>
                          <a:cs typeface="Sakkal Majalla" panose="02000000000000000000" pitchFamily="2" charset="-78"/>
                        </a:rPr>
                        <a:t> </a:t>
                      </a:r>
                      <a:r>
                        <a:rPr lang="en-US" sz="3200" b="1" u="none" kern="1200" dirty="0" err="1" smtClean="0">
                          <a:solidFill>
                            <a:srgbClr val="FF0000"/>
                          </a:solidFill>
                          <a:effectLst/>
                          <a:latin typeface="Sakkal Majalla" panose="02000000000000000000" pitchFamily="2" charset="-78"/>
                          <a:ea typeface="+mn-ea"/>
                          <a:cs typeface="Sakkal Majalla" panose="02000000000000000000" pitchFamily="2" charset="-78"/>
                        </a:rPr>
                        <a:t>المرض</a:t>
                      </a:r>
                      <a:endParaRPr lang="en-US" sz="3200" u="none"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u="none"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أعراض فقر الدم المنجلي</a:t>
                      </a:r>
                      <a:endParaRPr lang="en-US" sz="3200" u="none"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4404536">
                <a:tc>
                  <a:txBody>
                    <a:bodyPr/>
                    <a:lstStyle/>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قصورفي</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وظائف</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القلب</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قصور</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كلوي</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مزمن</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ارتفاع</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ضغط</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الشريان</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الرئوي</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تكوين</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حصوات</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مرارية</a:t>
                      </a:r>
                      <a:r>
                        <a:rPr lang="ar-BH" sz="2800" b="0" kern="1200" dirty="0" smtClean="0">
                          <a:solidFill>
                            <a:schemeClr val="dk1"/>
                          </a:solidFill>
                          <a:effectLst/>
                          <a:latin typeface="Sakkal Majalla" panose="02000000000000000000" pitchFamily="2" charset="-78"/>
                          <a:ea typeface="+mn-ea"/>
                          <a:cs typeface="Sakkal Majalla" panose="02000000000000000000" pitchFamily="2" charset="-78"/>
                        </a:rPr>
                        <a:t>.</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تضخم</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وقصور</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في</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الطحال</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ضعف</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المناعه</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تلف</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مع</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خشونة</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في</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مفصل</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الورك</a:t>
                      </a:r>
                      <a:r>
                        <a:rPr lang="ar-BH" sz="2800" b="0" kern="1200" dirty="0" smtClean="0">
                          <a:solidFill>
                            <a:schemeClr val="dk1"/>
                          </a:solidFill>
                          <a:effectLst/>
                          <a:latin typeface="Sakkal Majalla" panose="02000000000000000000" pitchFamily="2" charset="-78"/>
                          <a:ea typeface="+mn-ea"/>
                          <a:cs typeface="Sakkal Majalla" panose="02000000000000000000" pitchFamily="2" charset="-78"/>
                        </a:rPr>
                        <a:t>.</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جلطة</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الدماغ</a:t>
                      </a:r>
                      <a:r>
                        <a:rPr lang="ar-BH" sz="2800" b="0" kern="1200" dirty="0" smtClean="0">
                          <a:solidFill>
                            <a:schemeClr val="dk1"/>
                          </a:solidFill>
                          <a:effectLst/>
                          <a:latin typeface="Sakkal Majalla" panose="02000000000000000000" pitchFamily="2" charset="-78"/>
                          <a:ea typeface="+mn-ea"/>
                          <a:cs typeface="Sakkal Majalla" panose="02000000000000000000" pitchFamily="2" charset="-78"/>
                        </a:rPr>
                        <a:t>.</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تقرحات</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قدمية</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مزمنه</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a:t>
                      </a:r>
                      <a:endParaRPr lang="en-US" sz="2800" b="1"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اعتلال</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شبكية</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800" b="0" kern="1200" dirty="0" err="1" smtClean="0">
                          <a:solidFill>
                            <a:schemeClr val="dk1"/>
                          </a:solidFill>
                          <a:effectLst/>
                          <a:latin typeface="Sakkal Majalla" panose="02000000000000000000" pitchFamily="2" charset="-78"/>
                          <a:ea typeface="+mn-ea"/>
                          <a:cs typeface="Sakkal Majalla" panose="02000000000000000000" pitchFamily="2" charset="-78"/>
                        </a:rPr>
                        <a:t>العين</a:t>
                      </a:r>
                      <a:r>
                        <a:rPr lang="en-US" sz="2800" b="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نوبات ممفصل </a:t>
                      </a:r>
                      <a:r>
                        <a:rPr lang="ar-BH"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م</a:t>
                      </a:r>
                      <a:r>
                        <a:rPr lang="ar-SA" sz="2800" kern="1200" dirty="0" err="1"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ؤلمة</a:t>
                      </a:r>
                      <a:r>
                        <a:rPr lang="ar-SA"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مع انتفاخ في</a:t>
                      </a:r>
                      <a:r>
                        <a:rPr lang="ar-BH"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a:t>
                      </a:r>
                      <a:r>
                        <a:rPr lang="ar-SA"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الركبة والكوع وقد ترتفع الحرارة</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a:t>
                      </a:r>
                      <a:endParaRPr lang="ar-BH"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endParaRPr>
                    </a:p>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شحوب اللون والتعب لأقل مجهود.</a:t>
                      </a:r>
                      <a:endParaRPr lang="ar-BH" sz="2800" kern="1200"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endParaRPr>
                    </a:p>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زيادة</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عدد</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مرات</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التبول</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ويكون</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لون</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البول</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داكنًا</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a:t>
                      </a:r>
                    </a:p>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فقدان</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الشهية</a:t>
                      </a:r>
                      <a:r>
                        <a:rPr lang="ar-BH"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p>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الإصابة</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بالصفراء</a:t>
                      </a:r>
                      <a:r>
                        <a:rPr lang="ar-BH"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p>
                    <a:p>
                      <a:pPr marL="457200" marR="0" lvl="0" indent="-45720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الإصابة</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800" kern="1200" dirty="0" err="1"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بالتشنجات</a:t>
                      </a:r>
                      <a:r>
                        <a:rPr lang="en-US" sz="2800" kern="1200" dirty="0" smtClean="0">
                          <a:solidFill>
                            <a:schemeClr val="dk1"/>
                          </a:solidFill>
                          <a:latin typeface="Sakkal Majalla" panose="02000000000000000000" pitchFamily="2" charset="-78"/>
                          <a:ea typeface="Times New Roman" panose="02020603050405020304" pitchFamily="18" charset="0"/>
                          <a:cs typeface="Sakkal Majalla" panose="02000000000000000000" pitchFamily="2" charset="-78"/>
                        </a:rPr>
                        <a:t>.</a:t>
                      </a:r>
                      <a:endParaRPr lang="en-US"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sp>
        <p:nvSpPr>
          <p:cNvPr id="3" name="Rectangle 2"/>
          <p:cNvSpPr>
            <a:spLocks noChangeArrowheads="1"/>
          </p:cNvSpPr>
          <p:nvPr/>
        </p:nvSpPr>
        <p:spPr bwMode="auto">
          <a:xfrm>
            <a:off x="0" y="1233487"/>
            <a:ext cx="3723860" cy="4201397"/>
          </a:xfrm>
          <a:prstGeom prst="rect">
            <a:avLst/>
          </a:prstGeom>
          <a:solidFill>
            <a:srgbClr val="FFFF93"/>
          </a:solidFill>
          <a:ln w="9525">
            <a:solidFill>
              <a:srgbClr val="D5D26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ts val="800"/>
              </a:spcAft>
              <a:buClrTx/>
              <a:buSzTx/>
              <a:buFontTx/>
              <a:buNone/>
              <a:tabLst/>
            </a:pPr>
            <a:r>
              <a:rPr kumimoji="0" lang="ar-BH"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الإرشادات التي يجب على مريض الأنيميا المنجلية اتباعها</a:t>
            </a:r>
            <a:r>
              <a:rPr kumimoji="0" lang="en-US" sz="28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 :</a:t>
            </a:r>
          </a:p>
          <a:p>
            <a:pPr marL="0" marR="1143000" lvl="0" indent="0" algn="justLow"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مراجعة الطبيب بانتظام.</a:t>
            </a:r>
          </a:p>
          <a:p>
            <a:pPr marL="0" marR="0" lvl="0" indent="0" algn="justLow"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عدم تناول أدوية إلا تحت إشراف الطبيب.</a:t>
            </a:r>
            <a:endParaRPr kumimoji="0" lang="en-US"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endParaRPr>
          </a:p>
          <a:p>
            <a:pPr marL="0" marR="0" lvl="0" indent="0" algn="justLow"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تجنب الإجهاد.</a:t>
            </a:r>
            <a:endParaRPr kumimoji="0" lang="en-US"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endParaRPr>
          </a:p>
          <a:p>
            <a:pPr marL="0" marR="0" lvl="0" indent="0" algn="justLow" defTabSz="914400" rtl="1" eaLnBrk="0" fontAlgn="base" latinLnBrk="0" hangingPunct="0">
              <a:lnSpc>
                <a:spcPct val="100000"/>
              </a:lnSpc>
              <a:spcBef>
                <a:spcPct val="0"/>
              </a:spcBef>
              <a:spcAft>
                <a:spcPct val="0"/>
              </a:spcAft>
              <a:buClrTx/>
              <a:buSzTx/>
              <a:buFont typeface="Times New Roman" panose="02020603050405020304" pitchFamily="18" charset="0"/>
              <a:buChar char="-"/>
              <a:tabLst/>
            </a:pPr>
            <a:r>
              <a:rPr kumimoji="0" lang="ar-BH" sz="28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الإكثار من تنا</a:t>
            </a: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ول الفواكه والخضراوات الطازجة.</a:t>
            </a:r>
            <a:endPar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p:txBody>
      </p:sp>
      <p:sp>
        <p:nvSpPr>
          <p:cNvPr id="4" name="Rectangle 3"/>
          <p:cNvSpPr/>
          <p:nvPr/>
        </p:nvSpPr>
        <p:spPr>
          <a:xfrm>
            <a:off x="3055543" y="150364"/>
            <a:ext cx="4731381"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ar-BH"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فقر الدم المنجلي</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6" name="TextBox 5"/>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4733263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494605"/>
              </p:ext>
            </p:extLst>
          </p:nvPr>
        </p:nvGraphicFramePr>
        <p:xfrm>
          <a:off x="1725767" y="2843875"/>
          <a:ext cx="9362942" cy="3518768"/>
        </p:xfrm>
        <a:graphic>
          <a:graphicData uri="http://schemas.openxmlformats.org/drawingml/2006/table">
            <a:tbl>
              <a:tblPr firstRow="1" bandRow="1">
                <a:tableStyleId>{5C22544A-7EE6-4342-B048-85BDC9FD1C3A}</a:tableStyleId>
              </a:tblPr>
              <a:tblGrid>
                <a:gridCol w="6581106"/>
                <a:gridCol w="2781836"/>
              </a:tblGrid>
              <a:tr h="867008">
                <a:tc>
                  <a:txBody>
                    <a:bodyPr/>
                    <a:lstStyle/>
                    <a:p>
                      <a:pPr algn="ctr" rtl="1"/>
                      <a:r>
                        <a:rPr lang="ar-SA" sz="3200" b="1" u="none" kern="1200"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الأسباب التي تؤدي إلى تكسر كريات الدم </a:t>
                      </a:r>
                      <a:endParaRPr lang="en-US" sz="3200" b="1" u="none" kern="1200"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u="none"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أعراض </a:t>
                      </a:r>
                      <a:r>
                        <a:rPr lang="ar-BH" sz="3200" b="1" u="none"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نقص الخميرة</a:t>
                      </a:r>
                      <a:endParaRPr lang="en-US" sz="3200" u="none"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599765">
                <a:tc>
                  <a:txBody>
                    <a:bodyPr/>
                    <a:lstStyle/>
                    <a:p>
                      <a:pPr marL="0" marR="0" lvl="0" indent="0" algn="justLow"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في بعض الأحيان يحدث لأسباب مجهولة ولكن بشكل عام إذا تعرض الجسم لأي مادة مؤكسدة يمكن أن يحدث تكسر</a:t>
                      </a:r>
                      <a:r>
                        <a:rPr lang="ar-BH"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لكريات الدم</a:t>
                      </a:r>
                      <a:r>
                        <a:rPr lang="ar-BH" sz="2000" kern="1200" dirty="0" smtClean="0">
                          <a:solidFill>
                            <a:schemeClr val="dk1"/>
                          </a:solidFill>
                          <a:effectLst/>
                          <a:latin typeface="Sakkal Majalla" panose="02000000000000000000" pitchFamily="2" charset="-78"/>
                          <a:ea typeface="+mn-ea"/>
                          <a:cs typeface="Sakkal Majalla" panose="02000000000000000000" pitchFamily="2" charset="-78"/>
                        </a:rPr>
                        <a:t>.</a:t>
                      </a:r>
                    </a:p>
                    <a:p>
                      <a:pPr marL="285750" marR="0" lvl="0" indent="-28575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تناول البقوليات بجميع أنواعها خاصة الفول، </a:t>
                      </a:r>
                      <a:r>
                        <a:rPr lang="ar-BH" sz="2000" kern="1200" dirty="0" smtClean="0">
                          <a:solidFill>
                            <a:schemeClr val="dk1"/>
                          </a:solidFill>
                          <a:effectLst/>
                          <a:latin typeface="Sakkal Majalla" panose="02000000000000000000" pitchFamily="2" charset="-78"/>
                          <a:ea typeface="+mn-ea"/>
                          <a:cs typeface="Sakkal Majalla" panose="02000000000000000000" pitchFamily="2" charset="-78"/>
                        </a:rPr>
                        <a:t>و</a:t>
                      </a: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تتراوح كمية المادة المؤكسدة بين نوع وآخر من هذه الأطعمة، فتناول كمية قليلة قد لا تسبب مشكلة، ولكن الابتعاد عن البقوليات أمر إلزامي .</a:t>
                      </a:r>
                      <a:endParaRPr lang="en-US" sz="20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marR="0" lvl="0" indent="-285750" algn="justLow"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تناول بعض أنواع من الأدوية. </a:t>
                      </a:r>
                      <a:endParaRPr lang="en-US" sz="20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000" kern="1200" dirty="0" smtClean="0">
                          <a:solidFill>
                            <a:schemeClr val="dk1"/>
                          </a:solidFill>
                          <a:effectLst/>
                          <a:latin typeface="Sakkal Majalla" panose="02000000000000000000" pitchFamily="2" charset="-78"/>
                          <a:ea typeface="+mn-ea"/>
                          <a:cs typeface="Sakkal Majalla" panose="02000000000000000000" pitchFamily="2" charset="-78"/>
                        </a:rPr>
                        <a:t>التعرض للالتهابات الفيروسية أو البكتيرية </a:t>
                      </a:r>
                      <a:r>
                        <a:rPr lang="ar-BH" sz="2000" kern="1200" dirty="0" smtClean="0">
                          <a:solidFill>
                            <a:schemeClr val="dk1"/>
                          </a:solidFill>
                          <a:effectLst/>
                          <a:latin typeface="Sakkal Majalla" panose="02000000000000000000" pitchFamily="2" charset="-78"/>
                          <a:ea typeface="+mn-ea"/>
                          <a:cs typeface="Sakkal Majalla" panose="02000000000000000000" pitchFamily="2" charset="-78"/>
                        </a:rPr>
                        <a:t>.</a:t>
                      </a:r>
                      <a:endParaRPr lang="en-US" sz="2000"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شحوب اللون.</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 فقدان الشهية والقيء.</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بول لونه أحمر. </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 الشعور بالدوار. </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 اضطراب في التنفس. </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 الصفراء (اليرقان). </a:t>
                      </a:r>
                      <a:endParaRPr lang="en-US" sz="24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285750" lvl="0" indent="-285750" algn="justLow" rtl="1">
                        <a:buFont typeface="Arial" panose="020B0604020202020204" pitchFamily="34" charset="0"/>
                        <a:buChar char="•"/>
                      </a:pPr>
                      <a:r>
                        <a:rPr lang="ar-SA" sz="2400" kern="1200" dirty="0" smtClean="0">
                          <a:solidFill>
                            <a:schemeClr val="dk1"/>
                          </a:solidFill>
                          <a:effectLst/>
                          <a:latin typeface="Sakkal Majalla" panose="02000000000000000000" pitchFamily="2" charset="-78"/>
                          <a:ea typeface="+mn-ea"/>
                          <a:cs typeface="Sakkal Majalla" panose="02000000000000000000" pitchFamily="2" charset="-78"/>
                        </a:rPr>
                        <a:t> الإسهال.</a:t>
                      </a:r>
                      <a:endParaRPr lang="en-US"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sp>
        <p:nvSpPr>
          <p:cNvPr id="5" name="Rectangle 4"/>
          <p:cNvSpPr/>
          <p:nvPr/>
        </p:nvSpPr>
        <p:spPr>
          <a:xfrm>
            <a:off x="3725245" y="194347"/>
            <a:ext cx="4731381"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ar-BH"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نقص الخميرة</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6" name="مربع نص 4"/>
          <p:cNvSpPr txBox="1"/>
          <p:nvPr/>
        </p:nvSpPr>
        <p:spPr>
          <a:xfrm>
            <a:off x="901522" y="1043901"/>
            <a:ext cx="11059312" cy="1578894"/>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1">
            <a:spAutoFit/>
          </a:bodyPr>
          <a:lstStyle/>
          <a:p>
            <a:pPr marL="457200" marR="0" algn="justLow" rtl="1">
              <a:lnSpc>
                <a:spcPct val="115000"/>
              </a:lnSpc>
              <a:spcBef>
                <a:spcPts val="0"/>
              </a:spcBef>
              <a:spcAft>
                <a:spcPts val="1000"/>
              </a:spcAft>
            </a:pPr>
            <a:r>
              <a:rPr lang="ar-EG" sz="2800" b="1" dirty="0">
                <a:latin typeface="Sakkal Majalla" panose="02000000000000000000" pitchFamily="2" charset="-78"/>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هو</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مرض</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ناتج</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عن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نقص</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نوع</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معين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الإنزيمات</a:t>
            </a:r>
            <a:r>
              <a:rPr lang="ar-BH"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الخمائر</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ar-BH" sz="2800" b="1" dirty="0">
                <a:latin typeface="Sakkal Majalla" panose="02000000000000000000" pitchFamily="2" charset="-78"/>
                <a:ea typeface="Calibri" panose="020F0502020204030204" pitchFamily="34" charset="0"/>
                <a:cs typeface="Sakkal Majalla" panose="02000000000000000000" pitchFamily="2" charset="-78"/>
              </a:rPr>
              <a:t>)</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الضرورية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لعملية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التمثيل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داخل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كريات</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الدم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الحمراء</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مما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يؤدي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إلى</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تكس</a:t>
            </a:r>
            <a:r>
              <a:rPr lang="ar-BH" sz="2800" b="1" dirty="0">
                <a:latin typeface="Sakkal Majalla" panose="02000000000000000000" pitchFamily="2" charset="-78"/>
                <a:ea typeface="Calibri" panose="020F0502020204030204" pitchFamily="34" charset="0"/>
                <a:cs typeface="Sakkal Majalla" panose="02000000000000000000" pitchFamily="2" charset="-78"/>
              </a:rPr>
              <a:t>ّ</a:t>
            </a:r>
            <a:r>
              <a:rPr lang="en-US" sz="2800" b="1" dirty="0">
                <a:latin typeface="Sakkal Majalla" panose="02000000000000000000" pitchFamily="2" charset="-78"/>
                <a:ea typeface="Calibri" panose="020F0502020204030204" pitchFamily="34" charset="0"/>
                <a:cs typeface="Sakkal Majalla" panose="02000000000000000000" pitchFamily="2" charset="-78"/>
              </a:rPr>
              <a:t>ر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الكريات</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ونقص</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كمية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الدم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وهذا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المرض</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يؤدي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إلى</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الاصابة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بأنيميا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حادة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إذا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تناول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الشخص</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المصاب</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أنواعًا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معينة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البقول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خاصة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smtClean="0">
                <a:latin typeface="Sakkal Majalla" panose="02000000000000000000" pitchFamily="2" charset="-78"/>
                <a:ea typeface="Calibri" panose="020F0502020204030204" pitchFamily="34" charset="0"/>
                <a:cs typeface="Sakkal Majalla" panose="02000000000000000000" pitchFamily="2" charset="-78"/>
              </a:rPr>
              <a:t>الفول</a:t>
            </a:r>
            <a:r>
              <a:rPr lang="en-US" sz="2800" b="1" dirty="0" smtClean="0">
                <a:latin typeface="Sakkal Majalla" panose="02000000000000000000" pitchFamily="2" charset="-78"/>
                <a:ea typeface="Calibri" panose="020F0502020204030204" pitchFamily="34" charset="0"/>
                <a:cs typeface="Sakkal Majalla" panose="02000000000000000000" pitchFamily="2" charset="-78"/>
              </a:rPr>
              <a:t>(</a:t>
            </a:r>
            <a:r>
              <a:rPr lang="en-US" sz="2800" b="1" dirty="0" err="1" smtClean="0">
                <a:latin typeface="Sakkal Majalla" panose="02000000000000000000" pitchFamily="2" charset="-78"/>
                <a:ea typeface="Calibri" panose="020F0502020204030204" pitchFamily="34" charset="0"/>
                <a:cs typeface="Sakkal Majalla" panose="02000000000000000000" pitchFamily="2" charset="-78"/>
              </a:rPr>
              <a:t>أوأنواع</a:t>
            </a:r>
            <a:r>
              <a:rPr lang="en-US" sz="2800" b="1" dirty="0" smtClean="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معينة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الأدوية</a:t>
            </a:r>
            <a:r>
              <a:rPr lang="en-US" sz="2800" b="1" dirty="0">
                <a:latin typeface="Sakkal Majalla" panose="02000000000000000000" pitchFamily="2" charset="-78"/>
                <a:ea typeface="Calibri" panose="020F0502020204030204" pitchFamily="34" charset="0"/>
                <a:cs typeface="Sakkal Majalla" panose="02000000000000000000" pitchFamily="2" charset="-78"/>
              </a:rPr>
              <a:t>.</a:t>
            </a:r>
          </a:p>
        </p:txBody>
      </p:sp>
      <p:sp>
        <p:nvSpPr>
          <p:cNvPr id="8" name="TextBox 7"/>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497298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15956" y="1184857"/>
            <a:ext cx="4991636" cy="523220"/>
          </a:xfrm>
          <a:prstGeom prst="rect">
            <a:avLst/>
          </a:prstGeom>
        </p:spPr>
        <p:txBody>
          <a:bodyPr wrap="square">
            <a:spAutoFit/>
          </a:bodyPr>
          <a:lstStyle/>
          <a:p>
            <a:pPr indent="76200" algn="just" rtl="1">
              <a:spcBef>
                <a:spcPts val="375"/>
              </a:spcBef>
              <a:spcAft>
                <a:spcPts val="375"/>
              </a:spcAft>
            </a:pP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Rectangle 3"/>
          <p:cNvSpPr>
            <a:spLocks noChangeArrowheads="1"/>
          </p:cNvSpPr>
          <p:nvPr/>
        </p:nvSpPr>
        <p:spPr bwMode="auto">
          <a:xfrm>
            <a:off x="568550" y="3685741"/>
            <a:ext cx="11049536" cy="2637785"/>
          </a:xfrm>
          <a:prstGeom prst="rect">
            <a:avLst/>
          </a:prstGeom>
          <a:solidFill>
            <a:srgbClr val="FFFF93"/>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ts val="500"/>
              </a:spcBef>
              <a:spcAft>
                <a:spcPts val="500"/>
              </a:spcAft>
              <a:buClrTx/>
              <a:buSzTx/>
              <a:buFontTx/>
              <a:buNone/>
              <a:tabLst/>
            </a:pPr>
            <a:r>
              <a:rPr kumimoji="0" lang="en-US" sz="2800" b="1" i="0" u="none" strike="noStrike" cap="none" normalizeH="0" baseline="0" dirty="0" err="1" smtClean="0">
                <a:ln>
                  <a:noFill/>
                </a:ln>
                <a:solidFill>
                  <a:srgbClr val="FF0000"/>
                </a:solidFill>
                <a:effectLst/>
                <a:latin typeface="Sakkal Majalla" panose="02000000000000000000" pitchFamily="2" charset="-78"/>
                <a:cs typeface="Sakkal Majalla" panose="02000000000000000000" pitchFamily="2" charset="-78"/>
              </a:rPr>
              <a:t>هل</a:t>
            </a:r>
            <a:r>
              <a:rPr kumimoji="0" lang="en-US" sz="2800" b="1" i="0" u="none" strike="noStrike" cap="none" normalizeH="0" baseline="0" dirty="0" smtClean="0">
                <a:ln>
                  <a:noFill/>
                </a:ln>
                <a:solidFill>
                  <a:srgbClr val="FF0000"/>
                </a:solidFill>
                <a:effectLst/>
                <a:latin typeface="Sakkal Majalla" panose="02000000000000000000" pitchFamily="2" charset="-78"/>
                <a:cs typeface="Sakkal Majalla" panose="02000000000000000000" pitchFamily="2" charset="-78"/>
              </a:rPr>
              <a:t> </a:t>
            </a:r>
            <a:r>
              <a:rPr kumimoji="0" lang="en-US" sz="2800" b="1" i="0" u="none" strike="noStrike" cap="none" normalizeH="0" baseline="0" dirty="0" err="1" smtClean="0">
                <a:ln>
                  <a:noFill/>
                </a:ln>
                <a:solidFill>
                  <a:srgbClr val="FF0000"/>
                </a:solidFill>
                <a:effectLst/>
                <a:latin typeface="Sakkal Majalla" panose="02000000000000000000" pitchFamily="2" charset="-78"/>
                <a:cs typeface="Sakkal Majalla" panose="02000000000000000000" pitchFamily="2" charset="-78"/>
              </a:rPr>
              <a:t>تعلم</a:t>
            </a:r>
            <a:r>
              <a:rPr kumimoji="0" lang="ar-BH" sz="28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a:t>
            </a:r>
            <a:r>
              <a:rPr kumimoji="0" lang="en-US" sz="28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مريض</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الثلاسيميا</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يحتاج</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إلى</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نقل</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متكرر</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للدم</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وطوال</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عمر</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المريض</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و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ينتج</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عن</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تكرار</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نقل</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الدم</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مشاكل</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كثيرة</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cs typeface="Sakkal Majalla" panose="02000000000000000000" pitchFamily="2" charset="-78"/>
              </a:rPr>
              <a:t>أهمها</a:t>
            </a:r>
            <a:r>
              <a:rPr kumimoji="0" lang="en-US" sz="24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rPr>
              <a:t> :</a:t>
            </a:r>
          </a:p>
          <a:p>
            <a:pPr marL="342900" marR="1143000" lvl="0" indent="-342900" algn="r" defTabSz="914400" rtl="1" eaLnBrk="0" fontAlgn="base" latinLnBrk="0" hangingPunct="0">
              <a:lnSpc>
                <a:spcPct val="100000"/>
              </a:lnSpc>
              <a:spcBef>
                <a:spcPts val="500"/>
              </a:spcBef>
              <a:spcAft>
                <a:spcPts val="500"/>
              </a:spcAft>
              <a:buClrTx/>
              <a:buSzTx/>
              <a:buFont typeface="Arial" panose="020B0604020202020204" pitchFamily="34" charset="0"/>
              <a:buChar char="•"/>
              <a:tabLst/>
            </a:pP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زيادة</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نسبة</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الحديد</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في</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الجسم</a:t>
            </a: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p>
          <a:p>
            <a:pPr marL="342900" marR="1143000" lvl="0" indent="-342900" algn="r" defTabSz="914400" rtl="1" eaLnBrk="0" fontAlgn="base" latinLnBrk="0" hangingPunct="0">
              <a:lnSpc>
                <a:spcPct val="100000"/>
              </a:lnSpc>
              <a:spcBef>
                <a:spcPts val="500"/>
              </a:spcBef>
              <a:spcAft>
                <a:spcPts val="50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هشاشة</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في</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العظام</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ضعف</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عام</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في</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الجسم</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 </a:t>
            </a: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BH"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تأخر</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البلوغ</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تغير</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في</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شكل</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عظام</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الوجه</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r>
              <a:rPr kumimoji="0" lang="en-US" sz="2400" b="0" i="0" u="none" strike="noStrike" cap="none" normalizeH="0" baseline="0" dirty="0" err="1"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والفكين</a:t>
            </a:r>
            <a:r>
              <a:rPr kumimoji="0" lang="en-US" sz="2400" b="0"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9"/>
          <p:cNvSpPr/>
          <p:nvPr/>
        </p:nvSpPr>
        <p:spPr>
          <a:xfrm>
            <a:off x="3725245" y="194347"/>
            <a:ext cx="4439961"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ar-BH" sz="4000" b="1" dirty="0" err="1">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الثلاسيميا</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11" name="مربع نص 4"/>
          <p:cNvSpPr txBox="1"/>
          <p:nvPr/>
        </p:nvSpPr>
        <p:spPr>
          <a:xfrm>
            <a:off x="858056" y="1184857"/>
            <a:ext cx="10470524" cy="2349361"/>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1">
            <a:spAutoFit/>
          </a:bodyPr>
          <a:lstStyle/>
          <a:p>
            <a:pPr indent="76200" algn="just" rtl="1">
              <a:spcBef>
                <a:spcPts val="375"/>
              </a:spcBef>
              <a:spcAft>
                <a:spcPts val="375"/>
              </a:spcAft>
            </a:pPr>
            <a:r>
              <a:rPr lang="ar-EG" sz="2800" b="1" dirty="0">
                <a:latin typeface="Sakkal Majalla" panose="02000000000000000000" pitchFamily="2" charset="-78"/>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الثلاسيميا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مرض</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وراثي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يؤثر</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صنع</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الدم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فتكون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مادة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hlinkClick r:id="rId2" tooltip="هيموغلوبين"/>
              </a:rPr>
              <a:t>الهيموجلوبين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hlinkClick r:id="rId3" tooltip="كريات الدم الحمراء"/>
              </a:rPr>
              <a:t>كريات</a:t>
            </a:r>
            <a:r>
              <a:rPr lang="en-US" sz="2800" b="1" dirty="0">
                <a:latin typeface="Sakkal Majalla" panose="02000000000000000000" pitchFamily="2" charset="-78"/>
                <a:ea typeface="Calibri" panose="020F0502020204030204" pitchFamily="34" charset="0"/>
                <a:cs typeface="Sakkal Majalla" panose="02000000000000000000" pitchFamily="2" charset="-78"/>
                <a:hlinkClick r:id="rId3" tooltip="كريات الدم الحمراء"/>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hlinkClick r:id="rId3" tooltip="كريات الدم الحمراء"/>
              </a:rPr>
              <a:t>الدم</a:t>
            </a:r>
            <a:r>
              <a:rPr lang="en-US" sz="2800" b="1" dirty="0">
                <a:latin typeface="Sakkal Majalla" panose="02000000000000000000" pitchFamily="2" charset="-78"/>
                <a:ea typeface="Calibri" panose="020F0502020204030204" pitchFamily="34" charset="0"/>
                <a:cs typeface="Sakkal Majalla" panose="02000000000000000000" pitchFamily="2" charset="-78"/>
                <a:hlinkClick r:id="rId3" tooltip="كريات الدم الحمراء"/>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hlinkClick r:id="rId3" tooltip="كريات الدم الحمراء"/>
              </a:rPr>
              <a:t>الحمراء</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غير</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قادرة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عل</a:t>
            </a:r>
            <a:r>
              <a:rPr lang="ar-BH" sz="2800" b="1" dirty="0">
                <a:latin typeface="Sakkal Majalla" panose="02000000000000000000" pitchFamily="2" charset="-78"/>
                <a:ea typeface="Calibri" panose="020F0502020204030204" pitchFamily="34" charset="0"/>
                <a:cs typeface="Sakkal Majalla" panose="02000000000000000000" pitchFamily="2" charset="-78"/>
              </a:rPr>
              <a:t>ى</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القيام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بوظيفتها</a:t>
            </a:r>
            <a:r>
              <a:rPr lang="en-US" sz="2800" b="1" dirty="0">
                <a:latin typeface="Sakkal Majalla" panose="02000000000000000000" pitchFamily="2" charset="-78"/>
                <a:ea typeface="Calibri" panose="020F0502020204030204" pitchFamily="34" charset="0"/>
                <a:cs typeface="Sakkal Majalla" panose="02000000000000000000" pitchFamily="2" charset="-78"/>
              </a:rPr>
              <a:t> ،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يسبب</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فقردم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وراثي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ومزمن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يصيب</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الأطفال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في</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مراحل</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عمرهم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المبكرة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نتيجة</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لتلقيهم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مورثين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معتلين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أحدهما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الأب</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والآخر</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من</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الأم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ويقسم</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مرض</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الثلاسيميا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إلى</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أنواع</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en-US" sz="2800" b="1" dirty="0" err="1">
                <a:latin typeface="Sakkal Majalla" panose="02000000000000000000" pitchFamily="2" charset="-78"/>
                <a:ea typeface="Calibri" panose="020F0502020204030204" pitchFamily="34" charset="0"/>
                <a:cs typeface="Sakkal Majalla" panose="02000000000000000000" pitchFamily="2" charset="-78"/>
              </a:rPr>
              <a:t>أهمها</a:t>
            </a:r>
            <a:r>
              <a:rPr lang="en-US" sz="2800" b="1" dirty="0">
                <a:latin typeface="Sakkal Majalla" panose="02000000000000000000" pitchFamily="2" charset="-78"/>
                <a:ea typeface="Calibri" panose="020F0502020204030204" pitchFamily="34" charset="0"/>
                <a:cs typeface="Sakkal Majalla" panose="02000000000000000000" pitchFamily="2" charset="-78"/>
              </a:rPr>
              <a:t> :</a:t>
            </a:r>
            <a:r>
              <a:rPr lang="ar-SA" sz="2800" b="1" dirty="0">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latin typeface="Sakkal Majalla" panose="02000000000000000000" pitchFamily="2" charset="-78"/>
              <a:ea typeface="Calibri" panose="020F0502020204030204" pitchFamily="34" charset="0"/>
              <a:cs typeface="Sakkal Majalla" panose="02000000000000000000" pitchFamily="2" charset="-78"/>
            </a:endParaRPr>
          </a:p>
          <a:p>
            <a:pPr indent="76200" algn="just" rtl="1">
              <a:spcBef>
                <a:spcPts val="375"/>
              </a:spcBef>
              <a:spcAft>
                <a:spcPts val="375"/>
              </a:spcAft>
            </a:pPr>
            <a:r>
              <a:rPr lang="ar-SA"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(ألفا </a:t>
            </a:r>
            <a:r>
              <a:rPr lang="ar-SA" sz="2800" b="1" dirty="0" err="1">
                <a:solidFill>
                  <a:srgbClr val="FF0000"/>
                </a:solidFill>
                <a:latin typeface="Sakkal Majalla" panose="02000000000000000000" pitchFamily="2" charset="-78"/>
                <a:ea typeface="Calibri" panose="020F0502020204030204" pitchFamily="34" charset="0"/>
                <a:cs typeface="Sakkal Majalla" panose="02000000000000000000" pitchFamily="2" charset="-78"/>
              </a:rPr>
              <a:t>ثلاسيميا</a:t>
            </a:r>
            <a:r>
              <a:rPr lang="ar-SA"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  (بيتا </a:t>
            </a:r>
            <a:r>
              <a:rPr lang="ar-SA" sz="2800" b="1" dirty="0" err="1">
                <a:solidFill>
                  <a:srgbClr val="FF0000"/>
                </a:solidFill>
                <a:latin typeface="Sakkal Majalla" panose="02000000000000000000" pitchFamily="2" charset="-78"/>
                <a:ea typeface="Calibri" panose="020F0502020204030204" pitchFamily="34" charset="0"/>
                <a:cs typeface="Sakkal Majalla" panose="02000000000000000000" pitchFamily="2" charset="-78"/>
              </a:rPr>
              <a:t>ثلاسيميا</a:t>
            </a:r>
            <a:r>
              <a:rPr lang="ar-SA"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TextBox 6"/>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9958022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3786"/>
              </p:ext>
            </p:extLst>
          </p:nvPr>
        </p:nvGraphicFramePr>
        <p:xfrm>
          <a:off x="2043953" y="1058710"/>
          <a:ext cx="7487651" cy="3359765"/>
        </p:xfrm>
        <a:graphic>
          <a:graphicData uri="http://schemas.openxmlformats.org/drawingml/2006/table">
            <a:tbl>
              <a:tblPr firstRow="1" bandRow="1">
                <a:tableStyleId>{5C22544A-7EE6-4342-B048-85BDC9FD1C3A}</a:tableStyleId>
              </a:tblPr>
              <a:tblGrid>
                <a:gridCol w="4599654"/>
                <a:gridCol w="2887997"/>
              </a:tblGrid>
              <a:tr h="51370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3200" b="1" u="none" kern="1200" dirty="0" err="1"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الطرق</a:t>
                      </a:r>
                      <a:r>
                        <a:rPr lang="en-US" sz="3200" b="1" u="none" kern="1200"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r>
                        <a:rPr lang="en-US" sz="3200" b="1" u="none" kern="1200" dirty="0" err="1"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الوقائية</a:t>
                      </a:r>
                      <a:endParaRPr lang="en-US" sz="3200" b="1" u="none" kern="1200"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200" b="1" u="none"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أعراض </a:t>
                      </a:r>
                      <a:r>
                        <a:rPr lang="ar-BH" sz="3200" b="1" u="none" dirty="0" err="1"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الثلاسيميا</a:t>
                      </a:r>
                      <a:endParaRPr lang="en-US" sz="3200" u="none" dirty="0">
                        <a:solidFill>
                          <a:srgbClr val="FF0000"/>
                        </a:solidFill>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780645">
                <a:tc>
                  <a:txBody>
                    <a:bodyPr/>
                    <a:lstStyle/>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عدم</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تناول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حبوب</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الحديد</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أو</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الفيتامينات</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التي</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تحتوي</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على</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الحديد</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لعلاج</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فقر</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الدم</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إلا</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بعد</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استشارة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الطبيب</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تناول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فيتامين</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الفوليك</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أسيد</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عند</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الشعور</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بالتعب</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والإرهاق</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عدم</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الزواج</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من</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شخص</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يحمل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المرض</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وذلك</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تفادياً</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لإنجاب</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أطفال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مرضى</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بالثلاسيميا</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الكبرى</a:t>
                      </a:r>
                      <a:r>
                        <a:rPr lang="ar-BH" sz="2000" kern="1200" dirty="0" smtClean="0">
                          <a:solidFill>
                            <a:schemeClr val="dk1"/>
                          </a:solidFill>
                          <a:effectLst/>
                          <a:latin typeface="Sakkal Majalla" panose="02000000000000000000" pitchFamily="2" charset="-78"/>
                          <a:ea typeface="+mn-ea"/>
                          <a:cs typeface="Sakkal Majalla" panose="02000000000000000000" pitchFamily="2" charset="-78"/>
                        </a:rPr>
                        <a:t>.</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متابعة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دقيقة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للمرأة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التي</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تحمل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سمة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الثلاسيميا</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طوال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فترة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الحمل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000"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الشحوب</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والإصفرار</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فقدان</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الشهية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التوتر</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وقلة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النوم</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الاستفراغ</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والقيء</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الإسهال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التعرض</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المتكرر</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للالتهابات</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تضخم</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واضح</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في</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الطحال</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والبطن</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p>
                    <a:p>
                      <a:pPr marL="285750" lvl="0" indent="-285750" algn="r" rtl="1">
                        <a:buFont typeface="Arial" panose="020B0604020202020204" pitchFamily="34" charset="0"/>
                        <a:buChar char="•"/>
                      </a:pP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صعوبة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في</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r>
                        <a:rPr lang="en-US" sz="2000" kern="1200" dirty="0" err="1" smtClean="0">
                          <a:solidFill>
                            <a:schemeClr val="dk1"/>
                          </a:solidFill>
                          <a:effectLst/>
                          <a:latin typeface="Sakkal Majalla" panose="02000000000000000000" pitchFamily="2" charset="-78"/>
                          <a:ea typeface="+mn-ea"/>
                          <a:cs typeface="Sakkal Majalla" panose="02000000000000000000" pitchFamily="2" charset="-78"/>
                        </a:rPr>
                        <a:t>الرضاعة</a:t>
                      </a:r>
                      <a:r>
                        <a:rPr lang="en-US" sz="2000" kern="1200" dirty="0" smtClean="0">
                          <a:solidFill>
                            <a:schemeClr val="dk1"/>
                          </a:solidFill>
                          <a:effectLst/>
                          <a:latin typeface="Sakkal Majalla" panose="02000000000000000000" pitchFamily="2" charset="-78"/>
                          <a:ea typeface="+mn-ea"/>
                          <a:cs typeface="Sakkal Majalla" panose="02000000000000000000" pitchFamily="2" charset="-78"/>
                        </a:rPr>
                        <a:t>. </a:t>
                      </a:r>
                      <a:endParaRPr lang="en-US" sz="2000" dirty="0">
                        <a:latin typeface="Sakkal Majalla" panose="02000000000000000000" pitchFamily="2" charset="-78"/>
                        <a:cs typeface="Sakkal Majalla" panose="020000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sp>
        <p:nvSpPr>
          <p:cNvPr id="3" name="Rectangle 2"/>
          <p:cNvSpPr/>
          <p:nvPr/>
        </p:nvSpPr>
        <p:spPr>
          <a:xfrm>
            <a:off x="3725245" y="194347"/>
            <a:ext cx="4439961" cy="70788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ar-BH" sz="4000" b="1" dirty="0" err="1">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rPr>
              <a:t>الثلاسيميا</a:t>
            </a:r>
            <a:endParaRPr lang="en-US" sz="4000" b="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Sakkal Majalla" panose="02000000000000000000" pitchFamily="2" charset="-78"/>
              <a:cs typeface="Sakkal Majalla" panose="02000000000000000000" pitchFamily="2" charset="-78"/>
            </a:endParaRPr>
          </a:p>
        </p:txBody>
      </p:sp>
      <p:sp>
        <p:nvSpPr>
          <p:cNvPr id="4" name="Rectangle 2"/>
          <p:cNvSpPr>
            <a:spLocks noChangeArrowheads="1"/>
          </p:cNvSpPr>
          <p:nvPr/>
        </p:nvSpPr>
        <p:spPr bwMode="auto">
          <a:xfrm>
            <a:off x="1302391" y="4683185"/>
            <a:ext cx="9285668" cy="1320663"/>
          </a:xfrm>
          <a:prstGeom prst="rect">
            <a:avLst/>
          </a:prstGeom>
          <a:solidFill>
            <a:schemeClr val="accent1">
              <a:lumMod val="20000"/>
              <a:lumOff val="80000"/>
            </a:schemeClr>
          </a:solidFill>
          <a:ln w="9525">
            <a:solidFill>
              <a:srgbClr val="D5D26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ts val="375"/>
              </a:spcBef>
              <a:spcAft>
                <a:spcPts val="375"/>
              </a:spcAft>
              <a:buClrTx/>
              <a:buSzTx/>
              <a:buFontTx/>
              <a:buNone/>
              <a:tabLst/>
            </a:pPr>
            <a:r>
              <a:rPr kumimoji="0" lang="ar-SA" sz="24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rPr>
              <a:t>ما مكونات الدم ؟</a:t>
            </a:r>
            <a:endParaRPr kumimoji="0" lang="en-US" sz="2400" b="1" i="0" u="none" strike="noStrike" cap="none" normalizeH="0" baseline="0" dirty="0" smtClean="0">
              <a:ln>
                <a:noFill/>
              </a:ln>
              <a:solidFill>
                <a:srgbClr val="FF0000"/>
              </a:solidFill>
              <a:effectLst/>
              <a:latin typeface="Sakkal Majalla" panose="02000000000000000000" pitchFamily="2" charset="-78"/>
              <a:ea typeface="Arial" panose="020B0604020202020204" pitchFamily="34" charset="0"/>
              <a:cs typeface="Sakkal Majalla" panose="02000000000000000000" pitchFamily="2" charset="-78"/>
            </a:endParaRPr>
          </a:p>
          <a:p>
            <a:pPr marL="0" marR="0" lvl="0" indent="0" algn="r" defTabSz="914400" rtl="1" eaLnBrk="0" fontAlgn="base" latinLnBrk="0" hangingPunct="0">
              <a:lnSpc>
                <a:spcPct val="100000"/>
              </a:lnSpc>
              <a:spcBef>
                <a:spcPct val="0"/>
              </a:spcBef>
              <a:spcAft>
                <a:spcPts val="800"/>
              </a:spcAft>
              <a:buClrTx/>
              <a:buSzTx/>
              <a:buFontTx/>
              <a:buNone/>
              <a:tabLst/>
            </a:pPr>
            <a:r>
              <a:rPr kumimoji="0" lang="ar-SA" sz="2000" b="1"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يتكون الدم من الكثير من كريات الدم الحمراء إلى جانب سائل أصفر يسمى (بلازما) كذلك يحتوي على الكريات البيضاء التي تقاوم الأمراض والصفائح للمساعدة على وقف النزيف ، وكل كرية دم حمراء تعيش نحو 4 أشهر ثم تموت وتتكسر</a:t>
            </a:r>
            <a:r>
              <a:rPr kumimoji="0" lang="en-US" sz="2000" b="1" i="0" u="none" strike="noStrike" cap="none" normalizeH="0" baseline="0" dirty="0" smtClean="0">
                <a:ln>
                  <a:noFill/>
                </a:ln>
                <a:solidFill>
                  <a:schemeClr val="tx1"/>
                </a:solidFill>
                <a:effectLst/>
                <a:latin typeface="Sakkal Majalla" panose="02000000000000000000" pitchFamily="2" charset="-78"/>
                <a:ea typeface="Arial" panose="020B0604020202020204" pitchFamily="34" charset="0"/>
                <a:cs typeface="Sakkal Majalla" panose="02000000000000000000" pitchFamily="2" charset="-78"/>
              </a:rPr>
              <a:t>. </a:t>
            </a:r>
            <a:endParaRPr kumimoji="0" lang="en-US" sz="2000" b="1"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p:txBody>
      </p:sp>
      <p:sp>
        <p:nvSpPr>
          <p:cNvPr id="7" name="TextBox 6"/>
          <p:cNvSpPr txBox="1"/>
          <p:nvPr/>
        </p:nvSpPr>
        <p:spPr>
          <a:xfrm>
            <a:off x="657049" y="6457890"/>
            <a:ext cx="4628344" cy="400110"/>
          </a:xfrm>
          <a:prstGeom prst="rect">
            <a:avLst/>
          </a:prstGeom>
          <a:noFill/>
        </p:spPr>
        <p:txBody>
          <a:bodyPr wrap="square" rtlCol="0">
            <a:spAutoFit/>
          </a:bodyPr>
          <a:lstStyle/>
          <a:p>
            <a:pPr algn="ctr" rtl="1"/>
            <a:r>
              <a:rPr lang="ar-BH" sz="2000" b="1" dirty="0" smtClean="0">
                <a:latin typeface="Sakkal Majalla" panose="02000000000000000000" pitchFamily="2" charset="-78"/>
                <a:cs typeface="Sakkal Majalla" panose="02000000000000000000" pitchFamily="2" charset="-78"/>
              </a:rPr>
              <a:t>الدرس الثامن-الأمراض الوراثية-التربية الأسرية-اسر 211</a:t>
            </a:r>
            <a:endParaRPr lang="en-US" sz="2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2780813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