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3/2/2021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3/2/2021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3/2/2021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3/2/2021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1.jpeg"/><Relationship Id="rId7" Type="http://schemas.openxmlformats.org/officeDocument/2006/relationships/image" Target="../media/image33.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5.jpe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png"/><Relationship Id="rId9" Type="http://schemas.openxmlformats.org/officeDocument/2006/relationships/image" Target="../media/image42.jpeg"/></Relationships>
</file>

<file path=ppt/slides/_rels/slide12.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7.jpeg"/><Relationship Id="rId11" Type="http://schemas.openxmlformats.org/officeDocument/2006/relationships/image" Target="../media/image52.jpeg"/><Relationship Id="rId5" Type="http://schemas.openxmlformats.org/officeDocument/2006/relationships/image" Target="../media/image46.pn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emf"/><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jpeg"/><Relationship Id="rId9"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438399" y="45247"/>
            <a:ext cx="7162800" cy="1182210"/>
          </a:xfrm>
          <a:prstGeom prst="rect">
            <a:avLst/>
          </a:prstGeom>
        </p:spPr>
      </p:pic>
      <p:cxnSp>
        <p:nvCxnSpPr>
          <p:cNvPr id="3" name="Straight Connector 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p:cNvPicPr/>
          <p:nvPr/>
        </p:nvPicPr>
        <p:blipFill rotWithShape="1">
          <a:blip r:embed="rId3"/>
          <a:srcRect l="37019" t="18530" r="37179" b="16476"/>
          <a:stretch/>
        </p:blipFill>
        <p:spPr bwMode="auto">
          <a:xfrm>
            <a:off x="741509" y="2615350"/>
            <a:ext cx="1977467" cy="304858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53640926-AAD7-44D8-BBD7-CCE9431645EC}">
              <a14:shadowObscured xmlns:a14="http://schemas.microsoft.com/office/drawing/2010/main"/>
            </a:ext>
          </a:extLst>
        </p:spPr>
      </p:pic>
      <p:sp>
        <p:nvSpPr>
          <p:cNvPr id="8" name="Rectangle 7"/>
          <p:cNvSpPr/>
          <p:nvPr/>
        </p:nvSpPr>
        <p:spPr>
          <a:xfrm>
            <a:off x="3580535" y="3131495"/>
            <a:ext cx="4768948" cy="2246769"/>
          </a:xfrm>
          <a:prstGeom prst="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rtl="1"/>
            <a:r>
              <a:rPr lang="ar-BH" sz="2800" b="1" dirty="0">
                <a:solidFill>
                  <a:srgbClr val="FF0000"/>
                </a:solidFill>
                <a:latin typeface="Sakkal Majalla" panose="02000000000000000000" pitchFamily="2" charset="-78"/>
                <a:cs typeface="Sakkal Majalla" panose="02000000000000000000" pitchFamily="2" charset="-78"/>
              </a:rPr>
              <a:t>مادة التربية الأسرية</a:t>
            </a:r>
            <a:endParaRPr lang="en-US" sz="2800" b="1" dirty="0">
              <a:solidFill>
                <a:srgbClr val="FF0000"/>
              </a:solidFill>
              <a:latin typeface="Sakkal Majalla" panose="02000000000000000000" pitchFamily="2" charset="-78"/>
              <a:cs typeface="Sakkal Majalla" panose="02000000000000000000" pitchFamily="2" charset="-78"/>
            </a:endParaRPr>
          </a:p>
          <a:p>
            <a:pPr algn="ctr" rtl="1"/>
            <a:r>
              <a:rPr lang="ar-BH" sz="2800" b="1" dirty="0">
                <a:solidFill>
                  <a:srgbClr val="FF0000"/>
                </a:solidFill>
                <a:latin typeface="Sakkal Majalla" panose="02000000000000000000" pitchFamily="2" charset="-78"/>
                <a:cs typeface="Sakkal Majalla" panose="02000000000000000000" pitchFamily="2" charset="-78"/>
              </a:rPr>
              <a:t>عادات وأطباق الشعوب</a:t>
            </a:r>
            <a:r>
              <a:rPr lang="en-US" sz="2800" b="1" dirty="0">
                <a:solidFill>
                  <a:srgbClr val="FF0000"/>
                </a:solidFill>
                <a:latin typeface="Sakkal Majalla" panose="02000000000000000000" pitchFamily="2" charset="-78"/>
                <a:cs typeface="Sakkal Majalla" panose="02000000000000000000" pitchFamily="2" charset="-78"/>
              </a:rPr>
              <a:t>-</a:t>
            </a:r>
            <a:r>
              <a:rPr lang="ar-BH" sz="2800" b="1" dirty="0">
                <a:solidFill>
                  <a:srgbClr val="FF0000"/>
                </a:solidFill>
                <a:latin typeface="Sakkal Majalla" panose="02000000000000000000" pitchFamily="2" charset="-78"/>
                <a:cs typeface="Sakkal Majalla" panose="02000000000000000000" pitchFamily="2" charset="-78"/>
              </a:rPr>
              <a:t>أسر 212</a:t>
            </a:r>
            <a:endParaRPr lang="ar-BH" sz="2800" b="1" dirty="0">
              <a:latin typeface="Sakkal Majalla" panose="02000000000000000000" pitchFamily="2" charset="-78"/>
              <a:cs typeface="Sakkal Majalla" panose="02000000000000000000" pitchFamily="2" charset="-78"/>
            </a:endParaRPr>
          </a:p>
          <a:p>
            <a:pPr algn="ctr" rtl="1"/>
            <a:r>
              <a:rPr lang="ar-BH" sz="2800" b="1" dirty="0">
                <a:latin typeface="Sakkal Majalla" panose="02000000000000000000" pitchFamily="2" charset="-78"/>
                <a:cs typeface="Sakkal Majalla" panose="02000000000000000000" pitchFamily="2" charset="-78"/>
              </a:rPr>
              <a:t>الصف الثاني- الثالث ثانوي</a:t>
            </a:r>
            <a:br>
              <a:rPr lang="ar-BH" sz="2800" b="1" dirty="0">
                <a:latin typeface="Sakkal Majalla" panose="02000000000000000000" pitchFamily="2" charset="-78"/>
                <a:cs typeface="Sakkal Majalla" panose="02000000000000000000" pitchFamily="2" charset="-78"/>
              </a:rPr>
            </a:br>
            <a:r>
              <a:rPr lang="ar-BH" sz="2800" b="1" dirty="0">
                <a:latin typeface="Sakkal Majalla" panose="02000000000000000000" pitchFamily="2" charset="-78"/>
                <a:cs typeface="Sakkal Majalla" panose="02000000000000000000" pitchFamily="2" charset="-78"/>
              </a:rPr>
              <a:t>الفصل الدراسي الثاني</a:t>
            </a:r>
          </a:p>
          <a:p>
            <a:pPr algn="ctr" rtl="1"/>
            <a:r>
              <a:rPr lang="ar-BH" sz="2800" b="1" dirty="0">
                <a:latin typeface="Sakkal Majalla" panose="02000000000000000000" pitchFamily="2" charset="-78"/>
                <a:cs typeface="Sakkal Majalla" panose="02000000000000000000" pitchFamily="2" charset="-78"/>
              </a:rPr>
              <a:t>الصفحة41- 76</a:t>
            </a:r>
          </a:p>
        </p:txBody>
      </p:sp>
      <p:sp>
        <p:nvSpPr>
          <p:cNvPr id="9" name="Rounded Rectangle 8"/>
          <p:cNvSpPr/>
          <p:nvPr/>
        </p:nvSpPr>
        <p:spPr>
          <a:xfrm>
            <a:off x="417018" y="1624246"/>
            <a:ext cx="11498317" cy="992200"/>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BH" sz="4400" b="1" dirty="0">
              <a:solidFill>
                <a:schemeClr val="bg1"/>
              </a:solidFill>
              <a:latin typeface="Sakkal Majalla" panose="02000000000000000000" pitchFamily="2" charset="-78"/>
              <a:cs typeface="Sakkal Majalla" panose="02000000000000000000" pitchFamily="2" charset="-78"/>
            </a:endParaRPr>
          </a:p>
          <a:p>
            <a:pPr algn="ctr" rtl="1"/>
            <a:r>
              <a:rPr lang="ar-BH" sz="4400" b="1" dirty="0">
                <a:solidFill>
                  <a:schemeClr val="bg1"/>
                </a:solidFill>
                <a:latin typeface="Sakkal Majalla" panose="02000000000000000000" pitchFamily="2" charset="-78"/>
                <a:cs typeface="Sakkal Majalla" panose="02000000000000000000" pitchFamily="2" charset="-78"/>
              </a:rPr>
              <a:t>الدرس</a:t>
            </a:r>
            <a:r>
              <a:rPr lang="ar-BH" sz="4400" b="1" dirty="0">
                <a:solidFill>
                  <a:schemeClr val="tx1"/>
                </a:solidFill>
                <a:latin typeface="Sakkal Majalla" panose="02000000000000000000" pitchFamily="2" charset="-78"/>
                <a:cs typeface="Sakkal Majalla" panose="02000000000000000000" pitchFamily="2" charset="-78"/>
              </a:rPr>
              <a:t> </a:t>
            </a:r>
            <a:r>
              <a:rPr lang="ar-BH" sz="4400" b="1" dirty="0">
                <a:solidFill>
                  <a:schemeClr val="bg1"/>
                </a:solidFill>
                <a:latin typeface="Sakkal Majalla" panose="02000000000000000000" pitchFamily="2" charset="-78"/>
                <a:cs typeface="Sakkal Majalla" panose="02000000000000000000" pitchFamily="2" charset="-78"/>
              </a:rPr>
              <a:t>الخامس: تطبيق عملي ل</a:t>
            </a:r>
            <a:r>
              <a:rPr lang="ar-SA" sz="4400" b="1" dirty="0">
                <a:solidFill>
                  <a:schemeClr val="bg1"/>
                </a:solidFill>
                <a:latin typeface="Sakkal Majalla" panose="02000000000000000000" pitchFamily="2" charset="-78"/>
                <a:cs typeface="Sakkal Majalla" panose="02000000000000000000" pitchFamily="2" charset="-78"/>
              </a:rPr>
              <a:t>لعادات الغذائية في الدول الخليجية</a:t>
            </a:r>
            <a:r>
              <a:rPr lang="en-US" sz="4400" b="1" dirty="0">
                <a:solidFill>
                  <a:schemeClr val="bg1"/>
                </a:solidFill>
                <a:latin typeface="Sakkal Majalla" panose="02000000000000000000" pitchFamily="2" charset="-78"/>
                <a:cs typeface="Sakkal Majalla" panose="02000000000000000000" pitchFamily="2" charset="-78"/>
              </a:rPr>
              <a:t/>
            </a:r>
            <a:br>
              <a:rPr lang="en-US" sz="4400" b="1" dirty="0">
                <a:solidFill>
                  <a:schemeClr val="bg1"/>
                </a:solidFill>
                <a:latin typeface="Sakkal Majalla" panose="02000000000000000000" pitchFamily="2" charset="-78"/>
                <a:cs typeface="Sakkal Majalla" panose="02000000000000000000" pitchFamily="2" charset="-78"/>
              </a:rPr>
            </a:br>
            <a:endParaRPr lang="en-US" sz="4400" b="1" dirty="0">
              <a:solidFill>
                <a:schemeClr val="bg1"/>
              </a:solidFill>
              <a:latin typeface="Sakkal Majalla" panose="02000000000000000000" pitchFamily="2" charset="-78"/>
              <a:cs typeface="Sakkal Majalla" panose="02000000000000000000" pitchFamily="2" charset="-78"/>
            </a:endParaRPr>
          </a:p>
        </p:txBody>
      </p:sp>
      <p:sp>
        <p:nvSpPr>
          <p:cNvPr id="10" name="Oval 9" descr="Picture64"/>
          <p:cNvSpPr>
            <a:spLocks noChangeArrowheads="1"/>
          </p:cNvSpPr>
          <p:nvPr/>
        </p:nvSpPr>
        <p:spPr bwMode="auto">
          <a:xfrm>
            <a:off x="9112568" y="4331329"/>
            <a:ext cx="2557916" cy="1347347"/>
          </a:xfrm>
          <a:prstGeom prst="ellipse">
            <a:avLst/>
          </a:prstGeom>
          <a:blipFill dpi="0" rotWithShape="0">
            <a:blip r:embed="rId4"/>
            <a:srcRect/>
            <a:stretch>
              <a:fillRect/>
            </a:stretch>
          </a:blipFill>
          <a:ln w="57150">
            <a:solidFill>
              <a:srgbClr val="622423"/>
            </a:solidFill>
            <a:round/>
            <a:headEnd/>
            <a:tailEnd/>
          </a:ln>
        </p:spPr>
        <p:txBody>
          <a:bodyPr rot="0" vert="horz" wrap="square" lIns="91440" tIns="45720" rIns="91440" bIns="45720" anchor="t" anchorCtr="0" upright="1">
            <a:noAutofit/>
          </a:bodyPr>
          <a:lstStyle/>
          <a:p>
            <a:endParaRPr lang="en-US">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1" name="Oval 10" descr="Picture63"/>
          <p:cNvSpPr>
            <a:spLocks noChangeArrowheads="1"/>
          </p:cNvSpPr>
          <p:nvPr/>
        </p:nvSpPr>
        <p:spPr bwMode="auto">
          <a:xfrm>
            <a:off x="9005936" y="2840390"/>
            <a:ext cx="2468587" cy="1425470"/>
          </a:xfrm>
          <a:prstGeom prst="ellipse">
            <a:avLst/>
          </a:prstGeom>
          <a:blipFill dpi="0" rotWithShape="0">
            <a:blip r:embed="rId5"/>
            <a:srcRect/>
            <a:stretch>
              <a:fillRect/>
            </a:stretch>
          </a:blipFill>
          <a:ln w="57150">
            <a:solidFill>
              <a:srgbClr val="622423"/>
            </a:solidFill>
            <a:round/>
            <a:headEnd/>
            <a:tailEnd/>
          </a:ln>
        </p:spPr>
        <p:txBody>
          <a:bodyPr rot="0" vert="horz" wrap="square" lIns="91440" tIns="45720" rIns="91440" bIns="45720" anchor="t" anchorCtr="0" upright="1">
            <a:noAutofit/>
          </a:bodyPr>
          <a:lstStyle/>
          <a:p>
            <a:endParaRPr lang="en-US"/>
          </a:p>
        </p:txBody>
      </p:sp>
      <p:sp>
        <p:nvSpPr>
          <p:cNvPr id="12" name="TextBox 11"/>
          <p:cNvSpPr txBox="1"/>
          <p:nvPr/>
        </p:nvSpPr>
        <p:spPr>
          <a:xfrm>
            <a:off x="-219748" y="6398491"/>
            <a:ext cx="8419942" cy="400110"/>
          </a:xfrm>
          <a:prstGeom prst="rect">
            <a:avLst/>
          </a:prstGeom>
          <a:noFill/>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تطبيق عملي ل</a:t>
            </a:r>
            <a:r>
              <a:rPr lang="ar-SA" sz="2000" b="1" dirty="0">
                <a:latin typeface="Sakkal Majalla" panose="02000000000000000000" pitchFamily="2" charset="-78"/>
                <a:cs typeface="Sakkal Majalla" panose="02000000000000000000" pitchFamily="2" charset="-78"/>
              </a:rPr>
              <a:t>لعادات الغذائية في الدول الخليجية </a:t>
            </a:r>
            <a:r>
              <a:rPr lang="ar-BH" sz="2000" b="1" dirty="0">
                <a:latin typeface="Sakkal Majalla" panose="02000000000000000000" pitchFamily="2" charset="-78"/>
                <a:cs typeface="Sakkal Majalla" panose="02000000000000000000" pitchFamily="2" charset="-78"/>
              </a:rPr>
              <a:t>-مادة التربية الأسرية- اسر 212</a:t>
            </a:r>
            <a:endParaRPr lang="en-US"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554572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2000"/>
                                        <p:tgtEl>
                                          <p:spTgt spid="11"/>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0" y="6457890"/>
            <a:ext cx="8419942" cy="400110"/>
          </a:xfrm>
          <a:prstGeom prst="rect">
            <a:avLst/>
          </a:prstGeom>
          <a:noFill/>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تطبيق عملي ل</a:t>
            </a:r>
            <a:r>
              <a:rPr lang="ar-SA" sz="2000" b="1" dirty="0">
                <a:latin typeface="Sakkal Majalla" panose="02000000000000000000" pitchFamily="2" charset="-78"/>
                <a:cs typeface="Sakkal Majalla" panose="02000000000000000000" pitchFamily="2" charset="-78"/>
              </a:rPr>
              <a:t>لعادات الغذائية في الدول الخليجية </a:t>
            </a:r>
            <a:r>
              <a:rPr lang="ar-BH" sz="2000" b="1" dirty="0">
                <a:latin typeface="Sakkal Majalla" panose="02000000000000000000" pitchFamily="2" charset="-78"/>
                <a:cs typeface="Sakkal Majalla" panose="02000000000000000000" pitchFamily="2" charset="-78"/>
              </a:rPr>
              <a:t>-مادة التربية الأسرية- اسر 212</a:t>
            </a:r>
            <a:endParaRPr lang="en-US" sz="2000" b="1" dirty="0">
              <a:latin typeface="Sakkal Majalla" panose="02000000000000000000" pitchFamily="2" charset="-78"/>
              <a:cs typeface="Sakkal Majalla" panose="02000000000000000000" pitchFamily="2" charset="-78"/>
            </a:endParaRPr>
          </a:p>
        </p:txBody>
      </p:sp>
      <p:sp>
        <p:nvSpPr>
          <p:cNvPr id="6" name="Rectangle: Rounded Corners 1">
            <a:extLst>
              <a:ext uri="{FF2B5EF4-FFF2-40B4-BE49-F238E27FC236}">
                <a16:creationId xmlns:a16="http://schemas.microsoft.com/office/drawing/2014/main" xmlns="" id="{BB29B666-8A4A-48AB-8CF7-1AED8CE44CE5}"/>
              </a:ext>
            </a:extLst>
          </p:cNvPr>
          <p:cNvSpPr/>
          <p:nvPr/>
        </p:nvSpPr>
        <p:spPr>
          <a:xfrm>
            <a:off x="4470809" y="183428"/>
            <a:ext cx="3474231" cy="901212"/>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600" b="1">
                <a:latin typeface="Sakkal Majalla" panose="02000000000000000000" pitchFamily="2" charset="-78"/>
                <a:cs typeface="Sakkal Majalla" panose="02000000000000000000" pitchFamily="2" charset="-78"/>
              </a:rPr>
              <a:t>المندي</a:t>
            </a:r>
            <a:endParaRPr lang="en-US" sz="3600" b="1" dirty="0">
              <a:latin typeface="Sakkal Majalla" panose="02000000000000000000" pitchFamily="2" charset="-78"/>
              <a:cs typeface="Sakkal Majalla" panose="02000000000000000000" pitchFamily="2" charset="-78"/>
            </a:endParaRPr>
          </a:p>
        </p:txBody>
      </p:sp>
      <p:sp>
        <p:nvSpPr>
          <p:cNvPr id="8" name="Rectangle 7"/>
          <p:cNvSpPr/>
          <p:nvPr/>
        </p:nvSpPr>
        <p:spPr>
          <a:xfrm>
            <a:off x="10395215" y="1380243"/>
            <a:ext cx="1090363" cy="584775"/>
          </a:xfrm>
          <a:prstGeom prst="rect">
            <a:avLst/>
          </a:prstGeom>
          <a:solidFill>
            <a:srgbClr val="FFFF00"/>
          </a:solidFill>
        </p:spPr>
        <p:txBody>
          <a:bodyPr wrap="none">
            <a:spAutoFit/>
          </a:bodyPr>
          <a:lstStyle/>
          <a:p>
            <a:r>
              <a:rPr lang="ar-BH" sz="3200" b="1" dirty="0">
                <a:solidFill>
                  <a:srgbClr val="FF0000"/>
                </a:solidFill>
                <a:latin typeface="Sakkal Majalla" panose="02000000000000000000" pitchFamily="2" charset="-78"/>
                <a:ea typeface="Arial" panose="020B0604020202020204" pitchFamily="34" charset="0"/>
                <a:cs typeface="Sakkal Majalla" panose="02000000000000000000" pitchFamily="2" charset="-78"/>
              </a:rPr>
              <a:t>المقادير</a:t>
            </a:r>
            <a:endParaRPr lang="en-US" sz="3200" b="1" dirty="0">
              <a:solidFill>
                <a:srgbClr val="FF0000"/>
              </a:solidFill>
              <a:latin typeface="Sakkal Majalla" panose="02000000000000000000" pitchFamily="2" charset="-78"/>
              <a:ea typeface="Arial" panose="020B0604020202020204" pitchFamily="34" charset="0"/>
              <a:cs typeface="Sakkal Majalla" panose="02000000000000000000" pitchFamily="2" charset="-78"/>
            </a:endParaRPr>
          </a:p>
        </p:txBody>
      </p:sp>
      <p:sp>
        <p:nvSpPr>
          <p:cNvPr id="9" name="Rectangle 8"/>
          <p:cNvSpPr/>
          <p:nvPr/>
        </p:nvSpPr>
        <p:spPr>
          <a:xfrm>
            <a:off x="1507294" y="583184"/>
            <a:ext cx="2127505" cy="584775"/>
          </a:xfrm>
          <a:prstGeom prst="rect">
            <a:avLst/>
          </a:prstGeom>
          <a:solidFill>
            <a:srgbClr val="FFFF00"/>
          </a:solidFill>
        </p:spPr>
        <p:txBody>
          <a:bodyPr wrap="none">
            <a:spAutoFit/>
          </a:bodyPr>
          <a:lstStyle/>
          <a:p>
            <a:r>
              <a:rPr lang="ar-BH" sz="3200" b="1" dirty="0">
                <a:solidFill>
                  <a:srgbClr val="FF0000"/>
                </a:solidFill>
                <a:latin typeface="Sakkal Majalla" panose="02000000000000000000" pitchFamily="2" charset="-78"/>
                <a:ea typeface="Arial" panose="020B0604020202020204" pitchFamily="34" charset="0"/>
                <a:cs typeface="Sakkal Majalla" panose="02000000000000000000" pitchFamily="2" charset="-78"/>
              </a:rPr>
              <a:t>طريقة التحضير</a:t>
            </a:r>
            <a:r>
              <a:rPr lang="en-US" b="1" dirty="0">
                <a:latin typeface="Arial" panose="020B0604020202020204" pitchFamily="34" charset="0"/>
                <a:ea typeface="Arial" panose="020B0604020202020204" pitchFamily="34" charset="0"/>
              </a:rPr>
              <a:t> </a:t>
            </a:r>
            <a:endParaRPr lang="en-US" dirty="0"/>
          </a:p>
        </p:txBody>
      </p:sp>
      <p:sp>
        <p:nvSpPr>
          <p:cNvPr id="12" name="Text Box 6"/>
          <p:cNvSpPr txBox="1">
            <a:spLocks noChangeArrowheads="1"/>
          </p:cNvSpPr>
          <p:nvPr/>
        </p:nvSpPr>
        <p:spPr bwMode="auto">
          <a:xfrm>
            <a:off x="0" y="1205880"/>
            <a:ext cx="5500268" cy="4513946"/>
          </a:xfrm>
          <a:prstGeom prst="rect">
            <a:avLst/>
          </a:prstGeom>
          <a:solidFill>
            <a:schemeClr val="accent4">
              <a:lumMod val="20000"/>
              <a:lumOff val="80000"/>
            </a:schemeClr>
          </a:solidFill>
          <a:ln>
            <a:noFill/>
          </a:ln>
          <a:effectLst/>
        </p:spPr>
        <p:txBody>
          <a:bodyPr vert="horz" wrap="square" lIns="91440" tIns="45720" rIns="91440" bIns="45720" numCol="1" anchor="t" anchorCtr="0" compatLnSpc="1">
            <a:prstTxWarp prst="textNoShape">
              <a:avLst/>
            </a:prstTxWarp>
          </a:bodyPr>
          <a:lstStyle/>
          <a:p>
            <a:pPr marL="285750" indent="-285750" algn="r" rtl="1">
              <a:buFont typeface="Arial" panose="020B0604020202020204" pitchFamily="34" charset="0"/>
              <a:buChar char="•"/>
            </a:pPr>
            <a:r>
              <a:rPr lang="ar-SA"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تنظف  الدجاجة جيدا</a:t>
            </a:r>
            <a:r>
              <a:rPr lang="ar-BH"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 </a:t>
            </a:r>
            <a:r>
              <a:rPr lang="ar-SA"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وتقسم نصفين، وتخلط بالبهارات وتترك حوالي ربع ساعة  .</a:t>
            </a:r>
            <a:endParaRPr lang="en-US"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marL="285750" indent="-285750" algn="r" rtl="1">
              <a:buFont typeface="Arial" panose="020B0604020202020204" pitchFamily="34" charset="0"/>
              <a:buChar char="•"/>
            </a:pPr>
            <a:r>
              <a:rPr lang="ar-SA"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يشعل الفرن على أعلى درجة . </a:t>
            </a:r>
            <a:endParaRPr lang="en-US"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marL="285750" indent="-285750" algn="r" rtl="1">
              <a:buFont typeface="Arial" panose="020B0604020202020204" pitchFamily="34" charset="0"/>
              <a:buChar char="•"/>
            </a:pPr>
            <a:r>
              <a:rPr lang="ar-SA"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يوضع الأرز والزيت في قدر ليس بعميق ثم يضاف الماء المذاب فيه التوابل , وبهارات الأرز وماء يكفي لتغطية الأرز.  </a:t>
            </a:r>
            <a:endParaRPr lang="en-US"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marL="285750" indent="-285750" algn="r" rtl="1">
              <a:buFont typeface="Arial" panose="020B0604020202020204" pitchFamily="34" charset="0"/>
              <a:buChar char="•"/>
            </a:pPr>
            <a:r>
              <a:rPr lang="ar-BH"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يغطي القدر بورقتين من الألمنيوم جيدا وبواسطة شوكة أو عود شواء يخرم ورق الألمنيوم . </a:t>
            </a:r>
            <a:endParaRPr lang="en-US"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marL="285750" indent="-285750" algn="r" rtl="1">
              <a:buFont typeface="Arial" panose="020B0604020202020204" pitchFamily="34" charset="0"/>
              <a:buChar char="•"/>
            </a:pPr>
            <a:r>
              <a:rPr lang="ar-BH"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تتبل الدجاجة وتوضع فوق الألمنيوم المخرم .</a:t>
            </a:r>
            <a:endParaRPr lang="en-US"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marL="285750" indent="-285750" algn="r" rtl="1">
              <a:buFont typeface="Arial" panose="020B0604020202020204" pitchFamily="34" charset="0"/>
              <a:buChar char="•"/>
            </a:pPr>
            <a:r>
              <a:rPr lang="ar-SA"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تغطى الدجاجة والقدر معا بورق الألمنيوم , وتدخل الفرن . </a:t>
            </a:r>
            <a:endParaRPr lang="en-US"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marL="285750" indent="-285750" algn="r" rtl="1">
              <a:buFont typeface="Arial" panose="020B0604020202020204" pitchFamily="34" charset="0"/>
              <a:buChar char="•"/>
            </a:pPr>
            <a:r>
              <a:rPr lang="ar-BH"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وبعد ساعة يطفئ الفرن ثم يشعل من أعلى حتى تتحمر الدجاجة مدة 1/2 ساعة بعد رفع الألمنيوم .</a:t>
            </a:r>
            <a:r>
              <a:rPr lang="ar-SA"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 </a:t>
            </a:r>
            <a:endParaRPr lang="en-US"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marL="285750" indent="-285750" algn="r" rtl="1">
              <a:buFont typeface="Arial" panose="020B0604020202020204" pitchFamily="34" charset="0"/>
              <a:buChar char="•"/>
            </a:pPr>
            <a:r>
              <a:rPr lang="ar-SA"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يوضع الأرز في الصينية ويوضع فوقه الدجاج ويقدم .</a:t>
            </a:r>
            <a:endParaRPr lang="en-US"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p:txBody>
      </p:sp>
      <p:sp>
        <p:nvSpPr>
          <p:cNvPr id="13" name="Rounded Rectangle 12" descr="Picture8"/>
          <p:cNvSpPr>
            <a:spLocks noChangeArrowheads="1"/>
          </p:cNvSpPr>
          <p:nvPr/>
        </p:nvSpPr>
        <p:spPr bwMode="auto">
          <a:xfrm>
            <a:off x="8122421" y="78710"/>
            <a:ext cx="2389240" cy="1301086"/>
          </a:xfrm>
          <a:prstGeom prst="roundRect">
            <a:avLst>
              <a:gd name="adj" fmla="val 16667"/>
            </a:avLst>
          </a:prstGeom>
          <a:blipFill dpi="0" rotWithShape="0">
            <a:blip r:embed="rId3"/>
            <a:srcRect/>
            <a:stretch>
              <a:fillRect/>
            </a:stretch>
          </a:blipFill>
          <a:ln w="9525">
            <a:solidFill>
              <a:srgbClr val="000000"/>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4" name="Rectangle 13"/>
          <p:cNvSpPr/>
          <p:nvPr/>
        </p:nvSpPr>
        <p:spPr>
          <a:xfrm>
            <a:off x="8035323" y="1346259"/>
            <a:ext cx="1495922" cy="584775"/>
          </a:xfrm>
          <a:prstGeom prst="rect">
            <a:avLst/>
          </a:prstGeom>
          <a:solidFill>
            <a:srgbClr val="FFFF00"/>
          </a:solidFill>
        </p:spPr>
        <p:txBody>
          <a:bodyPr wrap="none">
            <a:spAutoFit/>
          </a:bodyPr>
          <a:lstStyle/>
          <a:p>
            <a:r>
              <a:rPr lang="ar-BH" sz="3200" b="1" dirty="0">
                <a:solidFill>
                  <a:srgbClr val="FF0000"/>
                </a:solidFill>
                <a:latin typeface="Sakkal Majalla" panose="02000000000000000000" pitchFamily="2" charset="-78"/>
                <a:ea typeface="Arial" panose="020B0604020202020204" pitchFamily="34" charset="0"/>
                <a:cs typeface="Sakkal Majalla" panose="02000000000000000000" pitchFamily="2" charset="-78"/>
              </a:rPr>
              <a:t>بهارات الأرز</a:t>
            </a:r>
            <a:endParaRPr lang="en-US" sz="3200" b="1" dirty="0">
              <a:solidFill>
                <a:srgbClr val="FF0000"/>
              </a:solidFill>
              <a:latin typeface="Sakkal Majalla" panose="02000000000000000000" pitchFamily="2" charset="-78"/>
              <a:ea typeface="Arial" panose="020B0604020202020204" pitchFamily="34" charset="0"/>
              <a:cs typeface="Sakkal Majalla" panose="02000000000000000000" pitchFamily="2" charset="-78"/>
            </a:endParaRPr>
          </a:p>
        </p:txBody>
      </p:sp>
      <p:sp>
        <p:nvSpPr>
          <p:cNvPr id="15" name="AutoShape 3"/>
          <p:cNvSpPr>
            <a:spLocks noChangeArrowheads="1"/>
          </p:cNvSpPr>
          <p:nvPr/>
        </p:nvSpPr>
        <p:spPr bwMode="auto">
          <a:xfrm>
            <a:off x="7728416" y="2017983"/>
            <a:ext cx="2098160" cy="4191362"/>
          </a:xfrm>
          <a:prstGeom prst="roundRect">
            <a:avLst>
              <a:gd name="adj" fmla="val 16667"/>
            </a:avLst>
          </a:prstGeom>
          <a:solidFill>
            <a:schemeClr val="accent1">
              <a:lumMod val="40000"/>
              <a:lumOff val="60000"/>
            </a:schemeClr>
          </a:solidFill>
          <a:ln>
            <a:noFill/>
          </a:ln>
          <a:effectLst/>
        </p:spPr>
        <p:txBody>
          <a:bodyPr vert="horz" wrap="square" lIns="91440" tIns="45720" rIns="91440" bIns="45720" numCol="1" anchor="t" anchorCtr="0" compatLnSpc="1">
            <a:prstTxWarp prst="textNoShape">
              <a:avLst/>
            </a:prstTxWarp>
          </a:bodyPr>
          <a:lstStyle/>
          <a:p>
            <a:pPr marR="0" lvl="0" algn="r" defTabSz="914400" rtl="1" eaLnBrk="0" fontAlgn="base" latinLnBrk="0" hangingPunct="0">
              <a:lnSpc>
                <a:spcPct val="100000"/>
              </a:lnSpc>
              <a:spcBef>
                <a:spcPct val="0"/>
              </a:spcBef>
              <a:spcAft>
                <a:spcPct val="0"/>
              </a:spcAft>
              <a:buClrTx/>
              <a:buSzTx/>
              <a:tabLst/>
            </a:pPr>
            <a:r>
              <a:rPr lang="ar-SA"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ملعقة طعام كمون حب</a:t>
            </a:r>
            <a:endParaRPr lang="en-US"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marR="0" lvl="0" algn="r" defTabSz="914400" rtl="1" eaLnBrk="0" fontAlgn="base" latinLnBrk="0" hangingPunct="0">
              <a:lnSpc>
                <a:spcPct val="100000"/>
              </a:lnSpc>
              <a:spcBef>
                <a:spcPct val="0"/>
              </a:spcBef>
              <a:spcAft>
                <a:spcPct val="0"/>
              </a:spcAft>
              <a:buClrTx/>
              <a:buSzTx/>
              <a:tabLst/>
            </a:pPr>
            <a:r>
              <a:rPr lang="ar-BH"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ملعقة طعام كزبرة حب</a:t>
            </a:r>
            <a:endParaRPr lang="en-US"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marR="0" lvl="0" algn="r" defTabSz="914400" rtl="1" eaLnBrk="0" fontAlgn="base" latinLnBrk="0" hangingPunct="0">
              <a:lnSpc>
                <a:spcPct val="100000"/>
              </a:lnSpc>
              <a:spcBef>
                <a:spcPct val="0"/>
              </a:spcBef>
              <a:spcAft>
                <a:spcPct val="0"/>
              </a:spcAft>
              <a:buClrTx/>
              <a:buSzTx/>
              <a:tabLst/>
            </a:pPr>
            <a:r>
              <a:rPr lang="ar-SA"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3 حبات هيل</a:t>
            </a:r>
            <a:endParaRPr lang="en-US"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marR="0" lvl="0" algn="r" defTabSz="914400" rtl="1" eaLnBrk="0" fontAlgn="base" latinLnBrk="0" hangingPunct="0">
              <a:lnSpc>
                <a:spcPct val="100000"/>
              </a:lnSpc>
              <a:spcBef>
                <a:spcPct val="0"/>
              </a:spcBef>
              <a:spcAft>
                <a:spcPct val="0"/>
              </a:spcAft>
              <a:buClrTx/>
              <a:buSzTx/>
              <a:tabLst/>
            </a:pPr>
            <a:r>
              <a:rPr lang="ar-SA"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10حبات مسمار قرنفل</a:t>
            </a:r>
            <a:endParaRPr lang="en-US"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marR="0" lvl="0" algn="r" defTabSz="914400" rtl="1" eaLnBrk="0" fontAlgn="base" latinLnBrk="0" hangingPunct="0">
              <a:lnSpc>
                <a:spcPct val="100000"/>
              </a:lnSpc>
              <a:spcBef>
                <a:spcPct val="0"/>
              </a:spcBef>
              <a:spcAft>
                <a:spcPct val="0"/>
              </a:spcAft>
              <a:buClrTx/>
              <a:buSzTx/>
              <a:tabLst/>
            </a:pPr>
            <a:r>
              <a:rPr lang="ar-SA"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3 أعواد صغيرة  قرفه</a:t>
            </a:r>
            <a:r>
              <a:rPr lang="ar-BH"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 " دارسين"</a:t>
            </a:r>
            <a:endParaRPr lang="en-US"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marR="0" lvl="0" algn="r" defTabSz="914400" rtl="1" eaLnBrk="0" fontAlgn="base" latinLnBrk="0" hangingPunct="0">
              <a:lnSpc>
                <a:spcPct val="100000"/>
              </a:lnSpc>
              <a:spcBef>
                <a:spcPct val="0"/>
              </a:spcBef>
              <a:spcAft>
                <a:spcPct val="0"/>
              </a:spcAft>
              <a:buClrTx/>
              <a:buSzTx/>
              <a:tabLst/>
            </a:pPr>
            <a:r>
              <a:rPr lang="ar-SA"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ملح حسب الذوق</a:t>
            </a:r>
            <a:endParaRPr lang="en-US"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marR="0" lvl="0" algn="r" defTabSz="914400" rtl="1" eaLnBrk="0" fontAlgn="base" latinLnBrk="0" hangingPunct="0">
              <a:lnSpc>
                <a:spcPct val="100000"/>
              </a:lnSpc>
              <a:spcBef>
                <a:spcPct val="0"/>
              </a:spcBef>
              <a:spcAft>
                <a:spcPct val="0"/>
              </a:spcAft>
              <a:buClrTx/>
              <a:buSzTx/>
              <a:tabLst/>
            </a:pPr>
            <a:r>
              <a:rPr lang="ar-BH"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حبتان ليمون أسود مجفف</a:t>
            </a:r>
            <a:endParaRPr lang="en-US"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marR="0" lvl="0" algn="r" defTabSz="914400" rtl="1" eaLnBrk="0" fontAlgn="base" latinLnBrk="0" hangingPunct="0">
              <a:lnSpc>
                <a:spcPct val="100000"/>
              </a:lnSpc>
              <a:spcBef>
                <a:spcPct val="0"/>
              </a:spcBef>
              <a:spcAft>
                <a:spcPct val="0"/>
              </a:spcAft>
              <a:buClrTx/>
              <a:buSzTx/>
              <a:tabLst/>
            </a:pPr>
            <a:r>
              <a:rPr lang="ar-BH"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نكهة مثل قطعة من (عرق الهيل)</a:t>
            </a:r>
            <a:endParaRPr lang="en-US"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marR="0" lvl="0" algn="r" defTabSz="914400" rtl="1" eaLnBrk="0" fontAlgn="base" latinLnBrk="0" hangingPunct="0">
              <a:lnSpc>
                <a:spcPct val="100000"/>
              </a:lnSpc>
              <a:spcBef>
                <a:spcPct val="0"/>
              </a:spcBef>
              <a:spcAft>
                <a:spcPct val="0"/>
              </a:spcAft>
              <a:buClrTx/>
              <a:buSzTx/>
              <a:tabLst/>
            </a:pPr>
            <a:r>
              <a:rPr lang="ar-BH"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 ملعقة صغيرة زعفران</a:t>
            </a:r>
            <a:endParaRPr lang="en-US"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p:txBody>
      </p:sp>
      <p:sp>
        <p:nvSpPr>
          <p:cNvPr id="16" name="Rectangle 15"/>
          <p:cNvSpPr/>
          <p:nvPr/>
        </p:nvSpPr>
        <p:spPr>
          <a:xfrm>
            <a:off x="5565041" y="1238854"/>
            <a:ext cx="2053767" cy="658642"/>
          </a:xfrm>
          <a:prstGeom prst="rect">
            <a:avLst/>
          </a:prstGeom>
          <a:solidFill>
            <a:srgbClr val="FFFF00"/>
          </a:solidFill>
        </p:spPr>
        <p:txBody>
          <a:bodyPr wrap="none">
            <a:spAutoFit/>
          </a:bodyPr>
          <a:lstStyle/>
          <a:p>
            <a:pPr>
              <a:lnSpc>
                <a:spcPct val="115000"/>
              </a:lnSpc>
              <a:spcAft>
                <a:spcPts val="1000"/>
              </a:spcAft>
            </a:pPr>
            <a:r>
              <a:rPr lang="ar-SA" sz="3200" b="1" dirty="0">
                <a:solidFill>
                  <a:srgbClr val="FF0000"/>
                </a:solidFill>
                <a:latin typeface="Sakkal Majalla" panose="02000000000000000000" pitchFamily="2" charset="-78"/>
                <a:ea typeface="Arial" panose="020B0604020202020204" pitchFamily="34" charset="0"/>
                <a:cs typeface="Sakkal Majalla" panose="02000000000000000000" pitchFamily="2" charset="-78"/>
              </a:rPr>
              <a:t>بهارات الدجاجة</a:t>
            </a:r>
            <a:endParaRPr lang="en-US" sz="3200" b="1" dirty="0">
              <a:solidFill>
                <a:srgbClr val="FF0000"/>
              </a:solidFill>
              <a:latin typeface="Sakkal Majalla" panose="02000000000000000000" pitchFamily="2" charset="-78"/>
              <a:ea typeface="Arial" panose="020B0604020202020204" pitchFamily="34" charset="0"/>
              <a:cs typeface="Sakkal Majalla" panose="02000000000000000000" pitchFamily="2" charset="-78"/>
            </a:endParaRPr>
          </a:p>
        </p:txBody>
      </p:sp>
      <p:sp>
        <p:nvSpPr>
          <p:cNvPr id="17" name="Rounded Rectangle 16" descr="Picture1"/>
          <p:cNvSpPr>
            <a:spLocks noChangeArrowheads="1"/>
          </p:cNvSpPr>
          <p:nvPr/>
        </p:nvSpPr>
        <p:spPr bwMode="auto">
          <a:xfrm>
            <a:off x="10391514" y="5069540"/>
            <a:ext cx="1382104" cy="1148071"/>
          </a:xfrm>
          <a:prstGeom prst="roundRect">
            <a:avLst>
              <a:gd name="adj" fmla="val 16667"/>
            </a:avLst>
          </a:prstGeom>
          <a:blipFill dpi="0" rotWithShape="0">
            <a:blip r:embed="rId4"/>
            <a:srcRect/>
            <a:stretch>
              <a:fillRect/>
            </a:stretch>
          </a:blipFill>
          <a:ln>
            <a:noFill/>
          </a:ln>
          <a:extLst>
            <a:ext uri="{91240B29-F687-4F45-9708-019B960494DF}">
              <a14:hiddenLine xmlns:a14="http://schemas.microsoft.com/office/drawing/2010/main" w="19050">
                <a:solidFill>
                  <a:srgbClr val="000000"/>
                </a:solidFill>
                <a:prstDash val="lgDashDotDot"/>
                <a:round/>
                <a:headEnd/>
                <a:tailEnd/>
              </a14:hiddenLine>
            </a:ext>
          </a:extLst>
        </p:spPr>
        <p:txBody>
          <a:bodyPr rot="0" vert="horz" wrap="square" lIns="91440" tIns="45720" rIns="91440" bIns="45720" anchor="t" anchorCtr="0" upright="1">
            <a:noAutofit/>
          </a:bodyPr>
          <a:lstStyle/>
          <a:p>
            <a:endParaRPr lang="en-US"/>
          </a:p>
        </p:txBody>
      </p:sp>
      <p:sp>
        <p:nvSpPr>
          <p:cNvPr id="18" name="AutoShape 3"/>
          <p:cNvSpPr>
            <a:spLocks noChangeArrowheads="1"/>
          </p:cNvSpPr>
          <p:nvPr/>
        </p:nvSpPr>
        <p:spPr bwMode="auto">
          <a:xfrm>
            <a:off x="9891349" y="2011242"/>
            <a:ext cx="2206155" cy="3043291"/>
          </a:xfrm>
          <a:prstGeom prst="roundRect">
            <a:avLst>
              <a:gd name="adj" fmla="val 16667"/>
            </a:avLst>
          </a:prstGeom>
          <a:solidFill>
            <a:schemeClr val="accent1">
              <a:lumMod val="40000"/>
              <a:lumOff val="60000"/>
            </a:schemeClr>
          </a:solidFill>
          <a:ln>
            <a:noFill/>
          </a:ln>
          <a:effectLst/>
        </p:spPr>
        <p:txBody>
          <a:bodyPr vert="horz" wrap="square" lIns="91440" tIns="45720" rIns="91440" bIns="45720" numCol="1" anchor="t" anchorCtr="0" compatLnSpc="1">
            <a:prstTxWarp prst="textNoShape">
              <a:avLst/>
            </a:prstTxWarp>
          </a:bodyPr>
          <a:lstStyle/>
          <a:p>
            <a:pPr algn="r" rtl="1"/>
            <a:r>
              <a:rPr lang="ar-SA"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دجاجة</a:t>
            </a:r>
            <a:r>
              <a:rPr lang="ar-BH"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 متوسطة الحجم</a:t>
            </a:r>
            <a:endParaRPr lang="en-US"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algn="r" rtl="1"/>
            <a:r>
              <a:rPr lang="ar-SA"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أربعة أكواب أرز </a:t>
            </a:r>
            <a:r>
              <a:rPr lang="ar-BH"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مغسول ومنقوع ربع ساعة</a:t>
            </a:r>
            <a:endParaRPr lang="en-US"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algn="r" rtl="1"/>
            <a:r>
              <a:rPr lang="ar-SA"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بصله مقطعة شرائح</a:t>
            </a:r>
            <a:endParaRPr lang="en-US"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algn="r" rtl="1"/>
            <a:r>
              <a:rPr lang="ar-SA"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نصف كوب زيت</a:t>
            </a:r>
            <a:endParaRPr lang="en-US"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algn="r" rtl="1"/>
            <a:r>
              <a:rPr lang="ar-SA"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مكعب توابل "ماجي "مذاب في نصف كوب ماء ساخن</a:t>
            </a:r>
            <a:endParaRPr lang="en-US"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algn="r" rtl="1"/>
            <a:r>
              <a:rPr lang="ar-SA"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ماء يكفي لنضج الأرز</a:t>
            </a:r>
            <a:endParaRPr lang="en-US" sz="20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19" name="AutoShape 3"/>
          <p:cNvSpPr>
            <a:spLocks noChangeArrowheads="1"/>
          </p:cNvSpPr>
          <p:nvPr/>
        </p:nvSpPr>
        <p:spPr bwMode="auto">
          <a:xfrm>
            <a:off x="5720221" y="1963068"/>
            <a:ext cx="1943746" cy="4225256"/>
          </a:xfrm>
          <a:prstGeom prst="roundRect">
            <a:avLst>
              <a:gd name="adj" fmla="val 16667"/>
            </a:avLst>
          </a:prstGeom>
          <a:solidFill>
            <a:schemeClr val="accent1">
              <a:lumMod val="40000"/>
              <a:lumOff val="60000"/>
            </a:schemeClr>
          </a:solidFill>
          <a:ln>
            <a:noFill/>
          </a:ln>
          <a:effectLst/>
        </p:spPr>
        <p:txBody>
          <a:bodyPr vert="horz" wrap="square" lIns="91440" tIns="45720" rIns="91440" bIns="45720" numCol="1" anchor="t" anchorCtr="0" compatLnSpc="1">
            <a:prstTxWarp prst="textNoShape">
              <a:avLst/>
            </a:prstTxWarp>
          </a:bodyPr>
          <a:lstStyle/>
          <a:p>
            <a:pPr lvl="0" algn="just" rtl="1" eaLnBrk="0" fontAlgn="base" hangingPunct="0">
              <a:spcBef>
                <a:spcPct val="0"/>
              </a:spcBef>
              <a:spcAft>
                <a:spcPct val="0"/>
              </a:spcAft>
            </a:pPr>
            <a:r>
              <a:rPr lang="ar-SA" sz="1400" b="1" dirty="0">
                <a:solidFill>
                  <a:srgbClr val="000000"/>
                </a:solidFill>
                <a:latin typeface="Arial" panose="020B0604020202020204" pitchFamily="34" charset="0"/>
                <a:ea typeface="Arial" panose="020B0604020202020204" pitchFamily="34" charset="0"/>
              </a:rPr>
              <a:t> </a:t>
            </a:r>
            <a:r>
              <a:rPr lang="ar-SA"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1/4 كوب زيت</a:t>
            </a:r>
            <a:endParaRPr lang="en-US"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lvl="0" algn="r" rtl="1" eaLnBrk="0" fontAlgn="base" hangingPunct="0">
              <a:spcBef>
                <a:spcPct val="0"/>
              </a:spcBef>
              <a:spcAft>
                <a:spcPct val="0"/>
              </a:spcAft>
            </a:pPr>
            <a:r>
              <a:rPr lang="ar-SA"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ملعقتان طعام كركم</a:t>
            </a:r>
            <a:endParaRPr lang="en-US"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lvl="0" algn="r" rtl="1" eaLnBrk="0" fontAlgn="base" hangingPunct="0">
              <a:spcBef>
                <a:spcPct val="0"/>
              </a:spcBef>
              <a:spcAft>
                <a:spcPct val="0"/>
              </a:spcAft>
            </a:pPr>
            <a:r>
              <a:rPr lang="ar-SA"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ملعقة طعام كمون</a:t>
            </a:r>
            <a:endParaRPr lang="en-US"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lvl="0" algn="r" rtl="1" eaLnBrk="0" fontAlgn="base" hangingPunct="0">
              <a:spcBef>
                <a:spcPct val="0"/>
              </a:spcBef>
              <a:spcAft>
                <a:spcPct val="0"/>
              </a:spcAft>
            </a:pPr>
            <a:r>
              <a:rPr lang="ar-BH"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ملعقة طعام ملح</a:t>
            </a:r>
            <a:endParaRPr lang="en-US"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lvl="0" algn="r" rtl="1" eaLnBrk="0" fontAlgn="base" hangingPunct="0">
              <a:spcBef>
                <a:spcPct val="0"/>
              </a:spcBef>
              <a:spcAft>
                <a:spcPct val="0"/>
              </a:spcAft>
            </a:pPr>
            <a:r>
              <a:rPr lang="ar-SA"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ملعقة صغيره فلفل أسود</a:t>
            </a:r>
            <a:endParaRPr lang="en-US"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lvl="0" algn="r" rtl="1" eaLnBrk="0" fontAlgn="base" hangingPunct="0">
              <a:spcBef>
                <a:spcPct val="0"/>
              </a:spcBef>
              <a:spcAft>
                <a:spcPct val="0"/>
              </a:spcAft>
            </a:pPr>
            <a:r>
              <a:rPr lang="ar-SA"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ملعقة صغيرة فلفل أحمر</a:t>
            </a:r>
            <a:endParaRPr lang="en-US"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lvl="0" algn="r" rtl="1" eaLnBrk="0" fontAlgn="base" hangingPunct="0">
              <a:spcBef>
                <a:spcPct val="0"/>
              </a:spcBef>
              <a:spcAft>
                <a:spcPct val="0"/>
              </a:spcAft>
            </a:pPr>
            <a:r>
              <a:rPr lang="ar-SA"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عصير</a:t>
            </a:r>
            <a:r>
              <a:rPr lang="en-US"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 </a:t>
            </a:r>
            <a:r>
              <a:rPr lang="ar-SA"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ليمونه</a:t>
            </a:r>
            <a:endParaRPr lang="en-US"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lvl="0" algn="r" rtl="1" eaLnBrk="0" fontAlgn="base" hangingPunct="0">
              <a:spcBef>
                <a:spcPct val="0"/>
              </a:spcBef>
              <a:spcAft>
                <a:spcPct val="0"/>
              </a:spcAft>
            </a:pPr>
            <a:r>
              <a:rPr lang="ar-SA"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1/2 ملعقة صغيره ملح </a:t>
            </a:r>
            <a:endParaRPr lang="en-US"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lvl="0" algn="r" rtl="1" eaLnBrk="0" fontAlgn="base" hangingPunct="0">
              <a:spcBef>
                <a:spcPct val="0"/>
              </a:spcBef>
              <a:spcAft>
                <a:spcPct val="0"/>
              </a:spcAft>
            </a:pPr>
            <a:r>
              <a:rPr lang="ar-BH"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قرون من الفلفل الأخضر</a:t>
            </a:r>
            <a:r>
              <a:rPr lang="en-US"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20" name="Rounded Rectangle 19" descr="Picture2"/>
          <p:cNvSpPr>
            <a:spLocks noChangeArrowheads="1"/>
          </p:cNvSpPr>
          <p:nvPr/>
        </p:nvSpPr>
        <p:spPr bwMode="auto">
          <a:xfrm>
            <a:off x="5302931" y="5451309"/>
            <a:ext cx="938025" cy="826231"/>
          </a:xfrm>
          <a:prstGeom prst="roundRect">
            <a:avLst>
              <a:gd name="adj" fmla="val 16667"/>
            </a:avLst>
          </a:prstGeom>
          <a:blipFill dpi="0" rotWithShape="0">
            <a:blip r:embed="rId5"/>
            <a:srcRect/>
            <a:stretch>
              <a:fillRect/>
            </a:stretch>
          </a:blipFill>
          <a:ln>
            <a:noFill/>
          </a:ln>
          <a:extLst>
            <a:ext uri="{91240B29-F687-4F45-9708-019B960494DF}">
              <a14:hiddenLine xmlns:a14="http://schemas.microsoft.com/office/drawing/2010/main" w="19050">
                <a:solidFill>
                  <a:srgbClr val="000000"/>
                </a:solidFill>
                <a:prstDash val="lgDashDot"/>
                <a:round/>
                <a:headEnd/>
                <a:tailEnd/>
              </a14:hiddenLine>
            </a:ext>
          </a:extLst>
        </p:spPr>
        <p:txBody>
          <a:bodyPr rot="0" vert="horz" wrap="square" lIns="91440" tIns="45720" rIns="91440" bIns="45720" anchor="t" anchorCtr="0" upright="1">
            <a:noAutofit/>
          </a:bodyPr>
          <a:lstStyle/>
          <a:p>
            <a:endParaRPr lang="en-US"/>
          </a:p>
        </p:txBody>
      </p:sp>
      <p:sp>
        <p:nvSpPr>
          <p:cNvPr id="21" name="Rounded Rectangle 20" descr="Picture7"/>
          <p:cNvSpPr>
            <a:spLocks noChangeArrowheads="1"/>
          </p:cNvSpPr>
          <p:nvPr/>
        </p:nvSpPr>
        <p:spPr bwMode="auto">
          <a:xfrm>
            <a:off x="174813" y="1611162"/>
            <a:ext cx="926220" cy="752526"/>
          </a:xfrm>
          <a:prstGeom prst="roundRect">
            <a:avLst>
              <a:gd name="adj" fmla="val 16667"/>
            </a:avLst>
          </a:prstGeom>
          <a:blipFill dpi="0" rotWithShape="0">
            <a:blip r:embed="rId6"/>
            <a:srcRect/>
            <a:stretch>
              <a:fillRect/>
            </a:stretch>
          </a:blip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2" name="Rounded Rectangle 21" descr="Picture4"/>
          <p:cNvSpPr>
            <a:spLocks noChangeArrowheads="1"/>
          </p:cNvSpPr>
          <p:nvPr/>
        </p:nvSpPr>
        <p:spPr bwMode="auto">
          <a:xfrm>
            <a:off x="179310" y="3429000"/>
            <a:ext cx="923042" cy="752527"/>
          </a:xfrm>
          <a:prstGeom prst="roundRect">
            <a:avLst>
              <a:gd name="adj" fmla="val 16667"/>
            </a:avLst>
          </a:prstGeom>
          <a:blipFill dpi="0" rotWithShape="0">
            <a:blip r:embed="rId7"/>
            <a:srcRect/>
            <a:stretch>
              <a:fillRect/>
            </a:stretch>
          </a:blip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3" name="Rounded Rectangle 22" descr="Picture6"/>
          <p:cNvSpPr>
            <a:spLocks noChangeArrowheads="1"/>
          </p:cNvSpPr>
          <p:nvPr/>
        </p:nvSpPr>
        <p:spPr bwMode="auto">
          <a:xfrm>
            <a:off x="174813" y="5615258"/>
            <a:ext cx="842725" cy="648908"/>
          </a:xfrm>
          <a:prstGeom prst="roundRect">
            <a:avLst>
              <a:gd name="adj" fmla="val 16667"/>
            </a:avLst>
          </a:prstGeom>
          <a:blipFill dpi="0" rotWithShape="0">
            <a:blip r:embed="rId8"/>
            <a:srcRect/>
            <a:stretch>
              <a:fillRect/>
            </a:stretch>
          </a:blip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4" name="Rounded Rectangle 23" descr="Picture3"/>
          <p:cNvSpPr>
            <a:spLocks noChangeArrowheads="1"/>
          </p:cNvSpPr>
          <p:nvPr/>
        </p:nvSpPr>
        <p:spPr bwMode="auto">
          <a:xfrm>
            <a:off x="2365424" y="5615258"/>
            <a:ext cx="842725" cy="690948"/>
          </a:xfrm>
          <a:prstGeom prst="roundRect">
            <a:avLst>
              <a:gd name="adj" fmla="val 16667"/>
            </a:avLst>
          </a:prstGeom>
          <a:blipFill dpi="0" rotWithShape="0">
            <a:blip r:embed="rId9"/>
            <a:srcRect/>
            <a:stretch>
              <a:fillRect/>
            </a:stretch>
          </a:blipFill>
          <a:ln w="9525">
            <a:solidFill>
              <a:srgbClr val="000000"/>
            </a:solidFill>
            <a:round/>
            <a:headEnd/>
            <a:tailEnd/>
          </a:ln>
        </p:spPr>
        <p:txBody>
          <a:bodyPr rot="0" vert="horz" wrap="square" lIns="91440" tIns="45720" rIns="91440" bIns="45720" anchor="t" anchorCtr="0" upright="1">
            <a:noAutofit/>
          </a:bodyPr>
          <a:lstStyle/>
          <a:p>
            <a:endParaRPr lang="en-US" dirty="0"/>
          </a:p>
        </p:txBody>
      </p:sp>
    </p:spTree>
    <p:extLst>
      <p:ext uri="{BB962C8B-B14F-4D97-AF65-F5344CB8AC3E}">
        <p14:creationId xmlns:p14="http://schemas.microsoft.com/office/powerpoint/2010/main" val="34291064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
                                            <p:bg/>
                                          </p:spTgt>
                                        </p:tgtEl>
                                        <p:attrNameLst>
                                          <p:attrName>style.visibility</p:attrName>
                                        </p:attrNameLst>
                                      </p:cBhvr>
                                      <p:to>
                                        <p:strVal val="visible"/>
                                      </p:to>
                                    </p:set>
                                    <p:animEffect transition="in" filter="fade">
                                      <p:cBhvr>
                                        <p:cTn id="19" dur="500"/>
                                        <p:tgtEl>
                                          <p:spTgt spid="18">
                                            <p:bg/>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fade">
                                      <p:cBhvr>
                                        <p:cTn id="24" dur="500"/>
                                        <p:tgtEl>
                                          <p:spTgt spid="1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xEl>
                                              <p:pRg st="1" end="1"/>
                                            </p:txEl>
                                          </p:spTgt>
                                        </p:tgtEl>
                                        <p:attrNameLst>
                                          <p:attrName>style.visibility</p:attrName>
                                        </p:attrNameLst>
                                      </p:cBhvr>
                                      <p:to>
                                        <p:strVal val="visible"/>
                                      </p:to>
                                    </p:set>
                                    <p:animEffect transition="in" filter="fade">
                                      <p:cBhvr>
                                        <p:cTn id="29" dur="500"/>
                                        <p:tgtEl>
                                          <p:spTgt spid="18">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xEl>
                                              <p:pRg st="3" end="3"/>
                                            </p:txEl>
                                          </p:spTgt>
                                        </p:tgtEl>
                                        <p:attrNameLst>
                                          <p:attrName>style.visibility</p:attrName>
                                        </p:attrNameLst>
                                      </p:cBhvr>
                                      <p:to>
                                        <p:strVal val="visible"/>
                                      </p:to>
                                    </p:set>
                                    <p:animEffect transition="in" filter="fade">
                                      <p:cBhvr>
                                        <p:cTn id="39" dur="500"/>
                                        <p:tgtEl>
                                          <p:spTgt spid="18">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xEl>
                                              <p:pRg st="4" end="4"/>
                                            </p:txEl>
                                          </p:spTgt>
                                        </p:tgtEl>
                                        <p:attrNameLst>
                                          <p:attrName>style.visibility</p:attrName>
                                        </p:attrNameLst>
                                      </p:cBhvr>
                                      <p:to>
                                        <p:strVal val="visible"/>
                                      </p:to>
                                    </p:set>
                                    <p:animEffect transition="in" filter="fade">
                                      <p:cBhvr>
                                        <p:cTn id="44" dur="500"/>
                                        <p:tgtEl>
                                          <p:spTgt spid="18">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
                                            <p:txEl>
                                              <p:pRg st="5" end="5"/>
                                            </p:txEl>
                                          </p:spTgt>
                                        </p:tgtEl>
                                        <p:attrNameLst>
                                          <p:attrName>style.visibility</p:attrName>
                                        </p:attrNameLst>
                                      </p:cBhvr>
                                      <p:to>
                                        <p:strVal val="visible"/>
                                      </p:to>
                                    </p:set>
                                    <p:animEffect transition="in" filter="fade">
                                      <p:cBhvr>
                                        <p:cTn id="49" dur="500"/>
                                        <p:tgtEl>
                                          <p:spTgt spid="18">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5">
                                            <p:bg/>
                                          </p:spTgt>
                                        </p:tgtEl>
                                        <p:attrNameLst>
                                          <p:attrName>style.visibility</p:attrName>
                                        </p:attrNameLst>
                                      </p:cBhvr>
                                      <p:to>
                                        <p:strVal val="visible"/>
                                      </p:to>
                                    </p:set>
                                    <p:animEffect transition="in" filter="fade">
                                      <p:cBhvr>
                                        <p:cTn id="59" dur="500"/>
                                        <p:tgtEl>
                                          <p:spTgt spid="15">
                                            <p:bg/>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5">
                                            <p:txEl>
                                              <p:pRg st="0" end="0"/>
                                            </p:txEl>
                                          </p:spTgt>
                                        </p:tgtEl>
                                        <p:attrNameLst>
                                          <p:attrName>style.visibility</p:attrName>
                                        </p:attrNameLst>
                                      </p:cBhvr>
                                      <p:to>
                                        <p:strVal val="visible"/>
                                      </p:to>
                                    </p:set>
                                    <p:animEffect transition="in" filter="fade">
                                      <p:cBhvr>
                                        <p:cTn id="64" dur="500"/>
                                        <p:tgtEl>
                                          <p:spTgt spid="15">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5">
                                            <p:txEl>
                                              <p:pRg st="1" end="1"/>
                                            </p:txEl>
                                          </p:spTgt>
                                        </p:tgtEl>
                                        <p:attrNameLst>
                                          <p:attrName>style.visibility</p:attrName>
                                        </p:attrNameLst>
                                      </p:cBhvr>
                                      <p:to>
                                        <p:strVal val="visible"/>
                                      </p:to>
                                    </p:set>
                                    <p:animEffect transition="in" filter="fade">
                                      <p:cBhvr>
                                        <p:cTn id="69" dur="500"/>
                                        <p:tgtEl>
                                          <p:spTgt spid="15">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5">
                                            <p:txEl>
                                              <p:pRg st="2" end="2"/>
                                            </p:txEl>
                                          </p:spTgt>
                                        </p:tgtEl>
                                        <p:attrNameLst>
                                          <p:attrName>style.visibility</p:attrName>
                                        </p:attrNameLst>
                                      </p:cBhvr>
                                      <p:to>
                                        <p:strVal val="visible"/>
                                      </p:to>
                                    </p:set>
                                    <p:animEffect transition="in" filter="fade">
                                      <p:cBhvr>
                                        <p:cTn id="74" dur="500"/>
                                        <p:tgtEl>
                                          <p:spTgt spid="15">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5">
                                            <p:txEl>
                                              <p:pRg st="3" end="3"/>
                                            </p:txEl>
                                          </p:spTgt>
                                        </p:tgtEl>
                                        <p:attrNameLst>
                                          <p:attrName>style.visibility</p:attrName>
                                        </p:attrNameLst>
                                      </p:cBhvr>
                                      <p:to>
                                        <p:strVal val="visible"/>
                                      </p:to>
                                    </p:set>
                                    <p:animEffect transition="in" filter="fade">
                                      <p:cBhvr>
                                        <p:cTn id="79" dur="500"/>
                                        <p:tgtEl>
                                          <p:spTgt spid="15">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5">
                                            <p:txEl>
                                              <p:pRg st="4" end="4"/>
                                            </p:txEl>
                                          </p:spTgt>
                                        </p:tgtEl>
                                        <p:attrNameLst>
                                          <p:attrName>style.visibility</p:attrName>
                                        </p:attrNameLst>
                                      </p:cBhvr>
                                      <p:to>
                                        <p:strVal val="visible"/>
                                      </p:to>
                                    </p:set>
                                    <p:animEffect transition="in" filter="fade">
                                      <p:cBhvr>
                                        <p:cTn id="84" dur="500"/>
                                        <p:tgtEl>
                                          <p:spTgt spid="15">
                                            <p:txEl>
                                              <p:pRg st="4" end="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5">
                                            <p:txEl>
                                              <p:pRg st="5" end="5"/>
                                            </p:txEl>
                                          </p:spTgt>
                                        </p:tgtEl>
                                        <p:attrNameLst>
                                          <p:attrName>style.visibility</p:attrName>
                                        </p:attrNameLst>
                                      </p:cBhvr>
                                      <p:to>
                                        <p:strVal val="visible"/>
                                      </p:to>
                                    </p:set>
                                    <p:animEffect transition="in" filter="fade">
                                      <p:cBhvr>
                                        <p:cTn id="89" dur="500"/>
                                        <p:tgtEl>
                                          <p:spTgt spid="15">
                                            <p:txEl>
                                              <p:pRg st="5" end="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5">
                                            <p:txEl>
                                              <p:pRg st="6" end="6"/>
                                            </p:txEl>
                                          </p:spTgt>
                                        </p:tgtEl>
                                        <p:attrNameLst>
                                          <p:attrName>style.visibility</p:attrName>
                                        </p:attrNameLst>
                                      </p:cBhvr>
                                      <p:to>
                                        <p:strVal val="visible"/>
                                      </p:to>
                                    </p:set>
                                    <p:animEffect transition="in" filter="fade">
                                      <p:cBhvr>
                                        <p:cTn id="94" dur="500"/>
                                        <p:tgtEl>
                                          <p:spTgt spid="15">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5">
                                            <p:txEl>
                                              <p:pRg st="7" end="7"/>
                                            </p:txEl>
                                          </p:spTgt>
                                        </p:tgtEl>
                                        <p:attrNameLst>
                                          <p:attrName>style.visibility</p:attrName>
                                        </p:attrNameLst>
                                      </p:cBhvr>
                                      <p:to>
                                        <p:strVal val="visible"/>
                                      </p:to>
                                    </p:set>
                                    <p:animEffect transition="in" filter="fade">
                                      <p:cBhvr>
                                        <p:cTn id="99" dur="500"/>
                                        <p:tgtEl>
                                          <p:spTgt spid="15">
                                            <p:txEl>
                                              <p:pRg st="7" end="7"/>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5">
                                            <p:txEl>
                                              <p:pRg st="8" end="8"/>
                                            </p:txEl>
                                          </p:spTgt>
                                        </p:tgtEl>
                                        <p:attrNameLst>
                                          <p:attrName>style.visibility</p:attrName>
                                        </p:attrNameLst>
                                      </p:cBhvr>
                                      <p:to>
                                        <p:strVal val="visible"/>
                                      </p:to>
                                    </p:set>
                                    <p:animEffect transition="in" filter="fade">
                                      <p:cBhvr>
                                        <p:cTn id="104" dur="500"/>
                                        <p:tgtEl>
                                          <p:spTgt spid="15">
                                            <p:txEl>
                                              <p:pRg st="8" end="8"/>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16"/>
                                        </p:tgtEl>
                                        <p:attrNameLst>
                                          <p:attrName>style.visibility</p:attrName>
                                        </p:attrNameLst>
                                      </p:cBhvr>
                                      <p:to>
                                        <p:strVal val="visible"/>
                                      </p:to>
                                    </p:set>
                                    <p:animEffect transition="in" filter="fade">
                                      <p:cBhvr>
                                        <p:cTn id="109" dur="500"/>
                                        <p:tgtEl>
                                          <p:spTgt spid="16"/>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19">
                                            <p:bg/>
                                          </p:spTgt>
                                        </p:tgtEl>
                                        <p:attrNameLst>
                                          <p:attrName>style.visibility</p:attrName>
                                        </p:attrNameLst>
                                      </p:cBhvr>
                                      <p:to>
                                        <p:strVal val="visible"/>
                                      </p:to>
                                    </p:set>
                                    <p:animEffect transition="in" filter="fade">
                                      <p:cBhvr>
                                        <p:cTn id="114" dur="500"/>
                                        <p:tgtEl>
                                          <p:spTgt spid="19">
                                            <p:bg/>
                                          </p:spTgt>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19">
                                            <p:txEl>
                                              <p:pRg st="0" end="0"/>
                                            </p:txEl>
                                          </p:spTgt>
                                        </p:tgtEl>
                                        <p:attrNameLst>
                                          <p:attrName>style.visibility</p:attrName>
                                        </p:attrNameLst>
                                      </p:cBhvr>
                                      <p:to>
                                        <p:strVal val="visible"/>
                                      </p:to>
                                    </p:set>
                                    <p:animEffect transition="in" filter="fade">
                                      <p:cBhvr>
                                        <p:cTn id="119" dur="500"/>
                                        <p:tgtEl>
                                          <p:spTgt spid="19">
                                            <p:txEl>
                                              <p:pRg st="0" end="0"/>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19">
                                            <p:txEl>
                                              <p:pRg st="1" end="1"/>
                                            </p:txEl>
                                          </p:spTgt>
                                        </p:tgtEl>
                                        <p:attrNameLst>
                                          <p:attrName>style.visibility</p:attrName>
                                        </p:attrNameLst>
                                      </p:cBhvr>
                                      <p:to>
                                        <p:strVal val="visible"/>
                                      </p:to>
                                    </p:set>
                                    <p:animEffect transition="in" filter="fade">
                                      <p:cBhvr>
                                        <p:cTn id="124" dur="500"/>
                                        <p:tgtEl>
                                          <p:spTgt spid="19">
                                            <p:txEl>
                                              <p:pRg st="1" end="1"/>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19">
                                            <p:txEl>
                                              <p:pRg st="2" end="2"/>
                                            </p:txEl>
                                          </p:spTgt>
                                        </p:tgtEl>
                                        <p:attrNameLst>
                                          <p:attrName>style.visibility</p:attrName>
                                        </p:attrNameLst>
                                      </p:cBhvr>
                                      <p:to>
                                        <p:strVal val="visible"/>
                                      </p:to>
                                    </p:set>
                                    <p:animEffect transition="in" filter="fade">
                                      <p:cBhvr>
                                        <p:cTn id="129" dur="500"/>
                                        <p:tgtEl>
                                          <p:spTgt spid="19">
                                            <p:txEl>
                                              <p:pRg st="2" end="2"/>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19">
                                            <p:txEl>
                                              <p:pRg st="3" end="3"/>
                                            </p:txEl>
                                          </p:spTgt>
                                        </p:tgtEl>
                                        <p:attrNameLst>
                                          <p:attrName>style.visibility</p:attrName>
                                        </p:attrNameLst>
                                      </p:cBhvr>
                                      <p:to>
                                        <p:strVal val="visible"/>
                                      </p:to>
                                    </p:set>
                                    <p:animEffect transition="in" filter="fade">
                                      <p:cBhvr>
                                        <p:cTn id="134" dur="500"/>
                                        <p:tgtEl>
                                          <p:spTgt spid="19">
                                            <p:txEl>
                                              <p:pRg st="3" end="3"/>
                                            </p:txEl>
                                          </p:spTgt>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19">
                                            <p:txEl>
                                              <p:pRg st="4" end="4"/>
                                            </p:txEl>
                                          </p:spTgt>
                                        </p:tgtEl>
                                        <p:attrNameLst>
                                          <p:attrName>style.visibility</p:attrName>
                                        </p:attrNameLst>
                                      </p:cBhvr>
                                      <p:to>
                                        <p:strVal val="visible"/>
                                      </p:to>
                                    </p:set>
                                    <p:animEffect transition="in" filter="fade">
                                      <p:cBhvr>
                                        <p:cTn id="139" dur="500"/>
                                        <p:tgtEl>
                                          <p:spTgt spid="19">
                                            <p:txEl>
                                              <p:pRg st="4" end="4"/>
                                            </p:txEl>
                                          </p:spTgt>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19">
                                            <p:txEl>
                                              <p:pRg st="5" end="5"/>
                                            </p:txEl>
                                          </p:spTgt>
                                        </p:tgtEl>
                                        <p:attrNameLst>
                                          <p:attrName>style.visibility</p:attrName>
                                        </p:attrNameLst>
                                      </p:cBhvr>
                                      <p:to>
                                        <p:strVal val="visible"/>
                                      </p:to>
                                    </p:set>
                                    <p:animEffect transition="in" filter="fade">
                                      <p:cBhvr>
                                        <p:cTn id="144" dur="500"/>
                                        <p:tgtEl>
                                          <p:spTgt spid="19">
                                            <p:txEl>
                                              <p:pRg st="5" end="5"/>
                                            </p:txEl>
                                          </p:spTgt>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19">
                                            <p:txEl>
                                              <p:pRg st="6" end="6"/>
                                            </p:txEl>
                                          </p:spTgt>
                                        </p:tgtEl>
                                        <p:attrNameLst>
                                          <p:attrName>style.visibility</p:attrName>
                                        </p:attrNameLst>
                                      </p:cBhvr>
                                      <p:to>
                                        <p:strVal val="visible"/>
                                      </p:to>
                                    </p:set>
                                    <p:animEffect transition="in" filter="fade">
                                      <p:cBhvr>
                                        <p:cTn id="149" dur="500"/>
                                        <p:tgtEl>
                                          <p:spTgt spid="19">
                                            <p:txEl>
                                              <p:pRg st="6" end="6"/>
                                            </p:txEl>
                                          </p:spTgt>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19">
                                            <p:txEl>
                                              <p:pRg st="7" end="7"/>
                                            </p:txEl>
                                          </p:spTgt>
                                        </p:tgtEl>
                                        <p:attrNameLst>
                                          <p:attrName>style.visibility</p:attrName>
                                        </p:attrNameLst>
                                      </p:cBhvr>
                                      <p:to>
                                        <p:strVal val="visible"/>
                                      </p:to>
                                    </p:set>
                                    <p:animEffect transition="in" filter="fade">
                                      <p:cBhvr>
                                        <p:cTn id="154" dur="500"/>
                                        <p:tgtEl>
                                          <p:spTgt spid="19">
                                            <p:txEl>
                                              <p:pRg st="7" end="7"/>
                                            </p:txEl>
                                          </p:spTgt>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19">
                                            <p:txEl>
                                              <p:pRg st="8" end="8"/>
                                            </p:txEl>
                                          </p:spTgt>
                                        </p:tgtEl>
                                        <p:attrNameLst>
                                          <p:attrName>style.visibility</p:attrName>
                                        </p:attrNameLst>
                                      </p:cBhvr>
                                      <p:to>
                                        <p:strVal val="visible"/>
                                      </p:to>
                                    </p:set>
                                    <p:animEffect transition="in" filter="fade">
                                      <p:cBhvr>
                                        <p:cTn id="159" dur="500"/>
                                        <p:tgtEl>
                                          <p:spTgt spid="19">
                                            <p:txEl>
                                              <p:pRg st="8" end="8"/>
                                            </p:txEl>
                                          </p:spTgt>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grpId="0" nodeType="clickEffect">
                                  <p:stCondLst>
                                    <p:cond delay="0"/>
                                  </p:stCondLst>
                                  <p:childTnLst>
                                    <p:set>
                                      <p:cBhvr>
                                        <p:cTn id="163" dur="1" fill="hold">
                                          <p:stCondLst>
                                            <p:cond delay="0"/>
                                          </p:stCondLst>
                                        </p:cTn>
                                        <p:tgtEl>
                                          <p:spTgt spid="9"/>
                                        </p:tgtEl>
                                        <p:attrNameLst>
                                          <p:attrName>style.visibility</p:attrName>
                                        </p:attrNameLst>
                                      </p:cBhvr>
                                      <p:to>
                                        <p:strVal val="visible"/>
                                      </p:to>
                                    </p:set>
                                    <p:animEffect transition="in" filter="fade">
                                      <p:cBhvr>
                                        <p:cTn id="164" dur="500"/>
                                        <p:tgtEl>
                                          <p:spTgt spid="9"/>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12">
                                            <p:bg/>
                                          </p:spTgt>
                                        </p:tgtEl>
                                        <p:attrNameLst>
                                          <p:attrName>style.visibility</p:attrName>
                                        </p:attrNameLst>
                                      </p:cBhvr>
                                      <p:to>
                                        <p:strVal val="visible"/>
                                      </p:to>
                                    </p:set>
                                    <p:animEffect transition="in" filter="fade">
                                      <p:cBhvr>
                                        <p:cTn id="169" dur="500"/>
                                        <p:tgtEl>
                                          <p:spTgt spid="12">
                                            <p:bg/>
                                          </p:spTgt>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grpId="0" nodeType="clickEffect">
                                  <p:stCondLst>
                                    <p:cond delay="0"/>
                                  </p:stCondLst>
                                  <p:childTnLst>
                                    <p:set>
                                      <p:cBhvr>
                                        <p:cTn id="173" dur="1" fill="hold">
                                          <p:stCondLst>
                                            <p:cond delay="0"/>
                                          </p:stCondLst>
                                        </p:cTn>
                                        <p:tgtEl>
                                          <p:spTgt spid="12">
                                            <p:txEl>
                                              <p:pRg st="0" end="0"/>
                                            </p:txEl>
                                          </p:spTgt>
                                        </p:tgtEl>
                                        <p:attrNameLst>
                                          <p:attrName>style.visibility</p:attrName>
                                        </p:attrNameLst>
                                      </p:cBhvr>
                                      <p:to>
                                        <p:strVal val="visible"/>
                                      </p:to>
                                    </p:set>
                                    <p:animEffect transition="in" filter="fade">
                                      <p:cBhvr>
                                        <p:cTn id="174" dur="500"/>
                                        <p:tgtEl>
                                          <p:spTgt spid="12">
                                            <p:txEl>
                                              <p:pRg st="0" end="0"/>
                                            </p:txEl>
                                          </p:spTgt>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grpId="0" nodeType="clickEffect">
                                  <p:stCondLst>
                                    <p:cond delay="0"/>
                                  </p:stCondLst>
                                  <p:childTnLst>
                                    <p:set>
                                      <p:cBhvr>
                                        <p:cTn id="178" dur="1" fill="hold">
                                          <p:stCondLst>
                                            <p:cond delay="0"/>
                                          </p:stCondLst>
                                        </p:cTn>
                                        <p:tgtEl>
                                          <p:spTgt spid="12">
                                            <p:txEl>
                                              <p:pRg st="1" end="1"/>
                                            </p:txEl>
                                          </p:spTgt>
                                        </p:tgtEl>
                                        <p:attrNameLst>
                                          <p:attrName>style.visibility</p:attrName>
                                        </p:attrNameLst>
                                      </p:cBhvr>
                                      <p:to>
                                        <p:strVal val="visible"/>
                                      </p:to>
                                    </p:set>
                                    <p:animEffect transition="in" filter="fade">
                                      <p:cBhvr>
                                        <p:cTn id="179" dur="500"/>
                                        <p:tgtEl>
                                          <p:spTgt spid="12">
                                            <p:txEl>
                                              <p:pRg st="1" end="1"/>
                                            </p:txEl>
                                          </p:spTgt>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grpId="0" nodeType="clickEffect">
                                  <p:stCondLst>
                                    <p:cond delay="0"/>
                                  </p:stCondLst>
                                  <p:childTnLst>
                                    <p:set>
                                      <p:cBhvr>
                                        <p:cTn id="183" dur="1" fill="hold">
                                          <p:stCondLst>
                                            <p:cond delay="0"/>
                                          </p:stCondLst>
                                        </p:cTn>
                                        <p:tgtEl>
                                          <p:spTgt spid="12">
                                            <p:txEl>
                                              <p:pRg st="2" end="2"/>
                                            </p:txEl>
                                          </p:spTgt>
                                        </p:tgtEl>
                                        <p:attrNameLst>
                                          <p:attrName>style.visibility</p:attrName>
                                        </p:attrNameLst>
                                      </p:cBhvr>
                                      <p:to>
                                        <p:strVal val="visible"/>
                                      </p:to>
                                    </p:set>
                                    <p:animEffect transition="in" filter="fade">
                                      <p:cBhvr>
                                        <p:cTn id="184" dur="500"/>
                                        <p:tgtEl>
                                          <p:spTgt spid="12">
                                            <p:txEl>
                                              <p:pRg st="2" end="2"/>
                                            </p:txEl>
                                          </p:spTgt>
                                        </p:tgtEl>
                                      </p:cBhvr>
                                    </p:animEffec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grpId="0" nodeType="clickEffect">
                                  <p:stCondLst>
                                    <p:cond delay="0"/>
                                  </p:stCondLst>
                                  <p:childTnLst>
                                    <p:set>
                                      <p:cBhvr>
                                        <p:cTn id="188" dur="1" fill="hold">
                                          <p:stCondLst>
                                            <p:cond delay="0"/>
                                          </p:stCondLst>
                                        </p:cTn>
                                        <p:tgtEl>
                                          <p:spTgt spid="12">
                                            <p:txEl>
                                              <p:pRg st="3" end="3"/>
                                            </p:txEl>
                                          </p:spTgt>
                                        </p:tgtEl>
                                        <p:attrNameLst>
                                          <p:attrName>style.visibility</p:attrName>
                                        </p:attrNameLst>
                                      </p:cBhvr>
                                      <p:to>
                                        <p:strVal val="visible"/>
                                      </p:to>
                                    </p:set>
                                    <p:animEffect transition="in" filter="fade">
                                      <p:cBhvr>
                                        <p:cTn id="189" dur="500"/>
                                        <p:tgtEl>
                                          <p:spTgt spid="12">
                                            <p:txEl>
                                              <p:pRg st="3" end="3"/>
                                            </p:txEl>
                                          </p:spTgt>
                                        </p:tgtEl>
                                      </p:cBhvr>
                                    </p:animEffect>
                                  </p:childTnLst>
                                </p:cTn>
                              </p:par>
                            </p:childTnLst>
                          </p:cTn>
                        </p:par>
                      </p:childTnLst>
                    </p:cTn>
                  </p:par>
                  <p:par>
                    <p:cTn id="190" fill="hold">
                      <p:stCondLst>
                        <p:cond delay="indefinite"/>
                      </p:stCondLst>
                      <p:childTnLst>
                        <p:par>
                          <p:cTn id="191" fill="hold">
                            <p:stCondLst>
                              <p:cond delay="0"/>
                            </p:stCondLst>
                            <p:childTnLst>
                              <p:par>
                                <p:cTn id="192" presetID="10" presetClass="entr" presetSubtype="0" fill="hold" grpId="0" nodeType="clickEffect">
                                  <p:stCondLst>
                                    <p:cond delay="0"/>
                                  </p:stCondLst>
                                  <p:childTnLst>
                                    <p:set>
                                      <p:cBhvr>
                                        <p:cTn id="193" dur="1" fill="hold">
                                          <p:stCondLst>
                                            <p:cond delay="0"/>
                                          </p:stCondLst>
                                        </p:cTn>
                                        <p:tgtEl>
                                          <p:spTgt spid="12">
                                            <p:txEl>
                                              <p:pRg st="4" end="4"/>
                                            </p:txEl>
                                          </p:spTgt>
                                        </p:tgtEl>
                                        <p:attrNameLst>
                                          <p:attrName>style.visibility</p:attrName>
                                        </p:attrNameLst>
                                      </p:cBhvr>
                                      <p:to>
                                        <p:strVal val="visible"/>
                                      </p:to>
                                    </p:set>
                                    <p:animEffect transition="in" filter="fade">
                                      <p:cBhvr>
                                        <p:cTn id="194" dur="500"/>
                                        <p:tgtEl>
                                          <p:spTgt spid="12">
                                            <p:txEl>
                                              <p:pRg st="4" end="4"/>
                                            </p:txEl>
                                          </p:spTgt>
                                        </p:tgtEl>
                                      </p:cBhvr>
                                    </p:animEffec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grpId="0" nodeType="clickEffect">
                                  <p:stCondLst>
                                    <p:cond delay="0"/>
                                  </p:stCondLst>
                                  <p:childTnLst>
                                    <p:set>
                                      <p:cBhvr>
                                        <p:cTn id="198" dur="1" fill="hold">
                                          <p:stCondLst>
                                            <p:cond delay="0"/>
                                          </p:stCondLst>
                                        </p:cTn>
                                        <p:tgtEl>
                                          <p:spTgt spid="12">
                                            <p:txEl>
                                              <p:pRg st="5" end="5"/>
                                            </p:txEl>
                                          </p:spTgt>
                                        </p:tgtEl>
                                        <p:attrNameLst>
                                          <p:attrName>style.visibility</p:attrName>
                                        </p:attrNameLst>
                                      </p:cBhvr>
                                      <p:to>
                                        <p:strVal val="visible"/>
                                      </p:to>
                                    </p:set>
                                    <p:animEffect transition="in" filter="fade">
                                      <p:cBhvr>
                                        <p:cTn id="199" dur="500"/>
                                        <p:tgtEl>
                                          <p:spTgt spid="12">
                                            <p:txEl>
                                              <p:pRg st="5" end="5"/>
                                            </p:txEl>
                                          </p:spTgt>
                                        </p:tgtEl>
                                      </p:cBhvr>
                                    </p:animEffect>
                                  </p:childTnLst>
                                </p:cTn>
                              </p:par>
                            </p:childTnLst>
                          </p:cTn>
                        </p:par>
                      </p:childTnLst>
                    </p:cTn>
                  </p:par>
                  <p:par>
                    <p:cTn id="200" fill="hold">
                      <p:stCondLst>
                        <p:cond delay="indefinite"/>
                      </p:stCondLst>
                      <p:childTnLst>
                        <p:par>
                          <p:cTn id="201" fill="hold">
                            <p:stCondLst>
                              <p:cond delay="0"/>
                            </p:stCondLst>
                            <p:childTnLst>
                              <p:par>
                                <p:cTn id="202" presetID="10" presetClass="entr" presetSubtype="0" fill="hold" grpId="0" nodeType="clickEffect">
                                  <p:stCondLst>
                                    <p:cond delay="0"/>
                                  </p:stCondLst>
                                  <p:childTnLst>
                                    <p:set>
                                      <p:cBhvr>
                                        <p:cTn id="203" dur="1" fill="hold">
                                          <p:stCondLst>
                                            <p:cond delay="0"/>
                                          </p:stCondLst>
                                        </p:cTn>
                                        <p:tgtEl>
                                          <p:spTgt spid="12">
                                            <p:txEl>
                                              <p:pRg st="6" end="6"/>
                                            </p:txEl>
                                          </p:spTgt>
                                        </p:tgtEl>
                                        <p:attrNameLst>
                                          <p:attrName>style.visibility</p:attrName>
                                        </p:attrNameLst>
                                      </p:cBhvr>
                                      <p:to>
                                        <p:strVal val="visible"/>
                                      </p:to>
                                    </p:set>
                                    <p:animEffect transition="in" filter="fade">
                                      <p:cBhvr>
                                        <p:cTn id="204" dur="500"/>
                                        <p:tgtEl>
                                          <p:spTgt spid="12">
                                            <p:txEl>
                                              <p:pRg st="6" end="6"/>
                                            </p:txEl>
                                          </p:spTgt>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grpId="0" nodeType="clickEffect">
                                  <p:stCondLst>
                                    <p:cond delay="0"/>
                                  </p:stCondLst>
                                  <p:childTnLst>
                                    <p:set>
                                      <p:cBhvr>
                                        <p:cTn id="208" dur="1" fill="hold">
                                          <p:stCondLst>
                                            <p:cond delay="0"/>
                                          </p:stCondLst>
                                        </p:cTn>
                                        <p:tgtEl>
                                          <p:spTgt spid="12">
                                            <p:txEl>
                                              <p:pRg st="7" end="7"/>
                                            </p:txEl>
                                          </p:spTgt>
                                        </p:tgtEl>
                                        <p:attrNameLst>
                                          <p:attrName>style.visibility</p:attrName>
                                        </p:attrNameLst>
                                      </p:cBhvr>
                                      <p:to>
                                        <p:strVal val="visible"/>
                                      </p:to>
                                    </p:set>
                                    <p:animEffect transition="in" filter="fade">
                                      <p:cBhvr>
                                        <p:cTn id="209"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2" grpId="0" build="p" animBg="1"/>
      <p:bldP spid="14" grpId="0" animBg="1"/>
      <p:bldP spid="15" grpId="0" build="p" animBg="1"/>
      <p:bldP spid="16" grpId="0" animBg="1"/>
      <p:bldP spid="18" grpId="0" build="p" animBg="1"/>
      <p:bldP spid="19"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0" y="6457890"/>
            <a:ext cx="8419942" cy="400110"/>
          </a:xfrm>
          <a:prstGeom prst="rect">
            <a:avLst/>
          </a:prstGeom>
          <a:noFill/>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تطبيق عملي ل</a:t>
            </a:r>
            <a:r>
              <a:rPr lang="ar-SA" sz="2000" b="1" dirty="0">
                <a:latin typeface="Sakkal Majalla" panose="02000000000000000000" pitchFamily="2" charset="-78"/>
                <a:cs typeface="Sakkal Majalla" panose="02000000000000000000" pitchFamily="2" charset="-78"/>
              </a:rPr>
              <a:t>لعادات الغذائية في الدول الخليجية </a:t>
            </a:r>
            <a:r>
              <a:rPr lang="ar-BH" sz="2000" b="1" dirty="0">
                <a:latin typeface="Sakkal Majalla" panose="02000000000000000000" pitchFamily="2" charset="-78"/>
                <a:cs typeface="Sakkal Majalla" panose="02000000000000000000" pitchFamily="2" charset="-78"/>
              </a:rPr>
              <a:t>-مادة التربية الأسرية- اسر 212</a:t>
            </a:r>
            <a:endParaRPr lang="en-US" sz="2000" b="1" dirty="0">
              <a:latin typeface="Sakkal Majalla" panose="02000000000000000000" pitchFamily="2" charset="-78"/>
              <a:cs typeface="Sakkal Majalla" panose="02000000000000000000" pitchFamily="2" charset="-78"/>
            </a:endParaRPr>
          </a:p>
        </p:txBody>
      </p:sp>
      <p:sp>
        <p:nvSpPr>
          <p:cNvPr id="6" name="Rectangle 5" descr="Picture3"/>
          <p:cNvSpPr>
            <a:spLocks noChangeArrowheads="1"/>
          </p:cNvSpPr>
          <p:nvPr/>
        </p:nvSpPr>
        <p:spPr bwMode="auto">
          <a:xfrm>
            <a:off x="10059220" y="1787946"/>
            <a:ext cx="1711960" cy="1710690"/>
          </a:xfrm>
          <a:prstGeom prst="rect">
            <a:avLst/>
          </a:prstGeom>
          <a:blipFill dpi="0" rotWithShape="0">
            <a:blip r:embed="rId3"/>
            <a:srcRect/>
            <a:stretch>
              <a:fillRect/>
            </a:stretch>
          </a:blipFill>
          <a:ln w="28575" algn="ctr">
            <a:solidFill>
              <a:srgbClr val="76923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8" name="Rectangle 7" descr="صالونة"/>
          <p:cNvSpPr>
            <a:spLocks noChangeArrowheads="1"/>
          </p:cNvSpPr>
          <p:nvPr/>
        </p:nvSpPr>
        <p:spPr bwMode="auto">
          <a:xfrm>
            <a:off x="8268450" y="1787945"/>
            <a:ext cx="1591945" cy="1701854"/>
          </a:xfrm>
          <a:prstGeom prst="rect">
            <a:avLst/>
          </a:prstGeom>
          <a:blipFill dpi="0" rotWithShape="0">
            <a:blip r:embed="rId4"/>
            <a:srcRect/>
            <a:stretch>
              <a:fillRect/>
            </a:stretch>
          </a:blipFill>
          <a:ln w="28575" algn="ctr">
            <a:solidFill>
              <a:srgbClr val="76923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9" name="Rectangle 8"/>
          <p:cNvSpPr/>
          <p:nvPr/>
        </p:nvSpPr>
        <p:spPr>
          <a:xfrm>
            <a:off x="270641" y="1189024"/>
            <a:ext cx="1718481" cy="523220"/>
          </a:xfrm>
          <a:prstGeom prst="rect">
            <a:avLst/>
          </a:prstGeom>
          <a:solidFill>
            <a:schemeClr val="accent2">
              <a:lumMod val="40000"/>
              <a:lumOff val="60000"/>
            </a:schemeClr>
          </a:solidFill>
        </p:spPr>
        <p:txBody>
          <a:bodyPr wrap="square">
            <a:spAutoFit/>
          </a:bodyPr>
          <a:lstStyle/>
          <a:p>
            <a:pPr algn="ct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الجريش</a:t>
            </a:r>
            <a:endParaRPr lang="en-US" sz="2800" dirty="0">
              <a:latin typeface="Sakkal Majalla" panose="02000000000000000000" pitchFamily="2" charset="-78"/>
              <a:cs typeface="Sakkal Majalla" panose="02000000000000000000" pitchFamily="2" charset="-78"/>
            </a:endParaRPr>
          </a:p>
        </p:txBody>
      </p:sp>
      <p:sp>
        <p:nvSpPr>
          <p:cNvPr id="12" name="Rectangle 11" descr="Picture39"/>
          <p:cNvSpPr>
            <a:spLocks noChangeArrowheads="1"/>
          </p:cNvSpPr>
          <p:nvPr/>
        </p:nvSpPr>
        <p:spPr bwMode="auto">
          <a:xfrm>
            <a:off x="2586493" y="1830005"/>
            <a:ext cx="2133600" cy="1710690"/>
          </a:xfrm>
          <a:prstGeom prst="rect">
            <a:avLst/>
          </a:prstGeom>
          <a:blipFill dpi="0" rotWithShape="0">
            <a:blip r:embed="rId5"/>
            <a:srcRect/>
            <a:stretch>
              <a:fillRect/>
            </a:stretch>
          </a:blipFill>
          <a:ln w="28575" algn="ctr">
            <a:solidFill>
              <a:srgbClr val="76923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13" name="Rectangle 12"/>
          <p:cNvSpPr/>
          <p:nvPr/>
        </p:nvSpPr>
        <p:spPr>
          <a:xfrm>
            <a:off x="5790359" y="1189024"/>
            <a:ext cx="1432499" cy="523220"/>
          </a:xfrm>
          <a:prstGeom prst="rect">
            <a:avLst/>
          </a:prstGeom>
          <a:solidFill>
            <a:schemeClr val="accent2">
              <a:lumMod val="40000"/>
              <a:lumOff val="60000"/>
            </a:schemeClr>
          </a:solidFill>
        </p:spPr>
        <p:txBody>
          <a:bodyPr wrap="square">
            <a:spAutoFit/>
          </a:bodyPr>
          <a:lstStyle/>
          <a:p>
            <a:pPr algn="ctr"/>
            <a:r>
              <a:rPr lang="ar-SA"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السليق </a:t>
            </a:r>
            <a:endParaRPr lang="en-US" sz="2800" dirty="0">
              <a:latin typeface="Sakkal Majalla" panose="02000000000000000000" pitchFamily="2" charset="-78"/>
              <a:cs typeface="Sakkal Majalla" panose="02000000000000000000" pitchFamily="2" charset="-78"/>
            </a:endParaRPr>
          </a:p>
        </p:txBody>
      </p:sp>
      <p:sp>
        <p:nvSpPr>
          <p:cNvPr id="14" name="Flowchart: Alternate Process 13" descr="Picture3"/>
          <p:cNvSpPr>
            <a:spLocks noChangeArrowheads="1"/>
          </p:cNvSpPr>
          <p:nvPr/>
        </p:nvSpPr>
        <p:spPr bwMode="auto">
          <a:xfrm>
            <a:off x="5283113" y="1787946"/>
            <a:ext cx="2178050" cy="1710690"/>
          </a:xfrm>
          <a:prstGeom prst="flowChartAlternateProcess">
            <a:avLst/>
          </a:prstGeom>
          <a:blipFill dpi="0" rotWithShape="0">
            <a:blip r:embed="rId6"/>
            <a:srcRect/>
            <a:stretch>
              <a:fillRect/>
            </a:stretch>
          </a:blipFill>
          <a:ln w="9525">
            <a:solidFill>
              <a:srgbClr val="76923C"/>
            </a:solidFill>
            <a:miter lim="800000"/>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5" name="Rectangle 14"/>
          <p:cNvSpPr/>
          <p:nvPr/>
        </p:nvSpPr>
        <p:spPr>
          <a:xfrm>
            <a:off x="9365307" y="4053485"/>
            <a:ext cx="1456151" cy="523220"/>
          </a:xfrm>
          <a:prstGeom prst="rect">
            <a:avLst/>
          </a:prstGeom>
          <a:solidFill>
            <a:schemeClr val="accent2">
              <a:lumMod val="40000"/>
              <a:lumOff val="60000"/>
            </a:schemeClr>
          </a:solidFill>
        </p:spPr>
        <p:txBody>
          <a:bodyPr wrap="square">
            <a:spAutoFit/>
          </a:bodyPr>
          <a:lstStyle/>
          <a:p>
            <a:pPr algn="ct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الهريس</a:t>
            </a:r>
            <a:endParaRPr lang="en-US" sz="2800" dirty="0">
              <a:latin typeface="Sakkal Majalla" panose="02000000000000000000" pitchFamily="2" charset="-78"/>
              <a:cs typeface="Sakkal Majalla" panose="02000000000000000000" pitchFamily="2" charset="-78"/>
            </a:endParaRPr>
          </a:p>
        </p:txBody>
      </p:sp>
      <p:sp>
        <p:nvSpPr>
          <p:cNvPr id="16" name="Flowchart: Alternate Process 15" descr="Picture9"/>
          <p:cNvSpPr>
            <a:spLocks noChangeArrowheads="1"/>
          </p:cNvSpPr>
          <p:nvPr/>
        </p:nvSpPr>
        <p:spPr bwMode="auto">
          <a:xfrm>
            <a:off x="9323255" y="4666956"/>
            <a:ext cx="1591945" cy="1496866"/>
          </a:xfrm>
          <a:prstGeom prst="flowChartAlternateProcess">
            <a:avLst/>
          </a:prstGeom>
          <a:blipFill dpi="0" rotWithShape="0">
            <a:blip r:embed="rId7"/>
            <a:srcRect/>
            <a:stretch>
              <a:fillRect/>
            </a:stretch>
          </a:blipFill>
          <a:ln w="28575" algn="ctr">
            <a:solidFill>
              <a:srgbClr val="76923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17" name="Rectangle 16"/>
          <p:cNvSpPr/>
          <p:nvPr/>
        </p:nvSpPr>
        <p:spPr>
          <a:xfrm>
            <a:off x="979825" y="4053485"/>
            <a:ext cx="1606668" cy="523220"/>
          </a:xfrm>
          <a:prstGeom prst="rect">
            <a:avLst/>
          </a:prstGeom>
          <a:solidFill>
            <a:schemeClr val="accent2">
              <a:lumMod val="40000"/>
              <a:lumOff val="60000"/>
            </a:schemeClr>
          </a:solidFill>
        </p:spPr>
        <p:txBody>
          <a:bodyPr wrap="square">
            <a:spAutoFit/>
          </a:bodyPr>
          <a:lstStyle/>
          <a:p>
            <a:pPr algn="ct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العرسية</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endParaRPr lang="en-US" sz="2800" dirty="0">
              <a:latin typeface="Sakkal Majalla" panose="02000000000000000000" pitchFamily="2" charset="-78"/>
              <a:cs typeface="Sakkal Majalla" panose="02000000000000000000" pitchFamily="2" charset="-78"/>
            </a:endParaRPr>
          </a:p>
        </p:txBody>
      </p:sp>
      <p:sp>
        <p:nvSpPr>
          <p:cNvPr id="18" name="Rectangle 17" descr="Picture35"/>
          <p:cNvSpPr>
            <a:spLocks noChangeArrowheads="1"/>
          </p:cNvSpPr>
          <p:nvPr/>
        </p:nvSpPr>
        <p:spPr bwMode="auto">
          <a:xfrm>
            <a:off x="1048616" y="4645250"/>
            <a:ext cx="1469086" cy="1568743"/>
          </a:xfrm>
          <a:prstGeom prst="rect">
            <a:avLst/>
          </a:prstGeom>
          <a:blipFill dpi="0" rotWithShape="0">
            <a:blip r:embed="rId8"/>
            <a:srcRect/>
            <a:stretch>
              <a:fillRect/>
            </a:stretch>
          </a:blipFill>
          <a:ln w="28575" algn="ctr">
            <a:solidFill>
              <a:srgbClr val="76923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19" name="Rectangle 18"/>
          <p:cNvSpPr/>
          <p:nvPr/>
        </p:nvSpPr>
        <p:spPr>
          <a:xfrm>
            <a:off x="5470524" y="4053485"/>
            <a:ext cx="1449700" cy="523220"/>
          </a:xfrm>
          <a:prstGeom prst="rect">
            <a:avLst/>
          </a:prstGeom>
          <a:solidFill>
            <a:schemeClr val="accent2">
              <a:lumMod val="40000"/>
              <a:lumOff val="60000"/>
            </a:schemeClr>
          </a:solidFill>
        </p:spPr>
        <p:txBody>
          <a:bodyPr wrap="square">
            <a:spAutoFit/>
          </a:bodyPr>
          <a:lstStyle/>
          <a:p>
            <a:pPr algn="ct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القراص</a:t>
            </a:r>
            <a:endParaRPr lang="en-US" sz="2800" dirty="0">
              <a:latin typeface="Sakkal Majalla" panose="02000000000000000000" pitchFamily="2" charset="-78"/>
              <a:cs typeface="Sakkal Majalla" panose="02000000000000000000" pitchFamily="2" charset="-78"/>
            </a:endParaRPr>
          </a:p>
        </p:txBody>
      </p:sp>
      <p:sp>
        <p:nvSpPr>
          <p:cNvPr id="20" name="Rectangle 19" descr="Picture43"/>
          <p:cNvSpPr>
            <a:spLocks noChangeArrowheads="1"/>
          </p:cNvSpPr>
          <p:nvPr/>
        </p:nvSpPr>
        <p:spPr bwMode="auto">
          <a:xfrm>
            <a:off x="5283113" y="4637168"/>
            <a:ext cx="1835322" cy="1621636"/>
          </a:xfrm>
          <a:prstGeom prst="rect">
            <a:avLst/>
          </a:prstGeom>
          <a:blipFill dpi="0" rotWithShape="0">
            <a:blip r:embed="rId9"/>
            <a:srcRect/>
            <a:stretch>
              <a:fillRect/>
            </a:stretch>
          </a:blipFill>
          <a:ln w="28575" algn="ctr">
            <a:solidFill>
              <a:srgbClr val="76923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21" name="Rectangle 20"/>
          <p:cNvSpPr/>
          <p:nvPr/>
        </p:nvSpPr>
        <p:spPr>
          <a:xfrm>
            <a:off x="8899301" y="1094731"/>
            <a:ext cx="2202288" cy="523220"/>
          </a:xfrm>
          <a:prstGeom prst="rect">
            <a:avLst/>
          </a:prstGeom>
          <a:solidFill>
            <a:schemeClr val="accent2">
              <a:lumMod val="40000"/>
              <a:lumOff val="60000"/>
            </a:schemeClr>
          </a:solidFill>
        </p:spPr>
        <p:txBody>
          <a:bodyPr wrap="square">
            <a:spAutoFit/>
          </a:bodyPr>
          <a:lstStyle/>
          <a:p>
            <a:pPr algn="ct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صالونة</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لحم </a:t>
            </a:r>
            <a:endParaRPr lang="en-US" sz="2800" dirty="0">
              <a:latin typeface="Sakkal Majalla" panose="02000000000000000000" pitchFamily="2" charset="-78"/>
              <a:cs typeface="Sakkal Majalla" panose="02000000000000000000" pitchFamily="2" charset="-78"/>
            </a:endParaRPr>
          </a:p>
        </p:txBody>
      </p:sp>
      <p:sp>
        <p:nvSpPr>
          <p:cNvPr id="22" name="Rectangle: Rounded Corners 1">
            <a:extLst>
              <a:ext uri="{FF2B5EF4-FFF2-40B4-BE49-F238E27FC236}">
                <a16:creationId xmlns:a16="http://schemas.microsoft.com/office/drawing/2014/main" xmlns="" id="{BB29B666-8A4A-48AB-8CF7-1AED8CE44CE5}"/>
              </a:ext>
            </a:extLst>
          </p:cNvPr>
          <p:cNvSpPr/>
          <p:nvPr/>
        </p:nvSpPr>
        <p:spPr>
          <a:xfrm>
            <a:off x="4748524" y="118697"/>
            <a:ext cx="3308280" cy="901212"/>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ts val="800"/>
              </a:spcAft>
            </a:pPr>
            <a:r>
              <a:rPr lang="ar-BH" sz="3600" b="1" dirty="0">
                <a:latin typeface="Sakkal Majalla" panose="02000000000000000000" pitchFamily="2" charset="-78"/>
                <a:cs typeface="Sakkal Majalla" panose="02000000000000000000" pitchFamily="2" charset="-78"/>
              </a:rPr>
              <a:t>أطباق أخرى</a:t>
            </a:r>
            <a:endParaRPr lang="en-US" sz="3600" b="1" dirty="0">
              <a:latin typeface="Sakkal Majalla" panose="02000000000000000000" pitchFamily="2" charset="-78"/>
              <a:cs typeface="Sakkal Majalla" panose="02000000000000000000" pitchFamily="2" charset="-78"/>
            </a:endParaRPr>
          </a:p>
        </p:txBody>
      </p:sp>
      <p:sp>
        <p:nvSpPr>
          <p:cNvPr id="23" name="Rectangle 22"/>
          <p:cNvSpPr/>
          <p:nvPr/>
        </p:nvSpPr>
        <p:spPr>
          <a:xfrm>
            <a:off x="2866490" y="1185247"/>
            <a:ext cx="1718481" cy="523220"/>
          </a:xfrm>
          <a:prstGeom prst="rect">
            <a:avLst/>
          </a:prstGeom>
          <a:solidFill>
            <a:schemeClr val="accent2">
              <a:lumMod val="40000"/>
              <a:lumOff val="60000"/>
            </a:schemeClr>
          </a:solidFill>
        </p:spPr>
        <p:txBody>
          <a:bodyPr wrap="square">
            <a:spAutoFit/>
          </a:bodyPr>
          <a:lstStyle/>
          <a:p>
            <a:pPr algn="ct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المرقوقة</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endParaRPr lang="en-US" sz="2800" dirty="0">
              <a:latin typeface="Sakkal Majalla" panose="02000000000000000000" pitchFamily="2" charset="-78"/>
              <a:cs typeface="Sakkal Majalla" panose="02000000000000000000" pitchFamily="2" charset="-78"/>
            </a:endParaRPr>
          </a:p>
        </p:txBody>
      </p:sp>
      <p:sp>
        <p:nvSpPr>
          <p:cNvPr id="24" name="Rectangle 23" descr="236037"/>
          <p:cNvSpPr>
            <a:spLocks noChangeArrowheads="1"/>
          </p:cNvSpPr>
          <p:nvPr/>
        </p:nvSpPr>
        <p:spPr bwMode="auto">
          <a:xfrm>
            <a:off x="217622" y="1860475"/>
            <a:ext cx="1665654" cy="1649751"/>
          </a:xfrm>
          <a:prstGeom prst="rect">
            <a:avLst/>
          </a:prstGeom>
          <a:blipFill dpi="0" rotWithShape="0">
            <a:blip r:embed="rId10"/>
            <a:srcRect/>
            <a:stretch>
              <a:fillRect/>
            </a:stretch>
          </a:blipFill>
          <a:ln w="28575" algn="ctr">
            <a:solidFill>
              <a:srgbClr val="76923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11682333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0" y="6457890"/>
            <a:ext cx="8419942" cy="400110"/>
          </a:xfrm>
          <a:prstGeom prst="rect">
            <a:avLst/>
          </a:prstGeom>
          <a:noFill/>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تطبيق عملي ل</a:t>
            </a:r>
            <a:r>
              <a:rPr lang="ar-SA" sz="2000" b="1" dirty="0">
                <a:latin typeface="Sakkal Majalla" panose="02000000000000000000" pitchFamily="2" charset="-78"/>
                <a:cs typeface="Sakkal Majalla" panose="02000000000000000000" pitchFamily="2" charset="-78"/>
              </a:rPr>
              <a:t>لعادات الغذائية في الدول الخليجية </a:t>
            </a:r>
            <a:r>
              <a:rPr lang="ar-BH" sz="2000" b="1" dirty="0">
                <a:latin typeface="Sakkal Majalla" panose="02000000000000000000" pitchFamily="2" charset="-78"/>
                <a:cs typeface="Sakkal Majalla" panose="02000000000000000000" pitchFamily="2" charset="-78"/>
              </a:rPr>
              <a:t>-مادة التربية الأسرية- اسر 212</a:t>
            </a:r>
            <a:endParaRPr lang="en-US" sz="2000" b="1" dirty="0">
              <a:latin typeface="Sakkal Majalla" panose="02000000000000000000" pitchFamily="2" charset="-78"/>
              <a:cs typeface="Sakkal Majalla" panose="02000000000000000000" pitchFamily="2" charset="-78"/>
            </a:endParaRPr>
          </a:p>
        </p:txBody>
      </p:sp>
      <p:sp>
        <p:nvSpPr>
          <p:cNvPr id="6" name="Rectangle 5"/>
          <p:cNvSpPr/>
          <p:nvPr/>
        </p:nvSpPr>
        <p:spPr>
          <a:xfrm>
            <a:off x="3039514" y="1234533"/>
            <a:ext cx="1216747" cy="523220"/>
          </a:xfrm>
          <a:prstGeom prst="rect">
            <a:avLst/>
          </a:prstGeom>
          <a:solidFill>
            <a:srgbClr val="FFCCFF"/>
          </a:solidFill>
        </p:spPr>
        <p:txBody>
          <a:bodyPr wrap="square">
            <a:spAutoFit/>
          </a:bodyPr>
          <a:lstStyle/>
          <a:p>
            <a:pPr algn="ct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البثيث</a:t>
            </a:r>
            <a:endParaRPr lang="en-US" sz="2800" dirty="0">
              <a:latin typeface="Sakkal Majalla" panose="02000000000000000000" pitchFamily="2" charset="-78"/>
              <a:cs typeface="Sakkal Majalla" panose="02000000000000000000" pitchFamily="2" charset="-78"/>
            </a:endParaRPr>
          </a:p>
        </p:txBody>
      </p:sp>
      <p:sp>
        <p:nvSpPr>
          <p:cNvPr id="8" name="Rounded Rectangle 7" descr="Picture12"/>
          <p:cNvSpPr>
            <a:spLocks noChangeArrowheads="1"/>
          </p:cNvSpPr>
          <p:nvPr/>
        </p:nvSpPr>
        <p:spPr bwMode="auto">
          <a:xfrm rot="5400000">
            <a:off x="2768208" y="1741768"/>
            <a:ext cx="1634751" cy="1884009"/>
          </a:xfrm>
          <a:prstGeom prst="roundRect">
            <a:avLst>
              <a:gd name="adj" fmla="val 16667"/>
            </a:avLst>
          </a:prstGeom>
          <a:blipFill dpi="0" rotWithShape="0">
            <a:blip r:embed="rId3"/>
            <a:srcRect/>
            <a:stretch>
              <a:fillRect/>
            </a:stretch>
          </a:blipFill>
          <a:ln w="28575" algn="ctr">
            <a:solidFill>
              <a:srgbClr val="76923C"/>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9" name="Rectangle 8"/>
          <p:cNvSpPr/>
          <p:nvPr/>
        </p:nvSpPr>
        <p:spPr>
          <a:xfrm>
            <a:off x="9821748" y="1230868"/>
            <a:ext cx="2100254" cy="587853"/>
          </a:xfrm>
          <a:prstGeom prst="rect">
            <a:avLst/>
          </a:prstGeom>
          <a:solidFill>
            <a:srgbClr val="FFCCFF"/>
          </a:solidFill>
        </p:spPr>
        <p:txBody>
          <a:bodyPr wrap="none">
            <a:spAutoFit/>
          </a:bodyPr>
          <a:lstStyle/>
          <a:p>
            <a:pPr algn="ctr">
              <a:lnSpc>
                <a:spcPct val="115000"/>
              </a:lnSpc>
              <a:spcAft>
                <a:spcPts val="1000"/>
              </a:spcAft>
            </a:pP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السمبوسة</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الحلوة </a:t>
            </a:r>
            <a:endParaRPr lang="en-US" sz="28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12" name="Rectangle 11" descr="Picture13"/>
          <p:cNvSpPr>
            <a:spLocks noChangeArrowheads="1"/>
          </p:cNvSpPr>
          <p:nvPr/>
        </p:nvSpPr>
        <p:spPr bwMode="auto">
          <a:xfrm>
            <a:off x="10079833" y="1866397"/>
            <a:ext cx="1981814" cy="1585142"/>
          </a:xfrm>
          <a:prstGeom prst="rect">
            <a:avLst/>
          </a:prstGeom>
          <a:blipFill dpi="0" rotWithShape="0">
            <a:blip r:embed="rId4"/>
            <a:srcRect/>
            <a:stretch>
              <a:fillRect/>
            </a:stretch>
          </a:blipFill>
          <a:ln w="28575" algn="ctr">
            <a:solidFill>
              <a:srgbClr val="76923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13" name="Rectangle 12"/>
          <p:cNvSpPr/>
          <p:nvPr/>
        </p:nvSpPr>
        <p:spPr>
          <a:xfrm>
            <a:off x="4245440" y="3773114"/>
            <a:ext cx="1558558" cy="523220"/>
          </a:xfrm>
          <a:prstGeom prst="rect">
            <a:avLst/>
          </a:prstGeom>
          <a:solidFill>
            <a:srgbClr val="FFCCFF"/>
          </a:solidFill>
        </p:spPr>
        <p:txBody>
          <a:bodyPr wrap="square">
            <a:spAutoFit/>
          </a:bodyPr>
          <a:lstStyle/>
          <a:p>
            <a:pPr algn="ct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الممروس</a:t>
            </a:r>
            <a:endParaRPr lang="en-US" sz="2800" dirty="0">
              <a:latin typeface="Sakkal Majalla" panose="02000000000000000000" pitchFamily="2" charset="-78"/>
              <a:cs typeface="Sakkal Majalla" panose="02000000000000000000" pitchFamily="2" charset="-78"/>
            </a:endParaRPr>
          </a:p>
        </p:txBody>
      </p:sp>
      <p:sp>
        <p:nvSpPr>
          <p:cNvPr id="14" name="Rectangle 13"/>
          <p:cNvSpPr/>
          <p:nvPr/>
        </p:nvSpPr>
        <p:spPr>
          <a:xfrm>
            <a:off x="594501" y="1195068"/>
            <a:ext cx="1118536" cy="523220"/>
          </a:xfrm>
          <a:prstGeom prst="rect">
            <a:avLst/>
          </a:prstGeom>
          <a:solidFill>
            <a:srgbClr val="FFCCFF"/>
          </a:solidFill>
        </p:spPr>
        <p:txBody>
          <a:bodyPr wrap="square">
            <a:spAutoFit/>
          </a:bodyPr>
          <a:lstStyle/>
          <a:p>
            <a:pPr algn="ct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الساقو</a:t>
            </a:r>
            <a:endParaRPr lang="en-US" sz="2800" dirty="0">
              <a:latin typeface="Sakkal Majalla" panose="02000000000000000000" pitchFamily="2" charset="-78"/>
              <a:cs typeface="Sakkal Majalla" panose="02000000000000000000" pitchFamily="2" charset="-78"/>
            </a:endParaRPr>
          </a:p>
        </p:txBody>
      </p:sp>
      <p:sp>
        <p:nvSpPr>
          <p:cNvPr id="15" name="Rectangle 14" descr="Picture40"/>
          <p:cNvSpPr>
            <a:spLocks noChangeArrowheads="1"/>
          </p:cNvSpPr>
          <p:nvPr/>
        </p:nvSpPr>
        <p:spPr bwMode="auto">
          <a:xfrm>
            <a:off x="357147" y="1899210"/>
            <a:ext cx="1789300" cy="1552329"/>
          </a:xfrm>
          <a:prstGeom prst="rect">
            <a:avLst/>
          </a:prstGeom>
          <a:blipFill dpi="0" rotWithShape="0">
            <a:blip r:embed="rId5"/>
            <a:srcRect/>
            <a:stretch>
              <a:fillRect/>
            </a:stretch>
          </a:blipFill>
          <a:ln w="28575" algn="ctr">
            <a:solidFill>
              <a:srgbClr val="76923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16" name="Rectangle 15"/>
          <p:cNvSpPr/>
          <p:nvPr/>
        </p:nvSpPr>
        <p:spPr>
          <a:xfrm>
            <a:off x="5151878" y="1234533"/>
            <a:ext cx="1314784" cy="523220"/>
          </a:xfrm>
          <a:prstGeom prst="rect">
            <a:avLst/>
          </a:prstGeom>
          <a:solidFill>
            <a:srgbClr val="FFCCFF"/>
          </a:solidFill>
        </p:spPr>
        <p:txBody>
          <a:bodyPr wrap="none">
            <a:spAutoFit/>
          </a:bodyPr>
          <a:lstStyle/>
          <a:p>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الخنفروش</a:t>
            </a:r>
            <a:endParaRPr lang="en-US" sz="2800" dirty="0">
              <a:latin typeface="Sakkal Majalla" panose="02000000000000000000" pitchFamily="2" charset="-78"/>
              <a:cs typeface="Sakkal Majalla" panose="02000000000000000000" pitchFamily="2" charset="-78"/>
            </a:endParaRPr>
          </a:p>
        </p:txBody>
      </p:sp>
      <p:sp>
        <p:nvSpPr>
          <p:cNvPr id="17" name="Rectangle 16" descr="Picture41"/>
          <p:cNvSpPr>
            <a:spLocks noChangeArrowheads="1"/>
          </p:cNvSpPr>
          <p:nvPr/>
        </p:nvSpPr>
        <p:spPr bwMode="auto">
          <a:xfrm>
            <a:off x="5024720" y="1866397"/>
            <a:ext cx="1743075" cy="1585142"/>
          </a:xfrm>
          <a:prstGeom prst="rect">
            <a:avLst/>
          </a:prstGeom>
          <a:blipFill dpi="0" rotWithShape="0">
            <a:blip r:embed="rId6"/>
            <a:srcRect/>
            <a:stretch>
              <a:fillRect/>
            </a:stretch>
          </a:blipFill>
          <a:ln w="28575" algn="ctr">
            <a:solidFill>
              <a:srgbClr val="76923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18" name="Rectangle 17"/>
          <p:cNvSpPr/>
          <p:nvPr/>
        </p:nvSpPr>
        <p:spPr>
          <a:xfrm>
            <a:off x="7646940" y="1263184"/>
            <a:ext cx="1199367" cy="523220"/>
          </a:xfrm>
          <a:prstGeom prst="rect">
            <a:avLst/>
          </a:prstGeom>
          <a:solidFill>
            <a:srgbClr val="FFCCFF"/>
          </a:solidFill>
        </p:spPr>
        <p:txBody>
          <a:bodyPr wrap="none">
            <a:spAutoFit/>
          </a:bodyPr>
          <a:lstStyle/>
          <a:p>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العصيدة </a:t>
            </a:r>
            <a:endParaRPr lang="en-US" sz="2800" dirty="0">
              <a:latin typeface="Sakkal Majalla" panose="02000000000000000000" pitchFamily="2" charset="-78"/>
              <a:cs typeface="Sakkal Majalla" panose="02000000000000000000" pitchFamily="2" charset="-78"/>
            </a:endParaRPr>
          </a:p>
        </p:txBody>
      </p:sp>
      <p:sp>
        <p:nvSpPr>
          <p:cNvPr id="19" name="Text Box 23" descr="Picture38"/>
          <p:cNvSpPr txBox="1">
            <a:spLocks noChangeArrowheads="1"/>
          </p:cNvSpPr>
          <p:nvPr/>
        </p:nvSpPr>
        <p:spPr bwMode="auto">
          <a:xfrm>
            <a:off x="7342110" y="1884475"/>
            <a:ext cx="1888580" cy="1567064"/>
          </a:xfrm>
          <a:prstGeom prst="rect">
            <a:avLst/>
          </a:prstGeom>
          <a:blipFill dpi="0" rotWithShape="0">
            <a:blip r:embed="rId7"/>
            <a:srcRect/>
            <a:stretch>
              <a:fillRect/>
            </a:stretch>
          </a:blipFill>
          <a:ln w="28575" algn="ctr">
            <a:solidFill>
              <a:srgbClr val="00B05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Arial" panose="020B0604020202020204" pitchFamily="34" charset="0"/>
              </a:rPr>
              <a:t> </a:t>
            </a:r>
          </a:p>
        </p:txBody>
      </p:sp>
      <p:sp>
        <p:nvSpPr>
          <p:cNvPr id="20" name="Rectangle 19"/>
          <p:cNvSpPr/>
          <p:nvPr/>
        </p:nvSpPr>
        <p:spPr>
          <a:xfrm>
            <a:off x="816127" y="3794002"/>
            <a:ext cx="1268035" cy="523220"/>
          </a:xfrm>
          <a:prstGeom prst="rect">
            <a:avLst/>
          </a:prstGeom>
          <a:solidFill>
            <a:srgbClr val="FFCCFF"/>
          </a:solidFill>
        </p:spPr>
        <p:txBody>
          <a:bodyPr wrap="square">
            <a:spAutoFit/>
          </a:bodyPr>
          <a:lstStyle/>
          <a:p>
            <a:pPr algn="ct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الغريبة</a:t>
            </a:r>
            <a:endParaRPr lang="en-US" sz="2800" dirty="0">
              <a:latin typeface="Sakkal Majalla" panose="02000000000000000000" pitchFamily="2" charset="-78"/>
              <a:cs typeface="Sakkal Majalla" panose="02000000000000000000" pitchFamily="2" charset="-78"/>
            </a:endParaRPr>
          </a:p>
        </p:txBody>
      </p:sp>
      <p:sp>
        <p:nvSpPr>
          <p:cNvPr id="21" name="Rounded Rectangle 20" descr="Picture28"/>
          <p:cNvSpPr>
            <a:spLocks noChangeArrowheads="1"/>
          </p:cNvSpPr>
          <p:nvPr/>
        </p:nvSpPr>
        <p:spPr bwMode="auto">
          <a:xfrm>
            <a:off x="293810" y="4386412"/>
            <a:ext cx="2312670" cy="1883723"/>
          </a:xfrm>
          <a:prstGeom prst="roundRect">
            <a:avLst>
              <a:gd name="adj" fmla="val 16667"/>
            </a:avLst>
          </a:prstGeom>
          <a:blipFill dpi="0" rotWithShape="0">
            <a:blip r:embed="rId8"/>
            <a:srcRect/>
            <a:stretch>
              <a:fillRect/>
            </a:stretch>
          </a:blipFill>
          <a:ln w="28575" algn="ctr">
            <a:solidFill>
              <a:srgbClr val="76923C"/>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22" name="Rectangle 21"/>
          <p:cNvSpPr/>
          <p:nvPr/>
        </p:nvSpPr>
        <p:spPr>
          <a:xfrm>
            <a:off x="6650221" y="3766808"/>
            <a:ext cx="2536272" cy="587853"/>
          </a:xfrm>
          <a:prstGeom prst="rect">
            <a:avLst/>
          </a:prstGeom>
          <a:solidFill>
            <a:srgbClr val="FFCCFF"/>
          </a:solidFill>
        </p:spPr>
        <p:txBody>
          <a:bodyPr wrap="none">
            <a:spAutoFit/>
          </a:bodyPr>
          <a:lstStyle/>
          <a:p>
            <a:pPr algn="ctr">
              <a:lnSpc>
                <a:spcPct val="115000"/>
              </a:lnSpc>
              <a:spcAft>
                <a:spcPts val="1000"/>
              </a:spcAft>
            </a:pP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المحلى ( قرص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الطابي</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 </a:t>
            </a:r>
            <a:endParaRPr lang="en-US" sz="28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23" name="Flowchart: Alternate Process 22" descr="Picture29"/>
          <p:cNvSpPr>
            <a:spLocks noChangeArrowheads="1"/>
          </p:cNvSpPr>
          <p:nvPr/>
        </p:nvSpPr>
        <p:spPr bwMode="auto">
          <a:xfrm>
            <a:off x="7037964" y="4502724"/>
            <a:ext cx="1793229" cy="1676925"/>
          </a:xfrm>
          <a:prstGeom prst="flowChartAlternateProcess">
            <a:avLst/>
          </a:prstGeom>
          <a:blipFill dpi="0" rotWithShape="0">
            <a:blip r:embed="rId9"/>
            <a:srcRect/>
            <a:stretch>
              <a:fillRect/>
            </a:stretch>
          </a:blipFill>
          <a:ln w="28575" algn="ctr">
            <a:solidFill>
              <a:srgbClr val="76923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24" name="Rectangle 23"/>
          <p:cNvSpPr/>
          <p:nvPr/>
        </p:nvSpPr>
        <p:spPr>
          <a:xfrm>
            <a:off x="10528327" y="3720334"/>
            <a:ext cx="1318240" cy="523220"/>
          </a:xfrm>
          <a:prstGeom prst="rect">
            <a:avLst/>
          </a:prstGeom>
          <a:solidFill>
            <a:srgbClr val="FFCCFF"/>
          </a:solidFill>
        </p:spPr>
        <p:txBody>
          <a:bodyPr wrap="square">
            <a:spAutoFit/>
          </a:bodyPr>
          <a:lstStyle/>
          <a:p>
            <a:pPr algn="ct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العقيلي</a:t>
            </a:r>
            <a:endParaRPr lang="en-US" sz="2800" dirty="0">
              <a:latin typeface="Sakkal Majalla" panose="02000000000000000000" pitchFamily="2" charset="-78"/>
              <a:cs typeface="Sakkal Majalla" panose="02000000000000000000" pitchFamily="2" charset="-78"/>
            </a:endParaRPr>
          </a:p>
        </p:txBody>
      </p:sp>
      <p:sp>
        <p:nvSpPr>
          <p:cNvPr id="25" name="Rectangle 24" descr="Picture47"/>
          <p:cNvSpPr>
            <a:spLocks noChangeArrowheads="1"/>
          </p:cNvSpPr>
          <p:nvPr/>
        </p:nvSpPr>
        <p:spPr bwMode="auto">
          <a:xfrm>
            <a:off x="10228763" y="4332700"/>
            <a:ext cx="1832884" cy="1802714"/>
          </a:xfrm>
          <a:prstGeom prst="rect">
            <a:avLst/>
          </a:prstGeom>
          <a:blipFill dpi="0" rotWithShape="0">
            <a:blip r:embed="rId10"/>
            <a:srcRect/>
            <a:stretch>
              <a:fillRect/>
            </a:stretch>
          </a:blipFill>
          <a:ln w="28575" algn="ctr">
            <a:solidFill>
              <a:srgbClr val="76923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26" name="Rectangle 25" descr="Picture36"/>
          <p:cNvSpPr>
            <a:spLocks noChangeArrowheads="1"/>
          </p:cNvSpPr>
          <p:nvPr/>
        </p:nvSpPr>
        <p:spPr bwMode="auto">
          <a:xfrm>
            <a:off x="3986808" y="4426659"/>
            <a:ext cx="2075823" cy="1752990"/>
          </a:xfrm>
          <a:prstGeom prst="rect">
            <a:avLst/>
          </a:prstGeom>
          <a:blipFill dpi="0" rotWithShape="0">
            <a:blip r:embed="rId11"/>
            <a:srcRect/>
            <a:stretch>
              <a:fillRect t="-13151" b="-1"/>
            </a:stretch>
          </a:blipFill>
          <a:ln w="28575" algn="ctr">
            <a:solidFill>
              <a:srgbClr val="76923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27" name="Rectangle: Rounded Corners 1">
            <a:extLst>
              <a:ext uri="{FF2B5EF4-FFF2-40B4-BE49-F238E27FC236}">
                <a16:creationId xmlns:a16="http://schemas.microsoft.com/office/drawing/2014/main" xmlns="" id="{BB29B666-8A4A-48AB-8CF7-1AED8CE44CE5}"/>
              </a:ext>
            </a:extLst>
          </p:cNvPr>
          <p:cNvSpPr/>
          <p:nvPr/>
        </p:nvSpPr>
        <p:spPr>
          <a:xfrm>
            <a:off x="4111639" y="148405"/>
            <a:ext cx="3757839" cy="901212"/>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ts val="800"/>
              </a:spcAft>
            </a:pPr>
            <a:r>
              <a:rPr lang="ar-BH" sz="3600" b="1" dirty="0">
                <a:latin typeface="Sakkal Majalla" panose="02000000000000000000" pitchFamily="2" charset="-78"/>
                <a:cs typeface="Sakkal Majalla" panose="02000000000000000000" pitchFamily="2" charset="-78"/>
              </a:rPr>
              <a:t>الحلويات</a:t>
            </a:r>
            <a:endParaRPr lang="en-US" sz="3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3794776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0" y="6457890"/>
            <a:ext cx="8419942" cy="400110"/>
          </a:xfrm>
          <a:prstGeom prst="rect">
            <a:avLst/>
          </a:prstGeom>
          <a:noFill/>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تطبيق عملي ل</a:t>
            </a:r>
            <a:r>
              <a:rPr lang="ar-SA" sz="2000" b="1" dirty="0">
                <a:latin typeface="Sakkal Majalla" panose="02000000000000000000" pitchFamily="2" charset="-78"/>
                <a:cs typeface="Sakkal Majalla" panose="02000000000000000000" pitchFamily="2" charset="-78"/>
              </a:rPr>
              <a:t>لعادات الغذائية في الدول الخليجية </a:t>
            </a:r>
            <a:r>
              <a:rPr lang="ar-BH" sz="2000" b="1" dirty="0">
                <a:latin typeface="Sakkal Majalla" panose="02000000000000000000" pitchFamily="2" charset="-78"/>
                <a:cs typeface="Sakkal Majalla" panose="02000000000000000000" pitchFamily="2" charset="-78"/>
              </a:rPr>
              <a:t>-مادة التربية الأسرية- اسر 212</a:t>
            </a:r>
            <a:endParaRPr lang="en-US" sz="2000" b="1" dirty="0">
              <a:latin typeface="Sakkal Majalla" panose="02000000000000000000" pitchFamily="2" charset="-78"/>
              <a:cs typeface="Sakkal Majalla" panose="02000000000000000000" pitchFamily="2" charset="-78"/>
            </a:endParaRPr>
          </a:p>
        </p:txBody>
      </p:sp>
      <p:sp>
        <p:nvSpPr>
          <p:cNvPr id="6" name="Rectangle: Rounded Corners 1">
            <a:extLst>
              <a:ext uri="{FF2B5EF4-FFF2-40B4-BE49-F238E27FC236}">
                <a16:creationId xmlns:a16="http://schemas.microsoft.com/office/drawing/2014/main" xmlns="" id="{BB29B666-8A4A-48AB-8CF7-1AED8CE44CE5}"/>
              </a:ext>
            </a:extLst>
          </p:cNvPr>
          <p:cNvSpPr/>
          <p:nvPr/>
        </p:nvSpPr>
        <p:spPr>
          <a:xfrm>
            <a:off x="4651166" y="453044"/>
            <a:ext cx="3474231" cy="901212"/>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600" b="1" dirty="0" err="1">
                <a:latin typeface="Sakkal Majalla" panose="02000000000000000000" pitchFamily="2" charset="-78"/>
                <a:cs typeface="Sakkal Majalla" panose="02000000000000000000" pitchFamily="2" charset="-78"/>
              </a:rPr>
              <a:t>البثيث</a:t>
            </a:r>
            <a:r>
              <a:rPr lang="ar-BH" sz="3600" b="1" dirty="0">
                <a:latin typeface="Sakkal Majalla" panose="02000000000000000000" pitchFamily="2" charset="-78"/>
                <a:cs typeface="Sakkal Majalla" panose="02000000000000000000" pitchFamily="2" charset="-78"/>
              </a:rPr>
              <a:t> </a:t>
            </a:r>
            <a:endParaRPr lang="en-US" sz="3600" b="1" dirty="0">
              <a:latin typeface="Sakkal Majalla" panose="02000000000000000000" pitchFamily="2" charset="-78"/>
              <a:cs typeface="Sakkal Majalla" panose="02000000000000000000" pitchFamily="2" charset="-78"/>
            </a:endParaRPr>
          </a:p>
        </p:txBody>
      </p:sp>
      <p:sp>
        <p:nvSpPr>
          <p:cNvPr id="8" name="Rectangle 7"/>
          <p:cNvSpPr/>
          <p:nvPr/>
        </p:nvSpPr>
        <p:spPr>
          <a:xfrm>
            <a:off x="9724844" y="1696833"/>
            <a:ext cx="1090363" cy="584775"/>
          </a:xfrm>
          <a:prstGeom prst="rect">
            <a:avLst/>
          </a:prstGeom>
          <a:solidFill>
            <a:srgbClr val="FFFF00"/>
          </a:solidFill>
        </p:spPr>
        <p:txBody>
          <a:bodyPr wrap="none">
            <a:spAutoFit/>
          </a:bodyPr>
          <a:lstStyle/>
          <a:p>
            <a:r>
              <a:rPr lang="ar-BH" sz="3200" b="1" dirty="0">
                <a:solidFill>
                  <a:srgbClr val="FF0000"/>
                </a:solidFill>
                <a:latin typeface="Sakkal Majalla" panose="02000000000000000000" pitchFamily="2" charset="-78"/>
                <a:ea typeface="Arial" panose="020B0604020202020204" pitchFamily="34" charset="0"/>
                <a:cs typeface="Sakkal Majalla" panose="02000000000000000000" pitchFamily="2" charset="-78"/>
              </a:rPr>
              <a:t>المقادير</a:t>
            </a:r>
            <a:endParaRPr lang="en-US" sz="3200" b="1" dirty="0">
              <a:solidFill>
                <a:srgbClr val="FF0000"/>
              </a:solidFill>
              <a:latin typeface="Sakkal Majalla" panose="02000000000000000000" pitchFamily="2" charset="-78"/>
              <a:ea typeface="Arial" panose="020B0604020202020204" pitchFamily="34" charset="0"/>
              <a:cs typeface="Sakkal Majalla" panose="02000000000000000000" pitchFamily="2" charset="-78"/>
            </a:endParaRPr>
          </a:p>
        </p:txBody>
      </p:sp>
      <p:sp>
        <p:nvSpPr>
          <p:cNvPr id="9" name="Rectangle 8"/>
          <p:cNvSpPr/>
          <p:nvPr/>
        </p:nvSpPr>
        <p:spPr>
          <a:xfrm>
            <a:off x="3968495" y="1735256"/>
            <a:ext cx="2127505" cy="584775"/>
          </a:xfrm>
          <a:prstGeom prst="rect">
            <a:avLst/>
          </a:prstGeom>
          <a:solidFill>
            <a:srgbClr val="FFFF00"/>
          </a:solidFill>
        </p:spPr>
        <p:txBody>
          <a:bodyPr wrap="none">
            <a:spAutoFit/>
          </a:bodyPr>
          <a:lstStyle/>
          <a:p>
            <a:r>
              <a:rPr lang="ar-BH" sz="3200" b="1" dirty="0">
                <a:solidFill>
                  <a:srgbClr val="FF0000"/>
                </a:solidFill>
                <a:latin typeface="Sakkal Majalla" panose="02000000000000000000" pitchFamily="2" charset="-78"/>
                <a:ea typeface="Arial" panose="020B0604020202020204" pitchFamily="34" charset="0"/>
                <a:cs typeface="Sakkal Majalla" panose="02000000000000000000" pitchFamily="2" charset="-78"/>
              </a:rPr>
              <a:t>طريقة التحضير</a:t>
            </a:r>
            <a:r>
              <a:rPr lang="en-US" b="1" dirty="0">
                <a:latin typeface="Arial" panose="020B0604020202020204" pitchFamily="34" charset="0"/>
                <a:ea typeface="Arial" panose="020B0604020202020204" pitchFamily="34" charset="0"/>
              </a:rPr>
              <a:t> </a:t>
            </a:r>
            <a:endParaRPr lang="en-US" dirty="0"/>
          </a:p>
        </p:txBody>
      </p:sp>
      <p:sp>
        <p:nvSpPr>
          <p:cNvPr id="12" name="Text Box 6"/>
          <p:cNvSpPr txBox="1">
            <a:spLocks noChangeArrowheads="1"/>
          </p:cNvSpPr>
          <p:nvPr/>
        </p:nvSpPr>
        <p:spPr bwMode="auto">
          <a:xfrm>
            <a:off x="1647063" y="2640614"/>
            <a:ext cx="6571281" cy="3194786"/>
          </a:xfrm>
          <a:prstGeom prst="rect">
            <a:avLst/>
          </a:prstGeom>
          <a:solidFill>
            <a:schemeClr val="accent2">
              <a:lumMod val="40000"/>
              <a:lumOff val="60000"/>
            </a:schemeClr>
          </a:solidFill>
          <a:ln>
            <a:noFill/>
          </a:ln>
          <a:effectLst/>
        </p:spPr>
        <p:txBody>
          <a:bodyPr vert="horz" wrap="square" lIns="91440" tIns="45720" rIns="91440" bIns="45720" numCol="1" anchor="t" anchorCtr="0" compatLnSpc="1">
            <a:prstTxWarp prst="textNoShape">
              <a:avLst/>
            </a:prstTxWarp>
          </a:bodyPr>
          <a:lstStyle/>
          <a:p>
            <a:pPr marL="342900" lvl="0" indent="-342900" algn="r" rtl="1">
              <a:buFont typeface="Arial" panose="020B0604020202020204" pitchFamily="34" charset="0"/>
              <a:buChar char="•"/>
            </a:pPr>
            <a:r>
              <a:rPr lang="ar-BH"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يحمص الطحين على نار هادئة حتى يحمر لونه ، يرفع عن النار ويترك ليبرد. </a:t>
            </a:r>
            <a:endParaRPr lang="en-US"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marL="342900" lvl="0" indent="-342900" algn="r" rtl="1">
              <a:buFont typeface="Arial" panose="020B0604020202020204" pitchFamily="34" charset="0"/>
              <a:buChar char="•"/>
            </a:pPr>
            <a:r>
              <a:rPr lang="ar-BH"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ينخل الطحين للتخلص من الكتل المتكونة ثم يخلط مع الهيل والزنجبيل .</a:t>
            </a:r>
            <a:endParaRPr lang="en-US"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marL="342900" lvl="0" indent="-342900" algn="r" rtl="1">
              <a:buFont typeface="Arial" panose="020B0604020202020204" pitchFamily="34" charset="0"/>
              <a:buChar char="•"/>
            </a:pPr>
            <a:r>
              <a:rPr lang="ar-BH"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يعجن التمر والطحين والدهن معاً بأطراف الاصابع حتى يتكون خليط متكتل ولكن غير متماسك .</a:t>
            </a:r>
            <a:endParaRPr lang="en-US"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marL="342900" lvl="0" indent="-342900" algn="r" rtl="1">
              <a:buFont typeface="Arial" panose="020B0604020202020204" pitchFamily="34" charset="0"/>
              <a:buChar char="•"/>
            </a:pPr>
            <a:r>
              <a:rPr lang="ar-BH"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يضاف اللوز ويخلط جيداً .</a:t>
            </a:r>
            <a:endParaRPr lang="en-US"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marL="342900" lvl="0" indent="-342900" algn="r" rtl="1">
              <a:buFont typeface="Arial" panose="020B0604020202020204" pitchFamily="34" charset="0"/>
              <a:buChar char="•"/>
            </a:pPr>
            <a:r>
              <a:rPr lang="ar-BH"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يقدم </a:t>
            </a:r>
            <a:r>
              <a:rPr lang="ar-BH" sz="2400" b="1" dirty="0" err="1">
                <a:solidFill>
                  <a:srgbClr val="000000"/>
                </a:solidFill>
                <a:latin typeface="Sakkal Majalla" panose="02000000000000000000" pitchFamily="2" charset="-78"/>
                <a:ea typeface="Arial" panose="020B0604020202020204" pitchFamily="34" charset="0"/>
                <a:cs typeface="Sakkal Majalla" panose="02000000000000000000" pitchFamily="2" charset="-78"/>
              </a:rPr>
              <a:t>البثيث</a:t>
            </a:r>
            <a:r>
              <a:rPr lang="ar-BH"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 في طبق مناسب بعد تزيينه بالمكسرات .                  </a:t>
            </a:r>
            <a:endParaRPr lang="en-US"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p:txBody>
      </p:sp>
      <p:sp>
        <p:nvSpPr>
          <p:cNvPr id="13" name="AutoShape 3"/>
          <p:cNvSpPr>
            <a:spLocks noChangeArrowheads="1"/>
          </p:cNvSpPr>
          <p:nvPr/>
        </p:nvSpPr>
        <p:spPr bwMode="auto">
          <a:xfrm>
            <a:off x="8942521" y="2687657"/>
            <a:ext cx="2655010" cy="2935342"/>
          </a:xfrm>
          <a:prstGeom prst="roundRect">
            <a:avLst>
              <a:gd name="adj" fmla="val 16667"/>
            </a:avLst>
          </a:prstGeom>
          <a:solidFill>
            <a:schemeClr val="accent5">
              <a:lumMod val="20000"/>
              <a:lumOff val="80000"/>
            </a:schemeClr>
          </a:solidFill>
          <a:ln>
            <a:noFill/>
          </a:ln>
          <a:effectLst/>
        </p:spPr>
        <p:txBody>
          <a:bodyPr vert="horz" wrap="square" lIns="91440" tIns="45720" rIns="91440" bIns="45720" numCol="1" anchor="t" anchorCtr="0" compatLnSpc="1">
            <a:prstTxWarp prst="textNoShape">
              <a:avLst/>
            </a:prstTxWarp>
          </a:bodyPr>
          <a:lstStyle/>
          <a:p>
            <a:pPr lvl="0" algn="r" rtl="1"/>
            <a:r>
              <a:rPr lang="ar-BH"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2 كوب تمر منزوع النوى</a:t>
            </a:r>
            <a:endParaRPr lang="en-US"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lvl="0" algn="r" rtl="1"/>
            <a:r>
              <a:rPr lang="ar-BH"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كوب طحين رقم 2</a:t>
            </a:r>
            <a:endParaRPr lang="en-US"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lvl="0" algn="r" rtl="1"/>
            <a:r>
              <a:rPr lang="ar-BH"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1/2 كوب سمن أو زبد سائح</a:t>
            </a:r>
            <a:endParaRPr lang="en-US"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lvl="0" algn="r" rtl="1"/>
            <a:r>
              <a:rPr lang="ar-BH"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ملعقة كبيرة مسحوق الهيل</a:t>
            </a:r>
            <a:endParaRPr lang="en-US"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lvl="0" algn="r" rtl="1"/>
            <a:r>
              <a:rPr lang="ar-BH"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ملعقة صغيرة مسحوق الزنجبيل</a:t>
            </a:r>
            <a:endParaRPr lang="en-US"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lvl="0" algn="r" rtl="1"/>
            <a:r>
              <a:rPr lang="ar-BH"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1/2  كوب لوز مطحون ، أو أي نوع آخر من المكسرات .</a:t>
            </a:r>
            <a:endParaRPr lang="en-US" sz="20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14" name="Rounded Rectangle 13" descr="Picture12"/>
          <p:cNvSpPr>
            <a:spLocks noChangeArrowheads="1"/>
          </p:cNvSpPr>
          <p:nvPr/>
        </p:nvSpPr>
        <p:spPr bwMode="auto">
          <a:xfrm rot="5400000">
            <a:off x="540086" y="-36640"/>
            <a:ext cx="2213954" cy="2609416"/>
          </a:xfrm>
          <a:prstGeom prst="roundRect">
            <a:avLst>
              <a:gd name="adj" fmla="val 16667"/>
            </a:avLst>
          </a:prstGeom>
          <a:blipFill dpi="0" rotWithShape="0">
            <a:blip r:embed="rId3"/>
            <a:srcRect/>
            <a:stretch>
              <a:fillRect/>
            </a:stretch>
          </a:blipFill>
          <a:ln w="28575" algn="ctr">
            <a:solidFill>
              <a:srgbClr val="76923C"/>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23058878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bg/>
                                          </p:spTgt>
                                        </p:tgtEl>
                                        <p:attrNameLst>
                                          <p:attrName>style.visibility</p:attrName>
                                        </p:attrNameLst>
                                      </p:cBhvr>
                                      <p:to>
                                        <p:strVal val="visible"/>
                                      </p:to>
                                    </p:set>
                                    <p:animEffect transition="in" filter="fade">
                                      <p:cBhvr>
                                        <p:cTn id="12" dur="500"/>
                                        <p:tgtEl>
                                          <p:spTgt spid="1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fade">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fade">
                                      <p:cBhvr>
                                        <p:cTn id="27" dur="500"/>
                                        <p:tgtEl>
                                          <p:spTgt spid="1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animEffect transition="in" filter="fade">
                                      <p:cBhvr>
                                        <p:cTn id="32" dur="500"/>
                                        <p:tgtEl>
                                          <p:spTgt spid="1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xEl>
                                              <p:pRg st="4" end="4"/>
                                            </p:txEl>
                                          </p:spTgt>
                                        </p:tgtEl>
                                        <p:attrNameLst>
                                          <p:attrName>style.visibility</p:attrName>
                                        </p:attrNameLst>
                                      </p:cBhvr>
                                      <p:to>
                                        <p:strVal val="visible"/>
                                      </p:to>
                                    </p:set>
                                    <p:animEffect transition="in" filter="fade">
                                      <p:cBhvr>
                                        <p:cTn id="37" dur="500"/>
                                        <p:tgtEl>
                                          <p:spTgt spid="1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fade">
                                      <p:cBhvr>
                                        <p:cTn id="42" dur="500"/>
                                        <p:tgtEl>
                                          <p:spTgt spid="1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bg/>
                                          </p:spTgt>
                                        </p:tgtEl>
                                        <p:attrNameLst>
                                          <p:attrName>style.visibility</p:attrName>
                                        </p:attrNameLst>
                                      </p:cBhvr>
                                      <p:to>
                                        <p:strVal val="visible"/>
                                      </p:to>
                                    </p:set>
                                    <p:animEffect transition="in" filter="fade">
                                      <p:cBhvr>
                                        <p:cTn id="52" dur="500"/>
                                        <p:tgtEl>
                                          <p:spTgt spid="12">
                                            <p:bg/>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xEl>
                                              <p:pRg st="0" end="0"/>
                                            </p:txEl>
                                          </p:spTgt>
                                        </p:tgtEl>
                                        <p:attrNameLst>
                                          <p:attrName>style.visibility</p:attrName>
                                        </p:attrNameLst>
                                      </p:cBhvr>
                                      <p:to>
                                        <p:strVal val="visible"/>
                                      </p:to>
                                    </p:set>
                                    <p:animEffect transition="in" filter="fade">
                                      <p:cBhvr>
                                        <p:cTn id="57" dur="500"/>
                                        <p:tgtEl>
                                          <p:spTgt spid="1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
                                            <p:txEl>
                                              <p:pRg st="1" end="1"/>
                                            </p:txEl>
                                          </p:spTgt>
                                        </p:tgtEl>
                                        <p:attrNameLst>
                                          <p:attrName>style.visibility</p:attrName>
                                        </p:attrNameLst>
                                      </p:cBhvr>
                                      <p:to>
                                        <p:strVal val="visible"/>
                                      </p:to>
                                    </p:set>
                                    <p:animEffect transition="in" filter="fade">
                                      <p:cBhvr>
                                        <p:cTn id="62" dur="500"/>
                                        <p:tgtEl>
                                          <p:spTgt spid="12">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
                                            <p:txEl>
                                              <p:pRg st="2" end="2"/>
                                            </p:txEl>
                                          </p:spTgt>
                                        </p:tgtEl>
                                        <p:attrNameLst>
                                          <p:attrName>style.visibility</p:attrName>
                                        </p:attrNameLst>
                                      </p:cBhvr>
                                      <p:to>
                                        <p:strVal val="visible"/>
                                      </p:to>
                                    </p:set>
                                    <p:animEffect transition="in" filter="fade">
                                      <p:cBhvr>
                                        <p:cTn id="67" dur="500"/>
                                        <p:tgtEl>
                                          <p:spTgt spid="12">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2">
                                            <p:txEl>
                                              <p:pRg st="3" end="3"/>
                                            </p:txEl>
                                          </p:spTgt>
                                        </p:tgtEl>
                                        <p:attrNameLst>
                                          <p:attrName>style.visibility</p:attrName>
                                        </p:attrNameLst>
                                      </p:cBhvr>
                                      <p:to>
                                        <p:strVal val="visible"/>
                                      </p:to>
                                    </p:set>
                                    <p:animEffect transition="in" filter="fade">
                                      <p:cBhvr>
                                        <p:cTn id="72" dur="500"/>
                                        <p:tgtEl>
                                          <p:spTgt spid="12">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2">
                                            <p:txEl>
                                              <p:pRg st="4" end="4"/>
                                            </p:txEl>
                                          </p:spTgt>
                                        </p:tgtEl>
                                        <p:attrNameLst>
                                          <p:attrName>style.visibility</p:attrName>
                                        </p:attrNameLst>
                                      </p:cBhvr>
                                      <p:to>
                                        <p:strVal val="visible"/>
                                      </p:to>
                                    </p:set>
                                    <p:animEffect transition="in" filter="fade">
                                      <p:cBhvr>
                                        <p:cTn id="7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build="p" animBg="1"/>
      <p:bldP spid="1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0" y="6457890"/>
            <a:ext cx="8419942" cy="400110"/>
          </a:xfrm>
          <a:prstGeom prst="rect">
            <a:avLst/>
          </a:prstGeom>
          <a:noFill/>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تطبيق عملي ل</a:t>
            </a:r>
            <a:r>
              <a:rPr lang="ar-SA" sz="2000" b="1" dirty="0">
                <a:latin typeface="Sakkal Majalla" panose="02000000000000000000" pitchFamily="2" charset="-78"/>
                <a:cs typeface="Sakkal Majalla" panose="02000000000000000000" pitchFamily="2" charset="-78"/>
              </a:rPr>
              <a:t>لعادات الغذائية في الدول الخليجية </a:t>
            </a:r>
            <a:r>
              <a:rPr lang="ar-BH" sz="2000" b="1" dirty="0">
                <a:latin typeface="Sakkal Majalla" panose="02000000000000000000" pitchFamily="2" charset="-78"/>
                <a:cs typeface="Sakkal Majalla" panose="02000000000000000000" pitchFamily="2" charset="-78"/>
              </a:rPr>
              <a:t>-مادة التربية الأسرية- اسر 212</a:t>
            </a:r>
            <a:endParaRPr lang="en-US" sz="2000" b="1" dirty="0">
              <a:latin typeface="Sakkal Majalla" panose="02000000000000000000" pitchFamily="2" charset="-78"/>
              <a:cs typeface="Sakkal Majalla" panose="02000000000000000000" pitchFamily="2" charset="-78"/>
            </a:endParaRPr>
          </a:p>
        </p:txBody>
      </p:sp>
      <p:sp>
        <p:nvSpPr>
          <p:cNvPr id="6" name="Rectangle 5"/>
          <p:cNvSpPr/>
          <p:nvPr/>
        </p:nvSpPr>
        <p:spPr>
          <a:xfrm>
            <a:off x="1375335" y="1009459"/>
            <a:ext cx="8803343" cy="5125955"/>
          </a:xfrm>
          <a:prstGeom prst="rect">
            <a:avLst/>
          </a:prstGeom>
          <a:solidFill>
            <a:schemeClr val="tx2">
              <a:lumMod val="20000"/>
              <a:lumOff val="80000"/>
            </a:schemeClr>
          </a:solidFill>
        </p:spPr>
        <p:txBody>
          <a:bodyPr wrap="square">
            <a:spAutoFit/>
          </a:bodyPr>
          <a:lstStyle/>
          <a:p>
            <a:pPr marL="342900" indent="-342900" algn="r" rtl="1">
              <a:lnSpc>
                <a:spcPct val="107000"/>
              </a:lnSpc>
              <a:spcAft>
                <a:spcPts val="800"/>
              </a:spcAft>
              <a:buFont typeface="+mj-lt"/>
              <a:buAutoNum type="arabicPeriod"/>
            </a:pPr>
            <a:r>
              <a:rPr lang="ar-BH" sz="24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اذكر </a:t>
            </a:r>
            <a:r>
              <a:rPr lang="ar-BH" sz="2400" b="1"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ثلاث عادات غذائية </a:t>
            </a:r>
            <a:r>
              <a:rPr lang="ar-BH" sz="24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للشعب الخليجي:</a:t>
            </a:r>
            <a:endParaRPr lang="en-US" sz="2400" dirty="0">
              <a:latin typeface="Sakkal Majalla" panose="02000000000000000000" pitchFamily="2" charset="-78"/>
              <a:ea typeface="Calibri" panose="020F0502020204030204" pitchFamily="34" charset="0"/>
              <a:cs typeface="Sakkal Majalla" panose="02000000000000000000" pitchFamily="2" charset="-78"/>
            </a:endParaRPr>
          </a:p>
          <a:p>
            <a:pPr algn="r" rtl="1">
              <a:lnSpc>
                <a:spcPct val="107000"/>
              </a:lnSpc>
              <a:spcAft>
                <a:spcPts val="800"/>
              </a:spcAft>
            </a:pPr>
            <a:r>
              <a:rPr lang="ar-BH" sz="1600" b="1" dirty="0">
                <a:latin typeface="Sakkal Majalla" panose="02000000000000000000" pitchFamily="2" charset="-78"/>
                <a:ea typeface="Calibri" panose="020F0502020204030204" pitchFamily="34" charset="0"/>
                <a:cs typeface="Sakkal Majalla" panose="02000000000000000000" pitchFamily="2" charset="-78"/>
              </a:rPr>
              <a:t>1.........................................................................................</a:t>
            </a:r>
            <a:endParaRPr lang="en-US" sz="1200" dirty="0">
              <a:latin typeface="Sakkal Majalla" panose="02000000000000000000" pitchFamily="2" charset="-78"/>
              <a:ea typeface="Calibri" panose="020F0502020204030204" pitchFamily="34" charset="0"/>
              <a:cs typeface="Sakkal Majalla" panose="02000000000000000000" pitchFamily="2" charset="-78"/>
            </a:endParaRPr>
          </a:p>
          <a:p>
            <a:pPr algn="r" rtl="1">
              <a:lnSpc>
                <a:spcPct val="107000"/>
              </a:lnSpc>
              <a:spcAft>
                <a:spcPts val="800"/>
              </a:spcAft>
            </a:pPr>
            <a:r>
              <a:rPr lang="ar-BH" sz="1600" b="1" dirty="0">
                <a:latin typeface="Sakkal Majalla" panose="02000000000000000000" pitchFamily="2" charset="-78"/>
                <a:ea typeface="Calibri" panose="020F0502020204030204" pitchFamily="34" charset="0"/>
                <a:cs typeface="Sakkal Majalla" panose="02000000000000000000" pitchFamily="2" charset="-78"/>
              </a:rPr>
              <a:t>2.........................................................................................</a:t>
            </a:r>
            <a:endParaRPr lang="en-US" sz="1200" dirty="0">
              <a:latin typeface="Sakkal Majalla" panose="02000000000000000000" pitchFamily="2" charset="-78"/>
              <a:ea typeface="Calibri" panose="020F0502020204030204" pitchFamily="34" charset="0"/>
              <a:cs typeface="Sakkal Majalla" panose="02000000000000000000" pitchFamily="2" charset="-78"/>
            </a:endParaRPr>
          </a:p>
          <a:p>
            <a:pPr algn="r" rtl="1">
              <a:lnSpc>
                <a:spcPct val="107000"/>
              </a:lnSpc>
              <a:spcAft>
                <a:spcPts val="800"/>
              </a:spcAft>
            </a:pPr>
            <a:r>
              <a:rPr lang="ar-BH" sz="1600" b="1" dirty="0">
                <a:latin typeface="Sakkal Majalla" panose="02000000000000000000" pitchFamily="2" charset="-78"/>
                <a:ea typeface="Calibri" panose="020F0502020204030204" pitchFamily="34" charset="0"/>
                <a:cs typeface="Sakkal Majalla" panose="02000000000000000000" pitchFamily="2" charset="-78"/>
              </a:rPr>
              <a:t>3........................................................................................</a:t>
            </a:r>
            <a:endParaRPr lang="en-US" sz="1200" dirty="0">
              <a:latin typeface="Sakkal Majalla" panose="02000000000000000000" pitchFamily="2" charset="-78"/>
              <a:ea typeface="Calibri" panose="020F0502020204030204" pitchFamily="34" charset="0"/>
              <a:cs typeface="Sakkal Majalla" panose="02000000000000000000" pitchFamily="2" charset="-78"/>
            </a:endParaRPr>
          </a:p>
          <a:p>
            <a:pPr algn="r" rtl="1">
              <a:lnSpc>
                <a:spcPct val="107000"/>
              </a:lnSpc>
              <a:spcAft>
                <a:spcPts val="800"/>
              </a:spcAft>
            </a:pPr>
            <a:r>
              <a:rPr lang="ar-BH" sz="1600" b="1" dirty="0">
                <a:latin typeface="Sakkal Majalla" panose="02000000000000000000" pitchFamily="2" charset="-78"/>
                <a:ea typeface="Calibri" panose="020F0502020204030204" pitchFamily="34" charset="0"/>
                <a:cs typeface="Sakkal Majalla" panose="02000000000000000000" pitchFamily="2" charset="-78"/>
              </a:rPr>
              <a:t> </a:t>
            </a:r>
            <a:r>
              <a:rPr lang="ar-BH" sz="24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2.علل لما يأتي</a:t>
            </a:r>
            <a:r>
              <a:rPr lang="ar-BH"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 -</a:t>
            </a:r>
            <a:endParaRPr lang="en-US" sz="1200" dirty="0">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r" rtl="1">
              <a:lnSpc>
                <a:spcPct val="115000"/>
              </a:lnSpc>
              <a:spcBef>
                <a:spcPts val="0"/>
              </a:spcBef>
              <a:spcAft>
                <a:spcPts val="1000"/>
              </a:spcAft>
              <a:buFont typeface="Symbol" panose="05050102010706020507" pitchFamily="18" charset="2"/>
              <a:buChar char=""/>
            </a:pPr>
            <a:r>
              <a:rPr lang="ar-BH" sz="2000" b="1" dirty="0">
                <a:latin typeface="Sakkal Majalla" panose="02000000000000000000" pitchFamily="2" charset="-78"/>
                <a:ea typeface="Calibri" panose="020F0502020204030204" pitchFamily="34" charset="0"/>
                <a:cs typeface="Sakkal Majalla" panose="02000000000000000000" pitchFamily="2" charset="-78"/>
              </a:rPr>
              <a:t>إ</a:t>
            </a:r>
            <a:r>
              <a:rPr lang="ar-BH" sz="2000" b="1" dirty="0" smtClean="0">
                <a:latin typeface="Sakkal Majalla" panose="02000000000000000000" pitchFamily="2" charset="-78"/>
                <a:ea typeface="Calibri" panose="020F0502020204030204" pitchFamily="34" charset="0"/>
                <a:cs typeface="Sakkal Majalla" panose="02000000000000000000" pitchFamily="2" charset="-78"/>
              </a:rPr>
              <a:t>طلاق </a:t>
            </a:r>
            <a:r>
              <a:rPr lang="ar-BH" sz="2000" b="1" dirty="0">
                <a:latin typeface="Sakkal Majalla" panose="02000000000000000000" pitchFamily="2" charset="-78"/>
                <a:ea typeface="Calibri" panose="020F0502020204030204" pitchFamily="34" charset="0"/>
                <a:cs typeface="Sakkal Majalla" panose="02000000000000000000" pitchFamily="2" charset="-78"/>
              </a:rPr>
              <a:t>لقب ملك الطعام على طبق الأرز في دول الخليج.</a:t>
            </a:r>
            <a:endParaRPr lang="en-US" sz="2000" dirty="0">
              <a:latin typeface="Sakkal Majalla" panose="02000000000000000000" pitchFamily="2" charset="-78"/>
              <a:ea typeface="Calibri" panose="020F0502020204030204" pitchFamily="34" charset="0"/>
              <a:cs typeface="Sakkal Majalla" panose="02000000000000000000" pitchFamily="2" charset="-78"/>
            </a:endParaRPr>
          </a:p>
          <a:p>
            <a:pPr algn="r" rtl="1">
              <a:lnSpc>
                <a:spcPct val="107000"/>
              </a:lnSpc>
              <a:spcAft>
                <a:spcPts val="800"/>
              </a:spcAft>
            </a:pPr>
            <a:r>
              <a:rPr lang="ar-BH" sz="2000" b="1" dirty="0">
                <a:latin typeface="Sakkal Majalla" panose="02000000000000000000" pitchFamily="2" charset="-78"/>
                <a:ea typeface="Calibri" panose="020F0502020204030204" pitchFamily="34" charset="0"/>
                <a:cs typeface="Sakkal Majalla" panose="02000000000000000000" pitchFamily="2" charset="-78"/>
              </a:rPr>
              <a:t>.............................................................................................</a:t>
            </a:r>
            <a:endParaRPr lang="en-US" sz="2000" dirty="0">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r" rtl="1">
              <a:lnSpc>
                <a:spcPct val="115000"/>
              </a:lnSpc>
              <a:spcBef>
                <a:spcPts val="0"/>
              </a:spcBef>
              <a:spcAft>
                <a:spcPts val="1000"/>
              </a:spcAft>
              <a:buFont typeface="Symbol" panose="05050102010706020507" pitchFamily="18" charset="2"/>
              <a:buChar char=""/>
            </a:pPr>
            <a:r>
              <a:rPr lang="ar-BH" sz="2000" b="1" dirty="0">
                <a:latin typeface="Sakkal Majalla" panose="02000000000000000000" pitchFamily="2" charset="-78"/>
                <a:ea typeface="Calibri" panose="020F0502020204030204" pitchFamily="34" charset="0"/>
                <a:cs typeface="Sakkal Majalla" panose="02000000000000000000" pitchFamily="2" charset="-78"/>
              </a:rPr>
              <a:t>من العادات الخليجية السيئة تناول الشاي بعد الطعام. </a:t>
            </a:r>
            <a:endParaRPr lang="en-US" sz="2000" dirty="0">
              <a:latin typeface="Sakkal Majalla" panose="02000000000000000000" pitchFamily="2" charset="-78"/>
              <a:ea typeface="Calibri" panose="020F0502020204030204" pitchFamily="34" charset="0"/>
              <a:cs typeface="Sakkal Majalla" panose="02000000000000000000" pitchFamily="2" charset="-78"/>
            </a:endParaRPr>
          </a:p>
          <a:p>
            <a:pPr algn="r" rtl="1">
              <a:lnSpc>
                <a:spcPct val="107000"/>
              </a:lnSpc>
              <a:spcAft>
                <a:spcPts val="800"/>
              </a:spcAft>
            </a:pPr>
            <a:r>
              <a:rPr lang="ar-BH" sz="2000" b="1" dirty="0">
                <a:latin typeface="Sakkal Majalla" panose="02000000000000000000" pitchFamily="2" charset="-78"/>
                <a:ea typeface="Calibri" panose="020F0502020204030204" pitchFamily="34" charset="0"/>
                <a:cs typeface="Sakkal Majalla" panose="02000000000000000000" pitchFamily="2" charset="-78"/>
              </a:rPr>
              <a:t>.............................................................................................</a:t>
            </a:r>
            <a:endParaRPr lang="en-US" sz="2000" dirty="0">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r" rtl="1">
              <a:lnSpc>
                <a:spcPct val="115000"/>
              </a:lnSpc>
              <a:spcBef>
                <a:spcPts val="0"/>
              </a:spcBef>
              <a:spcAft>
                <a:spcPts val="1000"/>
              </a:spcAft>
              <a:buFont typeface="Symbol" panose="05050102010706020507" pitchFamily="18" charset="2"/>
              <a:buChar char=""/>
            </a:pPr>
            <a:r>
              <a:rPr lang="ar-BH" sz="2000" b="1" dirty="0">
                <a:latin typeface="Sakkal Majalla" panose="02000000000000000000" pitchFamily="2" charset="-78"/>
                <a:ea typeface="Calibri" panose="020F0502020204030204" pitchFamily="34" charset="0"/>
                <a:cs typeface="Sakkal Majalla" panose="02000000000000000000" pitchFamily="2" charset="-78"/>
              </a:rPr>
              <a:t>من العادات الخليجية الحسنة تناول التمر أو الرطب مع الوجبة الأساسية. </a:t>
            </a:r>
            <a:endParaRPr lang="en-US" sz="2000" dirty="0">
              <a:latin typeface="Sakkal Majalla" panose="02000000000000000000" pitchFamily="2" charset="-78"/>
              <a:ea typeface="Calibri" panose="020F0502020204030204" pitchFamily="34" charset="0"/>
              <a:cs typeface="Sakkal Majalla" panose="02000000000000000000" pitchFamily="2" charset="-78"/>
            </a:endParaRPr>
          </a:p>
          <a:p>
            <a:pPr algn="r" rtl="1">
              <a:lnSpc>
                <a:spcPct val="107000"/>
              </a:lnSpc>
              <a:spcAft>
                <a:spcPts val="800"/>
              </a:spcAft>
            </a:pPr>
            <a:r>
              <a:rPr lang="ar-BH" sz="2000" b="1" dirty="0">
                <a:latin typeface="Sakkal Majalla" panose="02000000000000000000" pitchFamily="2" charset="-78"/>
                <a:ea typeface="Calibri" panose="020F0502020204030204" pitchFamily="34" charset="0"/>
                <a:cs typeface="Sakkal Majalla" panose="02000000000000000000" pitchFamily="2" charset="-78"/>
              </a:rPr>
              <a:t>.............................................................................................</a:t>
            </a:r>
            <a:r>
              <a:rPr lang="ar-BH" sz="1600" dirty="0">
                <a:latin typeface="Calibri" panose="020F0502020204030204" pitchFamily="34" charset="0"/>
                <a:ea typeface="Calibri" panose="020F0502020204030204" pitchFamily="34" charset="0"/>
              </a:rPr>
              <a:t> </a:t>
            </a:r>
            <a:endParaRPr lang="en-US" sz="12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sz="1200" dirty="0">
                <a:latin typeface="Calibri" panose="020F050202020403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4361205" y="90087"/>
            <a:ext cx="3559114"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rtl="1"/>
            <a:r>
              <a:rPr lang="ar-BH"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نشاط تقويمي</a:t>
            </a:r>
            <a:endParaRPr lang="en-US"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4463166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0" y="6457890"/>
            <a:ext cx="8419942" cy="400110"/>
          </a:xfrm>
          <a:prstGeom prst="rect">
            <a:avLst/>
          </a:prstGeom>
          <a:noFill/>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تطبيق عملي ل</a:t>
            </a:r>
            <a:r>
              <a:rPr lang="ar-SA" sz="2000" b="1" dirty="0">
                <a:latin typeface="Sakkal Majalla" panose="02000000000000000000" pitchFamily="2" charset="-78"/>
                <a:cs typeface="Sakkal Majalla" panose="02000000000000000000" pitchFamily="2" charset="-78"/>
              </a:rPr>
              <a:t>لعادات الغذائية في الدول الخليجية </a:t>
            </a:r>
            <a:r>
              <a:rPr lang="ar-BH" sz="2000" b="1" dirty="0">
                <a:latin typeface="Sakkal Majalla" panose="02000000000000000000" pitchFamily="2" charset="-78"/>
                <a:cs typeface="Sakkal Majalla" panose="02000000000000000000" pitchFamily="2" charset="-78"/>
              </a:rPr>
              <a:t>-مادة التربية الأسرية- اسر 212</a:t>
            </a:r>
            <a:endParaRPr lang="en-US" sz="2000" b="1" dirty="0">
              <a:latin typeface="Sakkal Majalla" panose="02000000000000000000" pitchFamily="2" charset="-78"/>
              <a:cs typeface="Sakkal Majalla" panose="02000000000000000000" pitchFamily="2" charset="-78"/>
            </a:endParaRPr>
          </a:p>
        </p:txBody>
      </p:sp>
      <p:sp>
        <p:nvSpPr>
          <p:cNvPr id="6" name="Rectangle 5"/>
          <p:cNvSpPr/>
          <p:nvPr/>
        </p:nvSpPr>
        <p:spPr>
          <a:xfrm>
            <a:off x="3491689" y="66398"/>
            <a:ext cx="5414807"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rtl="1"/>
            <a:r>
              <a:rPr lang="ar-BH"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إجابة النشاط التقويمي</a:t>
            </a:r>
            <a:endParaRPr lang="en-US"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endParaRPr>
          </a:p>
        </p:txBody>
      </p:sp>
      <p:sp>
        <p:nvSpPr>
          <p:cNvPr id="8" name="Rectangle 7"/>
          <p:cNvSpPr/>
          <p:nvPr/>
        </p:nvSpPr>
        <p:spPr>
          <a:xfrm>
            <a:off x="392746" y="1300942"/>
            <a:ext cx="11376212" cy="4796185"/>
          </a:xfrm>
          <a:prstGeom prst="rect">
            <a:avLst/>
          </a:prstGeom>
          <a:solidFill>
            <a:schemeClr val="tx2">
              <a:lumMod val="20000"/>
              <a:lumOff val="80000"/>
            </a:schemeClr>
          </a:solidFill>
        </p:spPr>
        <p:txBody>
          <a:bodyPr wrap="square">
            <a:spAutoFit/>
          </a:bodyPr>
          <a:lstStyle/>
          <a:p>
            <a:pPr marL="342900" indent="-342900" algn="r" rtl="1">
              <a:spcAft>
                <a:spcPts val="800"/>
              </a:spcAft>
              <a:buFont typeface="+mj-lt"/>
              <a:buAutoNum type="arabicPeriod"/>
            </a:pPr>
            <a:r>
              <a:rPr lang="ar-BH" sz="24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اذكر </a:t>
            </a:r>
            <a:r>
              <a:rPr lang="ar-BH" sz="2400" b="1"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ثلاث عادات غذائية </a:t>
            </a:r>
            <a:r>
              <a:rPr lang="ar-BH" sz="24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للشعب الخليجي:</a:t>
            </a:r>
          </a:p>
          <a:p>
            <a:pPr marL="342900" indent="-342900" algn="justLow" rtl="1">
              <a:buFont typeface="Wingdings" panose="05000000000000000000" pitchFamily="2" charset="2"/>
              <a:buChar char=""/>
              <a:tabLst>
                <a:tab pos="381000" algn="l"/>
              </a:tabLst>
            </a:pPr>
            <a:r>
              <a:rPr lang="ar-SA" sz="24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قلة تناول الخضراوات والفواكه الطازجة، وإنما تقدم في بعض الوجبات إلى جانب أطباق الطعام .</a:t>
            </a:r>
            <a:endParaRPr lang="en-US" sz="2400" b="1" dirty="0">
              <a:latin typeface="Sakkal Majalla" panose="02000000000000000000" pitchFamily="2" charset="-78"/>
              <a:ea typeface="Calibri" panose="020F0502020204030204" pitchFamily="34" charset="0"/>
              <a:cs typeface="Sakkal Majalla" panose="02000000000000000000" pitchFamily="2" charset="-78"/>
            </a:endParaRPr>
          </a:p>
          <a:p>
            <a:pPr marL="342900" indent="-342900" algn="justLow" rtl="1">
              <a:buFont typeface="Wingdings" panose="05000000000000000000" pitchFamily="2" charset="2"/>
              <a:buChar char=""/>
              <a:tabLst>
                <a:tab pos="381000" algn="l"/>
              </a:tabLst>
            </a:pPr>
            <a:r>
              <a:rPr lang="ar-SA" sz="24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عدم الاهتمام بتناول وجبة الإفطار التي تعتبر ذات أهمية بالغة، لأنها تتكون من أطعمة تح</a:t>
            </a:r>
            <a:r>
              <a:rPr lang="ar-BH" sz="24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ت</a:t>
            </a:r>
            <a:r>
              <a:rPr lang="ar-SA" sz="24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وي عناصر غذائية هامة يصعب تعويضها في الوجبات الأخرى كالحليب و الأجبان والبيض ونحوه</a:t>
            </a:r>
            <a:r>
              <a:rPr lang="ar-BH" sz="24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a:t>
            </a:r>
          </a:p>
          <a:p>
            <a:pPr marL="342900" indent="-342900" algn="justLow" rtl="1">
              <a:buFont typeface="Wingdings" panose="05000000000000000000" pitchFamily="2" charset="2"/>
              <a:buChar char=""/>
              <a:tabLst>
                <a:tab pos="381000" algn="l"/>
              </a:tabLst>
            </a:pPr>
            <a:r>
              <a:rPr lang="ar-BH" sz="24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تناول التمر أو الرطب إلى جانب الوجبة الأساسية وهي وجبة الغداء في دول الخليج.</a:t>
            </a:r>
            <a:endParaRPr lang="en-US" sz="2400" b="1" dirty="0">
              <a:latin typeface="Sakkal Majalla" panose="02000000000000000000" pitchFamily="2" charset="-78"/>
              <a:ea typeface="Calibri" panose="020F0502020204030204" pitchFamily="34" charset="0"/>
              <a:cs typeface="Sakkal Majalla" panose="02000000000000000000" pitchFamily="2" charset="-78"/>
            </a:endParaRPr>
          </a:p>
          <a:p>
            <a:pPr algn="r" rtl="1">
              <a:spcAft>
                <a:spcPts val="800"/>
              </a:spcAft>
            </a:pPr>
            <a:r>
              <a:rPr lang="ar-BH" sz="1600" b="1" dirty="0">
                <a:latin typeface="Sakkal Majalla" panose="02000000000000000000" pitchFamily="2" charset="-78"/>
                <a:ea typeface="Calibri" panose="020F0502020204030204" pitchFamily="34" charset="0"/>
                <a:cs typeface="Sakkal Majalla" panose="02000000000000000000" pitchFamily="2" charset="-78"/>
              </a:rPr>
              <a:t> </a:t>
            </a:r>
            <a:r>
              <a:rPr lang="ar-BH" sz="24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2.علل لما يأتي</a:t>
            </a:r>
            <a:r>
              <a:rPr lang="ar-BH"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 -</a:t>
            </a:r>
            <a:endParaRPr lang="en-US" sz="1200" b="1" dirty="0">
              <a:latin typeface="Sakkal Majalla" panose="02000000000000000000" pitchFamily="2" charset="-78"/>
              <a:ea typeface="Calibri" panose="020F0502020204030204" pitchFamily="34" charset="0"/>
              <a:cs typeface="Sakkal Majalla" panose="02000000000000000000" pitchFamily="2" charset="-78"/>
            </a:endParaRPr>
          </a:p>
          <a:p>
            <a:pPr marL="342900" lvl="0" indent="-342900" algn="r" rtl="1">
              <a:spcAft>
                <a:spcPts val="800"/>
              </a:spcAft>
              <a:buFont typeface="Arial" panose="020B0604020202020204" pitchFamily="34" charset="0"/>
              <a:buChar char="•"/>
            </a:pPr>
            <a:r>
              <a:rPr lang="ar-BH" sz="2000" b="1" dirty="0">
                <a:latin typeface="Sakkal Majalla" panose="02000000000000000000" pitchFamily="2" charset="-78"/>
                <a:ea typeface="Calibri" panose="020F0502020204030204" pitchFamily="34" charset="0"/>
                <a:cs typeface="Sakkal Majalla" panose="02000000000000000000" pitchFamily="2" charset="-78"/>
              </a:rPr>
              <a:t>إ</a:t>
            </a:r>
            <a:r>
              <a:rPr lang="ar-BH" sz="2000" b="1" dirty="0" smtClean="0">
                <a:latin typeface="Sakkal Majalla" panose="02000000000000000000" pitchFamily="2" charset="-78"/>
                <a:ea typeface="Calibri" panose="020F0502020204030204" pitchFamily="34" charset="0"/>
                <a:cs typeface="Sakkal Majalla" panose="02000000000000000000" pitchFamily="2" charset="-78"/>
              </a:rPr>
              <a:t>طلاق </a:t>
            </a:r>
            <a:r>
              <a:rPr lang="ar-BH" sz="2000" b="1" dirty="0">
                <a:latin typeface="Sakkal Majalla" panose="02000000000000000000" pitchFamily="2" charset="-78"/>
                <a:ea typeface="Calibri" panose="020F0502020204030204" pitchFamily="34" charset="0"/>
                <a:cs typeface="Sakkal Majalla" panose="02000000000000000000" pitchFamily="2" charset="-78"/>
              </a:rPr>
              <a:t>لقب ملك الطعام على طبق الأرز في دول الخليج.</a:t>
            </a:r>
            <a:endParaRPr lang="en-US" sz="2000" b="1" dirty="0">
              <a:latin typeface="Sakkal Majalla" panose="02000000000000000000" pitchFamily="2" charset="-78"/>
              <a:ea typeface="Calibri" panose="020F0502020204030204" pitchFamily="34" charset="0"/>
              <a:cs typeface="Sakkal Majalla" panose="02000000000000000000" pitchFamily="2" charset="-78"/>
            </a:endParaRPr>
          </a:p>
          <a:p>
            <a:pPr marR="0" lvl="0" algn="justLow" rtl="1">
              <a:spcBef>
                <a:spcPts val="0"/>
              </a:spcBef>
              <a:spcAft>
                <a:spcPts val="0"/>
              </a:spcAft>
              <a:tabLst>
                <a:tab pos="381000" algn="l"/>
              </a:tabLst>
            </a:pPr>
            <a:r>
              <a:rPr lang="ar-SA" sz="20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طبق الأرز هو ملك الطعام بحق، ويطلق علية اسم ( العيش ) في بعض الدول، ويقدم في وجبة الغداء أساساً وفي جميع المناسبات ويطهى بعدة طرق.</a:t>
            </a:r>
            <a:endParaRPr lang="ar-BH" sz="20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r" rtl="1">
              <a:spcBef>
                <a:spcPts val="0"/>
              </a:spcBef>
              <a:spcAft>
                <a:spcPts val="1000"/>
              </a:spcAft>
              <a:buFont typeface="Symbol" panose="05050102010706020507" pitchFamily="18" charset="2"/>
              <a:buChar char=""/>
            </a:pPr>
            <a:r>
              <a:rPr lang="ar-BH" sz="2000" b="1" dirty="0">
                <a:latin typeface="Sakkal Majalla" panose="02000000000000000000" pitchFamily="2" charset="-78"/>
                <a:ea typeface="Calibri" panose="020F0502020204030204" pitchFamily="34" charset="0"/>
                <a:cs typeface="Sakkal Majalla" panose="02000000000000000000" pitchFamily="2" charset="-78"/>
              </a:rPr>
              <a:t>من العادات الخليجية السيئة تناول الشاي بعد الطعام. </a:t>
            </a:r>
            <a:endParaRPr lang="en-US" sz="2000" b="1" dirty="0">
              <a:latin typeface="Sakkal Majalla" panose="02000000000000000000" pitchFamily="2" charset="-78"/>
              <a:ea typeface="Calibri" panose="020F0502020204030204" pitchFamily="34" charset="0"/>
              <a:cs typeface="Sakkal Majalla" panose="02000000000000000000" pitchFamily="2" charset="-78"/>
            </a:endParaRPr>
          </a:p>
          <a:p>
            <a:pPr algn="r" rtl="1">
              <a:spcAft>
                <a:spcPts val="800"/>
              </a:spcAft>
            </a:pPr>
            <a:r>
              <a:rPr lang="ar-SA" sz="20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يؤثر تأثيراً ضاراً على امتصاص الجسم للحديد اللازم لتكوين الدم </a:t>
            </a:r>
            <a:endParaRPr lang="ar-BH" sz="20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a:p>
            <a:pPr marL="342900" indent="-342900" algn="r" rtl="1">
              <a:spcAft>
                <a:spcPts val="800"/>
              </a:spcAft>
              <a:buFont typeface="Arial" panose="020B0604020202020204" pitchFamily="34" charset="0"/>
              <a:buChar char="•"/>
            </a:pPr>
            <a:r>
              <a:rPr lang="ar-BH" sz="2000" b="1" dirty="0">
                <a:latin typeface="Sakkal Majalla" panose="02000000000000000000" pitchFamily="2" charset="-78"/>
                <a:ea typeface="Calibri" panose="020F0502020204030204" pitchFamily="34" charset="0"/>
                <a:cs typeface="Sakkal Majalla" panose="02000000000000000000" pitchFamily="2" charset="-78"/>
              </a:rPr>
              <a:t>من العادات الخليجية الحسنة تناول التمر أو الرطب مع الوجبة الأساسية. </a:t>
            </a:r>
            <a:endParaRPr lang="en-US" sz="2000" b="1" dirty="0">
              <a:latin typeface="Sakkal Majalla" panose="02000000000000000000" pitchFamily="2" charset="-78"/>
              <a:ea typeface="Calibri" panose="020F0502020204030204" pitchFamily="34" charset="0"/>
              <a:cs typeface="Sakkal Majalla" panose="02000000000000000000" pitchFamily="2" charset="-78"/>
            </a:endParaRPr>
          </a:p>
          <a:p>
            <a:pPr algn="r" rtl="1">
              <a:spcAft>
                <a:spcPts val="800"/>
              </a:spcAft>
            </a:pPr>
            <a:r>
              <a:rPr lang="ar-BH" sz="20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من العادات الحسنة التي يجب المحافظة عليها، لما للتمر من فوائد غذائية للجسم</a:t>
            </a:r>
            <a:r>
              <a:rPr lang="en-US" sz="1200" b="1" dirty="0">
                <a:latin typeface="Calibri" panose="020F0502020204030204" pitchFamily="34" charset="0"/>
                <a:ea typeface="Calibri" panose="020F0502020204030204" pitchFamily="34" charset="0"/>
                <a:cs typeface="Arial" panose="020B0604020202020204" pitchFamily="34" charset="0"/>
              </a:rPr>
              <a:t> </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562457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0" y="6457890"/>
            <a:ext cx="8419942" cy="400110"/>
          </a:xfrm>
          <a:prstGeom prst="rect">
            <a:avLst/>
          </a:prstGeom>
          <a:noFill/>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تطبيق عملي ل</a:t>
            </a:r>
            <a:r>
              <a:rPr lang="ar-SA" sz="2000" b="1" dirty="0">
                <a:latin typeface="Sakkal Majalla" panose="02000000000000000000" pitchFamily="2" charset="-78"/>
                <a:cs typeface="Sakkal Majalla" panose="02000000000000000000" pitchFamily="2" charset="-78"/>
              </a:rPr>
              <a:t>لعادات الغذائية في الدول الخليجية </a:t>
            </a:r>
            <a:r>
              <a:rPr lang="ar-BH" sz="2000" b="1" dirty="0">
                <a:latin typeface="Sakkal Majalla" panose="02000000000000000000" pitchFamily="2" charset="-78"/>
                <a:cs typeface="Sakkal Majalla" panose="02000000000000000000" pitchFamily="2" charset="-78"/>
              </a:rPr>
              <a:t>-مادة التربية الأسرية- اسر 212</a:t>
            </a:r>
            <a:endParaRPr lang="en-US" sz="2000" b="1" dirty="0">
              <a:latin typeface="Sakkal Majalla" panose="02000000000000000000" pitchFamily="2" charset="-78"/>
              <a:cs typeface="Sakkal Majalla" panose="02000000000000000000" pitchFamily="2" charset="-78"/>
            </a:endParaRPr>
          </a:p>
        </p:txBody>
      </p:sp>
      <p:sp>
        <p:nvSpPr>
          <p:cNvPr id="6" name="TextBox 5"/>
          <p:cNvSpPr txBox="1"/>
          <p:nvPr/>
        </p:nvSpPr>
        <p:spPr>
          <a:xfrm>
            <a:off x="3348507" y="2395471"/>
            <a:ext cx="5473521" cy="1107996"/>
          </a:xfrm>
          <a:prstGeom prst="rect">
            <a:avLst/>
          </a:prstGeom>
          <a:noFill/>
        </p:spPr>
        <p:txBody>
          <a:bodyPr wrap="square" rtlCol="0">
            <a:spAutoFit/>
          </a:bodyPr>
          <a:lstStyle/>
          <a:p>
            <a:pPr algn="ctr"/>
            <a:r>
              <a:rPr lang="ar-BH" sz="6600" smtClean="0"/>
              <a:t>شكرًا </a:t>
            </a:r>
            <a:r>
              <a:rPr lang="ar-BH" sz="6600" dirty="0"/>
              <a:t>لكم</a:t>
            </a:r>
            <a:endParaRPr lang="en-US" sz="6600" dirty="0"/>
          </a:p>
        </p:txBody>
      </p:sp>
    </p:spTree>
    <p:extLst>
      <p:ext uri="{BB962C8B-B14F-4D97-AF65-F5344CB8AC3E}">
        <p14:creationId xmlns:p14="http://schemas.microsoft.com/office/powerpoint/2010/main" val="63737925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5" name="Straight Connector 4"/>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1209" t="26120" r="63227" b="44331"/>
          <a:stretch/>
        </p:blipFill>
        <p:spPr>
          <a:xfrm>
            <a:off x="308245" y="2194062"/>
            <a:ext cx="2506410" cy="3065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p:cNvSpPr/>
          <p:nvPr/>
        </p:nvSpPr>
        <p:spPr>
          <a:xfrm>
            <a:off x="698988" y="198109"/>
            <a:ext cx="9816706"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a:r>
              <a:rPr lang="ar-BH" sz="4000" b="1" cap="none" spc="0"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أهداف درس </a:t>
            </a:r>
            <a:r>
              <a:rPr lang="ar-BH"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تطبيق عملي ل</a:t>
            </a:r>
            <a:r>
              <a:rPr lang="ar-SA"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لعادات الغذائية في الدول الخليجية</a:t>
            </a:r>
            <a:endParaRPr lang="en-US"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endParaRPr>
          </a:p>
        </p:txBody>
      </p:sp>
      <p:sp>
        <p:nvSpPr>
          <p:cNvPr id="10" name="Title 1"/>
          <p:cNvSpPr txBox="1">
            <a:spLocks/>
          </p:cNvSpPr>
          <p:nvPr/>
        </p:nvSpPr>
        <p:spPr>
          <a:xfrm>
            <a:off x="3977603" y="1531045"/>
            <a:ext cx="7081758" cy="768217"/>
          </a:xfrm>
          <a:prstGeom prst="rect">
            <a:avLst/>
          </a:prstGeom>
          <a:solidFill>
            <a:schemeClr val="accent1">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BH" dirty="0">
                <a:latin typeface="Sakkal Majalla" panose="02000000000000000000" pitchFamily="2" charset="-78"/>
                <a:cs typeface="Sakkal Majalla" panose="02000000000000000000" pitchFamily="2" charset="-78"/>
              </a:rPr>
              <a:t>في نهاية الدرس سيكون الطالب قادرًا على أن:</a:t>
            </a:r>
            <a:endParaRPr lang="en-US" dirty="0">
              <a:latin typeface="Sakkal Majalla" panose="02000000000000000000" pitchFamily="2" charset="-78"/>
              <a:cs typeface="Sakkal Majalla" panose="02000000000000000000" pitchFamily="2" charset="-78"/>
            </a:endParaRPr>
          </a:p>
        </p:txBody>
      </p:sp>
      <p:sp>
        <p:nvSpPr>
          <p:cNvPr id="11" name="Content Placeholder 2"/>
          <p:cNvSpPr txBox="1">
            <a:spLocks/>
          </p:cNvSpPr>
          <p:nvPr/>
        </p:nvSpPr>
        <p:spPr>
          <a:xfrm>
            <a:off x="3004574" y="2548200"/>
            <a:ext cx="8511987" cy="2640118"/>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Autofit/>
          </a:bodyPr>
          <a:lstStyle/>
          <a:p>
            <a:pPr marL="457200" lvl="0" indent="-457200" algn="r" rtl="1">
              <a:lnSpc>
                <a:spcPct val="90000"/>
              </a:lnSpc>
              <a:spcBef>
                <a:spcPts val="1200"/>
              </a:spcBef>
              <a:buFont typeface="Wingdings" panose="05000000000000000000" pitchFamily="2" charset="2"/>
              <a:buChar char="q"/>
              <a:defRPr/>
            </a:pPr>
            <a:r>
              <a:rPr lang="ar-BH" sz="3500" b="1" dirty="0">
                <a:latin typeface="Sakkal Majalla" panose="02000000000000000000" pitchFamily="2" charset="-78"/>
                <a:cs typeface="Sakkal Majalla" panose="02000000000000000000" pitchFamily="2" charset="-78"/>
              </a:rPr>
              <a:t>يذكر بعض العادات الغذائية لدى الشعوب الخليجية.</a:t>
            </a:r>
          </a:p>
          <a:p>
            <a:pPr marL="457200" lvl="0" indent="-457200" algn="r" rtl="1">
              <a:lnSpc>
                <a:spcPct val="90000"/>
              </a:lnSpc>
              <a:spcBef>
                <a:spcPts val="1200"/>
              </a:spcBef>
              <a:buFont typeface="Wingdings" panose="05000000000000000000" pitchFamily="2" charset="2"/>
              <a:buChar char="q"/>
              <a:defRPr/>
            </a:pPr>
            <a:r>
              <a:rPr lang="ar-BH" sz="3500" b="1" dirty="0">
                <a:latin typeface="Sakkal Majalla" panose="02000000000000000000" pitchFamily="2" charset="-78"/>
                <a:cs typeface="Sakkal Majalla" panose="02000000000000000000" pitchFamily="2" charset="-78"/>
              </a:rPr>
              <a:t>يعدد بعض الحلويات لدى الشعوب الخليجية.</a:t>
            </a:r>
          </a:p>
          <a:p>
            <a:pPr marL="457200" lvl="0" indent="-457200" algn="r" rtl="1">
              <a:lnSpc>
                <a:spcPct val="90000"/>
              </a:lnSpc>
              <a:spcBef>
                <a:spcPts val="1200"/>
              </a:spcBef>
              <a:buFont typeface="Wingdings" panose="05000000000000000000" pitchFamily="2" charset="2"/>
              <a:buChar char="q"/>
              <a:defRPr/>
            </a:pPr>
            <a:r>
              <a:rPr lang="ar-BH" sz="3500" b="1" dirty="0">
                <a:latin typeface="Sakkal Majalla" panose="02000000000000000000" pitchFamily="2" charset="-78"/>
                <a:cs typeface="Sakkal Majalla" panose="02000000000000000000" pitchFamily="2" charset="-78"/>
              </a:rPr>
              <a:t>يشرح كيفية إعداد البهارات الخليجية.</a:t>
            </a:r>
          </a:p>
          <a:p>
            <a:pPr marL="457200" lvl="0" indent="-457200" algn="r" rtl="1">
              <a:lnSpc>
                <a:spcPct val="90000"/>
              </a:lnSpc>
              <a:spcBef>
                <a:spcPts val="1200"/>
              </a:spcBef>
              <a:buFont typeface="Wingdings" panose="05000000000000000000" pitchFamily="2" charset="2"/>
              <a:buChar char="q"/>
              <a:defRPr/>
            </a:pPr>
            <a:r>
              <a:rPr lang="ar-BH" sz="3500" b="1" dirty="0">
                <a:latin typeface="Sakkal Majalla" panose="02000000000000000000" pitchFamily="2" charset="-78"/>
                <a:cs typeface="Sakkal Majalla" panose="02000000000000000000" pitchFamily="2" charset="-78"/>
              </a:rPr>
              <a:t> يسمي بعض الأطباق الرئيسية في المطبخ الخليجي.</a:t>
            </a:r>
          </a:p>
        </p:txBody>
      </p:sp>
      <p:pic>
        <p:nvPicPr>
          <p:cNvPr id="12" name="Graphic 7" descr="Bullseye">
            <a:extLst>
              <a:ext uri="{FF2B5EF4-FFF2-40B4-BE49-F238E27FC236}">
                <a16:creationId xmlns:a16="http://schemas.microsoft.com/office/drawing/2014/main" xmlns="" id="{105F2D64-DDBE-47A3-83DF-C09D3C4EB18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1059361" y="1429515"/>
            <a:ext cx="914400" cy="914400"/>
          </a:xfrm>
          <a:prstGeom prst="rect">
            <a:avLst/>
          </a:prstGeom>
        </p:spPr>
      </p:pic>
      <p:sp>
        <p:nvSpPr>
          <p:cNvPr id="13" name="TextBox 12"/>
          <p:cNvSpPr txBox="1"/>
          <p:nvPr/>
        </p:nvSpPr>
        <p:spPr>
          <a:xfrm>
            <a:off x="-70459" y="6348249"/>
            <a:ext cx="8419942" cy="400110"/>
          </a:xfrm>
          <a:prstGeom prst="rect">
            <a:avLst/>
          </a:prstGeom>
          <a:noFill/>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تطبيق عملي ل</a:t>
            </a:r>
            <a:r>
              <a:rPr lang="ar-SA" sz="2000" b="1" dirty="0">
                <a:latin typeface="Sakkal Majalla" panose="02000000000000000000" pitchFamily="2" charset="-78"/>
                <a:cs typeface="Sakkal Majalla" panose="02000000000000000000" pitchFamily="2" charset="-78"/>
              </a:rPr>
              <a:t>لعادات الغذائية في الدول الخليجية </a:t>
            </a:r>
            <a:r>
              <a:rPr lang="ar-BH" sz="2000" b="1" dirty="0">
                <a:latin typeface="Sakkal Majalla" panose="02000000000000000000" pitchFamily="2" charset="-78"/>
                <a:cs typeface="Sakkal Majalla" panose="02000000000000000000" pitchFamily="2" charset="-78"/>
              </a:rPr>
              <a:t>-مادة التربية الأسرية- اسر 212</a:t>
            </a:r>
            <a:endParaRPr lang="en-US"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565187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500"/>
                                        <p:tgtEl>
                                          <p:spTgt spid="11">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fade">
                                      <p:cBhvr>
                                        <p:cTn id="2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0" y="6457890"/>
            <a:ext cx="8419942" cy="400110"/>
          </a:xfrm>
          <a:prstGeom prst="rect">
            <a:avLst/>
          </a:prstGeom>
          <a:noFill/>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تطبيق عملي ل</a:t>
            </a:r>
            <a:r>
              <a:rPr lang="ar-SA" sz="2000" b="1" dirty="0">
                <a:latin typeface="Sakkal Majalla" panose="02000000000000000000" pitchFamily="2" charset="-78"/>
                <a:cs typeface="Sakkal Majalla" panose="02000000000000000000" pitchFamily="2" charset="-78"/>
              </a:rPr>
              <a:t>لعادات الغذائية في الدول الخليجية </a:t>
            </a:r>
            <a:r>
              <a:rPr lang="ar-BH" sz="2000" b="1" dirty="0">
                <a:latin typeface="Sakkal Majalla" panose="02000000000000000000" pitchFamily="2" charset="-78"/>
                <a:cs typeface="Sakkal Majalla" panose="02000000000000000000" pitchFamily="2" charset="-78"/>
              </a:rPr>
              <a:t>-مادة التربية الأسرية- اسر 212</a:t>
            </a:r>
            <a:endParaRPr lang="en-US" sz="2000" b="1" dirty="0">
              <a:latin typeface="Sakkal Majalla" panose="02000000000000000000" pitchFamily="2" charset="-78"/>
              <a:cs typeface="Sakkal Majalla" panose="02000000000000000000" pitchFamily="2" charset="-78"/>
            </a:endParaRPr>
          </a:p>
        </p:txBody>
      </p:sp>
      <p:sp>
        <p:nvSpPr>
          <p:cNvPr id="12" name="Rectangle 11"/>
          <p:cNvSpPr/>
          <p:nvPr/>
        </p:nvSpPr>
        <p:spPr>
          <a:xfrm>
            <a:off x="4081843" y="1266695"/>
            <a:ext cx="7817476" cy="523220"/>
          </a:xfrm>
          <a:prstGeom prst="rect">
            <a:avLst/>
          </a:prstGeom>
          <a:solidFill>
            <a:schemeClr val="accent1">
              <a:lumMod val="40000"/>
              <a:lumOff val="60000"/>
            </a:schemeClr>
          </a:solidFill>
        </p:spPr>
        <p:txBody>
          <a:bodyPr wrap="square">
            <a:spAutoFit/>
          </a:bodyPr>
          <a:lstStyle/>
          <a:p>
            <a:pPr marL="285750" indent="-285750" algn="r" rtl="1">
              <a:buFont typeface="Wingdings" panose="05000000000000000000" pitchFamily="2" charset="2"/>
              <a:buChar char="v"/>
            </a:pPr>
            <a:r>
              <a:rPr lang="ar-SA"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معظم المناسبات تقدم الاطعمة الدسمة وبكميات كبيرة. </a:t>
            </a:r>
            <a:endParaRPr lang="en-US" sz="2800" b="1" dirty="0">
              <a:latin typeface="Sakkal Majalla" panose="02000000000000000000" pitchFamily="2" charset="-78"/>
              <a:cs typeface="Sakkal Majalla" panose="02000000000000000000" pitchFamily="2" charset="-78"/>
            </a:endParaRPr>
          </a:p>
        </p:txBody>
      </p:sp>
      <p:sp>
        <p:nvSpPr>
          <p:cNvPr id="13" name="Rectangle 12"/>
          <p:cNvSpPr/>
          <p:nvPr/>
        </p:nvSpPr>
        <p:spPr>
          <a:xfrm>
            <a:off x="1093945" y="1893682"/>
            <a:ext cx="10805374" cy="1083374"/>
          </a:xfrm>
          <a:prstGeom prst="rect">
            <a:avLst/>
          </a:prstGeom>
          <a:solidFill>
            <a:schemeClr val="accent2">
              <a:lumMod val="40000"/>
              <a:lumOff val="60000"/>
            </a:schemeClr>
          </a:solidFill>
        </p:spPr>
        <p:txBody>
          <a:bodyPr wrap="square">
            <a:spAutoFit/>
          </a:bodyPr>
          <a:lstStyle/>
          <a:p>
            <a:pPr marL="342900" marR="0" lvl="0" indent="-342900" algn="justLow" rtl="1">
              <a:lnSpc>
                <a:spcPct val="115000"/>
              </a:lnSpc>
              <a:spcBef>
                <a:spcPts val="0"/>
              </a:spcBef>
              <a:spcAft>
                <a:spcPts val="0"/>
              </a:spcAft>
              <a:buFont typeface="Wingdings" panose="05000000000000000000" pitchFamily="2" charset="2"/>
              <a:buChar char=""/>
              <a:tabLst>
                <a:tab pos="266700" algn="l"/>
                <a:tab pos="438150" algn="r"/>
              </a:tabLst>
            </a:pPr>
            <a:r>
              <a:rPr lang="ar-SA"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ينظر الخليجيون إلى البذخ في الاستهلاك الغذائي باعتباره نوعاً من الكرم الذي يتسم به البدو فإنفاق المبالغ فيه على الغذاء والولائم عادة بدوية ضمن العادات التراثية .</a:t>
            </a:r>
            <a:endParaRPr lang="en-US" sz="2800" b="1"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14" name="Rectangle 13"/>
          <p:cNvSpPr/>
          <p:nvPr/>
        </p:nvSpPr>
        <p:spPr>
          <a:xfrm>
            <a:off x="1093946" y="3093381"/>
            <a:ext cx="10805373" cy="1083374"/>
          </a:xfrm>
          <a:prstGeom prst="rect">
            <a:avLst/>
          </a:prstGeom>
          <a:solidFill>
            <a:schemeClr val="accent6">
              <a:lumMod val="40000"/>
              <a:lumOff val="60000"/>
            </a:schemeClr>
          </a:solidFill>
        </p:spPr>
        <p:txBody>
          <a:bodyPr wrap="square">
            <a:spAutoFit/>
          </a:bodyPr>
          <a:lstStyle/>
          <a:p>
            <a:pPr marL="342900" marR="0" lvl="0" indent="-342900" algn="justLow" rtl="1">
              <a:lnSpc>
                <a:spcPct val="115000"/>
              </a:lnSpc>
              <a:spcBef>
                <a:spcPts val="0"/>
              </a:spcBef>
              <a:spcAft>
                <a:spcPts val="0"/>
              </a:spcAft>
              <a:buFont typeface="Wingdings" panose="05000000000000000000" pitchFamily="2" charset="2"/>
              <a:buChar char=""/>
              <a:tabLst>
                <a:tab pos="381000" algn="l"/>
              </a:tabLst>
            </a:pPr>
            <a:r>
              <a:rPr lang="ar-SA"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طبق الأرز هو ملك الطعام بحق، لا ينافسه منافس من الأطباق الأخرى ويطلق علية اسم</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SA"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 العيش ) في بعض الدول، ويقدم في وجبة الغداء أساساً وفي جميع المناسبات ويطهى بعدة طرق.</a:t>
            </a:r>
            <a:endParaRPr lang="en-US" sz="2800" b="1"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15" name="Rectangle 14"/>
          <p:cNvSpPr/>
          <p:nvPr/>
        </p:nvSpPr>
        <p:spPr>
          <a:xfrm>
            <a:off x="1093946" y="4303660"/>
            <a:ext cx="10805373" cy="587853"/>
          </a:xfrm>
          <a:prstGeom prst="rect">
            <a:avLst/>
          </a:prstGeom>
          <a:solidFill>
            <a:schemeClr val="accent4">
              <a:lumMod val="20000"/>
              <a:lumOff val="80000"/>
            </a:schemeClr>
          </a:solidFill>
        </p:spPr>
        <p:txBody>
          <a:bodyPr wrap="square">
            <a:spAutoFit/>
          </a:bodyPr>
          <a:lstStyle/>
          <a:p>
            <a:pPr marL="342900" marR="0" lvl="0" indent="-342900" algn="justLow" rtl="1">
              <a:lnSpc>
                <a:spcPct val="115000"/>
              </a:lnSpc>
              <a:spcBef>
                <a:spcPts val="0"/>
              </a:spcBef>
              <a:spcAft>
                <a:spcPts val="0"/>
              </a:spcAft>
              <a:buFont typeface="Wingdings" panose="05000000000000000000" pitchFamily="2" charset="2"/>
              <a:buChar char=""/>
              <a:tabLst>
                <a:tab pos="381000" algn="l"/>
              </a:tabLst>
            </a:pPr>
            <a:r>
              <a:rPr lang="ar-SA"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قلة تناول الخضراوات والفواكه الطازجة، وإنما تقدم في بعض الوجبات إلى جانب أطباق الطعام .</a:t>
            </a:r>
            <a:endParaRPr lang="en-US" sz="2800" b="1"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16" name="Rectangle 15"/>
          <p:cNvSpPr/>
          <p:nvPr/>
        </p:nvSpPr>
        <p:spPr>
          <a:xfrm>
            <a:off x="1093945" y="5062306"/>
            <a:ext cx="10805374" cy="1083374"/>
          </a:xfrm>
          <a:prstGeom prst="rect">
            <a:avLst/>
          </a:prstGeom>
          <a:solidFill>
            <a:schemeClr val="bg2">
              <a:lumMod val="75000"/>
            </a:schemeClr>
          </a:solidFill>
        </p:spPr>
        <p:txBody>
          <a:bodyPr wrap="square">
            <a:spAutoFit/>
          </a:bodyPr>
          <a:lstStyle/>
          <a:p>
            <a:pPr marL="342900" marR="0" lvl="0" indent="-342900" algn="just" rtl="1">
              <a:lnSpc>
                <a:spcPct val="115000"/>
              </a:lnSpc>
              <a:spcBef>
                <a:spcPts val="0"/>
              </a:spcBef>
              <a:spcAft>
                <a:spcPts val="0"/>
              </a:spcAft>
              <a:buFont typeface="Wingdings" panose="05000000000000000000" pitchFamily="2" charset="2"/>
              <a:buChar char=""/>
              <a:tabLst>
                <a:tab pos="355600" algn="l"/>
              </a:tabLst>
            </a:pPr>
            <a:r>
              <a:rPr lang="ar-SA"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عدم الاهتمام بتناول وجبة الإفطار التي تعتبر ذات أهمية بالغة، لأنها تتكون من أطعمة تح</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ت</a:t>
            </a:r>
            <a:r>
              <a:rPr lang="ar-SA"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وي عناصر غذائية هامة يصعب تعويضها في الوجبات الأخرى كالحليب و الأجبان والبيض ونحوه</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a:t>
            </a:r>
            <a:endParaRPr lang="en-US" sz="2800" b="1"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17" name="Rectangle: Rounded Corners 1">
            <a:extLst>
              <a:ext uri="{FF2B5EF4-FFF2-40B4-BE49-F238E27FC236}">
                <a16:creationId xmlns:a16="http://schemas.microsoft.com/office/drawing/2014/main" xmlns="" id="{BB29B666-8A4A-48AB-8CF7-1AED8CE44CE5}"/>
              </a:ext>
            </a:extLst>
          </p:cNvPr>
          <p:cNvSpPr/>
          <p:nvPr/>
        </p:nvSpPr>
        <p:spPr>
          <a:xfrm>
            <a:off x="2513807" y="90542"/>
            <a:ext cx="7330730" cy="901212"/>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a:latin typeface="Sakkal Majalla" panose="02000000000000000000" pitchFamily="2" charset="-78"/>
                <a:cs typeface="Sakkal Majalla" panose="02000000000000000000" pitchFamily="2" charset="-78"/>
              </a:rPr>
              <a:t>العادات الغذائية في الدول الخليجية</a:t>
            </a:r>
            <a:endParaRPr lang="en-US" sz="3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189660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0" y="6457890"/>
            <a:ext cx="8419942" cy="400110"/>
          </a:xfrm>
          <a:prstGeom prst="rect">
            <a:avLst/>
          </a:prstGeom>
          <a:noFill/>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تطبيق عملي ل</a:t>
            </a:r>
            <a:r>
              <a:rPr lang="ar-SA" sz="2000" b="1" dirty="0">
                <a:latin typeface="Sakkal Majalla" panose="02000000000000000000" pitchFamily="2" charset="-78"/>
                <a:cs typeface="Sakkal Majalla" panose="02000000000000000000" pitchFamily="2" charset="-78"/>
              </a:rPr>
              <a:t>لعادات الغذائية في الدول الخليجية </a:t>
            </a:r>
            <a:r>
              <a:rPr lang="ar-BH" sz="2000" b="1" dirty="0">
                <a:latin typeface="Sakkal Majalla" panose="02000000000000000000" pitchFamily="2" charset="-78"/>
                <a:cs typeface="Sakkal Majalla" panose="02000000000000000000" pitchFamily="2" charset="-78"/>
              </a:rPr>
              <a:t>-مادة التربية الأسرية- اسر 212</a:t>
            </a:r>
            <a:endParaRPr lang="en-US" sz="2000" b="1" dirty="0">
              <a:latin typeface="Sakkal Majalla" panose="02000000000000000000" pitchFamily="2" charset="-78"/>
              <a:cs typeface="Sakkal Majalla" panose="02000000000000000000" pitchFamily="2" charset="-78"/>
            </a:endParaRPr>
          </a:p>
        </p:txBody>
      </p:sp>
      <p:sp>
        <p:nvSpPr>
          <p:cNvPr id="6" name="Rectangle 5"/>
          <p:cNvSpPr/>
          <p:nvPr/>
        </p:nvSpPr>
        <p:spPr>
          <a:xfrm>
            <a:off x="621405" y="1445181"/>
            <a:ext cx="11230377" cy="1472711"/>
          </a:xfrm>
          <a:prstGeom prst="rect">
            <a:avLst/>
          </a:prstGeom>
          <a:solidFill>
            <a:schemeClr val="accent4">
              <a:lumMod val="40000"/>
              <a:lumOff val="60000"/>
            </a:schemeClr>
          </a:solidFill>
        </p:spPr>
        <p:txBody>
          <a:bodyPr wrap="square">
            <a:spAutoFit/>
          </a:bodyPr>
          <a:lstStyle/>
          <a:p>
            <a:pPr marL="342900" marR="0" lvl="0" indent="-342900" algn="just" rtl="1">
              <a:lnSpc>
                <a:spcPct val="115000"/>
              </a:lnSpc>
              <a:spcBef>
                <a:spcPts val="0"/>
              </a:spcBef>
              <a:spcAft>
                <a:spcPts val="0"/>
              </a:spcAft>
              <a:buFont typeface="Wingdings" panose="05000000000000000000" pitchFamily="2" charset="2"/>
              <a:buChar char=""/>
              <a:tabLst>
                <a:tab pos="355600" algn="l"/>
              </a:tabLst>
            </a:pPr>
            <a:r>
              <a:rPr lang="ar-BH" sz="26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تناول التمر أو الرطب إلى جانب الوجبة الأساسية وهي وجبة الغداء في دول الخليج، من العادات الحسنة التي يجب المحافظة عليها، لما للتمر من فوائد، كذلك تناول اللبن الحامض وخاصة في فصل الصيف من العادات الجيدة التي يجب دعمها والمحافظة عليها. </a:t>
            </a:r>
            <a:endParaRPr lang="en-US" sz="2600" b="1"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8" name="Rectangle 7"/>
          <p:cNvSpPr/>
          <p:nvPr/>
        </p:nvSpPr>
        <p:spPr>
          <a:xfrm>
            <a:off x="576330" y="3122722"/>
            <a:ext cx="11275452" cy="1012585"/>
          </a:xfrm>
          <a:prstGeom prst="rect">
            <a:avLst/>
          </a:prstGeom>
          <a:solidFill>
            <a:srgbClr val="FFCCFF"/>
          </a:solidFill>
        </p:spPr>
        <p:txBody>
          <a:bodyPr wrap="square">
            <a:spAutoFit/>
          </a:bodyPr>
          <a:lstStyle/>
          <a:p>
            <a:pPr marL="342900" marR="0" lvl="0" indent="-342900" algn="just" rtl="1">
              <a:lnSpc>
                <a:spcPct val="115000"/>
              </a:lnSpc>
              <a:spcBef>
                <a:spcPts val="0"/>
              </a:spcBef>
              <a:spcAft>
                <a:spcPts val="0"/>
              </a:spcAft>
              <a:buFont typeface="Wingdings" panose="05000000000000000000" pitchFamily="2" charset="2"/>
              <a:buChar char=""/>
              <a:tabLst>
                <a:tab pos="355600" algn="l"/>
              </a:tabLst>
            </a:pPr>
            <a:r>
              <a:rPr lang="ar-SA" sz="26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الإكثار</a:t>
            </a:r>
            <a:r>
              <a:rPr lang="ar-BH" sz="26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SA" sz="26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من تناول الحلويات والمشروبات الغازية بالنسبة لأطفال الخليج وطلاب المدارس مما يؤدي إلى الإصابة بالسمنة وتسوس الأسنان.</a:t>
            </a:r>
            <a:endParaRPr lang="en-US" sz="2600" b="1"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8"/>
          <p:cNvSpPr/>
          <p:nvPr/>
        </p:nvSpPr>
        <p:spPr>
          <a:xfrm>
            <a:off x="576330" y="4237722"/>
            <a:ext cx="11275452" cy="1083374"/>
          </a:xfrm>
          <a:prstGeom prst="rect">
            <a:avLst/>
          </a:prstGeom>
          <a:solidFill>
            <a:schemeClr val="tx2">
              <a:lumMod val="40000"/>
              <a:lumOff val="60000"/>
            </a:schemeClr>
          </a:solidFill>
        </p:spPr>
        <p:txBody>
          <a:bodyPr wrap="square">
            <a:spAutoFit/>
          </a:bodyPr>
          <a:lstStyle/>
          <a:p>
            <a:pPr marL="342900" marR="0" lvl="0" indent="-342900" algn="just" rtl="1">
              <a:lnSpc>
                <a:spcPct val="115000"/>
              </a:lnSpc>
              <a:spcBef>
                <a:spcPts val="0"/>
              </a:spcBef>
              <a:spcAft>
                <a:spcPts val="0"/>
              </a:spcAft>
              <a:buFont typeface="Wingdings" panose="05000000000000000000" pitchFamily="2" charset="2"/>
              <a:buChar char=""/>
              <a:tabLst>
                <a:tab pos="355600" algn="l"/>
              </a:tabLst>
            </a:pPr>
            <a:r>
              <a:rPr lang="ar-SA"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تناول الوجبات السريعة</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SA"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فهي تحوي كميات كبيرة جداً من الطاقة ولا توفر العناصر الغذائية الضرورية كما إن تناولها بين الوجبات يقلل الشهية لتناول الوجبات الأساسية التي تمدنا بالعناصر الغذائية المهمة</a:t>
            </a:r>
            <a:r>
              <a:rPr lang="en-US"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a:t>
            </a:r>
            <a:endParaRPr lang="en-US" sz="2800" b="1"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12" name="Rectangle 11"/>
          <p:cNvSpPr/>
          <p:nvPr/>
        </p:nvSpPr>
        <p:spPr>
          <a:xfrm>
            <a:off x="576330" y="5485585"/>
            <a:ext cx="11275452" cy="523220"/>
          </a:xfrm>
          <a:prstGeom prst="rect">
            <a:avLst/>
          </a:prstGeom>
          <a:solidFill>
            <a:schemeClr val="accent6">
              <a:lumMod val="40000"/>
              <a:lumOff val="60000"/>
            </a:schemeClr>
          </a:solidFill>
        </p:spPr>
        <p:txBody>
          <a:bodyPr wrap="square">
            <a:spAutoFit/>
          </a:bodyPr>
          <a:lstStyle/>
          <a:p>
            <a:pPr marL="285750" indent="-285750" algn="r" rtl="1">
              <a:buFont typeface="Wingdings" panose="05000000000000000000" pitchFamily="2" charset="2"/>
              <a:buChar char="v"/>
            </a:pPr>
            <a:r>
              <a:rPr lang="ar-SA"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تناول الشاي بعد الطعام مما يؤثر تأثيراً ضاراً على امتصاص الجسم للحديد اللازم لتكوين الدم .</a:t>
            </a:r>
            <a:endParaRPr lang="en-US" sz="2800" b="1" dirty="0">
              <a:latin typeface="Sakkal Majalla" panose="02000000000000000000" pitchFamily="2" charset="-78"/>
              <a:cs typeface="Sakkal Majalla" panose="02000000000000000000" pitchFamily="2" charset="-78"/>
            </a:endParaRPr>
          </a:p>
        </p:txBody>
      </p:sp>
      <p:sp>
        <p:nvSpPr>
          <p:cNvPr id="13" name="Rectangle: Rounded Corners 1">
            <a:extLst>
              <a:ext uri="{FF2B5EF4-FFF2-40B4-BE49-F238E27FC236}">
                <a16:creationId xmlns:a16="http://schemas.microsoft.com/office/drawing/2014/main" xmlns="" id="{BB29B666-8A4A-48AB-8CF7-1AED8CE44CE5}"/>
              </a:ext>
            </a:extLst>
          </p:cNvPr>
          <p:cNvSpPr/>
          <p:nvPr/>
        </p:nvSpPr>
        <p:spPr>
          <a:xfrm>
            <a:off x="2571228" y="339139"/>
            <a:ext cx="7330730" cy="901212"/>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600" b="1" dirty="0">
                <a:latin typeface="Sakkal Majalla" panose="02000000000000000000" pitchFamily="2" charset="-78"/>
                <a:cs typeface="Sakkal Majalla" panose="02000000000000000000" pitchFamily="2" charset="-78"/>
              </a:rPr>
              <a:t>تابع </a:t>
            </a:r>
            <a:r>
              <a:rPr lang="ar-SA" sz="3600" b="1" dirty="0">
                <a:latin typeface="Sakkal Majalla" panose="02000000000000000000" pitchFamily="2" charset="-78"/>
                <a:cs typeface="Sakkal Majalla" panose="02000000000000000000" pitchFamily="2" charset="-78"/>
              </a:rPr>
              <a:t>العادات الغذائية في الدول الخليجية</a:t>
            </a:r>
            <a:endParaRPr lang="en-US" sz="3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110223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0" y="6457890"/>
            <a:ext cx="8419942" cy="400110"/>
          </a:xfrm>
          <a:prstGeom prst="rect">
            <a:avLst/>
          </a:prstGeom>
          <a:noFill/>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تطبيق عملي ل</a:t>
            </a:r>
            <a:r>
              <a:rPr lang="ar-SA" sz="2000" b="1" dirty="0">
                <a:latin typeface="Sakkal Majalla" panose="02000000000000000000" pitchFamily="2" charset="-78"/>
                <a:cs typeface="Sakkal Majalla" panose="02000000000000000000" pitchFamily="2" charset="-78"/>
              </a:rPr>
              <a:t>لعادات الغذائية في الدول الخليجية </a:t>
            </a:r>
            <a:r>
              <a:rPr lang="ar-BH" sz="2000" b="1" dirty="0">
                <a:latin typeface="Sakkal Majalla" panose="02000000000000000000" pitchFamily="2" charset="-78"/>
                <a:cs typeface="Sakkal Majalla" panose="02000000000000000000" pitchFamily="2" charset="-78"/>
              </a:rPr>
              <a:t>-مادة التربية الأسرية- اسر 212</a:t>
            </a:r>
            <a:endParaRPr lang="en-US" sz="2000" b="1" dirty="0">
              <a:latin typeface="Sakkal Majalla" panose="02000000000000000000" pitchFamily="2" charset="-78"/>
              <a:cs typeface="Sakkal Majalla" panose="02000000000000000000" pitchFamily="2" charset="-78"/>
            </a:endParaRPr>
          </a:p>
        </p:txBody>
      </p:sp>
      <p:sp>
        <p:nvSpPr>
          <p:cNvPr id="6" name="Text Box 3"/>
          <p:cNvSpPr txBox="1">
            <a:spLocks noChangeArrowheads="1"/>
          </p:cNvSpPr>
          <p:nvPr/>
        </p:nvSpPr>
        <p:spPr bwMode="auto">
          <a:xfrm>
            <a:off x="862458" y="1248886"/>
            <a:ext cx="10906500" cy="519645"/>
          </a:xfrm>
          <a:prstGeom prst="rect">
            <a:avLst/>
          </a:pr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just" defTabSz="914400" rtl="1" eaLnBrk="0" fontAlgn="base" latinLnBrk="0" hangingPunct="0">
              <a:lnSpc>
                <a:spcPct val="100000"/>
              </a:lnSpc>
              <a:spcBef>
                <a:spcPct val="0"/>
              </a:spcBef>
              <a:spcAft>
                <a:spcPts val="800"/>
              </a:spcAft>
              <a:buClrTx/>
              <a:buSzTx/>
              <a:buFontTx/>
              <a:buNone/>
              <a:tabLst/>
            </a:pPr>
            <a:r>
              <a:rPr lang="ar-BH" sz="26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لا تكتمل أي طبخة خليجية بدون بهارات الخليج الخاصة والتي تضفي على أطباق الخليج تلك النكهة الشهية المميزة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anose="020B0604020202020204" pitchFamily="34" charset="0"/>
            </a:endParaRPr>
          </a:p>
        </p:txBody>
      </p:sp>
      <p:sp>
        <p:nvSpPr>
          <p:cNvPr id="8" name="Text Box 5"/>
          <p:cNvSpPr txBox="1">
            <a:spLocks noChangeArrowheads="1"/>
          </p:cNvSpPr>
          <p:nvPr/>
        </p:nvSpPr>
        <p:spPr bwMode="auto">
          <a:xfrm>
            <a:off x="6833484" y="1979406"/>
            <a:ext cx="4069458" cy="4284759"/>
          </a:xfrm>
          <a:prstGeom prst="rect">
            <a:avLst/>
          </a:pr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pPr marL="0" marR="0" lvl="0" indent="0" algn="r" defTabSz="914400" rtl="1" eaLnBrk="0" fontAlgn="base" latinLnBrk="0" hangingPunct="0">
              <a:spcBef>
                <a:spcPct val="0"/>
              </a:spcBef>
              <a:spcAft>
                <a:spcPct val="0"/>
              </a:spcAft>
              <a:buClrTx/>
              <a:buSzTx/>
              <a:buFontTx/>
              <a:buNone/>
              <a:tabLst/>
            </a:pPr>
            <a:r>
              <a:rPr kumimoji="0" lang="ar-BH" sz="1600" b="1" i="0" u="none" strike="noStrike" cap="none" normalizeH="0" baseline="0" dirty="0">
                <a:ln>
                  <a:noFill/>
                </a:ln>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kumimoji="0" lang="ar-BH" sz="2400" b="1" i="0" u="none" strike="noStrike" cap="none" normalizeH="0" baseline="0" dirty="0">
                <a:ln>
                  <a:noFill/>
                </a:ln>
                <a:solidFill>
                  <a:srgbClr val="000000"/>
                </a:solidFill>
                <a:effectLst/>
                <a:latin typeface="Sakkal Majalla" panose="02000000000000000000" pitchFamily="2" charset="-78"/>
                <a:ea typeface="Arial" panose="020B0604020202020204" pitchFamily="34" charset="0"/>
                <a:cs typeface="Sakkal Majalla" panose="02000000000000000000" pitchFamily="2" charset="-78"/>
              </a:rPr>
              <a:t>" </a:t>
            </a:r>
            <a:r>
              <a:rPr kumimoji="0" lang="ar-BH" sz="2300" b="1" i="0" u="none" strike="noStrike" cap="none" normalizeH="0" baseline="0" dirty="0">
                <a:ln>
                  <a:noFill/>
                </a:ln>
                <a:solidFill>
                  <a:srgbClr val="000000"/>
                </a:solidFill>
                <a:effectLst/>
                <a:latin typeface="Sakkal Majalla" panose="02000000000000000000" pitchFamily="2" charset="-78"/>
                <a:ea typeface="Arial" panose="020B0604020202020204" pitchFamily="34" charset="0"/>
                <a:cs typeface="Sakkal Majalla" panose="02000000000000000000" pitchFamily="2" charset="-78"/>
              </a:rPr>
              <a:t>جميع المكونات صحيحة "</a:t>
            </a:r>
            <a:endParaRPr kumimoji="0" lang="en-US" sz="2300" b="1" i="0" u="none" strike="noStrike" cap="none" normalizeH="0" baseline="0" dirty="0">
              <a:ln>
                <a:noFill/>
              </a:ln>
              <a:solidFill>
                <a:srgbClr val="000000"/>
              </a:solidFill>
              <a:effectLst/>
              <a:latin typeface="Sakkal Majalla" panose="02000000000000000000" pitchFamily="2" charset="-78"/>
              <a:ea typeface="Arial" panose="020B0604020202020204" pitchFamily="34" charset="0"/>
              <a:cs typeface="Sakkal Majalla" panose="02000000000000000000" pitchFamily="2" charset="-78"/>
            </a:endParaRPr>
          </a:p>
          <a:p>
            <a:pPr marL="0" marR="0" lvl="0" indent="0" algn="r" defTabSz="914400" rtl="1" eaLnBrk="0" fontAlgn="base" latinLnBrk="0" hangingPunct="0">
              <a:spcBef>
                <a:spcPct val="0"/>
              </a:spcBef>
              <a:spcAft>
                <a:spcPct val="0"/>
              </a:spcAft>
              <a:buClrTx/>
              <a:buSzTx/>
              <a:buFontTx/>
              <a:buNone/>
              <a:tabLst/>
            </a:pPr>
            <a:r>
              <a:rPr kumimoji="0" lang="ar-BH" sz="2300" b="1" i="0" u="none" strike="noStrike" cap="none" normalizeH="0" baseline="0" dirty="0">
                <a:ln>
                  <a:noFill/>
                </a:ln>
                <a:solidFill>
                  <a:srgbClr val="000000"/>
                </a:solidFill>
                <a:effectLst/>
                <a:latin typeface="Sakkal Majalla" panose="02000000000000000000" pitchFamily="2" charset="-78"/>
                <a:ea typeface="Arial" panose="020B0604020202020204" pitchFamily="34" charset="0"/>
                <a:cs typeface="Sakkal Majalla" panose="02000000000000000000" pitchFamily="2" charset="-78"/>
              </a:rPr>
              <a:t>- كوب فلفل أسود </a:t>
            </a:r>
            <a:endParaRPr kumimoji="0" lang="en-US" sz="2300" b="1" i="0" u="none" strike="noStrike" cap="none" normalizeH="0" baseline="0" dirty="0">
              <a:ln>
                <a:noFill/>
              </a:ln>
              <a:solidFill>
                <a:srgbClr val="000000"/>
              </a:solidFill>
              <a:effectLst/>
              <a:latin typeface="Sakkal Majalla" panose="02000000000000000000" pitchFamily="2" charset="-78"/>
              <a:ea typeface="Arial" panose="020B0604020202020204" pitchFamily="34" charset="0"/>
              <a:cs typeface="Sakkal Majalla" panose="02000000000000000000" pitchFamily="2" charset="-78"/>
            </a:endParaRPr>
          </a:p>
          <a:p>
            <a:pPr marL="0" marR="0" lvl="0" indent="0" algn="r" defTabSz="914400" rtl="1" eaLnBrk="0" fontAlgn="base" latinLnBrk="0" hangingPunct="0">
              <a:spcBef>
                <a:spcPct val="0"/>
              </a:spcBef>
              <a:spcAft>
                <a:spcPct val="0"/>
              </a:spcAft>
              <a:buClrTx/>
              <a:buSzTx/>
              <a:buFontTx/>
              <a:buNone/>
              <a:tabLst/>
            </a:pPr>
            <a:r>
              <a:rPr kumimoji="0" lang="ar-BH" sz="2300" b="1" i="0" u="none" strike="noStrike" cap="none" normalizeH="0" baseline="0" dirty="0">
                <a:ln>
                  <a:noFill/>
                </a:ln>
                <a:solidFill>
                  <a:srgbClr val="000000"/>
                </a:solidFill>
                <a:effectLst/>
                <a:latin typeface="Sakkal Majalla" panose="02000000000000000000" pitchFamily="2" charset="-78"/>
                <a:ea typeface="Arial" panose="020B0604020202020204" pitchFamily="34" charset="0"/>
                <a:cs typeface="Sakkal Majalla" panose="02000000000000000000" pitchFamily="2" charset="-78"/>
              </a:rPr>
              <a:t>- كوب سنوت ( كمون )</a:t>
            </a:r>
            <a:endParaRPr kumimoji="0" lang="en-US" sz="2300" b="1" i="0" u="none" strike="noStrike" cap="none" normalizeH="0" baseline="0" dirty="0">
              <a:ln>
                <a:noFill/>
              </a:ln>
              <a:solidFill>
                <a:srgbClr val="000000"/>
              </a:solidFill>
              <a:effectLst/>
              <a:latin typeface="Sakkal Majalla" panose="02000000000000000000" pitchFamily="2" charset="-78"/>
              <a:ea typeface="Arial" panose="020B0604020202020204" pitchFamily="34" charset="0"/>
              <a:cs typeface="Sakkal Majalla" panose="02000000000000000000" pitchFamily="2" charset="-78"/>
            </a:endParaRPr>
          </a:p>
          <a:p>
            <a:pPr marL="0" marR="0" lvl="0" indent="0" algn="r" defTabSz="914400" rtl="1" eaLnBrk="0" fontAlgn="base" latinLnBrk="0" hangingPunct="0">
              <a:spcBef>
                <a:spcPct val="0"/>
              </a:spcBef>
              <a:spcAft>
                <a:spcPct val="0"/>
              </a:spcAft>
              <a:buClrTx/>
              <a:buSzTx/>
              <a:buFontTx/>
              <a:buNone/>
              <a:tabLst/>
            </a:pPr>
            <a:r>
              <a:rPr kumimoji="0" lang="ar-BH" sz="2300" b="1" i="0" u="none" strike="noStrike" cap="none" normalizeH="0" baseline="0" dirty="0">
                <a:ln>
                  <a:noFill/>
                </a:ln>
                <a:solidFill>
                  <a:srgbClr val="000000"/>
                </a:solidFill>
                <a:effectLst/>
                <a:latin typeface="Sakkal Majalla" panose="02000000000000000000" pitchFamily="2" charset="-78"/>
                <a:ea typeface="Arial" panose="020B0604020202020204" pitchFamily="34" charset="0"/>
                <a:cs typeface="Sakkal Majalla" panose="02000000000000000000" pitchFamily="2" charset="-78"/>
              </a:rPr>
              <a:t>- كوب جلجلان ( كزبرة جافة )</a:t>
            </a:r>
            <a:endParaRPr kumimoji="0" lang="en-US" sz="2300" b="1" i="0" u="none" strike="noStrike" cap="none" normalizeH="0" baseline="0" dirty="0">
              <a:ln>
                <a:noFill/>
              </a:ln>
              <a:solidFill>
                <a:srgbClr val="000000"/>
              </a:solidFill>
              <a:effectLst/>
              <a:latin typeface="Sakkal Majalla" panose="02000000000000000000" pitchFamily="2" charset="-78"/>
              <a:ea typeface="Arial" panose="020B0604020202020204" pitchFamily="34" charset="0"/>
              <a:cs typeface="Sakkal Majalla" panose="02000000000000000000" pitchFamily="2" charset="-78"/>
            </a:endParaRPr>
          </a:p>
          <a:p>
            <a:pPr lvl="0" algn="r" rtl="1" eaLnBrk="0" fontAlgn="base" hangingPunct="0">
              <a:spcBef>
                <a:spcPct val="0"/>
              </a:spcBef>
              <a:spcAft>
                <a:spcPct val="0"/>
              </a:spcAft>
            </a:pPr>
            <a:r>
              <a:rPr kumimoji="0" lang="ar-BH" sz="2300" b="1" i="0" u="none" strike="noStrike" cap="none" normalizeH="0" baseline="0" dirty="0">
                <a:ln>
                  <a:noFill/>
                </a:ln>
                <a:solidFill>
                  <a:srgbClr val="000000"/>
                </a:solidFill>
                <a:effectLst/>
                <a:latin typeface="Sakkal Majalla" panose="02000000000000000000" pitchFamily="2" charset="-78"/>
                <a:ea typeface="Arial" panose="020B0604020202020204" pitchFamily="34" charset="0"/>
                <a:cs typeface="Sakkal Majalla" panose="02000000000000000000" pitchFamily="2" charset="-78"/>
              </a:rPr>
              <a:t>- 1/4 كوب دارسين ( قرفة )</a:t>
            </a:r>
            <a:endParaRPr kumimoji="0" lang="en-US" sz="2300" b="1" i="0" u="none" strike="noStrike" cap="none" normalizeH="0" baseline="0" dirty="0">
              <a:ln>
                <a:noFill/>
              </a:ln>
              <a:solidFill>
                <a:srgbClr val="000000"/>
              </a:solidFill>
              <a:effectLst/>
              <a:latin typeface="Sakkal Majalla" panose="02000000000000000000" pitchFamily="2" charset="-78"/>
              <a:ea typeface="Arial" panose="020B0604020202020204" pitchFamily="34" charset="0"/>
              <a:cs typeface="Sakkal Majalla" panose="02000000000000000000" pitchFamily="2" charset="-78"/>
            </a:endParaRPr>
          </a:p>
          <a:p>
            <a:pPr marL="0" marR="0" lvl="0" indent="0" algn="r" defTabSz="914400" rtl="1" eaLnBrk="0" fontAlgn="base" latinLnBrk="0" hangingPunct="0">
              <a:spcBef>
                <a:spcPct val="0"/>
              </a:spcBef>
              <a:spcAft>
                <a:spcPct val="0"/>
              </a:spcAft>
              <a:buClrTx/>
              <a:buSzTx/>
              <a:buFontTx/>
              <a:buNone/>
              <a:tabLst/>
            </a:pPr>
            <a:r>
              <a:rPr kumimoji="0" lang="ar-BH" sz="2300" b="1" i="0" u="none" strike="noStrike" cap="none" normalizeH="0" baseline="0" dirty="0">
                <a:ln>
                  <a:noFill/>
                </a:ln>
                <a:solidFill>
                  <a:srgbClr val="000000"/>
                </a:solidFill>
                <a:effectLst/>
                <a:latin typeface="Sakkal Majalla" panose="02000000000000000000" pitchFamily="2" charset="-78"/>
                <a:ea typeface="Arial" panose="020B0604020202020204" pitchFamily="34" charset="0"/>
                <a:cs typeface="Sakkal Majalla" panose="02000000000000000000" pitchFamily="2" charset="-78"/>
              </a:rPr>
              <a:t>- 1/4 كوب مسمار ( قرنفل )</a:t>
            </a:r>
            <a:endParaRPr kumimoji="0" lang="en-US" sz="2300" b="1" i="0" u="none" strike="noStrike" cap="none" normalizeH="0" baseline="0" dirty="0">
              <a:ln>
                <a:noFill/>
              </a:ln>
              <a:solidFill>
                <a:srgbClr val="000000"/>
              </a:solidFill>
              <a:effectLst/>
              <a:latin typeface="Sakkal Majalla" panose="02000000000000000000" pitchFamily="2" charset="-78"/>
              <a:ea typeface="Arial" panose="020B0604020202020204" pitchFamily="34" charset="0"/>
              <a:cs typeface="Sakkal Majalla" panose="02000000000000000000" pitchFamily="2" charset="-78"/>
            </a:endParaRPr>
          </a:p>
          <a:p>
            <a:pPr marL="0" marR="0" lvl="0" indent="0" algn="r" defTabSz="914400" rtl="1" eaLnBrk="0" fontAlgn="base" latinLnBrk="0" hangingPunct="0">
              <a:spcBef>
                <a:spcPct val="0"/>
              </a:spcBef>
              <a:spcAft>
                <a:spcPct val="0"/>
              </a:spcAft>
              <a:buClrTx/>
              <a:buSzTx/>
              <a:buFontTx/>
              <a:buNone/>
              <a:tabLst/>
            </a:pPr>
            <a:r>
              <a:rPr kumimoji="0" lang="ar-BH" sz="2300" b="1" i="0" u="none" strike="noStrike" cap="none" normalizeH="0" baseline="0" dirty="0">
                <a:ln>
                  <a:noFill/>
                </a:ln>
                <a:solidFill>
                  <a:srgbClr val="000000"/>
                </a:solidFill>
                <a:effectLst/>
                <a:latin typeface="Sakkal Majalla" panose="02000000000000000000" pitchFamily="2" charset="-78"/>
                <a:ea typeface="Arial" panose="020B0604020202020204" pitchFamily="34" charset="0"/>
                <a:cs typeface="Sakkal Majalla" panose="02000000000000000000" pitchFamily="2" charset="-78"/>
              </a:rPr>
              <a:t>- 1/3 كوب زنجبيل جاف أو مسحوق</a:t>
            </a:r>
          </a:p>
          <a:p>
            <a:pPr lvl="0" algn="r" rtl="1" eaLnBrk="0" fontAlgn="base" hangingPunct="0">
              <a:spcBef>
                <a:spcPct val="0"/>
              </a:spcBef>
              <a:spcAft>
                <a:spcPct val="0"/>
              </a:spcAft>
            </a:pPr>
            <a:r>
              <a:rPr kumimoji="0" lang="ar-BH" sz="2300" b="1" i="0" u="none" strike="noStrike" cap="none" normalizeH="0" baseline="0" dirty="0">
                <a:ln>
                  <a:noFill/>
                </a:ln>
                <a:solidFill>
                  <a:srgbClr val="000000"/>
                </a:solidFill>
                <a:effectLst/>
                <a:latin typeface="Sakkal Majalla" panose="02000000000000000000" pitchFamily="2" charset="-78"/>
                <a:ea typeface="Arial" panose="020B0604020202020204" pitchFamily="34" charset="0"/>
                <a:cs typeface="Sakkal Majalla" panose="02000000000000000000" pitchFamily="2" charset="-78"/>
              </a:rPr>
              <a:t>-1/3  كوب هيل</a:t>
            </a:r>
            <a:endParaRPr kumimoji="0" lang="en-US" sz="2300" b="1" i="0" u="none" strike="noStrike" cap="none" normalizeH="0" baseline="0" dirty="0">
              <a:ln>
                <a:noFill/>
              </a:ln>
              <a:solidFill>
                <a:srgbClr val="000000"/>
              </a:solidFill>
              <a:effectLst/>
              <a:latin typeface="Sakkal Majalla" panose="02000000000000000000" pitchFamily="2" charset="-78"/>
              <a:ea typeface="Arial" panose="020B0604020202020204" pitchFamily="34" charset="0"/>
              <a:cs typeface="Sakkal Majalla" panose="02000000000000000000" pitchFamily="2" charset="-78"/>
            </a:endParaRPr>
          </a:p>
          <a:p>
            <a:pPr marL="0" marR="0" lvl="0" indent="0" algn="r" defTabSz="914400" rtl="1" eaLnBrk="0" fontAlgn="base" latinLnBrk="0" hangingPunct="0">
              <a:spcBef>
                <a:spcPct val="0"/>
              </a:spcBef>
              <a:spcAft>
                <a:spcPct val="0"/>
              </a:spcAft>
              <a:buClrTx/>
              <a:buSzTx/>
              <a:buFontTx/>
              <a:buNone/>
              <a:tabLst/>
            </a:pPr>
            <a:r>
              <a:rPr kumimoji="0" lang="ar-BH" sz="2300" b="1" i="0" u="none" strike="noStrike" cap="none" normalizeH="0" baseline="0" dirty="0">
                <a:ln>
                  <a:noFill/>
                </a:ln>
                <a:solidFill>
                  <a:srgbClr val="000000"/>
                </a:solidFill>
                <a:effectLst/>
                <a:latin typeface="Sakkal Majalla" panose="02000000000000000000" pitchFamily="2" charset="-78"/>
                <a:ea typeface="Arial" panose="020B0604020202020204" pitchFamily="34" charset="0"/>
                <a:cs typeface="Sakkal Majalla" panose="02000000000000000000" pitchFamily="2" charset="-78"/>
              </a:rPr>
              <a:t>- 1/3  كوب فلفل أحمر أو بحسب الرغبة</a:t>
            </a:r>
            <a:endParaRPr kumimoji="0" lang="en-US" sz="2300" b="1" i="0" u="none" strike="noStrike" cap="none" normalizeH="0" baseline="0" dirty="0">
              <a:ln>
                <a:noFill/>
              </a:ln>
              <a:solidFill>
                <a:srgbClr val="000000"/>
              </a:solidFill>
              <a:effectLst/>
              <a:latin typeface="Sakkal Majalla" panose="02000000000000000000" pitchFamily="2" charset="-78"/>
              <a:ea typeface="Arial" panose="020B0604020202020204" pitchFamily="34" charset="0"/>
              <a:cs typeface="Sakkal Majalla" panose="02000000000000000000" pitchFamily="2" charset="-78"/>
            </a:endParaRPr>
          </a:p>
          <a:p>
            <a:pPr marL="0" marR="0" lvl="0" indent="0" algn="r" defTabSz="914400" rtl="1" eaLnBrk="0" fontAlgn="base" latinLnBrk="0" hangingPunct="0">
              <a:spcBef>
                <a:spcPct val="0"/>
              </a:spcBef>
              <a:spcAft>
                <a:spcPct val="0"/>
              </a:spcAft>
              <a:buClrTx/>
              <a:buSzTx/>
              <a:buFontTx/>
              <a:buNone/>
              <a:tabLst/>
            </a:pPr>
            <a:r>
              <a:rPr kumimoji="0" lang="ar-BH" sz="2300" b="1" i="0" u="none" strike="noStrike" cap="none" normalizeH="0" baseline="0" dirty="0">
                <a:ln>
                  <a:noFill/>
                </a:ln>
                <a:solidFill>
                  <a:srgbClr val="000000"/>
                </a:solidFill>
                <a:effectLst/>
                <a:latin typeface="Sakkal Majalla" panose="02000000000000000000" pitchFamily="2" charset="-78"/>
                <a:ea typeface="Arial" panose="020B0604020202020204" pitchFamily="34" charset="0"/>
                <a:cs typeface="Sakkal Majalla" panose="02000000000000000000" pitchFamily="2" charset="-78"/>
              </a:rPr>
              <a:t>-1/4 كوب عرق الهيل</a:t>
            </a:r>
            <a:endParaRPr kumimoji="0" lang="en-US" sz="2300" b="1" i="0" u="none" strike="noStrike" cap="none" normalizeH="0" baseline="0" dirty="0">
              <a:ln>
                <a:noFill/>
              </a:ln>
              <a:solidFill>
                <a:srgbClr val="000000"/>
              </a:solidFill>
              <a:effectLst/>
              <a:latin typeface="Sakkal Majalla" panose="02000000000000000000" pitchFamily="2" charset="-78"/>
              <a:ea typeface="Arial" panose="020B0604020202020204" pitchFamily="34" charset="0"/>
              <a:cs typeface="Sakkal Majalla" panose="02000000000000000000" pitchFamily="2" charset="-78"/>
            </a:endParaRPr>
          </a:p>
          <a:p>
            <a:pPr marL="0" marR="0" lvl="0" indent="0" algn="r" defTabSz="914400" rtl="1" eaLnBrk="0" fontAlgn="base" latinLnBrk="0" hangingPunct="0">
              <a:spcBef>
                <a:spcPct val="0"/>
              </a:spcBef>
              <a:spcAft>
                <a:spcPct val="0"/>
              </a:spcAft>
              <a:buClrTx/>
              <a:buSzTx/>
              <a:buFontTx/>
              <a:buNone/>
              <a:tabLst/>
            </a:pPr>
            <a:r>
              <a:rPr kumimoji="0" lang="ar-BH" sz="2300" b="1" i="0" u="none" strike="noStrike" cap="none" normalizeH="0" baseline="0" dirty="0">
                <a:ln>
                  <a:noFill/>
                </a:ln>
                <a:solidFill>
                  <a:srgbClr val="000000"/>
                </a:solidFill>
                <a:effectLst/>
                <a:latin typeface="Sakkal Majalla" panose="02000000000000000000" pitchFamily="2" charset="-78"/>
                <a:ea typeface="Arial" panose="020B0604020202020204" pitchFamily="34" charset="0"/>
                <a:cs typeface="Sakkal Majalla" panose="02000000000000000000" pitchFamily="2" charset="-78"/>
              </a:rPr>
              <a:t>- 1/4 كوب كركم ويفضل العروق</a:t>
            </a:r>
            <a:endParaRPr kumimoji="0" lang="en-US" sz="2300" b="1" i="0" u="none" strike="noStrike" cap="none" normalizeH="0" baseline="0" dirty="0">
              <a:ln>
                <a:noFill/>
              </a:ln>
              <a:solidFill>
                <a:srgbClr val="000000"/>
              </a:solidFill>
              <a:effectLst/>
              <a:latin typeface="Sakkal Majalla" panose="02000000000000000000" pitchFamily="2" charset="-78"/>
              <a:ea typeface="Arial" panose="020B0604020202020204" pitchFamily="34" charset="0"/>
              <a:cs typeface="Sakkal Majalla" panose="02000000000000000000" pitchFamily="2" charset="-78"/>
            </a:endParaRPr>
          </a:p>
          <a:p>
            <a:pPr marL="0" marR="0" lvl="0" indent="0" algn="r" defTabSz="914400" rtl="1" eaLnBrk="0" fontAlgn="base" latinLnBrk="0" hangingPunct="0">
              <a:spcBef>
                <a:spcPct val="0"/>
              </a:spcBef>
              <a:spcAft>
                <a:spcPct val="0"/>
              </a:spcAft>
              <a:buClrTx/>
              <a:buSzTx/>
              <a:buFontTx/>
              <a:buNone/>
              <a:tabLst/>
            </a:pPr>
            <a:r>
              <a:rPr kumimoji="0" lang="ar-BH" sz="2300" b="1" i="0" u="none" strike="noStrike" cap="none" normalizeH="0" baseline="0" dirty="0">
                <a:ln>
                  <a:noFill/>
                </a:ln>
                <a:solidFill>
                  <a:srgbClr val="000000"/>
                </a:solidFill>
                <a:effectLst/>
                <a:latin typeface="Sakkal Majalla" panose="02000000000000000000" pitchFamily="2" charset="-78"/>
                <a:ea typeface="Arial" panose="020B0604020202020204" pitchFamily="34" charset="0"/>
                <a:cs typeface="Sakkal Majalla" panose="02000000000000000000" pitchFamily="2" charset="-78"/>
              </a:rPr>
              <a:t>- 4 حبات </a:t>
            </a:r>
            <a:r>
              <a:rPr kumimoji="0" lang="ar-BH" sz="2300" b="1" i="0" u="none" strike="noStrike" cap="none" normalizeH="0" baseline="0" dirty="0" err="1">
                <a:ln>
                  <a:noFill/>
                </a:ln>
                <a:solidFill>
                  <a:srgbClr val="000000"/>
                </a:solidFill>
                <a:effectLst/>
                <a:latin typeface="Sakkal Majalla" panose="02000000000000000000" pitchFamily="2" charset="-78"/>
                <a:ea typeface="Arial" panose="020B0604020202020204" pitchFamily="34" charset="0"/>
                <a:cs typeface="Sakkal Majalla" panose="02000000000000000000" pitchFamily="2" charset="-78"/>
              </a:rPr>
              <a:t>جوزبوة</a:t>
            </a:r>
            <a:r>
              <a:rPr kumimoji="0" lang="ar-BH" sz="2300" b="1" i="0" u="none" strike="noStrike" cap="none" normalizeH="0" baseline="0" dirty="0">
                <a:ln>
                  <a:noFill/>
                </a:ln>
                <a:solidFill>
                  <a:srgbClr val="000000"/>
                </a:solidFill>
                <a:effectLst/>
                <a:latin typeface="Sakkal Majalla" panose="02000000000000000000" pitchFamily="2" charset="-78"/>
                <a:ea typeface="Arial" panose="020B0604020202020204" pitchFamily="34" charset="0"/>
                <a:cs typeface="Sakkal Majalla" panose="02000000000000000000" pitchFamily="2" charset="-78"/>
              </a:rPr>
              <a:t> ( جوزه الطيب )</a:t>
            </a: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sz="1100" b="1" i="0" u="none" strike="noStrike" cap="none" normalizeH="0" baseline="0" dirty="0">
              <a:ln>
                <a:noFill/>
              </a:ln>
              <a:solidFill>
                <a:srgbClr val="000000"/>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anose="020B0604020202020204" pitchFamily="34" charset="0"/>
            </a:endParaRPr>
          </a:p>
        </p:txBody>
      </p:sp>
      <p:sp>
        <p:nvSpPr>
          <p:cNvPr id="9" name="Rectangle: Rounded Corners 1">
            <a:extLst>
              <a:ext uri="{FF2B5EF4-FFF2-40B4-BE49-F238E27FC236}">
                <a16:creationId xmlns:a16="http://schemas.microsoft.com/office/drawing/2014/main" xmlns="" id="{BB29B666-8A4A-48AB-8CF7-1AED8CE44CE5}"/>
              </a:ext>
            </a:extLst>
          </p:cNvPr>
          <p:cNvSpPr/>
          <p:nvPr/>
        </p:nvSpPr>
        <p:spPr>
          <a:xfrm>
            <a:off x="3496235" y="177550"/>
            <a:ext cx="5850761" cy="901212"/>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ar-BH" sz="3600" b="1" dirty="0">
              <a:latin typeface="Sakkal Majalla" panose="02000000000000000000" pitchFamily="2" charset="-78"/>
              <a:cs typeface="Sakkal Majalla" panose="02000000000000000000" pitchFamily="2" charset="-78"/>
            </a:endParaRPr>
          </a:p>
          <a:p>
            <a:pPr lvl="0" algn="ctr" rtl="1"/>
            <a:r>
              <a:rPr lang="ar-BH" sz="3600" b="1" dirty="0">
                <a:latin typeface="Sakkal Majalla" panose="02000000000000000000" pitchFamily="2" charset="-78"/>
                <a:cs typeface="Sakkal Majalla" panose="02000000000000000000" pitchFamily="2" charset="-78"/>
              </a:rPr>
              <a:t>تطبيق عملي</a:t>
            </a:r>
            <a:r>
              <a:rPr lang="en-US" sz="3600" b="1" dirty="0">
                <a:latin typeface="Sakkal Majalla" panose="02000000000000000000" pitchFamily="2" charset="-78"/>
                <a:cs typeface="Sakkal Majalla" panose="02000000000000000000" pitchFamily="2" charset="-78"/>
              </a:rPr>
              <a:t>-</a:t>
            </a:r>
            <a:r>
              <a:rPr lang="ar-BH" sz="3600" b="1" dirty="0">
                <a:latin typeface="Sakkal Majalla" panose="02000000000000000000" pitchFamily="2" charset="-78"/>
                <a:cs typeface="Sakkal Majalla" panose="02000000000000000000" pitchFamily="2" charset="-78"/>
              </a:rPr>
              <a:t> بهارات الخليج</a:t>
            </a:r>
            <a:endParaRPr lang="en-US" sz="3600" b="1" dirty="0">
              <a:latin typeface="Sakkal Majalla" panose="02000000000000000000" pitchFamily="2" charset="-78"/>
              <a:cs typeface="Sakkal Majalla" panose="02000000000000000000" pitchFamily="2" charset="-78"/>
            </a:endParaRPr>
          </a:p>
          <a:p>
            <a:pPr algn="ctr"/>
            <a:endParaRPr lang="en-US" sz="3600" b="1" dirty="0">
              <a:latin typeface="Sakkal Majalla" panose="02000000000000000000" pitchFamily="2" charset="-78"/>
              <a:cs typeface="Sakkal Majalla" panose="02000000000000000000" pitchFamily="2" charset="-78"/>
            </a:endParaRPr>
          </a:p>
        </p:txBody>
      </p:sp>
      <p:sp>
        <p:nvSpPr>
          <p:cNvPr id="12" name="Rectangle 11"/>
          <p:cNvSpPr/>
          <p:nvPr/>
        </p:nvSpPr>
        <p:spPr>
          <a:xfrm>
            <a:off x="3496235" y="2949588"/>
            <a:ext cx="2127505" cy="584775"/>
          </a:xfrm>
          <a:prstGeom prst="rect">
            <a:avLst/>
          </a:prstGeom>
          <a:solidFill>
            <a:srgbClr val="FFFF00"/>
          </a:solidFill>
        </p:spPr>
        <p:txBody>
          <a:bodyPr wrap="none">
            <a:spAutoFit/>
          </a:bodyPr>
          <a:lstStyle/>
          <a:p>
            <a:r>
              <a:rPr lang="ar-BH" sz="3200" b="1" dirty="0">
                <a:solidFill>
                  <a:srgbClr val="FF0000"/>
                </a:solidFill>
                <a:latin typeface="Sakkal Majalla" panose="02000000000000000000" pitchFamily="2" charset="-78"/>
                <a:ea typeface="Arial" panose="020B0604020202020204" pitchFamily="34" charset="0"/>
                <a:cs typeface="Sakkal Majalla" panose="02000000000000000000" pitchFamily="2" charset="-78"/>
              </a:rPr>
              <a:t>طريقة التحضير</a:t>
            </a:r>
            <a:r>
              <a:rPr lang="en-US" b="1" dirty="0">
                <a:latin typeface="Arial" panose="020B0604020202020204" pitchFamily="34" charset="0"/>
                <a:ea typeface="Arial" panose="020B0604020202020204" pitchFamily="34" charset="0"/>
              </a:rPr>
              <a:t> </a:t>
            </a:r>
            <a:endParaRPr lang="en-US" dirty="0"/>
          </a:p>
        </p:txBody>
      </p:sp>
      <p:sp>
        <p:nvSpPr>
          <p:cNvPr id="13" name="Rectangle 12"/>
          <p:cNvSpPr/>
          <p:nvPr/>
        </p:nvSpPr>
        <p:spPr>
          <a:xfrm>
            <a:off x="10902942" y="1903492"/>
            <a:ext cx="1090363" cy="584775"/>
          </a:xfrm>
          <a:prstGeom prst="rect">
            <a:avLst/>
          </a:prstGeom>
          <a:solidFill>
            <a:srgbClr val="FFFF00"/>
          </a:solidFill>
        </p:spPr>
        <p:txBody>
          <a:bodyPr wrap="none">
            <a:spAutoFit/>
          </a:bodyPr>
          <a:lstStyle/>
          <a:p>
            <a:r>
              <a:rPr lang="ar-BH" sz="3200" b="1" dirty="0">
                <a:solidFill>
                  <a:srgbClr val="FF0000"/>
                </a:solidFill>
                <a:latin typeface="Sakkal Majalla" panose="02000000000000000000" pitchFamily="2" charset="-78"/>
                <a:ea typeface="Arial" panose="020B0604020202020204" pitchFamily="34" charset="0"/>
                <a:cs typeface="Sakkal Majalla" panose="02000000000000000000" pitchFamily="2" charset="-78"/>
              </a:rPr>
              <a:t>المقادير</a:t>
            </a:r>
            <a:endParaRPr lang="en-US" sz="3200" b="1" dirty="0">
              <a:solidFill>
                <a:srgbClr val="FF0000"/>
              </a:solidFill>
              <a:latin typeface="Sakkal Majalla" panose="02000000000000000000" pitchFamily="2" charset="-78"/>
              <a:ea typeface="Arial" panose="020B0604020202020204" pitchFamily="34" charset="0"/>
              <a:cs typeface="Sakkal Majalla" panose="02000000000000000000" pitchFamily="2" charset="-78"/>
            </a:endParaRPr>
          </a:p>
        </p:txBody>
      </p:sp>
      <p:sp>
        <p:nvSpPr>
          <p:cNvPr id="14" name="Text Box 8"/>
          <p:cNvSpPr txBox="1">
            <a:spLocks noChangeArrowheads="1"/>
          </p:cNvSpPr>
          <p:nvPr/>
        </p:nvSpPr>
        <p:spPr bwMode="auto">
          <a:xfrm>
            <a:off x="390560" y="3743773"/>
            <a:ext cx="6262938" cy="2351921"/>
          </a:xfrm>
          <a:prstGeom prst="rect">
            <a:avLst/>
          </a:pr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BH" sz="1600" b="1" i="0" u="none" strike="noStrike" cap="none" normalizeH="0" baseline="0" dirty="0">
                <a:ln>
                  <a:noFill/>
                </a:ln>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ar-BH"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تنقى البهارات من الشوائب وتغسل جيداً .</a:t>
            </a:r>
            <a:endParaRPr lang="en-US"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lang="ar-BH"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 تصفى وتترك في الشمس أو في الهواء لتجف تماماً .</a:t>
            </a:r>
            <a:endParaRPr lang="en-US"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lang="ar-BH"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 يقشر ما يلزم تقشيره أو يدق لتسهيل طحنه .</a:t>
            </a:r>
            <a:endParaRPr lang="en-US"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lang="ar-BH"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 تخلط البهارات وتطحن ثم توضع في زجاجة أو علبة نظيفة جافة وتقفل بأحكام .</a:t>
            </a:r>
            <a:endParaRPr lang="en-US"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lang="ar-BH"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 تستخدم هذه البهارات لمعظم الأطباق الخليجية .</a:t>
            </a:r>
            <a:endParaRPr lang="en-US"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p:txBody>
      </p:sp>
      <p:sp>
        <p:nvSpPr>
          <p:cNvPr id="15" name="Rectangle 6" descr="5993"/>
          <p:cNvSpPr>
            <a:spLocks noChangeArrowheads="1"/>
          </p:cNvSpPr>
          <p:nvPr/>
        </p:nvSpPr>
        <p:spPr bwMode="auto">
          <a:xfrm>
            <a:off x="562346" y="1870228"/>
            <a:ext cx="1895931" cy="1768840"/>
          </a:xfrm>
          <a:prstGeom prst="rect">
            <a:avLst/>
          </a:prstGeom>
          <a:blipFill dpi="0" rotWithShape="0">
            <a:blip r:embed="rId3"/>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285245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bg/>
                                          </p:spTgt>
                                        </p:tgtEl>
                                        <p:attrNameLst>
                                          <p:attrName>style.visibility</p:attrName>
                                        </p:attrNameLst>
                                      </p:cBhvr>
                                      <p:to>
                                        <p:strVal val="visible"/>
                                      </p:to>
                                    </p:set>
                                    <p:animEffect transition="in" filter="fade">
                                      <p:cBhvr>
                                        <p:cTn id="26" dur="500"/>
                                        <p:tgtEl>
                                          <p:spTgt spid="8">
                                            <p:bg/>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500"/>
                                        <p:tgtEl>
                                          <p:spTgt spid="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fade">
                                      <p:cBhvr>
                                        <p:cTn id="36" dur="500"/>
                                        <p:tgtEl>
                                          <p:spTgt spid="8">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Effect transition="in" filter="fade">
                                      <p:cBhvr>
                                        <p:cTn id="41" dur="500"/>
                                        <p:tgtEl>
                                          <p:spTgt spid="8">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xEl>
                                              <p:pRg st="3" end="3"/>
                                            </p:txEl>
                                          </p:spTgt>
                                        </p:tgtEl>
                                        <p:attrNameLst>
                                          <p:attrName>style.visibility</p:attrName>
                                        </p:attrNameLst>
                                      </p:cBhvr>
                                      <p:to>
                                        <p:strVal val="visible"/>
                                      </p:to>
                                    </p:set>
                                    <p:animEffect transition="in" filter="fade">
                                      <p:cBhvr>
                                        <p:cTn id="46" dur="500"/>
                                        <p:tgtEl>
                                          <p:spTgt spid="8">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animEffect transition="in" filter="fade">
                                      <p:cBhvr>
                                        <p:cTn id="51" dur="500"/>
                                        <p:tgtEl>
                                          <p:spTgt spid="8">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8">
                                            <p:txEl>
                                              <p:pRg st="5" end="5"/>
                                            </p:txEl>
                                          </p:spTgt>
                                        </p:tgtEl>
                                        <p:attrNameLst>
                                          <p:attrName>style.visibility</p:attrName>
                                        </p:attrNameLst>
                                      </p:cBhvr>
                                      <p:to>
                                        <p:strVal val="visible"/>
                                      </p:to>
                                    </p:set>
                                    <p:animEffect transition="in" filter="fade">
                                      <p:cBhvr>
                                        <p:cTn id="56" dur="500"/>
                                        <p:tgtEl>
                                          <p:spTgt spid="8">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8">
                                            <p:txEl>
                                              <p:pRg st="6" end="6"/>
                                            </p:txEl>
                                          </p:spTgt>
                                        </p:tgtEl>
                                        <p:attrNameLst>
                                          <p:attrName>style.visibility</p:attrName>
                                        </p:attrNameLst>
                                      </p:cBhvr>
                                      <p:to>
                                        <p:strVal val="visible"/>
                                      </p:to>
                                    </p:set>
                                    <p:animEffect transition="in" filter="fade">
                                      <p:cBhvr>
                                        <p:cTn id="61" dur="500"/>
                                        <p:tgtEl>
                                          <p:spTgt spid="8">
                                            <p:txEl>
                                              <p:pRg st="6" end="6"/>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8">
                                            <p:txEl>
                                              <p:pRg st="7" end="7"/>
                                            </p:txEl>
                                          </p:spTgt>
                                        </p:tgtEl>
                                        <p:attrNameLst>
                                          <p:attrName>style.visibility</p:attrName>
                                        </p:attrNameLst>
                                      </p:cBhvr>
                                      <p:to>
                                        <p:strVal val="visible"/>
                                      </p:to>
                                    </p:set>
                                    <p:animEffect transition="in" filter="fade">
                                      <p:cBhvr>
                                        <p:cTn id="66" dur="500"/>
                                        <p:tgtEl>
                                          <p:spTgt spid="8">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8">
                                            <p:txEl>
                                              <p:pRg st="8" end="8"/>
                                            </p:txEl>
                                          </p:spTgt>
                                        </p:tgtEl>
                                        <p:attrNameLst>
                                          <p:attrName>style.visibility</p:attrName>
                                        </p:attrNameLst>
                                      </p:cBhvr>
                                      <p:to>
                                        <p:strVal val="visible"/>
                                      </p:to>
                                    </p:set>
                                    <p:animEffect transition="in" filter="fade">
                                      <p:cBhvr>
                                        <p:cTn id="71" dur="500"/>
                                        <p:tgtEl>
                                          <p:spTgt spid="8">
                                            <p:txEl>
                                              <p:pRg st="8" end="8"/>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8">
                                            <p:txEl>
                                              <p:pRg st="9" end="9"/>
                                            </p:txEl>
                                          </p:spTgt>
                                        </p:tgtEl>
                                        <p:attrNameLst>
                                          <p:attrName>style.visibility</p:attrName>
                                        </p:attrNameLst>
                                      </p:cBhvr>
                                      <p:to>
                                        <p:strVal val="visible"/>
                                      </p:to>
                                    </p:set>
                                    <p:animEffect transition="in" filter="fade">
                                      <p:cBhvr>
                                        <p:cTn id="76" dur="500"/>
                                        <p:tgtEl>
                                          <p:spTgt spid="8">
                                            <p:txEl>
                                              <p:pRg st="9" end="9"/>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8">
                                            <p:txEl>
                                              <p:pRg st="10" end="10"/>
                                            </p:txEl>
                                          </p:spTgt>
                                        </p:tgtEl>
                                        <p:attrNameLst>
                                          <p:attrName>style.visibility</p:attrName>
                                        </p:attrNameLst>
                                      </p:cBhvr>
                                      <p:to>
                                        <p:strVal val="visible"/>
                                      </p:to>
                                    </p:set>
                                    <p:animEffect transition="in" filter="fade">
                                      <p:cBhvr>
                                        <p:cTn id="81" dur="500"/>
                                        <p:tgtEl>
                                          <p:spTgt spid="8">
                                            <p:txEl>
                                              <p:pRg st="10" end="1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8">
                                            <p:txEl>
                                              <p:pRg st="11" end="11"/>
                                            </p:txEl>
                                          </p:spTgt>
                                        </p:tgtEl>
                                        <p:attrNameLst>
                                          <p:attrName>style.visibility</p:attrName>
                                        </p:attrNameLst>
                                      </p:cBhvr>
                                      <p:to>
                                        <p:strVal val="visible"/>
                                      </p:to>
                                    </p:set>
                                    <p:animEffect transition="in" filter="fade">
                                      <p:cBhvr>
                                        <p:cTn id="86" dur="500"/>
                                        <p:tgtEl>
                                          <p:spTgt spid="8">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fade">
                                      <p:cBhvr>
                                        <p:cTn id="91" dur="500"/>
                                        <p:tgtEl>
                                          <p:spTgt spid="12"/>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4">
                                            <p:bg/>
                                          </p:spTgt>
                                        </p:tgtEl>
                                        <p:attrNameLst>
                                          <p:attrName>style.visibility</p:attrName>
                                        </p:attrNameLst>
                                      </p:cBhvr>
                                      <p:to>
                                        <p:strVal val="visible"/>
                                      </p:to>
                                    </p:set>
                                    <p:animEffect transition="in" filter="fade">
                                      <p:cBhvr>
                                        <p:cTn id="96" dur="500"/>
                                        <p:tgtEl>
                                          <p:spTgt spid="14">
                                            <p:bg/>
                                          </p:spTgt>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14">
                                            <p:txEl>
                                              <p:pRg st="0" end="0"/>
                                            </p:txEl>
                                          </p:spTgt>
                                        </p:tgtEl>
                                        <p:attrNameLst>
                                          <p:attrName>style.visibility</p:attrName>
                                        </p:attrNameLst>
                                      </p:cBhvr>
                                      <p:to>
                                        <p:strVal val="visible"/>
                                      </p:to>
                                    </p:set>
                                    <p:animEffect transition="in" filter="fade">
                                      <p:cBhvr>
                                        <p:cTn id="101" dur="500"/>
                                        <p:tgtEl>
                                          <p:spTgt spid="14">
                                            <p:txEl>
                                              <p:pRg st="0" end="0"/>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14">
                                            <p:txEl>
                                              <p:pRg st="1" end="1"/>
                                            </p:txEl>
                                          </p:spTgt>
                                        </p:tgtEl>
                                        <p:attrNameLst>
                                          <p:attrName>style.visibility</p:attrName>
                                        </p:attrNameLst>
                                      </p:cBhvr>
                                      <p:to>
                                        <p:strVal val="visible"/>
                                      </p:to>
                                    </p:set>
                                    <p:animEffect transition="in" filter="fade">
                                      <p:cBhvr>
                                        <p:cTn id="106" dur="500"/>
                                        <p:tgtEl>
                                          <p:spTgt spid="14">
                                            <p:txEl>
                                              <p:pRg st="1" end="1"/>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14">
                                            <p:txEl>
                                              <p:pRg st="2" end="2"/>
                                            </p:txEl>
                                          </p:spTgt>
                                        </p:tgtEl>
                                        <p:attrNameLst>
                                          <p:attrName>style.visibility</p:attrName>
                                        </p:attrNameLst>
                                      </p:cBhvr>
                                      <p:to>
                                        <p:strVal val="visible"/>
                                      </p:to>
                                    </p:set>
                                    <p:animEffect transition="in" filter="fade">
                                      <p:cBhvr>
                                        <p:cTn id="111" dur="500"/>
                                        <p:tgtEl>
                                          <p:spTgt spid="14">
                                            <p:txEl>
                                              <p:pRg st="2" end="2"/>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14">
                                            <p:txEl>
                                              <p:pRg st="3" end="3"/>
                                            </p:txEl>
                                          </p:spTgt>
                                        </p:tgtEl>
                                        <p:attrNameLst>
                                          <p:attrName>style.visibility</p:attrName>
                                        </p:attrNameLst>
                                      </p:cBhvr>
                                      <p:to>
                                        <p:strVal val="visible"/>
                                      </p:to>
                                    </p:set>
                                    <p:animEffect transition="in" filter="fade">
                                      <p:cBhvr>
                                        <p:cTn id="116" dur="500"/>
                                        <p:tgtEl>
                                          <p:spTgt spid="14">
                                            <p:txEl>
                                              <p:pRg st="3" end="3"/>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14">
                                            <p:txEl>
                                              <p:pRg st="4" end="4"/>
                                            </p:txEl>
                                          </p:spTgt>
                                        </p:tgtEl>
                                        <p:attrNameLst>
                                          <p:attrName>style.visibility</p:attrName>
                                        </p:attrNameLst>
                                      </p:cBhvr>
                                      <p:to>
                                        <p:strVal val="visible"/>
                                      </p:to>
                                    </p:set>
                                    <p:animEffect transition="in" filter="fade">
                                      <p:cBhvr>
                                        <p:cTn id="121"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animBg="1"/>
      <p:bldP spid="9" grpId="0" animBg="1"/>
      <p:bldP spid="12" grpId="0" animBg="1"/>
      <p:bldP spid="13" grpId="0" animBg="1"/>
      <p:bldP spid="1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343836" y="6347373"/>
            <a:ext cx="8419942" cy="400110"/>
          </a:xfrm>
          <a:prstGeom prst="rect">
            <a:avLst/>
          </a:prstGeom>
          <a:noFill/>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تطبيق عملي ل</a:t>
            </a:r>
            <a:r>
              <a:rPr lang="ar-SA" sz="2000" b="1" dirty="0">
                <a:latin typeface="Sakkal Majalla" panose="02000000000000000000" pitchFamily="2" charset="-78"/>
                <a:cs typeface="Sakkal Majalla" panose="02000000000000000000" pitchFamily="2" charset="-78"/>
              </a:rPr>
              <a:t>لعادات الغذائية في الدول الخليجية </a:t>
            </a:r>
            <a:r>
              <a:rPr lang="ar-BH" sz="2000" b="1" dirty="0">
                <a:latin typeface="Sakkal Majalla" panose="02000000000000000000" pitchFamily="2" charset="-78"/>
                <a:cs typeface="Sakkal Majalla" panose="02000000000000000000" pitchFamily="2" charset="-78"/>
              </a:rPr>
              <a:t>-مادة التربية الأسرية- اسر 212</a:t>
            </a:r>
            <a:endParaRPr lang="en-US" sz="2000" b="1" dirty="0">
              <a:latin typeface="Sakkal Majalla" panose="02000000000000000000" pitchFamily="2" charset="-78"/>
              <a:cs typeface="Sakkal Majalla" panose="02000000000000000000" pitchFamily="2" charset="-78"/>
            </a:endParaRPr>
          </a:p>
        </p:txBody>
      </p:sp>
      <p:sp>
        <p:nvSpPr>
          <p:cNvPr id="6" name="Rectangle 5"/>
          <p:cNvSpPr/>
          <p:nvPr/>
        </p:nvSpPr>
        <p:spPr>
          <a:xfrm>
            <a:off x="6958469" y="1183992"/>
            <a:ext cx="1477664" cy="523220"/>
          </a:xfrm>
          <a:prstGeom prst="rect">
            <a:avLst/>
          </a:prstGeom>
          <a:solidFill>
            <a:schemeClr val="accent1">
              <a:lumMod val="40000"/>
              <a:lumOff val="60000"/>
            </a:schemeClr>
          </a:solidFill>
        </p:spPr>
        <p:txBody>
          <a:bodyPr wrap="square">
            <a:spAutoFit/>
          </a:bodyPr>
          <a:lstStyle/>
          <a:p>
            <a:pPr algn="ctr" rtl="1"/>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الدقوس</a:t>
            </a:r>
            <a:endParaRPr lang="en-US" sz="2800" dirty="0">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099" t="30359" r="70439" b="45228"/>
          <a:stretch/>
        </p:blipFill>
        <p:spPr>
          <a:xfrm>
            <a:off x="6797693" y="1936380"/>
            <a:ext cx="1767229" cy="17835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4126783" y="1195729"/>
            <a:ext cx="1816523" cy="523220"/>
          </a:xfrm>
          <a:prstGeom prst="rect">
            <a:avLst/>
          </a:prstGeom>
          <a:solidFill>
            <a:schemeClr val="accent1">
              <a:lumMod val="40000"/>
              <a:lumOff val="60000"/>
            </a:schemeClr>
          </a:solidFill>
        </p:spPr>
        <p:txBody>
          <a:bodyPr wrap="none">
            <a:spAutoFit/>
          </a:bodyPr>
          <a:lstStyle/>
          <a:p>
            <a:pPr algn="ctr" rtl="1"/>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حمص محموس</a:t>
            </a:r>
            <a:endParaRPr lang="en-US" sz="2800" dirty="0">
              <a:latin typeface="Sakkal Majalla" panose="02000000000000000000" pitchFamily="2" charset="-78"/>
              <a:cs typeface="Sakkal Majalla" panose="02000000000000000000" pitchFamily="2" charset="-78"/>
            </a:endParaRPr>
          </a:p>
        </p:txBody>
      </p:sp>
      <p:sp>
        <p:nvSpPr>
          <p:cNvPr id="12" name="Rectangle 11" descr="Picture45"/>
          <p:cNvSpPr>
            <a:spLocks noChangeArrowheads="1"/>
          </p:cNvSpPr>
          <p:nvPr/>
        </p:nvSpPr>
        <p:spPr bwMode="auto">
          <a:xfrm>
            <a:off x="3994573" y="1951988"/>
            <a:ext cx="1916430" cy="1783572"/>
          </a:xfrm>
          <a:prstGeom prst="rect">
            <a:avLst/>
          </a:prstGeom>
          <a:blipFill dpi="0" rotWithShape="0">
            <a:blip r:embed="rId4"/>
            <a:srcRect/>
            <a:stretch>
              <a:fillRect/>
            </a:stretch>
          </a:blipFill>
          <a:ln w="28575" algn="ctr">
            <a:solidFill>
              <a:srgbClr val="00B050"/>
            </a:solidFill>
            <a:miter lim="800000"/>
            <a:headEnd/>
            <a:tailEnd/>
          </a:ln>
          <a:effectLst>
            <a:outerShdw dist="35921" dir="2700000" algn="ctr" rotWithShape="0">
              <a:srgbClr val="808080"/>
            </a:outerShdw>
          </a:effectLst>
        </p:spPr>
        <p:txBody>
          <a:bodyPr rot="0" vert="horz" wrap="square" lIns="91440" tIns="45720" rIns="91440" bIns="45720" anchor="t" anchorCtr="0" upright="1">
            <a:noAutofit/>
          </a:bodyPr>
          <a:lstStyle/>
          <a:p>
            <a:endParaRPr lang="en-US"/>
          </a:p>
        </p:txBody>
      </p:sp>
      <p:sp>
        <p:nvSpPr>
          <p:cNvPr id="13" name="Rectangle 12"/>
          <p:cNvSpPr/>
          <p:nvPr/>
        </p:nvSpPr>
        <p:spPr>
          <a:xfrm>
            <a:off x="1159541" y="1195729"/>
            <a:ext cx="1890261" cy="587853"/>
          </a:xfrm>
          <a:prstGeom prst="rect">
            <a:avLst/>
          </a:prstGeom>
          <a:solidFill>
            <a:schemeClr val="accent1">
              <a:lumMod val="40000"/>
              <a:lumOff val="60000"/>
            </a:schemeClr>
          </a:solidFill>
        </p:spPr>
        <p:txBody>
          <a:bodyPr wrap="none">
            <a:spAutoFit/>
          </a:bodyPr>
          <a:lstStyle/>
          <a:p>
            <a:pPr algn="ctr" rtl="1">
              <a:lnSpc>
                <a:spcPct val="115000"/>
              </a:lnSpc>
              <a:spcAft>
                <a:spcPts val="1000"/>
              </a:spcAft>
            </a:pPr>
            <a:r>
              <a:rPr lang="ar-SA"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سمبوسة</a:t>
            </a:r>
            <a:r>
              <a:rPr lang="ar-SA"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اللحم  </a:t>
            </a:r>
            <a:endParaRPr lang="en-US" sz="2800" dirty="0">
              <a:effectLst/>
              <a:latin typeface="Sakkal Majalla" panose="02000000000000000000" pitchFamily="2" charset="-78"/>
              <a:ea typeface="Calibri" panose="020F0502020204030204" pitchFamily="34" charset="0"/>
              <a:cs typeface="Sakkal Majalla" panose="02000000000000000000" pitchFamily="2" charset="-78"/>
            </a:endParaRPr>
          </a:p>
        </p:txBody>
      </p:sp>
      <p:pic>
        <p:nvPicPr>
          <p:cNvPr id="14" name="Picture 1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9541" y="1911281"/>
            <a:ext cx="2073139" cy="1923415"/>
          </a:xfrm>
          <a:prstGeom prst="rect">
            <a:avLst/>
          </a:prstGeom>
          <a:ln>
            <a:noFill/>
          </a:ln>
          <a:effectLst>
            <a:outerShdw blurRad="292100" dist="139700" dir="2700000" algn="tl" rotWithShape="0">
              <a:srgbClr val="333333">
                <a:alpha val="65000"/>
              </a:srgbClr>
            </a:outerShdw>
          </a:effectLst>
        </p:spPr>
      </p:pic>
      <p:sp>
        <p:nvSpPr>
          <p:cNvPr id="15" name="Rectangle 14"/>
          <p:cNvSpPr/>
          <p:nvPr/>
        </p:nvSpPr>
        <p:spPr>
          <a:xfrm>
            <a:off x="4335428" y="4787821"/>
            <a:ext cx="1536137" cy="523220"/>
          </a:xfrm>
          <a:prstGeom prst="rect">
            <a:avLst/>
          </a:prstGeom>
          <a:solidFill>
            <a:schemeClr val="accent1">
              <a:lumMod val="40000"/>
              <a:lumOff val="60000"/>
            </a:schemeClr>
          </a:solidFill>
        </p:spPr>
        <p:txBody>
          <a:bodyPr wrap="square">
            <a:spAutoFit/>
          </a:bodyPr>
          <a:lstStyle/>
          <a:p>
            <a:pPr algn="ctr" rtl="1"/>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الكباب</a:t>
            </a:r>
            <a:endParaRPr lang="en-US" sz="2800" dirty="0">
              <a:latin typeface="Sakkal Majalla" panose="02000000000000000000" pitchFamily="2" charset="-78"/>
              <a:cs typeface="Sakkal Majalla" panose="02000000000000000000" pitchFamily="2" charset="-78"/>
            </a:endParaRPr>
          </a:p>
        </p:txBody>
      </p:sp>
      <p:sp>
        <p:nvSpPr>
          <p:cNvPr id="16" name="Rectangle 15" descr="Picture8"/>
          <p:cNvSpPr>
            <a:spLocks noChangeArrowheads="1"/>
          </p:cNvSpPr>
          <p:nvPr/>
        </p:nvSpPr>
        <p:spPr bwMode="auto">
          <a:xfrm>
            <a:off x="1908389" y="4145402"/>
            <a:ext cx="2282825" cy="1923415"/>
          </a:xfrm>
          <a:prstGeom prst="rect">
            <a:avLst/>
          </a:prstGeom>
          <a:blipFill dpi="0" rotWithShape="0">
            <a:blip r:embed="rId6"/>
            <a:srcRect/>
            <a:stretch>
              <a:fillRect/>
            </a:stretch>
          </a:blipFill>
          <a:ln w="28575" algn="ctr">
            <a:solidFill>
              <a:srgbClr val="76923C"/>
            </a:solidFill>
            <a:miter lim="800000"/>
            <a:headEnd/>
            <a:tailEnd/>
          </a:ln>
          <a:effectLst>
            <a:outerShdw dist="35921" dir="2700000" algn="ctr" rotWithShape="0">
              <a:srgbClr val="808080"/>
            </a:outerShdw>
          </a:effectLst>
        </p:spPr>
        <p:txBody>
          <a:bodyPr rot="0" vert="horz" wrap="square" lIns="91440" tIns="45720" rIns="91440" bIns="45720" anchor="t" anchorCtr="0" upright="1">
            <a:noAutofit/>
          </a:bodyPr>
          <a:lstStyle/>
          <a:p>
            <a:endParaRPr lang="en-US"/>
          </a:p>
        </p:txBody>
      </p:sp>
      <p:sp>
        <p:nvSpPr>
          <p:cNvPr id="17" name="Rectangle 16"/>
          <p:cNvSpPr/>
          <p:nvPr/>
        </p:nvSpPr>
        <p:spPr>
          <a:xfrm>
            <a:off x="9607640" y="1167532"/>
            <a:ext cx="1396118" cy="523220"/>
          </a:xfrm>
          <a:prstGeom prst="rect">
            <a:avLst/>
          </a:prstGeom>
          <a:solidFill>
            <a:schemeClr val="accent1">
              <a:lumMod val="40000"/>
              <a:lumOff val="60000"/>
            </a:schemeClr>
          </a:solidFill>
        </p:spPr>
        <p:txBody>
          <a:bodyPr wrap="square">
            <a:spAutoFit/>
          </a:bodyPr>
          <a:lstStyle/>
          <a:p>
            <a:pPr algn="ctr" rtl="1"/>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كبة الأرز</a:t>
            </a:r>
            <a:endParaRPr lang="en-US" sz="2800" dirty="0">
              <a:latin typeface="Sakkal Majalla" panose="02000000000000000000" pitchFamily="2" charset="-78"/>
              <a:cs typeface="Sakkal Majalla" panose="02000000000000000000" pitchFamily="2" charset="-78"/>
            </a:endParaRPr>
          </a:p>
        </p:txBody>
      </p:sp>
      <p:sp>
        <p:nvSpPr>
          <p:cNvPr id="18" name="Rectangle 17" descr="1220947313shams"/>
          <p:cNvSpPr>
            <a:spLocks noChangeArrowheads="1"/>
          </p:cNvSpPr>
          <p:nvPr/>
        </p:nvSpPr>
        <p:spPr bwMode="auto">
          <a:xfrm>
            <a:off x="9451612" y="1951988"/>
            <a:ext cx="1888490" cy="1887855"/>
          </a:xfrm>
          <a:prstGeom prst="rect">
            <a:avLst/>
          </a:prstGeom>
          <a:blipFill dpi="0" rotWithShape="0">
            <a:blip r:embed="rId7"/>
            <a:srcRect/>
            <a:stretch>
              <a:fillRect/>
            </a:stretch>
          </a:blipFill>
          <a:ln w="28575" algn="ctr">
            <a:solidFill>
              <a:srgbClr val="76923C"/>
            </a:solidFill>
            <a:miter lim="800000"/>
            <a:headEnd/>
            <a:tailEnd/>
          </a:ln>
          <a:effectLst>
            <a:outerShdw dist="35921" dir="2700000" algn="ctr" rotWithShape="0">
              <a:srgbClr val="808080"/>
            </a:outerShdw>
          </a:effectLst>
        </p:spPr>
        <p:txBody>
          <a:bodyPr rot="0" vert="horz" wrap="square" lIns="91440" tIns="45720" rIns="91440" bIns="45720" anchor="t" anchorCtr="0" upright="1">
            <a:noAutofit/>
          </a:bodyPr>
          <a:lstStyle/>
          <a:p>
            <a:endParaRPr lang="en-US"/>
          </a:p>
        </p:txBody>
      </p:sp>
      <p:sp>
        <p:nvSpPr>
          <p:cNvPr id="19" name="Rectangle 18"/>
          <p:cNvSpPr/>
          <p:nvPr/>
        </p:nvSpPr>
        <p:spPr>
          <a:xfrm>
            <a:off x="8782698" y="4787821"/>
            <a:ext cx="1866859" cy="523220"/>
          </a:xfrm>
          <a:prstGeom prst="rect">
            <a:avLst/>
          </a:prstGeom>
          <a:solidFill>
            <a:schemeClr val="accent1">
              <a:lumMod val="40000"/>
              <a:lumOff val="60000"/>
            </a:schemeClr>
          </a:solidFill>
        </p:spPr>
        <p:txBody>
          <a:bodyPr wrap="square">
            <a:spAutoFit/>
          </a:bodyPr>
          <a:lstStyle/>
          <a:p>
            <a:pPr algn="ctr" rtl="1"/>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خبز عروق</a:t>
            </a:r>
            <a:endParaRPr lang="en-US" sz="2800" dirty="0">
              <a:latin typeface="Sakkal Majalla" panose="02000000000000000000" pitchFamily="2" charset="-78"/>
              <a:cs typeface="Sakkal Majalla" panose="02000000000000000000" pitchFamily="2" charset="-78"/>
            </a:endParaRPr>
          </a:p>
        </p:txBody>
      </p:sp>
      <p:sp>
        <p:nvSpPr>
          <p:cNvPr id="20" name="Rectangle 19" descr="خبز عروق"/>
          <p:cNvSpPr>
            <a:spLocks noChangeArrowheads="1"/>
          </p:cNvSpPr>
          <p:nvPr/>
        </p:nvSpPr>
        <p:spPr bwMode="auto">
          <a:xfrm>
            <a:off x="6439437" y="4251531"/>
            <a:ext cx="2125485" cy="1747331"/>
          </a:xfrm>
          <a:prstGeom prst="rect">
            <a:avLst/>
          </a:prstGeom>
          <a:blipFill dpi="0" rotWithShape="0">
            <a:blip r:embed="rId8"/>
            <a:srcRect/>
            <a:stretch>
              <a:fillRect/>
            </a:stretch>
          </a:blipFill>
          <a:ln w="28575" algn="ctr">
            <a:solidFill>
              <a:srgbClr val="76923C"/>
            </a:solidFill>
            <a:miter lim="800000"/>
            <a:headEnd/>
            <a:tailEnd/>
          </a:ln>
          <a:effectLst>
            <a:outerShdw dist="35921" dir="2700000" algn="ctr" rotWithShape="0">
              <a:srgbClr val="808080"/>
            </a:outerShdw>
          </a:effectLst>
        </p:spPr>
        <p:txBody>
          <a:bodyPr rot="0" vert="horz" wrap="square" lIns="91440" tIns="45720" rIns="91440" bIns="45720" anchor="t" anchorCtr="0" upright="1">
            <a:noAutofit/>
          </a:bodyPr>
          <a:lstStyle/>
          <a:p>
            <a:endParaRPr lang="en-US"/>
          </a:p>
        </p:txBody>
      </p:sp>
      <p:sp>
        <p:nvSpPr>
          <p:cNvPr id="21" name="Rectangle: Rounded Corners 1">
            <a:extLst>
              <a:ext uri="{FF2B5EF4-FFF2-40B4-BE49-F238E27FC236}">
                <a16:creationId xmlns:a16="http://schemas.microsoft.com/office/drawing/2014/main" xmlns="" id="{BB29B666-8A4A-48AB-8CF7-1AED8CE44CE5}"/>
              </a:ext>
            </a:extLst>
          </p:cNvPr>
          <p:cNvSpPr/>
          <p:nvPr/>
        </p:nvSpPr>
        <p:spPr>
          <a:xfrm>
            <a:off x="4652848" y="271374"/>
            <a:ext cx="2580915" cy="713542"/>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ts val="800"/>
              </a:spcAft>
            </a:pPr>
            <a:r>
              <a:rPr lang="ar-BH" sz="3600" b="1" dirty="0">
                <a:latin typeface="Sakkal Majalla" panose="02000000000000000000" pitchFamily="2" charset="-78"/>
                <a:cs typeface="Sakkal Majalla" panose="02000000000000000000" pitchFamily="2" charset="-78"/>
              </a:rPr>
              <a:t>الـــــمـقـبـــــلات</a:t>
            </a:r>
            <a:endParaRPr lang="en-US" sz="3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031665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animBg="1"/>
      <p:bldP spid="13" grpId="0" animBg="1"/>
      <p:bldP spid="15" grpId="0" animBg="1"/>
      <p:bldP spid="16" grpId="0" animBg="1"/>
      <p:bldP spid="17" grpId="0" animBg="1"/>
      <p:bldP spid="18"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70459" y="6344826"/>
            <a:ext cx="8419942" cy="400110"/>
          </a:xfrm>
          <a:prstGeom prst="rect">
            <a:avLst/>
          </a:prstGeom>
          <a:noFill/>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تطبيق عملي ل</a:t>
            </a:r>
            <a:r>
              <a:rPr lang="ar-SA" sz="2000" b="1" dirty="0">
                <a:latin typeface="Sakkal Majalla" panose="02000000000000000000" pitchFamily="2" charset="-78"/>
                <a:cs typeface="Sakkal Majalla" panose="02000000000000000000" pitchFamily="2" charset="-78"/>
              </a:rPr>
              <a:t>لعادات الغذائية في الدول الخليجية </a:t>
            </a:r>
            <a:r>
              <a:rPr lang="ar-BH" sz="2000" b="1" dirty="0">
                <a:latin typeface="Sakkal Majalla" panose="02000000000000000000" pitchFamily="2" charset="-78"/>
                <a:cs typeface="Sakkal Majalla" panose="02000000000000000000" pitchFamily="2" charset="-78"/>
              </a:rPr>
              <a:t>-مادة التربية الأسرية- اسر 212</a:t>
            </a:r>
            <a:endParaRPr lang="en-US" sz="2000" b="1" dirty="0">
              <a:latin typeface="Sakkal Majalla" panose="02000000000000000000" pitchFamily="2" charset="-78"/>
              <a:cs typeface="Sakkal Majalla" panose="02000000000000000000" pitchFamily="2" charset="-78"/>
            </a:endParaRPr>
          </a:p>
        </p:txBody>
      </p:sp>
      <p:sp>
        <p:nvSpPr>
          <p:cNvPr id="6" name="Rectangle: Rounded Corners 1">
            <a:extLst>
              <a:ext uri="{FF2B5EF4-FFF2-40B4-BE49-F238E27FC236}">
                <a16:creationId xmlns:a16="http://schemas.microsoft.com/office/drawing/2014/main" xmlns="" id="{BB29B666-8A4A-48AB-8CF7-1AED8CE44CE5}"/>
              </a:ext>
            </a:extLst>
          </p:cNvPr>
          <p:cNvSpPr/>
          <p:nvPr/>
        </p:nvSpPr>
        <p:spPr>
          <a:xfrm>
            <a:off x="3617259" y="137209"/>
            <a:ext cx="4889563" cy="901212"/>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ar-BH" sz="3600" b="1" dirty="0">
              <a:latin typeface="Sakkal Majalla" panose="02000000000000000000" pitchFamily="2" charset="-78"/>
              <a:cs typeface="Sakkal Majalla" panose="02000000000000000000" pitchFamily="2" charset="-78"/>
            </a:endParaRPr>
          </a:p>
          <a:p>
            <a:pPr lvl="0" algn="ctr" rtl="1"/>
            <a:r>
              <a:rPr lang="ar-BH" sz="3600" b="1" dirty="0">
                <a:latin typeface="Sakkal Majalla" panose="02000000000000000000" pitchFamily="2" charset="-78"/>
                <a:cs typeface="Sakkal Majalla" panose="02000000000000000000" pitchFamily="2" charset="-78"/>
              </a:rPr>
              <a:t>تطبيق عملي</a:t>
            </a:r>
            <a:r>
              <a:rPr lang="en-US" sz="3600" b="1" dirty="0">
                <a:latin typeface="Sakkal Majalla" panose="02000000000000000000" pitchFamily="2" charset="-78"/>
                <a:cs typeface="Sakkal Majalla" panose="02000000000000000000" pitchFamily="2" charset="-78"/>
              </a:rPr>
              <a:t>-</a:t>
            </a:r>
            <a:r>
              <a:rPr lang="ar-BH" sz="3600" b="1" dirty="0">
                <a:latin typeface="Sakkal Majalla" panose="02000000000000000000" pitchFamily="2" charset="-78"/>
                <a:cs typeface="Sakkal Majalla" panose="02000000000000000000" pitchFamily="2" charset="-78"/>
              </a:rPr>
              <a:t> الدقوس</a:t>
            </a:r>
          </a:p>
          <a:p>
            <a:pPr lvl="0" algn="ctr"/>
            <a:r>
              <a:rPr lang="ar-BH" sz="3600" b="1" dirty="0"/>
              <a:t> </a:t>
            </a:r>
            <a:endParaRPr lang="en-US" sz="3600" b="1" dirty="0">
              <a:latin typeface="Sakkal Majalla" panose="02000000000000000000" pitchFamily="2" charset="-78"/>
              <a:cs typeface="Sakkal Majalla" panose="02000000000000000000" pitchFamily="2" charset="-78"/>
            </a:endParaRPr>
          </a:p>
        </p:txBody>
      </p:sp>
      <p:sp>
        <p:nvSpPr>
          <p:cNvPr id="8" name="Text Box 2"/>
          <p:cNvSpPr txBox="1">
            <a:spLocks noChangeArrowheads="1"/>
          </p:cNvSpPr>
          <p:nvPr/>
        </p:nvSpPr>
        <p:spPr bwMode="auto">
          <a:xfrm>
            <a:off x="8349482" y="2090644"/>
            <a:ext cx="3398781" cy="4023222"/>
          </a:xfrm>
          <a:prstGeom prst="rect">
            <a:avLst/>
          </a:prstGeom>
          <a:solidFill>
            <a:schemeClr val="accent1">
              <a:lumMod val="40000"/>
              <a:lumOff val="60000"/>
            </a:schemeClr>
          </a:solidFill>
          <a:ln>
            <a:noFill/>
          </a:ln>
          <a:effectLst/>
        </p:spPr>
        <p:txBody>
          <a:bodyPr vert="horz" wrap="square" lIns="91440" tIns="45720" rIns="91440" bIns="45720" numCol="1" anchor="t" anchorCtr="0" compatLnSpc="1">
            <a:prstTxWarp prst="textNoShape">
              <a:avLst/>
            </a:prstTxWarp>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BH" sz="1600" b="1"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lang="ar-BH"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2ثمرة بصل مفروم ناعم</a:t>
            </a:r>
            <a:endParaRPr lang="en-US"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lang="ar-BH"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- 4 ثمرات طماطم كبيرة</a:t>
            </a:r>
            <a:endParaRPr lang="en-US"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lang="ar-BH"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- 3فصوص ثوم </a:t>
            </a:r>
            <a:endParaRPr lang="en-US"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lang="ar-BH"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- 5 حبات من الفلفل الأخضر الحار</a:t>
            </a:r>
            <a:endParaRPr lang="en-US"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lang="ar-BH"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-1 ملعقة طعام معجون طماطم</a:t>
            </a:r>
            <a:endParaRPr lang="en-US"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lang="ar-BH"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 قليل من الزيت</a:t>
            </a:r>
            <a:endParaRPr lang="en-US"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lang="ar-BH"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 ملح حسب الرغبة</a:t>
            </a:r>
            <a:endParaRPr lang="en-US"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lang="ar-BH"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- 1/2 ليمونة أو حسب الرغبة</a:t>
            </a:r>
            <a:endParaRPr lang="en-US"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lang="ar-BH"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  1/2 مكعب ماجي , ويمكن الاستغناء عنه</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anose="020B0604020202020204" pitchFamily="34" charset="0"/>
            </a:endParaRPr>
          </a:p>
        </p:txBody>
      </p:sp>
      <p:sp>
        <p:nvSpPr>
          <p:cNvPr id="9" name="Rectangle 8"/>
          <p:cNvSpPr/>
          <p:nvPr/>
        </p:nvSpPr>
        <p:spPr>
          <a:xfrm>
            <a:off x="10344428" y="1418367"/>
            <a:ext cx="1090363" cy="584775"/>
          </a:xfrm>
          <a:prstGeom prst="rect">
            <a:avLst/>
          </a:prstGeom>
          <a:solidFill>
            <a:srgbClr val="FFFF00"/>
          </a:solidFill>
        </p:spPr>
        <p:txBody>
          <a:bodyPr wrap="none">
            <a:spAutoFit/>
          </a:bodyPr>
          <a:lstStyle/>
          <a:p>
            <a:r>
              <a:rPr lang="ar-BH" sz="3200" b="1" dirty="0">
                <a:solidFill>
                  <a:srgbClr val="FF0000"/>
                </a:solidFill>
                <a:latin typeface="Sakkal Majalla" panose="02000000000000000000" pitchFamily="2" charset="-78"/>
                <a:ea typeface="Arial" panose="020B0604020202020204" pitchFamily="34" charset="0"/>
                <a:cs typeface="Sakkal Majalla" panose="02000000000000000000" pitchFamily="2" charset="-78"/>
              </a:rPr>
              <a:t>المقادير</a:t>
            </a:r>
            <a:endParaRPr lang="en-US" sz="3200" b="1" dirty="0">
              <a:solidFill>
                <a:srgbClr val="FF0000"/>
              </a:solidFill>
              <a:latin typeface="Sakkal Majalla" panose="02000000000000000000" pitchFamily="2" charset="-78"/>
              <a:ea typeface="Arial" panose="020B0604020202020204" pitchFamily="34" charset="0"/>
              <a:cs typeface="Sakkal Majalla" panose="02000000000000000000" pitchFamily="2" charset="-78"/>
            </a:endParaRPr>
          </a:p>
        </p:txBody>
      </p:sp>
      <p:sp>
        <p:nvSpPr>
          <p:cNvPr id="12" name="Rectangle 11"/>
          <p:cNvSpPr/>
          <p:nvPr/>
        </p:nvSpPr>
        <p:spPr>
          <a:xfrm>
            <a:off x="5375023" y="1461630"/>
            <a:ext cx="2127505" cy="584775"/>
          </a:xfrm>
          <a:prstGeom prst="rect">
            <a:avLst/>
          </a:prstGeom>
          <a:solidFill>
            <a:srgbClr val="FFFF00"/>
          </a:solidFill>
        </p:spPr>
        <p:txBody>
          <a:bodyPr wrap="none">
            <a:spAutoFit/>
          </a:bodyPr>
          <a:lstStyle/>
          <a:p>
            <a:r>
              <a:rPr lang="ar-BH" sz="3200" b="1" dirty="0">
                <a:solidFill>
                  <a:srgbClr val="FF0000"/>
                </a:solidFill>
                <a:latin typeface="Sakkal Majalla" panose="02000000000000000000" pitchFamily="2" charset="-78"/>
                <a:ea typeface="Arial" panose="020B0604020202020204" pitchFamily="34" charset="0"/>
                <a:cs typeface="Sakkal Majalla" panose="02000000000000000000" pitchFamily="2" charset="-78"/>
              </a:rPr>
              <a:t>طريقة التحضير</a:t>
            </a:r>
            <a:r>
              <a:rPr lang="en-US" b="1" dirty="0">
                <a:latin typeface="Arial" panose="020B0604020202020204" pitchFamily="34" charset="0"/>
                <a:ea typeface="Arial" panose="020B0604020202020204" pitchFamily="34" charset="0"/>
              </a:rPr>
              <a:t> </a:t>
            </a:r>
            <a:endParaRPr lang="en-US" dirty="0"/>
          </a:p>
        </p:txBody>
      </p:sp>
      <p:sp>
        <p:nvSpPr>
          <p:cNvPr id="13" name="AutoShape 3" descr="Picture25"/>
          <p:cNvSpPr>
            <a:spLocks noChangeArrowheads="1"/>
          </p:cNvSpPr>
          <p:nvPr/>
        </p:nvSpPr>
        <p:spPr bwMode="auto">
          <a:xfrm>
            <a:off x="311491" y="155012"/>
            <a:ext cx="2127505" cy="1965325"/>
          </a:xfrm>
          <a:prstGeom prst="flowChartAlternateProcess">
            <a:avLst/>
          </a:prstGeom>
          <a:blipFill dpi="0" rotWithShape="0">
            <a:blip r:embed="rId3"/>
            <a:srcRect/>
            <a:stretch>
              <a:fillRect/>
            </a:stretch>
          </a:blipFill>
          <a:ln w="28575" algn="ctr">
            <a:solidFill>
              <a:srgbClr val="76923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4" name="Flowchart: Alternate Process 13" descr="Picture27"/>
          <p:cNvSpPr>
            <a:spLocks noChangeArrowheads="1"/>
          </p:cNvSpPr>
          <p:nvPr/>
        </p:nvSpPr>
        <p:spPr bwMode="auto">
          <a:xfrm>
            <a:off x="311490" y="2347260"/>
            <a:ext cx="2127505" cy="1789430"/>
          </a:xfrm>
          <a:prstGeom prst="flowChartAlternateProcess">
            <a:avLst/>
          </a:prstGeom>
          <a:blipFill dpi="0" rotWithShape="0">
            <a:blip r:embed="rId4"/>
            <a:srcRect/>
            <a:stretch>
              <a:fillRect/>
            </a:stretch>
          </a:blipFill>
          <a:ln w="28575" algn="ctr">
            <a:solidFill>
              <a:srgbClr val="76923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15" name="Flowchart: Alternate Process 14" descr="Picture26"/>
          <p:cNvSpPr>
            <a:spLocks noChangeArrowheads="1"/>
          </p:cNvSpPr>
          <p:nvPr/>
        </p:nvSpPr>
        <p:spPr bwMode="auto">
          <a:xfrm>
            <a:off x="520015" y="4302356"/>
            <a:ext cx="1710453" cy="1811510"/>
          </a:xfrm>
          <a:prstGeom prst="flowChartAlternateProcess">
            <a:avLst/>
          </a:prstGeom>
          <a:blipFill dpi="0" rotWithShape="0">
            <a:blip r:embed="rId5"/>
            <a:srcRect/>
            <a:stretch>
              <a:fillRect/>
            </a:stretch>
          </a:blipFill>
          <a:ln w="28575" algn="ctr">
            <a:solidFill>
              <a:srgbClr val="76923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16" name="Text Box 6"/>
          <p:cNvSpPr txBox="1">
            <a:spLocks noChangeArrowheads="1"/>
          </p:cNvSpPr>
          <p:nvPr/>
        </p:nvSpPr>
        <p:spPr bwMode="auto">
          <a:xfrm>
            <a:off x="2891250" y="2085024"/>
            <a:ext cx="5005975" cy="1892300"/>
          </a:xfrm>
          <a:prstGeom prst="rect">
            <a:avLst/>
          </a:prstGeom>
          <a:solidFill>
            <a:schemeClr val="accent2">
              <a:lumMod val="40000"/>
              <a:lumOff val="60000"/>
            </a:schemeClr>
          </a:solidFill>
          <a:ln>
            <a:noFill/>
          </a:ln>
          <a:effectLst/>
        </p:spPr>
        <p:txBody>
          <a:bodyPr vert="horz" wrap="square" lIns="91440" tIns="45720" rIns="91440" bIns="45720" numCol="1" anchor="t" anchorCtr="0" compatLnSpc="1">
            <a:prstTxWarp prst="textNoShape">
              <a:avLst/>
            </a:prstTxWarp>
          </a:bodyPr>
          <a:lstStyle/>
          <a:p>
            <a:pPr algn="r" rtl="1" eaLnBrk="0" fontAlgn="base" hangingPunct="0">
              <a:spcBef>
                <a:spcPct val="0"/>
              </a:spcBef>
              <a:spcAft>
                <a:spcPct val="0"/>
              </a:spcAft>
            </a:pPr>
            <a:r>
              <a:rPr lang="ar-BH"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 يحمر البصل في إناء على النار .</a:t>
            </a:r>
            <a:endParaRPr lang="en-US"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algn="r" rtl="1" eaLnBrk="0" fontAlgn="base" hangingPunct="0">
              <a:spcBef>
                <a:spcPct val="0"/>
              </a:spcBef>
              <a:spcAft>
                <a:spcPct val="0"/>
              </a:spcAft>
            </a:pPr>
            <a:r>
              <a:rPr lang="ar-BH"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 توضع باقي المقادير في الخلاط الكهربائي وتخلط جيدا .</a:t>
            </a:r>
            <a:endParaRPr lang="en-US"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algn="r" rtl="1" eaLnBrk="0" fontAlgn="base" hangingPunct="0">
              <a:spcBef>
                <a:spcPct val="0"/>
              </a:spcBef>
              <a:spcAft>
                <a:spcPct val="0"/>
              </a:spcAft>
            </a:pPr>
            <a:r>
              <a:rPr lang="ar-BH"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 يضاف الخليط إلى البصل المحمر , ويترك على نار </a:t>
            </a:r>
            <a:endParaRPr lang="en-US"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algn="r" rtl="1" eaLnBrk="0" fontAlgn="base" hangingPunct="0">
              <a:spcBef>
                <a:spcPct val="0"/>
              </a:spcBef>
              <a:spcAft>
                <a:spcPct val="0"/>
              </a:spcAft>
            </a:pPr>
            <a:r>
              <a:rPr lang="ar-BH"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   عالية حتى يغلي .</a:t>
            </a:r>
            <a:endParaRPr lang="en-US"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algn="r" rtl="1" eaLnBrk="0" fontAlgn="base" hangingPunct="0">
              <a:spcBef>
                <a:spcPct val="0"/>
              </a:spcBef>
              <a:spcAft>
                <a:spcPct val="0"/>
              </a:spcAft>
            </a:pPr>
            <a:r>
              <a:rPr lang="ar-BH" sz="24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 يترك على نار هادئة إلى أن يصبح كثيفا</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38958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bg/>
                                          </p:spTgt>
                                        </p:tgtEl>
                                        <p:attrNameLst>
                                          <p:attrName>style.visibility</p:attrName>
                                        </p:attrNameLst>
                                      </p:cBhvr>
                                      <p:to>
                                        <p:strVal val="visible"/>
                                      </p:to>
                                    </p:set>
                                    <p:animEffect transition="in" filter="fade">
                                      <p:cBhvr>
                                        <p:cTn id="17" dur="500"/>
                                        <p:tgtEl>
                                          <p:spTgt spid="8">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fade">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fade">
                                      <p:cBhvr>
                                        <p:cTn id="37" dur="5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fade">
                                      <p:cBhvr>
                                        <p:cTn id="42" dur="500"/>
                                        <p:tgtEl>
                                          <p:spTgt spid="8">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animEffect transition="in" filter="fade">
                                      <p:cBhvr>
                                        <p:cTn id="47" dur="500"/>
                                        <p:tgtEl>
                                          <p:spTgt spid="8">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6" end="6"/>
                                            </p:txEl>
                                          </p:spTgt>
                                        </p:tgtEl>
                                        <p:attrNameLst>
                                          <p:attrName>style.visibility</p:attrName>
                                        </p:attrNameLst>
                                      </p:cBhvr>
                                      <p:to>
                                        <p:strVal val="visible"/>
                                      </p:to>
                                    </p:set>
                                    <p:animEffect transition="in" filter="fade">
                                      <p:cBhvr>
                                        <p:cTn id="52" dur="500"/>
                                        <p:tgtEl>
                                          <p:spTgt spid="8">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xEl>
                                              <p:pRg st="7" end="7"/>
                                            </p:txEl>
                                          </p:spTgt>
                                        </p:tgtEl>
                                        <p:attrNameLst>
                                          <p:attrName>style.visibility</p:attrName>
                                        </p:attrNameLst>
                                      </p:cBhvr>
                                      <p:to>
                                        <p:strVal val="visible"/>
                                      </p:to>
                                    </p:set>
                                    <p:animEffect transition="in" filter="fade">
                                      <p:cBhvr>
                                        <p:cTn id="57" dur="500"/>
                                        <p:tgtEl>
                                          <p:spTgt spid="8">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xEl>
                                              <p:pRg st="8" end="8"/>
                                            </p:txEl>
                                          </p:spTgt>
                                        </p:tgtEl>
                                        <p:attrNameLst>
                                          <p:attrName>style.visibility</p:attrName>
                                        </p:attrNameLst>
                                      </p:cBhvr>
                                      <p:to>
                                        <p:strVal val="visible"/>
                                      </p:to>
                                    </p:set>
                                    <p:animEffect transition="in" filter="fade">
                                      <p:cBhvr>
                                        <p:cTn id="62" dur="500"/>
                                        <p:tgtEl>
                                          <p:spTgt spid="8">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6">
                                            <p:bg/>
                                          </p:spTgt>
                                        </p:tgtEl>
                                        <p:attrNameLst>
                                          <p:attrName>style.visibility</p:attrName>
                                        </p:attrNameLst>
                                      </p:cBhvr>
                                      <p:to>
                                        <p:strVal val="visible"/>
                                      </p:to>
                                    </p:set>
                                    <p:animEffect transition="in" filter="fade">
                                      <p:cBhvr>
                                        <p:cTn id="72" dur="500"/>
                                        <p:tgtEl>
                                          <p:spTgt spid="16">
                                            <p:bg/>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6">
                                            <p:txEl>
                                              <p:pRg st="0" end="0"/>
                                            </p:txEl>
                                          </p:spTgt>
                                        </p:tgtEl>
                                        <p:attrNameLst>
                                          <p:attrName>style.visibility</p:attrName>
                                        </p:attrNameLst>
                                      </p:cBhvr>
                                      <p:to>
                                        <p:strVal val="visible"/>
                                      </p:to>
                                    </p:set>
                                    <p:animEffect transition="in" filter="fade">
                                      <p:cBhvr>
                                        <p:cTn id="77" dur="500"/>
                                        <p:tgtEl>
                                          <p:spTgt spid="16">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6">
                                            <p:txEl>
                                              <p:pRg st="1" end="1"/>
                                            </p:txEl>
                                          </p:spTgt>
                                        </p:tgtEl>
                                        <p:attrNameLst>
                                          <p:attrName>style.visibility</p:attrName>
                                        </p:attrNameLst>
                                      </p:cBhvr>
                                      <p:to>
                                        <p:strVal val="visible"/>
                                      </p:to>
                                    </p:set>
                                    <p:animEffect transition="in" filter="fade">
                                      <p:cBhvr>
                                        <p:cTn id="82" dur="500"/>
                                        <p:tgtEl>
                                          <p:spTgt spid="16">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6">
                                            <p:txEl>
                                              <p:pRg st="2" end="2"/>
                                            </p:txEl>
                                          </p:spTgt>
                                        </p:tgtEl>
                                        <p:attrNameLst>
                                          <p:attrName>style.visibility</p:attrName>
                                        </p:attrNameLst>
                                      </p:cBhvr>
                                      <p:to>
                                        <p:strVal val="visible"/>
                                      </p:to>
                                    </p:set>
                                    <p:animEffect transition="in" filter="fade">
                                      <p:cBhvr>
                                        <p:cTn id="87" dur="500"/>
                                        <p:tgtEl>
                                          <p:spTgt spid="16">
                                            <p:txEl>
                                              <p:pRg st="2" end="2"/>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6">
                                            <p:txEl>
                                              <p:pRg st="3" end="3"/>
                                            </p:txEl>
                                          </p:spTgt>
                                        </p:tgtEl>
                                        <p:attrNameLst>
                                          <p:attrName>style.visibility</p:attrName>
                                        </p:attrNameLst>
                                      </p:cBhvr>
                                      <p:to>
                                        <p:strVal val="visible"/>
                                      </p:to>
                                    </p:set>
                                    <p:animEffect transition="in" filter="fade">
                                      <p:cBhvr>
                                        <p:cTn id="92" dur="500"/>
                                        <p:tgtEl>
                                          <p:spTgt spid="16">
                                            <p:txEl>
                                              <p:pRg st="3" end="3"/>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6">
                                            <p:txEl>
                                              <p:pRg st="4" end="4"/>
                                            </p:txEl>
                                          </p:spTgt>
                                        </p:tgtEl>
                                        <p:attrNameLst>
                                          <p:attrName>style.visibility</p:attrName>
                                        </p:attrNameLst>
                                      </p:cBhvr>
                                      <p:to>
                                        <p:strVal val="visible"/>
                                      </p:to>
                                    </p:set>
                                    <p:animEffect transition="in" filter="fade">
                                      <p:cBhvr>
                                        <p:cTn id="9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animBg="1"/>
      <p:bldP spid="9" grpId="0" animBg="1"/>
      <p:bldP spid="12" grpId="0" animBg="1"/>
      <p:bldP spid="16"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0" y="6457890"/>
            <a:ext cx="8419942" cy="400110"/>
          </a:xfrm>
          <a:prstGeom prst="rect">
            <a:avLst/>
          </a:prstGeom>
          <a:noFill/>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تطبيق عملي ل</a:t>
            </a:r>
            <a:r>
              <a:rPr lang="ar-SA" sz="2000" b="1" dirty="0">
                <a:latin typeface="Sakkal Majalla" panose="02000000000000000000" pitchFamily="2" charset="-78"/>
                <a:cs typeface="Sakkal Majalla" panose="02000000000000000000" pitchFamily="2" charset="-78"/>
              </a:rPr>
              <a:t>لعادات الغذائية في الدول الخليجية </a:t>
            </a:r>
            <a:r>
              <a:rPr lang="ar-BH" sz="2000" b="1" dirty="0">
                <a:latin typeface="Sakkal Majalla" panose="02000000000000000000" pitchFamily="2" charset="-78"/>
                <a:cs typeface="Sakkal Majalla" panose="02000000000000000000" pitchFamily="2" charset="-78"/>
              </a:rPr>
              <a:t>-مادة التربية الأسرية- اسر 212</a:t>
            </a:r>
            <a:endParaRPr lang="en-US" sz="2000" b="1" dirty="0">
              <a:latin typeface="Sakkal Majalla" panose="02000000000000000000" pitchFamily="2" charset="-78"/>
              <a:cs typeface="Sakkal Majalla" panose="02000000000000000000" pitchFamily="2" charset="-78"/>
            </a:endParaRPr>
          </a:p>
        </p:txBody>
      </p:sp>
      <p:sp>
        <p:nvSpPr>
          <p:cNvPr id="6" name="Rectangle: Rounded Corners 1">
            <a:extLst>
              <a:ext uri="{FF2B5EF4-FFF2-40B4-BE49-F238E27FC236}">
                <a16:creationId xmlns:a16="http://schemas.microsoft.com/office/drawing/2014/main" xmlns="" id="{BB29B666-8A4A-48AB-8CF7-1AED8CE44CE5}"/>
              </a:ext>
            </a:extLst>
          </p:cNvPr>
          <p:cNvSpPr/>
          <p:nvPr/>
        </p:nvSpPr>
        <p:spPr>
          <a:xfrm>
            <a:off x="3943955" y="164119"/>
            <a:ext cx="4889563" cy="751402"/>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15000"/>
              </a:lnSpc>
              <a:spcAft>
                <a:spcPts val="1000"/>
              </a:spcAft>
            </a:pPr>
            <a:r>
              <a:rPr lang="ar-BH" sz="3600" b="1" dirty="0">
                <a:latin typeface="Sakkal Majalla" panose="02000000000000000000" pitchFamily="2" charset="-78"/>
                <a:cs typeface="Sakkal Majalla" panose="02000000000000000000" pitchFamily="2" charset="-78"/>
              </a:rPr>
              <a:t>تطبيق عملي</a:t>
            </a:r>
            <a:r>
              <a:rPr lang="en-US" sz="3600" b="1" dirty="0">
                <a:latin typeface="Sakkal Majalla" panose="02000000000000000000" pitchFamily="2" charset="-78"/>
                <a:cs typeface="Sakkal Majalla" panose="02000000000000000000" pitchFamily="2" charset="-78"/>
              </a:rPr>
              <a:t>-</a:t>
            </a:r>
            <a:r>
              <a:rPr lang="ar-BH" sz="3600" b="1" dirty="0">
                <a:latin typeface="Sakkal Majalla" panose="02000000000000000000" pitchFamily="2" charset="-78"/>
                <a:cs typeface="Sakkal Majalla" panose="02000000000000000000" pitchFamily="2" charset="-78"/>
              </a:rPr>
              <a:t> </a:t>
            </a:r>
            <a:r>
              <a:rPr lang="ar-SA" sz="3600" b="1" dirty="0">
                <a:latin typeface="Sakkal Majalla" panose="02000000000000000000" pitchFamily="2" charset="-78"/>
                <a:cs typeface="Sakkal Majalla" panose="02000000000000000000" pitchFamily="2" charset="-78"/>
              </a:rPr>
              <a:t>سمبوسة اللحم  </a:t>
            </a:r>
            <a:endParaRPr lang="en-US" sz="3600" b="1" dirty="0">
              <a:latin typeface="Sakkal Majalla" panose="02000000000000000000" pitchFamily="2" charset="-78"/>
              <a:cs typeface="Sakkal Majalla" panose="02000000000000000000" pitchFamily="2" charset="-78"/>
            </a:endParaRPr>
          </a:p>
        </p:txBody>
      </p:sp>
      <p:sp>
        <p:nvSpPr>
          <p:cNvPr id="8" name="Rectangle 7"/>
          <p:cNvSpPr/>
          <p:nvPr/>
        </p:nvSpPr>
        <p:spPr>
          <a:xfrm>
            <a:off x="10350270" y="1240502"/>
            <a:ext cx="1090363" cy="584775"/>
          </a:xfrm>
          <a:prstGeom prst="rect">
            <a:avLst/>
          </a:prstGeom>
          <a:solidFill>
            <a:srgbClr val="FFFF00"/>
          </a:solidFill>
        </p:spPr>
        <p:txBody>
          <a:bodyPr wrap="none">
            <a:spAutoFit/>
          </a:bodyPr>
          <a:lstStyle/>
          <a:p>
            <a:r>
              <a:rPr lang="ar-BH" sz="3200" b="1" dirty="0">
                <a:solidFill>
                  <a:srgbClr val="FF0000"/>
                </a:solidFill>
                <a:latin typeface="Sakkal Majalla" panose="02000000000000000000" pitchFamily="2" charset="-78"/>
                <a:ea typeface="Arial" panose="020B0604020202020204" pitchFamily="34" charset="0"/>
                <a:cs typeface="Sakkal Majalla" panose="02000000000000000000" pitchFamily="2" charset="-78"/>
              </a:rPr>
              <a:t>المقادير</a:t>
            </a:r>
            <a:endParaRPr lang="en-US" sz="3200" b="1" dirty="0">
              <a:solidFill>
                <a:srgbClr val="FF0000"/>
              </a:solidFill>
              <a:latin typeface="Sakkal Majalla" panose="02000000000000000000" pitchFamily="2" charset="-78"/>
              <a:ea typeface="Arial" panose="020B0604020202020204" pitchFamily="34" charset="0"/>
              <a:cs typeface="Sakkal Majalla" panose="02000000000000000000" pitchFamily="2" charset="-78"/>
            </a:endParaRPr>
          </a:p>
        </p:txBody>
      </p:sp>
      <p:sp>
        <p:nvSpPr>
          <p:cNvPr id="9" name="Rectangle 8"/>
          <p:cNvSpPr/>
          <p:nvPr/>
        </p:nvSpPr>
        <p:spPr>
          <a:xfrm>
            <a:off x="3955071" y="1019257"/>
            <a:ext cx="2127505" cy="584775"/>
          </a:xfrm>
          <a:prstGeom prst="rect">
            <a:avLst/>
          </a:prstGeom>
          <a:solidFill>
            <a:srgbClr val="FFFF00"/>
          </a:solidFill>
        </p:spPr>
        <p:txBody>
          <a:bodyPr wrap="none">
            <a:spAutoFit/>
          </a:bodyPr>
          <a:lstStyle/>
          <a:p>
            <a:r>
              <a:rPr lang="ar-BH" sz="3200" b="1" dirty="0">
                <a:solidFill>
                  <a:srgbClr val="FF0000"/>
                </a:solidFill>
                <a:latin typeface="Sakkal Majalla" panose="02000000000000000000" pitchFamily="2" charset="-78"/>
                <a:ea typeface="Arial" panose="020B0604020202020204" pitchFamily="34" charset="0"/>
                <a:cs typeface="Sakkal Majalla" panose="02000000000000000000" pitchFamily="2" charset="-78"/>
              </a:rPr>
              <a:t>طريقة التحضير</a:t>
            </a:r>
            <a:r>
              <a:rPr lang="en-US" b="1" dirty="0">
                <a:latin typeface="Arial" panose="020B0604020202020204" pitchFamily="34" charset="0"/>
                <a:ea typeface="Arial" panose="020B0604020202020204" pitchFamily="34" charset="0"/>
              </a:rPr>
              <a:t> </a:t>
            </a:r>
            <a:endParaRPr lang="en-US" dirty="0"/>
          </a:p>
        </p:txBody>
      </p:sp>
      <p:sp>
        <p:nvSpPr>
          <p:cNvPr id="12" name="Text Box 6"/>
          <p:cNvSpPr txBox="1">
            <a:spLocks noChangeArrowheads="1"/>
          </p:cNvSpPr>
          <p:nvPr/>
        </p:nvSpPr>
        <p:spPr bwMode="auto">
          <a:xfrm>
            <a:off x="1860469" y="1776861"/>
            <a:ext cx="4713814" cy="4426136"/>
          </a:xfrm>
          <a:prstGeom prst="rect">
            <a:avLst/>
          </a:prstGeom>
          <a:solidFill>
            <a:schemeClr val="accent2">
              <a:lumMod val="20000"/>
              <a:lumOff val="80000"/>
            </a:schemeClr>
          </a:solidFill>
          <a:ln>
            <a:noFill/>
          </a:ln>
          <a:effectLst/>
        </p:spPr>
        <p:txBody>
          <a:bodyPr vert="horz" wrap="square" lIns="91440" tIns="45720" rIns="91440" bIns="45720" numCol="1" anchor="t" anchorCtr="0" compatLnSpc="1">
            <a:prstTxWarp prst="textNoShape">
              <a:avLst/>
            </a:prstTxWarp>
          </a:bodyPr>
          <a:lstStyle/>
          <a:p>
            <a:pPr algn="r" rtl="1"/>
            <a:r>
              <a:rPr lang="ar-BH" sz="22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 ينخل الطحين مع الملح ويخلط بالبهارات ويفرك بالسمن ، ثم يعجن بالبيضة والماء حتى نحصل على عجينة مطاطية لينة , تغطى لترتاح ساعتين أو أكثر .</a:t>
            </a:r>
            <a:endParaRPr lang="en-US" sz="22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algn="r" rtl="1"/>
            <a:r>
              <a:rPr lang="ar-BH" sz="22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 يرفع اللحم المفروم على النار حتى ينشف, يضاف البصل ويقلب حتى ينضج, ثم تتبل بالبهارات والملح, يضاف البقدونس, ويرفع عن النار.</a:t>
            </a:r>
            <a:endParaRPr lang="en-US" sz="22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algn="r" rtl="1"/>
            <a:r>
              <a:rPr lang="ar-BH" sz="22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 تشكل العجينة كرات صغيرة ، ترق بالنشابة وتوضع ملعقة من الحشو داخل كل كرة وتلف ثم تظفر الجوانب جيدا أو يضغط عليها جيدا بالشوكة وترتب في صينية مرشوشة بالطحين</a:t>
            </a:r>
            <a:endParaRPr lang="en-US" sz="22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algn="r" rtl="1"/>
            <a:r>
              <a:rPr lang="ar-BH" sz="22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  تقلى في الزيت الحار وترفع على ورق نشاف للتخلص من الزيت , كما يمكن خبزها في الفرن .</a:t>
            </a:r>
            <a:endParaRPr lang="en-US" sz="22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algn="r" rtl="1"/>
            <a:r>
              <a:rPr lang="ar-BH" sz="22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 تقدم ساخنة. </a:t>
            </a:r>
            <a:endParaRPr lang="en-US" sz="2200" b="1" dirty="0"/>
          </a:p>
        </p:txBody>
      </p:sp>
      <p:sp>
        <p:nvSpPr>
          <p:cNvPr id="13" name="Rectangle 12"/>
          <p:cNvSpPr/>
          <p:nvPr/>
        </p:nvSpPr>
        <p:spPr>
          <a:xfrm>
            <a:off x="9529498" y="1817799"/>
            <a:ext cx="2512542" cy="3139321"/>
          </a:xfrm>
          <a:prstGeom prst="rect">
            <a:avLst/>
          </a:prstGeom>
          <a:solidFill>
            <a:schemeClr val="accent1">
              <a:lumMod val="20000"/>
              <a:lumOff val="80000"/>
            </a:schemeClr>
          </a:solidFill>
        </p:spPr>
        <p:txBody>
          <a:bodyPr wrap="square">
            <a:spAutoFit/>
          </a:bodyPr>
          <a:lstStyle/>
          <a:p>
            <a:pPr algn="r" rtl="1" eaLnBrk="0" fontAlgn="base" hangingPunct="0">
              <a:spcBef>
                <a:spcPct val="0"/>
              </a:spcBef>
              <a:spcAft>
                <a:spcPct val="0"/>
              </a:spcAft>
            </a:pPr>
            <a:r>
              <a:rPr lang="ar-BH" sz="2200" b="1" dirty="0">
                <a:solidFill>
                  <a:srgbClr val="000000"/>
                </a:solidFill>
                <a:latin typeface="Calibri" panose="020F0502020204030204" pitchFamily="34" charset="0"/>
                <a:ea typeface="Calibri" panose="020F0502020204030204" pitchFamily="34" charset="0"/>
              </a:rPr>
              <a:t>- </a:t>
            </a:r>
            <a:r>
              <a:rPr lang="ar-BH" sz="22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2 كوب طحين بر أسمر</a:t>
            </a:r>
            <a:endParaRPr lang="en-US" sz="22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algn="r" rtl="1" eaLnBrk="0" fontAlgn="base" hangingPunct="0">
              <a:spcBef>
                <a:spcPct val="0"/>
              </a:spcBef>
              <a:spcAft>
                <a:spcPct val="0"/>
              </a:spcAft>
            </a:pPr>
            <a:r>
              <a:rPr lang="ar-BH" sz="22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 بيضة واحدة</a:t>
            </a:r>
            <a:endParaRPr lang="en-US" sz="22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algn="r" rtl="1" eaLnBrk="0" fontAlgn="base" hangingPunct="0">
              <a:spcBef>
                <a:spcPct val="0"/>
              </a:spcBef>
              <a:spcAft>
                <a:spcPct val="0"/>
              </a:spcAft>
            </a:pPr>
            <a:r>
              <a:rPr lang="ar-BH" sz="22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- 1/4  كوب سمن أو زيت</a:t>
            </a:r>
            <a:endParaRPr lang="en-US" sz="22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algn="r" rtl="1" eaLnBrk="0" fontAlgn="base" hangingPunct="0">
              <a:spcBef>
                <a:spcPct val="0"/>
              </a:spcBef>
              <a:spcAft>
                <a:spcPct val="0"/>
              </a:spcAft>
            </a:pPr>
            <a:r>
              <a:rPr lang="ar-BH" sz="22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- 1/2  ملعقة صغيرة ملح</a:t>
            </a:r>
            <a:endParaRPr lang="en-US" sz="22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algn="r" rtl="1" eaLnBrk="0" fontAlgn="base" hangingPunct="0">
              <a:spcBef>
                <a:spcPct val="0"/>
              </a:spcBef>
              <a:spcAft>
                <a:spcPct val="0"/>
              </a:spcAft>
            </a:pPr>
            <a:r>
              <a:rPr lang="ar-BH" sz="22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 ملعقة طعام شمر مطحون خشن</a:t>
            </a:r>
            <a:endParaRPr lang="en-US" sz="22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algn="r" rtl="1" eaLnBrk="0" fontAlgn="base" hangingPunct="0">
              <a:spcBef>
                <a:spcPct val="0"/>
              </a:spcBef>
              <a:spcAft>
                <a:spcPct val="0"/>
              </a:spcAft>
            </a:pPr>
            <a:r>
              <a:rPr lang="ar-BH" sz="22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  رشة من مسحوق الحبة السوداء</a:t>
            </a:r>
            <a:endParaRPr lang="en-US" sz="22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algn="r" rtl="1" eaLnBrk="0" fontAlgn="base" hangingPunct="0">
              <a:spcBef>
                <a:spcPct val="0"/>
              </a:spcBef>
              <a:spcAft>
                <a:spcPct val="0"/>
              </a:spcAft>
            </a:pPr>
            <a:r>
              <a:rPr lang="ar-BH" sz="22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 ماء بحسب الحاجة</a:t>
            </a:r>
            <a:endParaRPr lang="en-US" sz="22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p:txBody>
      </p:sp>
      <p:sp>
        <p:nvSpPr>
          <p:cNvPr id="14" name="Rectangle 13"/>
          <p:cNvSpPr/>
          <p:nvPr/>
        </p:nvSpPr>
        <p:spPr>
          <a:xfrm>
            <a:off x="6726028" y="1803069"/>
            <a:ext cx="2698306" cy="3596369"/>
          </a:xfrm>
          <a:prstGeom prst="rect">
            <a:avLst/>
          </a:prstGeom>
          <a:solidFill>
            <a:schemeClr val="accent1">
              <a:lumMod val="20000"/>
              <a:lumOff val="80000"/>
            </a:schemeClr>
          </a:solidFill>
        </p:spPr>
        <p:txBody>
          <a:bodyPr wrap="square">
            <a:spAutoFit/>
          </a:bodyPr>
          <a:lstStyle/>
          <a:p>
            <a:pPr algn="r" rtl="1">
              <a:lnSpc>
                <a:spcPct val="115000"/>
              </a:lnSpc>
              <a:tabLst>
                <a:tab pos="1149985" algn="l"/>
              </a:tabLst>
            </a:pPr>
            <a:r>
              <a:rPr lang="ar-BH" sz="2200" b="1" dirty="0">
                <a:solidFill>
                  <a:srgbClr val="000000"/>
                </a:solidFill>
                <a:latin typeface="Calibri" panose="020F0502020204030204" pitchFamily="34" charset="0"/>
                <a:ea typeface="Calibri" panose="020F0502020204030204" pitchFamily="34" charset="0"/>
              </a:rPr>
              <a:t>- </a:t>
            </a:r>
            <a:r>
              <a:rPr lang="ar-BH" sz="22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1/2  كيلو لحم مفروم</a:t>
            </a:r>
            <a:endParaRPr lang="en-US" sz="22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algn="r" rtl="1">
              <a:lnSpc>
                <a:spcPct val="115000"/>
              </a:lnSpc>
              <a:tabLst>
                <a:tab pos="1149985" algn="l"/>
              </a:tabLst>
            </a:pPr>
            <a:r>
              <a:rPr lang="ar-BH" sz="22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 بصلة مفرومة</a:t>
            </a:r>
            <a:endParaRPr lang="en-US" sz="22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algn="r" rtl="1">
              <a:lnSpc>
                <a:spcPct val="115000"/>
              </a:lnSpc>
              <a:tabLst>
                <a:tab pos="1149985" algn="l"/>
              </a:tabLst>
            </a:pPr>
            <a:r>
              <a:rPr lang="ar-BH" sz="22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 حزمة بقدونس مفروم</a:t>
            </a:r>
            <a:endParaRPr lang="en-US" sz="22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algn="r" rtl="1">
              <a:lnSpc>
                <a:spcPct val="115000"/>
              </a:lnSpc>
              <a:tabLst>
                <a:tab pos="1149985" algn="l"/>
              </a:tabLst>
            </a:pPr>
            <a:r>
              <a:rPr lang="ar-BH" sz="22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 ملعقة صغيرة فلفل أسود</a:t>
            </a:r>
            <a:endParaRPr lang="en-US" sz="22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algn="r" rtl="1">
              <a:lnSpc>
                <a:spcPct val="115000"/>
              </a:lnSpc>
              <a:tabLst>
                <a:tab pos="1149985" algn="l"/>
              </a:tabLst>
            </a:pPr>
            <a:r>
              <a:rPr lang="ar-BH" sz="22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 ملعقة صغيرة ملح</a:t>
            </a:r>
            <a:endParaRPr lang="en-US" sz="22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algn="r" rtl="1">
              <a:lnSpc>
                <a:spcPct val="115000"/>
              </a:lnSpc>
              <a:tabLst>
                <a:tab pos="1149985" algn="l"/>
              </a:tabLst>
            </a:pPr>
            <a:r>
              <a:rPr lang="ar-BH" sz="22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 ملعقة طعام كزبرة ناشفة</a:t>
            </a:r>
            <a:endParaRPr lang="en-US" sz="22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algn="r" rtl="1">
              <a:lnSpc>
                <a:spcPct val="115000"/>
              </a:lnSpc>
              <a:tabLst>
                <a:tab pos="1149985" algn="l"/>
              </a:tabLst>
            </a:pPr>
            <a:r>
              <a:rPr lang="ar-BH" sz="22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 ملعقة صغيرة كمون</a:t>
            </a:r>
            <a:endParaRPr lang="en-US" sz="22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algn="r" rtl="1">
              <a:lnSpc>
                <a:spcPct val="115000"/>
              </a:lnSpc>
              <a:tabLst>
                <a:tab pos="1149985" algn="l"/>
              </a:tabLst>
            </a:pPr>
            <a:r>
              <a:rPr lang="ar-BH" sz="22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- 1/2  ملعقة صغيرة قرفة</a:t>
            </a:r>
            <a:endParaRPr lang="en-US" sz="22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a:p>
            <a:pPr algn="r" rtl="1">
              <a:lnSpc>
                <a:spcPct val="115000"/>
              </a:lnSpc>
              <a:tabLst>
                <a:tab pos="1149985" algn="l"/>
              </a:tabLst>
            </a:pPr>
            <a:r>
              <a:rPr lang="ar-BH" sz="22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rPr>
              <a:t>- زيت للقلي</a:t>
            </a:r>
            <a:endParaRPr lang="en-US" sz="2200" b="1" dirty="0">
              <a:solidFill>
                <a:srgbClr val="000000"/>
              </a:solidFill>
              <a:latin typeface="Sakkal Majalla" panose="02000000000000000000" pitchFamily="2" charset="-78"/>
              <a:ea typeface="Arial" panose="020B0604020202020204" pitchFamily="34" charset="0"/>
              <a:cs typeface="Sakkal Majalla" panose="02000000000000000000" pitchFamily="2" charset="-78"/>
            </a:endParaRPr>
          </a:p>
        </p:txBody>
      </p:sp>
      <p:sp>
        <p:nvSpPr>
          <p:cNvPr id="15" name="Flowchart: Connector 14" descr="Picture5"/>
          <p:cNvSpPr>
            <a:spLocks noChangeArrowheads="1"/>
          </p:cNvSpPr>
          <p:nvPr/>
        </p:nvSpPr>
        <p:spPr bwMode="auto">
          <a:xfrm>
            <a:off x="50451" y="141347"/>
            <a:ext cx="1810018" cy="1661722"/>
          </a:xfrm>
          <a:prstGeom prst="flowChartConnector">
            <a:avLst/>
          </a:prstGeom>
          <a:blipFill dpi="0" rotWithShape="0">
            <a:blip r:embed="rId3"/>
            <a:srcRect/>
            <a:stretch>
              <a:fillRect/>
            </a:stretch>
          </a:blipFill>
          <a:ln w="28575" algn="ctr">
            <a:solidFill>
              <a:srgbClr val="76923C"/>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16" name="Flowchart: Connector 15" descr="Picture1"/>
          <p:cNvSpPr>
            <a:spLocks noChangeArrowheads="1"/>
          </p:cNvSpPr>
          <p:nvPr/>
        </p:nvSpPr>
        <p:spPr bwMode="auto">
          <a:xfrm>
            <a:off x="66037" y="1869605"/>
            <a:ext cx="1734381" cy="1491850"/>
          </a:xfrm>
          <a:prstGeom prst="flowChartConnector">
            <a:avLst/>
          </a:prstGeom>
          <a:blipFill dpi="0" rotWithShape="0">
            <a:blip r:embed="rId4"/>
            <a:srcRect/>
            <a:stretch>
              <a:fillRect/>
            </a:stretch>
          </a:blipFill>
          <a:ln w="28575" algn="ctr">
            <a:solidFill>
              <a:srgbClr val="76923C"/>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17" name="Oval 16" descr="Picture2"/>
          <p:cNvSpPr>
            <a:spLocks noChangeArrowheads="1"/>
          </p:cNvSpPr>
          <p:nvPr/>
        </p:nvSpPr>
        <p:spPr bwMode="auto">
          <a:xfrm>
            <a:off x="66037" y="3429463"/>
            <a:ext cx="1709317" cy="1546453"/>
          </a:xfrm>
          <a:prstGeom prst="ellipse">
            <a:avLst/>
          </a:prstGeom>
          <a:blipFill dpi="0" rotWithShape="0">
            <a:blip r:embed="rId5"/>
            <a:srcRect/>
            <a:stretch>
              <a:fillRect/>
            </a:stretch>
          </a:blipFill>
          <a:ln w="28575" algn="ctr">
            <a:solidFill>
              <a:srgbClr val="76923C"/>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2" name="Rectangle 1">
            <a:extLst>
              <a:ext uri="{FF2B5EF4-FFF2-40B4-BE49-F238E27FC236}">
                <a16:creationId xmlns:a16="http://schemas.microsoft.com/office/drawing/2014/main" xmlns="" id="{B38071ED-41F0-42ED-8ABD-DAC7A3DE37F0}"/>
              </a:ext>
            </a:extLst>
          </p:cNvPr>
          <p:cNvSpPr/>
          <p:nvPr/>
        </p:nvSpPr>
        <p:spPr>
          <a:xfrm>
            <a:off x="7716923" y="1013101"/>
            <a:ext cx="1160895" cy="658642"/>
          </a:xfrm>
          <a:prstGeom prst="rect">
            <a:avLst/>
          </a:prstGeom>
          <a:solidFill>
            <a:srgbClr val="FFFF00"/>
          </a:solidFill>
        </p:spPr>
        <p:txBody>
          <a:bodyPr wrap="none">
            <a:spAutoFit/>
          </a:bodyPr>
          <a:lstStyle/>
          <a:p>
            <a:pPr marR="0" lvl="0" algn="r" rtl="1">
              <a:lnSpc>
                <a:spcPct val="115000"/>
              </a:lnSpc>
              <a:spcBef>
                <a:spcPts val="0"/>
              </a:spcBef>
              <a:spcAft>
                <a:spcPts val="0"/>
              </a:spcAft>
            </a:pPr>
            <a:r>
              <a:rPr lang="ar-SA" sz="3200" b="1" dirty="0">
                <a:solidFill>
                  <a:srgbClr val="FF0000"/>
                </a:solidFill>
                <a:latin typeface="Sakkal Majalla" panose="02000000000000000000" pitchFamily="2" charset="-78"/>
                <a:ea typeface="Arial" panose="020B0604020202020204" pitchFamily="34" charset="0"/>
                <a:cs typeface="Sakkal Majalla" panose="02000000000000000000" pitchFamily="2" charset="-78"/>
              </a:rPr>
              <a:t>للحشـــــــو </a:t>
            </a:r>
            <a:endParaRPr lang="en-US" sz="3200" b="1" dirty="0">
              <a:solidFill>
                <a:srgbClr val="FF0000"/>
              </a:solidFill>
              <a:latin typeface="Sakkal Majalla" panose="02000000000000000000" pitchFamily="2" charset="-78"/>
              <a:ea typeface="Arial" panose="020B0604020202020204" pitchFamily="34" charset="0"/>
              <a:cs typeface="Sakkal Majalla" panose="02000000000000000000" pitchFamily="2" charset="-78"/>
            </a:endParaRPr>
          </a:p>
        </p:txBody>
      </p:sp>
    </p:spTree>
    <p:extLst>
      <p:ext uri="{BB962C8B-B14F-4D97-AF65-F5344CB8AC3E}">
        <p14:creationId xmlns:p14="http://schemas.microsoft.com/office/powerpoint/2010/main" val="8790081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bg/>
                                          </p:spTgt>
                                        </p:tgtEl>
                                        <p:attrNameLst>
                                          <p:attrName>style.visibility</p:attrName>
                                        </p:attrNameLst>
                                      </p:cBhvr>
                                      <p:to>
                                        <p:strVal val="visible"/>
                                      </p:to>
                                    </p:set>
                                    <p:animEffect transition="in" filter="fade">
                                      <p:cBhvr>
                                        <p:cTn id="19" dur="500"/>
                                        <p:tgtEl>
                                          <p:spTgt spid="13">
                                            <p:bg/>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fade">
                                      <p:cBhvr>
                                        <p:cTn id="24" dur="500"/>
                                        <p:tgtEl>
                                          <p:spTgt spid="1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xEl>
                                              <p:pRg st="1" end="1"/>
                                            </p:txEl>
                                          </p:spTgt>
                                        </p:tgtEl>
                                        <p:attrNameLst>
                                          <p:attrName>style.visibility</p:attrName>
                                        </p:attrNameLst>
                                      </p:cBhvr>
                                      <p:to>
                                        <p:strVal val="visible"/>
                                      </p:to>
                                    </p:set>
                                    <p:animEffect transition="in" filter="fade">
                                      <p:cBhvr>
                                        <p:cTn id="29" dur="500"/>
                                        <p:tgtEl>
                                          <p:spTgt spid="1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xEl>
                                              <p:pRg st="2" end="2"/>
                                            </p:txEl>
                                          </p:spTgt>
                                        </p:tgtEl>
                                        <p:attrNameLst>
                                          <p:attrName>style.visibility</p:attrName>
                                        </p:attrNameLst>
                                      </p:cBhvr>
                                      <p:to>
                                        <p:strVal val="visible"/>
                                      </p:to>
                                    </p:set>
                                    <p:animEffect transition="in" filter="fade">
                                      <p:cBhvr>
                                        <p:cTn id="34" dur="500"/>
                                        <p:tgtEl>
                                          <p:spTgt spid="1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xEl>
                                              <p:pRg st="3" end="3"/>
                                            </p:txEl>
                                          </p:spTgt>
                                        </p:tgtEl>
                                        <p:attrNameLst>
                                          <p:attrName>style.visibility</p:attrName>
                                        </p:attrNameLst>
                                      </p:cBhvr>
                                      <p:to>
                                        <p:strVal val="visible"/>
                                      </p:to>
                                    </p:set>
                                    <p:animEffect transition="in" filter="fade">
                                      <p:cBhvr>
                                        <p:cTn id="39" dur="500"/>
                                        <p:tgtEl>
                                          <p:spTgt spid="1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xEl>
                                              <p:pRg st="4" end="4"/>
                                            </p:txEl>
                                          </p:spTgt>
                                        </p:tgtEl>
                                        <p:attrNameLst>
                                          <p:attrName>style.visibility</p:attrName>
                                        </p:attrNameLst>
                                      </p:cBhvr>
                                      <p:to>
                                        <p:strVal val="visible"/>
                                      </p:to>
                                    </p:set>
                                    <p:animEffect transition="in" filter="fade">
                                      <p:cBhvr>
                                        <p:cTn id="44" dur="500"/>
                                        <p:tgtEl>
                                          <p:spTgt spid="1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
                                            <p:txEl>
                                              <p:pRg st="5" end="5"/>
                                            </p:txEl>
                                          </p:spTgt>
                                        </p:tgtEl>
                                        <p:attrNameLst>
                                          <p:attrName>style.visibility</p:attrName>
                                        </p:attrNameLst>
                                      </p:cBhvr>
                                      <p:to>
                                        <p:strVal val="visible"/>
                                      </p:to>
                                    </p:set>
                                    <p:animEffect transition="in" filter="fade">
                                      <p:cBhvr>
                                        <p:cTn id="49" dur="500"/>
                                        <p:tgtEl>
                                          <p:spTgt spid="1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3">
                                            <p:txEl>
                                              <p:pRg st="6" end="6"/>
                                            </p:txEl>
                                          </p:spTgt>
                                        </p:tgtEl>
                                        <p:attrNameLst>
                                          <p:attrName>style.visibility</p:attrName>
                                        </p:attrNameLst>
                                      </p:cBhvr>
                                      <p:to>
                                        <p:strVal val="visible"/>
                                      </p:to>
                                    </p:set>
                                    <p:animEffect transition="in" filter="fade">
                                      <p:cBhvr>
                                        <p:cTn id="54" dur="500"/>
                                        <p:tgtEl>
                                          <p:spTgt spid="13">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500"/>
                                        <p:tgtEl>
                                          <p:spTgt spid="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4">
                                            <p:bg/>
                                          </p:spTgt>
                                        </p:tgtEl>
                                        <p:attrNameLst>
                                          <p:attrName>style.visibility</p:attrName>
                                        </p:attrNameLst>
                                      </p:cBhvr>
                                      <p:to>
                                        <p:strVal val="visible"/>
                                      </p:to>
                                    </p:set>
                                    <p:animEffect transition="in" filter="fade">
                                      <p:cBhvr>
                                        <p:cTn id="64" dur="500"/>
                                        <p:tgtEl>
                                          <p:spTgt spid="14">
                                            <p:bg/>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4">
                                            <p:txEl>
                                              <p:pRg st="0" end="0"/>
                                            </p:txEl>
                                          </p:spTgt>
                                        </p:tgtEl>
                                        <p:attrNameLst>
                                          <p:attrName>style.visibility</p:attrName>
                                        </p:attrNameLst>
                                      </p:cBhvr>
                                      <p:to>
                                        <p:strVal val="visible"/>
                                      </p:to>
                                    </p:set>
                                    <p:animEffect transition="in" filter="fade">
                                      <p:cBhvr>
                                        <p:cTn id="69" dur="500"/>
                                        <p:tgtEl>
                                          <p:spTgt spid="14">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4">
                                            <p:txEl>
                                              <p:pRg st="1" end="1"/>
                                            </p:txEl>
                                          </p:spTgt>
                                        </p:tgtEl>
                                        <p:attrNameLst>
                                          <p:attrName>style.visibility</p:attrName>
                                        </p:attrNameLst>
                                      </p:cBhvr>
                                      <p:to>
                                        <p:strVal val="visible"/>
                                      </p:to>
                                    </p:set>
                                    <p:animEffect transition="in" filter="fade">
                                      <p:cBhvr>
                                        <p:cTn id="74" dur="500"/>
                                        <p:tgtEl>
                                          <p:spTgt spid="14">
                                            <p:txEl>
                                              <p:pRg st="1" end="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4">
                                            <p:txEl>
                                              <p:pRg st="2" end="2"/>
                                            </p:txEl>
                                          </p:spTgt>
                                        </p:tgtEl>
                                        <p:attrNameLst>
                                          <p:attrName>style.visibility</p:attrName>
                                        </p:attrNameLst>
                                      </p:cBhvr>
                                      <p:to>
                                        <p:strVal val="visible"/>
                                      </p:to>
                                    </p:set>
                                    <p:animEffect transition="in" filter="fade">
                                      <p:cBhvr>
                                        <p:cTn id="79" dur="500"/>
                                        <p:tgtEl>
                                          <p:spTgt spid="14">
                                            <p:txEl>
                                              <p:pRg st="2" end="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4">
                                            <p:txEl>
                                              <p:pRg st="3" end="3"/>
                                            </p:txEl>
                                          </p:spTgt>
                                        </p:tgtEl>
                                        <p:attrNameLst>
                                          <p:attrName>style.visibility</p:attrName>
                                        </p:attrNameLst>
                                      </p:cBhvr>
                                      <p:to>
                                        <p:strVal val="visible"/>
                                      </p:to>
                                    </p:set>
                                    <p:animEffect transition="in" filter="fade">
                                      <p:cBhvr>
                                        <p:cTn id="84" dur="500"/>
                                        <p:tgtEl>
                                          <p:spTgt spid="14">
                                            <p:txEl>
                                              <p:pRg st="3" end="3"/>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4">
                                            <p:txEl>
                                              <p:pRg st="4" end="4"/>
                                            </p:txEl>
                                          </p:spTgt>
                                        </p:tgtEl>
                                        <p:attrNameLst>
                                          <p:attrName>style.visibility</p:attrName>
                                        </p:attrNameLst>
                                      </p:cBhvr>
                                      <p:to>
                                        <p:strVal val="visible"/>
                                      </p:to>
                                    </p:set>
                                    <p:animEffect transition="in" filter="fade">
                                      <p:cBhvr>
                                        <p:cTn id="89" dur="500"/>
                                        <p:tgtEl>
                                          <p:spTgt spid="14">
                                            <p:txEl>
                                              <p:pRg st="4" end="4"/>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4">
                                            <p:txEl>
                                              <p:pRg st="5" end="5"/>
                                            </p:txEl>
                                          </p:spTgt>
                                        </p:tgtEl>
                                        <p:attrNameLst>
                                          <p:attrName>style.visibility</p:attrName>
                                        </p:attrNameLst>
                                      </p:cBhvr>
                                      <p:to>
                                        <p:strVal val="visible"/>
                                      </p:to>
                                    </p:set>
                                    <p:animEffect transition="in" filter="fade">
                                      <p:cBhvr>
                                        <p:cTn id="94" dur="500"/>
                                        <p:tgtEl>
                                          <p:spTgt spid="14">
                                            <p:txEl>
                                              <p:pRg st="5" end="5"/>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4">
                                            <p:txEl>
                                              <p:pRg st="6" end="6"/>
                                            </p:txEl>
                                          </p:spTgt>
                                        </p:tgtEl>
                                        <p:attrNameLst>
                                          <p:attrName>style.visibility</p:attrName>
                                        </p:attrNameLst>
                                      </p:cBhvr>
                                      <p:to>
                                        <p:strVal val="visible"/>
                                      </p:to>
                                    </p:set>
                                    <p:animEffect transition="in" filter="fade">
                                      <p:cBhvr>
                                        <p:cTn id="99" dur="500"/>
                                        <p:tgtEl>
                                          <p:spTgt spid="14">
                                            <p:txEl>
                                              <p:pRg st="6" end="6"/>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4">
                                            <p:txEl>
                                              <p:pRg st="7" end="7"/>
                                            </p:txEl>
                                          </p:spTgt>
                                        </p:tgtEl>
                                        <p:attrNameLst>
                                          <p:attrName>style.visibility</p:attrName>
                                        </p:attrNameLst>
                                      </p:cBhvr>
                                      <p:to>
                                        <p:strVal val="visible"/>
                                      </p:to>
                                    </p:set>
                                    <p:animEffect transition="in" filter="fade">
                                      <p:cBhvr>
                                        <p:cTn id="104" dur="500"/>
                                        <p:tgtEl>
                                          <p:spTgt spid="14">
                                            <p:txEl>
                                              <p:pRg st="7" end="7"/>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14">
                                            <p:txEl>
                                              <p:pRg st="8" end="8"/>
                                            </p:txEl>
                                          </p:spTgt>
                                        </p:tgtEl>
                                        <p:attrNameLst>
                                          <p:attrName>style.visibility</p:attrName>
                                        </p:attrNameLst>
                                      </p:cBhvr>
                                      <p:to>
                                        <p:strVal val="visible"/>
                                      </p:to>
                                    </p:set>
                                    <p:animEffect transition="in" filter="fade">
                                      <p:cBhvr>
                                        <p:cTn id="109" dur="500"/>
                                        <p:tgtEl>
                                          <p:spTgt spid="14">
                                            <p:txEl>
                                              <p:pRg st="8" end="8"/>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9"/>
                                        </p:tgtEl>
                                        <p:attrNameLst>
                                          <p:attrName>style.visibility</p:attrName>
                                        </p:attrNameLst>
                                      </p:cBhvr>
                                      <p:to>
                                        <p:strVal val="visible"/>
                                      </p:to>
                                    </p:set>
                                    <p:animEffect transition="in" filter="fade">
                                      <p:cBhvr>
                                        <p:cTn id="114" dur="500"/>
                                        <p:tgtEl>
                                          <p:spTgt spid="9"/>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12">
                                            <p:bg/>
                                          </p:spTgt>
                                        </p:tgtEl>
                                        <p:attrNameLst>
                                          <p:attrName>style.visibility</p:attrName>
                                        </p:attrNameLst>
                                      </p:cBhvr>
                                      <p:to>
                                        <p:strVal val="visible"/>
                                      </p:to>
                                    </p:set>
                                    <p:animEffect transition="in" filter="fade">
                                      <p:cBhvr>
                                        <p:cTn id="119" dur="500"/>
                                        <p:tgtEl>
                                          <p:spTgt spid="12">
                                            <p:bg/>
                                          </p:spTgt>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12">
                                            <p:txEl>
                                              <p:pRg st="0" end="0"/>
                                            </p:txEl>
                                          </p:spTgt>
                                        </p:tgtEl>
                                        <p:attrNameLst>
                                          <p:attrName>style.visibility</p:attrName>
                                        </p:attrNameLst>
                                      </p:cBhvr>
                                      <p:to>
                                        <p:strVal val="visible"/>
                                      </p:to>
                                    </p:set>
                                    <p:animEffect transition="in" filter="fade">
                                      <p:cBhvr>
                                        <p:cTn id="124" dur="500"/>
                                        <p:tgtEl>
                                          <p:spTgt spid="12">
                                            <p:txEl>
                                              <p:pRg st="0" end="0"/>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12">
                                            <p:txEl>
                                              <p:pRg st="1" end="1"/>
                                            </p:txEl>
                                          </p:spTgt>
                                        </p:tgtEl>
                                        <p:attrNameLst>
                                          <p:attrName>style.visibility</p:attrName>
                                        </p:attrNameLst>
                                      </p:cBhvr>
                                      <p:to>
                                        <p:strVal val="visible"/>
                                      </p:to>
                                    </p:set>
                                    <p:animEffect transition="in" filter="fade">
                                      <p:cBhvr>
                                        <p:cTn id="129" dur="500"/>
                                        <p:tgtEl>
                                          <p:spTgt spid="12">
                                            <p:txEl>
                                              <p:pRg st="1" end="1"/>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12">
                                            <p:txEl>
                                              <p:pRg st="2" end="2"/>
                                            </p:txEl>
                                          </p:spTgt>
                                        </p:tgtEl>
                                        <p:attrNameLst>
                                          <p:attrName>style.visibility</p:attrName>
                                        </p:attrNameLst>
                                      </p:cBhvr>
                                      <p:to>
                                        <p:strVal val="visible"/>
                                      </p:to>
                                    </p:set>
                                    <p:animEffect transition="in" filter="fade">
                                      <p:cBhvr>
                                        <p:cTn id="134" dur="500"/>
                                        <p:tgtEl>
                                          <p:spTgt spid="12">
                                            <p:txEl>
                                              <p:pRg st="2" end="2"/>
                                            </p:txEl>
                                          </p:spTgt>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12">
                                            <p:txEl>
                                              <p:pRg st="3" end="3"/>
                                            </p:txEl>
                                          </p:spTgt>
                                        </p:tgtEl>
                                        <p:attrNameLst>
                                          <p:attrName>style.visibility</p:attrName>
                                        </p:attrNameLst>
                                      </p:cBhvr>
                                      <p:to>
                                        <p:strVal val="visible"/>
                                      </p:to>
                                    </p:set>
                                    <p:animEffect transition="in" filter="fade">
                                      <p:cBhvr>
                                        <p:cTn id="139" dur="500"/>
                                        <p:tgtEl>
                                          <p:spTgt spid="12">
                                            <p:txEl>
                                              <p:pRg st="3" end="3"/>
                                            </p:txEl>
                                          </p:spTgt>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12">
                                            <p:txEl>
                                              <p:pRg st="4" end="4"/>
                                            </p:txEl>
                                          </p:spTgt>
                                        </p:tgtEl>
                                        <p:attrNameLst>
                                          <p:attrName>style.visibility</p:attrName>
                                        </p:attrNameLst>
                                      </p:cBhvr>
                                      <p:to>
                                        <p:strVal val="visible"/>
                                      </p:to>
                                    </p:set>
                                    <p:animEffect transition="in" filter="fade">
                                      <p:cBhvr>
                                        <p:cTn id="144"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2" grpId="0" build="p" animBg="1"/>
      <p:bldP spid="13" grpId="0" build="p" animBg="1"/>
      <p:bldP spid="14" grpId="0" build="p"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0" y="6457890"/>
            <a:ext cx="8419942" cy="400110"/>
          </a:xfrm>
          <a:prstGeom prst="rect">
            <a:avLst/>
          </a:prstGeom>
          <a:noFill/>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تطبيق عملي ل</a:t>
            </a:r>
            <a:r>
              <a:rPr lang="ar-SA" sz="2000" b="1" dirty="0">
                <a:latin typeface="Sakkal Majalla" panose="02000000000000000000" pitchFamily="2" charset="-78"/>
                <a:cs typeface="Sakkal Majalla" panose="02000000000000000000" pitchFamily="2" charset="-78"/>
              </a:rPr>
              <a:t>لعادات الغذائية في الدول الخليجية </a:t>
            </a:r>
            <a:r>
              <a:rPr lang="ar-BH" sz="2000" b="1" dirty="0">
                <a:latin typeface="Sakkal Majalla" panose="02000000000000000000" pitchFamily="2" charset="-78"/>
                <a:cs typeface="Sakkal Majalla" panose="02000000000000000000" pitchFamily="2" charset="-78"/>
              </a:rPr>
              <a:t>-مادة التربية الأسرية- اسر 212</a:t>
            </a:r>
            <a:endParaRPr lang="en-US" sz="2000" b="1" dirty="0">
              <a:latin typeface="Sakkal Majalla" panose="02000000000000000000" pitchFamily="2" charset="-78"/>
              <a:cs typeface="Sakkal Majalla" panose="02000000000000000000" pitchFamily="2" charset="-78"/>
            </a:endParaRPr>
          </a:p>
        </p:txBody>
      </p:sp>
      <p:sp>
        <p:nvSpPr>
          <p:cNvPr id="6" name="Rectangle 5"/>
          <p:cNvSpPr/>
          <p:nvPr/>
        </p:nvSpPr>
        <p:spPr>
          <a:xfrm>
            <a:off x="9837702" y="1255631"/>
            <a:ext cx="1468304" cy="523220"/>
          </a:xfrm>
          <a:prstGeom prst="rect">
            <a:avLst/>
          </a:prstGeom>
          <a:solidFill>
            <a:schemeClr val="accent6">
              <a:lumMod val="40000"/>
              <a:lumOff val="60000"/>
            </a:schemeClr>
          </a:solidFill>
        </p:spPr>
        <p:txBody>
          <a:bodyPr wrap="square">
            <a:spAutoFit/>
          </a:bodyPr>
          <a:lstStyle/>
          <a:p>
            <a:pPr algn="ct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المندي</a:t>
            </a:r>
            <a:endParaRPr lang="en-US" sz="2800" dirty="0">
              <a:latin typeface="Sakkal Majalla" panose="02000000000000000000" pitchFamily="2" charset="-78"/>
              <a:cs typeface="Sakkal Majalla" panose="02000000000000000000" pitchFamily="2" charset="-78"/>
            </a:endParaRPr>
          </a:p>
        </p:txBody>
      </p:sp>
      <p:sp>
        <p:nvSpPr>
          <p:cNvPr id="8" name="Rounded Rectangle 7" descr="Picture8"/>
          <p:cNvSpPr>
            <a:spLocks noChangeArrowheads="1"/>
          </p:cNvSpPr>
          <p:nvPr/>
        </p:nvSpPr>
        <p:spPr bwMode="auto">
          <a:xfrm>
            <a:off x="9596900" y="1880038"/>
            <a:ext cx="1747039" cy="1479608"/>
          </a:xfrm>
          <a:prstGeom prst="roundRect">
            <a:avLst>
              <a:gd name="adj" fmla="val 16667"/>
            </a:avLst>
          </a:prstGeom>
          <a:blipFill dpi="0" rotWithShape="0">
            <a:blip r:embed="rId3"/>
            <a:srcRect/>
            <a:stretch>
              <a:fillRect/>
            </a:stretch>
          </a:blipFill>
          <a:ln w="9525">
            <a:solidFill>
              <a:srgbClr val="000000"/>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9" name="Rectangle 8"/>
          <p:cNvSpPr/>
          <p:nvPr/>
        </p:nvSpPr>
        <p:spPr>
          <a:xfrm>
            <a:off x="530876" y="1143066"/>
            <a:ext cx="2131720" cy="523220"/>
          </a:xfrm>
          <a:prstGeom prst="rect">
            <a:avLst/>
          </a:prstGeom>
          <a:solidFill>
            <a:schemeClr val="accent6">
              <a:lumMod val="40000"/>
              <a:lumOff val="60000"/>
            </a:schemeClr>
          </a:solidFill>
        </p:spPr>
        <p:txBody>
          <a:bodyPr wrap="square">
            <a:spAutoFit/>
          </a:bodyPr>
          <a:lstStyle/>
          <a:p>
            <a:pPr algn="ctr"/>
            <a:r>
              <a:rPr lang="ar-SA"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كبسة الدجاج</a:t>
            </a:r>
            <a:endParaRPr lang="en-US" sz="2800" dirty="0">
              <a:latin typeface="Sakkal Majalla" panose="02000000000000000000" pitchFamily="2" charset="-78"/>
              <a:cs typeface="Sakkal Majalla" panose="02000000000000000000" pitchFamily="2" charset="-78"/>
            </a:endParaRPr>
          </a:p>
        </p:txBody>
      </p:sp>
      <p:sp>
        <p:nvSpPr>
          <p:cNvPr id="12" name="AutoShape 7" descr="Picture4"/>
          <p:cNvSpPr>
            <a:spLocks noChangeArrowheads="1"/>
          </p:cNvSpPr>
          <p:nvPr/>
        </p:nvSpPr>
        <p:spPr bwMode="auto">
          <a:xfrm>
            <a:off x="739267" y="1691969"/>
            <a:ext cx="1807726" cy="1573330"/>
          </a:xfrm>
          <a:prstGeom prst="roundRect">
            <a:avLst>
              <a:gd name="adj" fmla="val 16667"/>
            </a:avLst>
          </a:prstGeom>
          <a:blipFill dpi="0" rotWithShape="0">
            <a:blip r:embed="rId4"/>
            <a:srcRect/>
            <a:stretch>
              <a:fillRect/>
            </a:stretch>
          </a:blipFill>
          <a:ln w="9525">
            <a:solidFill>
              <a:srgbClr val="76923C"/>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3" name="Rectangle 12"/>
          <p:cNvSpPr/>
          <p:nvPr/>
        </p:nvSpPr>
        <p:spPr>
          <a:xfrm>
            <a:off x="4035486" y="1148994"/>
            <a:ext cx="2119491" cy="523220"/>
          </a:xfrm>
          <a:prstGeom prst="rect">
            <a:avLst/>
          </a:prstGeom>
          <a:solidFill>
            <a:schemeClr val="accent6">
              <a:lumMod val="40000"/>
              <a:lumOff val="60000"/>
            </a:schemeClr>
          </a:solidFill>
        </p:spPr>
        <p:txBody>
          <a:bodyPr wrap="none">
            <a:spAutoFit/>
          </a:bodyPr>
          <a:lstStyle/>
          <a:p>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البرنيوش</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 المحمر )</a:t>
            </a:r>
            <a:endParaRPr lang="en-US" sz="2800" dirty="0">
              <a:latin typeface="Sakkal Majalla" panose="02000000000000000000" pitchFamily="2" charset="-78"/>
              <a:cs typeface="Sakkal Majalla" panose="02000000000000000000" pitchFamily="2" charset="-78"/>
            </a:endParaRPr>
          </a:p>
        </p:txBody>
      </p:sp>
      <p:sp>
        <p:nvSpPr>
          <p:cNvPr id="14" name="Flowchart: Alternate Process 13" descr="Picture6"/>
          <p:cNvSpPr>
            <a:spLocks noChangeArrowheads="1"/>
          </p:cNvSpPr>
          <p:nvPr/>
        </p:nvSpPr>
        <p:spPr bwMode="auto">
          <a:xfrm>
            <a:off x="4645150" y="1738403"/>
            <a:ext cx="1807726" cy="1621243"/>
          </a:xfrm>
          <a:prstGeom prst="flowChartAlternateProcess">
            <a:avLst/>
          </a:prstGeom>
          <a:blipFill dpi="0" rotWithShape="0">
            <a:blip r:embed="rId5"/>
            <a:srcRect/>
            <a:stretch>
              <a:fillRect/>
            </a:stretch>
          </a:blipFill>
          <a:ln w="28575" algn="ctr">
            <a:solidFill>
              <a:srgbClr val="76923C"/>
            </a:solidFill>
            <a:miter lim="800000"/>
            <a:headEnd/>
            <a:tailEnd/>
          </a:ln>
          <a:effectLst/>
          <a:extLst>
            <a:ext uri="{AF507438-7753-43E0-B8FC-AC1667EBCBE1}">
              <a14:hiddenEffects xmlns:a14="http://schemas.microsoft.com/office/drawing/2010/main">
                <a:effectLst>
                  <a:outerShdw dist="64758" dir="4721404" algn="ctr" rotWithShape="0">
                    <a:srgbClr val="92D050">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5" name="Flowchart: Connector 14" descr="Picture7"/>
          <p:cNvSpPr>
            <a:spLocks noChangeArrowheads="1"/>
          </p:cNvSpPr>
          <p:nvPr/>
        </p:nvSpPr>
        <p:spPr bwMode="auto">
          <a:xfrm>
            <a:off x="3048820" y="1986233"/>
            <a:ext cx="1785333" cy="1554012"/>
          </a:xfrm>
          <a:prstGeom prst="flowChartConnector">
            <a:avLst/>
          </a:prstGeom>
          <a:blipFill dpi="0" rotWithShape="0">
            <a:blip r:embed="rId6"/>
            <a:srcRect/>
            <a:stretch>
              <a:fillRect/>
            </a:stretch>
          </a:blipFill>
          <a:ln w="28575" algn="ctr">
            <a:solidFill>
              <a:srgbClr val="76923C"/>
            </a:solidFill>
            <a:round/>
            <a:headEnd/>
            <a:tailEnd/>
          </a:ln>
          <a:effectLst/>
          <a:extLst>
            <a:ext uri="{AF507438-7753-43E0-B8FC-AC1667EBCBE1}">
              <a14:hiddenEffects xmlns:a14="http://schemas.microsoft.com/office/drawing/2010/main">
                <a:effectLst>
                  <a:outerShdw dist="64758" dir="4721404" algn="ctr" rotWithShape="0">
                    <a:srgbClr val="92D050">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6" name="Rectangle 15"/>
          <p:cNvSpPr/>
          <p:nvPr/>
        </p:nvSpPr>
        <p:spPr>
          <a:xfrm>
            <a:off x="9956942" y="3936214"/>
            <a:ext cx="1349064" cy="523220"/>
          </a:xfrm>
          <a:prstGeom prst="rect">
            <a:avLst/>
          </a:prstGeom>
          <a:solidFill>
            <a:schemeClr val="accent6">
              <a:lumMod val="40000"/>
              <a:lumOff val="60000"/>
            </a:schemeClr>
          </a:solidFill>
        </p:spPr>
        <p:txBody>
          <a:bodyPr wrap="square">
            <a:spAutoFit/>
          </a:bodyPr>
          <a:lstStyle/>
          <a:p>
            <a:pPr algn="ct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المموش</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endParaRPr lang="en-US" sz="2800" dirty="0">
              <a:latin typeface="Sakkal Majalla" panose="02000000000000000000" pitchFamily="2" charset="-78"/>
              <a:cs typeface="Sakkal Majalla" panose="02000000000000000000" pitchFamily="2" charset="-78"/>
            </a:endParaRPr>
          </a:p>
        </p:txBody>
      </p:sp>
      <p:sp>
        <p:nvSpPr>
          <p:cNvPr id="17" name="Rectangle 16" descr="Picture23"/>
          <p:cNvSpPr>
            <a:spLocks noChangeArrowheads="1"/>
          </p:cNvSpPr>
          <p:nvPr/>
        </p:nvSpPr>
        <p:spPr bwMode="auto">
          <a:xfrm>
            <a:off x="9728482" y="4561164"/>
            <a:ext cx="1991995" cy="1745507"/>
          </a:xfrm>
          <a:prstGeom prst="rect">
            <a:avLst/>
          </a:prstGeom>
          <a:blipFill dpi="0" rotWithShape="0">
            <a:blip r:embed="rId7"/>
            <a:srcRect/>
            <a:stretch>
              <a:fillRect/>
            </a:stretch>
          </a:blipFill>
          <a:ln w="28575" algn="ctr">
            <a:solidFill>
              <a:srgbClr val="76923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18" name="Rectangle 17"/>
          <p:cNvSpPr/>
          <p:nvPr/>
        </p:nvSpPr>
        <p:spPr>
          <a:xfrm>
            <a:off x="647044" y="3851267"/>
            <a:ext cx="2086767" cy="587853"/>
          </a:xfrm>
          <a:prstGeom prst="rect">
            <a:avLst/>
          </a:prstGeom>
          <a:solidFill>
            <a:schemeClr val="accent6">
              <a:lumMod val="40000"/>
              <a:lumOff val="60000"/>
            </a:schemeClr>
          </a:solidFill>
        </p:spPr>
        <p:txBody>
          <a:bodyPr wrap="square">
            <a:spAutoFit/>
          </a:bodyPr>
          <a:lstStyle/>
          <a:p>
            <a:pPr algn="ctr">
              <a:lnSpc>
                <a:spcPct val="115000"/>
              </a:lnSpc>
              <a:spcAft>
                <a:spcPts val="1000"/>
              </a:spcAft>
            </a:pP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الأرز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القبولي</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endParaRPr lang="en-US" sz="28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19" name="Rectangle 18" descr="Picture44"/>
          <p:cNvSpPr>
            <a:spLocks noChangeArrowheads="1"/>
          </p:cNvSpPr>
          <p:nvPr/>
        </p:nvSpPr>
        <p:spPr bwMode="auto">
          <a:xfrm>
            <a:off x="652798" y="4524308"/>
            <a:ext cx="1980663" cy="1554837"/>
          </a:xfrm>
          <a:prstGeom prst="rect">
            <a:avLst/>
          </a:prstGeom>
          <a:blipFill dpi="0" rotWithShape="0">
            <a:blip r:embed="rId8"/>
            <a:srcRect/>
            <a:stretch>
              <a:fillRect/>
            </a:stretch>
          </a:blipFill>
          <a:ln w="28575" algn="ctr">
            <a:solidFill>
              <a:srgbClr val="76923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20" name="Rectangle 19"/>
          <p:cNvSpPr/>
          <p:nvPr/>
        </p:nvSpPr>
        <p:spPr>
          <a:xfrm>
            <a:off x="5174366" y="3808281"/>
            <a:ext cx="2962670" cy="587853"/>
          </a:xfrm>
          <a:prstGeom prst="rect">
            <a:avLst/>
          </a:prstGeom>
          <a:solidFill>
            <a:schemeClr val="accent6">
              <a:lumMod val="40000"/>
              <a:lumOff val="60000"/>
            </a:schemeClr>
          </a:solidFill>
        </p:spPr>
        <p:txBody>
          <a:bodyPr wrap="none">
            <a:spAutoFit/>
          </a:bodyPr>
          <a:lstStyle/>
          <a:p>
            <a:pPr algn="ctr">
              <a:lnSpc>
                <a:spcPct val="115000"/>
              </a:lnSpc>
              <a:spcAft>
                <a:spcPts val="1000"/>
              </a:spcAft>
            </a:pP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مصلي الدجاج " في </a:t>
            </a: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قاعتة</a:t>
            </a:r>
            <a:r>
              <a:rPr lang="ar-BH"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 </a:t>
            </a:r>
            <a:endParaRPr lang="en-US" sz="28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21" name="Rectangle 20" descr="مصلي1"/>
          <p:cNvSpPr>
            <a:spLocks noChangeArrowheads="1"/>
          </p:cNvSpPr>
          <p:nvPr/>
        </p:nvSpPr>
        <p:spPr bwMode="auto">
          <a:xfrm>
            <a:off x="6740369" y="4571540"/>
            <a:ext cx="1934210" cy="1424798"/>
          </a:xfrm>
          <a:prstGeom prst="rect">
            <a:avLst/>
          </a:prstGeom>
          <a:blipFill dpi="0" rotWithShape="0">
            <a:blip r:embed="rId9"/>
            <a:srcRect/>
            <a:stretch>
              <a:fillRect/>
            </a:stretch>
          </a:blipFill>
          <a:ln w="28575" algn="ctr">
            <a:solidFill>
              <a:srgbClr val="76923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22" name="Rectangle 21"/>
          <p:cNvSpPr/>
          <p:nvPr/>
        </p:nvSpPr>
        <p:spPr>
          <a:xfrm>
            <a:off x="7440359" y="1223716"/>
            <a:ext cx="1592781" cy="523220"/>
          </a:xfrm>
          <a:prstGeom prst="rect">
            <a:avLst/>
          </a:prstGeom>
          <a:solidFill>
            <a:schemeClr val="accent6">
              <a:lumMod val="40000"/>
              <a:lumOff val="60000"/>
            </a:schemeClr>
          </a:solidFill>
        </p:spPr>
        <p:txBody>
          <a:bodyPr wrap="square">
            <a:spAutoFit/>
          </a:bodyPr>
          <a:lstStyle/>
          <a:p>
            <a:pPr algn="ctr"/>
            <a:r>
              <a:rPr lang="ar-BH" sz="2800" b="1"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الشيلاني</a:t>
            </a:r>
            <a:endParaRPr lang="en-US" sz="2800" dirty="0">
              <a:latin typeface="Sakkal Majalla" panose="02000000000000000000" pitchFamily="2" charset="-78"/>
              <a:cs typeface="Sakkal Majalla" panose="02000000000000000000" pitchFamily="2" charset="-78"/>
            </a:endParaRPr>
          </a:p>
        </p:txBody>
      </p:sp>
      <p:sp>
        <p:nvSpPr>
          <p:cNvPr id="23" name="Rectangle 22" descr="Cooked_Rice_3b"/>
          <p:cNvSpPr>
            <a:spLocks noChangeArrowheads="1"/>
          </p:cNvSpPr>
          <p:nvPr/>
        </p:nvSpPr>
        <p:spPr bwMode="auto">
          <a:xfrm>
            <a:off x="7263517" y="1791288"/>
            <a:ext cx="1747039" cy="1688646"/>
          </a:xfrm>
          <a:prstGeom prst="rect">
            <a:avLst/>
          </a:prstGeom>
          <a:blipFill dpi="0" rotWithShape="0">
            <a:blip r:embed="rId10"/>
            <a:srcRect/>
            <a:stretch>
              <a:fillRect/>
            </a:stretch>
          </a:blipFill>
          <a:ln w="28575" algn="ctr">
            <a:noFill/>
            <a:miter lim="800000"/>
            <a:headEnd/>
            <a:tailEnd/>
          </a:ln>
          <a:effectLst/>
          <a:scene3d>
            <a:camera prst="orthographicFront">
              <a:rot lat="0" lon="0" rev="0"/>
            </a:camera>
            <a:lightRig rig="contrasting" dir="t">
              <a:rot lat="0" lon="0" rev="7800000"/>
            </a:lightRig>
          </a:scene3d>
          <a:sp3d>
            <a:bevelT w="139700" h="139700"/>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24" name="Rectangle 23" descr="مصلي"/>
          <p:cNvSpPr>
            <a:spLocks noChangeArrowheads="1"/>
          </p:cNvSpPr>
          <p:nvPr/>
        </p:nvSpPr>
        <p:spPr bwMode="auto">
          <a:xfrm>
            <a:off x="4793799" y="4553892"/>
            <a:ext cx="1785333" cy="1424798"/>
          </a:xfrm>
          <a:prstGeom prst="rect">
            <a:avLst/>
          </a:prstGeom>
          <a:blipFill dpi="0" rotWithShape="0">
            <a:blip r:embed="rId11"/>
            <a:srcRect/>
            <a:stretch>
              <a:fillRect/>
            </a:stretch>
          </a:blipFill>
          <a:ln w="28575" algn="ctr">
            <a:solidFill>
              <a:srgbClr val="76923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25" name="Rectangle: Rounded Corners 1">
            <a:extLst>
              <a:ext uri="{FF2B5EF4-FFF2-40B4-BE49-F238E27FC236}">
                <a16:creationId xmlns:a16="http://schemas.microsoft.com/office/drawing/2014/main" xmlns="" id="{BB29B666-8A4A-48AB-8CF7-1AED8CE44CE5}"/>
              </a:ext>
            </a:extLst>
          </p:cNvPr>
          <p:cNvSpPr/>
          <p:nvPr/>
        </p:nvSpPr>
        <p:spPr>
          <a:xfrm>
            <a:off x="4494361" y="179664"/>
            <a:ext cx="3321232" cy="667323"/>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ts val="800"/>
              </a:spcAft>
            </a:pPr>
            <a:r>
              <a:rPr lang="ar-BH" sz="3600" b="1" dirty="0">
                <a:latin typeface="Sakkal Majalla" panose="02000000000000000000" pitchFamily="2" charset="-78"/>
                <a:cs typeface="Sakkal Majalla" panose="02000000000000000000" pitchFamily="2" charset="-78"/>
              </a:rPr>
              <a:t>الأطباق الرئيسية</a:t>
            </a:r>
            <a:r>
              <a:rPr lang="en-US" sz="3600" b="1" dirty="0">
                <a:latin typeface="Sakkal Majalla" panose="02000000000000000000" pitchFamily="2" charset="-78"/>
                <a:cs typeface="Sakkal Majalla" panose="02000000000000000000" pitchFamily="2" charset="-78"/>
              </a:rPr>
              <a:t> </a:t>
            </a:r>
          </a:p>
        </p:txBody>
      </p:sp>
    </p:spTree>
    <p:extLst>
      <p:ext uri="{BB962C8B-B14F-4D97-AF65-F5344CB8AC3E}">
        <p14:creationId xmlns:p14="http://schemas.microsoft.com/office/powerpoint/2010/main" val="6149955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TMPLT.potx</Template>
  <TotalTime>537</TotalTime>
  <Words>1558</Words>
  <Application>Microsoft Office PowerPoint</Application>
  <PresentationFormat>Widescreen</PresentationFormat>
  <Paragraphs>232</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Sakkal Majalla</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AYSHA ALTHABET</dc:creator>
  <cp:lastModifiedBy>Anissa Ibrahim Alsadoon</cp:lastModifiedBy>
  <cp:revision>15</cp:revision>
  <cp:lastPrinted>2021-01-17T11:49:49Z</cp:lastPrinted>
  <dcterms:created xsi:type="dcterms:W3CDTF">2020-03-04T10:47:58Z</dcterms:created>
  <dcterms:modified xsi:type="dcterms:W3CDTF">2021-03-02T06:13:36Z</dcterms:modified>
</cp:coreProperties>
</file>