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3" r:id="rId6"/>
    <p:sldId id="264" r:id="rId7"/>
    <p:sldId id="297" r:id="rId8"/>
    <p:sldId id="265" r:id="rId9"/>
    <p:sldId id="267" r:id="rId10"/>
    <p:sldId id="268" r:id="rId11"/>
    <p:sldId id="298" r:id="rId12"/>
    <p:sldId id="299" r:id="rId13"/>
    <p:sldId id="301" r:id="rId14"/>
    <p:sldId id="302" r:id="rId15"/>
    <p:sldId id="269" r:id="rId16"/>
    <p:sldId id="303" r:id="rId17"/>
    <p:sldId id="307" r:id="rId18"/>
    <p:sldId id="273" r:id="rId19"/>
    <p:sldId id="304" r:id="rId20"/>
    <p:sldId id="274" r:id="rId21"/>
    <p:sldId id="276" r:id="rId22"/>
    <p:sldId id="305" r:id="rId23"/>
    <p:sldId id="306"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77"/>
    <a:srgbClr val="008582"/>
    <a:srgbClr val="009999"/>
    <a:srgbClr val="3F5378"/>
    <a:srgbClr val="00CC99"/>
    <a:srgbClr val="E86052"/>
    <a:srgbClr val="F29223"/>
    <a:srgbClr val="E6E6E6"/>
    <a:srgbClr val="D4DBE8"/>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11" d="100"/>
          <a:sy n="111"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ADED8C-8739-4FC0-A5A7-97868A90FA02}"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36CBE9D9-7945-4305-A02F-76C6EC49B61E}">
      <dgm:prSet phldrT="[Text]" custT="1"/>
      <dgm:spPr/>
      <dgm:t>
        <a:bodyPr/>
        <a:lstStyle/>
        <a:p>
          <a:r>
            <a:rPr lang="ar-BH" sz="4400" b="1" dirty="0">
              <a:latin typeface="Sakkal Majalla" panose="02000000000000000000" pitchFamily="2" charset="-78"/>
              <a:cs typeface="Sakkal Majalla" panose="02000000000000000000" pitchFamily="2" charset="-78"/>
            </a:rPr>
            <a:t>أهداف التربية البيئية</a:t>
          </a:r>
          <a:endParaRPr lang="en-US" sz="4400" b="1" dirty="0">
            <a:latin typeface="Sakkal Majalla" panose="02000000000000000000" pitchFamily="2" charset="-78"/>
            <a:cs typeface="Sakkal Majalla" panose="02000000000000000000" pitchFamily="2" charset="-78"/>
          </a:endParaRPr>
        </a:p>
      </dgm:t>
    </dgm:pt>
    <dgm:pt modelId="{0AA173A2-053E-49B2-B7AA-B0EF8F587DE6}" type="parTrans" cxnId="{D4506CD3-2D72-47C7-BCD7-402E37A75E1F}">
      <dgm:prSet/>
      <dgm:spPr/>
      <dgm:t>
        <a:bodyPr/>
        <a:lstStyle/>
        <a:p>
          <a:endParaRPr lang="en-US" b="1">
            <a:latin typeface="Sakkal Majalla" panose="02000000000000000000" pitchFamily="2" charset="-78"/>
            <a:cs typeface="Sakkal Majalla" panose="02000000000000000000" pitchFamily="2" charset="-78"/>
          </a:endParaRPr>
        </a:p>
      </dgm:t>
    </dgm:pt>
    <dgm:pt modelId="{87A3193D-160B-4558-878D-F1EDB7B8A75E}" type="sibTrans" cxnId="{D4506CD3-2D72-47C7-BCD7-402E37A75E1F}">
      <dgm:prSet/>
      <dgm:spPr/>
      <dgm:t>
        <a:bodyPr/>
        <a:lstStyle/>
        <a:p>
          <a:endParaRPr lang="en-US" b="1">
            <a:latin typeface="Sakkal Majalla" panose="02000000000000000000" pitchFamily="2" charset="-78"/>
            <a:cs typeface="Sakkal Majalla" panose="02000000000000000000" pitchFamily="2" charset="-78"/>
          </a:endParaRPr>
        </a:p>
      </dgm:t>
    </dgm:pt>
    <dgm:pt modelId="{A24B7267-DF87-473E-AA3B-41A0F2F05961}">
      <dgm:prSet custT="1"/>
      <dgm:spPr/>
      <dgm: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الوعي البيئي </a:t>
          </a:r>
        </a:p>
        <a:p>
          <a:pPr marL="0" lvl="0" indent="0" algn="ctr" defTabSz="1066800">
            <a:lnSpc>
              <a:spcPct val="90000"/>
            </a:lnSpc>
            <a:spcBef>
              <a:spcPct val="0"/>
            </a:spcBef>
            <a:spcAft>
              <a:spcPct val="35000"/>
            </a:spcAft>
            <a:buClr>
              <a:srgbClr val="C00000"/>
            </a:buClr>
            <a:buFont typeface="+mj-lt"/>
            <a:buNone/>
          </a:pP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gm:t>
    </dgm:pt>
    <dgm:pt modelId="{46CF2364-4619-40AB-96F4-E6E64B1DA01F}" type="parTrans" cxnId="{3DE01AEB-F0FC-47E0-8792-F9C76D8D7599}">
      <dgm:prSet/>
      <dgm:spPr/>
      <dgm:t>
        <a:bodyPr/>
        <a:lstStyle/>
        <a:p>
          <a:endParaRPr lang="en-US" b="1">
            <a:latin typeface="Sakkal Majalla" panose="02000000000000000000" pitchFamily="2" charset="-78"/>
            <a:cs typeface="Sakkal Majalla" panose="02000000000000000000" pitchFamily="2" charset="-78"/>
          </a:endParaRPr>
        </a:p>
      </dgm:t>
    </dgm:pt>
    <dgm:pt modelId="{D613B5FE-1FF3-4DD1-97F9-A00EBDF1E09E}" type="sibTrans" cxnId="{3DE01AEB-F0FC-47E0-8792-F9C76D8D7599}">
      <dgm:prSet/>
      <dgm:spPr/>
      <dgm:t>
        <a:bodyPr/>
        <a:lstStyle/>
        <a:p>
          <a:endParaRPr lang="en-US" b="1">
            <a:latin typeface="Sakkal Majalla" panose="02000000000000000000" pitchFamily="2" charset="-78"/>
            <a:cs typeface="Sakkal Majalla" panose="02000000000000000000" pitchFamily="2" charset="-78"/>
          </a:endParaRPr>
        </a:p>
      </dgm:t>
    </dgm:pt>
    <dgm:pt modelId="{E158A8B2-83CB-4421-947D-D625A3E45F4C}">
      <dgm:prSet custT="1"/>
      <dgm:spPr/>
      <dgm: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المعرفة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gm:t>
    </dgm:pt>
    <dgm:pt modelId="{029D5AFF-626B-4D99-B98A-5AD2BAD64EB4}" type="parTrans" cxnId="{0456DBFE-9E68-4045-887E-866ADA1348A2}">
      <dgm:prSet/>
      <dgm:spPr/>
      <dgm:t>
        <a:bodyPr/>
        <a:lstStyle/>
        <a:p>
          <a:endParaRPr lang="en-US" b="1">
            <a:latin typeface="Sakkal Majalla" panose="02000000000000000000" pitchFamily="2" charset="-78"/>
            <a:cs typeface="Sakkal Majalla" panose="02000000000000000000" pitchFamily="2" charset="-78"/>
          </a:endParaRPr>
        </a:p>
      </dgm:t>
    </dgm:pt>
    <dgm:pt modelId="{3DF46A58-DE1A-4F6E-B89B-F2737CDC7147}" type="sibTrans" cxnId="{0456DBFE-9E68-4045-887E-866ADA1348A2}">
      <dgm:prSet/>
      <dgm:spPr/>
      <dgm:t>
        <a:bodyPr/>
        <a:lstStyle/>
        <a:p>
          <a:endParaRPr lang="en-US" b="1">
            <a:latin typeface="Sakkal Majalla" panose="02000000000000000000" pitchFamily="2" charset="-78"/>
            <a:cs typeface="Sakkal Majalla" panose="02000000000000000000" pitchFamily="2" charset="-78"/>
          </a:endParaRPr>
        </a:p>
      </dgm:t>
    </dgm:pt>
    <dgm:pt modelId="{AC62FF84-C5BD-412E-97AF-2429B3176BBA}">
      <dgm:prSet custT="1"/>
      <dgm:spPr/>
      <dgm:t>
        <a:bodyPr/>
        <a:lstStyle/>
        <a:p>
          <a:pPr marL="0" lvl="0" indent="0" algn="ctr" defTabSz="1066800">
            <a:lnSpc>
              <a:spcPct val="90000"/>
            </a:lnSpc>
            <a:spcBef>
              <a:spcPct val="0"/>
            </a:spcBef>
            <a:spcAft>
              <a:spcPct val="35000"/>
            </a:spcAf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المهارات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gm:t>
    </dgm:pt>
    <dgm:pt modelId="{F2B32ACC-A432-41C3-9A4C-6028EB0F357E}" type="parTrans" cxnId="{295749E5-40E8-4B5F-AD94-19808F5257D4}">
      <dgm:prSet/>
      <dgm:spPr/>
      <dgm:t>
        <a:bodyPr/>
        <a:lstStyle/>
        <a:p>
          <a:endParaRPr lang="en-US" b="1">
            <a:latin typeface="Sakkal Majalla" panose="02000000000000000000" pitchFamily="2" charset="-78"/>
            <a:cs typeface="Sakkal Majalla" panose="02000000000000000000" pitchFamily="2" charset="-78"/>
          </a:endParaRPr>
        </a:p>
      </dgm:t>
    </dgm:pt>
    <dgm:pt modelId="{9D98EF50-070D-40AA-B3FA-50AA87806F3B}" type="sibTrans" cxnId="{295749E5-40E8-4B5F-AD94-19808F5257D4}">
      <dgm:prSet/>
      <dgm:spPr/>
      <dgm:t>
        <a:bodyPr/>
        <a:lstStyle/>
        <a:p>
          <a:endParaRPr lang="en-US" b="1">
            <a:latin typeface="Sakkal Majalla" panose="02000000000000000000" pitchFamily="2" charset="-78"/>
            <a:cs typeface="Sakkal Majalla" panose="02000000000000000000" pitchFamily="2" charset="-78"/>
          </a:endParaRPr>
        </a:p>
      </dgm:t>
    </dgm:pt>
    <dgm:pt modelId="{8003EAF1-2F7B-4751-91F8-E070A742B1B0}">
      <dgm:prSet custT="1"/>
      <dgm:spPr/>
      <dgm: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الاتجاهات والقيم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gm:t>
    </dgm:pt>
    <dgm:pt modelId="{0DA5C767-2AA2-4B50-AB3F-C78C664A38FA}" type="parTrans" cxnId="{964575EC-EF2C-4ECC-B8AB-4B67A6DF4CD4}">
      <dgm:prSet/>
      <dgm:spPr/>
      <dgm:t>
        <a:bodyPr/>
        <a:lstStyle/>
        <a:p>
          <a:endParaRPr lang="en-US" b="1">
            <a:latin typeface="Sakkal Majalla" panose="02000000000000000000" pitchFamily="2" charset="-78"/>
            <a:cs typeface="Sakkal Majalla" panose="02000000000000000000" pitchFamily="2" charset="-78"/>
          </a:endParaRPr>
        </a:p>
      </dgm:t>
    </dgm:pt>
    <dgm:pt modelId="{74B4A3BB-6569-4CC3-9278-E560D5746ECF}" type="sibTrans" cxnId="{964575EC-EF2C-4ECC-B8AB-4B67A6DF4CD4}">
      <dgm:prSet/>
      <dgm:spPr/>
      <dgm:t>
        <a:bodyPr/>
        <a:lstStyle/>
        <a:p>
          <a:endParaRPr lang="en-US" b="1">
            <a:latin typeface="Sakkal Majalla" panose="02000000000000000000" pitchFamily="2" charset="-78"/>
            <a:cs typeface="Sakkal Majalla" panose="02000000000000000000" pitchFamily="2" charset="-78"/>
          </a:endParaRPr>
        </a:p>
      </dgm:t>
    </dgm:pt>
    <dgm:pt modelId="{ACF66045-7EE5-4E1B-A4B6-B8446178CB3F}">
      <dgm:prSet custT="1"/>
      <dgm:spPr/>
      <dgm: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المشاركة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gm:t>
    </dgm:pt>
    <dgm:pt modelId="{09DBEBAF-B0DE-4A3E-908B-0704DED55DC9}" type="parTrans" cxnId="{D364EB8F-FFC0-4F29-A98D-0BBDCBD76EB9}">
      <dgm:prSet/>
      <dgm:spPr/>
      <dgm:t>
        <a:bodyPr/>
        <a:lstStyle/>
        <a:p>
          <a:endParaRPr lang="en-US" b="1">
            <a:latin typeface="Sakkal Majalla" panose="02000000000000000000" pitchFamily="2" charset="-78"/>
            <a:cs typeface="Sakkal Majalla" panose="02000000000000000000" pitchFamily="2" charset="-78"/>
          </a:endParaRPr>
        </a:p>
      </dgm:t>
    </dgm:pt>
    <dgm:pt modelId="{4960693A-CF56-4F04-9698-1B976637BDCC}" type="sibTrans" cxnId="{D364EB8F-FFC0-4F29-A98D-0BBDCBD76EB9}">
      <dgm:prSet/>
      <dgm:spPr/>
      <dgm:t>
        <a:bodyPr/>
        <a:lstStyle/>
        <a:p>
          <a:endParaRPr lang="en-US" b="1">
            <a:latin typeface="Sakkal Majalla" panose="02000000000000000000" pitchFamily="2" charset="-78"/>
            <a:cs typeface="Sakkal Majalla" panose="02000000000000000000" pitchFamily="2" charset="-78"/>
          </a:endParaRPr>
        </a:p>
      </dgm:t>
    </dgm:pt>
    <dgm:pt modelId="{BB3DAC01-B778-47FB-8C9A-5A7F344E650A}">
      <dgm:prSet custT="1"/>
      <dgm:spPr/>
      <dgm:t>
        <a:bodyPr/>
        <a:lstStyle/>
        <a:p>
          <a:r>
            <a:rPr lang="ar-BH" sz="2400" b="1" dirty="0">
              <a:latin typeface="Sakkal Majalla" panose="02000000000000000000" pitchFamily="2" charset="-78"/>
              <a:cs typeface="Sakkal Majalla" panose="02000000000000000000" pitchFamily="2" charset="-78"/>
            </a:rPr>
            <a:t>القدرة على التقويم البيئي</a:t>
          </a:r>
          <a:endParaRPr lang="en-US" sz="2400" b="1" dirty="0">
            <a:latin typeface="Sakkal Majalla" panose="02000000000000000000" pitchFamily="2" charset="-78"/>
            <a:cs typeface="Sakkal Majalla" panose="02000000000000000000" pitchFamily="2" charset="-78"/>
          </a:endParaRPr>
        </a:p>
      </dgm:t>
    </dgm:pt>
    <dgm:pt modelId="{40A528A7-38FA-4343-8346-D1C6337113C5}" type="parTrans" cxnId="{0FB68E69-2DD8-4015-A577-1492F955D663}">
      <dgm:prSet/>
      <dgm:spPr/>
      <dgm:t>
        <a:bodyPr/>
        <a:lstStyle/>
        <a:p>
          <a:endParaRPr lang="en-US" b="1">
            <a:latin typeface="Sakkal Majalla" panose="02000000000000000000" pitchFamily="2" charset="-78"/>
            <a:cs typeface="Sakkal Majalla" panose="02000000000000000000" pitchFamily="2" charset="-78"/>
          </a:endParaRPr>
        </a:p>
      </dgm:t>
    </dgm:pt>
    <dgm:pt modelId="{A86A7744-5628-4467-A4C4-561ED07C6933}" type="sibTrans" cxnId="{0FB68E69-2DD8-4015-A577-1492F955D663}">
      <dgm:prSet/>
      <dgm:spPr/>
      <dgm:t>
        <a:bodyPr/>
        <a:lstStyle/>
        <a:p>
          <a:endParaRPr lang="en-US" b="1">
            <a:latin typeface="Sakkal Majalla" panose="02000000000000000000" pitchFamily="2" charset="-78"/>
            <a:cs typeface="Sakkal Majalla" panose="02000000000000000000" pitchFamily="2" charset="-78"/>
          </a:endParaRPr>
        </a:p>
      </dgm:t>
    </dgm:pt>
    <dgm:pt modelId="{39A579F2-D897-41E3-A3F6-5ACFBA549F51}" type="pres">
      <dgm:prSet presAssocID="{51ADED8C-8739-4FC0-A5A7-97868A90FA02}" presName="hierChild1" presStyleCnt="0">
        <dgm:presLayoutVars>
          <dgm:chPref val="1"/>
          <dgm:dir/>
          <dgm:animOne val="branch"/>
          <dgm:animLvl val="lvl"/>
          <dgm:resizeHandles/>
        </dgm:presLayoutVars>
      </dgm:prSet>
      <dgm:spPr/>
    </dgm:pt>
    <dgm:pt modelId="{FE6F8926-F37B-4083-8FC6-A704AA830FDD}" type="pres">
      <dgm:prSet presAssocID="{36CBE9D9-7945-4305-A02F-76C6EC49B61E}" presName="hierRoot1" presStyleCnt="0"/>
      <dgm:spPr/>
    </dgm:pt>
    <dgm:pt modelId="{94285A0C-E252-4B6D-9BD7-5A5A49A8A097}" type="pres">
      <dgm:prSet presAssocID="{36CBE9D9-7945-4305-A02F-76C6EC49B61E}" presName="composite" presStyleCnt="0"/>
      <dgm:spPr/>
    </dgm:pt>
    <dgm:pt modelId="{4C586CEC-0BD3-417D-86D3-5E1F8D50FB79}" type="pres">
      <dgm:prSet presAssocID="{36CBE9D9-7945-4305-A02F-76C6EC49B61E}" presName="background" presStyleLbl="node0" presStyleIdx="0" presStyleCnt="1"/>
      <dgm:spPr/>
    </dgm:pt>
    <dgm:pt modelId="{CC30F20E-16DA-4C84-B456-0D1810497C3B}" type="pres">
      <dgm:prSet presAssocID="{36CBE9D9-7945-4305-A02F-76C6EC49B61E}" presName="text" presStyleLbl="fgAcc0" presStyleIdx="0" presStyleCnt="1" custScaleX="642558" custScaleY="193134" custLinFactY="-29651" custLinFactNeighborX="-26156" custLinFactNeighborY="-100000">
        <dgm:presLayoutVars>
          <dgm:chPref val="3"/>
        </dgm:presLayoutVars>
      </dgm:prSet>
      <dgm:spPr/>
    </dgm:pt>
    <dgm:pt modelId="{A3EA4634-D619-49C4-B81E-EA1A6DAD1EB4}" type="pres">
      <dgm:prSet presAssocID="{36CBE9D9-7945-4305-A02F-76C6EC49B61E}" presName="hierChild2" presStyleCnt="0"/>
      <dgm:spPr/>
    </dgm:pt>
    <dgm:pt modelId="{FFFDCDDD-1F89-4F92-B46B-79FE4A977BFF}" type="pres">
      <dgm:prSet presAssocID="{40A528A7-38FA-4343-8346-D1C6337113C5}" presName="Name10" presStyleLbl="parChTrans1D2" presStyleIdx="0" presStyleCnt="6"/>
      <dgm:spPr/>
    </dgm:pt>
    <dgm:pt modelId="{4A6FCD27-217B-40C7-80B4-A1E494F4998D}" type="pres">
      <dgm:prSet presAssocID="{BB3DAC01-B778-47FB-8C9A-5A7F344E650A}" presName="hierRoot2" presStyleCnt="0"/>
      <dgm:spPr/>
    </dgm:pt>
    <dgm:pt modelId="{E630D0C7-48BC-44B2-A9F3-67DEA84EF2AD}" type="pres">
      <dgm:prSet presAssocID="{BB3DAC01-B778-47FB-8C9A-5A7F344E650A}" presName="composite2" presStyleCnt="0"/>
      <dgm:spPr/>
    </dgm:pt>
    <dgm:pt modelId="{3AD1AA1D-CFD9-4260-997D-C42AD7BB5875}" type="pres">
      <dgm:prSet presAssocID="{BB3DAC01-B778-47FB-8C9A-5A7F344E650A}" presName="background2" presStyleLbl="node2" presStyleIdx="0" presStyleCnt="6"/>
      <dgm:spPr/>
    </dgm:pt>
    <dgm:pt modelId="{E9697522-5671-4519-B1FC-72FDE08F1CAA}" type="pres">
      <dgm:prSet presAssocID="{BB3DAC01-B778-47FB-8C9A-5A7F344E650A}" presName="text2" presStyleLbl="fgAcc2" presStyleIdx="0" presStyleCnt="6" custScaleX="223293" custScaleY="408589">
        <dgm:presLayoutVars>
          <dgm:chPref val="3"/>
        </dgm:presLayoutVars>
      </dgm:prSet>
      <dgm:spPr/>
    </dgm:pt>
    <dgm:pt modelId="{EE049382-3F6F-4242-BB7A-62F170596AF3}" type="pres">
      <dgm:prSet presAssocID="{BB3DAC01-B778-47FB-8C9A-5A7F344E650A}" presName="hierChild3" presStyleCnt="0"/>
      <dgm:spPr/>
    </dgm:pt>
    <dgm:pt modelId="{07404057-E6C1-404F-9291-EA997F570F4E}" type="pres">
      <dgm:prSet presAssocID="{09DBEBAF-B0DE-4A3E-908B-0704DED55DC9}" presName="Name10" presStyleLbl="parChTrans1D2" presStyleIdx="1" presStyleCnt="6"/>
      <dgm:spPr/>
    </dgm:pt>
    <dgm:pt modelId="{D782F881-7D28-4B90-AEA7-957CE5AB90F9}" type="pres">
      <dgm:prSet presAssocID="{ACF66045-7EE5-4E1B-A4B6-B8446178CB3F}" presName="hierRoot2" presStyleCnt="0"/>
      <dgm:spPr/>
    </dgm:pt>
    <dgm:pt modelId="{66AD69D8-D4A3-4022-9D4E-48767685AA27}" type="pres">
      <dgm:prSet presAssocID="{ACF66045-7EE5-4E1B-A4B6-B8446178CB3F}" presName="composite2" presStyleCnt="0"/>
      <dgm:spPr/>
    </dgm:pt>
    <dgm:pt modelId="{87F4AA33-05E3-4758-9092-2871FA9A20A5}" type="pres">
      <dgm:prSet presAssocID="{ACF66045-7EE5-4E1B-A4B6-B8446178CB3F}" presName="background2" presStyleLbl="node2" presStyleIdx="1" presStyleCnt="6"/>
      <dgm:spPr/>
    </dgm:pt>
    <dgm:pt modelId="{1080D4CF-801E-4910-8077-39B3FAD9840D}" type="pres">
      <dgm:prSet presAssocID="{ACF66045-7EE5-4E1B-A4B6-B8446178CB3F}" presName="text2" presStyleLbl="fgAcc2" presStyleIdx="1" presStyleCnt="6" custScaleX="223293" custScaleY="408589">
        <dgm:presLayoutVars>
          <dgm:chPref val="3"/>
        </dgm:presLayoutVars>
      </dgm:prSet>
      <dgm:spPr/>
    </dgm:pt>
    <dgm:pt modelId="{4EB4E6F7-89D6-4940-B02A-48FCBC4A5D18}" type="pres">
      <dgm:prSet presAssocID="{ACF66045-7EE5-4E1B-A4B6-B8446178CB3F}" presName="hierChild3" presStyleCnt="0"/>
      <dgm:spPr/>
    </dgm:pt>
    <dgm:pt modelId="{27E7262C-2EFF-43FD-8A9E-64E45792EC8D}" type="pres">
      <dgm:prSet presAssocID="{0DA5C767-2AA2-4B50-AB3F-C78C664A38FA}" presName="Name10" presStyleLbl="parChTrans1D2" presStyleIdx="2" presStyleCnt="6"/>
      <dgm:spPr/>
    </dgm:pt>
    <dgm:pt modelId="{A9BBB06C-2603-49EB-80D3-1B8F3AA1A3CB}" type="pres">
      <dgm:prSet presAssocID="{8003EAF1-2F7B-4751-91F8-E070A742B1B0}" presName="hierRoot2" presStyleCnt="0"/>
      <dgm:spPr/>
    </dgm:pt>
    <dgm:pt modelId="{E9CC0413-3EFC-4FD7-9172-9E8928E0AF1C}" type="pres">
      <dgm:prSet presAssocID="{8003EAF1-2F7B-4751-91F8-E070A742B1B0}" presName="composite2" presStyleCnt="0"/>
      <dgm:spPr/>
    </dgm:pt>
    <dgm:pt modelId="{F7536DC6-9945-4A76-BA6E-55D98C4A8953}" type="pres">
      <dgm:prSet presAssocID="{8003EAF1-2F7B-4751-91F8-E070A742B1B0}" presName="background2" presStyleLbl="node2" presStyleIdx="2" presStyleCnt="6"/>
      <dgm:spPr/>
    </dgm:pt>
    <dgm:pt modelId="{87A212C7-C16C-47C7-83D8-01DFA4A0C585}" type="pres">
      <dgm:prSet presAssocID="{8003EAF1-2F7B-4751-91F8-E070A742B1B0}" presName="text2" presStyleLbl="fgAcc2" presStyleIdx="2" presStyleCnt="6" custScaleX="223293" custScaleY="408589">
        <dgm:presLayoutVars>
          <dgm:chPref val="3"/>
        </dgm:presLayoutVars>
      </dgm:prSet>
      <dgm:spPr/>
    </dgm:pt>
    <dgm:pt modelId="{2537BF7D-3E0F-420A-B960-DD5696BB5433}" type="pres">
      <dgm:prSet presAssocID="{8003EAF1-2F7B-4751-91F8-E070A742B1B0}" presName="hierChild3" presStyleCnt="0"/>
      <dgm:spPr/>
    </dgm:pt>
    <dgm:pt modelId="{1187DCCD-C1A0-49CF-9157-4B94374CF382}" type="pres">
      <dgm:prSet presAssocID="{F2B32ACC-A432-41C3-9A4C-6028EB0F357E}" presName="Name10" presStyleLbl="parChTrans1D2" presStyleIdx="3" presStyleCnt="6"/>
      <dgm:spPr/>
    </dgm:pt>
    <dgm:pt modelId="{0A4B8E88-806A-4B6F-8AD9-3E19B7E8AEF7}" type="pres">
      <dgm:prSet presAssocID="{AC62FF84-C5BD-412E-97AF-2429B3176BBA}" presName="hierRoot2" presStyleCnt="0"/>
      <dgm:spPr/>
    </dgm:pt>
    <dgm:pt modelId="{67326BC8-95AD-4FEB-94B3-EE10A6363336}" type="pres">
      <dgm:prSet presAssocID="{AC62FF84-C5BD-412E-97AF-2429B3176BBA}" presName="composite2" presStyleCnt="0"/>
      <dgm:spPr/>
    </dgm:pt>
    <dgm:pt modelId="{A1F4FE0A-C4E1-4BC0-B869-86C6CEA37671}" type="pres">
      <dgm:prSet presAssocID="{AC62FF84-C5BD-412E-97AF-2429B3176BBA}" presName="background2" presStyleLbl="node2" presStyleIdx="3" presStyleCnt="6"/>
      <dgm:spPr/>
    </dgm:pt>
    <dgm:pt modelId="{2956F5DF-E8EB-41DD-BD46-8D7DA8DE572A}" type="pres">
      <dgm:prSet presAssocID="{AC62FF84-C5BD-412E-97AF-2429B3176BBA}" presName="text2" presStyleLbl="fgAcc2" presStyleIdx="3" presStyleCnt="6" custScaleX="223293" custScaleY="408589">
        <dgm:presLayoutVars>
          <dgm:chPref val="3"/>
        </dgm:presLayoutVars>
      </dgm:prSet>
      <dgm:spPr/>
    </dgm:pt>
    <dgm:pt modelId="{CB53F275-A2D2-4B2D-B412-E2EC22FAEBF2}" type="pres">
      <dgm:prSet presAssocID="{AC62FF84-C5BD-412E-97AF-2429B3176BBA}" presName="hierChild3" presStyleCnt="0"/>
      <dgm:spPr/>
    </dgm:pt>
    <dgm:pt modelId="{067DDE95-E65B-4509-A3C3-A80F4111999C}" type="pres">
      <dgm:prSet presAssocID="{029D5AFF-626B-4D99-B98A-5AD2BAD64EB4}" presName="Name10" presStyleLbl="parChTrans1D2" presStyleIdx="4" presStyleCnt="6"/>
      <dgm:spPr/>
    </dgm:pt>
    <dgm:pt modelId="{5584CF4D-608C-456D-AB69-E96CCE6926FB}" type="pres">
      <dgm:prSet presAssocID="{E158A8B2-83CB-4421-947D-D625A3E45F4C}" presName="hierRoot2" presStyleCnt="0"/>
      <dgm:spPr/>
    </dgm:pt>
    <dgm:pt modelId="{CA764C2F-7CD7-4508-8A23-96E1E7E55058}" type="pres">
      <dgm:prSet presAssocID="{E158A8B2-83CB-4421-947D-D625A3E45F4C}" presName="composite2" presStyleCnt="0"/>
      <dgm:spPr/>
    </dgm:pt>
    <dgm:pt modelId="{6A967A99-34AC-4132-A6FC-B59B6CB72339}" type="pres">
      <dgm:prSet presAssocID="{E158A8B2-83CB-4421-947D-D625A3E45F4C}" presName="background2" presStyleLbl="node2" presStyleIdx="4" presStyleCnt="6"/>
      <dgm:spPr/>
    </dgm:pt>
    <dgm:pt modelId="{19996213-C744-4C27-9230-D56275099778}" type="pres">
      <dgm:prSet presAssocID="{E158A8B2-83CB-4421-947D-D625A3E45F4C}" presName="text2" presStyleLbl="fgAcc2" presStyleIdx="4" presStyleCnt="6" custScaleX="223293" custScaleY="408589">
        <dgm:presLayoutVars>
          <dgm:chPref val="3"/>
        </dgm:presLayoutVars>
      </dgm:prSet>
      <dgm:spPr/>
    </dgm:pt>
    <dgm:pt modelId="{DB4B3278-6C75-424D-8EBD-FC765CD444C5}" type="pres">
      <dgm:prSet presAssocID="{E158A8B2-83CB-4421-947D-D625A3E45F4C}" presName="hierChild3" presStyleCnt="0"/>
      <dgm:spPr/>
    </dgm:pt>
    <dgm:pt modelId="{2D81E2AC-DB92-46CD-A4C5-EC305D795743}" type="pres">
      <dgm:prSet presAssocID="{46CF2364-4619-40AB-96F4-E6E64B1DA01F}" presName="Name10" presStyleLbl="parChTrans1D2" presStyleIdx="5" presStyleCnt="6"/>
      <dgm:spPr/>
    </dgm:pt>
    <dgm:pt modelId="{E0CE712F-0B9D-422E-9938-1B5BEF7DEF0F}" type="pres">
      <dgm:prSet presAssocID="{A24B7267-DF87-473E-AA3B-41A0F2F05961}" presName="hierRoot2" presStyleCnt="0"/>
      <dgm:spPr/>
    </dgm:pt>
    <dgm:pt modelId="{040686C2-06FF-4BB9-8F1E-E2ADE2815717}" type="pres">
      <dgm:prSet presAssocID="{A24B7267-DF87-473E-AA3B-41A0F2F05961}" presName="composite2" presStyleCnt="0"/>
      <dgm:spPr/>
    </dgm:pt>
    <dgm:pt modelId="{88CD2DBA-0885-402A-AF61-83AE4CCF8075}" type="pres">
      <dgm:prSet presAssocID="{A24B7267-DF87-473E-AA3B-41A0F2F05961}" presName="background2" presStyleLbl="node2" presStyleIdx="5" presStyleCnt="6"/>
      <dgm:spPr/>
    </dgm:pt>
    <dgm:pt modelId="{682613C4-8E07-423E-9DF8-54E66A9DE726}" type="pres">
      <dgm:prSet presAssocID="{A24B7267-DF87-473E-AA3B-41A0F2F05961}" presName="text2" presStyleLbl="fgAcc2" presStyleIdx="5" presStyleCnt="6" custScaleX="223293" custScaleY="408589">
        <dgm:presLayoutVars>
          <dgm:chPref val="3"/>
        </dgm:presLayoutVars>
      </dgm:prSet>
      <dgm:spPr/>
    </dgm:pt>
    <dgm:pt modelId="{3889C86A-4ABB-41D7-9245-92AD548F4435}" type="pres">
      <dgm:prSet presAssocID="{A24B7267-DF87-473E-AA3B-41A0F2F05961}" presName="hierChild3" presStyleCnt="0"/>
      <dgm:spPr/>
    </dgm:pt>
  </dgm:ptLst>
  <dgm:cxnLst>
    <dgm:cxn modelId="{0599B506-1CB2-4B05-B67B-BB743B9EACBD}" type="presOf" srcId="{51ADED8C-8739-4FC0-A5A7-97868A90FA02}" destId="{39A579F2-D897-41E3-A3F6-5ACFBA549F51}" srcOrd="0" destOrd="0" presId="urn:microsoft.com/office/officeart/2005/8/layout/hierarchy1"/>
    <dgm:cxn modelId="{1F635C08-7A1E-4F95-9FCC-A9A706331261}" type="presOf" srcId="{E158A8B2-83CB-4421-947D-D625A3E45F4C}" destId="{19996213-C744-4C27-9230-D56275099778}" srcOrd="0" destOrd="0" presId="urn:microsoft.com/office/officeart/2005/8/layout/hierarchy1"/>
    <dgm:cxn modelId="{0FB68E69-2DD8-4015-A577-1492F955D663}" srcId="{36CBE9D9-7945-4305-A02F-76C6EC49B61E}" destId="{BB3DAC01-B778-47FB-8C9A-5A7F344E650A}" srcOrd="0" destOrd="0" parTransId="{40A528A7-38FA-4343-8346-D1C6337113C5}" sibTransId="{A86A7744-5628-4467-A4C4-561ED07C6933}"/>
    <dgm:cxn modelId="{B7665D52-52E7-49D6-ACD6-B92E7810ECF5}" type="presOf" srcId="{BB3DAC01-B778-47FB-8C9A-5A7F344E650A}" destId="{E9697522-5671-4519-B1FC-72FDE08F1CAA}" srcOrd="0" destOrd="0" presId="urn:microsoft.com/office/officeart/2005/8/layout/hierarchy1"/>
    <dgm:cxn modelId="{F5995E55-D66A-40B1-BD85-67D3362AABCE}" type="presOf" srcId="{029D5AFF-626B-4D99-B98A-5AD2BAD64EB4}" destId="{067DDE95-E65B-4509-A3C3-A80F4111999C}" srcOrd="0" destOrd="0" presId="urn:microsoft.com/office/officeart/2005/8/layout/hierarchy1"/>
    <dgm:cxn modelId="{FE25BB7A-6B9B-4B2B-AA36-18511BBB0E4B}" type="presOf" srcId="{8003EAF1-2F7B-4751-91F8-E070A742B1B0}" destId="{87A212C7-C16C-47C7-83D8-01DFA4A0C585}" srcOrd="0" destOrd="0" presId="urn:microsoft.com/office/officeart/2005/8/layout/hierarchy1"/>
    <dgm:cxn modelId="{E9A9E48F-C2FA-4865-A1BA-A75E8F4846C3}" type="presOf" srcId="{36CBE9D9-7945-4305-A02F-76C6EC49B61E}" destId="{CC30F20E-16DA-4C84-B456-0D1810497C3B}" srcOrd="0" destOrd="0" presId="urn:microsoft.com/office/officeart/2005/8/layout/hierarchy1"/>
    <dgm:cxn modelId="{D364EB8F-FFC0-4F29-A98D-0BBDCBD76EB9}" srcId="{36CBE9D9-7945-4305-A02F-76C6EC49B61E}" destId="{ACF66045-7EE5-4E1B-A4B6-B8446178CB3F}" srcOrd="1" destOrd="0" parTransId="{09DBEBAF-B0DE-4A3E-908B-0704DED55DC9}" sibTransId="{4960693A-CF56-4F04-9698-1B976637BDCC}"/>
    <dgm:cxn modelId="{E69FDC96-8C3C-4812-8280-708F6753A2C6}" type="presOf" srcId="{F2B32ACC-A432-41C3-9A4C-6028EB0F357E}" destId="{1187DCCD-C1A0-49CF-9157-4B94374CF382}" srcOrd="0" destOrd="0" presId="urn:microsoft.com/office/officeart/2005/8/layout/hierarchy1"/>
    <dgm:cxn modelId="{05AF5AAD-1EA2-4B05-94F9-EFCC2210724C}" type="presOf" srcId="{A24B7267-DF87-473E-AA3B-41A0F2F05961}" destId="{682613C4-8E07-423E-9DF8-54E66A9DE726}" srcOrd="0" destOrd="0" presId="urn:microsoft.com/office/officeart/2005/8/layout/hierarchy1"/>
    <dgm:cxn modelId="{CCDBFFC4-6066-41A5-A23E-149DA3B559C8}" type="presOf" srcId="{ACF66045-7EE5-4E1B-A4B6-B8446178CB3F}" destId="{1080D4CF-801E-4910-8077-39B3FAD9840D}" srcOrd="0" destOrd="0" presId="urn:microsoft.com/office/officeart/2005/8/layout/hierarchy1"/>
    <dgm:cxn modelId="{D4506CD3-2D72-47C7-BCD7-402E37A75E1F}" srcId="{51ADED8C-8739-4FC0-A5A7-97868A90FA02}" destId="{36CBE9D9-7945-4305-A02F-76C6EC49B61E}" srcOrd="0" destOrd="0" parTransId="{0AA173A2-053E-49B2-B7AA-B0EF8F587DE6}" sibTransId="{87A3193D-160B-4558-878D-F1EDB7B8A75E}"/>
    <dgm:cxn modelId="{ABB077D7-918A-4EB9-8387-D711D2622B70}" type="presOf" srcId="{46CF2364-4619-40AB-96F4-E6E64B1DA01F}" destId="{2D81E2AC-DB92-46CD-A4C5-EC305D795743}" srcOrd="0" destOrd="0" presId="urn:microsoft.com/office/officeart/2005/8/layout/hierarchy1"/>
    <dgm:cxn modelId="{FA3235DD-E5D9-48FC-96E1-276929EFC0DB}" type="presOf" srcId="{AC62FF84-C5BD-412E-97AF-2429B3176BBA}" destId="{2956F5DF-E8EB-41DD-BD46-8D7DA8DE572A}" srcOrd="0" destOrd="0" presId="urn:microsoft.com/office/officeart/2005/8/layout/hierarchy1"/>
    <dgm:cxn modelId="{295749E5-40E8-4B5F-AD94-19808F5257D4}" srcId="{36CBE9D9-7945-4305-A02F-76C6EC49B61E}" destId="{AC62FF84-C5BD-412E-97AF-2429B3176BBA}" srcOrd="3" destOrd="0" parTransId="{F2B32ACC-A432-41C3-9A4C-6028EB0F357E}" sibTransId="{9D98EF50-070D-40AA-B3FA-50AA87806F3B}"/>
    <dgm:cxn modelId="{3DE01AEB-F0FC-47E0-8792-F9C76D8D7599}" srcId="{36CBE9D9-7945-4305-A02F-76C6EC49B61E}" destId="{A24B7267-DF87-473E-AA3B-41A0F2F05961}" srcOrd="5" destOrd="0" parTransId="{46CF2364-4619-40AB-96F4-E6E64B1DA01F}" sibTransId="{D613B5FE-1FF3-4DD1-97F9-A00EBDF1E09E}"/>
    <dgm:cxn modelId="{D58235EB-FC4C-440F-9C1C-F6631DED862C}" type="presOf" srcId="{40A528A7-38FA-4343-8346-D1C6337113C5}" destId="{FFFDCDDD-1F89-4F92-B46B-79FE4A977BFF}" srcOrd="0" destOrd="0" presId="urn:microsoft.com/office/officeart/2005/8/layout/hierarchy1"/>
    <dgm:cxn modelId="{964575EC-EF2C-4ECC-B8AB-4B67A6DF4CD4}" srcId="{36CBE9D9-7945-4305-A02F-76C6EC49B61E}" destId="{8003EAF1-2F7B-4751-91F8-E070A742B1B0}" srcOrd="2" destOrd="0" parTransId="{0DA5C767-2AA2-4B50-AB3F-C78C664A38FA}" sibTransId="{74B4A3BB-6569-4CC3-9278-E560D5746ECF}"/>
    <dgm:cxn modelId="{74E856F3-F6AE-40E0-9345-E830ACD92D3F}" type="presOf" srcId="{0DA5C767-2AA2-4B50-AB3F-C78C664A38FA}" destId="{27E7262C-2EFF-43FD-8A9E-64E45792EC8D}" srcOrd="0" destOrd="0" presId="urn:microsoft.com/office/officeart/2005/8/layout/hierarchy1"/>
    <dgm:cxn modelId="{9D50BEF4-802D-40DB-8D4D-6CA8D39A4150}" type="presOf" srcId="{09DBEBAF-B0DE-4A3E-908B-0704DED55DC9}" destId="{07404057-E6C1-404F-9291-EA997F570F4E}" srcOrd="0" destOrd="0" presId="urn:microsoft.com/office/officeart/2005/8/layout/hierarchy1"/>
    <dgm:cxn modelId="{0456DBFE-9E68-4045-887E-866ADA1348A2}" srcId="{36CBE9D9-7945-4305-A02F-76C6EC49B61E}" destId="{E158A8B2-83CB-4421-947D-D625A3E45F4C}" srcOrd="4" destOrd="0" parTransId="{029D5AFF-626B-4D99-B98A-5AD2BAD64EB4}" sibTransId="{3DF46A58-DE1A-4F6E-B89B-F2737CDC7147}"/>
    <dgm:cxn modelId="{35EC5967-57D3-43EE-85FE-ACBD59492DC8}" type="presParOf" srcId="{39A579F2-D897-41E3-A3F6-5ACFBA549F51}" destId="{FE6F8926-F37B-4083-8FC6-A704AA830FDD}" srcOrd="0" destOrd="0" presId="urn:microsoft.com/office/officeart/2005/8/layout/hierarchy1"/>
    <dgm:cxn modelId="{C8A24609-06E3-416E-942D-04257D5D441F}" type="presParOf" srcId="{FE6F8926-F37B-4083-8FC6-A704AA830FDD}" destId="{94285A0C-E252-4B6D-9BD7-5A5A49A8A097}" srcOrd="0" destOrd="0" presId="urn:microsoft.com/office/officeart/2005/8/layout/hierarchy1"/>
    <dgm:cxn modelId="{9F08096C-2C23-4CE9-A3EF-0AACDE25DECD}" type="presParOf" srcId="{94285A0C-E252-4B6D-9BD7-5A5A49A8A097}" destId="{4C586CEC-0BD3-417D-86D3-5E1F8D50FB79}" srcOrd="0" destOrd="0" presId="urn:microsoft.com/office/officeart/2005/8/layout/hierarchy1"/>
    <dgm:cxn modelId="{59A55E74-BA04-4F97-9D6E-E9E577EE01E3}" type="presParOf" srcId="{94285A0C-E252-4B6D-9BD7-5A5A49A8A097}" destId="{CC30F20E-16DA-4C84-B456-0D1810497C3B}" srcOrd="1" destOrd="0" presId="urn:microsoft.com/office/officeart/2005/8/layout/hierarchy1"/>
    <dgm:cxn modelId="{847972DE-B644-4FE4-8FDC-1109A689FE9A}" type="presParOf" srcId="{FE6F8926-F37B-4083-8FC6-A704AA830FDD}" destId="{A3EA4634-D619-49C4-B81E-EA1A6DAD1EB4}" srcOrd="1" destOrd="0" presId="urn:microsoft.com/office/officeart/2005/8/layout/hierarchy1"/>
    <dgm:cxn modelId="{06EB99A6-F31A-4F20-BEE2-31C45C13233C}" type="presParOf" srcId="{A3EA4634-D619-49C4-B81E-EA1A6DAD1EB4}" destId="{FFFDCDDD-1F89-4F92-B46B-79FE4A977BFF}" srcOrd="0" destOrd="0" presId="urn:microsoft.com/office/officeart/2005/8/layout/hierarchy1"/>
    <dgm:cxn modelId="{25A9F5EB-D696-4C06-9C40-8AE84BB9CD8F}" type="presParOf" srcId="{A3EA4634-D619-49C4-B81E-EA1A6DAD1EB4}" destId="{4A6FCD27-217B-40C7-80B4-A1E494F4998D}" srcOrd="1" destOrd="0" presId="urn:microsoft.com/office/officeart/2005/8/layout/hierarchy1"/>
    <dgm:cxn modelId="{C3F19F34-A1CC-48E9-96F9-90C54DCACE70}" type="presParOf" srcId="{4A6FCD27-217B-40C7-80B4-A1E494F4998D}" destId="{E630D0C7-48BC-44B2-A9F3-67DEA84EF2AD}" srcOrd="0" destOrd="0" presId="urn:microsoft.com/office/officeart/2005/8/layout/hierarchy1"/>
    <dgm:cxn modelId="{F5B93E05-5A9D-4D90-9DC7-7295DF7CC258}" type="presParOf" srcId="{E630D0C7-48BC-44B2-A9F3-67DEA84EF2AD}" destId="{3AD1AA1D-CFD9-4260-997D-C42AD7BB5875}" srcOrd="0" destOrd="0" presId="urn:microsoft.com/office/officeart/2005/8/layout/hierarchy1"/>
    <dgm:cxn modelId="{754FDE4F-400A-41FB-AAE2-13F3A6343594}" type="presParOf" srcId="{E630D0C7-48BC-44B2-A9F3-67DEA84EF2AD}" destId="{E9697522-5671-4519-B1FC-72FDE08F1CAA}" srcOrd="1" destOrd="0" presId="urn:microsoft.com/office/officeart/2005/8/layout/hierarchy1"/>
    <dgm:cxn modelId="{4676D926-5610-4DCC-871F-F31D107333C3}" type="presParOf" srcId="{4A6FCD27-217B-40C7-80B4-A1E494F4998D}" destId="{EE049382-3F6F-4242-BB7A-62F170596AF3}" srcOrd="1" destOrd="0" presId="urn:microsoft.com/office/officeart/2005/8/layout/hierarchy1"/>
    <dgm:cxn modelId="{F6BF1127-4A66-4F8C-BFC1-2CC5E7998E3F}" type="presParOf" srcId="{A3EA4634-D619-49C4-B81E-EA1A6DAD1EB4}" destId="{07404057-E6C1-404F-9291-EA997F570F4E}" srcOrd="2" destOrd="0" presId="urn:microsoft.com/office/officeart/2005/8/layout/hierarchy1"/>
    <dgm:cxn modelId="{90CF3785-077F-45D9-9C49-C09D38192C8C}" type="presParOf" srcId="{A3EA4634-D619-49C4-B81E-EA1A6DAD1EB4}" destId="{D782F881-7D28-4B90-AEA7-957CE5AB90F9}" srcOrd="3" destOrd="0" presId="urn:microsoft.com/office/officeart/2005/8/layout/hierarchy1"/>
    <dgm:cxn modelId="{679E348E-5214-4B77-9522-815EF3EA4910}" type="presParOf" srcId="{D782F881-7D28-4B90-AEA7-957CE5AB90F9}" destId="{66AD69D8-D4A3-4022-9D4E-48767685AA27}" srcOrd="0" destOrd="0" presId="urn:microsoft.com/office/officeart/2005/8/layout/hierarchy1"/>
    <dgm:cxn modelId="{B38BA385-15C3-45DB-812C-9FDC7067DB99}" type="presParOf" srcId="{66AD69D8-D4A3-4022-9D4E-48767685AA27}" destId="{87F4AA33-05E3-4758-9092-2871FA9A20A5}" srcOrd="0" destOrd="0" presId="urn:microsoft.com/office/officeart/2005/8/layout/hierarchy1"/>
    <dgm:cxn modelId="{DB7E2E2B-F2B5-4BCB-A5D1-383DD110A6CE}" type="presParOf" srcId="{66AD69D8-D4A3-4022-9D4E-48767685AA27}" destId="{1080D4CF-801E-4910-8077-39B3FAD9840D}" srcOrd="1" destOrd="0" presId="urn:microsoft.com/office/officeart/2005/8/layout/hierarchy1"/>
    <dgm:cxn modelId="{20E9342A-006C-465C-ADB3-8ADD9B2326BF}" type="presParOf" srcId="{D782F881-7D28-4B90-AEA7-957CE5AB90F9}" destId="{4EB4E6F7-89D6-4940-B02A-48FCBC4A5D18}" srcOrd="1" destOrd="0" presId="urn:microsoft.com/office/officeart/2005/8/layout/hierarchy1"/>
    <dgm:cxn modelId="{728D339C-987C-4434-9B7C-9A3C382CE1EE}" type="presParOf" srcId="{A3EA4634-D619-49C4-B81E-EA1A6DAD1EB4}" destId="{27E7262C-2EFF-43FD-8A9E-64E45792EC8D}" srcOrd="4" destOrd="0" presId="urn:microsoft.com/office/officeart/2005/8/layout/hierarchy1"/>
    <dgm:cxn modelId="{E58000EB-5194-4D28-A69A-EE7F68E04EE5}" type="presParOf" srcId="{A3EA4634-D619-49C4-B81E-EA1A6DAD1EB4}" destId="{A9BBB06C-2603-49EB-80D3-1B8F3AA1A3CB}" srcOrd="5" destOrd="0" presId="urn:microsoft.com/office/officeart/2005/8/layout/hierarchy1"/>
    <dgm:cxn modelId="{7F7C92AF-D7BC-4320-8B3B-5A31EB4060AB}" type="presParOf" srcId="{A9BBB06C-2603-49EB-80D3-1B8F3AA1A3CB}" destId="{E9CC0413-3EFC-4FD7-9172-9E8928E0AF1C}" srcOrd="0" destOrd="0" presId="urn:microsoft.com/office/officeart/2005/8/layout/hierarchy1"/>
    <dgm:cxn modelId="{A343D6DF-6A8D-49F3-A693-A8C7D00E52BC}" type="presParOf" srcId="{E9CC0413-3EFC-4FD7-9172-9E8928E0AF1C}" destId="{F7536DC6-9945-4A76-BA6E-55D98C4A8953}" srcOrd="0" destOrd="0" presId="urn:microsoft.com/office/officeart/2005/8/layout/hierarchy1"/>
    <dgm:cxn modelId="{303971FC-360F-4F97-9DC0-E6A7943F7E53}" type="presParOf" srcId="{E9CC0413-3EFC-4FD7-9172-9E8928E0AF1C}" destId="{87A212C7-C16C-47C7-83D8-01DFA4A0C585}" srcOrd="1" destOrd="0" presId="urn:microsoft.com/office/officeart/2005/8/layout/hierarchy1"/>
    <dgm:cxn modelId="{A637F04D-0C4D-4A24-8650-4B4E866AB9C8}" type="presParOf" srcId="{A9BBB06C-2603-49EB-80D3-1B8F3AA1A3CB}" destId="{2537BF7D-3E0F-420A-B960-DD5696BB5433}" srcOrd="1" destOrd="0" presId="urn:microsoft.com/office/officeart/2005/8/layout/hierarchy1"/>
    <dgm:cxn modelId="{AEB5DF51-A752-4FE4-8940-35A82599EE79}" type="presParOf" srcId="{A3EA4634-D619-49C4-B81E-EA1A6DAD1EB4}" destId="{1187DCCD-C1A0-49CF-9157-4B94374CF382}" srcOrd="6" destOrd="0" presId="urn:microsoft.com/office/officeart/2005/8/layout/hierarchy1"/>
    <dgm:cxn modelId="{6963DED3-CCE8-4CB1-BFB1-54F299B9D19B}" type="presParOf" srcId="{A3EA4634-D619-49C4-B81E-EA1A6DAD1EB4}" destId="{0A4B8E88-806A-4B6F-8AD9-3E19B7E8AEF7}" srcOrd="7" destOrd="0" presId="urn:microsoft.com/office/officeart/2005/8/layout/hierarchy1"/>
    <dgm:cxn modelId="{9CD33DAE-5575-4BDB-AB72-0BE41912AA4B}" type="presParOf" srcId="{0A4B8E88-806A-4B6F-8AD9-3E19B7E8AEF7}" destId="{67326BC8-95AD-4FEB-94B3-EE10A6363336}" srcOrd="0" destOrd="0" presId="urn:microsoft.com/office/officeart/2005/8/layout/hierarchy1"/>
    <dgm:cxn modelId="{6343C7DA-3FD5-4A75-AB0A-A0EE31BB6584}" type="presParOf" srcId="{67326BC8-95AD-4FEB-94B3-EE10A6363336}" destId="{A1F4FE0A-C4E1-4BC0-B869-86C6CEA37671}" srcOrd="0" destOrd="0" presId="urn:microsoft.com/office/officeart/2005/8/layout/hierarchy1"/>
    <dgm:cxn modelId="{7B96D306-316B-491D-AE2B-CE6188322F65}" type="presParOf" srcId="{67326BC8-95AD-4FEB-94B3-EE10A6363336}" destId="{2956F5DF-E8EB-41DD-BD46-8D7DA8DE572A}" srcOrd="1" destOrd="0" presId="urn:microsoft.com/office/officeart/2005/8/layout/hierarchy1"/>
    <dgm:cxn modelId="{1BD10801-5E94-4663-A397-1F9DD31C6F85}" type="presParOf" srcId="{0A4B8E88-806A-4B6F-8AD9-3E19B7E8AEF7}" destId="{CB53F275-A2D2-4B2D-B412-E2EC22FAEBF2}" srcOrd="1" destOrd="0" presId="urn:microsoft.com/office/officeart/2005/8/layout/hierarchy1"/>
    <dgm:cxn modelId="{96869613-B5EF-4F18-B3EA-AD48AAEEA3E2}" type="presParOf" srcId="{A3EA4634-D619-49C4-B81E-EA1A6DAD1EB4}" destId="{067DDE95-E65B-4509-A3C3-A80F4111999C}" srcOrd="8" destOrd="0" presId="urn:microsoft.com/office/officeart/2005/8/layout/hierarchy1"/>
    <dgm:cxn modelId="{EACC1DE8-3D1D-496F-A83A-1C0706537216}" type="presParOf" srcId="{A3EA4634-D619-49C4-B81E-EA1A6DAD1EB4}" destId="{5584CF4D-608C-456D-AB69-E96CCE6926FB}" srcOrd="9" destOrd="0" presId="urn:microsoft.com/office/officeart/2005/8/layout/hierarchy1"/>
    <dgm:cxn modelId="{57526DD8-83BB-4482-8524-22CDAB2A9FDD}" type="presParOf" srcId="{5584CF4D-608C-456D-AB69-E96CCE6926FB}" destId="{CA764C2F-7CD7-4508-8A23-96E1E7E55058}" srcOrd="0" destOrd="0" presId="urn:microsoft.com/office/officeart/2005/8/layout/hierarchy1"/>
    <dgm:cxn modelId="{32EB5A6F-33E2-449A-89FB-52D700E9698D}" type="presParOf" srcId="{CA764C2F-7CD7-4508-8A23-96E1E7E55058}" destId="{6A967A99-34AC-4132-A6FC-B59B6CB72339}" srcOrd="0" destOrd="0" presId="urn:microsoft.com/office/officeart/2005/8/layout/hierarchy1"/>
    <dgm:cxn modelId="{4C68CCBC-F644-4399-A8A9-BAD0E9B516E2}" type="presParOf" srcId="{CA764C2F-7CD7-4508-8A23-96E1E7E55058}" destId="{19996213-C744-4C27-9230-D56275099778}" srcOrd="1" destOrd="0" presId="urn:microsoft.com/office/officeart/2005/8/layout/hierarchy1"/>
    <dgm:cxn modelId="{6C8434CD-9B97-4BB8-B80F-BE34BFB83A66}" type="presParOf" srcId="{5584CF4D-608C-456D-AB69-E96CCE6926FB}" destId="{DB4B3278-6C75-424D-8EBD-FC765CD444C5}" srcOrd="1" destOrd="0" presId="urn:microsoft.com/office/officeart/2005/8/layout/hierarchy1"/>
    <dgm:cxn modelId="{1C5B6FA2-DDC5-4F42-A381-40573CD75D10}" type="presParOf" srcId="{A3EA4634-D619-49C4-B81E-EA1A6DAD1EB4}" destId="{2D81E2AC-DB92-46CD-A4C5-EC305D795743}" srcOrd="10" destOrd="0" presId="urn:microsoft.com/office/officeart/2005/8/layout/hierarchy1"/>
    <dgm:cxn modelId="{BD475954-7785-42DC-ABF4-B39B6E7BBFF5}" type="presParOf" srcId="{A3EA4634-D619-49C4-B81E-EA1A6DAD1EB4}" destId="{E0CE712F-0B9D-422E-9938-1B5BEF7DEF0F}" srcOrd="11" destOrd="0" presId="urn:microsoft.com/office/officeart/2005/8/layout/hierarchy1"/>
    <dgm:cxn modelId="{8B6C0912-F6BA-40C8-839C-441670BCE0BA}" type="presParOf" srcId="{E0CE712F-0B9D-422E-9938-1B5BEF7DEF0F}" destId="{040686C2-06FF-4BB9-8F1E-E2ADE2815717}" srcOrd="0" destOrd="0" presId="urn:microsoft.com/office/officeart/2005/8/layout/hierarchy1"/>
    <dgm:cxn modelId="{73042785-821E-452F-9816-9D1EAEE07172}" type="presParOf" srcId="{040686C2-06FF-4BB9-8F1E-E2ADE2815717}" destId="{88CD2DBA-0885-402A-AF61-83AE4CCF8075}" srcOrd="0" destOrd="0" presId="urn:microsoft.com/office/officeart/2005/8/layout/hierarchy1"/>
    <dgm:cxn modelId="{766120A9-60D2-4DAB-8764-FB9F57D87AD7}" type="presParOf" srcId="{040686C2-06FF-4BB9-8F1E-E2ADE2815717}" destId="{682613C4-8E07-423E-9DF8-54E66A9DE726}" srcOrd="1" destOrd="0" presId="urn:microsoft.com/office/officeart/2005/8/layout/hierarchy1"/>
    <dgm:cxn modelId="{D7D770BC-C04C-4391-AAA7-6A2863D127AA}" type="presParOf" srcId="{E0CE712F-0B9D-422E-9938-1B5BEF7DEF0F}" destId="{3889C86A-4ABB-41D7-9245-92AD548F4435}"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1E2AC-DB92-46CD-A4C5-EC305D795743}">
      <dsp:nvSpPr>
        <dsp:cNvPr id="0" name=""/>
        <dsp:cNvSpPr/>
      </dsp:nvSpPr>
      <dsp:spPr>
        <a:xfrm>
          <a:off x="4735934" y="1508501"/>
          <a:ext cx="4329753" cy="753792"/>
        </a:xfrm>
        <a:custGeom>
          <a:avLst/>
          <a:gdLst/>
          <a:ahLst/>
          <a:cxnLst/>
          <a:rect l="0" t="0" r="0" b="0"/>
          <a:pathLst>
            <a:path>
              <a:moveTo>
                <a:pt x="0" y="0"/>
              </a:moveTo>
              <a:lnTo>
                <a:pt x="0" y="691114"/>
              </a:lnTo>
              <a:lnTo>
                <a:pt x="4329753" y="691114"/>
              </a:lnTo>
              <a:lnTo>
                <a:pt x="4329753"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7DDE95-E65B-4509-A3C3-A80F4111999C}">
      <dsp:nvSpPr>
        <dsp:cNvPr id="0" name=""/>
        <dsp:cNvSpPr/>
      </dsp:nvSpPr>
      <dsp:spPr>
        <a:xfrm>
          <a:off x="4735934" y="1508501"/>
          <a:ext cx="2668638" cy="753792"/>
        </a:xfrm>
        <a:custGeom>
          <a:avLst/>
          <a:gdLst/>
          <a:ahLst/>
          <a:cxnLst/>
          <a:rect l="0" t="0" r="0" b="0"/>
          <a:pathLst>
            <a:path>
              <a:moveTo>
                <a:pt x="0" y="0"/>
              </a:moveTo>
              <a:lnTo>
                <a:pt x="0" y="691114"/>
              </a:lnTo>
              <a:lnTo>
                <a:pt x="2668638" y="691114"/>
              </a:lnTo>
              <a:lnTo>
                <a:pt x="2668638"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87DCCD-C1A0-49CF-9157-4B94374CF382}">
      <dsp:nvSpPr>
        <dsp:cNvPr id="0" name=""/>
        <dsp:cNvSpPr/>
      </dsp:nvSpPr>
      <dsp:spPr>
        <a:xfrm>
          <a:off x="4735934" y="1508501"/>
          <a:ext cx="1007524" cy="753792"/>
        </a:xfrm>
        <a:custGeom>
          <a:avLst/>
          <a:gdLst/>
          <a:ahLst/>
          <a:cxnLst/>
          <a:rect l="0" t="0" r="0" b="0"/>
          <a:pathLst>
            <a:path>
              <a:moveTo>
                <a:pt x="0" y="0"/>
              </a:moveTo>
              <a:lnTo>
                <a:pt x="0" y="691114"/>
              </a:lnTo>
              <a:lnTo>
                <a:pt x="1007524" y="691114"/>
              </a:lnTo>
              <a:lnTo>
                <a:pt x="1007524"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E7262C-2EFF-43FD-8A9E-64E45792EC8D}">
      <dsp:nvSpPr>
        <dsp:cNvPr id="0" name=""/>
        <dsp:cNvSpPr/>
      </dsp:nvSpPr>
      <dsp:spPr>
        <a:xfrm>
          <a:off x="4082344" y="1508501"/>
          <a:ext cx="653590" cy="753792"/>
        </a:xfrm>
        <a:custGeom>
          <a:avLst/>
          <a:gdLst/>
          <a:ahLst/>
          <a:cxnLst/>
          <a:rect l="0" t="0" r="0" b="0"/>
          <a:pathLst>
            <a:path>
              <a:moveTo>
                <a:pt x="653590" y="0"/>
              </a:moveTo>
              <a:lnTo>
                <a:pt x="653590" y="691114"/>
              </a:lnTo>
              <a:lnTo>
                <a:pt x="0" y="691114"/>
              </a:lnTo>
              <a:lnTo>
                <a:pt x="0"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404057-E6C1-404F-9291-EA997F570F4E}">
      <dsp:nvSpPr>
        <dsp:cNvPr id="0" name=""/>
        <dsp:cNvSpPr/>
      </dsp:nvSpPr>
      <dsp:spPr>
        <a:xfrm>
          <a:off x="2421230" y="1508501"/>
          <a:ext cx="2314704" cy="753792"/>
        </a:xfrm>
        <a:custGeom>
          <a:avLst/>
          <a:gdLst/>
          <a:ahLst/>
          <a:cxnLst/>
          <a:rect l="0" t="0" r="0" b="0"/>
          <a:pathLst>
            <a:path>
              <a:moveTo>
                <a:pt x="2314704" y="0"/>
              </a:moveTo>
              <a:lnTo>
                <a:pt x="2314704" y="691114"/>
              </a:lnTo>
              <a:lnTo>
                <a:pt x="0" y="691114"/>
              </a:lnTo>
              <a:lnTo>
                <a:pt x="0"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FDCDDD-1F89-4F92-B46B-79FE4A977BFF}">
      <dsp:nvSpPr>
        <dsp:cNvPr id="0" name=""/>
        <dsp:cNvSpPr/>
      </dsp:nvSpPr>
      <dsp:spPr>
        <a:xfrm>
          <a:off x="760115" y="1508501"/>
          <a:ext cx="3975819" cy="753792"/>
        </a:xfrm>
        <a:custGeom>
          <a:avLst/>
          <a:gdLst/>
          <a:ahLst/>
          <a:cxnLst/>
          <a:rect l="0" t="0" r="0" b="0"/>
          <a:pathLst>
            <a:path>
              <a:moveTo>
                <a:pt x="3975819" y="0"/>
              </a:moveTo>
              <a:lnTo>
                <a:pt x="3975819" y="691114"/>
              </a:lnTo>
              <a:lnTo>
                <a:pt x="0" y="691114"/>
              </a:lnTo>
              <a:lnTo>
                <a:pt x="0" y="7537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586CEC-0BD3-417D-86D3-5E1F8D50FB79}">
      <dsp:nvSpPr>
        <dsp:cNvPr id="0" name=""/>
        <dsp:cNvSpPr/>
      </dsp:nvSpPr>
      <dsp:spPr>
        <a:xfrm>
          <a:off x="2562215" y="678739"/>
          <a:ext cx="4347438" cy="8297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0F20E-16DA-4C84-B456-0D1810497C3B}">
      <dsp:nvSpPr>
        <dsp:cNvPr id="0" name=""/>
        <dsp:cNvSpPr/>
      </dsp:nvSpPr>
      <dsp:spPr>
        <a:xfrm>
          <a:off x="2637391" y="750156"/>
          <a:ext cx="4347438" cy="8297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ar-BH" sz="4400" b="1" kern="1200" dirty="0">
              <a:latin typeface="Sakkal Majalla" panose="02000000000000000000" pitchFamily="2" charset="-78"/>
              <a:cs typeface="Sakkal Majalla" panose="02000000000000000000" pitchFamily="2" charset="-78"/>
            </a:rPr>
            <a:t>أهداف التربية البيئية</a:t>
          </a:r>
          <a:endParaRPr lang="en-US" sz="4400" b="1" kern="1200" dirty="0">
            <a:latin typeface="Sakkal Majalla" panose="02000000000000000000" pitchFamily="2" charset="-78"/>
            <a:cs typeface="Sakkal Majalla" panose="02000000000000000000" pitchFamily="2" charset="-78"/>
          </a:endParaRPr>
        </a:p>
      </dsp:txBody>
      <dsp:txXfrm>
        <a:off x="2661694" y="774459"/>
        <a:ext cx="4298832" cy="781156"/>
      </dsp:txXfrm>
    </dsp:sp>
    <dsp:sp modelId="{3AD1AA1D-CFD9-4260-997D-C42AD7BB5875}">
      <dsp:nvSpPr>
        <dsp:cNvPr id="0" name=""/>
        <dsp:cNvSpPr/>
      </dsp:nvSpPr>
      <dsp:spPr>
        <a:xfrm>
          <a:off x="4734"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97522-5671-4519-B1FC-72FDE08F1CAA}">
      <dsp:nvSpPr>
        <dsp:cNvPr id="0" name=""/>
        <dsp:cNvSpPr/>
      </dsp:nvSpPr>
      <dsp:spPr>
        <a:xfrm>
          <a:off x="79910"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BH" sz="2400" b="1" kern="1200" dirty="0">
              <a:latin typeface="Sakkal Majalla" panose="02000000000000000000" pitchFamily="2" charset="-78"/>
              <a:cs typeface="Sakkal Majalla" panose="02000000000000000000" pitchFamily="2" charset="-78"/>
            </a:rPr>
            <a:t>القدرة على التقويم البيئي</a:t>
          </a:r>
          <a:endParaRPr lang="en-US" sz="2400" b="1" kern="1200" dirty="0">
            <a:latin typeface="Sakkal Majalla" panose="02000000000000000000" pitchFamily="2" charset="-78"/>
            <a:cs typeface="Sakkal Majalla" panose="02000000000000000000" pitchFamily="2" charset="-78"/>
          </a:endParaRPr>
        </a:p>
      </dsp:txBody>
      <dsp:txXfrm>
        <a:off x="124159" y="2377960"/>
        <a:ext cx="1422264" cy="1666923"/>
      </dsp:txXfrm>
    </dsp:sp>
    <dsp:sp modelId="{87F4AA33-05E3-4758-9092-2871FA9A20A5}">
      <dsp:nvSpPr>
        <dsp:cNvPr id="0" name=""/>
        <dsp:cNvSpPr/>
      </dsp:nvSpPr>
      <dsp:spPr>
        <a:xfrm>
          <a:off x="1665849"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0D4CF-801E-4910-8077-39B3FAD9840D}">
      <dsp:nvSpPr>
        <dsp:cNvPr id="0" name=""/>
        <dsp:cNvSpPr/>
      </dsp:nvSpPr>
      <dsp:spPr>
        <a:xfrm>
          <a:off x="1741024"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المشاركة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sp:txBody>
      <dsp:txXfrm>
        <a:off x="1785273" y="2377960"/>
        <a:ext cx="1422264" cy="1666923"/>
      </dsp:txXfrm>
    </dsp:sp>
    <dsp:sp modelId="{F7536DC6-9945-4A76-BA6E-55D98C4A8953}">
      <dsp:nvSpPr>
        <dsp:cNvPr id="0" name=""/>
        <dsp:cNvSpPr/>
      </dsp:nvSpPr>
      <dsp:spPr>
        <a:xfrm>
          <a:off x="3326963"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212C7-C16C-47C7-83D8-01DFA4A0C585}">
      <dsp:nvSpPr>
        <dsp:cNvPr id="0" name=""/>
        <dsp:cNvSpPr/>
      </dsp:nvSpPr>
      <dsp:spPr>
        <a:xfrm>
          <a:off x="3402139"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الاتجاهات والقيم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sp:txBody>
      <dsp:txXfrm>
        <a:off x="3446388" y="2377960"/>
        <a:ext cx="1422264" cy="1666923"/>
      </dsp:txXfrm>
    </dsp:sp>
    <dsp:sp modelId="{A1F4FE0A-C4E1-4BC0-B869-86C6CEA37671}">
      <dsp:nvSpPr>
        <dsp:cNvPr id="0" name=""/>
        <dsp:cNvSpPr/>
      </dsp:nvSpPr>
      <dsp:spPr>
        <a:xfrm>
          <a:off x="4988077"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6F5DF-E8EB-41DD-BD46-8D7DA8DE572A}">
      <dsp:nvSpPr>
        <dsp:cNvPr id="0" name=""/>
        <dsp:cNvSpPr/>
      </dsp:nvSpPr>
      <dsp:spPr>
        <a:xfrm>
          <a:off x="5063253"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المهارات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sp:txBody>
      <dsp:txXfrm>
        <a:off x="5107502" y="2377960"/>
        <a:ext cx="1422264" cy="1666923"/>
      </dsp:txXfrm>
    </dsp:sp>
    <dsp:sp modelId="{6A967A99-34AC-4132-A6FC-B59B6CB72339}">
      <dsp:nvSpPr>
        <dsp:cNvPr id="0" name=""/>
        <dsp:cNvSpPr/>
      </dsp:nvSpPr>
      <dsp:spPr>
        <a:xfrm>
          <a:off x="6649192"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96213-C744-4C27-9230-D56275099778}">
      <dsp:nvSpPr>
        <dsp:cNvPr id="0" name=""/>
        <dsp:cNvSpPr/>
      </dsp:nvSpPr>
      <dsp:spPr>
        <a:xfrm>
          <a:off x="6724368"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المعرفة البيئية</a:t>
          </a: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sp:txBody>
      <dsp:txXfrm>
        <a:off x="6768617" y="2377960"/>
        <a:ext cx="1422264" cy="1666923"/>
      </dsp:txXfrm>
    </dsp:sp>
    <dsp:sp modelId="{88CD2DBA-0885-402A-AF61-83AE4CCF8075}">
      <dsp:nvSpPr>
        <dsp:cNvPr id="0" name=""/>
        <dsp:cNvSpPr/>
      </dsp:nvSpPr>
      <dsp:spPr>
        <a:xfrm>
          <a:off x="8310306" y="2262294"/>
          <a:ext cx="1510762" cy="17554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613C4-8E07-423E-9DF8-54E66A9DE726}">
      <dsp:nvSpPr>
        <dsp:cNvPr id="0" name=""/>
        <dsp:cNvSpPr/>
      </dsp:nvSpPr>
      <dsp:spPr>
        <a:xfrm>
          <a:off x="8385482" y="2333711"/>
          <a:ext cx="1510762" cy="175542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rgbClr val="C00000"/>
            </a:buClr>
            <a:buFont typeface="+mj-lt"/>
            <a:buNone/>
          </a:pPr>
          <a:r>
            <a:rPr lang="ar-BH"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rPr>
            <a:t>الوعي البيئي </a:t>
          </a:r>
        </a:p>
        <a:p>
          <a:pPr marL="0" lvl="0" indent="0" algn="ctr" defTabSz="1066800">
            <a:lnSpc>
              <a:spcPct val="90000"/>
            </a:lnSpc>
            <a:spcBef>
              <a:spcPct val="0"/>
            </a:spcBef>
            <a:spcAft>
              <a:spcPct val="35000"/>
            </a:spcAft>
            <a:buClr>
              <a:srgbClr val="C00000"/>
            </a:buClr>
            <a:buFont typeface="+mj-lt"/>
            <a:buNone/>
          </a:pPr>
          <a:endParaRPr lang="en-US" sz="2400" b="1" kern="1200" dirty="0">
            <a:solidFill>
              <a:prstClr val="black">
                <a:hueOff val="0"/>
                <a:satOff val="0"/>
                <a:lumOff val="0"/>
                <a:alphaOff val="0"/>
              </a:prstClr>
            </a:solidFill>
            <a:latin typeface="Sakkal Majalla" panose="02000000000000000000" pitchFamily="2" charset="-78"/>
            <a:ea typeface="+mn-ea"/>
            <a:cs typeface="Sakkal Majalla" panose="02000000000000000000" pitchFamily="2" charset="-78"/>
          </a:endParaRPr>
        </a:p>
      </dsp:txBody>
      <dsp:txXfrm>
        <a:off x="8429731" y="2377960"/>
        <a:ext cx="1422264" cy="16669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3/3/2022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13" Type="http://schemas.microsoft.com/office/2007/relationships/diagramDrawing" Target="../diagrams/drawing1.xml"/><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diagramColors" Target="../diagrams/colors1.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diagramQuickStyle" Target="../diagrams/quickStyle1.xml"/><Relationship Id="rId5" Type="http://schemas.openxmlformats.org/officeDocument/2006/relationships/slide" Target="slide15.xml"/><Relationship Id="rId10" Type="http://schemas.openxmlformats.org/officeDocument/2006/relationships/diagramLayout" Target="../diagrams/layout1.xml"/><Relationship Id="rId4" Type="http://schemas.openxmlformats.org/officeDocument/2006/relationships/slide" Target="slide9.xml"/><Relationship Id="rId9"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2.xml"/><Relationship Id="rId7" Type="http://schemas.openxmlformats.org/officeDocument/2006/relationships/slide" Target="slide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9.xml"/><Relationship Id="rId11" Type="http://schemas.openxmlformats.org/officeDocument/2006/relationships/image" Target="../media/image14.png"/><Relationship Id="rId5" Type="http://schemas.openxmlformats.org/officeDocument/2006/relationships/slide" Target="slide6.xml"/><Relationship Id="rId10" Type="http://schemas.openxmlformats.org/officeDocument/2006/relationships/slide" Target="slide20.xml"/><Relationship Id="rId4" Type="http://schemas.openxmlformats.org/officeDocument/2006/relationships/slide" Target="slide5.xml"/><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6.xml"/><Relationship Id="rId7" Type="http://schemas.openxmlformats.org/officeDocument/2006/relationships/slide" Target="slide1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5.xml"/><Relationship Id="rId4" Type="http://schemas.openxmlformats.org/officeDocument/2006/relationships/slide" Target="slide9.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514600" y="86705"/>
            <a:ext cx="7162800" cy="1182210"/>
          </a:xfrm>
          <a:prstGeom prst="rect">
            <a:avLst/>
          </a:prstGeom>
        </p:spPr>
      </p:pic>
      <p:sp>
        <p:nvSpPr>
          <p:cNvPr id="5" name="Google Shape;184;p11">
            <a:extLst>
              <a:ext uri="{FF2B5EF4-FFF2-40B4-BE49-F238E27FC236}">
                <a16:creationId xmlns:a16="http://schemas.microsoft.com/office/drawing/2014/main" id="{4480F12F-3684-4F40-A1B9-D3BA9923DD19}"/>
              </a:ext>
            </a:extLst>
          </p:cNvPr>
          <p:cNvSpPr txBox="1">
            <a:spLocks/>
          </p:cNvSpPr>
          <p:nvPr/>
        </p:nvSpPr>
        <p:spPr>
          <a:xfrm>
            <a:off x="5430720" y="2330400"/>
            <a:ext cx="6164825" cy="1913707"/>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ar-BH" sz="8800" dirty="0">
                <a:solidFill>
                  <a:srgbClr val="3F5378"/>
                </a:solidFill>
                <a:latin typeface="Arial Black" panose="020B0A04020102020204" pitchFamily="34" charset="0"/>
                <a:cs typeface="Sultan bold" pitchFamily="2" charset="-78"/>
              </a:rPr>
              <a:t>المهارات الحياتية</a:t>
            </a:r>
          </a:p>
          <a:p>
            <a:endParaRPr lang="ar-SA" sz="4400" dirty="0">
              <a:solidFill>
                <a:srgbClr val="3F5378"/>
              </a:solidFill>
              <a:latin typeface="Arial Black" panose="020B0A04020102020204" pitchFamily="34" charset="0"/>
              <a:cs typeface="Sultan bold" pitchFamily="2" charset="-78"/>
            </a:endParaRPr>
          </a:p>
          <a:p>
            <a:r>
              <a:rPr lang="ar-BH" sz="8800" b="1" dirty="0">
                <a:solidFill>
                  <a:srgbClr val="FF9800"/>
                </a:solidFill>
                <a:latin typeface="Sakkal Majalla" panose="02000000000000000000" pitchFamily="2" charset="-78"/>
                <a:cs typeface="Sakkal Majalla" panose="02000000000000000000" pitchFamily="2" charset="-78"/>
              </a:rPr>
              <a:t>أسر 102</a:t>
            </a:r>
            <a:endParaRPr lang="ar-SA" sz="7200" b="1" dirty="0">
              <a:solidFill>
                <a:srgbClr val="FF9800"/>
              </a:solidFill>
              <a:latin typeface="Sakkal Majalla" panose="02000000000000000000" pitchFamily="2" charset="-78"/>
              <a:cs typeface="Sakkal Majalla" panose="02000000000000000000" pitchFamily="2" charset="-78"/>
            </a:endParaRPr>
          </a:p>
        </p:txBody>
      </p:sp>
      <p:sp>
        <p:nvSpPr>
          <p:cNvPr id="6" name="Rectangle 5">
            <a:extLst>
              <a:ext uri="{FF2B5EF4-FFF2-40B4-BE49-F238E27FC236}">
                <a16:creationId xmlns:a16="http://schemas.microsoft.com/office/drawing/2014/main" id="{80FC989E-D4CE-4CFB-96D2-FB65D6210524}"/>
              </a:ext>
            </a:extLst>
          </p:cNvPr>
          <p:cNvSpPr/>
          <p:nvPr/>
        </p:nvSpPr>
        <p:spPr>
          <a:xfrm>
            <a:off x="7077878" y="4846777"/>
            <a:ext cx="3187091" cy="523220"/>
          </a:xfrm>
          <a:prstGeom prst="rect">
            <a:avLst/>
          </a:prstGeom>
          <a:solidFill>
            <a:srgbClr val="C00000"/>
          </a:solidFill>
        </p:spPr>
        <p:txBody>
          <a:bodyPr wrap="none" lIns="91440" tIns="45720" rIns="91440" bIns="45720">
            <a:spAutoFit/>
          </a:bodyPr>
          <a:lstStyle/>
          <a:p>
            <a:pPr algn="ctr"/>
            <a:r>
              <a:rPr lang="ar-SA"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الفصل الدراسي </a:t>
            </a:r>
            <a:r>
              <a:rPr lang="ar-BH" sz="280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الأول والثاني</a:t>
            </a:r>
            <a:endParaRPr lang="en-US" sz="28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endParaRPr>
          </a:p>
        </p:txBody>
      </p:sp>
      <p:sp>
        <p:nvSpPr>
          <p:cNvPr id="7" name="Rectangle 6">
            <a:extLst>
              <a:ext uri="{FF2B5EF4-FFF2-40B4-BE49-F238E27FC236}">
                <a16:creationId xmlns:a16="http://schemas.microsoft.com/office/drawing/2014/main" id="{165F5DA4-2CA6-43A2-98A4-464A9E98B87D}"/>
              </a:ext>
            </a:extLst>
          </p:cNvPr>
          <p:cNvSpPr/>
          <p:nvPr/>
        </p:nvSpPr>
        <p:spPr>
          <a:xfrm>
            <a:off x="7217337" y="5570966"/>
            <a:ext cx="2908168" cy="1200329"/>
          </a:xfrm>
          <a:prstGeom prst="rect">
            <a:avLst/>
          </a:prstGeom>
          <a:noFill/>
        </p:spPr>
        <p:txBody>
          <a:bodyPr wrap="none" lIns="91440" tIns="45720" rIns="91440" bIns="45720">
            <a:spAutoFit/>
          </a:bodyPr>
          <a:lstStyle/>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للصف </a:t>
            </a:r>
            <a:r>
              <a:rPr lang="ar-BH"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الأول</a:t>
            </a: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الثانوي</a:t>
            </a:r>
          </a:p>
          <a:p>
            <a:pPr algn="ctr"/>
            <a:r>
              <a:rPr lang="ar-SA" sz="3600" b="1"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توحيد المسارات</a:t>
            </a:r>
          </a:p>
        </p:txBody>
      </p:sp>
      <p:pic>
        <p:nvPicPr>
          <p:cNvPr id="8" name="Picture 7">
            <a:extLst>
              <a:ext uri="{FF2B5EF4-FFF2-40B4-BE49-F238E27FC236}">
                <a16:creationId xmlns:a16="http://schemas.microsoft.com/office/drawing/2014/main" id="{FAD39FA5-0415-4C07-A2FA-1FC2F209F312}"/>
              </a:ext>
            </a:extLst>
          </p:cNvPr>
          <p:cNvPicPr>
            <a:picLocks noChangeAspect="1"/>
          </p:cNvPicPr>
          <p:nvPr/>
        </p:nvPicPr>
        <p:blipFill rotWithShape="1">
          <a:blip r:embed="rId3"/>
          <a:srcRect l="33891" t="11446" r="32358" b="11194"/>
          <a:stretch/>
        </p:blipFill>
        <p:spPr>
          <a:xfrm>
            <a:off x="457200" y="1050234"/>
            <a:ext cx="4437311" cy="5721061"/>
          </a:xfrm>
          <a:prstGeom prst="rect">
            <a:avLst/>
          </a:prstGeom>
          <a:ln>
            <a:solidFill>
              <a:srgbClr val="3F5378"/>
            </a:solidFill>
          </a:ln>
        </p:spPr>
      </p:pic>
    </p:spTree>
    <p:extLst>
      <p:ext uri="{BB962C8B-B14F-4D97-AF65-F5344CB8AC3E}">
        <p14:creationId xmlns:p14="http://schemas.microsoft.com/office/powerpoint/2010/main" val="72977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6">
            <a:extLst>
              <a:ext uri="{FF2B5EF4-FFF2-40B4-BE49-F238E27FC236}">
                <a16:creationId xmlns:a16="http://schemas.microsoft.com/office/drawing/2014/main" id="{2E11A824-4F4D-4B70-891C-FA7328A292E7}"/>
              </a:ext>
            </a:extLst>
          </p:cNvPr>
          <p:cNvSpPr/>
          <p:nvPr/>
        </p:nvSpPr>
        <p:spPr>
          <a:xfrm>
            <a:off x="6095051" y="338663"/>
            <a:ext cx="395973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التربية البيئية</a:t>
            </a:r>
          </a:p>
        </p:txBody>
      </p:sp>
      <p:sp>
        <p:nvSpPr>
          <p:cNvPr id="52" name="مستطيل مستدير الزوايا 5">
            <a:hlinkClick r:id="rId2" action="ppaction://hlinksldjump"/>
            <a:extLst>
              <a:ext uri="{FF2B5EF4-FFF2-40B4-BE49-F238E27FC236}">
                <a16:creationId xmlns:a16="http://schemas.microsoft.com/office/drawing/2014/main" id="{4D63E246-2D55-48D0-8669-E76FFFDC762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18D9F064-AE33-4459-8E7D-836AC9099F5B}"/>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84AC166A-A8D7-4A18-8AF5-0D387418C17D}"/>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55C88B97-EE16-498D-9C23-F6AD1A4A4833}"/>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39567067-763E-40B5-8DC5-F7B29C9747A4}"/>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5312380B-4043-44D8-8213-2CA3EF66AFA2}"/>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632A194D-CF08-40EC-BB0F-3040789AF137}"/>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 name="TextBox 1">
            <a:extLst>
              <a:ext uri="{FF2B5EF4-FFF2-40B4-BE49-F238E27FC236}">
                <a16:creationId xmlns:a16="http://schemas.microsoft.com/office/drawing/2014/main" id="{04A19B65-CD55-4DEC-BE57-A7D586B8B46F}"/>
              </a:ext>
            </a:extLst>
          </p:cNvPr>
          <p:cNvSpPr txBox="1"/>
          <p:nvPr/>
        </p:nvSpPr>
        <p:spPr>
          <a:xfrm>
            <a:off x="3674853" y="2047999"/>
            <a:ext cx="6505903" cy="4031873"/>
          </a:xfrm>
          <a:prstGeom prst="rect">
            <a:avLst/>
          </a:prstGeom>
          <a:solidFill>
            <a:schemeClr val="accent1">
              <a:lumMod val="20000"/>
              <a:lumOff val="80000"/>
              <a:alpha val="36000"/>
            </a:schemeClr>
          </a:solidFill>
        </p:spPr>
        <p:txBody>
          <a:bodyPr wrap="square" rtlCol="0">
            <a:spAutoFit/>
          </a:bodyPr>
          <a:lstStyle/>
          <a:p>
            <a:pPr marL="266700" marR="0" lvl="0" indent="0" algn="r" defTabSz="914400" rtl="1" eaLnBrk="1" fontAlgn="auto" latinLnBrk="0" hangingPunct="1">
              <a:lnSpc>
                <a:spcPct val="100000"/>
              </a:lnSpc>
              <a:spcBef>
                <a:spcPts val="0"/>
              </a:spcBef>
              <a:spcAft>
                <a:spcPts val="0"/>
              </a:spcAft>
              <a:buClrTx/>
              <a:buSzTx/>
              <a:buFontTx/>
              <a:buNone/>
              <a:tabLst/>
              <a:defRPr/>
            </a:pPr>
            <a:r>
              <a:rPr kumimoji="0" lang="ar-BH" sz="3200" b="0" i="0" u="none" strike="noStrike" kern="1200" cap="none" spc="0" normalizeH="0" baseline="0" noProof="0" dirty="0">
                <a:ln>
                  <a:noFill/>
                </a:ln>
                <a:solidFill>
                  <a:schemeClr val="accent1">
                    <a:lumMod val="50000"/>
                  </a:schemeClr>
                </a:solidFill>
                <a:effectLst/>
                <a:uLnTx/>
                <a:uFillTx/>
                <a:latin typeface="Calibri" panose="020F0502020204030204"/>
                <a:ea typeface="Calibri" panose="020F0502020204030204" pitchFamily="34" charset="0"/>
                <a:cs typeface="Sakkal Majalla" panose="02000000000000000000" pitchFamily="2" charset="-78"/>
              </a:rPr>
              <a:t>تماشيًا مع التوجهات الأممية بشأن التلوث البلاستيكي والمخلفات البلاستيكية ومواجهة الآثار السلبية للبلاستيك عفي الأوساط البيئية، قام المجلس الأعلى للبيئة في مملكة البحرين بالعديد من المبادرات في ضوء مشروع تنظيم وخفض استعمال الأكياس البلاستيكية وغيرها، وقد صدرت قرارات منها منع استيراد المنتجات البلاستيكية الغير القابلة للتحلل.  تعاون مع زملائك بتصميم لوحة تثقيفية للحد من التلوث البلاستيكي</a:t>
            </a:r>
            <a:r>
              <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a:ea typeface="Calibri" panose="020F0502020204030204" pitchFamily="34" charset="0"/>
                <a:cs typeface="Sakkal Majalla" panose="02000000000000000000" pitchFamily="2" charset="-78"/>
              </a:rPr>
              <a:t>.</a:t>
            </a:r>
            <a:endParaRPr kumimoji="0" lang="en-US" sz="4800" b="0"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9714E4BB-14FA-45E3-B4DD-64350FE8B989}"/>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صورة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592" y="2104244"/>
            <a:ext cx="3481261" cy="4022555"/>
          </a:xfrm>
          <a:prstGeom prst="rect">
            <a:avLst/>
          </a:prstGeom>
        </p:spPr>
      </p:pic>
      <p:sp>
        <p:nvSpPr>
          <p:cNvPr id="36" name="Rectangle 35">
            <a:extLst>
              <a:ext uri="{FF2B5EF4-FFF2-40B4-BE49-F238E27FC236}">
                <a16:creationId xmlns:a16="http://schemas.microsoft.com/office/drawing/2014/main" id="{C622D896-7270-4F64-8623-4E6CC7B7EF49}"/>
              </a:ext>
            </a:extLst>
          </p:cNvPr>
          <p:cNvSpPr/>
          <p:nvPr/>
        </p:nvSpPr>
        <p:spPr>
          <a:xfrm>
            <a:off x="511173" y="382710"/>
            <a:ext cx="3458730" cy="606287"/>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574675" marR="0" algn="r" rtl="1">
              <a:lnSpc>
                <a:spcPct val="107000"/>
              </a:lnSpc>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(5-1-2)</a:t>
            </a:r>
            <a:r>
              <a:rPr lang="en-US" sz="2800" dirty="0">
                <a:effectLst/>
                <a:ea typeface="Calibri" panose="020F0502020204030204" pitchFamily="34" charset="0"/>
                <a:cs typeface="Sultan bold"/>
              </a:rPr>
              <a:t> </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69308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ar-BH" sz="1800" b="1" dirty="0">
              <a:effectLst/>
              <a:ea typeface="Calibri" panose="020F0502020204030204" pitchFamily="34" charset="0"/>
              <a:cs typeface="Sakkal Majalla" panose="02000000000000000000" pitchFamily="2" charset="-78"/>
            </a:endParaRPr>
          </a:p>
          <a:p>
            <a:pPr marL="266700" algn="r" rtl="1"/>
            <a:endParaRPr lang="ar-BH" b="1" dirty="0">
              <a:ea typeface="Calibri" panose="020F0502020204030204" pitchFamily="34" charset="0"/>
              <a:cs typeface="Sakkal Majalla" panose="02000000000000000000" pitchFamily="2" charset="-78"/>
            </a:endParaRPr>
          </a:p>
          <a:p>
            <a:pPr marL="266700" algn="r" rtl="1"/>
            <a:endParaRPr lang="ar-BH" sz="1800" b="1" dirty="0">
              <a:effectLst/>
              <a:ea typeface="Calibri" panose="020F0502020204030204" pitchFamily="34" charset="0"/>
              <a:cs typeface="Sakkal Majalla" panose="02000000000000000000" pitchFamily="2" charset="-78"/>
            </a:endParaRPr>
          </a:p>
          <a:p>
            <a:pPr marL="266700" algn="r" rtl="1"/>
            <a:endParaRPr lang="ar-BH" b="1" dirty="0">
              <a:ea typeface="Calibri" panose="020F0502020204030204" pitchFamily="34" charset="0"/>
              <a:cs typeface="Sakkal Majalla" panose="02000000000000000000" pitchFamily="2" charset="-78"/>
            </a:endParaRPr>
          </a:p>
          <a:p>
            <a:pPr marL="266700" algn="r" rtl="1"/>
            <a:endParaRPr lang="ar-BH" sz="1800" b="1" dirty="0">
              <a:effectLst/>
              <a:ea typeface="Calibri" panose="020F0502020204030204" pitchFamily="34" charset="0"/>
              <a:cs typeface="Sakkal Majalla" panose="02000000000000000000" pitchFamily="2" charset="-78"/>
            </a:endParaRPr>
          </a:p>
          <a:p>
            <a:pPr marL="266700" algn="r" rtl="1"/>
            <a:endParaRPr lang="ar-BH" b="1" dirty="0">
              <a:ea typeface="Calibri" panose="020F0502020204030204" pitchFamily="34" charset="0"/>
              <a:cs typeface="Sakkal Majalla" panose="02000000000000000000" pitchFamily="2" charset="-78"/>
            </a:endParaRPr>
          </a:p>
          <a:p>
            <a:pPr marL="266700" algn="r" rtl="1"/>
            <a:endParaRPr lang="ar-BH" sz="1800" b="1" dirty="0">
              <a:effectLst/>
              <a:ea typeface="Calibri" panose="020F0502020204030204" pitchFamily="34" charset="0"/>
              <a:cs typeface="Sakkal Majalla" panose="02000000000000000000" pitchFamily="2" charset="-78"/>
            </a:endParaRPr>
          </a:p>
          <a:p>
            <a:pPr marL="266700" algn="r" rtl="1"/>
            <a:endParaRPr lang="ar-BH" b="1" dirty="0">
              <a:ea typeface="Calibri" panose="020F0502020204030204" pitchFamily="34" charset="0"/>
              <a:cs typeface="Sakkal Majalla" panose="02000000000000000000" pitchFamily="2" charset="-78"/>
            </a:endParaRPr>
          </a:p>
          <a:p>
            <a:pPr marL="266700" algn="r" rtl="1"/>
            <a:endParaRPr lang="ar-BH" sz="2400" b="1" dirty="0">
              <a:solidFill>
                <a:schemeClr val="tx1"/>
              </a:solidFill>
              <a:effectLst/>
              <a:ea typeface="Calibri" panose="020F0502020204030204" pitchFamily="34" charset="0"/>
              <a:cs typeface="Sakkal Majalla" panose="02000000000000000000" pitchFamily="2" charset="-78"/>
            </a:endParaRPr>
          </a:p>
          <a:p>
            <a:pPr marL="266700" algn="r" rtl="1"/>
            <a:endParaRPr lang="ar-BH" sz="2400" b="1" dirty="0">
              <a:solidFill>
                <a:schemeClr val="tx1"/>
              </a:solidFill>
              <a:effectLst/>
              <a:ea typeface="Calibri" panose="020F0502020204030204" pitchFamily="34" charset="0"/>
              <a:cs typeface="Sakkal Majalla" panose="02000000000000000000" pitchFamily="2" charset="-78"/>
            </a:endParaRPr>
          </a:p>
          <a:p>
            <a:pPr marL="266700" algn="r" rtl="1"/>
            <a:r>
              <a:rPr lang="ar-BH" sz="2400" b="1" dirty="0">
                <a:solidFill>
                  <a:schemeClr val="tx1"/>
                </a:solidFill>
                <a:effectLst/>
                <a:ea typeface="Calibri" panose="020F0502020204030204" pitchFamily="34" charset="0"/>
                <a:cs typeface="Sakkal Majalla" panose="02000000000000000000" pitchFamily="2" charset="-78"/>
              </a:rPr>
              <a:t>من أمثلة القيم البيئية التي يجب أن نتدرب على ممارستها وتطبيقها للوصول إلى البيئة التي نأملها، المنزل النظيف والمدرسة النظيفة ونظافة الحدائق والمرافق العامة والوقاية من الأمراض والصحة العامة وترشيد الموارد وغيرها من القيم</a:t>
            </a:r>
            <a:r>
              <a:rPr lang="ar-EG" sz="2400" b="1" dirty="0">
                <a:solidFill>
                  <a:schemeClr val="tx1"/>
                </a:solidFill>
                <a:effectLst/>
                <a:ea typeface="Calibri" panose="020F0502020204030204" pitchFamily="34" charset="0"/>
                <a:cs typeface="Traditional Arabic" panose="02020603050405020304" pitchFamily="18" charset="-78"/>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6">
            <a:extLst>
              <a:ext uri="{FF2B5EF4-FFF2-40B4-BE49-F238E27FC236}">
                <a16:creationId xmlns:a16="http://schemas.microsoft.com/office/drawing/2014/main" id="{2E11A824-4F4D-4B70-891C-FA7328A292E7}"/>
              </a:ext>
            </a:extLst>
          </p:cNvPr>
          <p:cNvSpPr/>
          <p:nvPr/>
        </p:nvSpPr>
        <p:spPr>
          <a:xfrm>
            <a:off x="6095051" y="338663"/>
            <a:ext cx="395973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التربية البيئية</a:t>
            </a:r>
          </a:p>
        </p:txBody>
      </p:sp>
      <p:sp>
        <p:nvSpPr>
          <p:cNvPr id="52" name="مستطيل مستدير الزوايا 5">
            <a:hlinkClick r:id="rId2" action="ppaction://hlinksldjump"/>
            <a:extLst>
              <a:ext uri="{FF2B5EF4-FFF2-40B4-BE49-F238E27FC236}">
                <a16:creationId xmlns:a16="http://schemas.microsoft.com/office/drawing/2014/main" id="{4D63E246-2D55-48D0-8669-E76FFFDC762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18D9F064-AE33-4459-8E7D-836AC9099F5B}"/>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84AC166A-A8D7-4A18-8AF5-0D387418C17D}"/>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55C88B97-EE16-498D-9C23-F6AD1A4A4833}"/>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39567067-763E-40B5-8DC5-F7B29C9747A4}"/>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5312380B-4043-44D8-8213-2CA3EF66AFA2}"/>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632A194D-CF08-40EC-BB0F-3040789AF137}"/>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42" name="مستطيل مستدير الزوايا 15">
            <a:extLst>
              <a:ext uri="{FF2B5EF4-FFF2-40B4-BE49-F238E27FC236}">
                <a16:creationId xmlns:a16="http://schemas.microsoft.com/office/drawing/2014/main" id="{1BFFA741-CBE6-4D77-A936-7C14C3BC94D2}"/>
              </a:ext>
            </a:extLst>
          </p:cNvPr>
          <p:cNvSpPr/>
          <p:nvPr/>
        </p:nvSpPr>
        <p:spPr>
          <a:xfrm>
            <a:off x="276045" y="2001242"/>
            <a:ext cx="9803066" cy="1535647"/>
          </a:xfrm>
          <a:prstGeom prst="roundRect">
            <a:avLst>
              <a:gd name="adj" fmla="val 0"/>
            </a:avLst>
          </a:prstGeom>
          <a:solidFill>
            <a:schemeClr val="accent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b" anchorCtr="0" forceAA="0" compatLnSpc="1">
            <a:prstTxWarp prst="textNoShape">
              <a:avLst/>
            </a:prstTxWarp>
            <a:noAutofit/>
          </a:bodyPr>
          <a:lstStyle/>
          <a:p>
            <a:pPr marL="182880" marR="0" indent="-228600" algn="just" rtl="1">
              <a:lnSpc>
                <a:spcPct val="107000"/>
              </a:lnSpc>
              <a:spcBef>
                <a:spcPts val="0"/>
              </a:spcBef>
              <a:spcAft>
                <a:spcPts val="0"/>
              </a:spcAft>
            </a:pPr>
            <a:r>
              <a:rPr lang="ar-BH" sz="2400" dirty="0">
                <a:solidFill>
                  <a:srgbClr val="000000"/>
                </a:solidFill>
                <a:effectLst/>
                <a:ea typeface="Calibri" panose="020F0502020204030204" pitchFamily="34" charset="0"/>
                <a:cs typeface="Sakkal Majalla" panose="02000000000000000000" pitchFamily="2" charset="-78"/>
              </a:rPr>
              <a:t>عملية ينتج منها تكوين القيم والاتجاهات والمهارات اللازمة لفهم وتقدير العلاقات التي تربط الإنسان وحضارته بالبيئة التي يحيا فيها، وتوضح ضرورة المحافظة على موارد البيئة وحسن استثمارها لصالح الإنسان؛ من أجل حياة كريمة، ورفع مستوي معيشته</a:t>
            </a:r>
            <a:r>
              <a:rPr lang="ar-BH" sz="2000" dirty="0">
                <a:solidFill>
                  <a:srgbClr val="000000"/>
                </a:solidFill>
                <a:effectLst/>
                <a:ea typeface="Calibri" panose="020F0502020204030204" pitchFamily="34" charset="0"/>
                <a:cs typeface="Sakkal Majalla" panose="02000000000000000000" pitchFamily="2" charset="-78"/>
              </a:rPr>
              <a:t>.</a:t>
            </a:r>
            <a:endParaRPr lang="en-US" sz="1400" dirty="0">
              <a:effectLst/>
              <a:ea typeface="Calibri" panose="020F050202020403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41187B6D-D779-4E20-9405-390201715DA0}"/>
              </a:ext>
            </a:extLst>
          </p:cNvPr>
          <p:cNvSpPr/>
          <p:nvPr/>
        </p:nvSpPr>
        <p:spPr>
          <a:xfrm>
            <a:off x="5740471" y="1512635"/>
            <a:ext cx="4556383" cy="6979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r" rtl="1">
              <a:lnSpc>
                <a:spcPct val="107000"/>
              </a:lnSpc>
              <a:spcBef>
                <a:spcPts val="0"/>
              </a:spcBef>
              <a:spcAft>
                <a:spcPts val="0"/>
              </a:spcAft>
            </a:pPr>
            <a:r>
              <a:rPr lang="ar-BH" sz="2000" dirty="0">
                <a:effectLst/>
                <a:ea typeface="Calibri" panose="020F0502020204030204" pitchFamily="34" charset="0"/>
                <a:cs typeface="Sultan bold"/>
              </a:rPr>
              <a:t>التربية البيئية </a:t>
            </a:r>
            <a:r>
              <a:rPr lang="ar-BH" sz="2000" dirty="0">
                <a:effectLst/>
                <a:ea typeface="Calibri" panose="020F0502020204030204" pitchFamily="34" charset="0"/>
                <a:cs typeface="Calibri" panose="020F0502020204030204" pitchFamily="34" charset="0"/>
              </a:rPr>
              <a:t>(</a:t>
            </a:r>
            <a:r>
              <a:rPr lang="en-US" sz="2800" dirty="0">
                <a:effectLst/>
                <a:latin typeface="Sakkal Majalla" panose="02000000000000000000" pitchFamily="2" charset="-78"/>
                <a:ea typeface="Calibri" panose="020F0502020204030204" pitchFamily="34" charset="0"/>
                <a:cs typeface="Arial" panose="020B0604020202020204" pitchFamily="34" charset="0"/>
              </a:rPr>
              <a:t>Environmental Education</a:t>
            </a:r>
            <a:r>
              <a:rPr lang="ar-BH" dirty="0">
                <a:effectLst/>
                <a:ea typeface="Calibri" panose="020F0502020204030204" pitchFamily="34" charset="0"/>
                <a:cs typeface="Calibri" panose="020F0502020204030204" pitchFamily="34" charset="0"/>
              </a:rPr>
              <a:t>)</a:t>
            </a:r>
            <a:endParaRPr lang="en-US" sz="1200" dirty="0">
              <a:effectLst/>
              <a:ea typeface="Calibri" panose="020F050202020403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B3EB94C-201A-4E70-BA13-36A571D032D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785167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6">
            <a:extLst>
              <a:ext uri="{FF2B5EF4-FFF2-40B4-BE49-F238E27FC236}">
                <a16:creationId xmlns:a16="http://schemas.microsoft.com/office/drawing/2014/main" id="{2E11A824-4F4D-4B70-891C-FA7328A292E7}"/>
              </a:ext>
            </a:extLst>
          </p:cNvPr>
          <p:cNvSpPr/>
          <p:nvPr/>
        </p:nvSpPr>
        <p:spPr>
          <a:xfrm>
            <a:off x="6095051" y="338663"/>
            <a:ext cx="395973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التربية البيئية</a:t>
            </a:r>
          </a:p>
        </p:txBody>
      </p:sp>
      <p:sp>
        <p:nvSpPr>
          <p:cNvPr id="52" name="مستطيل مستدير الزوايا 5">
            <a:hlinkClick r:id="rId2" action="ppaction://hlinksldjump"/>
            <a:extLst>
              <a:ext uri="{FF2B5EF4-FFF2-40B4-BE49-F238E27FC236}">
                <a16:creationId xmlns:a16="http://schemas.microsoft.com/office/drawing/2014/main" id="{4D63E246-2D55-48D0-8669-E76FFFDC762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18D9F064-AE33-4459-8E7D-836AC9099F5B}"/>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84AC166A-A8D7-4A18-8AF5-0D387418C17D}"/>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55C88B97-EE16-498D-9C23-F6AD1A4A4833}"/>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39567067-763E-40B5-8DC5-F7B29C9747A4}"/>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5312380B-4043-44D8-8213-2CA3EF66AFA2}"/>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632A194D-CF08-40EC-BB0F-3040789AF137}"/>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50" name="TextBox 49">
            <a:extLst>
              <a:ext uri="{FF2B5EF4-FFF2-40B4-BE49-F238E27FC236}">
                <a16:creationId xmlns:a16="http://schemas.microsoft.com/office/drawing/2014/main" id="{C114DCC8-9E46-48E6-95DA-49905E543A8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2" name="صورة 1"/>
          <p:cNvPicPr>
            <a:picLocks noChangeAspect="1"/>
          </p:cNvPicPr>
          <p:nvPr/>
        </p:nvPicPr>
        <p:blipFill rotWithShape="1">
          <a:blip r:embed="rId9"/>
          <a:srcRect l="24954" t="28860" r="28744" b="12220"/>
          <a:stretch/>
        </p:blipFill>
        <p:spPr>
          <a:xfrm>
            <a:off x="1842919" y="1363245"/>
            <a:ext cx="7078343" cy="5064178"/>
          </a:xfrm>
          <a:prstGeom prst="rect">
            <a:avLst/>
          </a:prstGeom>
        </p:spPr>
      </p:pic>
    </p:spTree>
    <p:extLst>
      <p:ext uri="{BB962C8B-B14F-4D97-AF65-F5344CB8AC3E}">
        <p14:creationId xmlns:p14="http://schemas.microsoft.com/office/powerpoint/2010/main" val="16108581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20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6">
            <a:extLst>
              <a:ext uri="{FF2B5EF4-FFF2-40B4-BE49-F238E27FC236}">
                <a16:creationId xmlns:a16="http://schemas.microsoft.com/office/drawing/2014/main" id="{2E11A824-4F4D-4B70-891C-FA7328A292E7}"/>
              </a:ext>
            </a:extLst>
          </p:cNvPr>
          <p:cNvSpPr/>
          <p:nvPr/>
        </p:nvSpPr>
        <p:spPr>
          <a:xfrm>
            <a:off x="6095051" y="338663"/>
            <a:ext cx="395973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التربية البيئية</a:t>
            </a:r>
          </a:p>
        </p:txBody>
      </p:sp>
      <p:sp>
        <p:nvSpPr>
          <p:cNvPr id="52" name="مستطيل مستدير الزوايا 5">
            <a:hlinkClick r:id="rId2" action="ppaction://hlinksldjump"/>
            <a:extLst>
              <a:ext uri="{FF2B5EF4-FFF2-40B4-BE49-F238E27FC236}">
                <a16:creationId xmlns:a16="http://schemas.microsoft.com/office/drawing/2014/main" id="{4D63E246-2D55-48D0-8669-E76FFFDC762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18D9F064-AE33-4459-8E7D-836AC9099F5B}"/>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84AC166A-A8D7-4A18-8AF5-0D387418C17D}"/>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55C88B97-EE16-498D-9C23-F6AD1A4A4833}"/>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39567067-763E-40B5-8DC5-F7B29C9747A4}"/>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5312380B-4043-44D8-8213-2CA3EF66AFA2}"/>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632A194D-CF08-40EC-BB0F-3040789AF137}"/>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62" name="TextBox 61">
            <a:extLst>
              <a:ext uri="{FF2B5EF4-FFF2-40B4-BE49-F238E27FC236}">
                <a16:creationId xmlns:a16="http://schemas.microsoft.com/office/drawing/2014/main" id="{F510C02A-BAAF-461A-909E-25D54D7F9F0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a16="http://schemas.microsoft.com/office/drawing/2014/main" id="{FFA3A973-16F4-4AC3-993E-FB3680B17654}"/>
              </a:ext>
            </a:extLst>
          </p:cNvPr>
          <p:cNvPicPr>
            <a:picLocks noChangeAspect="1"/>
          </p:cNvPicPr>
          <p:nvPr/>
        </p:nvPicPr>
        <p:blipFill rotWithShape="1">
          <a:blip r:embed="rId9"/>
          <a:srcRect l="26462" t="29863" r="29020" b="13334"/>
          <a:stretch/>
        </p:blipFill>
        <p:spPr>
          <a:xfrm>
            <a:off x="1975449" y="1378331"/>
            <a:ext cx="6875216" cy="4934546"/>
          </a:xfrm>
          <a:prstGeom prst="rect">
            <a:avLst/>
          </a:prstGeom>
        </p:spPr>
      </p:pic>
      <p:sp>
        <p:nvSpPr>
          <p:cNvPr id="36" name="Rectangle 35">
            <a:extLst>
              <a:ext uri="{FF2B5EF4-FFF2-40B4-BE49-F238E27FC236}">
                <a16:creationId xmlns:a16="http://schemas.microsoft.com/office/drawing/2014/main" id="{082F3B79-BF45-4A7A-8DB9-E7964B90C8F9}"/>
              </a:ext>
            </a:extLst>
          </p:cNvPr>
          <p:cNvSpPr/>
          <p:nvPr/>
        </p:nvSpPr>
        <p:spPr>
          <a:xfrm>
            <a:off x="636391" y="430577"/>
            <a:ext cx="2391410" cy="399415"/>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000" dirty="0">
                <a:effectLst/>
                <a:ea typeface="Calibri" panose="020F0502020204030204" pitchFamily="34" charset="0"/>
                <a:cs typeface="Sultan bold"/>
              </a:rPr>
              <a:t>مهارة جماعيّة</a:t>
            </a:r>
            <a:r>
              <a:rPr lang="ar-BH" sz="2000" b="1" dirty="0">
                <a:effectLst/>
                <a:ea typeface="Calibri" panose="020F0502020204030204" pitchFamily="34" charset="0"/>
                <a:cs typeface="Times New Roman" panose="02020603050405020304" pitchFamily="18" charset="0"/>
              </a:rPr>
              <a:t> (5-1-</a:t>
            </a:r>
            <a:r>
              <a:rPr lang="en-US" sz="2000" b="1" dirty="0">
                <a:effectLst/>
                <a:ea typeface="Calibri" panose="020F0502020204030204" pitchFamily="34" charset="0"/>
                <a:cs typeface="Times New Roman" panose="02020603050405020304" pitchFamily="18" charset="0"/>
              </a:rPr>
              <a:t>3</a:t>
            </a:r>
            <a:r>
              <a:rPr lang="ar-BH" sz="2000" b="1" dirty="0">
                <a:effectLst/>
                <a:ea typeface="Calibri" panose="020F0502020204030204" pitchFamily="34" charset="0"/>
                <a:cs typeface="Times New Roman" panose="02020603050405020304" pitchFamily="18" charset="0"/>
              </a:rPr>
              <a:t>)</a:t>
            </a:r>
            <a:endParaRPr lang="en-US" sz="1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10233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2000"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20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6">
            <a:extLst>
              <a:ext uri="{FF2B5EF4-FFF2-40B4-BE49-F238E27FC236}">
                <a16:creationId xmlns:a16="http://schemas.microsoft.com/office/drawing/2014/main" id="{2E11A824-4F4D-4B70-891C-FA7328A292E7}"/>
              </a:ext>
            </a:extLst>
          </p:cNvPr>
          <p:cNvSpPr/>
          <p:nvPr/>
        </p:nvSpPr>
        <p:spPr>
          <a:xfrm>
            <a:off x="6095051" y="338663"/>
            <a:ext cx="395973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التربية البيئية</a:t>
            </a:r>
          </a:p>
        </p:txBody>
      </p:sp>
      <p:sp>
        <p:nvSpPr>
          <p:cNvPr id="52" name="مستطيل مستدير الزوايا 5">
            <a:hlinkClick r:id="rId2" action="ppaction://hlinksldjump"/>
            <a:extLst>
              <a:ext uri="{FF2B5EF4-FFF2-40B4-BE49-F238E27FC236}">
                <a16:creationId xmlns:a16="http://schemas.microsoft.com/office/drawing/2014/main" id="{4D63E246-2D55-48D0-8669-E76FFFDC762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18D9F064-AE33-4459-8E7D-836AC9099F5B}"/>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84AC166A-A8D7-4A18-8AF5-0D387418C17D}"/>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55C88B97-EE16-498D-9C23-F6AD1A4A4833}"/>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39567067-763E-40B5-8DC5-F7B29C9747A4}"/>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5312380B-4043-44D8-8213-2CA3EF66AFA2}"/>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632A194D-CF08-40EC-BB0F-3040789AF137}"/>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42" name="TextBox 41">
            <a:extLst>
              <a:ext uri="{FF2B5EF4-FFF2-40B4-BE49-F238E27FC236}">
                <a16:creationId xmlns:a16="http://schemas.microsoft.com/office/drawing/2014/main" id="{230A1E5F-92E4-4A02-94AF-BA11E370EBD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
        <p:nvSpPr>
          <p:cNvPr id="44" name="Rectangle 43">
            <a:extLst>
              <a:ext uri="{FF2B5EF4-FFF2-40B4-BE49-F238E27FC236}">
                <a16:creationId xmlns:a16="http://schemas.microsoft.com/office/drawing/2014/main" id="{688CFDB5-5564-48E3-8370-3C5FDD1E4204}"/>
              </a:ext>
            </a:extLst>
          </p:cNvPr>
          <p:cNvSpPr/>
          <p:nvPr/>
        </p:nvSpPr>
        <p:spPr>
          <a:xfrm>
            <a:off x="636391" y="430577"/>
            <a:ext cx="2391410" cy="399415"/>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000" dirty="0">
                <a:effectLst/>
                <a:ea typeface="Calibri" panose="020F0502020204030204" pitchFamily="34" charset="0"/>
                <a:cs typeface="Sultan bold"/>
              </a:rPr>
              <a:t>مهارة جماعيّة</a:t>
            </a:r>
            <a:r>
              <a:rPr lang="ar-BH" sz="2000" b="1" dirty="0">
                <a:effectLst/>
                <a:ea typeface="Calibri" panose="020F0502020204030204" pitchFamily="34" charset="0"/>
                <a:cs typeface="Times New Roman" panose="02020603050405020304" pitchFamily="18" charset="0"/>
              </a:rPr>
              <a:t> (5-1-1)</a:t>
            </a:r>
            <a:endParaRPr lang="en-US" sz="1400" dirty="0">
              <a:effectLst/>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7EB23EA-260F-411C-8B8E-D83A0E72C801}"/>
              </a:ext>
            </a:extLst>
          </p:cNvPr>
          <p:cNvPicPr>
            <a:picLocks noChangeAspect="1"/>
          </p:cNvPicPr>
          <p:nvPr/>
        </p:nvPicPr>
        <p:blipFill rotWithShape="1">
          <a:blip r:embed="rId9"/>
          <a:srcRect l="26736" t="39867" r="29033" b="9816"/>
          <a:stretch/>
        </p:blipFill>
        <p:spPr>
          <a:xfrm>
            <a:off x="1492370" y="1407980"/>
            <a:ext cx="7823804" cy="5006451"/>
          </a:xfrm>
          <a:prstGeom prst="rect">
            <a:avLst/>
          </a:prstGeom>
        </p:spPr>
      </p:pic>
    </p:spTree>
    <p:extLst>
      <p:ext uri="{BB962C8B-B14F-4D97-AF65-F5344CB8AC3E}">
        <p14:creationId xmlns:p14="http://schemas.microsoft.com/office/powerpoint/2010/main" val="32590988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3200" dirty="0">
              <a:solidFill>
                <a:srgbClr val="0D0D0D"/>
              </a:solidFill>
              <a:highlight>
                <a:srgbClr val="FFFF00"/>
              </a:highlight>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5758248" y="349095"/>
            <a:ext cx="425789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أهداف التربية البيئية </a:t>
            </a: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مستطيل مستدير الزوايا 5">
            <a:hlinkClick r:id="rId2" action="ppaction://hlinksldjump"/>
            <a:extLst>
              <a:ext uri="{FF2B5EF4-FFF2-40B4-BE49-F238E27FC236}">
                <a16:creationId xmlns:a16="http://schemas.microsoft.com/office/drawing/2014/main" id="{4EAEF7DA-A41E-4D5F-BBE2-4EEBE692B349}"/>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35360FAD-07E8-4C41-99A0-B67E36C5A569}"/>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323989F1-C352-491E-AAB2-CE432F240F41}"/>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D222A56D-0EE2-4BD2-9721-0EF00459F729}"/>
              </a:ext>
            </a:extLst>
          </p:cNvPr>
          <p:cNvSpPr/>
          <p:nvPr/>
        </p:nvSpPr>
        <p:spPr>
          <a:xfrm>
            <a:off x="10545482" y="358083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02B1CF67-0DF2-4AA6-BE08-696DCD71526C}"/>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12B80635-A455-404D-BD32-9F9A8AFAC8F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FE0CBCD6-05C6-47D6-900E-2162472D2E9B}"/>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graphicFrame>
        <p:nvGraphicFramePr>
          <p:cNvPr id="5" name="Diagram 4">
            <a:extLst>
              <a:ext uri="{FF2B5EF4-FFF2-40B4-BE49-F238E27FC236}">
                <a16:creationId xmlns:a16="http://schemas.microsoft.com/office/drawing/2014/main" id="{04268397-108E-4CC0-BAC2-DAF2FAC17B1B}"/>
              </a:ext>
            </a:extLst>
          </p:cNvPr>
          <p:cNvGraphicFramePr/>
          <p:nvPr>
            <p:extLst>
              <p:ext uri="{D42A27DB-BD31-4B8C-83A1-F6EECF244321}">
                <p14:modId xmlns:p14="http://schemas.microsoft.com/office/powerpoint/2010/main" val="216097115"/>
              </p:ext>
            </p:extLst>
          </p:nvPr>
        </p:nvGraphicFramePr>
        <p:xfrm>
          <a:off x="269711" y="1356086"/>
          <a:ext cx="9900980" cy="53248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6" name="TextBox 35">
            <a:extLst>
              <a:ext uri="{FF2B5EF4-FFF2-40B4-BE49-F238E27FC236}">
                <a16:creationId xmlns:a16="http://schemas.microsoft.com/office/drawing/2014/main" id="{EACB639B-F6B2-4B5C-92E5-6329E57BF041}"/>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3482958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2400" dirty="0">
              <a:solidFill>
                <a:srgbClr val="000000"/>
              </a:solidFill>
              <a:ea typeface="Calibri" panose="020F0502020204030204" pitchFamily="34" charset="0"/>
              <a:cs typeface="Sakkal Majalla" panose="02000000000000000000" pitchFamily="2" charset="-78"/>
            </a:endParaRPr>
          </a:p>
          <a:p>
            <a:pPr marL="266700" algn="r" rtl="1"/>
            <a:endParaRPr lang="en-US" sz="4000" dirty="0">
              <a:solidFill>
                <a:srgbClr val="0D0D0D"/>
              </a:solidFill>
              <a:highlight>
                <a:srgbClr val="FFFF00"/>
              </a:highlight>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5758248" y="349095"/>
            <a:ext cx="425789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أهداف التربية البيئية </a:t>
            </a: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مستطيل مستدير الزوايا 5">
            <a:hlinkClick r:id="rId2" action="ppaction://hlinksldjump"/>
            <a:extLst>
              <a:ext uri="{FF2B5EF4-FFF2-40B4-BE49-F238E27FC236}">
                <a16:creationId xmlns:a16="http://schemas.microsoft.com/office/drawing/2014/main" id="{4EAEF7DA-A41E-4D5F-BBE2-4EEBE692B349}"/>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3" action="ppaction://hlinksldjump"/>
            <a:extLst>
              <a:ext uri="{FF2B5EF4-FFF2-40B4-BE49-F238E27FC236}">
                <a16:creationId xmlns:a16="http://schemas.microsoft.com/office/drawing/2014/main" id="{35360FAD-07E8-4C41-99A0-B67E36C5A569}"/>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4" action="ppaction://hlinksldjump"/>
            <a:extLst>
              <a:ext uri="{FF2B5EF4-FFF2-40B4-BE49-F238E27FC236}">
                <a16:creationId xmlns:a16="http://schemas.microsoft.com/office/drawing/2014/main" id="{323989F1-C352-491E-AAB2-CE432F240F41}"/>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5" action="ppaction://hlinksldjump"/>
            <a:extLst>
              <a:ext uri="{FF2B5EF4-FFF2-40B4-BE49-F238E27FC236}">
                <a16:creationId xmlns:a16="http://schemas.microsoft.com/office/drawing/2014/main" id="{D222A56D-0EE2-4BD2-9721-0EF00459F729}"/>
              </a:ext>
            </a:extLst>
          </p:cNvPr>
          <p:cNvSpPr/>
          <p:nvPr/>
        </p:nvSpPr>
        <p:spPr>
          <a:xfrm>
            <a:off x="10545482" y="358083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6" action="ppaction://hlinksldjump"/>
            <a:extLst>
              <a:ext uri="{FF2B5EF4-FFF2-40B4-BE49-F238E27FC236}">
                <a16:creationId xmlns:a16="http://schemas.microsoft.com/office/drawing/2014/main" id="{02B1CF67-0DF2-4AA6-BE08-696DCD71526C}"/>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7" action="ppaction://hlinksldjump"/>
            <a:extLst>
              <a:ext uri="{FF2B5EF4-FFF2-40B4-BE49-F238E27FC236}">
                <a16:creationId xmlns:a16="http://schemas.microsoft.com/office/drawing/2014/main" id="{12B80635-A455-404D-BD32-9F9A8AFAC8F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8" action="ppaction://hlinksldjump"/>
            <a:extLst>
              <a:ext uri="{FF2B5EF4-FFF2-40B4-BE49-F238E27FC236}">
                <a16:creationId xmlns:a16="http://schemas.microsoft.com/office/drawing/2014/main" id="{FE0CBCD6-05C6-47D6-900E-2162472D2E9B}"/>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6" name="Rectangle 35">
            <a:extLst>
              <a:ext uri="{FF2B5EF4-FFF2-40B4-BE49-F238E27FC236}">
                <a16:creationId xmlns:a16="http://schemas.microsoft.com/office/drawing/2014/main" id="{998A3520-FCA5-4E80-BB57-21A3F816707A}"/>
              </a:ext>
            </a:extLst>
          </p:cNvPr>
          <p:cNvSpPr/>
          <p:nvPr/>
        </p:nvSpPr>
        <p:spPr>
          <a:xfrm>
            <a:off x="414530" y="257988"/>
            <a:ext cx="3495433" cy="729694"/>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r" rtl="1">
              <a:lnSpc>
                <a:spcPct val="107000"/>
              </a:lnSpc>
              <a:spcBef>
                <a:spcPts val="0"/>
              </a:spcBef>
              <a:spcAft>
                <a:spcPts val="0"/>
              </a:spcAft>
            </a:pPr>
            <a:r>
              <a:rPr lang="ar-BH" sz="3200" dirty="0">
                <a:effectLst/>
                <a:ea typeface="Calibri" panose="020F0502020204030204" pitchFamily="34" charset="0"/>
                <a:cs typeface="Sultan bold"/>
              </a:rPr>
              <a:t>مهارة جماعية</a:t>
            </a:r>
            <a:r>
              <a:rPr lang="ar-BH" sz="3200" b="1" dirty="0">
                <a:effectLst/>
                <a:ea typeface="Calibri" panose="020F0502020204030204" pitchFamily="34" charset="0"/>
                <a:cs typeface="Times New Roman" panose="02020603050405020304" pitchFamily="18" charset="0"/>
              </a:rPr>
              <a:t> (5-1-4)</a:t>
            </a:r>
            <a:r>
              <a:rPr lang="en-US" sz="3200" dirty="0">
                <a:effectLst/>
                <a:ea typeface="Calibri" panose="020F0502020204030204" pitchFamily="34" charset="0"/>
                <a:cs typeface="Sultan bold"/>
              </a:rPr>
              <a:t> </a:t>
            </a:r>
            <a:endParaRPr lang="en-US" sz="2000" dirty="0">
              <a:effectLst/>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E4A4F23-5F01-464C-A1E3-D3338E46905D}"/>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5" name="Picture 4">
            <a:extLst>
              <a:ext uri="{FF2B5EF4-FFF2-40B4-BE49-F238E27FC236}">
                <a16:creationId xmlns:a16="http://schemas.microsoft.com/office/drawing/2014/main" id="{1F60620F-9C0F-41BB-9B57-707D17B60EB8}"/>
              </a:ext>
            </a:extLst>
          </p:cNvPr>
          <p:cNvPicPr>
            <a:picLocks noChangeAspect="1"/>
          </p:cNvPicPr>
          <p:nvPr/>
        </p:nvPicPr>
        <p:blipFill rotWithShape="1">
          <a:blip r:embed="rId9"/>
          <a:srcRect l="25755" t="37131" r="29245" b="16572"/>
          <a:stretch/>
        </p:blipFill>
        <p:spPr>
          <a:xfrm>
            <a:off x="943153" y="1351290"/>
            <a:ext cx="8669548" cy="5017195"/>
          </a:xfrm>
          <a:prstGeom prst="rect">
            <a:avLst/>
          </a:prstGeom>
        </p:spPr>
      </p:pic>
    </p:spTree>
    <p:extLst>
      <p:ext uri="{BB962C8B-B14F-4D97-AF65-F5344CB8AC3E}">
        <p14:creationId xmlns:p14="http://schemas.microsoft.com/office/powerpoint/2010/main" val="271387184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4000" dirty="0">
              <a:solidFill>
                <a:srgbClr val="0D0D0D"/>
              </a:solidFill>
              <a:highlight>
                <a:srgbClr val="FFFF00"/>
              </a:highlight>
              <a:latin typeface="Calibri" panose="020F0502020204030204" pitchFamily="34" charset="0"/>
              <a:ea typeface="Calibri" panose="020F0502020204030204" pitchFamily="34" charset="0"/>
              <a:cs typeface="Sultan bold"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5758248" y="349095"/>
            <a:ext cx="4257897"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أهداف التربية البيئية </a:t>
            </a: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مستطيل مستدير الزوايا 5">
            <a:hlinkClick r:id="rId4" action="ppaction://hlinksldjump"/>
            <a:extLst>
              <a:ext uri="{FF2B5EF4-FFF2-40B4-BE49-F238E27FC236}">
                <a16:creationId xmlns:a16="http://schemas.microsoft.com/office/drawing/2014/main" id="{4EAEF7DA-A41E-4D5F-BBE2-4EEBE692B349}"/>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1">
            <a:hlinkClick r:id="rId5" action="ppaction://hlinksldjump"/>
            <a:extLst>
              <a:ext uri="{FF2B5EF4-FFF2-40B4-BE49-F238E27FC236}">
                <a16:creationId xmlns:a16="http://schemas.microsoft.com/office/drawing/2014/main" id="{35360FAD-07E8-4C41-99A0-B67E36C5A569}"/>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2">
            <a:hlinkClick r:id="rId6" action="ppaction://hlinksldjump"/>
            <a:extLst>
              <a:ext uri="{FF2B5EF4-FFF2-40B4-BE49-F238E27FC236}">
                <a16:creationId xmlns:a16="http://schemas.microsoft.com/office/drawing/2014/main" id="{323989F1-C352-491E-AAB2-CE432F240F41}"/>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7" action="ppaction://hlinksldjump"/>
            <a:extLst>
              <a:ext uri="{FF2B5EF4-FFF2-40B4-BE49-F238E27FC236}">
                <a16:creationId xmlns:a16="http://schemas.microsoft.com/office/drawing/2014/main" id="{D222A56D-0EE2-4BD2-9721-0EF00459F729}"/>
              </a:ext>
            </a:extLst>
          </p:cNvPr>
          <p:cNvSpPr/>
          <p:nvPr/>
        </p:nvSpPr>
        <p:spPr>
          <a:xfrm>
            <a:off x="10545482" y="358083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8" action="ppaction://hlinksldjump"/>
            <a:extLst>
              <a:ext uri="{FF2B5EF4-FFF2-40B4-BE49-F238E27FC236}">
                <a16:creationId xmlns:a16="http://schemas.microsoft.com/office/drawing/2014/main" id="{02B1CF67-0DF2-4AA6-BE08-696DCD71526C}"/>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9" action="ppaction://hlinksldjump"/>
            <a:extLst>
              <a:ext uri="{FF2B5EF4-FFF2-40B4-BE49-F238E27FC236}">
                <a16:creationId xmlns:a16="http://schemas.microsoft.com/office/drawing/2014/main" id="{12B80635-A455-404D-BD32-9F9A8AFAC8F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10" action="ppaction://hlinksldjump"/>
            <a:extLst>
              <a:ext uri="{FF2B5EF4-FFF2-40B4-BE49-F238E27FC236}">
                <a16:creationId xmlns:a16="http://schemas.microsoft.com/office/drawing/2014/main" id="{FE0CBCD6-05C6-47D6-900E-2162472D2E9B}"/>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 name="TextBox 1">
            <a:extLst>
              <a:ext uri="{FF2B5EF4-FFF2-40B4-BE49-F238E27FC236}">
                <a16:creationId xmlns:a16="http://schemas.microsoft.com/office/drawing/2014/main" id="{6F48C167-2BE0-4C98-94EA-B2B48277EA9F}"/>
              </a:ext>
            </a:extLst>
          </p:cNvPr>
          <p:cNvSpPr txBox="1"/>
          <p:nvPr/>
        </p:nvSpPr>
        <p:spPr>
          <a:xfrm>
            <a:off x="1587062" y="3147784"/>
            <a:ext cx="8651639" cy="388696"/>
          </a:xfrm>
          <a:prstGeom prst="rect">
            <a:avLst/>
          </a:prstGeom>
          <a:noFill/>
        </p:spPr>
        <p:txBody>
          <a:bodyPr wrap="square" rtlCol="0">
            <a:spAutoFit/>
          </a:bodyPr>
          <a:lstStyle/>
          <a:p>
            <a:pPr marL="247015" marR="0" algn="r" rtl="1">
              <a:lnSpc>
                <a:spcPct val="107000"/>
              </a:lnSpc>
              <a:spcBef>
                <a:spcPts val="0"/>
              </a:spcBef>
              <a:spcAft>
                <a:spcPts val="800"/>
              </a:spcAft>
            </a:pPr>
            <a:r>
              <a:rPr lang="ar-EG"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E4A4F23-5F01-464C-A1E3-D3338E46905D}"/>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الحملة الوطنية للتشجير دُمتِ خضراء">
            <a:hlinkClick r:id="" action="ppaction://media"/>
            <a:extLst>
              <a:ext uri="{FF2B5EF4-FFF2-40B4-BE49-F238E27FC236}">
                <a16:creationId xmlns:a16="http://schemas.microsoft.com/office/drawing/2014/main" id="{47275D23-2C2B-4468-A193-3C4C4CED676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79174" y="1513824"/>
            <a:ext cx="8128000" cy="4572000"/>
          </a:xfrm>
          <a:prstGeom prst="rect">
            <a:avLst/>
          </a:prstGeom>
        </p:spPr>
      </p:pic>
      <p:sp>
        <p:nvSpPr>
          <p:cNvPr id="5" name="Action Button: Go Home 4">
            <a:hlinkClick r:id="" action="ppaction://hlinkshowjump?jump=previousslide" highlightClick="1"/>
            <a:extLst>
              <a:ext uri="{FF2B5EF4-FFF2-40B4-BE49-F238E27FC236}">
                <a16:creationId xmlns:a16="http://schemas.microsoft.com/office/drawing/2014/main" id="{5A04AC88-32E4-416A-98DA-DD487055C6C3}"/>
              </a:ext>
            </a:extLst>
          </p:cNvPr>
          <p:cNvSpPr/>
          <p:nvPr/>
        </p:nvSpPr>
        <p:spPr>
          <a:xfrm>
            <a:off x="355600" y="5548253"/>
            <a:ext cx="558800" cy="60201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9321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r" rtl="1">
              <a:lnSpc>
                <a:spcPct val="107000"/>
              </a:lnSpc>
              <a:spcBef>
                <a:spcPts val="0"/>
              </a:spcBef>
              <a:spcAft>
                <a:spcPts val="0"/>
              </a:spcAft>
            </a:pPr>
            <a:r>
              <a:rPr lang="ar-BH" sz="28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للتربية البيئية عدة مبادئ منها</a:t>
            </a:r>
            <a:r>
              <a:rPr lang="ar-BH" sz="18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p>
          <a:p>
            <a:pPr marL="0" marR="0" algn="r" rtl="1">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مستطيل مستدير الزوايا 5">
            <a:hlinkClick r:id="rId2" action="ppaction://hlinksldjump"/>
            <a:extLst>
              <a:ext uri="{FF2B5EF4-FFF2-40B4-BE49-F238E27FC236}">
                <a16:creationId xmlns:a16="http://schemas.microsoft.com/office/drawing/2014/main" id="{D8EC41BD-0260-4A6A-B2B8-469C24453D93}"/>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1">
            <a:hlinkClick r:id="rId3" action="ppaction://hlinksldjump"/>
            <a:extLst>
              <a:ext uri="{FF2B5EF4-FFF2-40B4-BE49-F238E27FC236}">
                <a16:creationId xmlns:a16="http://schemas.microsoft.com/office/drawing/2014/main" id="{5C2E74EA-63F2-4062-9E11-F218D2EF8F3A}"/>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2">
            <a:hlinkClick r:id="rId4" action="ppaction://hlinksldjump"/>
            <a:extLst>
              <a:ext uri="{FF2B5EF4-FFF2-40B4-BE49-F238E27FC236}">
                <a16:creationId xmlns:a16="http://schemas.microsoft.com/office/drawing/2014/main" id="{39F26EB3-9EDC-49C9-A3CF-D734E7717C76}"/>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6">
            <a:hlinkClick r:id="rId5" action="ppaction://hlinksldjump"/>
            <a:extLst>
              <a:ext uri="{FF2B5EF4-FFF2-40B4-BE49-F238E27FC236}">
                <a16:creationId xmlns:a16="http://schemas.microsoft.com/office/drawing/2014/main" id="{6C30BE28-2B19-47F0-9503-74165F68B4D1}"/>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6" action="ppaction://hlinksldjump"/>
            <a:extLst>
              <a:ext uri="{FF2B5EF4-FFF2-40B4-BE49-F238E27FC236}">
                <a16:creationId xmlns:a16="http://schemas.microsoft.com/office/drawing/2014/main" id="{40118EFA-5861-4BE3-9646-146DC4ACD6D9}"/>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7" action="ppaction://hlinksldjump"/>
            <a:extLst>
              <a:ext uri="{FF2B5EF4-FFF2-40B4-BE49-F238E27FC236}">
                <a16:creationId xmlns:a16="http://schemas.microsoft.com/office/drawing/2014/main" id="{89B41F17-530B-4B36-8D9A-A6E13F8D5EA4}"/>
              </a:ext>
            </a:extLst>
          </p:cNvPr>
          <p:cNvSpPr/>
          <p:nvPr/>
        </p:nvSpPr>
        <p:spPr>
          <a:xfrm>
            <a:off x="10545481" y="431151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8" action="ppaction://hlinksldjump"/>
            <a:extLst>
              <a:ext uri="{FF2B5EF4-FFF2-40B4-BE49-F238E27FC236}">
                <a16:creationId xmlns:a16="http://schemas.microsoft.com/office/drawing/2014/main" id="{81C098D2-BD5E-4795-8AB6-CE6EEBE8C396}"/>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 name="TextBox 1">
            <a:extLst>
              <a:ext uri="{FF2B5EF4-FFF2-40B4-BE49-F238E27FC236}">
                <a16:creationId xmlns:a16="http://schemas.microsoft.com/office/drawing/2014/main" id="{B4AD0322-0FCB-42AD-ADA6-01E96FBDD3DB}"/>
              </a:ext>
            </a:extLst>
          </p:cNvPr>
          <p:cNvSpPr txBox="1"/>
          <p:nvPr/>
        </p:nvSpPr>
        <p:spPr>
          <a:xfrm>
            <a:off x="5365376" y="430577"/>
            <a:ext cx="5271093" cy="769441"/>
          </a:xfrm>
          <a:prstGeom prst="rect">
            <a:avLst/>
          </a:prstGeom>
          <a:noFill/>
        </p:spPr>
        <p:txBody>
          <a:bodyPr wrap="square" rtlCol="0">
            <a:spAutoFit/>
          </a:bodyPr>
          <a:lstStyle/>
          <a:p>
            <a:pPr algn="ctr"/>
            <a:r>
              <a:rPr lang="ar-BH" sz="4400" dirty="0">
                <a:solidFill>
                  <a:schemeClr val="bg1"/>
                </a:solidFill>
                <a:latin typeface="Al-Mateen" panose="02060803050605020204" pitchFamily="18" charset="-78"/>
                <a:cs typeface="Al-Mateen" panose="02060803050605020204" pitchFamily="18" charset="-78"/>
              </a:rPr>
              <a:t>مبادئ التربية البيئية</a:t>
            </a:r>
            <a:endParaRPr lang="en-US" sz="4800" dirty="0">
              <a:solidFill>
                <a:schemeClr val="bg1"/>
              </a:solidFill>
              <a:latin typeface="Al-Mateen" panose="02060803050605020204" pitchFamily="18" charset="-78"/>
              <a:cs typeface="Al-Mateen" panose="02060803050605020204" pitchFamily="18" charset="-78"/>
            </a:endParaRPr>
          </a:p>
        </p:txBody>
      </p:sp>
      <p:sp>
        <p:nvSpPr>
          <p:cNvPr id="5" name="Rectangle: Single Corner Rounded 4">
            <a:extLst>
              <a:ext uri="{FF2B5EF4-FFF2-40B4-BE49-F238E27FC236}">
                <a16:creationId xmlns:a16="http://schemas.microsoft.com/office/drawing/2014/main" id="{6570277D-6CCB-4CC5-A5F1-8EFCBF0596A3}"/>
              </a:ext>
            </a:extLst>
          </p:cNvPr>
          <p:cNvSpPr/>
          <p:nvPr/>
        </p:nvSpPr>
        <p:spPr>
          <a:xfrm>
            <a:off x="7641022" y="2058383"/>
            <a:ext cx="2648606" cy="713289"/>
          </a:xfrm>
          <a:prstGeom prst="round1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dirty="0"/>
              <a:t>المبدأ الاقتصادي</a:t>
            </a:r>
            <a:endParaRPr lang="en-US" sz="3200" dirty="0"/>
          </a:p>
        </p:txBody>
      </p:sp>
      <p:sp>
        <p:nvSpPr>
          <p:cNvPr id="36" name="Rectangle: Single Corner Rounded 35">
            <a:extLst>
              <a:ext uri="{FF2B5EF4-FFF2-40B4-BE49-F238E27FC236}">
                <a16:creationId xmlns:a16="http://schemas.microsoft.com/office/drawing/2014/main" id="{1724F58E-30CF-4E8C-AF40-8B24E3CA0BA9}"/>
              </a:ext>
            </a:extLst>
          </p:cNvPr>
          <p:cNvSpPr/>
          <p:nvPr/>
        </p:nvSpPr>
        <p:spPr>
          <a:xfrm>
            <a:off x="4038159" y="2058383"/>
            <a:ext cx="2648606" cy="713289"/>
          </a:xfrm>
          <a:prstGeom prst="round1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dirty="0"/>
              <a:t>المبدأ العلمي</a:t>
            </a:r>
            <a:endParaRPr lang="en-US" sz="3200" dirty="0"/>
          </a:p>
        </p:txBody>
      </p:sp>
      <p:sp>
        <p:nvSpPr>
          <p:cNvPr id="42" name="Rectangle: Single Corner Rounded 41">
            <a:extLst>
              <a:ext uri="{FF2B5EF4-FFF2-40B4-BE49-F238E27FC236}">
                <a16:creationId xmlns:a16="http://schemas.microsoft.com/office/drawing/2014/main" id="{8251C454-25AF-43C6-AEFB-FB694C7E36C6}"/>
              </a:ext>
            </a:extLst>
          </p:cNvPr>
          <p:cNvSpPr/>
          <p:nvPr/>
        </p:nvSpPr>
        <p:spPr>
          <a:xfrm>
            <a:off x="421108" y="2058383"/>
            <a:ext cx="2648606" cy="713289"/>
          </a:xfrm>
          <a:prstGeom prst="round1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dirty="0"/>
              <a:t>المبدأ الأخلاقي</a:t>
            </a:r>
            <a:endParaRPr lang="en-US" sz="3200" dirty="0"/>
          </a:p>
        </p:txBody>
      </p:sp>
      <p:sp>
        <p:nvSpPr>
          <p:cNvPr id="7" name="TextBox 6">
            <a:extLst>
              <a:ext uri="{FF2B5EF4-FFF2-40B4-BE49-F238E27FC236}">
                <a16:creationId xmlns:a16="http://schemas.microsoft.com/office/drawing/2014/main" id="{112F3636-E151-48FB-BCF2-A2887C7E16E1}"/>
              </a:ext>
            </a:extLst>
          </p:cNvPr>
          <p:cNvSpPr txBox="1"/>
          <p:nvPr/>
        </p:nvSpPr>
        <p:spPr>
          <a:xfrm>
            <a:off x="7535918" y="2813442"/>
            <a:ext cx="2869324" cy="3490186"/>
          </a:xfrm>
          <a:prstGeom prst="rect">
            <a:avLst/>
          </a:prstGeom>
          <a:solidFill>
            <a:schemeClr val="accent6">
              <a:lumMod val="50000"/>
              <a:alpha val="15000"/>
            </a:schemeClr>
          </a:solidFill>
        </p:spPr>
        <p:txBody>
          <a:bodyPr wrap="square" rtlCol="0">
            <a:spAutoFit/>
          </a:bodyPr>
          <a:lstStyle/>
          <a:p>
            <a:pPr marR="0" lvl="0" algn="just" rtl="1">
              <a:lnSpc>
                <a:spcPct val="115000"/>
              </a:lnSpc>
              <a:spcBef>
                <a:spcPts val="0"/>
              </a:spcBef>
              <a:spcAft>
                <a:spcPts val="0"/>
              </a:spcAft>
              <a:buClr>
                <a:srgbClr val="C00000"/>
              </a:buClr>
            </a:pPr>
            <a:r>
              <a:rPr lang="ar-BH" sz="24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يحق لأي إنسان استغلال موارد البيئة استغلالاً منظمًا وغير عشوائي ويراعي النواحي البيئية المختلفة للوصول إلى التنمية الاقتصادية وتحقيق الرفاهية، مثل استغلال الثروات الطبيعية ومنها الغابات استغلالاً منظمًا وعدم إهدارها.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AF859396-49D3-4E9A-9506-4568FB176626}"/>
              </a:ext>
            </a:extLst>
          </p:cNvPr>
          <p:cNvSpPr txBox="1"/>
          <p:nvPr/>
        </p:nvSpPr>
        <p:spPr>
          <a:xfrm>
            <a:off x="3923333" y="2818465"/>
            <a:ext cx="2869324" cy="3490186"/>
          </a:xfrm>
          <a:prstGeom prst="rect">
            <a:avLst/>
          </a:prstGeom>
          <a:solidFill>
            <a:schemeClr val="accent6">
              <a:lumMod val="50000"/>
              <a:alpha val="15000"/>
            </a:schemeClr>
          </a:solidFill>
        </p:spPr>
        <p:txBody>
          <a:bodyPr wrap="square" rtlCol="0">
            <a:spAutoFit/>
          </a:bodyPr>
          <a:lstStyle/>
          <a:p>
            <a:pPr marR="0" lvl="0" algn="just" rtl="1">
              <a:lnSpc>
                <a:spcPct val="115000"/>
              </a:lnSpc>
              <a:spcBef>
                <a:spcPts val="0"/>
              </a:spcBef>
              <a:spcAft>
                <a:spcPts val="0"/>
              </a:spcAft>
              <a:buClr>
                <a:srgbClr val="C00000"/>
              </a:buClr>
            </a:pPr>
            <a:r>
              <a:rPr lang="ar-BH" sz="2400" dirty="0">
                <a:solidFill>
                  <a:srgbClr val="000000"/>
                </a:solidFill>
                <a:effectLst/>
                <a:ea typeface="Calibri" panose="020F0502020204030204" pitchFamily="34" charset="0"/>
                <a:cs typeface="Sakkal Majalla" panose="02000000000000000000" pitchFamily="2" charset="-78"/>
              </a:rPr>
              <a:t>ضرورة التعامل مع البيئة من خلال العلم سواءاً كان ذلك بالتخطيط العلمي أم بالمقترحات والتوصيات للتقليل من المخاطر البيئية، مثل دور البحث العلمي في تنمية الثروة النباتية ومعالجة المشكلات البيئية، والتخطيط لتقليل التلوث.</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9557B4BC-D83B-4223-A038-7BAA59C7F6C9}"/>
              </a:ext>
            </a:extLst>
          </p:cNvPr>
          <p:cNvSpPr txBox="1"/>
          <p:nvPr/>
        </p:nvSpPr>
        <p:spPr>
          <a:xfrm>
            <a:off x="274191" y="2831054"/>
            <a:ext cx="2869324" cy="3596369"/>
          </a:xfrm>
          <a:prstGeom prst="rect">
            <a:avLst/>
          </a:prstGeom>
          <a:solidFill>
            <a:schemeClr val="accent6">
              <a:lumMod val="50000"/>
              <a:alpha val="15000"/>
            </a:schemeClr>
          </a:solidFill>
        </p:spPr>
        <p:txBody>
          <a:bodyPr wrap="square" rtlCol="0">
            <a:spAutoFit/>
          </a:bodyPr>
          <a:lstStyle/>
          <a:p>
            <a:pPr marR="0" lvl="0" algn="just" rtl="1">
              <a:lnSpc>
                <a:spcPct val="115000"/>
              </a:lnSpc>
              <a:spcBef>
                <a:spcPts val="0"/>
              </a:spcBef>
              <a:spcAft>
                <a:spcPts val="0"/>
              </a:spcAft>
              <a:buClr>
                <a:srgbClr val="C00000"/>
              </a:buClr>
            </a:pPr>
            <a:r>
              <a:rPr lang="ar-BH" sz="22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أن يكون الإنسان نافعًا في مجتمعه حريصًا على مصلحته، ويدرك ما يحيط به من أضرار وأخطار تضر به وبمجتمعه وببيئته إذ إنّ حماية البيئة واجبة على كل فرد في المجتمع، مثل المساهمة في تشجير البيئة المدرسية، والعمل التطوعي بصفة عامة، والمبادرات من أجل حماية البيئة</a:t>
            </a:r>
            <a:r>
              <a:rPr lang="ar-BH"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8B25E425-2BF3-4812-B4F1-9B18DFC39D0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14242237"/>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Font typeface="Wingdings 3" panose="050401020108070707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5A8887"/>
              </a:buClr>
              <a:buFont typeface="Wingdings 3" panose="05040102010807070707" pitchFamily="18" charset="2"/>
              <a:buChar char=""/>
            </a:pPr>
            <a:endParaRPr lang="en-US" sz="2400" dirty="0">
              <a:solidFill>
                <a:srgbClr val="000000"/>
              </a:solidFill>
              <a:latin typeface="Calibri" panose="020F0502020204030204" pitchFamily="34" charset="0"/>
              <a:ea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مستطيل مستدير الزوايا 5">
            <a:hlinkClick r:id="rId2" action="ppaction://hlinksldjump"/>
            <a:extLst>
              <a:ext uri="{FF2B5EF4-FFF2-40B4-BE49-F238E27FC236}">
                <a16:creationId xmlns:a16="http://schemas.microsoft.com/office/drawing/2014/main" id="{D8EC41BD-0260-4A6A-B2B8-469C24453D93}"/>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1">
            <a:hlinkClick r:id="rId3" action="ppaction://hlinksldjump"/>
            <a:extLst>
              <a:ext uri="{FF2B5EF4-FFF2-40B4-BE49-F238E27FC236}">
                <a16:creationId xmlns:a16="http://schemas.microsoft.com/office/drawing/2014/main" id="{5C2E74EA-63F2-4062-9E11-F218D2EF8F3A}"/>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2">
            <a:hlinkClick r:id="rId4" action="ppaction://hlinksldjump"/>
            <a:extLst>
              <a:ext uri="{FF2B5EF4-FFF2-40B4-BE49-F238E27FC236}">
                <a16:creationId xmlns:a16="http://schemas.microsoft.com/office/drawing/2014/main" id="{39F26EB3-9EDC-49C9-A3CF-D734E7717C76}"/>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6">
            <a:hlinkClick r:id="rId5" action="ppaction://hlinksldjump"/>
            <a:extLst>
              <a:ext uri="{FF2B5EF4-FFF2-40B4-BE49-F238E27FC236}">
                <a16:creationId xmlns:a16="http://schemas.microsoft.com/office/drawing/2014/main" id="{6C30BE28-2B19-47F0-9503-74165F68B4D1}"/>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6" action="ppaction://hlinksldjump"/>
            <a:extLst>
              <a:ext uri="{FF2B5EF4-FFF2-40B4-BE49-F238E27FC236}">
                <a16:creationId xmlns:a16="http://schemas.microsoft.com/office/drawing/2014/main" id="{40118EFA-5861-4BE3-9646-146DC4ACD6D9}"/>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7" action="ppaction://hlinksldjump"/>
            <a:extLst>
              <a:ext uri="{FF2B5EF4-FFF2-40B4-BE49-F238E27FC236}">
                <a16:creationId xmlns:a16="http://schemas.microsoft.com/office/drawing/2014/main" id="{89B41F17-530B-4B36-8D9A-A6E13F8D5EA4}"/>
              </a:ext>
            </a:extLst>
          </p:cNvPr>
          <p:cNvSpPr/>
          <p:nvPr/>
        </p:nvSpPr>
        <p:spPr>
          <a:xfrm>
            <a:off x="10545481" y="4311517"/>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8" action="ppaction://hlinksldjump"/>
            <a:extLst>
              <a:ext uri="{FF2B5EF4-FFF2-40B4-BE49-F238E27FC236}">
                <a16:creationId xmlns:a16="http://schemas.microsoft.com/office/drawing/2014/main" id="{81C098D2-BD5E-4795-8AB6-CE6EEBE8C396}"/>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 name="TextBox 1">
            <a:extLst>
              <a:ext uri="{FF2B5EF4-FFF2-40B4-BE49-F238E27FC236}">
                <a16:creationId xmlns:a16="http://schemas.microsoft.com/office/drawing/2014/main" id="{B4AD0322-0FCB-42AD-ADA6-01E96FBDD3DB}"/>
              </a:ext>
            </a:extLst>
          </p:cNvPr>
          <p:cNvSpPr txBox="1"/>
          <p:nvPr/>
        </p:nvSpPr>
        <p:spPr>
          <a:xfrm>
            <a:off x="5665824" y="299473"/>
            <a:ext cx="4988704" cy="769441"/>
          </a:xfrm>
          <a:prstGeom prst="rect">
            <a:avLst/>
          </a:prstGeom>
          <a:noFill/>
        </p:spPr>
        <p:txBody>
          <a:bodyPr wrap="square" rtlCol="0">
            <a:spAutoFit/>
          </a:bodyPr>
          <a:lstStyle/>
          <a:p>
            <a:pPr algn="ctr"/>
            <a:r>
              <a:rPr lang="ar-BH" sz="4400" dirty="0">
                <a:solidFill>
                  <a:schemeClr val="bg1"/>
                </a:solidFill>
                <a:latin typeface="Al-Mateen" panose="02060803050605020204" pitchFamily="18" charset="-78"/>
                <a:cs typeface="Sultan bold" pitchFamily="2" charset="-78"/>
              </a:rPr>
              <a:t>مبادئ التربية البيئية</a:t>
            </a:r>
            <a:endParaRPr lang="en-US" sz="4800" dirty="0">
              <a:solidFill>
                <a:schemeClr val="bg1"/>
              </a:solidFill>
              <a:latin typeface="Al-Mateen" panose="02060803050605020204" pitchFamily="18" charset="-78"/>
              <a:cs typeface="Sultan bold" pitchFamily="2" charset="-78"/>
            </a:endParaRPr>
          </a:p>
        </p:txBody>
      </p:sp>
      <p:sp>
        <p:nvSpPr>
          <p:cNvPr id="45" name="Rectangle 44">
            <a:extLst>
              <a:ext uri="{FF2B5EF4-FFF2-40B4-BE49-F238E27FC236}">
                <a16:creationId xmlns:a16="http://schemas.microsoft.com/office/drawing/2014/main" id="{03E61C9B-8D8C-4D87-92EA-88AE01124AED}"/>
              </a:ext>
            </a:extLst>
          </p:cNvPr>
          <p:cNvSpPr/>
          <p:nvPr/>
        </p:nvSpPr>
        <p:spPr>
          <a:xfrm>
            <a:off x="707367" y="483605"/>
            <a:ext cx="3056624" cy="574843"/>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(2-1-4)</a:t>
            </a:r>
            <a:r>
              <a:rPr lang="en-US" sz="2400" dirty="0">
                <a:effectLst/>
                <a:ea typeface="Calibri" panose="020F0502020204030204" pitchFamily="34" charset="0"/>
                <a:cs typeface="Sultan bold"/>
              </a:rPr>
              <a:t> </a:t>
            </a:r>
            <a:endParaRPr lang="en-US" sz="1600" dirty="0">
              <a:effectLst/>
              <a:ea typeface="Calibri" panose="020F050202020403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CF143A96-244E-45E4-B11A-5139B232E08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5" name="Picture 4">
            <a:extLst>
              <a:ext uri="{FF2B5EF4-FFF2-40B4-BE49-F238E27FC236}">
                <a16:creationId xmlns:a16="http://schemas.microsoft.com/office/drawing/2014/main" id="{8C20A62E-0F00-4CFE-8217-01393532D6CE}"/>
              </a:ext>
            </a:extLst>
          </p:cNvPr>
          <p:cNvPicPr>
            <a:picLocks noChangeAspect="1"/>
          </p:cNvPicPr>
          <p:nvPr/>
        </p:nvPicPr>
        <p:blipFill rotWithShape="1">
          <a:blip r:embed="rId9"/>
          <a:srcRect l="25048" t="25752" r="29881" b="8939"/>
          <a:stretch/>
        </p:blipFill>
        <p:spPr>
          <a:xfrm>
            <a:off x="1932317" y="1335149"/>
            <a:ext cx="6328044" cy="5157853"/>
          </a:xfrm>
          <a:prstGeom prst="rect">
            <a:avLst/>
          </a:prstGeom>
        </p:spPr>
      </p:pic>
    </p:spTree>
    <p:extLst>
      <p:ext uri="{BB962C8B-B14F-4D97-AF65-F5344CB8AC3E}">
        <p14:creationId xmlns:p14="http://schemas.microsoft.com/office/powerpoint/2010/main" val="1640605230"/>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0425452" y="92105"/>
            <a:ext cx="1646183" cy="1268068"/>
          </a:xfrm>
          <a:prstGeom prst="rect">
            <a:avLst/>
          </a:prstGeom>
          <a:solidFill>
            <a:schemeClr val="bg1"/>
          </a:solidFill>
        </p:spPr>
      </p:pic>
      <p:sp>
        <p:nvSpPr>
          <p:cNvPr id="5" name="مستطيل مستدير الزوايا 5">
            <a:extLst>
              <a:ext uri="{FF2B5EF4-FFF2-40B4-BE49-F238E27FC236}">
                <a16:creationId xmlns:a16="http://schemas.microsoft.com/office/drawing/2014/main" id="{F0848C28-F070-45C9-B6B6-B01D96B916E9}"/>
              </a:ext>
            </a:extLst>
          </p:cNvPr>
          <p:cNvSpPr/>
          <p:nvPr/>
        </p:nvSpPr>
        <p:spPr>
          <a:xfrm>
            <a:off x="2183224" y="2170982"/>
            <a:ext cx="9768840" cy="3992880"/>
          </a:xfrm>
          <a:prstGeom prst="roundRect">
            <a:avLst>
              <a:gd name="adj" fmla="val 5217"/>
            </a:avLst>
          </a:prstGeom>
          <a:solidFill>
            <a:srgbClr val="F7931F"/>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BH"/>
          </a:p>
        </p:txBody>
      </p:sp>
      <p:sp>
        <p:nvSpPr>
          <p:cNvPr id="6" name="عنوان 1">
            <a:extLst>
              <a:ext uri="{FF2B5EF4-FFF2-40B4-BE49-F238E27FC236}">
                <a16:creationId xmlns:a16="http://schemas.microsoft.com/office/drawing/2014/main" id="{617D9E4E-BEA6-4D5C-8473-E0A1958A7B94}"/>
              </a:ext>
            </a:extLst>
          </p:cNvPr>
          <p:cNvSpPr txBox="1">
            <a:spLocks/>
          </p:cNvSpPr>
          <p:nvPr/>
        </p:nvSpPr>
        <p:spPr>
          <a:xfrm>
            <a:off x="3709837" y="2490428"/>
            <a:ext cx="6715615" cy="15239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rPr>
              <a:t>ال</a:t>
            </a:r>
            <a:r>
              <a:rPr lang="ar-BH"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rPr>
              <a:t>فصل الخامس</a:t>
            </a:r>
            <a:endParaRPr lang="en-US" sz="8000" dirty="0">
              <a:solidFill>
                <a:srgbClr val="3F5378"/>
              </a:solidFill>
              <a:effectLst>
                <a:innerShdw blurRad="63500" dist="50800" dir="10800000">
                  <a:prstClr val="black">
                    <a:alpha val="50000"/>
                  </a:prstClr>
                </a:innerShdw>
              </a:effectLst>
              <a:latin typeface="Arial Black" panose="020B0A04020102020204" pitchFamily="34" charset="0"/>
              <a:cs typeface="Sultan bold" pitchFamily="2" charset="-78"/>
            </a:endParaRPr>
          </a:p>
        </p:txBody>
      </p:sp>
      <p:sp>
        <p:nvSpPr>
          <p:cNvPr id="9" name="مستطيل 7">
            <a:extLst>
              <a:ext uri="{FF2B5EF4-FFF2-40B4-BE49-F238E27FC236}">
                <a16:creationId xmlns:a16="http://schemas.microsoft.com/office/drawing/2014/main" id="{0B73313E-3D21-4EAF-B04F-252807E1786C}"/>
              </a:ext>
            </a:extLst>
          </p:cNvPr>
          <p:cNvSpPr/>
          <p:nvPr/>
        </p:nvSpPr>
        <p:spPr>
          <a:xfrm>
            <a:off x="3545686" y="3964559"/>
            <a:ext cx="7043916" cy="186204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BH" sz="11500" cap="none" spc="0" dirty="0">
                <a:ln>
                  <a:solidFill>
                    <a:srgbClr val="3A616A"/>
                  </a:solidFill>
                </a:ln>
                <a:solidFill>
                  <a:schemeClr val="bg1"/>
                </a:solidFill>
                <a:effectLst/>
                <a:latin typeface="Arial Black" panose="020B0A04020102020204" pitchFamily="34" charset="0"/>
                <a:cs typeface="Sultan bold" pitchFamily="2" charset="-78"/>
              </a:rPr>
              <a:t>مهاراتي البيئية </a:t>
            </a:r>
            <a:endParaRPr lang="ar-SA" sz="19900" cap="none" spc="0" dirty="0">
              <a:ln>
                <a:solidFill>
                  <a:srgbClr val="3A616A"/>
                </a:solidFill>
              </a:ln>
              <a:solidFill>
                <a:schemeClr val="bg1"/>
              </a:solidFill>
              <a:effectLst/>
              <a:latin typeface="Arial Black" panose="020B0A04020102020204" pitchFamily="34" charset="0"/>
              <a:cs typeface="Sultan bold" pitchFamily="2" charset="-78"/>
            </a:endParaRPr>
          </a:p>
        </p:txBody>
      </p:sp>
      <p:pic>
        <p:nvPicPr>
          <p:cNvPr id="8" name="Picture 623" descr="Premium Photo | Earth grass at garden in morning, ecology and world sustainable  environment concept."/>
          <p:cNvPicPr/>
          <p:nvPr/>
        </p:nvPicPr>
        <p:blipFill>
          <a:blip r:embed="rId3">
            <a:extLst>
              <a:ext uri="{28A0092B-C50C-407E-A947-70E740481C1C}">
                <a14:useLocalDpi xmlns:a14="http://schemas.microsoft.com/office/drawing/2010/main" val="0"/>
              </a:ext>
            </a:extLst>
          </a:blip>
          <a:srcRect/>
          <a:stretch>
            <a:fillRect/>
          </a:stretch>
        </p:blipFill>
        <p:spPr bwMode="auto">
          <a:xfrm>
            <a:off x="295555" y="92105"/>
            <a:ext cx="4581525" cy="3051810"/>
          </a:xfrm>
          <a:prstGeom prst="rect">
            <a:avLst/>
          </a:prstGeom>
          <a:noFill/>
          <a:ln>
            <a:noFill/>
          </a:ln>
        </p:spPr>
      </p:pic>
    </p:spTree>
    <p:extLst>
      <p:ext uri="{BB962C8B-B14F-4D97-AF65-F5344CB8AC3E}">
        <p14:creationId xmlns:p14="http://schemas.microsoft.com/office/powerpoint/2010/main" val="233797388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just" rtl="1">
              <a:lnSpc>
                <a:spcPct val="107000"/>
              </a:lnSpc>
              <a:spcBef>
                <a:spcPts val="0"/>
              </a:spcBef>
              <a:spcAft>
                <a:spcPts val="0"/>
              </a:spcAft>
              <a:buClr>
                <a:srgbClr val="FFC000"/>
              </a:buClr>
              <a:buSzPts val="1400"/>
              <a:buFont typeface="Wingdings 3" panose="05040102010807070707" pitchFamily="18" charset="2"/>
              <a:buChar char=""/>
            </a:pP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مملكة البحرين جهوداً حثيثةً في مجال حماية البيئة والموارد الطبيعية والمحافظة عليها، و</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هدف من وراء هذه الجهود ضمان استدامة عملية التنمية في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مجالات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متعددة، وتجسد ذلك في دستور مملكة البحرين وفي ميثاق العمل الوطني الذي توافق عليه شعب مملكة البحرين بنسبة 98,4%، </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إذ</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أقر الدستور والميثاق كفالة حماية البيئة وتحقيق التوازن بين متطلبات التنمية والنواحي الاجتماعية والاقتصادية، و</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تجّسد </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كذلك في رؤية وإستراتيجية البحرين الاقتصادية 2030 وفي المخطط الهيكلي الاستراتيجي الوطني 2030 وبرنامج عمل الحكومة للسنوات 2015-2018.  وتدعم مملكة البحرين هذه الجهود من أجل حماية البيئة ومواردها ونظمها والحفاظ على التنوّع الحيوي الذي يشارك الإنسان بيئته</a:t>
            </a:r>
            <a:r>
              <a:rPr lang="ar-BH"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a:t>
            </a:r>
            <a:r>
              <a:rPr lang="ar-SA" sz="28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وذلك لضمان استمرارية التوازن الطبيعي واستدامته وتطوير السياسات والبرامج التي تتبعها الحكومة في هذا الإطار</a:t>
            </a:r>
            <a:r>
              <a:rPr lang="en-US" sz="2800" dirty="0">
                <a:solidFill>
                  <a:schemeClr val="tx1"/>
                </a:solidFill>
                <a:effectLst/>
                <a:latin typeface="Sakkal Majalla" panose="02000000000000000000" pitchFamily="2" charset="-78"/>
                <a:ea typeface="Calibri" panose="020F0502020204030204" pitchFamily="34" charset="0"/>
                <a:cs typeface="Wingdings 3" panose="05040102010807070707" pitchFamily="18" charset="2"/>
              </a:rPr>
              <a:t>.</a:t>
            </a:r>
            <a:endParaRPr lang="en-US" sz="2800" dirty="0">
              <a:solidFill>
                <a:schemeClr val="tx1"/>
              </a:solidFill>
              <a:effectLst/>
              <a:latin typeface="Calibri" panose="020F0502020204030204" pitchFamily="34" charset="0"/>
              <a:ea typeface="Calibri" panose="020F0502020204030204" pitchFamily="34" charset="0"/>
              <a:cs typeface="Wingdings 3" panose="05040102010807070707" pitchFamily="18" charset="2"/>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42" name="Rectangle 6">
            <a:extLst>
              <a:ext uri="{FF2B5EF4-FFF2-40B4-BE49-F238E27FC236}">
                <a16:creationId xmlns:a16="http://schemas.microsoft.com/office/drawing/2014/main" id="{D1150353-8EFD-4CCB-94EF-DD2F7590A5F8}"/>
              </a:ext>
            </a:extLst>
          </p:cNvPr>
          <p:cNvSpPr/>
          <p:nvPr/>
        </p:nvSpPr>
        <p:spPr>
          <a:xfrm>
            <a:off x="7613523" y="331091"/>
            <a:ext cx="1233030" cy="769441"/>
          </a:xfrm>
          <a:prstGeom prst="rect">
            <a:avLst/>
          </a:prstGeom>
        </p:spPr>
        <p:txBody>
          <a:bodyPr wrap="none">
            <a:spAutoFit/>
          </a:bodyPr>
          <a:lstStyle/>
          <a:p>
            <a:pPr algn="r" rtl="1">
              <a:spcBef>
                <a:spcPts val="0"/>
              </a:spcBef>
              <a:spcAft>
                <a:spcPts val="1000"/>
              </a:spcAft>
            </a:pPr>
            <a:r>
              <a:rPr lang="ar-BH" sz="4400" dirty="0">
                <a:solidFill>
                  <a:schemeClr val="bg1"/>
                </a:solidFill>
                <a:latin typeface="Sakkal Majalla" panose="02000000000000000000" pitchFamily="2" charset="-78"/>
                <a:cs typeface="Sultan bold" pitchFamily="2" charset="-78"/>
              </a:rPr>
              <a:t>إضاءة </a:t>
            </a:r>
            <a:endParaRPr lang="ar-SA" sz="4400" dirty="0">
              <a:solidFill>
                <a:schemeClr val="bg1"/>
              </a:solidFill>
              <a:latin typeface="Sakkal Majalla" panose="02000000000000000000" pitchFamily="2" charset="-78"/>
              <a:cs typeface="Sultan bold" pitchFamily="2" charset="-78"/>
            </a:endParaRPr>
          </a:p>
        </p:txBody>
      </p:sp>
      <p:grpSp>
        <p:nvGrpSpPr>
          <p:cNvPr id="44" name="Shape 901">
            <a:extLst>
              <a:ext uri="{FF2B5EF4-FFF2-40B4-BE49-F238E27FC236}">
                <a16:creationId xmlns:a16="http://schemas.microsoft.com/office/drawing/2014/main" id="{2A03061D-A722-420B-8471-C8274DC744AB}"/>
              </a:ext>
            </a:extLst>
          </p:cNvPr>
          <p:cNvGrpSpPr/>
          <p:nvPr/>
        </p:nvGrpSpPr>
        <p:grpSpPr>
          <a:xfrm>
            <a:off x="10939114" y="258392"/>
            <a:ext cx="585230" cy="945829"/>
            <a:chOff x="6718575" y="2318625"/>
            <a:chExt cx="256950" cy="407375"/>
          </a:xfrm>
        </p:grpSpPr>
        <p:sp>
          <p:nvSpPr>
            <p:cNvPr id="45" name="Shape 902">
              <a:extLst>
                <a:ext uri="{FF2B5EF4-FFF2-40B4-BE49-F238E27FC236}">
                  <a16:creationId xmlns:a16="http://schemas.microsoft.com/office/drawing/2014/main" id="{29986C75-4D91-4143-A969-E2BD78DB9B08}"/>
                </a:ext>
              </a:extLst>
            </p:cNvPr>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6" name="Shape 903">
              <a:extLst>
                <a:ext uri="{FF2B5EF4-FFF2-40B4-BE49-F238E27FC236}">
                  <a16:creationId xmlns:a16="http://schemas.microsoft.com/office/drawing/2014/main" id="{B131C4CD-D3A5-4EA6-A275-41F251300DE0}"/>
                </a:ext>
              </a:extLst>
            </p:cNvPr>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7" name="Shape 904">
              <a:extLst>
                <a:ext uri="{FF2B5EF4-FFF2-40B4-BE49-F238E27FC236}">
                  <a16:creationId xmlns:a16="http://schemas.microsoft.com/office/drawing/2014/main" id="{37712063-354F-4F26-ACBE-77E7D1C3268D}"/>
                </a:ext>
              </a:extLst>
            </p:cNvPr>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8" name="Shape 905">
              <a:extLst>
                <a:ext uri="{FF2B5EF4-FFF2-40B4-BE49-F238E27FC236}">
                  <a16:creationId xmlns:a16="http://schemas.microsoft.com/office/drawing/2014/main" id="{C1E44214-2EE9-44F5-95C7-51F23CD94229}"/>
                </a:ext>
              </a:extLst>
            </p:cNvPr>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49" name="Shape 906">
              <a:extLst>
                <a:ext uri="{FF2B5EF4-FFF2-40B4-BE49-F238E27FC236}">
                  <a16:creationId xmlns:a16="http://schemas.microsoft.com/office/drawing/2014/main" id="{26ADE383-AE7D-48B5-B085-74862F94D89D}"/>
                </a:ext>
              </a:extLst>
            </p:cNvPr>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0" name="Shape 907">
              <a:extLst>
                <a:ext uri="{FF2B5EF4-FFF2-40B4-BE49-F238E27FC236}">
                  <a16:creationId xmlns:a16="http://schemas.microsoft.com/office/drawing/2014/main" id="{D9CD0157-7AC6-44E5-8C93-8320E2069FAF}"/>
                </a:ext>
              </a:extLst>
            </p:cNvPr>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1" name="Shape 908">
              <a:extLst>
                <a:ext uri="{FF2B5EF4-FFF2-40B4-BE49-F238E27FC236}">
                  <a16:creationId xmlns:a16="http://schemas.microsoft.com/office/drawing/2014/main" id="{3F01DE1F-713B-4253-B01E-A5929E38FC53}"/>
                </a:ext>
              </a:extLst>
            </p:cNvPr>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52" name="Shape 909">
              <a:extLst>
                <a:ext uri="{FF2B5EF4-FFF2-40B4-BE49-F238E27FC236}">
                  <a16:creationId xmlns:a16="http://schemas.microsoft.com/office/drawing/2014/main" id="{F44A45E1-DC22-43B5-947D-FE3A948180A0}"/>
                </a:ext>
              </a:extLst>
            </p:cNvPr>
            <p:cNvSpPr/>
            <p:nvPr/>
          </p:nvSpPr>
          <p:spPr>
            <a:xfrm>
              <a:off x="6795900" y="2628550"/>
              <a:ext cx="102300" cy="25"/>
            </a:xfrm>
            <a:custGeom>
              <a:avLst/>
              <a:gdLst/>
              <a:ahLst/>
              <a:cxnLst/>
              <a:rect l="0" t="0" r="0" b="0"/>
              <a:pathLst>
                <a:path w="4092" h="1" fill="none" extrusionOk="0">
                  <a:moveTo>
                    <a:pt x="0" y="1"/>
                  </a:moveTo>
                  <a:lnTo>
                    <a:pt x="4092" y="1"/>
                  </a:lnTo>
                </a:path>
              </a:pathLst>
            </a:custGeom>
            <a:noFill/>
            <a:ln w="12175"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grpSp>
      <p:sp>
        <p:nvSpPr>
          <p:cNvPr id="54" name="مستطيل مستدير الزوايا 5">
            <a:hlinkClick r:id="rId2" action="ppaction://hlinksldjump"/>
            <a:extLst>
              <a:ext uri="{FF2B5EF4-FFF2-40B4-BE49-F238E27FC236}">
                <a16:creationId xmlns:a16="http://schemas.microsoft.com/office/drawing/2014/main" id="{9CE6DA2A-ED93-403A-B025-6451EC27FC3D}"/>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1">
            <a:hlinkClick r:id="rId3" action="ppaction://hlinksldjump"/>
            <a:extLst>
              <a:ext uri="{FF2B5EF4-FFF2-40B4-BE49-F238E27FC236}">
                <a16:creationId xmlns:a16="http://schemas.microsoft.com/office/drawing/2014/main" id="{7BFD8920-24BB-48CF-82A0-0804DA61173D}"/>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2">
            <a:hlinkClick r:id="rId4" action="ppaction://hlinksldjump"/>
            <a:extLst>
              <a:ext uri="{FF2B5EF4-FFF2-40B4-BE49-F238E27FC236}">
                <a16:creationId xmlns:a16="http://schemas.microsoft.com/office/drawing/2014/main" id="{CC5FECAD-4556-4253-AA6C-4FE72D6D40C3}"/>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5" action="ppaction://hlinksldjump"/>
            <a:extLst>
              <a:ext uri="{FF2B5EF4-FFF2-40B4-BE49-F238E27FC236}">
                <a16:creationId xmlns:a16="http://schemas.microsoft.com/office/drawing/2014/main" id="{773DE43F-3721-4CB0-8C84-98CFE97D8ECF}"/>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6" action="ppaction://hlinksldjump"/>
            <a:extLst>
              <a:ext uri="{FF2B5EF4-FFF2-40B4-BE49-F238E27FC236}">
                <a16:creationId xmlns:a16="http://schemas.microsoft.com/office/drawing/2014/main" id="{0B7296EB-0CF2-416B-93A2-88D2DB8431C3}"/>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9" name="مستطيل مستدير الزوايا 16">
            <a:hlinkClick r:id="rId7" action="ppaction://hlinksldjump"/>
            <a:extLst>
              <a:ext uri="{FF2B5EF4-FFF2-40B4-BE49-F238E27FC236}">
                <a16:creationId xmlns:a16="http://schemas.microsoft.com/office/drawing/2014/main" id="{5324277A-53B0-49DC-A297-CE61816B907F}"/>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60" name="مستطيل مستدير الزوايا 16">
            <a:hlinkClick r:id="rId8" action="ppaction://hlinksldjump"/>
            <a:extLst>
              <a:ext uri="{FF2B5EF4-FFF2-40B4-BE49-F238E27FC236}">
                <a16:creationId xmlns:a16="http://schemas.microsoft.com/office/drawing/2014/main" id="{77A35424-6AFE-4D28-BF44-387611377A5E}"/>
              </a:ext>
            </a:extLst>
          </p:cNvPr>
          <p:cNvSpPr/>
          <p:nvPr/>
        </p:nvSpPr>
        <p:spPr>
          <a:xfrm>
            <a:off x="10542270" y="4999613"/>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4" name="TextBox 23">
            <a:extLst>
              <a:ext uri="{FF2B5EF4-FFF2-40B4-BE49-F238E27FC236}">
                <a16:creationId xmlns:a16="http://schemas.microsoft.com/office/drawing/2014/main" id="{9EEC3F8A-AF89-4FE3-9B73-F1F2ACAA6A76}"/>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9677241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r" rtl="1">
              <a:lnSpc>
                <a:spcPct val="107000"/>
              </a:lnSpc>
              <a:spcBef>
                <a:spcPts val="0"/>
              </a:spcBef>
              <a:spcAft>
                <a:spcPts val="0"/>
              </a:spcAft>
            </a:pPr>
            <a:endParaRPr lang="ar-BH" sz="28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15000"/>
              </a:lnSpc>
              <a:spcBef>
                <a:spcPts val="0"/>
              </a:spcBef>
              <a:spcAft>
                <a:spcPts val="0"/>
              </a:spcAft>
              <a:buFont typeface="+mj-lt"/>
              <a:buAutoNum type="arabicPeriod"/>
            </a:pPr>
            <a:r>
              <a:rPr lang="ar-BH" sz="3600" dirty="0">
                <a:solidFill>
                  <a:srgbClr val="C00000"/>
                </a:solidFill>
                <a:latin typeface="Calibri" panose="020F0502020204030204" pitchFamily="34" charset="0"/>
                <a:ea typeface="Calibri" panose="020F0502020204030204" pitchFamily="34" charset="0"/>
                <a:cs typeface="Sakkal Majalla" panose="02000000000000000000" pitchFamily="2" charset="-78"/>
              </a:rPr>
              <a:t> عرف مفهوم البيئة.</a:t>
            </a:r>
          </a:p>
          <a:p>
            <a:pPr marL="342900" marR="0" lvl="0" indent="-342900" algn="just" rtl="1">
              <a:lnSpc>
                <a:spcPct val="115000"/>
              </a:lnSpc>
              <a:spcBef>
                <a:spcPts val="0"/>
              </a:spcBef>
              <a:spcAft>
                <a:spcPts val="0"/>
              </a:spcAft>
              <a:buFont typeface="+mj-lt"/>
              <a:buAutoNum type="arabicPeriod"/>
            </a:pPr>
            <a:r>
              <a:rPr lang="ar-BH" sz="36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وازن  بين مبادئ التربية البيئية الثلاث .</a:t>
            </a:r>
          </a:p>
          <a:p>
            <a:pPr marL="342900" marR="0" lvl="0" indent="-342900" algn="just" rtl="1">
              <a:lnSpc>
                <a:spcPct val="115000"/>
              </a:lnSpc>
              <a:spcBef>
                <a:spcPts val="0"/>
              </a:spcBef>
              <a:spcAft>
                <a:spcPts val="0"/>
              </a:spcAft>
              <a:buFont typeface="+mj-lt"/>
              <a:buAutoNum type="arabicPeriod"/>
            </a:pPr>
            <a:r>
              <a:rPr lang="ar-BH" sz="3600" dirty="0">
                <a:solidFill>
                  <a:srgbClr val="C00000"/>
                </a:solidFill>
                <a:latin typeface="Calibri" panose="020F0502020204030204" pitchFamily="34" charset="0"/>
                <a:ea typeface="Calibri" panose="020F0502020204030204" pitchFamily="34" charset="0"/>
                <a:cs typeface="Sakkal Majalla" panose="02000000000000000000" pitchFamily="2" charset="-78"/>
              </a:rPr>
              <a:t>عدد 3 على الأقل من اهداف التربية البيئية .</a:t>
            </a:r>
            <a:endParaRPr lang="ar-BH" sz="36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15000"/>
              </a:lnSpc>
              <a:spcBef>
                <a:spcPts val="0"/>
              </a:spcBef>
              <a:spcAft>
                <a:spcPts val="0"/>
              </a:spcAft>
              <a:buFont typeface="+mj-lt"/>
              <a:buAutoNum type="arabicPeriod"/>
            </a:pPr>
            <a:r>
              <a:rPr lang="ar-BH" sz="36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اعط امثلة للمهارات البيئية اليومية في المحافظة على نظافة المرافق العامة والحدائق .</a:t>
            </a:r>
          </a:p>
          <a:p>
            <a:pPr marL="514350" marR="0" lvl="0" indent="-514350" algn="just" rtl="1">
              <a:lnSpc>
                <a:spcPct val="115000"/>
              </a:lnSpc>
              <a:spcBef>
                <a:spcPts val="0"/>
              </a:spcBef>
              <a:spcAft>
                <a:spcPts val="0"/>
              </a:spcAft>
              <a:buFont typeface="+mj-lt"/>
              <a:buAutoNum type="arabicPeriod"/>
            </a:pPr>
            <a:r>
              <a:rPr lang="ar-BH" sz="36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من أهم المشكلات البيئية التي تهدد البيئة إهدار المياه، صمم (</a:t>
            </a:r>
            <a:r>
              <a:rPr lang="ar-BH" sz="3600" dirty="0" err="1">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بوسترًا</a:t>
            </a:r>
            <a:r>
              <a:rPr lang="ar-BH" sz="36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 توعوي للحفاظ على مورد المياه كأحد الموارد الطبيعية</a:t>
            </a:r>
            <a:r>
              <a:rPr lang="ar-BH" sz="24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a16="http://schemas.microsoft.com/office/drawing/2014/main" id="{0814499B-16F7-4E0E-939E-A19BFFDB04B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a16="http://schemas.microsoft.com/office/drawing/2014/main" id="{89F15BAD-10A4-4EB0-863A-C901FEA10801}"/>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a16="http://schemas.microsoft.com/office/drawing/2014/main" id="{FF285BBD-DDCD-4198-AC59-866DF2912CC6}"/>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rId5" action="ppaction://hlinksldjump"/>
            <a:extLst>
              <a:ext uri="{FF2B5EF4-FFF2-40B4-BE49-F238E27FC236}">
                <a16:creationId xmlns:a16="http://schemas.microsoft.com/office/drawing/2014/main" id="{62B2C582-D105-4C2C-8401-F3A19877B5F1}"/>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6" action="ppaction://hlinksldjump"/>
            <a:extLst>
              <a:ext uri="{FF2B5EF4-FFF2-40B4-BE49-F238E27FC236}">
                <a16:creationId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rId7" action="ppaction://hlinksldjump"/>
            <a:extLst>
              <a:ext uri="{FF2B5EF4-FFF2-40B4-BE49-F238E27FC236}">
                <a16:creationId xmlns:a16="http://schemas.microsoft.com/office/drawing/2014/main" id="{085A56AD-9972-44D2-8BB0-BEA55736332B}"/>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a16="http://schemas.microsoft.com/office/drawing/2014/main" id="{092EF3E8-F96E-4E0D-A702-81C73513E295}"/>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8" name="TextBox 17">
            <a:extLst>
              <a:ext uri="{FF2B5EF4-FFF2-40B4-BE49-F238E27FC236}">
                <a16:creationId xmlns:a16="http://schemas.microsoft.com/office/drawing/2014/main" id="{711731FE-AAC0-41F2-8DA0-E6EBC45A7639}"/>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9506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201974" y="1394600"/>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r" rtl="1">
              <a:lnSpc>
                <a:spcPct val="107000"/>
              </a:lnSpc>
              <a:spcBef>
                <a:spcPts val="0"/>
              </a:spcBef>
              <a:spcAft>
                <a:spcPts val="0"/>
              </a:spcAft>
            </a:pPr>
            <a:r>
              <a:rPr lang="ar-BH" sz="2800" dirty="0">
                <a:solidFill>
                  <a:srgbClr val="C00000"/>
                </a:solidFill>
                <a:latin typeface="Calibri" panose="020F0502020204030204" pitchFamily="34" charset="0"/>
                <a:ea typeface="Calibri" panose="020F0502020204030204" pitchFamily="34" charset="0"/>
                <a:cs typeface="Sakkal Majalla" panose="02000000000000000000" pitchFamily="2" charset="-78"/>
              </a:rPr>
              <a:t>عرف مفهوم البيئة.</a:t>
            </a:r>
          </a:p>
          <a:p>
            <a:pPr marR="0" lvl="0" algn="just" rtl="1">
              <a:lnSpc>
                <a:spcPct val="115000"/>
              </a:lnSpc>
              <a:spcBef>
                <a:spcPts val="0"/>
              </a:spcBef>
              <a:spcAft>
                <a:spcPts val="0"/>
              </a:spcAft>
            </a:pPr>
            <a:r>
              <a:rPr lang="ar-BH" sz="2000" dirty="0">
                <a:solidFill>
                  <a:srgbClr val="000000"/>
                </a:solidFill>
                <a:effectLst/>
                <a:ea typeface="Calibri" panose="020F0502020204030204" pitchFamily="34" charset="0"/>
                <a:cs typeface="Sakkal Majalla" panose="02000000000000000000" pitchFamily="2" charset="-78"/>
              </a:rPr>
              <a:t>الإطار الذي يعيش فيه الإنسان، ويحصل منه على مقومات حياته من غذاء وكساء ومأوى ودواء، ويمارس فيه نشاطاته المختلفة</a:t>
            </a:r>
            <a:endParaRPr lang="ar-BH" sz="3200" dirty="0">
              <a:solidFill>
                <a:srgbClr val="C00000"/>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15000"/>
              </a:lnSpc>
              <a:spcBef>
                <a:spcPts val="0"/>
              </a:spcBef>
              <a:spcAft>
                <a:spcPts val="0"/>
              </a:spcAft>
              <a:buFont typeface="+mj-lt"/>
              <a:buAutoNum type="arabicPeriod"/>
            </a:pPr>
            <a:r>
              <a:rPr lang="ar-BH" sz="28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وازن بين مبادئ التربية البيئية الثلاث .</a:t>
            </a:r>
          </a:p>
          <a:p>
            <a:pPr marL="342900" marR="0" lvl="0" indent="-342900" algn="just" rtl="1">
              <a:lnSpc>
                <a:spcPct val="115000"/>
              </a:lnSpc>
              <a:spcBef>
                <a:spcPts val="0"/>
              </a:spcBef>
              <a:spcAft>
                <a:spcPts val="0"/>
              </a:spcAft>
              <a:buClr>
                <a:srgbClr val="C00000"/>
              </a:buClr>
              <a:buFont typeface="Arial" panose="020B0604020202020204" pitchFamily="34" charset="0"/>
              <a:buChar char="•"/>
            </a:pPr>
            <a:r>
              <a:rPr lang="ar-BH" sz="24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المبدأ الاقتصادي: يحق لأي إنسان استغلال موارد البيئة استغلالاً منظمًا وغير عشوائي ويراعي النواحي البيئية المختلفة للوصول إلى التنمية الاقتصادية وتحقيق الرفاهية، مثل استغلال الثروات الطبيعية ومنها الغابات استغلالاً منظمًا وعدم إهدارها. </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gn="r" rtl="1">
              <a:buFont typeface="Arial" panose="020B0604020202020204" pitchFamily="34" charset="0"/>
              <a:buChar char="•"/>
            </a:pPr>
            <a:r>
              <a:rPr lang="ar-BH" sz="2400" dirty="0">
                <a:solidFill>
                  <a:schemeClr val="tx1"/>
                </a:solidFill>
                <a:effectLst/>
                <a:ea typeface="Calibri" panose="020F0502020204030204" pitchFamily="34" charset="0"/>
                <a:cs typeface="Sakkal Majalla" panose="02000000000000000000" pitchFamily="2" charset="-78"/>
              </a:rPr>
              <a:t>المبدأ العلمي: ضرورة التعامل مع البيئة من خلال العلم سواءاً كان ذلك بالتخطيط العلمي أم بالمقترحات والتوصيات للتقليل من المخاطر البيئية، مثل دور البحث العلمي في تنمية الثروة النباتية ومعالجة المشكلات البيئية، والتخطيط لتقليل التلوث</a:t>
            </a:r>
          </a:p>
          <a:p>
            <a:pPr marL="342900" indent="-342900" algn="r" rtl="1">
              <a:buFont typeface="Arial" panose="020B0604020202020204" pitchFamily="34" charset="0"/>
              <a:buChar char="•"/>
            </a:pPr>
            <a:r>
              <a:rPr lang="ar-BH" sz="2400" dirty="0">
                <a:solidFill>
                  <a:schemeClr val="tx1"/>
                </a:solidFill>
                <a:ea typeface="Calibri" panose="020F0502020204030204" pitchFamily="34" charset="0"/>
                <a:cs typeface="Sakkal Majalla" panose="02000000000000000000" pitchFamily="2" charset="-78"/>
              </a:rPr>
              <a:t>المبدأ </a:t>
            </a:r>
            <a:r>
              <a:rPr lang="ar-BH" sz="24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الأخلاقي: أن يكون الإنسان نافعًا في مجتمعه حريصًا على مصلحته، ويدرك ما يحيط به من أضرار وأخطار تضر به وبمجتمعه وببيئته ؛إذ إن حماية البيئة واجبة على كل فرد في المجتمع، مثل المساهمة في تشجير البيئة المدرسية، والعمل التطوعي بصفة عامة، والمبادرات من أجل حماية البيئة.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r" rtl="1"/>
            <a:endParaRPr lang="ar-BH" sz="1800" dirty="0">
              <a:solidFill>
                <a:srgbClr val="000000"/>
              </a:solidFill>
              <a:effectLst/>
              <a:ea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a16="http://schemas.microsoft.com/office/drawing/2014/main" id="{0814499B-16F7-4E0E-939E-A19BFFDB04B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a16="http://schemas.microsoft.com/office/drawing/2014/main" id="{89F15BAD-10A4-4EB0-863A-C901FEA10801}"/>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a16="http://schemas.microsoft.com/office/drawing/2014/main" id="{FF285BBD-DDCD-4198-AC59-866DF2912CC6}"/>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rId5" action="ppaction://hlinksldjump"/>
            <a:extLst>
              <a:ext uri="{FF2B5EF4-FFF2-40B4-BE49-F238E27FC236}">
                <a16:creationId xmlns:a16="http://schemas.microsoft.com/office/drawing/2014/main" id="{62B2C582-D105-4C2C-8401-F3A19877B5F1}"/>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6" action="ppaction://hlinksldjump"/>
            <a:extLst>
              <a:ext uri="{FF2B5EF4-FFF2-40B4-BE49-F238E27FC236}">
                <a16:creationId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rId7" action="ppaction://hlinksldjump"/>
            <a:extLst>
              <a:ext uri="{FF2B5EF4-FFF2-40B4-BE49-F238E27FC236}">
                <a16:creationId xmlns:a16="http://schemas.microsoft.com/office/drawing/2014/main" id="{085A56AD-9972-44D2-8BB0-BEA55736332B}"/>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a16="http://schemas.microsoft.com/office/drawing/2014/main" id="{092EF3E8-F96E-4E0D-A702-81C73513E295}"/>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0" name="TextBox 19">
            <a:extLst>
              <a:ext uri="{FF2B5EF4-FFF2-40B4-BE49-F238E27FC236}">
                <a16:creationId xmlns:a16="http://schemas.microsoft.com/office/drawing/2014/main" id="{F3565282-501C-48D3-A6DF-005023F8C8E7}"/>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582705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204947" y="1343414"/>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15000"/>
              </a:lnSpc>
              <a:spcBef>
                <a:spcPts val="0"/>
              </a:spcBef>
              <a:spcAft>
                <a:spcPts val="0"/>
              </a:spcAft>
              <a:buFont typeface="+mj-lt"/>
              <a:buAutoNum type="arabicPeriod"/>
            </a:pPr>
            <a:r>
              <a:rPr lang="ar-BH" sz="2800" dirty="0">
                <a:solidFill>
                  <a:srgbClr val="C00000"/>
                </a:solidFill>
                <a:latin typeface="Calibri" panose="020F0502020204030204" pitchFamily="34" charset="0"/>
                <a:ea typeface="Calibri" panose="020F0502020204030204" pitchFamily="34" charset="0"/>
                <a:cs typeface="Sakkal Majalla" panose="02000000000000000000" pitchFamily="2" charset="-78"/>
              </a:rPr>
              <a:t>عدد 3 على الأقل من اهداف التربية البيئية .</a:t>
            </a: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الوعي البيئي:</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وهي عملية تهدف إلى معاونة الأفراد والجماعات على اكتساب الوعي المرهف بالبيئة وجميع جوانبها والمشكلات المرتبطة بها.</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المعرفة البيئية:</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ويقصد بها إتاحة الفرصة للأفراد والجماعات لاكتساب خبرات متنوعة.</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المهارات البيئية: </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معاونة الأفراد والجماعات على اكتساب المهارات لتحديد المشكلات البيئية وحلها.</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الاتجاهات والقيم البيئية:</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وتعني إكساب الأفراد والجماعات مجموعة من الاتجاهات والقيم ومشاعر الاهتمام بالبيئة وتحفيزهم إلى المشاركة الإيجابية في حمايتها وتحسينها.</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المشاركة البيئية:</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ويقصد بها إتاحة الفرصة للأفراد والجماعات للمشاركة على كافة المستويات في العمل على حل المشكلات الملحة ،التي تتطلب اتخاذ الإجراءات المناسبة لها مثل مشكلة ثقب الأوزون التي تتطلب تكاتف كل الدول لحلها.</a:t>
            </a:r>
            <a:endParaRPr lang="en-US"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C00000"/>
              </a:buClr>
              <a:buFont typeface="Wingdings" panose="05000000000000000000" pitchFamily="2" charset="2"/>
              <a:buChar char="q"/>
            </a:pPr>
            <a:r>
              <a:rPr lang="ar-BH" sz="20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القدرة على التقويم البيئي:</a:t>
            </a:r>
            <a:r>
              <a:rPr lang="ar-BH" sz="2000"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rPr>
              <a:t>  وتهدف إلى معاونة الأفراد والجماعات على تقويم مقاييس وبرامج تربية بيئية في ضوء العوامل الاقتصادية والاجتماعية والنفسية والجمالية والثقافية</a:t>
            </a:r>
            <a:r>
              <a:rPr lang="ar-BH"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ar-BH" sz="28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15000"/>
              </a:lnSpc>
              <a:spcBef>
                <a:spcPts val="0"/>
              </a:spcBef>
              <a:spcAft>
                <a:spcPts val="0"/>
              </a:spcAft>
              <a:buFont typeface="+mj-lt"/>
              <a:buAutoNum type="arabicPeriod"/>
            </a:pPr>
            <a:r>
              <a:rPr lang="ar-BH" sz="2800" dirty="0">
                <a:solidFill>
                  <a:srgbClr val="C00000"/>
                </a:solidFill>
                <a:effectLst/>
                <a:latin typeface="Calibri" panose="020F0502020204030204" pitchFamily="34" charset="0"/>
                <a:ea typeface="Calibri" panose="020F0502020204030204" pitchFamily="34" charset="0"/>
                <a:cs typeface="Sakkal Majalla" panose="02000000000000000000" pitchFamily="2" charset="-78"/>
              </a:rPr>
              <a:t>اعط امثلة للمهارات البيئية اليومية في المحافظة على نظافة المرافق العامة والحدائق .</a:t>
            </a:r>
          </a:p>
          <a:p>
            <a:pPr marR="0" lvl="0" algn="just" rtl="1">
              <a:lnSpc>
                <a:spcPct val="115000"/>
              </a:lnSpc>
              <a:spcBef>
                <a:spcPts val="0"/>
              </a:spcBef>
              <a:spcAft>
                <a:spcPts val="0"/>
              </a:spcAft>
            </a:pPr>
            <a:r>
              <a:rPr lang="ar-BH" sz="2800" dirty="0">
                <a:solidFill>
                  <a:srgbClr val="C00000"/>
                </a:solidFill>
                <a:latin typeface="Calibri" panose="020F0502020204030204" pitchFamily="34" charset="0"/>
                <a:ea typeface="Calibri" panose="020F0502020204030204" pitchFamily="34" charset="0"/>
                <a:cs typeface="Sakkal Majalla" panose="02000000000000000000" pitchFamily="2" charset="-78"/>
              </a:rPr>
              <a:t>       </a:t>
            </a:r>
            <a:r>
              <a:rPr lang="ar-BH" sz="3200" b="1" dirty="0">
                <a:solidFill>
                  <a:schemeClr val="tx1"/>
                </a:solidFill>
                <a:latin typeface="Calibri" panose="020F0502020204030204" pitchFamily="34" charset="0"/>
                <a:ea typeface="Calibri" panose="020F0502020204030204" pitchFamily="34" charset="0"/>
                <a:cs typeface="Sakkal Majalla" panose="02000000000000000000" pitchFamily="2" charset="-78"/>
              </a:rPr>
              <a:t>يرجع إلى رأي الطالب </a:t>
            </a:r>
            <a:endParaRPr lang="ar-BH" sz="2800" b="1" dirty="0">
              <a:solidFill>
                <a:schemeClr val="tx1"/>
              </a:solidFill>
              <a:effectLst/>
              <a:latin typeface="Calibri" panose="020F0502020204030204" pitchFamily="34" charset="0"/>
              <a:ea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sp>
        <p:nvSpPr>
          <p:cNvPr id="30" name="مستطيل مستدير الزوايا 5">
            <a:hlinkClick r:id="rId2" action="ppaction://hlinksldjump"/>
            <a:extLst>
              <a:ext uri="{FF2B5EF4-FFF2-40B4-BE49-F238E27FC236}">
                <a16:creationId xmlns:a16="http://schemas.microsoft.com/office/drawing/2014/main" id="{0814499B-16F7-4E0E-939E-A19BFFDB04B8}"/>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1" name="مستطيل مستدير الزوايا 11">
            <a:hlinkClick r:id="rId3" action="ppaction://hlinksldjump"/>
            <a:extLst>
              <a:ext uri="{FF2B5EF4-FFF2-40B4-BE49-F238E27FC236}">
                <a16:creationId xmlns:a16="http://schemas.microsoft.com/office/drawing/2014/main" id="{89F15BAD-10A4-4EB0-863A-C901FEA10801}"/>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2" name="مستطيل مستدير الزوايا 12">
            <a:hlinkClick r:id="rId4" action="ppaction://hlinksldjump"/>
            <a:extLst>
              <a:ext uri="{FF2B5EF4-FFF2-40B4-BE49-F238E27FC236}">
                <a16:creationId xmlns:a16="http://schemas.microsoft.com/office/drawing/2014/main" id="{FF285BBD-DDCD-4198-AC59-866DF2912CC6}"/>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33" name="مستطيل مستدير الزوايا 16">
            <a:hlinkClick r:id="rId5" action="ppaction://hlinksldjump"/>
            <a:extLst>
              <a:ext uri="{FF2B5EF4-FFF2-40B4-BE49-F238E27FC236}">
                <a16:creationId xmlns:a16="http://schemas.microsoft.com/office/drawing/2014/main" id="{62B2C582-D105-4C2C-8401-F3A19877B5F1}"/>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34" name="مستطيل مستدير الزوايا 16">
            <a:hlinkClick r:id="rId6" action="ppaction://hlinksldjump"/>
            <a:extLst>
              <a:ext uri="{FF2B5EF4-FFF2-40B4-BE49-F238E27FC236}">
                <a16:creationId xmlns:a16="http://schemas.microsoft.com/office/drawing/2014/main" id="{7C2BF00B-3562-4018-83A3-467676ACEA2A}"/>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35" name="مستطيل مستدير الزوايا 16">
            <a:hlinkClick r:id="rId7" action="ppaction://hlinksldjump"/>
            <a:extLst>
              <a:ext uri="{FF2B5EF4-FFF2-40B4-BE49-F238E27FC236}">
                <a16:creationId xmlns:a16="http://schemas.microsoft.com/office/drawing/2014/main" id="{085A56AD-9972-44D2-8BB0-BEA55736332B}"/>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37" name="مستطيل مستدير الزوايا 16">
            <a:hlinkClick r:id="rId8" action="ppaction://hlinksldjump"/>
            <a:extLst>
              <a:ext uri="{FF2B5EF4-FFF2-40B4-BE49-F238E27FC236}">
                <a16:creationId xmlns:a16="http://schemas.microsoft.com/office/drawing/2014/main" id="{092EF3E8-F96E-4E0D-A702-81C73513E295}"/>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16" name="TextBox 15">
            <a:extLst>
              <a:ext uri="{FF2B5EF4-FFF2-40B4-BE49-F238E27FC236}">
                <a16:creationId xmlns:a16="http://schemas.microsoft.com/office/drawing/2014/main" id="{31215292-DF69-4FA2-9B0A-B55C8865274A}"/>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64435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lvl="0" algn="just" rtl="1">
              <a:lnSpc>
                <a:spcPct val="107000"/>
              </a:lnSpc>
              <a:spcAft>
                <a:spcPts val="800"/>
              </a:spcAft>
            </a:pPr>
            <a:endParaRPr lang="en-US" sz="3400" b="1" dirty="0">
              <a:solidFill>
                <a:srgbClr val="000000"/>
              </a:solidFill>
              <a:latin typeface="Calibri" panose="020F0502020204030204" pitchFamily="34" charset="0"/>
              <a:cs typeface="Sakkal Majalla" panose="02000000000000000000" pitchFamily="2" charset="-78"/>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25" name="Rectangle 6">
            <a:extLst>
              <a:ext uri="{FF2B5EF4-FFF2-40B4-BE49-F238E27FC236}">
                <a16:creationId xmlns:a16="http://schemas.microsoft.com/office/drawing/2014/main" id="{71FAE08D-445D-4F51-B33F-A087EA61B8D8}"/>
              </a:ext>
            </a:extLst>
          </p:cNvPr>
          <p:cNvSpPr/>
          <p:nvPr/>
        </p:nvSpPr>
        <p:spPr>
          <a:xfrm>
            <a:off x="6714881" y="255539"/>
            <a:ext cx="1683474"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التقويم</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6" name="Rectangle 3">
            <a:extLst>
              <a:ext uri="{FF2B5EF4-FFF2-40B4-BE49-F238E27FC236}">
                <a16:creationId xmlns:a16="http://schemas.microsoft.com/office/drawing/2014/main" id="{E780412B-F418-412D-B1BA-7800BF5012D9}"/>
              </a:ext>
            </a:extLst>
          </p:cNvPr>
          <p:cNvSpPr/>
          <p:nvPr/>
        </p:nvSpPr>
        <p:spPr>
          <a:xfrm flipH="1">
            <a:off x="11053783" y="-114335"/>
            <a:ext cx="707366" cy="1862048"/>
          </a:xfrm>
          <a:prstGeom prst="rect">
            <a:avLst/>
          </a:prstGeom>
          <a:noFill/>
          <a:ln w="28575">
            <a:noFill/>
          </a:ln>
        </p:spPr>
        <p:txBody>
          <a:bodyPr wrap="square" lIns="91440" tIns="45720" rIns="91440" bIns="45720">
            <a:spAutoFit/>
          </a:bodyPr>
          <a:lstStyle/>
          <a:p>
            <a:pPr rtl="1"/>
            <a:r>
              <a:rPr lang="ar-SA" sz="11500" b="1" cap="none" spc="0" dirty="0">
                <a:ln w="19050">
                  <a:solidFill>
                    <a:srgbClr val="FF9933"/>
                  </a:solidFill>
                  <a:prstDash val="solid"/>
                </a:ln>
                <a:noFill/>
                <a:latin typeface="Arial" panose="020B0604020202020204" pitchFamily="34" charset="0"/>
                <a:cs typeface="Arial" panose="020B0604020202020204" pitchFamily="34" charset="0"/>
              </a:rPr>
              <a:t>؟</a:t>
            </a:r>
            <a:endParaRPr lang="en-US" sz="11500" b="1" cap="none" spc="0" dirty="0">
              <a:ln w="19050">
                <a:solidFill>
                  <a:srgbClr val="FF9933"/>
                </a:solidFill>
                <a:prstDash val="solid"/>
              </a:ln>
              <a:noFill/>
              <a:latin typeface="Arial" panose="020B0604020202020204" pitchFamily="34" charset="0"/>
              <a:cs typeface="Arial" panose="020B0604020202020204" pitchFamily="34" charset="0"/>
            </a:endParaRPr>
          </a:p>
        </p:txBody>
      </p:sp>
      <p:grpSp>
        <p:nvGrpSpPr>
          <p:cNvPr id="34" name="Shape 401">
            <a:extLst>
              <a:ext uri="{FF2B5EF4-FFF2-40B4-BE49-F238E27FC236}">
                <a16:creationId xmlns:a16="http://schemas.microsoft.com/office/drawing/2014/main" id="{4A139AB9-5351-42D2-ADEF-F82CD8101DD4}"/>
              </a:ext>
            </a:extLst>
          </p:cNvPr>
          <p:cNvGrpSpPr/>
          <p:nvPr/>
        </p:nvGrpSpPr>
        <p:grpSpPr>
          <a:xfrm>
            <a:off x="768340" y="3326001"/>
            <a:ext cx="5043757" cy="907708"/>
            <a:chOff x="-1535283" y="1287960"/>
            <a:chExt cx="11486579" cy="2067200"/>
          </a:xfrm>
        </p:grpSpPr>
        <p:sp>
          <p:nvSpPr>
            <p:cNvPr id="35" name="Shape 402">
              <a:extLst>
                <a:ext uri="{FF2B5EF4-FFF2-40B4-BE49-F238E27FC236}">
                  <a16:creationId xmlns:a16="http://schemas.microsoft.com/office/drawing/2014/main" id="{4E74A183-FC63-4404-92E6-A535E8FF9473}"/>
                </a:ext>
              </a:extLst>
            </p:cNvPr>
            <p:cNvSpPr/>
            <p:nvPr/>
          </p:nvSpPr>
          <p:spPr>
            <a:xfrm>
              <a:off x="8699476" y="12879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7" name="Shape 403">
              <a:extLst>
                <a:ext uri="{FF2B5EF4-FFF2-40B4-BE49-F238E27FC236}">
                  <a16:creationId xmlns:a16="http://schemas.microsoft.com/office/drawing/2014/main" id="{8F005254-6D07-4D7D-885A-2D1BFF0764D6}"/>
                </a:ext>
              </a:extLst>
            </p:cNvPr>
            <p:cNvSpPr/>
            <p:nvPr/>
          </p:nvSpPr>
          <p:spPr>
            <a:xfrm rot="10800000" flipH="1">
              <a:off x="-308909" y="1697039"/>
              <a:ext cx="9030600" cy="1243800"/>
            </a:xfrm>
            <a:prstGeom prst="rect">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8" name="Shape 404">
              <a:extLst>
                <a:ext uri="{FF2B5EF4-FFF2-40B4-BE49-F238E27FC236}">
                  <a16:creationId xmlns:a16="http://schemas.microsoft.com/office/drawing/2014/main" id="{8806E541-53E4-432D-9833-EF823790CFA3}"/>
                </a:ext>
              </a:extLst>
            </p:cNvPr>
            <p:cNvSpPr/>
            <p:nvPr/>
          </p:nvSpPr>
          <p:spPr>
            <a:xfrm rot="10800000" flipH="1">
              <a:off x="8707496"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39" name="Shape 405">
              <a:extLst>
                <a:ext uri="{FF2B5EF4-FFF2-40B4-BE49-F238E27FC236}">
                  <a16:creationId xmlns:a16="http://schemas.microsoft.com/office/drawing/2014/main" id="{103098C6-C0D4-459F-A23D-C1F6DC1E868B}"/>
                </a:ext>
              </a:extLst>
            </p:cNvPr>
            <p:cNvSpPr/>
            <p:nvPr/>
          </p:nvSpPr>
          <p:spPr>
            <a:xfrm flipH="1">
              <a:off x="-1535283" y="1697043"/>
              <a:ext cx="1243800" cy="1243800"/>
            </a:xfrm>
            <a:prstGeom prst="rtTriangle">
              <a:avLst/>
            </a:prstGeom>
            <a:solidFill>
              <a:srgbClr val="FF98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sp>
          <p:nvSpPr>
            <p:cNvPr id="40" name="Shape 406">
              <a:extLst>
                <a:ext uri="{FF2B5EF4-FFF2-40B4-BE49-F238E27FC236}">
                  <a16:creationId xmlns:a16="http://schemas.microsoft.com/office/drawing/2014/main" id="{2111E602-598F-4BD6-AC92-97453190D8D9}"/>
                </a:ext>
              </a:extLst>
            </p:cNvPr>
            <p:cNvSpPr/>
            <p:nvPr/>
          </p:nvSpPr>
          <p:spPr>
            <a:xfrm rot="10800000">
              <a:off x="-1535278" y="2940860"/>
              <a:ext cx="1243800" cy="414300"/>
            </a:xfrm>
            <a:prstGeom prst="triangle">
              <a:avLst>
                <a:gd name="adj" fmla="val 0"/>
              </a:avLst>
            </a:prstGeom>
            <a:solidFill>
              <a:srgbClr val="D26F00"/>
            </a:solidFill>
            <a:ln>
              <a:noFill/>
            </a:ln>
          </p:spPr>
          <p:txBody>
            <a:bodyPr wrap="square" lIns="91425" tIns="91425" rIns="91425" bIns="91425" anchor="ctr" anchorCtr="0">
              <a:noAutofit/>
            </a:bodyPr>
            <a:lstStyle/>
            <a:p>
              <a:pPr marL="0" lvl="0" indent="0" rtl="0">
                <a:spcBef>
                  <a:spcPts val="0"/>
                </a:spcBef>
                <a:buNone/>
              </a:pPr>
              <a:endParaRPr>
                <a:latin typeface="Arvo"/>
                <a:ea typeface="Arvo"/>
                <a:cs typeface="Arvo"/>
                <a:sym typeface="Arvo"/>
              </a:endParaRPr>
            </a:p>
          </p:txBody>
        </p:sp>
      </p:grpSp>
      <p:sp>
        <p:nvSpPr>
          <p:cNvPr id="41" name="Shape 408">
            <a:extLst>
              <a:ext uri="{FF2B5EF4-FFF2-40B4-BE49-F238E27FC236}">
                <a16:creationId xmlns:a16="http://schemas.microsoft.com/office/drawing/2014/main" id="{ADB5ED7F-6199-43B9-BAD2-CF34C922D888}"/>
              </a:ext>
            </a:extLst>
          </p:cNvPr>
          <p:cNvSpPr txBox="1">
            <a:spLocks/>
          </p:cNvSpPr>
          <p:nvPr/>
        </p:nvSpPr>
        <p:spPr>
          <a:xfrm>
            <a:off x="1306840" y="4396957"/>
            <a:ext cx="3800807" cy="463200"/>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buNone/>
            </a:pPr>
            <a:r>
              <a:rPr lang="ar-SA" b="1" dirty="0">
                <a:solidFill>
                  <a:srgbClr val="3F5378"/>
                </a:solidFill>
                <a:latin typeface="Sakkal Majalla" panose="02000000000000000000" pitchFamily="2" charset="-78"/>
                <a:cs typeface="Sakkal Majalla" panose="02000000000000000000" pitchFamily="2" charset="-78"/>
              </a:rPr>
              <a:t>أجب على </a:t>
            </a:r>
            <a:r>
              <a:rPr lang="ar-BH" b="1" dirty="0">
                <a:solidFill>
                  <a:srgbClr val="3F5378"/>
                </a:solidFill>
                <a:latin typeface="Sakkal Majalla" panose="02000000000000000000" pitchFamily="2" charset="-78"/>
                <a:cs typeface="Sakkal Majalla" panose="02000000000000000000" pitchFamily="2" charset="-78"/>
              </a:rPr>
              <a:t>أسئلة الدرس </a:t>
            </a:r>
            <a:r>
              <a:rPr lang="ar-SA" b="1" dirty="0">
                <a:solidFill>
                  <a:srgbClr val="3F5378"/>
                </a:solidFill>
                <a:latin typeface="Sakkal Majalla" panose="02000000000000000000" pitchFamily="2" charset="-78"/>
                <a:cs typeface="Sakkal Majalla" panose="02000000000000000000" pitchFamily="2" charset="-78"/>
              </a:rPr>
              <a:t>في الكتاب المدرسي صفحة</a:t>
            </a:r>
            <a:r>
              <a:rPr lang="ar-BH" b="1" dirty="0">
                <a:solidFill>
                  <a:srgbClr val="3F5378"/>
                </a:solidFill>
                <a:latin typeface="Sakkal Majalla" panose="02000000000000000000" pitchFamily="2" charset="-78"/>
                <a:cs typeface="Sakkal Majalla" panose="02000000000000000000" pitchFamily="2" charset="-78"/>
              </a:rPr>
              <a:t>   77   </a:t>
            </a:r>
            <a:r>
              <a:rPr lang="ar-SA" b="1" dirty="0">
                <a:solidFill>
                  <a:srgbClr val="3F5378"/>
                </a:solidFill>
                <a:latin typeface="Sakkal Majalla" panose="02000000000000000000" pitchFamily="2" charset="-78"/>
                <a:cs typeface="Sakkal Majalla" panose="02000000000000000000" pitchFamily="2" charset="-78"/>
              </a:rPr>
              <a:t>.</a:t>
            </a:r>
            <a:endParaRPr lang="en-US" b="1" dirty="0">
              <a:solidFill>
                <a:srgbClr val="3F5378"/>
              </a:solidFill>
              <a:latin typeface="Sakkal Majalla" panose="02000000000000000000" pitchFamily="2" charset="-78"/>
              <a:cs typeface="Sakkal Majalla" panose="02000000000000000000" pitchFamily="2" charset="-78"/>
            </a:endParaRPr>
          </a:p>
        </p:txBody>
      </p:sp>
      <p:sp>
        <p:nvSpPr>
          <p:cNvPr id="42" name="Shape 407">
            <a:extLst>
              <a:ext uri="{FF2B5EF4-FFF2-40B4-BE49-F238E27FC236}">
                <a16:creationId xmlns:a16="http://schemas.microsoft.com/office/drawing/2014/main" id="{675ADF1D-6610-4E3E-9572-58440F586AED}"/>
              </a:ext>
            </a:extLst>
          </p:cNvPr>
          <p:cNvSpPr txBox="1">
            <a:spLocks/>
          </p:cNvSpPr>
          <p:nvPr/>
        </p:nvSpPr>
        <p:spPr>
          <a:xfrm>
            <a:off x="1334784" y="3503568"/>
            <a:ext cx="3917100" cy="534600"/>
          </a:xfrm>
          <a:prstGeom prst="rect">
            <a:avLst/>
          </a:prstGeom>
        </p:spPr>
        <p:txBody>
          <a:bodyPr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SA" sz="3200" dirty="0">
                <a:solidFill>
                  <a:schemeClr val="bg1"/>
                </a:solidFill>
                <a:latin typeface="Arial Black" panose="020B0A04020102020204" pitchFamily="34" charset="0"/>
                <a:cs typeface="Sultan bold" pitchFamily="2" charset="-78"/>
              </a:rPr>
              <a:t>نشاط إضافي</a:t>
            </a:r>
          </a:p>
        </p:txBody>
      </p:sp>
      <p:sp>
        <p:nvSpPr>
          <p:cNvPr id="46" name="مستطيل مستدير الزوايا 5">
            <a:hlinkClick r:id="rId2" action="ppaction://hlinksldjump"/>
            <a:extLst>
              <a:ext uri="{FF2B5EF4-FFF2-40B4-BE49-F238E27FC236}">
                <a16:creationId xmlns:a16="http://schemas.microsoft.com/office/drawing/2014/main" id="{51058728-DE8D-4C5C-A95C-214B6CC2628E}"/>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47" name="مستطيل مستدير الزوايا 11">
            <a:hlinkClick r:id="rId3" action="ppaction://hlinksldjump"/>
            <a:extLst>
              <a:ext uri="{FF2B5EF4-FFF2-40B4-BE49-F238E27FC236}">
                <a16:creationId xmlns:a16="http://schemas.microsoft.com/office/drawing/2014/main" id="{80F61CAC-8711-40AF-9A78-5B22222B9DE8}"/>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48" name="مستطيل مستدير الزوايا 12">
            <a:hlinkClick r:id="rId4" action="ppaction://hlinksldjump"/>
            <a:extLst>
              <a:ext uri="{FF2B5EF4-FFF2-40B4-BE49-F238E27FC236}">
                <a16:creationId xmlns:a16="http://schemas.microsoft.com/office/drawing/2014/main" id="{D20C31CB-8A2B-4079-B8AF-3E69E1A3BA09}"/>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9" name="مستطيل مستدير الزوايا 16">
            <a:hlinkClick r:id="rId5" action="ppaction://hlinksldjump"/>
            <a:extLst>
              <a:ext uri="{FF2B5EF4-FFF2-40B4-BE49-F238E27FC236}">
                <a16:creationId xmlns:a16="http://schemas.microsoft.com/office/drawing/2014/main" id="{8D586699-3E29-4E04-BAFD-FE953FB6FB32}"/>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0" name="مستطيل مستدير الزوايا 16">
            <a:hlinkClick r:id="rId6" action="ppaction://hlinksldjump"/>
            <a:extLst>
              <a:ext uri="{FF2B5EF4-FFF2-40B4-BE49-F238E27FC236}">
                <a16:creationId xmlns:a16="http://schemas.microsoft.com/office/drawing/2014/main" id="{0014714D-237D-4B3D-B5D9-59BA0004768C}"/>
              </a:ext>
            </a:extLst>
          </p:cNvPr>
          <p:cNvSpPr/>
          <p:nvPr/>
        </p:nvSpPr>
        <p:spPr>
          <a:xfrm>
            <a:off x="10542270" y="5696350"/>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1" name="مستطيل مستدير الزوايا 16">
            <a:hlinkClick r:id="rId7" action="ppaction://hlinksldjump"/>
            <a:extLst>
              <a:ext uri="{FF2B5EF4-FFF2-40B4-BE49-F238E27FC236}">
                <a16:creationId xmlns:a16="http://schemas.microsoft.com/office/drawing/2014/main" id="{6B992131-0198-4C00-BF0A-EBB9D2C1BF71}"/>
              </a:ext>
            </a:extLst>
          </p:cNvPr>
          <p:cNvSpPr/>
          <p:nvPr/>
        </p:nvSpPr>
        <p:spPr>
          <a:xfrm>
            <a:off x="10545481" y="4311517"/>
            <a:ext cx="2353079" cy="548640"/>
          </a:xfrm>
          <a:prstGeom prst="roundRect">
            <a:avLst>
              <a:gd name="adj" fmla="val 10356"/>
            </a:avLst>
          </a:prstGeom>
          <a:solidFill>
            <a:srgbClr val="F2922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6">
            <a:hlinkClick r:id="rId8" action="ppaction://hlinksldjump"/>
            <a:extLst>
              <a:ext uri="{FF2B5EF4-FFF2-40B4-BE49-F238E27FC236}">
                <a16:creationId xmlns:a16="http://schemas.microsoft.com/office/drawing/2014/main" id="{3731C95A-9A9A-49A0-B142-194E18E4E40C}"/>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7" name="TextBox 26">
            <a:extLst>
              <a:ext uri="{FF2B5EF4-FFF2-40B4-BE49-F238E27FC236}">
                <a16:creationId xmlns:a16="http://schemas.microsoft.com/office/drawing/2014/main" id="{EFC13376-3C1E-479B-B717-904C34A2F1A8}"/>
              </a:ext>
            </a:extLst>
          </p:cNvPr>
          <p:cNvSpPr txBox="1"/>
          <p:nvPr/>
        </p:nvSpPr>
        <p:spPr>
          <a:xfrm>
            <a:off x="-369743" y="6521692"/>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29" name="Picture 28">
            <a:extLst>
              <a:ext uri="{FF2B5EF4-FFF2-40B4-BE49-F238E27FC236}">
                <a16:creationId xmlns:a16="http://schemas.microsoft.com/office/drawing/2014/main" id="{F7D72965-E6B4-43DE-A527-B38385FBF9FD}"/>
              </a:ext>
            </a:extLst>
          </p:cNvPr>
          <p:cNvPicPr>
            <a:picLocks noChangeAspect="1"/>
          </p:cNvPicPr>
          <p:nvPr/>
        </p:nvPicPr>
        <p:blipFill rotWithShape="1">
          <a:blip r:embed="rId9"/>
          <a:srcRect l="33891" t="11446" r="32358" b="11194"/>
          <a:stretch/>
        </p:blipFill>
        <p:spPr>
          <a:xfrm>
            <a:off x="6000683" y="1455570"/>
            <a:ext cx="3800807" cy="4900411"/>
          </a:xfrm>
          <a:prstGeom prst="rect">
            <a:avLst/>
          </a:prstGeom>
          <a:ln>
            <a:solidFill>
              <a:srgbClr val="3F5378"/>
            </a:solidFill>
          </a:ln>
        </p:spPr>
      </p:pic>
    </p:spTree>
    <p:extLst>
      <p:ext uri="{BB962C8B-B14F-4D97-AF65-F5344CB8AC3E}">
        <p14:creationId xmlns:p14="http://schemas.microsoft.com/office/powerpoint/2010/main" val="3868987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Diamond 44">
            <a:extLst>
              <a:ext uri="{FF2B5EF4-FFF2-40B4-BE49-F238E27FC236}">
                <a16:creationId xmlns:a16="http://schemas.microsoft.com/office/drawing/2014/main" id="{F2E6B44F-BA01-4BDD-BCD6-75AF033F4C95}"/>
              </a:ext>
            </a:extLst>
          </p:cNvPr>
          <p:cNvSpPr/>
          <p:nvPr/>
        </p:nvSpPr>
        <p:spPr>
          <a:xfrm>
            <a:off x="6330171" y="3521887"/>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6" name="Diamond 45">
            <a:extLst>
              <a:ext uri="{FF2B5EF4-FFF2-40B4-BE49-F238E27FC236}">
                <a16:creationId xmlns:a16="http://schemas.microsoft.com/office/drawing/2014/main" id="{43F39B9C-B604-4378-BEDF-46A2C8C2B9CE}"/>
              </a:ext>
            </a:extLst>
          </p:cNvPr>
          <p:cNvSpPr/>
          <p:nvPr/>
        </p:nvSpPr>
        <p:spPr>
          <a:xfrm>
            <a:off x="5846853" y="1021330"/>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7" name="Diamond 46">
            <a:extLst>
              <a:ext uri="{FF2B5EF4-FFF2-40B4-BE49-F238E27FC236}">
                <a16:creationId xmlns:a16="http://schemas.microsoft.com/office/drawing/2014/main" id="{AD1C7783-B6B3-4C8B-B414-74A7C6A3A418}"/>
              </a:ext>
            </a:extLst>
          </p:cNvPr>
          <p:cNvSpPr/>
          <p:nvPr/>
        </p:nvSpPr>
        <p:spPr>
          <a:xfrm>
            <a:off x="2816488" y="2060119"/>
            <a:ext cx="2547047" cy="2534492"/>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8" name="Diamond 47">
            <a:extLst>
              <a:ext uri="{FF2B5EF4-FFF2-40B4-BE49-F238E27FC236}">
                <a16:creationId xmlns:a16="http://schemas.microsoft.com/office/drawing/2014/main" id="{E4336F76-E6B8-47E0-A93F-7A48B065319C}"/>
              </a:ext>
            </a:extLst>
          </p:cNvPr>
          <p:cNvSpPr/>
          <p:nvPr/>
        </p:nvSpPr>
        <p:spPr>
          <a:xfrm>
            <a:off x="5741231" y="131108"/>
            <a:ext cx="684000" cy="684000"/>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Diamond 48">
            <a:extLst>
              <a:ext uri="{FF2B5EF4-FFF2-40B4-BE49-F238E27FC236}">
                <a16:creationId xmlns:a16="http://schemas.microsoft.com/office/drawing/2014/main" id="{45EFDABE-0AFC-43D8-A6AF-74DD48D04491}"/>
              </a:ext>
            </a:extLst>
          </p:cNvPr>
          <p:cNvSpPr/>
          <p:nvPr/>
        </p:nvSpPr>
        <p:spPr>
          <a:xfrm>
            <a:off x="3136764" y="394895"/>
            <a:ext cx="5893994" cy="5864941"/>
          </a:xfrm>
          <a:prstGeom prst="diamond">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0" name="Diamond 49">
            <a:extLst>
              <a:ext uri="{FF2B5EF4-FFF2-40B4-BE49-F238E27FC236}">
                <a16:creationId xmlns:a16="http://schemas.microsoft.com/office/drawing/2014/main" id="{18E19D18-2756-4D41-9F68-9DB69A84C13B}"/>
              </a:ext>
            </a:extLst>
          </p:cNvPr>
          <p:cNvSpPr/>
          <p:nvPr/>
        </p:nvSpPr>
        <p:spPr>
          <a:xfrm>
            <a:off x="3473034" y="696461"/>
            <a:ext cx="5220395" cy="5194662"/>
          </a:xfrm>
          <a:prstGeom prst="diamond">
            <a:avLst/>
          </a:prstGeom>
          <a:solidFill>
            <a:schemeClr val="bg1"/>
          </a:solidFill>
          <a:ln w="76200">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51" name="Group 50">
            <a:extLst>
              <a:ext uri="{FF2B5EF4-FFF2-40B4-BE49-F238E27FC236}">
                <a16:creationId xmlns:a16="http://schemas.microsoft.com/office/drawing/2014/main" id="{FD12E1D9-2028-4948-986E-ACA22B638234}"/>
              </a:ext>
            </a:extLst>
          </p:cNvPr>
          <p:cNvGrpSpPr/>
          <p:nvPr/>
        </p:nvGrpSpPr>
        <p:grpSpPr>
          <a:xfrm>
            <a:off x="5140851" y="995486"/>
            <a:ext cx="1818511" cy="942048"/>
            <a:chOff x="5140851" y="893888"/>
            <a:chExt cx="1818511" cy="942048"/>
          </a:xfrm>
        </p:grpSpPr>
        <p:cxnSp>
          <p:nvCxnSpPr>
            <p:cNvPr id="52" name="Straight Connector 51">
              <a:extLst>
                <a:ext uri="{FF2B5EF4-FFF2-40B4-BE49-F238E27FC236}">
                  <a16:creationId xmlns:a16="http://schemas.microsoft.com/office/drawing/2014/main" id="{D0161EC6-8881-4565-B733-7EC3BE3D43E0}"/>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91F7985-31C2-452F-A6E0-6DEF795D00CF}"/>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8226416-2743-483D-A111-55268B783333}"/>
              </a:ext>
            </a:extLst>
          </p:cNvPr>
          <p:cNvGrpSpPr/>
          <p:nvPr/>
        </p:nvGrpSpPr>
        <p:grpSpPr>
          <a:xfrm flipV="1">
            <a:off x="5140851" y="4691354"/>
            <a:ext cx="1818511" cy="942048"/>
            <a:chOff x="5140851" y="893888"/>
            <a:chExt cx="1818511" cy="942048"/>
          </a:xfrm>
        </p:grpSpPr>
        <p:cxnSp>
          <p:nvCxnSpPr>
            <p:cNvPr id="55" name="Straight Connector 54">
              <a:extLst>
                <a:ext uri="{FF2B5EF4-FFF2-40B4-BE49-F238E27FC236}">
                  <a16:creationId xmlns:a16="http://schemas.microsoft.com/office/drawing/2014/main" id="{04AB96C8-A485-49AE-93D7-1AD74616113C}"/>
                </a:ext>
              </a:extLst>
            </p:cNvPr>
            <p:cNvCxnSpPr/>
            <p:nvPr/>
          </p:nvCxnSpPr>
          <p:spPr>
            <a:xfrm flipH="1">
              <a:off x="5140851" y="945807"/>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C38210C-A2E7-4EF0-B4C0-881E141B8207}"/>
                </a:ext>
              </a:extLst>
            </p:cNvPr>
            <p:cNvCxnSpPr>
              <a:cxnSpLocks/>
            </p:cNvCxnSpPr>
            <p:nvPr/>
          </p:nvCxnSpPr>
          <p:spPr>
            <a:xfrm flipH="1" flipV="1">
              <a:off x="6069233" y="893888"/>
              <a:ext cx="890129" cy="890129"/>
            </a:xfrm>
            <a:prstGeom prst="line">
              <a:avLst/>
            </a:prstGeom>
            <a:ln w="381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sp>
        <p:nvSpPr>
          <p:cNvPr id="57" name="Google Shape;503;p34">
            <a:extLst>
              <a:ext uri="{FF2B5EF4-FFF2-40B4-BE49-F238E27FC236}">
                <a16:creationId xmlns:a16="http://schemas.microsoft.com/office/drawing/2014/main" id="{F8305BD8-436A-43D6-B8F0-84B5DF4F958A}"/>
              </a:ext>
            </a:extLst>
          </p:cNvPr>
          <p:cNvSpPr txBox="1">
            <a:spLocks/>
          </p:cNvSpPr>
          <p:nvPr/>
        </p:nvSpPr>
        <p:spPr>
          <a:xfrm>
            <a:off x="2688047" y="2600636"/>
            <a:ext cx="6762371" cy="1079708"/>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defRPr/>
            </a:pPr>
            <a:r>
              <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نهاية </a:t>
            </a:r>
            <a:r>
              <a:rPr lang="ar-SA"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الدرس</a:t>
            </a:r>
            <a:endPar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endParaRPr>
          </a:p>
          <a:p>
            <a:pPr algn="ctr" rtl="1">
              <a:lnSpc>
                <a:spcPct val="150000"/>
              </a:lnSpc>
              <a:defRPr/>
            </a:pPr>
            <a:r>
              <a:rPr lang="ar-BH" sz="4000" dirty="0">
                <a:solidFill>
                  <a:srgbClr val="3F5378"/>
                </a:solidFill>
                <a:effectLst>
                  <a:outerShdw blurRad="38100" dist="38100" dir="2700000" algn="tl">
                    <a:srgbClr val="000000">
                      <a:alpha val="43137"/>
                    </a:srgbClr>
                  </a:outerShdw>
                </a:effectLst>
                <a:latin typeface="Simplified Arabic" panose="02020603050405020304" pitchFamily="18" charset="-78"/>
                <a:cs typeface="Sultan bold" pitchFamily="2" charset="-78"/>
              </a:rPr>
              <a:t>شكراً لكم ،، وفقكم الله</a:t>
            </a:r>
          </a:p>
        </p:txBody>
      </p:sp>
      <p:sp>
        <p:nvSpPr>
          <p:cNvPr id="18" name="TextBox 17">
            <a:extLst>
              <a:ext uri="{FF2B5EF4-FFF2-40B4-BE49-F238E27FC236}">
                <a16:creationId xmlns:a16="http://schemas.microsoft.com/office/drawing/2014/main" id="{E00E238F-20DA-49CF-9CAC-AEB583045418}"/>
              </a:ext>
            </a:extLst>
          </p:cNvPr>
          <p:cNvSpPr txBox="1"/>
          <p:nvPr/>
        </p:nvSpPr>
        <p:spPr>
          <a:xfrm>
            <a:off x="-443398" y="6528267"/>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98669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1B1EA6-A5F7-49F1-B343-2EEB810AC368}"/>
              </a:ext>
            </a:extLst>
          </p:cNvPr>
          <p:cNvPicPr>
            <a:picLocks noChangeAspect="1"/>
          </p:cNvPicPr>
          <p:nvPr/>
        </p:nvPicPr>
        <p:blipFill rotWithShape="1">
          <a:blip r:embed="rId2"/>
          <a:srcRect l="33891" t="11446" r="32358" b="11194"/>
          <a:stretch/>
        </p:blipFill>
        <p:spPr>
          <a:xfrm>
            <a:off x="49190" y="2149367"/>
            <a:ext cx="2942595" cy="3793911"/>
          </a:xfrm>
          <a:prstGeom prst="rect">
            <a:avLst/>
          </a:prstGeom>
          <a:ln>
            <a:solidFill>
              <a:srgbClr val="3F5378"/>
            </a:solidFill>
          </a:ln>
        </p:spPr>
      </p:pic>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5">
            <a:extLst>
              <a:ext uri="{FF2B5EF4-FFF2-40B4-BE49-F238E27FC236}">
                <a16:creationId xmlns:a16="http://schemas.microsoft.com/office/drawing/2014/main" id="{7C797B1A-418C-4B62-8E24-39B7C9D85415}"/>
              </a:ext>
            </a:extLst>
          </p:cNvPr>
          <p:cNvSpPr/>
          <p:nvPr/>
        </p:nvSpPr>
        <p:spPr>
          <a:xfrm>
            <a:off x="3087681" y="2205775"/>
            <a:ext cx="8687759" cy="3340618"/>
          </a:xfrm>
          <a:prstGeom prst="roundRect">
            <a:avLst>
              <a:gd name="adj" fmla="val 2893"/>
            </a:avLst>
          </a:prstGeom>
          <a:solidFill>
            <a:srgbClr val="F7931F"/>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BH"/>
          </a:p>
        </p:txBody>
      </p:sp>
      <p:sp>
        <p:nvSpPr>
          <p:cNvPr id="9" name="Rectangle 8">
            <a:extLst>
              <a:ext uri="{FF2B5EF4-FFF2-40B4-BE49-F238E27FC236}">
                <a16:creationId xmlns:a16="http://schemas.microsoft.com/office/drawing/2014/main" id="{16A66CD8-A06B-4D00-BF1B-32A5C6F2E5D3}"/>
              </a:ext>
            </a:extLst>
          </p:cNvPr>
          <p:cNvSpPr/>
          <p:nvPr/>
        </p:nvSpPr>
        <p:spPr>
          <a:xfrm>
            <a:off x="49190" y="4976388"/>
            <a:ext cx="2955258" cy="461665"/>
          </a:xfrm>
          <a:prstGeom prst="rect">
            <a:avLst/>
          </a:prstGeom>
          <a:solidFill>
            <a:srgbClr val="C00000"/>
          </a:solidFill>
        </p:spPr>
        <p:txBody>
          <a:bodyPr wrap="square" lIns="91440" tIns="45720" rIns="91440" bIns="45720">
            <a:spAutoFit/>
          </a:bodyPr>
          <a:lstStyle/>
          <a:p>
            <a:pPr algn="ctr"/>
            <a:r>
              <a:rPr lang="ar-SA"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الصفحات</a:t>
            </a: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     </a:t>
            </a:r>
            <a:r>
              <a:rPr lang="ar-BH" sz="2400" b="1"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mj-cs"/>
              </a:rPr>
              <a:t>68-77</a:t>
            </a:r>
            <a:r>
              <a:rPr lang="ar-BH"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rPr>
              <a:t>    </a:t>
            </a:r>
            <a:endParaRPr lang="ar-SA" sz="2400" b="0" cap="none" spc="0" dirty="0">
              <a:ln w="0"/>
              <a:solidFill>
                <a:schemeClr val="bg1"/>
              </a:solidFill>
              <a:effectLst>
                <a:outerShdw blurRad="38100" dist="19050" dir="2700000" algn="tl" rotWithShape="0">
                  <a:schemeClr val="dk1">
                    <a:alpha val="40000"/>
                  </a:schemeClr>
                </a:outerShdw>
              </a:effectLst>
              <a:latin typeface="Arial Black" panose="020B0A04020102020204" pitchFamily="34" charset="0"/>
              <a:cs typeface="Sultan bold" pitchFamily="2" charset="-78"/>
            </a:endParaRPr>
          </a:p>
        </p:txBody>
      </p:sp>
      <p:sp>
        <p:nvSpPr>
          <p:cNvPr id="12" name="Google Shape;221;p14">
            <a:extLst>
              <a:ext uri="{FF2B5EF4-FFF2-40B4-BE49-F238E27FC236}">
                <a16:creationId xmlns:a16="http://schemas.microsoft.com/office/drawing/2014/main" id="{C765A8CE-6C7D-4071-824A-3E2A21650527}"/>
              </a:ext>
            </a:extLst>
          </p:cNvPr>
          <p:cNvSpPr txBox="1">
            <a:spLocks/>
          </p:cNvSpPr>
          <p:nvPr/>
        </p:nvSpPr>
        <p:spPr>
          <a:xfrm>
            <a:off x="2921214" y="2344357"/>
            <a:ext cx="9935307" cy="11598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sz="6600" dirty="0">
                <a:solidFill>
                  <a:srgbClr val="3F5378"/>
                </a:solidFill>
                <a:latin typeface="Arial Black" panose="020B0A04020102020204" pitchFamily="34" charset="0"/>
                <a:cs typeface="Sultan bold" pitchFamily="2" charset="-78"/>
              </a:rPr>
              <a:t>التربية البيئية</a:t>
            </a:r>
            <a:endParaRPr lang="en-US" sz="6600" dirty="0">
              <a:solidFill>
                <a:srgbClr val="3F5378"/>
              </a:solidFill>
              <a:latin typeface="Arial Black" panose="020B0A04020102020204" pitchFamily="34" charset="0"/>
              <a:cs typeface="Sultan bold" pitchFamily="2" charset="-78"/>
            </a:endParaRPr>
          </a:p>
        </p:txBody>
      </p:sp>
      <p:sp>
        <p:nvSpPr>
          <p:cNvPr id="13" name="Google Shape;222;p14">
            <a:extLst>
              <a:ext uri="{FF2B5EF4-FFF2-40B4-BE49-F238E27FC236}">
                <a16:creationId xmlns:a16="http://schemas.microsoft.com/office/drawing/2014/main" id="{FE45D318-2B80-4532-9695-8F6E2C478A54}"/>
              </a:ext>
            </a:extLst>
          </p:cNvPr>
          <p:cNvSpPr txBox="1">
            <a:spLocks/>
          </p:cNvSpPr>
          <p:nvPr/>
        </p:nvSpPr>
        <p:spPr>
          <a:xfrm>
            <a:off x="4681888" y="3504157"/>
            <a:ext cx="4819247" cy="108433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spcAft>
                <a:spcPts val="1000"/>
              </a:spcAft>
            </a:pPr>
            <a:r>
              <a:rPr lang="ar-BH" dirty="0">
                <a:solidFill>
                  <a:schemeClr val="bg1"/>
                </a:solidFill>
                <a:latin typeface="Sakkal Majalla" panose="02000000000000000000" pitchFamily="2" charset="-78"/>
                <a:cs typeface="Sakkal Majalla" panose="02000000000000000000" pitchFamily="2" charset="-78"/>
              </a:rPr>
              <a:t>مفهوم البيئة والتربية البيئية </a:t>
            </a:r>
          </a:p>
          <a:p>
            <a:pPr algn="r" rtl="1">
              <a:spcBef>
                <a:spcPts val="0"/>
              </a:spcBef>
              <a:spcAft>
                <a:spcPts val="1000"/>
              </a:spcAft>
            </a:pPr>
            <a:r>
              <a:rPr lang="ar-BH" dirty="0">
                <a:solidFill>
                  <a:schemeClr val="bg1"/>
                </a:solidFill>
                <a:latin typeface="Sakkal Majalla" panose="02000000000000000000" pitchFamily="2" charset="-78"/>
                <a:cs typeface="Sakkal Majalla" panose="02000000000000000000" pitchFamily="2" charset="-78"/>
              </a:rPr>
              <a:t>مبادئ التربية البيئية</a:t>
            </a:r>
          </a:p>
          <a:p>
            <a:pPr algn="r" rtl="1">
              <a:spcBef>
                <a:spcPts val="0"/>
              </a:spcBef>
              <a:spcAft>
                <a:spcPts val="1000"/>
              </a:spcAft>
            </a:pPr>
            <a:r>
              <a:rPr lang="ar-BH" dirty="0">
                <a:solidFill>
                  <a:schemeClr val="bg1"/>
                </a:solidFill>
                <a:latin typeface="Sakkal Majalla" panose="02000000000000000000" pitchFamily="2" charset="-78"/>
                <a:cs typeface="Sakkal Majalla" panose="02000000000000000000" pitchFamily="2" charset="-78"/>
              </a:rPr>
              <a:t>أهداف التربية البيئية </a:t>
            </a:r>
          </a:p>
          <a:p>
            <a:pPr algn="r" rtl="1">
              <a:spcBef>
                <a:spcPts val="0"/>
              </a:spcBef>
              <a:spcAft>
                <a:spcPts val="1000"/>
              </a:spcAft>
            </a:pPr>
            <a:r>
              <a:rPr lang="ar-BH" dirty="0">
                <a:solidFill>
                  <a:schemeClr val="bg1"/>
                </a:solidFill>
                <a:latin typeface="Sakkal Majalla" panose="02000000000000000000" pitchFamily="2" charset="-78"/>
                <a:cs typeface="Sakkal Majalla" panose="02000000000000000000" pitchFamily="2" charset="-78"/>
              </a:rPr>
              <a:t>المهارات الضرورية لحماية البيئية </a:t>
            </a:r>
            <a:endParaRPr lang="ar-SA" dirty="0">
              <a:solidFill>
                <a:schemeClr val="bg1"/>
              </a:solidFill>
              <a:latin typeface="Sakkal Majalla" panose="02000000000000000000" pitchFamily="2" charset="-78"/>
              <a:cs typeface="Sakkal Majalla" panose="02000000000000000000" pitchFamily="2" charset="-78"/>
            </a:endParaRPr>
          </a:p>
          <a:p>
            <a:pPr algn="r" rtl="1">
              <a:spcBef>
                <a:spcPts val="0"/>
              </a:spcBef>
              <a:spcAft>
                <a:spcPts val="1000"/>
              </a:spcAft>
            </a:pPr>
            <a:endParaRPr lang="en-US" dirty="0">
              <a:solidFill>
                <a:schemeClr val="bg1"/>
              </a:solidFill>
              <a:latin typeface="Sakkal Majalla" panose="02000000000000000000" pitchFamily="2" charset="-78"/>
              <a:cs typeface="Sakkal Majalla" panose="02000000000000000000" pitchFamily="2" charset="-78"/>
            </a:endParaRPr>
          </a:p>
        </p:txBody>
      </p:sp>
      <p:sp>
        <p:nvSpPr>
          <p:cNvPr id="14" name="TextBox 13">
            <a:extLst>
              <a:ext uri="{FF2B5EF4-FFF2-40B4-BE49-F238E27FC236}">
                <a16:creationId xmlns:a16="http://schemas.microsoft.com/office/drawing/2014/main" id="{206FA434-648C-44D2-8102-78895182BE10}"/>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أسر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11136671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r>
              <a:rPr lang="ar-SA" sz="3600" b="1" dirty="0">
                <a:solidFill>
                  <a:srgbClr val="C00000"/>
                </a:solidFill>
                <a:latin typeface="Sakkal Majalla" panose="02000000000000000000" pitchFamily="2" charset="-78"/>
                <a:cs typeface="Sakkal Majalla" panose="02000000000000000000" pitchFamily="2" charset="-78"/>
              </a:rPr>
              <a:t>يُتَوَقَع من الطالب بعد الانتهاء من هذا الدرس أن:</a:t>
            </a:r>
          </a:p>
          <a:p>
            <a:pPr marL="914400" marR="0" lvl="0" algn="r" rtl="1">
              <a:lnSpc>
                <a:spcPct val="150000"/>
              </a:lnSpc>
              <a:spcBef>
                <a:spcPts val="0"/>
              </a:spcBef>
              <a:spcAft>
                <a:spcPts val="0"/>
              </a:spcAft>
              <a:buClr>
                <a:srgbClr val="000000"/>
              </a:buClr>
              <a:buFont typeface="+mj-lt"/>
              <a:buAutoNum type="arabicPeriod"/>
            </a:pPr>
            <a:r>
              <a:rPr lang="ar-BH" sz="360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نعرف مفهومي البيئة والتربية البيئية.</a:t>
            </a:r>
            <a:endParaRPr lang="en-US" sz="3600" dirty="0">
              <a:effectLst/>
              <a:latin typeface="Sakkal Majalla" panose="02000000000000000000" pitchFamily="2" charset="-78"/>
              <a:ea typeface="Calibri" panose="020F0502020204030204" pitchFamily="34" charset="0"/>
              <a:cs typeface="Sakkal Majalla" panose="02000000000000000000" pitchFamily="2" charset="-78"/>
            </a:endParaRPr>
          </a:p>
          <a:p>
            <a:pPr marL="914400" marR="0" lvl="0" algn="r" rtl="1">
              <a:lnSpc>
                <a:spcPct val="150000"/>
              </a:lnSpc>
              <a:spcBef>
                <a:spcPts val="0"/>
              </a:spcBef>
              <a:spcAft>
                <a:spcPts val="0"/>
              </a:spcAft>
              <a:buClr>
                <a:srgbClr val="000000"/>
              </a:buClr>
              <a:buFont typeface="+mj-lt"/>
              <a:buAutoNum type="arabicPeriod"/>
            </a:pPr>
            <a:r>
              <a:rPr lang="ar-BH" sz="360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نحدد مبادئ التربية البيئية.</a:t>
            </a:r>
            <a:endParaRPr lang="en-US" sz="3600" dirty="0">
              <a:effectLst/>
              <a:latin typeface="Sakkal Majalla" panose="02000000000000000000" pitchFamily="2" charset="-78"/>
              <a:ea typeface="Calibri" panose="020F0502020204030204" pitchFamily="34" charset="0"/>
              <a:cs typeface="Sakkal Majalla" panose="02000000000000000000" pitchFamily="2" charset="-78"/>
            </a:endParaRPr>
          </a:p>
          <a:p>
            <a:pPr marL="914400" marR="0" lvl="0" algn="r" rtl="1">
              <a:lnSpc>
                <a:spcPct val="150000"/>
              </a:lnSpc>
              <a:spcBef>
                <a:spcPts val="0"/>
              </a:spcBef>
              <a:spcAft>
                <a:spcPts val="0"/>
              </a:spcAft>
              <a:buClr>
                <a:srgbClr val="000000"/>
              </a:buClr>
              <a:buFont typeface="+mj-lt"/>
              <a:buAutoNum type="arabicPeriod"/>
            </a:pPr>
            <a:r>
              <a:rPr lang="ar-BH" sz="360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نستنتج أهداف التربية البيئية.</a:t>
            </a:r>
            <a:endParaRPr lang="en-US" sz="3600" dirty="0">
              <a:effectLst/>
              <a:latin typeface="Sakkal Majalla" panose="02000000000000000000" pitchFamily="2" charset="-78"/>
              <a:ea typeface="Calibri" panose="020F0502020204030204" pitchFamily="34" charset="0"/>
              <a:cs typeface="Sakkal Majalla" panose="02000000000000000000" pitchFamily="2" charset="-78"/>
            </a:endParaRPr>
          </a:p>
          <a:p>
            <a:pPr marL="914400" algn="r" rtl="1">
              <a:lnSpc>
                <a:spcPct val="150000"/>
              </a:lnSpc>
            </a:pPr>
            <a:r>
              <a:rPr lang="ar-BH" sz="3600"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4 . نطبق بعض المهارات الضرورية لحماية البيئة</a:t>
            </a:r>
            <a:endParaRPr lang="en-US" sz="6000" dirty="0">
              <a:effectLst/>
              <a:latin typeface="Sakkal Majalla" panose="02000000000000000000" pitchFamily="2" charset="-78"/>
              <a:ea typeface="Calibri" panose="020F0502020204030204" pitchFamily="34" charset="0"/>
              <a:cs typeface="Sakkal Majalla" panose="02000000000000000000" pitchFamily="2" charset="-78"/>
            </a:endParaRPr>
          </a:p>
          <a:p>
            <a:pPr marL="266700" algn="r" rtl="1"/>
            <a:r>
              <a:rPr lang="ar-SA" sz="4800" b="1" dirty="0">
                <a:solidFill>
                  <a:srgbClr val="3C6070"/>
                </a:solidFill>
                <a:latin typeface="Sakkal Majalla" panose="02000000000000000000" pitchFamily="2" charset="-78"/>
                <a:cs typeface="Sakkal Majalla" panose="02000000000000000000" pitchFamily="2" charset="-78"/>
              </a:rPr>
              <a:t> </a:t>
            </a:r>
          </a:p>
          <a:p>
            <a:pPr marL="266700" algn="r" rtl="1"/>
            <a:endParaRPr lang="ar-SA" sz="3200" b="1" dirty="0">
              <a:latin typeface="Sakkal Majalla" panose="02000000000000000000" pitchFamily="2" charset="-78"/>
              <a:cs typeface="Sakkal Majalla" panose="02000000000000000000" pitchFamily="2" charset="-78"/>
            </a:endParaRPr>
          </a:p>
          <a:p>
            <a:pPr marL="266700" algn="r" rtl="1"/>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6151418" y="255539"/>
            <a:ext cx="2810385" cy="923330"/>
          </a:xfrm>
          <a:prstGeom prst="rect">
            <a:avLst/>
          </a:prstGeom>
        </p:spPr>
        <p:txBody>
          <a:bodyPr wrap="none">
            <a:spAutoFit/>
          </a:bodyPr>
          <a:lstStyle/>
          <a:p>
            <a:pPr algn="ctr"/>
            <a:r>
              <a:rPr lang="ar-SA" sz="5400" dirty="0">
                <a:ln w="9525">
                  <a:noFill/>
                  <a:prstDash val="solid"/>
                </a:ln>
                <a:solidFill>
                  <a:schemeClr val="bg1"/>
                </a:solidFill>
                <a:latin typeface="Arial Black" panose="020B0A04020102020204" pitchFamily="34" charset="0"/>
                <a:cs typeface="Sultan bold" pitchFamily="2" charset="-78"/>
              </a:rPr>
              <a:t>أهداف الدرس</a:t>
            </a:r>
            <a:endParaRPr lang="en-US" sz="5400" dirty="0">
              <a:ln w="9525">
                <a:noFill/>
                <a:prstDash val="solid"/>
              </a:ln>
              <a:solidFill>
                <a:schemeClr val="bg1"/>
              </a:solidFill>
              <a:latin typeface="Arial Black" panose="020B0A04020102020204" pitchFamily="34" charset="0"/>
              <a:cs typeface="Sultan bold" pitchFamily="2" charset="-78"/>
            </a:endParaRPr>
          </a:p>
        </p:txBody>
      </p:sp>
      <p:grpSp>
        <p:nvGrpSpPr>
          <p:cNvPr id="12" name="Shape 631">
            <a:extLst>
              <a:ext uri="{FF2B5EF4-FFF2-40B4-BE49-F238E27FC236}">
                <a16:creationId xmlns:a16="http://schemas.microsoft.com/office/drawing/2014/main" id="{26404733-55D9-4213-B05C-D0BE9C60E1F9}"/>
              </a:ext>
            </a:extLst>
          </p:cNvPr>
          <p:cNvGrpSpPr/>
          <p:nvPr/>
        </p:nvGrpSpPr>
        <p:grpSpPr>
          <a:xfrm flipH="1">
            <a:off x="11056602" y="302643"/>
            <a:ext cx="827524" cy="848823"/>
            <a:chOff x="5961125" y="1623900"/>
            <a:chExt cx="427450" cy="448175"/>
          </a:xfrm>
        </p:grpSpPr>
        <p:sp>
          <p:nvSpPr>
            <p:cNvPr id="13" name="Shape 632">
              <a:extLst>
                <a:ext uri="{FF2B5EF4-FFF2-40B4-BE49-F238E27FC236}">
                  <a16:creationId xmlns:a16="http://schemas.microsoft.com/office/drawing/2014/main" id="{FBC4067F-F4D1-46EE-BB67-7B23C1260126}"/>
                </a:ext>
              </a:extLst>
            </p:cNvPr>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4" name="Shape 633">
              <a:extLst>
                <a:ext uri="{FF2B5EF4-FFF2-40B4-BE49-F238E27FC236}">
                  <a16:creationId xmlns:a16="http://schemas.microsoft.com/office/drawing/2014/main" id="{0F970148-B9AF-453B-949B-66702049C424}"/>
                </a:ext>
              </a:extLst>
            </p:cNvPr>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5" name="Shape 634">
              <a:extLst>
                <a:ext uri="{FF2B5EF4-FFF2-40B4-BE49-F238E27FC236}">
                  <a16:creationId xmlns:a16="http://schemas.microsoft.com/office/drawing/2014/main" id="{0EFE44E9-6915-4BEF-BAA1-1164CF41B1E6}"/>
                </a:ext>
              </a:extLst>
            </p:cNvPr>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6" name="Shape 635">
              <a:extLst>
                <a:ext uri="{FF2B5EF4-FFF2-40B4-BE49-F238E27FC236}">
                  <a16:creationId xmlns:a16="http://schemas.microsoft.com/office/drawing/2014/main" id="{F5254662-978C-494C-A5CC-7B6AF784ACF5}"/>
                </a:ext>
              </a:extLst>
            </p:cNvPr>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7" name="Shape 636">
              <a:extLst>
                <a:ext uri="{FF2B5EF4-FFF2-40B4-BE49-F238E27FC236}">
                  <a16:creationId xmlns:a16="http://schemas.microsoft.com/office/drawing/2014/main" id="{AF18F426-07A8-46FD-9319-42DFAD7570F6}"/>
                </a:ext>
              </a:extLst>
            </p:cNvPr>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8" name="Shape 637">
              <a:extLst>
                <a:ext uri="{FF2B5EF4-FFF2-40B4-BE49-F238E27FC236}">
                  <a16:creationId xmlns:a16="http://schemas.microsoft.com/office/drawing/2014/main" id="{BE1E9959-7B11-4D58-A979-FA1BC56BCCE5}"/>
                </a:ext>
              </a:extLst>
            </p:cNvPr>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sp>
          <p:nvSpPr>
            <p:cNvPr id="19" name="Shape 638">
              <a:extLst>
                <a:ext uri="{FF2B5EF4-FFF2-40B4-BE49-F238E27FC236}">
                  <a16:creationId xmlns:a16="http://schemas.microsoft.com/office/drawing/2014/main" id="{AD1312A7-F816-48E9-89F3-EE8D60ACF512}"/>
                </a:ext>
              </a:extLst>
            </p:cNvPr>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FF98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chemeClr val="accent2"/>
                </a:solidFill>
              </a:endParaRPr>
            </a:p>
          </p:txBody>
        </p:sp>
      </p:grpSp>
      <p:sp>
        <p:nvSpPr>
          <p:cNvPr id="37" name="مستطيل مستدير الزوايا 5">
            <a:hlinkClick r:id="rId2" action="ppaction://hlinksldjump"/>
            <a:extLst>
              <a:ext uri="{FF2B5EF4-FFF2-40B4-BE49-F238E27FC236}">
                <a16:creationId xmlns:a16="http://schemas.microsoft.com/office/drawing/2014/main" id="{43E9C12C-5BC2-40AE-ACC5-04FA6747C583}"/>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a16="http://schemas.microsoft.com/office/drawing/2014/main" id="{26A7B993-6928-4D4E-A625-2F80AE4E59C8}"/>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a16="http://schemas.microsoft.com/office/drawing/2014/main" id="{02C9A14A-8535-4363-81B7-4E9E0BA9039D}"/>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rId5" action="ppaction://hlinksldjump"/>
            <a:extLst>
              <a:ext uri="{FF2B5EF4-FFF2-40B4-BE49-F238E27FC236}">
                <a16:creationId xmlns:a16="http://schemas.microsoft.com/office/drawing/2014/main" id="{F0F1F850-26EE-4CA3-86F7-9345F8C043B7}"/>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6" action="ppaction://hlinksldjump"/>
            <a:extLst>
              <a:ext uri="{FF2B5EF4-FFF2-40B4-BE49-F238E27FC236}">
                <a16:creationId xmlns:a16="http://schemas.microsoft.com/office/drawing/2014/main" id="{FCAA9A9D-66D9-4C62-9EA9-08AEB5B5C91D}"/>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rId7" action="ppaction://hlinksldjump"/>
            <a:extLst>
              <a:ext uri="{FF2B5EF4-FFF2-40B4-BE49-F238E27FC236}">
                <a16:creationId xmlns:a16="http://schemas.microsoft.com/office/drawing/2014/main" id="{A6D69346-064A-43CE-86E1-9DDD1539E51B}"/>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rId8" action="ppaction://hlinksldjump"/>
            <a:extLst>
              <a:ext uri="{FF2B5EF4-FFF2-40B4-BE49-F238E27FC236}">
                <a16:creationId xmlns:a16="http://schemas.microsoft.com/office/drawing/2014/main" id="{E26899B5-85F1-47B1-AE22-01A44E3E7B06}"/>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5" name="TextBox 24">
            <a:extLst>
              <a:ext uri="{FF2B5EF4-FFF2-40B4-BE49-F238E27FC236}">
                <a16:creationId xmlns:a16="http://schemas.microsoft.com/office/drawing/2014/main" id="{AB3F1A40-2C47-4997-8B9A-52F28A576EF9}"/>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أسر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5394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1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b="1"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endParaRPr lang="ar-BH" sz="2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r" rtl="1">
              <a:lnSpc>
                <a:spcPct val="107000"/>
              </a:lnSpc>
              <a:spcBef>
                <a:spcPts val="0"/>
              </a:spcBef>
              <a:spcAft>
                <a:spcPts val="0"/>
              </a:spcAft>
              <a:buClr>
                <a:srgbClr val="44546A"/>
              </a:buClr>
              <a:buFont typeface="Wingdings 3" panose="05040102010807070707" pitchFamily="18" charset="2"/>
              <a:buChar char=""/>
            </a:pPr>
            <a:r>
              <a:rPr lang="ar-BH" sz="2800" b="1"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تأمّل الشكل الذي أمامك، وناقش زملاءك في العبارة التي وردت فيها؟</a:t>
            </a:r>
            <a:endParaRPr lang="en-US" sz="28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5572738" y="255539"/>
            <a:ext cx="3967753" cy="923330"/>
          </a:xfrm>
          <a:prstGeom prst="rect">
            <a:avLst/>
          </a:prstGeom>
        </p:spPr>
        <p:txBody>
          <a:bodyPr wrap="none">
            <a:spAutoFit/>
          </a:bodyPr>
          <a:lstStyle/>
          <a:p>
            <a:pPr algn="ctr"/>
            <a:r>
              <a:rPr lang="ar-BH" sz="5400" dirty="0">
                <a:ln w="9525">
                  <a:noFill/>
                  <a:prstDash val="solid"/>
                </a:ln>
                <a:solidFill>
                  <a:schemeClr val="bg1"/>
                </a:solidFill>
                <a:latin typeface="Arial Black" panose="020B0A04020102020204" pitchFamily="34" charset="0"/>
                <a:cs typeface="Sultan bold" pitchFamily="2" charset="-78"/>
              </a:rPr>
              <a:t>النشاط الاستهلالي</a:t>
            </a:r>
            <a:endParaRPr lang="en-US" sz="5400" dirty="0">
              <a:ln w="9525">
                <a:noFill/>
                <a:prstDash val="solid"/>
              </a:ln>
              <a:solidFill>
                <a:schemeClr val="bg1"/>
              </a:solidFill>
              <a:latin typeface="Arial Black" panose="020B0A04020102020204" pitchFamily="34" charset="0"/>
              <a:cs typeface="Sultan bold" pitchFamily="2" charset="-78"/>
            </a:endParaRPr>
          </a:p>
        </p:txBody>
      </p:sp>
      <p:sp>
        <p:nvSpPr>
          <p:cNvPr id="25" name="Google Shape;618;p37">
            <a:extLst>
              <a:ext uri="{FF2B5EF4-FFF2-40B4-BE49-F238E27FC236}">
                <a16:creationId xmlns:a16="http://schemas.microsoft.com/office/drawing/2014/main" id="{72CEAC61-F310-4844-B487-06FA6E818A43}"/>
              </a:ext>
            </a:extLst>
          </p:cNvPr>
          <p:cNvSpPr/>
          <p:nvPr/>
        </p:nvSpPr>
        <p:spPr>
          <a:xfrm flipH="1">
            <a:off x="11102194" y="404098"/>
            <a:ext cx="690113" cy="738922"/>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مستطيل مستدير الزوايا 5">
            <a:hlinkClick r:id="rId2" action="ppaction://hlinksldjump"/>
            <a:extLst>
              <a:ext uri="{FF2B5EF4-FFF2-40B4-BE49-F238E27FC236}">
                <a16:creationId xmlns:a16="http://schemas.microsoft.com/office/drawing/2014/main" id="{220986F1-298A-4317-8F1D-DEC6F74DF726}"/>
              </a:ext>
            </a:extLst>
          </p:cNvPr>
          <p:cNvSpPr/>
          <p:nvPr/>
        </p:nvSpPr>
        <p:spPr>
          <a:xfrm>
            <a:off x="10545482" y="1488631"/>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38" name="مستطيل مستدير الزوايا 11">
            <a:hlinkClick r:id="rId3" action="ppaction://hlinksldjump"/>
            <a:extLst>
              <a:ext uri="{FF2B5EF4-FFF2-40B4-BE49-F238E27FC236}">
                <a16:creationId xmlns:a16="http://schemas.microsoft.com/office/drawing/2014/main" id="{3B7A7441-8DB7-4757-842C-68A670B11AC0}"/>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39" name="مستطيل مستدير الزوايا 12">
            <a:hlinkClick r:id="rId4" action="ppaction://hlinksldjump"/>
            <a:extLst>
              <a:ext uri="{FF2B5EF4-FFF2-40B4-BE49-F238E27FC236}">
                <a16:creationId xmlns:a16="http://schemas.microsoft.com/office/drawing/2014/main" id="{38ADB007-11A9-4B3E-9A50-3CE7EDC0C015}"/>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40" name="مستطيل مستدير الزوايا 16">
            <a:hlinkClick r:id="rId5" action="ppaction://hlinksldjump"/>
            <a:extLst>
              <a:ext uri="{FF2B5EF4-FFF2-40B4-BE49-F238E27FC236}">
                <a16:creationId xmlns:a16="http://schemas.microsoft.com/office/drawing/2014/main" id="{59E2EA85-A36D-4589-82D5-5CE82696463D}"/>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41" name="مستطيل مستدير الزوايا 16">
            <a:hlinkClick r:id="rId6" action="ppaction://hlinksldjump"/>
            <a:extLst>
              <a:ext uri="{FF2B5EF4-FFF2-40B4-BE49-F238E27FC236}">
                <a16:creationId xmlns:a16="http://schemas.microsoft.com/office/drawing/2014/main" id="{53D995B7-EDE6-48BB-8EB4-3AC808F498EE}"/>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42" name="مستطيل مستدير الزوايا 16">
            <a:hlinkClick r:id="rId7" action="ppaction://hlinksldjump"/>
            <a:extLst>
              <a:ext uri="{FF2B5EF4-FFF2-40B4-BE49-F238E27FC236}">
                <a16:creationId xmlns:a16="http://schemas.microsoft.com/office/drawing/2014/main" id="{EF9AA6F8-EFCB-49CF-B40E-B62CA0080BB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43" name="مستطيل مستدير الزوايا 16">
            <a:hlinkClick r:id="rId8" action="ppaction://hlinksldjump"/>
            <a:extLst>
              <a:ext uri="{FF2B5EF4-FFF2-40B4-BE49-F238E27FC236}">
                <a16:creationId xmlns:a16="http://schemas.microsoft.com/office/drawing/2014/main" id="{CB95EDB4-5CA2-46EF-BBA7-310DCACCC03B}"/>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pic>
        <p:nvPicPr>
          <p:cNvPr id="20" name="Picture 19" descr="Environment Trivia Quiz">
            <a:extLst>
              <a:ext uri="{FF2B5EF4-FFF2-40B4-BE49-F238E27FC236}">
                <a16:creationId xmlns:a16="http://schemas.microsoft.com/office/drawing/2014/main" id="{75CD0A03-9FA2-4345-87FB-61EF39B679D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95104" y="1407561"/>
            <a:ext cx="7413307" cy="4258656"/>
          </a:xfrm>
          <a:prstGeom prst="rect">
            <a:avLst/>
          </a:prstGeom>
          <a:noFill/>
          <a:ln>
            <a:noFill/>
          </a:ln>
        </p:spPr>
      </p:pic>
      <p:sp>
        <p:nvSpPr>
          <p:cNvPr id="21" name="Text Box 47">
            <a:extLst>
              <a:ext uri="{FF2B5EF4-FFF2-40B4-BE49-F238E27FC236}">
                <a16:creationId xmlns:a16="http://schemas.microsoft.com/office/drawing/2014/main" id="{D8FDAE84-3F73-4F82-A5C8-9C54866CF080}"/>
              </a:ext>
            </a:extLst>
          </p:cNvPr>
          <p:cNvSpPr txBox="1"/>
          <p:nvPr/>
        </p:nvSpPr>
        <p:spPr>
          <a:xfrm>
            <a:off x="2295926" y="1942533"/>
            <a:ext cx="2543493" cy="16383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Low" rtl="1">
              <a:lnSpc>
                <a:spcPct val="115000"/>
              </a:lnSpc>
              <a:spcBef>
                <a:spcPts val="0"/>
              </a:spcBef>
              <a:spcAft>
                <a:spcPts val="0"/>
              </a:spcAft>
            </a:pPr>
            <a:r>
              <a:rPr lang="en-US" sz="5400" dirty="0" err="1">
                <a:ln w="9525" cap="rnd" cmpd="sng" algn="ctr">
                  <a:solidFill>
                    <a:srgbClr val="000000"/>
                  </a:solidFill>
                  <a:prstDash val="solid"/>
                  <a:bevel/>
                </a:ln>
                <a:solidFill>
                  <a:srgbClr val="FF0000"/>
                </a:solidFill>
                <a:effectLst/>
                <a:latin typeface="Al-Mateen" panose="02060803050605020204" pitchFamily="18" charset="-78"/>
                <a:ea typeface="Calibri" panose="020F0502020204030204" pitchFamily="34" charset="0"/>
                <a:cs typeface="Sultan bold" pitchFamily="2" charset="-78"/>
              </a:rPr>
              <a:t>الطبيعة</a:t>
            </a:r>
            <a:r>
              <a:rPr lang="en-US" sz="5400" dirty="0">
                <a:ln w="9525" cap="rnd" cmpd="sng" algn="ctr">
                  <a:solidFill>
                    <a:srgbClr val="000000"/>
                  </a:solidFill>
                  <a:prstDash val="solid"/>
                  <a:bevel/>
                </a:ln>
                <a:solidFill>
                  <a:srgbClr val="FF0000"/>
                </a:solidFill>
                <a:effectLst/>
                <a:latin typeface="Al-Mateen" panose="02060803050605020204" pitchFamily="18" charset="-78"/>
                <a:ea typeface="Calibri" panose="020F0502020204030204" pitchFamily="34" charset="0"/>
                <a:cs typeface="Sultan bold" pitchFamily="2" charset="-78"/>
              </a:rPr>
              <a:t> </a:t>
            </a:r>
            <a:endParaRPr lang="en-US" sz="1200" dirty="0">
              <a:solidFill>
                <a:srgbClr val="FF0000"/>
              </a:solidFill>
              <a:effectLst/>
              <a:latin typeface="Al-Mateen" panose="02060803050605020204" pitchFamily="18" charset="-78"/>
              <a:ea typeface="Calibri" panose="020F0502020204030204" pitchFamily="34" charset="0"/>
              <a:cs typeface="Sultan bold" pitchFamily="2" charset="-78"/>
            </a:endParaRPr>
          </a:p>
          <a:p>
            <a:pPr marL="0" marR="0" algn="justLow" rtl="1">
              <a:lnSpc>
                <a:spcPct val="115000"/>
              </a:lnSpc>
              <a:spcBef>
                <a:spcPts val="0"/>
              </a:spcBef>
              <a:spcAft>
                <a:spcPts val="0"/>
              </a:spcAft>
            </a:pPr>
            <a:r>
              <a:rPr lang="en-US" sz="4000" dirty="0" err="1">
                <a:ln w="9525" cap="rnd" cmpd="sng" algn="ctr">
                  <a:solidFill>
                    <a:srgbClr val="000000"/>
                  </a:solidFill>
                  <a:prstDash val="solid"/>
                  <a:bevel/>
                </a:ln>
                <a:solidFill>
                  <a:srgbClr val="FF0000"/>
                </a:solidFill>
                <a:effectLst/>
                <a:latin typeface="Al-Mateen" panose="02060803050605020204" pitchFamily="18" charset="-78"/>
                <a:ea typeface="Calibri" panose="020F0502020204030204" pitchFamily="34" charset="0"/>
                <a:cs typeface="Sultan bold" pitchFamily="2" charset="-78"/>
              </a:rPr>
              <a:t>تحمل</a:t>
            </a:r>
            <a:r>
              <a:rPr lang="en-US" sz="4000" dirty="0">
                <a:ln w="9525" cap="rnd" cmpd="sng" algn="ctr">
                  <a:solidFill>
                    <a:srgbClr val="000000"/>
                  </a:solidFill>
                  <a:prstDash val="solid"/>
                  <a:bevel/>
                </a:ln>
                <a:solidFill>
                  <a:srgbClr val="FF0000"/>
                </a:solidFill>
                <a:effectLst/>
                <a:latin typeface="Al-Mateen" panose="02060803050605020204" pitchFamily="18" charset="-78"/>
                <a:ea typeface="Calibri" panose="020F0502020204030204" pitchFamily="34" charset="0"/>
                <a:cs typeface="Sultan bold" pitchFamily="2" charset="-78"/>
              </a:rPr>
              <a:t> </a:t>
            </a:r>
            <a:r>
              <a:rPr lang="en-US" sz="4000" dirty="0" err="1">
                <a:ln w="9525" cap="rnd" cmpd="sng" algn="ctr">
                  <a:solidFill>
                    <a:srgbClr val="000000"/>
                  </a:solidFill>
                  <a:prstDash val="solid"/>
                  <a:bevel/>
                </a:ln>
                <a:solidFill>
                  <a:srgbClr val="FF0000"/>
                </a:solidFill>
                <a:effectLst/>
                <a:latin typeface="Al-Mateen" panose="02060803050605020204" pitchFamily="18" charset="-78"/>
                <a:ea typeface="Calibri" panose="020F0502020204030204" pitchFamily="34" charset="0"/>
                <a:cs typeface="Sultan bold" pitchFamily="2" charset="-78"/>
              </a:rPr>
              <a:t>بصمتنا</a:t>
            </a:r>
            <a:endParaRPr lang="en-US" sz="1200" dirty="0">
              <a:solidFill>
                <a:srgbClr val="FF0000"/>
              </a:solidFill>
              <a:effectLst/>
              <a:latin typeface="Al-Mateen" panose="02060803050605020204" pitchFamily="18" charset="-78"/>
              <a:ea typeface="Calibri" panose="020F0502020204030204" pitchFamily="34" charset="0"/>
              <a:cs typeface="Sultan bold" pitchFamily="2" charset="-78"/>
            </a:endParaRPr>
          </a:p>
        </p:txBody>
      </p:sp>
      <p:sp>
        <p:nvSpPr>
          <p:cNvPr id="22" name="TextBox 21">
            <a:extLst>
              <a:ext uri="{FF2B5EF4-FFF2-40B4-BE49-F238E27FC236}">
                <a16:creationId xmlns:a16="http://schemas.microsoft.com/office/drawing/2014/main" id="{65381BB4-8029-4D35-AA2C-AC3C88C35AD6}"/>
              </a:ext>
            </a:extLst>
          </p:cNvPr>
          <p:cNvSpPr txBox="1"/>
          <p:nvPr/>
        </p:nvSpPr>
        <p:spPr>
          <a:xfrm>
            <a:off x="-443398" y="6528267"/>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أسر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12820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R="0" lvl="0" algn="just" rtl="1">
              <a:lnSpc>
                <a:spcPct val="107000"/>
              </a:lnSpc>
              <a:spcBef>
                <a:spcPts val="0"/>
              </a:spcBef>
              <a:spcAft>
                <a:spcPts val="0"/>
              </a:spcAft>
              <a:buClr>
                <a:srgbClr val="5A8887"/>
              </a:buClr>
              <a:buSzPts val="1200"/>
            </a:pPr>
            <a:endParaRPr lang="ar-BH"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342900" marR="0" lvl="0" indent="-342900" algn="just" rtl="1">
              <a:lnSpc>
                <a:spcPct val="107000"/>
              </a:lnSpc>
              <a:spcBef>
                <a:spcPts val="0"/>
              </a:spcBef>
              <a:spcAft>
                <a:spcPts val="0"/>
              </a:spcAft>
              <a:buClr>
                <a:srgbClr val="5A8887"/>
              </a:buClr>
              <a:buSzPts val="1200"/>
              <a:buFont typeface="Symbol" panose="05050102010706020507" pitchFamily="18" charset="2"/>
              <a:buChar char=""/>
            </a:pPr>
            <a:endPar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0" marR="0" algn="r" rtl="1">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99280" y="2092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800" dirty="0">
                <a:solidFill>
                  <a:srgbClr val="C00000"/>
                </a:solidFill>
                <a:effectLst/>
                <a:latin typeface="Sultan bold"/>
                <a:ea typeface="Calibri" panose="020F0502020204030204" pitchFamily="34" charset="0"/>
              </a:rPr>
              <a:t> </a:t>
            </a:r>
            <a:r>
              <a:rPr lang="ar-BH" sz="3200" dirty="0">
                <a:solidFill>
                  <a:schemeClr val="bg1"/>
                </a:solidFill>
                <a:effectLst/>
                <a:latin typeface="Simplified Arabic" panose="02020603050405020304" pitchFamily="18" charset="-78"/>
                <a:ea typeface="Calibri" panose="020F0502020204030204" pitchFamily="34" charset="0"/>
                <a:cs typeface="Sultan bold"/>
              </a:rPr>
              <a:t>مفهوم البيئة </a:t>
            </a:r>
            <a:r>
              <a:rPr lang="en-US" sz="3200" dirty="0">
                <a:solidFill>
                  <a:schemeClr val="bg1"/>
                </a:solidFill>
                <a:effectLst/>
                <a:latin typeface="Simplified Arabic" panose="02020603050405020304" pitchFamily="18" charset="-78"/>
                <a:ea typeface="Calibri" panose="020F0502020204030204" pitchFamily="34" charset="0"/>
                <a:cs typeface="Sultan bold"/>
              </a:rPr>
              <a:t>Concept</a:t>
            </a:r>
            <a:r>
              <a:rPr lang="en-US" sz="3200" dirty="0">
                <a:solidFill>
                  <a:schemeClr val="bg1"/>
                </a:solidFill>
                <a:effectLst/>
                <a:latin typeface="Calibri" panose="020F0502020204030204" pitchFamily="34" charset="0"/>
                <a:ea typeface="Calibri" panose="020F0502020204030204" pitchFamily="34" charset="0"/>
              </a:rPr>
              <a:t> Environment</a:t>
            </a:r>
            <a:r>
              <a:rPr lang="ar-BH" sz="1800" dirty="0">
                <a:solidFill>
                  <a:srgbClr val="C00000"/>
                </a:solidFill>
                <a:effectLst/>
                <a:latin typeface="Simplified Arabic" panose="02020603050405020304" pitchFamily="18" charset="-78"/>
                <a:ea typeface="Calibri" panose="020F0502020204030204" pitchFamily="34" charset="0"/>
                <a:cs typeface="Sultan bold"/>
              </a:rPr>
              <a:t>:</a:t>
            </a:r>
            <a:r>
              <a:rPr lang="ar-BH" sz="1800" dirty="0">
                <a:effectLst/>
                <a:ea typeface="Calibri" panose="020F0502020204030204" pitchFamily="34" charset="0"/>
                <a:cs typeface="Simplified Arabic" panose="02020603050405020304" pitchFamily="18" charset="-78"/>
              </a:rPr>
              <a:t> </a:t>
            </a:r>
            <a:endParaRPr lang="ar-BH" sz="3200" dirty="0">
              <a:solidFill>
                <a:schemeClr val="bg1"/>
              </a:solidFill>
            </a:endParaRP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مستطيل مستدير الزوايا 5">
            <a:hlinkClick r:id="rId2" action="ppaction://hlinksldjump"/>
            <a:extLst>
              <a:ext uri="{FF2B5EF4-FFF2-40B4-BE49-F238E27FC236}">
                <a16:creationId xmlns:a16="http://schemas.microsoft.com/office/drawing/2014/main" id="{65082403-C596-453D-B416-40806A82B962}"/>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1">
            <a:hlinkClick r:id="rId3" action="ppaction://hlinksldjump"/>
            <a:extLst>
              <a:ext uri="{FF2B5EF4-FFF2-40B4-BE49-F238E27FC236}">
                <a16:creationId xmlns:a16="http://schemas.microsoft.com/office/drawing/2014/main" id="{E616BB28-ABA1-44F1-A87D-BBD419E6D123}"/>
              </a:ext>
            </a:extLst>
          </p:cNvPr>
          <p:cNvSpPr/>
          <p:nvPr/>
        </p:nvSpPr>
        <p:spPr>
          <a:xfrm>
            <a:off x="10545482" y="2185368"/>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2">
            <a:hlinkClick r:id="rId4" action="ppaction://hlinksldjump"/>
            <a:extLst>
              <a:ext uri="{FF2B5EF4-FFF2-40B4-BE49-F238E27FC236}">
                <a16:creationId xmlns:a16="http://schemas.microsoft.com/office/drawing/2014/main" id="{67FD28B7-2F3F-4E76-A38E-2F0820C50AC3}"/>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6">
            <a:hlinkClick r:id="rId5" action="ppaction://hlinksldjump"/>
            <a:extLst>
              <a:ext uri="{FF2B5EF4-FFF2-40B4-BE49-F238E27FC236}">
                <a16:creationId xmlns:a16="http://schemas.microsoft.com/office/drawing/2014/main" id="{A6CC0520-3ACE-48C5-96E2-779543E38C44}"/>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6" action="ppaction://hlinksldjump"/>
            <a:extLst>
              <a:ext uri="{FF2B5EF4-FFF2-40B4-BE49-F238E27FC236}">
                <a16:creationId xmlns:a16="http://schemas.microsoft.com/office/drawing/2014/main" id="{7702F891-7FC2-4F09-9F68-963B3C0AC7D3}"/>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7" action="ppaction://hlinksldjump"/>
            <a:extLst>
              <a:ext uri="{FF2B5EF4-FFF2-40B4-BE49-F238E27FC236}">
                <a16:creationId xmlns:a16="http://schemas.microsoft.com/office/drawing/2014/main" id="{A43997CF-7D26-44CE-9F47-84005EA8BDB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8" action="ppaction://hlinksldjump"/>
            <a:extLst>
              <a:ext uri="{FF2B5EF4-FFF2-40B4-BE49-F238E27FC236}">
                <a16:creationId xmlns:a16="http://schemas.microsoft.com/office/drawing/2014/main" id="{7A3BEB82-5D06-4231-B2FF-FA426D5B654F}"/>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6" name="Rectangle 35">
            <a:extLst>
              <a:ext uri="{FF2B5EF4-FFF2-40B4-BE49-F238E27FC236}">
                <a16:creationId xmlns:a16="http://schemas.microsoft.com/office/drawing/2014/main" id="{E91AE235-5C84-4631-A88D-2F8ED3E7821C}"/>
              </a:ext>
            </a:extLst>
          </p:cNvPr>
          <p:cNvSpPr/>
          <p:nvPr/>
        </p:nvSpPr>
        <p:spPr>
          <a:xfrm>
            <a:off x="1168367" y="481656"/>
            <a:ext cx="2391410" cy="399415"/>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000" dirty="0">
                <a:effectLst/>
                <a:ea typeface="Calibri" panose="020F0502020204030204" pitchFamily="34" charset="0"/>
                <a:cs typeface="Sultan bold"/>
              </a:rPr>
              <a:t>مهارة جماعيّة</a:t>
            </a:r>
            <a:r>
              <a:rPr lang="ar-BH" sz="2000" b="1" dirty="0">
                <a:effectLst/>
                <a:ea typeface="Calibri" panose="020F0502020204030204" pitchFamily="34" charset="0"/>
                <a:cs typeface="Times New Roman" panose="02020603050405020304" pitchFamily="18" charset="0"/>
              </a:rPr>
              <a:t> (5-1-1)</a:t>
            </a:r>
            <a:endParaRPr lang="en-US" sz="1400" dirty="0">
              <a:effectLst/>
              <a:ea typeface="Calibri" panose="020F050202020403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28D12DAD-BB9E-43DB-870C-6BEFFE46A903}"/>
              </a:ext>
            </a:extLst>
          </p:cNvPr>
          <p:cNvSpPr txBox="1"/>
          <p:nvPr/>
        </p:nvSpPr>
        <p:spPr>
          <a:xfrm>
            <a:off x="-435579" y="6546808"/>
            <a:ext cx="8374495" cy="400110"/>
          </a:xfrm>
          <a:prstGeom prst="rect">
            <a:avLst/>
          </a:prstGeom>
          <a:noFill/>
        </p:spPr>
        <p:txBody>
          <a:bodyPr wrap="square" rtlCol="1">
            <a:spAutoFit/>
          </a:bodyPr>
          <a:lstStyle/>
          <a:p>
            <a:pPr algn="r"/>
            <a:r>
              <a:rPr lang="ar-BH" sz="2000" b="1">
                <a:solidFill>
                  <a:srgbClr val="3F5378"/>
                </a:solidFill>
                <a:latin typeface="Sakkal Majalla" panose="02000000000000000000" pitchFamily="2" charset="-78"/>
                <a:cs typeface="Sakkal Majalla" panose="02000000000000000000" pitchFamily="2" charset="-78"/>
              </a:rPr>
              <a:t>أسر </a:t>
            </a:r>
            <a:r>
              <a:rPr lang="ar-BH" sz="2000" b="1" dirty="0">
                <a:solidFill>
                  <a:srgbClr val="3F5378"/>
                </a:solidFill>
                <a:latin typeface="Sakkal Majalla" panose="02000000000000000000" pitchFamily="2" charset="-78"/>
                <a:cs typeface="Sakkal Majalla" panose="02000000000000000000" pitchFamily="2" charset="-78"/>
              </a:rPr>
              <a:t>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a16="http://schemas.microsoft.com/office/drawing/2014/main" id="{B111CC54-B200-4F53-B438-16F17B8DC9FD}"/>
              </a:ext>
            </a:extLst>
          </p:cNvPr>
          <p:cNvPicPr>
            <a:picLocks noChangeAspect="1"/>
          </p:cNvPicPr>
          <p:nvPr/>
        </p:nvPicPr>
        <p:blipFill rotWithShape="1">
          <a:blip r:embed="rId9"/>
          <a:srcRect l="26462" t="31866" r="29174" b="8939"/>
          <a:stretch/>
        </p:blipFill>
        <p:spPr>
          <a:xfrm>
            <a:off x="2070339" y="1383489"/>
            <a:ext cx="6739753" cy="5058615"/>
          </a:xfrm>
          <a:prstGeom prst="rect">
            <a:avLst/>
          </a:prstGeom>
        </p:spPr>
      </p:pic>
    </p:spTree>
    <p:extLst>
      <p:ext uri="{BB962C8B-B14F-4D97-AF65-F5344CB8AC3E}">
        <p14:creationId xmlns:p14="http://schemas.microsoft.com/office/powerpoint/2010/main" val="166968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algn="r" rtl="1">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99280" y="2092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800" dirty="0">
                <a:solidFill>
                  <a:srgbClr val="C00000"/>
                </a:solidFill>
                <a:effectLst/>
                <a:latin typeface="Sultan bold"/>
                <a:ea typeface="Calibri" panose="020F0502020204030204" pitchFamily="34" charset="0"/>
              </a:rPr>
              <a:t> </a:t>
            </a:r>
            <a:r>
              <a:rPr lang="ar-BH" sz="3200" dirty="0">
                <a:solidFill>
                  <a:schemeClr val="bg1"/>
                </a:solidFill>
                <a:effectLst/>
                <a:latin typeface="Simplified Arabic" panose="02020603050405020304" pitchFamily="18" charset="-78"/>
                <a:ea typeface="Calibri" panose="020F0502020204030204" pitchFamily="34" charset="0"/>
                <a:cs typeface="Sultan bold"/>
              </a:rPr>
              <a:t>مفهوم البيئة </a:t>
            </a:r>
            <a:r>
              <a:rPr lang="en-US" sz="3200" dirty="0">
                <a:solidFill>
                  <a:schemeClr val="bg1"/>
                </a:solidFill>
                <a:effectLst/>
                <a:latin typeface="Simplified Arabic" panose="02020603050405020304" pitchFamily="18" charset="-78"/>
                <a:ea typeface="Calibri" panose="020F0502020204030204" pitchFamily="34" charset="0"/>
                <a:cs typeface="Sultan bold"/>
              </a:rPr>
              <a:t>Concept</a:t>
            </a:r>
            <a:r>
              <a:rPr lang="en-US" sz="3200" dirty="0">
                <a:solidFill>
                  <a:schemeClr val="bg1"/>
                </a:solidFill>
                <a:effectLst/>
                <a:latin typeface="Calibri" panose="020F0502020204030204" pitchFamily="34" charset="0"/>
                <a:ea typeface="Calibri" panose="020F0502020204030204" pitchFamily="34" charset="0"/>
              </a:rPr>
              <a:t> Environment</a:t>
            </a:r>
            <a:r>
              <a:rPr lang="ar-BH" sz="1800" dirty="0">
                <a:solidFill>
                  <a:srgbClr val="C00000"/>
                </a:solidFill>
                <a:effectLst/>
                <a:latin typeface="Simplified Arabic" panose="02020603050405020304" pitchFamily="18" charset="-78"/>
                <a:ea typeface="Calibri" panose="020F0502020204030204" pitchFamily="34" charset="0"/>
                <a:cs typeface="Sultan bold"/>
              </a:rPr>
              <a:t>:</a:t>
            </a:r>
            <a:r>
              <a:rPr lang="ar-BH" sz="1800" dirty="0">
                <a:effectLst/>
                <a:ea typeface="Calibri" panose="020F0502020204030204" pitchFamily="34" charset="0"/>
                <a:cs typeface="Simplified Arabic" panose="02020603050405020304" pitchFamily="18" charset="-78"/>
              </a:rPr>
              <a:t> </a:t>
            </a:r>
            <a:endParaRPr lang="ar-BH" sz="3200" dirty="0">
              <a:solidFill>
                <a:schemeClr val="bg1"/>
              </a:solidFill>
            </a:endParaRP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مستطيل مستدير الزوايا 5">
            <a:hlinkClick r:id="rId2" action="ppaction://hlinksldjump"/>
            <a:extLst>
              <a:ext uri="{FF2B5EF4-FFF2-40B4-BE49-F238E27FC236}">
                <a16:creationId xmlns:a16="http://schemas.microsoft.com/office/drawing/2014/main" id="{65082403-C596-453D-B416-40806A82B962}"/>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1">
            <a:hlinkClick r:id="rId3" action="ppaction://hlinksldjump"/>
            <a:extLst>
              <a:ext uri="{FF2B5EF4-FFF2-40B4-BE49-F238E27FC236}">
                <a16:creationId xmlns:a16="http://schemas.microsoft.com/office/drawing/2014/main" id="{E616BB28-ABA1-44F1-A87D-BBD419E6D123}"/>
              </a:ext>
            </a:extLst>
          </p:cNvPr>
          <p:cNvSpPr/>
          <p:nvPr/>
        </p:nvSpPr>
        <p:spPr>
          <a:xfrm>
            <a:off x="10545482" y="2185368"/>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2">
            <a:hlinkClick r:id="rId4" action="ppaction://hlinksldjump"/>
            <a:extLst>
              <a:ext uri="{FF2B5EF4-FFF2-40B4-BE49-F238E27FC236}">
                <a16:creationId xmlns:a16="http://schemas.microsoft.com/office/drawing/2014/main" id="{67FD28B7-2F3F-4E76-A38E-2F0820C50AC3}"/>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6">
            <a:hlinkClick r:id="rId5" action="ppaction://hlinksldjump"/>
            <a:extLst>
              <a:ext uri="{FF2B5EF4-FFF2-40B4-BE49-F238E27FC236}">
                <a16:creationId xmlns:a16="http://schemas.microsoft.com/office/drawing/2014/main" id="{A6CC0520-3ACE-48C5-96E2-779543E38C44}"/>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6" action="ppaction://hlinksldjump"/>
            <a:extLst>
              <a:ext uri="{FF2B5EF4-FFF2-40B4-BE49-F238E27FC236}">
                <a16:creationId xmlns:a16="http://schemas.microsoft.com/office/drawing/2014/main" id="{7702F891-7FC2-4F09-9F68-963B3C0AC7D3}"/>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7" action="ppaction://hlinksldjump"/>
            <a:extLst>
              <a:ext uri="{FF2B5EF4-FFF2-40B4-BE49-F238E27FC236}">
                <a16:creationId xmlns:a16="http://schemas.microsoft.com/office/drawing/2014/main" id="{A43997CF-7D26-44CE-9F47-84005EA8BDBF}"/>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8" action="ppaction://hlinksldjump"/>
            <a:extLst>
              <a:ext uri="{FF2B5EF4-FFF2-40B4-BE49-F238E27FC236}">
                <a16:creationId xmlns:a16="http://schemas.microsoft.com/office/drawing/2014/main" id="{7A3BEB82-5D06-4231-B2FF-FA426D5B654F}"/>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6" name="Rectangle 35">
            <a:extLst>
              <a:ext uri="{FF2B5EF4-FFF2-40B4-BE49-F238E27FC236}">
                <a16:creationId xmlns:a16="http://schemas.microsoft.com/office/drawing/2014/main" id="{E91AE235-5C84-4631-A88D-2F8ED3E7821C}"/>
              </a:ext>
            </a:extLst>
          </p:cNvPr>
          <p:cNvSpPr/>
          <p:nvPr/>
        </p:nvSpPr>
        <p:spPr>
          <a:xfrm>
            <a:off x="636391" y="430577"/>
            <a:ext cx="2391410" cy="399415"/>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0" algn="ctr" rtl="1">
              <a:lnSpc>
                <a:spcPct val="107000"/>
              </a:lnSpc>
              <a:spcBef>
                <a:spcPts val="0"/>
              </a:spcBef>
              <a:spcAft>
                <a:spcPts val="0"/>
              </a:spcAft>
            </a:pPr>
            <a:r>
              <a:rPr lang="ar-BH" sz="2000" dirty="0">
                <a:effectLst/>
                <a:ea typeface="Calibri" panose="020F0502020204030204" pitchFamily="34" charset="0"/>
                <a:cs typeface="Sultan bold"/>
              </a:rPr>
              <a:t>مهارة جماعيّة</a:t>
            </a:r>
            <a:r>
              <a:rPr lang="ar-BH" sz="2000" b="1" dirty="0">
                <a:effectLst/>
                <a:ea typeface="Calibri" panose="020F0502020204030204" pitchFamily="34" charset="0"/>
                <a:cs typeface="Times New Roman" panose="02020603050405020304" pitchFamily="18" charset="0"/>
              </a:rPr>
              <a:t> (5-1-1)</a:t>
            </a:r>
            <a:endParaRPr lang="en-US" sz="1400" dirty="0">
              <a:effectLst/>
              <a:ea typeface="Calibri" panose="020F050202020403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82238F0E-0E3F-4AD1-8480-309527DAA90E}"/>
              </a:ext>
            </a:extLst>
          </p:cNvPr>
          <p:cNvSpPr txBox="1"/>
          <p:nvPr/>
        </p:nvSpPr>
        <p:spPr>
          <a:xfrm>
            <a:off x="-544023" y="6521692"/>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pic>
        <p:nvPicPr>
          <p:cNvPr id="3" name="Picture 2">
            <a:extLst>
              <a:ext uri="{FF2B5EF4-FFF2-40B4-BE49-F238E27FC236}">
                <a16:creationId xmlns:a16="http://schemas.microsoft.com/office/drawing/2014/main" id="{6CF0374B-169A-43F8-98F0-09ECEF2C812D}"/>
              </a:ext>
            </a:extLst>
          </p:cNvPr>
          <p:cNvPicPr>
            <a:picLocks noChangeAspect="1"/>
          </p:cNvPicPr>
          <p:nvPr/>
        </p:nvPicPr>
        <p:blipFill rotWithShape="1">
          <a:blip r:embed="rId9"/>
          <a:srcRect l="25684" t="31866" r="29387" b="26261"/>
          <a:stretch/>
        </p:blipFill>
        <p:spPr>
          <a:xfrm>
            <a:off x="677119" y="1443250"/>
            <a:ext cx="9201616" cy="4823805"/>
          </a:xfrm>
          <a:prstGeom prst="rect">
            <a:avLst/>
          </a:prstGeom>
        </p:spPr>
      </p:pic>
    </p:spTree>
    <p:extLst>
      <p:ext uri="{BB962C8B-B14F-4D97-AF65-F5344CB8AC3E}">
        <p14:creationId xmlns:p14="http://schemas.microsoft.com/office/powerpoint/2010/main" val="1953092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346710" marR="0" algn="r" rtl="1">
              <a:lnSpc>
                <a:spcPct val="107000"/>
              </a:lnSpc>
              <a:spcBef>
                <a:spcPts val="0"/>
              </a:spcBef>
              <a:spcAft>
                <a:spcPts val="0"/>
              </a:spcAft>
            </a:pPr>
            <a:r>
              <a:rPr lang="ar-BH" sz="3600" b="1" dirty="0">
                <a:effectLst/>
                <a:highlight>
                  <a:srgbClr val="008080"/>
                </a:highlight>
                <a:latin typeface="Calibri" panose="020F0502020204030204" pitchFamily="34" charset="0"/>
                <a:ea typeface="Calibri" panose="020F0502020204030204" pitchFamily="34" charset="0"/>
                <a:cs typeface="Sultan bold"/>
              </a:rPr>
              <a:t>البيئة </a:t>
            </a:r>
            <a:r>
              <a:rPr lang="ar-BH" sz="3600" b="1" dirty="0">
                <a:effectLst/>
                <a:highlight>
                  <a:srgbClr val="008080"/>
                </a:highlight>
                <a:latin typeface="Calibri" panose="020F0502020204030204" pitchFamily="34" charset="0"/>
                <a:ea typeface="Calibri" panose="020F0502020204030204" pitchFamily="34" charset="0"/>
                <a:cs typeface="Calibri" panose="020F0502020204030204" pitchFamily="34" charset="0"/>
              </a:rPr>
              <a:t> </a:t>
            </a:r>
            <a:r>
              <a:rPr lang="en-US" sz="3600" b="1" dirty="0">
                <a:effectLst/>
                <a:highlight>
                  <a:srgbClr val="008080"/>
                </a:highlight>
                <a:latin typeface="Calibri" panose="020F0502020204030204" pitchFamily="34" charset="0"/>
                <a:ea typeface="Calibri" panose="020F0502020204030204" pitchFamily="34" charset="0"/>
                <a:cs typeface="Calibri" panose="020F0502020204030204" pitchFamily="34" charset="0"/>
              </a:rPr>
              <a:t>Environment</a:t>
            </a:r>
            <a:r>
              <a:rPr lang="ar-BH"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28160" y="177021"/>
            <a:ext cx="8153400"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p>
        </p:txBody>
      </p:sp>
      <p:sp>
        <p:nvSpPr>
          <p:cNvPr id="9" name="Rectangle 6">
            <a:extLst>
              <a:ext uri="{FF2B5EF4-FFF2-40B4-BE49-F238E27FC236}">
                <a16:creationId xmlns:a16="http://schemas.microsoft.com/office/drawing/2014/main" id="{06026ACD-4FC9-499D-A4D4-602A071AD132}"/>
              </a:ext>
            </a:extLst>
          </p:cNvPr>
          <p:cNvSpPr/>
          <p:nvPr/>
        </p:nvSpPr>
        <p:spPr>
          <a:xfrm>
            <a:off x="7957913" y="298322"/>
            <a:ext cx="2587568" cy="830997"/>
          </a:xfrm>
          <a:prstGeom prst="rect">
            <a:avLst/>
          </a:prstGeom>
        </p:spPr>
        <p:txBody>
          <a:bodyPr wrap="none">
            <a:spAutoFit/>
          </a:bodyPr>
          <a:lstStyle/>
          <a:p>
            <a:pPr algn="r" rtl="1">
              <a:spcBef>
                <a:spcPts val="0"/>
              </a:spcBef>
              <a:spcAft>
                <a:spcPts val="1000"/>
              </a:spcAft>
            </a:pPr>
            <a:r>
              <a:rPr lang="ar-BH" sz="4800" dirty="0">
                <a:solidFill>
                  <a:schemeClr val="bg1"/>
                </a:solidFill>
                <a:latin typeface="Sakkal Majalla" panose="02000000000000000000" pitchFamily="2" charset="-78"/>
                <a:cs typeface="Sultan bold" pitchFamily="2" charset="-78"/>
              </a:rPr>
              <a:t>مفهوم البيئة </a:t>
            </a:r>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مستطيل مستدير الزوايا 5">
            <a:hlinkClick r:id="rId2" action="ppaction://hlinksldjump"/>
            <a:extLst>
              <a:ext uri="{FF2B5EF4-FFF2-40B4-BE49-F238E27FC236}">
                <a16:creationId xmlns:a16="http://schemas.microsoft.com/office/drawing/2014/main" id="{D3AE45D0-0DD6-4D61-A1EB-3B665E9FED4E}"/>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2" name="مستطيل مستدير الزوايا 11">
            <a:hlinkClick r:id="rId3" action="ppaction://hlinksldjump"/>
            <a:extLst>
              <a:ext uri="{FF2B5EF4-FFF2-40B4-BE49-F238E27FC236}">
                <a16:creationId xmlns:a16="http://schemas.microsoft.com/office/drawing/2014/main" id="{026E2C9E-3AB4-4E81-A104-9A72CCD802E9}"/>
              </a:ext>
            </a:extLst>
          </p:cNvPr>
          <p:cNvSpPr/>
          <p:nvPr/>
        </p:nvSpPr>
        <p:spPr>
          <a:xfrm>
            <a:off x="10545482" y="2185368"/>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3" name="مستطيل مستدير الزوايا 12">
            <a:hlinkClick r:id="rId4" action="ppaction://hlinksldjump"/>
            <a:extLst>
              <a:ext uri="{FF2B5EF4-FFF2-40B4-BE49-F238E27FC236}">
                <a16:creationId xmlns:a16="http://schemas.microsoft.com/office/drawing/2014/main" id="{8EDFC651-A93A-4E81-BFCE-C4BFBC6FD98D}"/>
              </a:ext>
            </a:extLst>
          </p:cNvPr>
          <p:cNvSpPr/>
          <p:nvPr/>
        </p:nvSpPr>
        <p:spPr>
          <a:xfrm>
            <a:off x="10545482" y="2873464"/>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4" name="مستطيل مستدير الزوايا 16">
            <a:hlinkClick r:id="rId5" action="ppaction://hlinksldjump"/>
            <a:extLst>
              <a:ext uri="{FF2B5EF4-FFF2-40B4-BE49-F238E27FC236}">
                <a16:creationId xmlns:a16="http://schemas.microsoft.com/office/drawing/2014/main" id="{F36D8E8C-3125-447D-B605-35CAC87AF916}"/>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6">
            <a:hlinkClick r:id="rId6" action="ppaction://hlinksldjump"/>
            <a:extLst>
              <a:ext uri="{FF2B5EF4-FFF2-40B4-BE49-F238E27FC236}">
                <a16:creationId xmlns:a16="http://schemas.microsoft.com/office/drawing/2014/main" id="{BEAE9E57-891B-4C01-8877-42370BE5214D}"/>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6">
            <a:hlinkClick r:id="rId7" action="ppaction://hlinksldjump"/>
            <a:extLst>
              <a:ext uri="{FF2B5EF4-FFF2-40B4-BE49-F238E27FC236}">
                <a16:creationId xmlns:a16="http://schemas.microsoft.com/office/drawing/2014/main" id="{A27DD83D-0984-44A6-9BBE-DE3A5EC1424D}"/>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8" action="ppaction://hlinksldjump"/>
            <a:extLst>
              <a:ext uri="{FF2B5EF4-FFF2-40B4-BE49-F238E27FC236}">
                <a16:creationId xmlns:a16="http://schemas.microsoft.com/office/drawing/2014/main" id="{4946432E-5B6C-4DE8-89FF-1013C4F7468A}"/>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2" name="TextBox 1">
            <a:extLst>
              <a:ext uri="{FF2B5EF4-FFF2-40B4-BE49-F238E27FC236}">
                <a16:creationId xmlns:a16="http://schemas.microsoft.com/office/drawing/2014/main" id="{A85FD97E-6A47-410C-8654-4E02CC26EF5F}"/>
              </a:ext>
            </a:extLst>
          </p:cNvPr>
          <p:cNvSpPr txBox="1"/>
          <p:nvPr/>
        </p:nvSpPr>
        <p:spPr>
          <a:xfrm>
            <a:off x="735724" y="2017986"/>
            <a:ext cx="9406759" cy="1277914"/>
          </a:xfrm>
          <a:prstGeom prst="rect">
            <a:avLst/>
          </a:prstGeom>
          <a:solidFill>
            <a:srgbClr val="00CC99">
              <a:alpha val="11000"/>
            </a:srgbClr>
          </a:solidFill>
        </p:spPr>
        <p:txBody>
          <a:bodyPr wrap="square" rtlCol="0">
            <a:spAutoFit/>
          </a:bodyPr>
          <a:lstStyle/>
          <a:p>
            <a:pPr marL="342900" marR="0" lvl="0" indent="-342900" algn="r" rtl="1">
              <a:lnSpc>
                <a:spcPct val="107000"/>
              </a:lnSpc>
              <a:spcBef>
                <a:spcPts val="0"/>
              </a:spcBef>
              <a:spcAft>
                <a:spcPts val="0"/>
              </a:spcAft>
              <a:buClr>
                <a:srgbClr val="ED7D31"/>
              </a:buClr>
              <a:buFont typeface="Wingdings 3" panose="05040102010807070707" pitchFamily="18" charset="2"/>
              <a:buChar char=""/>
            </a:pPr>
            <a:r>
              <a:rPr lang="ar-BH" sz="36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الإطار الذي يعيش فيه الإنسان، ويحصل منه على مقومات حياته من غذاء وكساء ومأوى ودواء، ويمارس فيه نشاطاته المختلفة</a:t>
            </a:r>
            <a:r>
              <a:rPr lang="ar-BH" sz="1800"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a:t>
            </a:r>
            <a:endParaRPr lang="en-US" sz="1800" dirty="0">
              <a:effectLst/>
              <a:latin typeface="Calibri" panose="020F0502020204030204" pitchFamily="34" charset="0"/>
              <a:ea typeface="Calibri" panose="020F0502020204030204" pitchFamily="34" charset="0"/>
              <a:cs typeface="Wingdings 3" panose="05040102010807070707" pitchFamily="18" charset="2"/>
            </a:endParaRPr>
          </a:p>
        </p:txBody>
      </p:sp>
      <p:sp>
        <p:nvSpPr>
          <p:cNvPr id="3" name="TextBox 2">
            <a:extLst>
              <a:ext uri="{FF2B5EF4-FFF2-40B4-BE49-F238E27FC236}">
                <a16:creationId xmlns:a16="http://schemas.microsoft.com/office/drawing/2014/main" id="{A65D09EB-1174-4CBE-9EB7-813073574CEA}"/>
              </a:ext>
            </a:extLst>
          </p:cNvPr>
          <p:cNvSpPr txBox="1"/>
          <p:nvPr/>
        </p:nvSpPr>
        <p:spPr>
          <a:xfrm>
            <a:off x="501173" y="3562101"/>
            <a:ext cx="9869214" cy="2003625"/>
          </a:xfrm>
          <a:prstGeom prst="rect">
            <a:avLst/>
          </a:prstGeom>
          <a:noFill/>
        </p:spPr>
        <p:txBody>
          <a:bodyPr wrap="square" rtlCol="0">
            <a:spAutoFit/>
          </a:bodyPr>
          <a:lstStyle/>
          <a:p>
            <a:pPr marL="0" marR="0" algn="just" rtl="1">
              <a:lnSpc>
                <a:spcPct val="115000"/>
              </a:lnSpc>
              <a:spcBef>
                <a:spcPts val="0"/>
              </a:spcBef>
              <a:spcAft>
                <a:spcPts val="0"/>
              </a:spcAft>
            </a:pPr>
            <a:r>
              <a:rPr lang="ar-BH" sz="3600" b="1" dirty="0">
                <a:effectLst/>
                <a:latin typeface="Calibri" panose="020F0502020204030204" pitchFamily="34" charset="0"/>
                <a:ea typeface="Calibri" panose="020F0502020204030204" pitchFamily="34" charset="0"/>
                <a:cs typeface="Sakkal Majalla" panose="02000000000000000000" pitchFamily="2" charset="-78"/>
              </a:rPr>
              <a:t>وقد قسم بعض الباحثين البيئة إلى قسمين رئيسين:</a:t>
            </a:r>
            <a:endParaRPr lang="en-US" sz="36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E49D1C"/>
              </a:buClr>
              <a:buSzPts val="1400"/>
              <a:buFont typeface="Wingdings 3" panose="05040102010807070707" pitchFamily="18" charset="2"/>
              <a:buChar char=""/>
            </a:pPr>
            <a:r>
              <a:rPr lang="ar-BH" sz="3600" b="1" dirty="0">
                <a:effectLst/>
                <a:latin typeface="Calibri" panose="020F0502020204030204" pitchFamily="34" charset="0"/>
                <a:ea typeface="Calibri" panose="020F0502020204030204" pitchFamily="34" charset="0"/>
                <a:cs typeface="Sakkal Majalla" panose="02000000000000000000" pitchFamily="2" charset="-78"/>
              </a:rPr>
              <a:t>القسم الأول هو </a:t>
            </a:r>
            <a:r>
              <a:rPr lang="ar-BH" sz="3600" b="1" dirty="0">
                <a:effectLst/>
                <a:highlight>
                  <a:srgbClr val="FFFF00"/>
                </a:highlight>
                <a:latin typeface="Calibri" panose="020F0502020204030204" pitchFamily="34" charset="0"/>
                <a:ea typeface="Calibri" panose="020F0502020204030204" pitchFamily="34" charset="0"/>
                <a:cs typeface="Sakkal Majalla" panose="02000000000000000000" pitchFamily="2" charset="-78"/>
              </a:rPr>
              <a:t>البيئة الطبيعية</a:t>
            </a:r>
            <a:endParaRPr lang="en-US" sz="3600" b="1"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rtl="1">
              <a:lnSpc>
                <a:spcPct val="115000"/>
              </a:lnSpc>
              <a:spcBef>
                <a:spcPts val="0"/>
              </a:spcBef>
              <a:spcAft>
                <a:spcPts val="0"/>
              </a:spcAft>
              <a:buClr>
                <a:srgbClr val="E49D1C"/>
              </a:buClr>
              <a:buSzPts val="1400"/>
              <a:buFont typeface="Wingdings 3" panose="05040102010807070707" pitchFamily="18" charset="2"/>
              <a:buChar char=""/>
            </a:pPr>
            <a:r>
              <a:rPr lang="ar-BH" sz="3600" b="1" dirty="0">
                <a:effectLst/>
                <a:latin typeface="Calibri" panose="020F0502020204030204" pitchFamily="34" charset="0"/>
                <a:ea typeface="Calibri" panose="020F0502020204030204" pitchFamily="34" charset="0"/>
                <a:cs typeface="Sakkal Majalla" panose="02000000000000000000" pitchFamily="2" charset="-78"/>
              </a:rPr>
              <a:t>القسم الثاني هو </a:t>
            </a:r>
            <a:r>
              <a:rPr lang="ar-BH" sz="3600" b="1" dirty="0">
                <a:effectLst/>
                <a:highlight>
                  <a:srgbClr val="FFFF00"/>
                </a:highlight>
                <a:latin typeface="Calibri" panose="020F0502020204030204" pitchFamily="34" charset="0"/>
                <a:ea typeface="Calibri" panose="020F0502020204030204" pitchFamily="34" charset="0"/>
                <a:cs typeface="Sakkal Majalla" panose="02000000000000000000" pitchFamily="2" charset="-78"/>
              </a:rPr>
              <a:t>البيئة المشيدة</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C040AA7-684A-496C-BAB9-E83004C0A708}"/>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31572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48776" y="6501793"/>
            <a:ext cx="3643223" cy="33855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rtl="1"/>
            <a:r>
              <a:rPr lang="ar-BH" sz="1600" b="1" dirty="0">
                <a:latin typeface="Sakkal Majalla" panose="02000000000000000000" pitchFamily="2" charset="-78"/>
                <a:cs typeface="Sakkal Majalla" panose="02000000000000000000" pitchFamily="2" charset="-78"/>
              </a:rPr>
              <a:t>وزارة التربية والتعليم – </a:t>
            </a:r>
            <a:r>
              <a:rPr lang="ar-SA" sz="1600" b="1" dirty="0">
                <a:latin typeface="Sakkal Majalla" panose="02000000000000000000" pitchFamily="2" charset="-78"/>
                <a:cs typeface="Sakkal Majalla" panose="02000000000000000000" pitchFamily="2" charset="-78"/>
              </a:rPr>
              <a:t>الفصل الدراسي الثاني 2021-2022</a:t>
            </a:r>
            <a:endParaRPr lang="en-US" sz="1600" b="1" dirty="0">
              <a:latin typeface="Sakkal Majalla" panose="02000000000000000000" pitchFamily="2" charset="-78"/>
              <a:cs typeface="Sakkal Majalla" panose="02000000000000000000" pitchFamily="2" charset="-78"/>
            </a:endParaRPr>
          </a:p>
        </p:txBody>
      </p:sp>
      <p:cxnSp>
        <p:nvCxnSpPr>
          <p:cNvPr id="11" name="Straight Connector 10"/>
          <p:cNvCxnSpPr/>
          <p:nvPr/>
        </p:nvCxnSpPr>
        <p:spPr>
          <a:xfrm flipV="1">
            <a:off x="0" y="6521692"/>
            <a:ext cx="12192000" cy="5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مستطيل مستدير الزوايا 15">
            <a:extLst>
              <a:ext uri="{FF2B5EF4-FFF2-40B4-BE49-F238E27FC236}">
                <a16:creationId xmlns:a16="http://schemas.microsoft.com/office/drawing/2014/main" id="{F8EBF62B-66D0-49F2-9126-12F8652B5BF2}"/>
              </a:ext>
            </a:extLst>
          </p:cNvPr>
          <p:cNvSpPr/>
          <p:nvPr/>
        </p:nvSpPr>
        <p:spPr>
          <a:xfrm>
            <a:off x="109266" y="1335539"/>
            <a:ext cx="10337323" cy="5091884"/>
          </a:xfrm>
          <a:prstGeom prst="roundRect">
            <a:avLst>
              <a:gd name="adj" fmla="val 1416"/>
            </a:avLst>
          </a:prstGeom>
          <a:solidFill>
            <a:srgbClr val="D4D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66700" algn="r" rtl="1"/>
            <a:endParaRPr lang="en-US" sz="2800" dirty="0">
              <a:solidFill>
                <a:srgbClr val="0D0D0D"/>
              </a:solidFill>
              <a:highlight>
                <a:srgbClr val="FFFF00"/>
              </a:highlight>
              <a:latin typeface="Calibri" panose="020F0502020204030204" pitchFamily="34" charset="0"/>
              <a:cs typeface="+mj-cs"/>
            </a:endParaRPr>
          </a:p>
          <a:p>
            <a:pPr marL="266700" algn="r" rtl="1"/>
            <a:r>
              <a:rPr lang="ar-BH" sz="2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a:t>
            </a:r>
            <a:endParaRPr lang="en-US" sz="2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endParaRPr>
          </a:p>
          <a:p>
            <a:pPr marL="266700" algn="r" rtl="1"/>
            <a:r>
              <a:rPr lang="ar-BH" sz="2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اقرأ الخبر، ثمّ أجب عن الأسئلة الآتية:</a:t>
            </a:r>
          </a:p>
          <a:p>
            <a:pPr marL="266700" algn="r" rtl="1"/>
            <a:endParaRPr lang="ar-BH" sz="2800" dirty="0">
              <a:solidFill>
                <a:srgbClr val="0D0D0D"/>
              </a:solidFill>
              <a:latin typeface="Calibri" panose="020F0502020204030204" pitchFamily="34" charset="0"/>
              <a:ea typeface="Calibri" panose="020F0502020204030204" pitchFamily="34" charset="0"/>
              <a:cs typeface="Sakkal Majalla" panose="02000000000000000000" pitchFamily="2" charset="-78"/>
            </a:endParaRPr>
          </a:p>
          <a:p>
            <a:pPr marL="266700" algn="r" rtl="1"/>
            <a:endParaRPr lang="en-US" sz="2800" dirty="0">
              <a:effectLst/>
              <a:latin typeface="Calibri" panose="020F0502020204030204" pitchFamily="34" charset="0"/>
              <a:ea typeface="Calibri" panose="020F0502020204030204" pitchFamily="34" charset="0"/>
              <a:cs typeface="Wingdings 3" panose="05040102010807070707" pitchFamily="18" charset="2"/>
            </a:endParaRPr>
          </a:p>
          <a:p>
            <a:pPr marL="266700" algn="r" rtl="1"/>
            <a:r>
              <a:rPr lang="ar-BH" sz="1800" dirty="0">
                <a:solidFill>
                  <a:srgbClr val="0D0D0D"/>
                </a:solidFill>
                <a:effectLst/>
                <a:latin typeface="Calibri" panose="020F0502020204030204" pitchFamily="34" charset="0"/>
                <a:ea typeface="Calibri" panose="020F0502020204030204" pitchFamily="34" charset="0"/>
                <a:cs typeface="Sakkal Majalla" panose="02000000000000000000" pitchFamily="2" charset="-78"/>
              </a:rPr>
              <a:t> </a:t>
            </a:r>
            <a:endParaRPr lang="en-US" sz="1800" dirty="0">
              <a:effectLst/>
              <a:latin typeface="Calibri" panose="020F0502020204030204" pitchFamily="34" charset="0"/>
              <a:ea typeface="Calibri" panose="020F0502020204030204" pitchFamily="34" charset="0"/>
              <a:cs typeface="Wingdings 3" panose="05040102010807070707" pitchFamily="18" charset="2"/>
            </a:endParaRPr>
          </a:p>
          <a:p>
            <a:pPr marL="266700" algn="r" rtl="1"/>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مستطيل مستدير الزوايا 13">
            <a:extLst>
              <a:ext uri="{FF2B5EF4-FFF2-40B4-BE49-F238E27FC236}">
                <a16:creationId xmlns:a16="http://schemas.microsoft.com/office/drawing/2014/main" id="{DBA5813B-13F4-4751-9329-774E2F9D07DA}"/>
              </a:ext>
            </a:extLst>
          </p:cNvPr>
          <p:cNvSpPr/>
          <p:nvPr/>
        </p:nvSpPr>
        <p:spPr>
          <a:xfrm>
            <a:off x="4361793" y="177918"/>
            <a:ext cx="8172164" cy="1080000"/>
          </a:xfrm>
          <a:prstGeom prst="roundRect">
            <a:avLst>
              <a:gd name="adj" fmla="val 10356"/>
            </a:avLst>
          </a:prstGeom>
          <a:solidFill>
            <a:srgbClr val="3F53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4400" dirty="0">
                <a:solidFill>
                  <a:schemeClr val="bg1"/>
                </a:solidFill>
                <a:effectLst/>
                <a:latin typeface="Simplified Arabic" panose="02020603050405020304" pitchFamily="18" charset="-78"/>
                <a:ea typeface="Calibri" panose="020F0502020204030204" pitchFamily="34" charset="0"/>
                <a:cs typeface="Sultan bold"/>
              </a:rPr>
              <a:t>مفهوم التربية البيئية </a:t>
            </a:r>
            <a:r>
              <a:rPr lang="ar-BH" sz="4000" dirty="0">
                <a:solidFill>
                  <a:srgbClr val="C00000"/>
                </a:solidFill>
                <a:effectLst/>
                <a:ea typeface="Calibri" panose="020F0502020204030204" pitchFamily="34" charset="0"/>
                <a:cs typeface="Simplified Arabic" panose="02020603050405020304" pitchFamily="18" charset="-78"/>
              </a:rPr>
              <a:t>:</a:t>
            </a:r>
            <a:endParaRPr lang="ar-BH" sz="4000" dirty="0"/>
          </a:p>
        </p:txBody>
      </p:sp>
      <p:grpSp>
        <p:nvGrpSpPr>
          <p:cNvPr id="18" name="Google Shape;536;p37">
            <a:extLst>
              <a:ext uri="{FF2B5EF4-FFF2-40B4-BE49-F238E27FC236}">
                <a16:creationId xmlns:a16="http://schemas.microsoft.com/office/drawing/2014/main" id="{2A907D82-9CEE-427D-9A08-6C3648738F87}"/>
              </a:ext>
            </a:extLst>
          </p:cNvPr>
          <p:cNvGrpSpPr/>
          <p:nvPr/>
        </p:nvGrpSpPr>
        <p:grpSpPr>
          <a:xfrm>
            <a:off x="11300601" y="293301"/>
            <a:ext cx="616789" cy="833812"/>
            <a:chOff x="590250" y="244200"/>
            <a:chExt cx="407975" cy="532175"/>
          </a:xfrm>
        </p:grpSpPr>
        <p:sp>
          <p:nvSpPr>
            <p:cNvPr id="19" name="Google Shape;537;p37">
              <a:extLst>
                <a:ext uri="{FF2B5EF4-FFF2-40B4-BE49-F238E27FC236}">
                  <a16:creationId xmlns:a16="http://schemas.microsoft.com/office/drawing/2014/main" id="{040157DC-B80E-4A8B-86EB-4984C305C82A}"/>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8;p37">
              <a:extLst>
                <a:ext uri="{FF2B5EF4-FFF2-40B4-BE49-F238E27FC236}">
                  <a16:creationId xmlns:a16="http://schemas.microsoft.com/office/drawing/2014/main" id="{BE371884-BE9B-4DEB-A582-81CF7EF2E6D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9;p37">
              <a:extLst>
                <a:ext uri="{FF2B5EF4-FFF2-40B4-BE49-F238E27FC236}">
                  <a16:creationId xmlns:a16="http://schemas.microsoft.com/office/drawing/2014/main" id="{0AA5A405-DAD5-4E53-B84C-A15D57DF8090}"/>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0;p37">
              <a:extLst>
                <a:ext uri="{FF2B5EF4-FFF2-40B4-BE49-F238E27FC236}">
                  <a16:creationId xmlns:a16="http://schemas.microsoft.com/office/drawing/2014/main" id="{14E0F83F-2515-4700-BA86-B96A5AE353F2}"/>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1;p37">
              <a:extLst>
                <a:ext uri="{FF2B5EF4-FFF2-40B4-BE49-F238E27FC236}">
                  <a16:creationId xmlns:a16="http://schemas.microsoft.com/office/drawing/2014/main" id="{5770C80B-8718-4AB3-A146-6CFA47DD0C1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2;p37">
              <a:extLst>
                <a:ext uri="{FF2B5EF4-FFF2-40B4-BE49-F238E27FC236}">
                  <a16:creationId xmlns:a16="http://schemas.microsoft.com/office/drawing/2014/main" id="{BBF62C09-0962-4817-8CE8-8E1A70BED87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3;p37">
              <a:extLst>
                <a:ext uri="{FF2B5EF4-FFF2-40B4-BE49-F238E27FC236}">
                  <a16:creationId xmlns:a16="http://schemas.microsoft.com/office/drawing/2014/main" id="{B10E8125-6164-4308-BBD6-25C00BB13EE6}"/>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p37">
              <a:extLst>
                <a:ext uri="{FF2B5EF4-FFF2-40B4-BE49-F238E27FC236}">
                  <a16:creationId xmlns:a16="http://schemas.microsoft.com/office/drawing/2014/main" id="{4F0BFCC2-E494-49C1-8A82-7E5E72B6AC5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5;p37">
              <a:extLst>
                <a:ext uri="{FF2B5EF4-FFF2-40B4-BE49-F238E27FC236}">
                  <a16:creationId xmlns:a16="http://schemas.microsoft.com/office/drawing/2014/main" id="{7D778D6F-E3D6-4B9C-B0FA-B1C84B02EA22}"/>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7">
              <a:extLst>
                <a:ext uri="{FF2B5EF4-FFF2-40B4-BE49-F238E27FC236}">
                  <a16:creationId xmlns:a16="http://schemas.microsoft.com/office/drawing/2014/main" id="{C7CF837B-83D2-4D12-9B79-C49F0F358E72}"/>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7">
              <a:extLst>
                <a:ext uri="{FF2B5EF4-FFF2-40B4-BE49-F238E27FC236}">
                  <a16:creationId xmlns:a16="http://schemas.microsoft.com/office/drawing/2014/main" id="{03A1C5EA-6F43-4CB7-8587-1EB1FB865222}"/>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7">
              <a:extLst>
                <a:ext uri="{FF2B5EF4-FFF2-40B4-BE49-F238E27FC236}">
                  <a16:creationId xmlns:a16="http://schemas.microsoft.com/office/drawing/2014/main" id="{0C441EF3-0FFC-4A18-B322-E77D6183BFE4}"/>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7">
              <a:extLst>
                <a:ext uri="{FF2B5EF4-FFF2-40B4-BE49-F238E27FC236}">
                  <a16:creationId xmlns:a16="http://schemas.microsoft.com/office/drawing/2014/main" id="{10850540-BAAF-420B-8FA6-F6415688A81E}"/>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7">
              <a:extLst>
                <a:ext uri="{FF2B5EF4-FFF2-40B4-BE49-F238E27FC236}">
                  <a16:creationId xmlns:a16="http://schemas.microsoft.com/office/drawing/2014/main" id="{DF3A5BF0-0D12-497D-A661-C5BFA2BDF05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9050"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E5B67F79-CC4B-4FC2-B3CC-BF49E83C77AF}"/>
              </a:ext>
            </a:extLst>
          </p:cNvPr>
          <p:cNvSpPr txBox="1"/>
          <p:nvPr/>
        </p:nvSpPr>
        <p:spPr>
          <a:xfrm>
            <a:off x="5254201" y="2602434"/>
            <a:ext cx="5161555" cy="3780907"/>
          </a:xfrm>
          <a:prstGeom prst="rect">
            <a:avLst/>
          </a:prstGeom>
          <a:noFill/>
        </p:spPr>
        <p:txBody>
          <a:bodyPr wrap="square">
            <a:spAutoFit/>
          </a:bodyPr>
          <a:lstStyle/>
          <a:p>
            <a:pPr marL="342900" marR="0" lvl="0" indent="-342900" algn="r" rtl="1">
              <a:lnSpc>
                <a:spcPct val="107000"/>
              </a:lnSpc>
              <a:spcBef>
                <a:spcPts val="0"/>
              </a:spcBef>
              <a:spcAft>
                <a:spcPts val="0"/>
              </a:spcAft>
              <a:buClr>
                <a:srgbClr val="5A8887"/>
              </a:buClr>
              <a:buSzPts val="1200"/>
              <a:buFont typeface="Symbol" panose="05050102010706020507" pitchFamily="18" charset="2"/>
              <a:buChar char=""/>
            </a:pPr>
            <a:r>
              <a:rPr lang="ar-BH" sz="3200" dirty="0">
                <a:solidFill>
                  <a:schemeClr val="accent6">
                    <a:lumMod val="50000"/>
                  </a:schemeClr>
                </a:solidFill>
                <a:effectLst/>
                <a:latin typeface="Calibri" panose="020F0502020204030204" pitchFamily="34" charset="0"/>
                <a:ea typeface="Calibri" panose="020F0502020204030204" pitchFamily="34" charset="0"/>
                <a:cs typeface="Sakkal Majalla" panose="02000000000000000000" pitchFamily="2" charset="-78"/>
              </a:rPr>
              <a:t>قيِّم سلوك الطلاب في الشكل.</a:t>
            </a:r>
            <a:endParaRPr lang="en-US" sz="3200" dirty="0">
              <a:solidFill>
                <a:schemeClr val="accent6">
                  <a:lumMod val="50000"/>
                </a:schemeClr>
              </a:solidFill>
              <a:effectLst/>
              <a:latin typeface="Calibri" panose="020F0502020204030204" pitchFamily="34" charset="0"/>
              <a:ea typeface="Calibri" panose="020F0502020204030204" pitchFamily="34" charset="0"/>
              <a:cs typeface="Symbol" panose="05050102010706020507" pitchFamily="18" charset="2"/>
            </a:endParaRPr>
          </a:p>
          <a:p>
            <a:pPr marL="342900" marR="0" lvl="0" indent="-342900" algn="r" rtl="1">
              <a:lnSpc>
                <a:spcPct val="107000"/>
              </a:lnSpc>
              <a:spcBef>
                <a:spcPts val="0"/>
              </a:spcBef>
              <a:spcAft>
                <a:spcPts val="0"/>
              </a:spcAft>
              <a:buClr>
                <a:srgbClr val="5A8887"/>
              </a:buClr>
              <a:buSzPts val="1200"/>
              <a:buFont typeface="Symbol" panose="05050102010706020507" pitchFamily="18" charset="2"/>
              <a:buChar char=""/>
            </a:pPr>
            <a:r>
              <a:rPr lang="ar-BH" sz="3200" dirty="0">
                <a:solidFill>
                  <a:schemeClr val="accent6">
                    <a:lumMod val="50000"/>
                  </a:schemeClr>
                </a:solidFill>
                <a:effectLst/>
                <a:latin typeface="Calibri" panose="020F0502020204030204" pitchFamily="34" charset="0"/>
                <a:ea typeface="Calibri" panose="020F0502020204030204" pitchFamily="34" charset="0"/>
                <a:cs typeface="Sakkal Majalla" panose="02000000000000000000" pitchFamily="2" charset="-78"/>
              </a:rPr>
              <a:t>اكتب عبارات مناسبة لهذا السلوك وبين أثره في المحافظة على نظافة البيئة.</a:t>
            </a:r>
            <a:endParaRPr lang="en-US" sz="3200" dirty="0">
              <a:solidFill>
                <a:schemeClr val="accent6">
                  <a:lumMod val="50000"/>
                </a:schemeClr>
              </a:solidFill>
              <a:effectLst/>
              <a:latin typeface="Calibri" panose="020F0502020204030204" pitchFamily="34" charset="0"/>
              <a:ea typeface="Calibri" panose="020F0502020204030204" pitchFamily="34" charset="0"/>
              <a:cs typeface="Symbol" panose="05050102010706020507" pitchFamily="18" charset="2"/>
            </a:endParaRPr>
          </a:p>
          <a:p>
            <a:pPr marL="342900" marR="0" lvl="0" indent="-342900" algn="r" rtl="1">
              <a:lnSpc>
                <a:spcPct val="107000"/>
              </a:lnSpc>
              <a:spcBef>
                <a:spcPts val="0"/>
              </a:spcBef>
              <a:spcAft>
                <a:spcPts val="0"/>
              </a:spcAft>
              <a:buClr>
                <a:srgbClr val="5A8887"/>
              </a:buClr>
              <a:buSzPts val="1200"/>
              <a:buFont typeface="Symbol" panose="05050102010706020507" pitchFamily="18" charset="2"/>
              <a:buChar char=""/>
            </a:pPr>
            <a:r>
              <a:rPr lang="ar-BH" sz="3200" dirty="0">
                <a:solidFill>
                  <a:schemeClr val="accent6">
                    <a:lumMod val="50000"/>
                  </a:schemeClr>
                </a:solidFill>
                <a:effectLst/>
                <a:latin typeface="Calibri" panose="020F0502020204030204" pitchFamily="34" charset="0"/>
                <a:ea typeface="Calibri" panose="020F0502020204030204" pitchFamily="34" charset="0"/>
                <a:cs typeface="Sakkal Majalla" panose="02000000000000000000" pitchFamily="2" charset="-78"/>
              </a:rPr>
              <a:t>ما أهمية المحافظة على نظافة البيئة الساحلية؟</a:t>
            </a:r>
            <a:endParaRPr lang="en-US" sz="3200" dirty="0">
              <a:solidFill>
                <a:schemeClr val="accent6">
                  <a:lumMod val="50000"/>
                </a:schemeClr>
              </a:solidFill>
              <a:effectLst/>
              <a:latin typeface="Calibri" panose="020F0502020204030204" pitchFamily="34" charset="0"/>
              <a:ea typeface="Calibri" panose="020F0502020204030204" pitchFamily="34" charset="0"/>
              <a:cs typeface="Symbol" panose="05050102010706020507" pitchFamily="18" charset="2"/>
            </a:endParaRPr>
          </a:p>
          <a:p>
            <a:pPr marL="342900" marR="0" lvl="0" indent="-342900" algn="r" rtl="1">
              <a:lnSpc>
                <a:spcPct val="107000"/>
              </a:lnSpc>
              <a:spcBef>
                <a:spcPts val="0"/>
              </a:spcBef>
              <a:spcAft>
                <a:spcPts val="0"/>
              </a:spcAft>
              <a:buClr>
                <a:srgbClr val="5A8887"/>
              </a:buClr>
              <a:buSzPts val="1200"/>
              <a:buFont typeface="Symbol" panose="05050102010706020507" pitchFamily="18" charset="2"/>
              <a:buChar char=""/>
            </a:pPr>
            <a:r>
              <a:rPr lang="ar-BH" sz="3200" dirty="0">
                <a:solidFill>
                  <a:schemeClr val="accent6">
                    <a:lumMod val="50000"/>
                  </a:schemeClr>
                </a:solidFill>
                <a:effectLst/>
                <a:latin typeface="Calibri" panose="020F0502020204030204" pitchFamily="34" charset="0"/>
                <a:ea typeface="Calibri" panose="020F0502020204030204" pitchFamily="34" charset="0"/>
                <a:cs typeface="Sakkal Majalla" panose="02000000000000000000" pitchFamily="2" charset="-78"/>
              </a:rPr>
              <a:t>ما دور المؤسسات والمنظمات الإقليمية في المحافظة على البيئة؟</a:t>
            </a:r>
            <a:endParaRPr lang="en-US" sz="1800" dirty="0">
              <a:solidFill>
                <a:schemeClr val="accent6">
                  <a:lumMod val="50000"/>
                </a:schemeClr>
              </a:solidFill>
              <a:effectLst/>
              <a:latin typeface="Calibri" panose="020F0502020204030204" pitchFamily="34" charset="0"/>
              <a:ea typeface="Calibri" panose="020F0502020204030204" pitchFamily="34" charset="0"/>
              <a:cs typeface="Symbol" panose="05050102010706020507" pitchFamily="18" charset="2"/>
            </a:endParaRPr>
          </a:p>
        </p:txBody>
      </p:sp>
      <p:sp>
        <p:nvSpPr>
          <p:cNvPr id="54" name="مستطيل مستدير الزوايا 5">
            <a:hlinkClick r:id="rId2" action="ppaction://hlinksldjump"/>
            <a:extLst>
              <a:ext uri="{FF2B5EF4-FFF2-40B4-BE49-F238E27FC236}">
                <a16:creationId xmlns:a16="http://schemas.microsoft.com/office/drawing/2014/main" id="{1511D2B8-CFE6-4258-92A2-31B62A4AE812}"/>
              </a:ext>
            </a:extLst>
          </p:cNvPr>
          <p:cNvSpPr/>
          <p:nvPr/>
        </p:nvSpPr>
        <p:spPr>
          <a:xfrm>
            <a:off x="10545482" y="1488631"/>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النشاط الاستهلالي </a:t>
            </a:r>
            <a:endParaRPr lang="ar-BH" sz="2000" dirty="0">
              <a:solidFill>
                <a:srgbClr val="3F5378"/>
              </a:solidFill>
              <a:latin typeface="Arial Black" panose="020B0A04020102020204" pitchFamily="34" charset="0"/>
              <a:cs typeface="Sultan bold" pitchFamily="2" charset="-78"/>
            </a:endParaRPr>
          </a:p>
        </p:txBody>
      </p:sp>
      <p:sp>
        <p:nvSpPr>
          <p:cNvPr id="55" name="مستطيل مستدير الزوايا 11">
            <a:hlinkClick r:id="rId3" action="ppaction://hlinksldjump"/>
            <a:extLst>
              <a:ext uri="{FF2B5EF4-FFF2-40B4-BE49-F238E27FC236}">
                <a16:creationId xmlns:a16="http://schemas.microsoft.com/office/drawing/2014/main" id="{1D22E0CB-7364-4FEF-B07D-255DBAB52E6A}"/>
              </a:ext>
            </a:extLst>
          </p:cNvPr>
          <p:cNvSpPr/>
          <p:nvPr/>
        </p:nvSpPr>
        <p:spPr>
          <a:xfrm>
            <a:off x="10545482" y="2185368"/>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الأول      </a:t>
            </a:r>
            <a:endParaRPr lang="ar-BH" sz="2000" dirty="0">
              <a:solidFill>
                <a:srgbClr val="3F5378"/>
              </a:solidFill>
              <a:latin typeface="Arial Black" panose="020B0A04020102020204" pitchFamily="34" charset="0"/>
              <a:cs typeface="Sultan bold" pitchFamily="2" charset="-78"/>
            </a:endParaRPr>
          </a:p>
        </p:txBody>
      </p:sp>
      <p:sp>
        <p:nvSpPr>
          <p:cNvPr id="56" name="مستطيل مستدير الزوايا 12">
            <a:hlinkClick r:id="rId4" action="ppaction://hlinksldjump"/>
            <a:extLst>
              <a:ext uri="{FF2B5EF4-FFF2-40B4-BE49-F238E27FC236}">
                <a16:creationId xmlns:a16="http://schemas.microsoft.com/office/drawing/2014/main" id="{EEB3C6E2-3920-4960-97CD-8CCBC76244D5}"/>
              </a:ext>
            </a:extLst>
          </p:cNvPr>
          <p:cNvSpPr/>
          <p:nvPr/>
        </p:nvSpPr>
        <p:spPr>
          <a:xfrm>
            <a:off x="10545482" y="2873464"/>
            <a:ext cx="2353079" cy="548640"/>
          </a:xfrm>
          <a:prstGeom prst="roundRect">
            <a:avLst>
              <a:gd name="adj" fmla="val 10356"/>
            </a:avLst>
          </a:prstGeom>
          <a:solidFill>
            <a:srgbClr val="E8605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الثاني     </a:t>
            </a:r>
            <a:endParaRPr lang="ar-BH" sz="2000" dirty="0">
              <a:solidFill>
                <a:srgbClr val="3F5378"/>
              </a:solidFill>
              <a:latin typeface="Arial Black" panose="020B0A04020102020204" pitchFamily="34" charset="0"/>
              <a:cs typeface="Sultan bold" pitchFamily="2" charset="-78"/>
            </a:endParaRPr>
          </a:p>
        </p:txBody>
      </p:sp>
      <p:sp>
        <p:nvSpPr>
          <p:cNvPr id="57" name="مستطيل مستدير الزوايا 16">
            <a:hlinkClick r:id="rId5" action="ppaction://hlinksldjump"/>
            <a:extLst>
              <a:ext uri="{FF2B5EF4-FFF2-40B4-BE49-F238E27FC236}">
                <a16:creationId xmlns:a16="http://schemas.microsoft.com/office/drawing/2014/main" id="{567AC773-A47B-4F70-8C96-03541DEAF049}"/>
              </a:ext>
            </a:extLst>
          </p:cNvPr>
          <p:cNvSpPr/>
          <p:nvPr/>
        </p:nvSpPr>
        <p:spPr>
          <a:xfrm>
            <a:off x="10545482" y="358083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الثالث     </a:t>
            </a:r>
            <a:endParaRPr lang="ar-BH" sz="2000" dirty="0">
              <a:solidFill>
                <a:srgbClr val="3F5378"/>
              </a:solidFill>
              <a:latin typeface="Arial Black" panose="020B0A04020102020204" pitchFamily="34" charset="0"/>
              <a:cs typeface="Sultan bold" pitchFamily="2" charset="-78"/>
            </a:endParaRPr>
          </a:p>
        </p:txBody>
      </p:sp>
      <p:sp>
        <p:nvSpPr>
          <p:cNvPr id="58" name="مستطيل مستدير الزوايا 16">
            <a:hlinkClick r:id="rId6" action="ppaction://hlinksldjump"/>
            <a:extLst>
              <a:ext uri="{FF2B5EF4-FFF2-40B4-BE49-F238E27FC236}">
                <a16:creationId xmlns:a16="http://schemas.microsoft.com/office/drawing/2014/main" id="{820B0012-4BFD-4789-B326-116DCDCAC21F}"/>
              </a:ext>
            </a:extLst>
          </p:cNvPr>
          <p:cNvSpPr/>
          <p:nvPr/>
        </p:nvSpPr>
        <p:spPr>
          <a:xfrm>
            <a:off x="10542270" y="5696350"/>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التقويم الختامي   </a:t>
            </a:r>
            <a:endParaRPr lang="ar-BH" sz="2000" dirty="0">
              <a:solidFill>
                <a:srgbClr val="3F5378"/>
              </a:solidFill>
              <a:latin typeface="Arial Black" panose="020B0A04020102020204" pitchFamily="34" charset="0"/>
              <a:cs typeface="Sultan bold" pitchFamily="2" charset="-78"/>
            </a:endParaRPr>
          </a:p>
        </p:txBody>
      </p:sp>
      <p:sp>
        <p:nvSpPr>
          <p:cNvPr id="59" name="مستطيل مستدير الزوايا 16">
            <a:hlinkClick r:id="rId7" action="ppaction://hlinksldjump"/>
            <a:extLst>
              <a:ext uri="{FF2B5EF4-FFF2-40B4-BE49-F238E27FC236}">
                <a16:creationId xmlns:a16="http://schemas.microsoft.com/office/drawing/2014/main" id="{3EC2E68F-8E40-4CCD-9782-A247BA74B87E}"/>
              </a:ext>
            </a:extLst>
          </p:cNvPr>
          <p:cNvSpPr/>
          <p:nvPr/>
        </p:nvSpPr>
        <p:spPr>
          <a:xfrm>
            <a:off x="10545481" y="4311517"/>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dirty="0">
                <a:solidFill>
                  <a:srgbClr val="3F5378"/>
                </a:solidFill>
                <a:latin typeface="Arial Black" panose="020B0A04020102020204" pitchFamily="34" charset="0"/>
                <a:cs typeface="Sultan bold" pitchFamily="2" charset="-78"/>
              </a:rPr>
              <a:t>الهدف </a:t>
            </a:r>
            <a:r>
              <a:rPr lang="ar-BH" sz="2000" dirty="0">
                <a:solidFill>
                  <a:srgbClr val="3F5378"/>
                </a:solidFill>
                <a:latin typeface="Arial Black" panose="020B0A04020102020204" pitchFamily="34" charset="0"/>
                <a:cs typeface="Sultan bold" pitchFamily="2" charset="-78"/>
              </a:rPr>
              <a:t>الرابع</a:t>
            </a:r>
            <a:r>
              <a:rPr lang="ar-SA" sz="2000" dirty="0">
                <a:solidFill>
                  <a:srgbClr val="3F5378"/>
                </a:solidFill>
                <a:latin typeface="Arial Black" panose="020B0A04020102020204" pitchFamily="34" charset="0"/>
                <a:cs typeface="Sultan bold" pitchFamily="2" charset="-78"/>
              </a:rPr>
              <a:t>     </a:t>
            </a:r>
            <a:endParaRPr lang="ar-BH" sz="2000" dirty="0">
              <a:solidFill>
                <a:srgbClr val="3F5378"/>
              </a:solidFill>
              <a:latin typeface="Arial Black" panose="020B0A04020102020204" pitchFamily="34" charset="0"/>
              <a:cs typeface="Sultan bold" pitchFamily="2" charset="-78"/>
            </a:endParaRPr>
          </a:p>
        </p:txBody>
      </p:sp>
      <p:sp>
        <p:nvSpPr>
          <p:cNvPr id="60" name="مستطيل مستدير الزوايا 16">
            <a:hlinkClick r:id="rId8" action="ppaction://hlinksldjump"/>
            <a:extLst>
              <a:ext uri="{FF2B5EF4-FFF2-40B4-BE49-F238E27FC236}">
                <a16:creationId xmlns:a16="http://schemas.microsoft.com/office/drawing/2014/main" id="{11FC3A2D-8061-4499-8CDE-0DABB0CAFA8A}"/>
              </a:ext>
            </a:extLst>
          </p:cNvPr>
          <p:cNvSpPr/>
          <p:nvPr/>
        </p:nvSpPr>
        <p:spPr>
          <a:xfrm>
            <a:off x="10542270" y="4999613"/>
            <a:ext cx="2353079" cy="548640"/>
          </a:xfrm>
          <a:prstGeom prst="roundRect">
            <a:avLst>
              <a:gd name="adj" fmla="val 10356"/>
            </a:avLst>
          </a:prstGeom>
          <a:solidFill>
            <a:srgbClr val="F7931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BH" sz="2000" dirty="0">
                <a:solidFill>
                  <a:srgbClr val="3F5378"/>
                </a:solidFill>
                <a:latin typeface="Arial Black" panose="020B0A04020102020204" pitchFamily="34" charset="0"/>
                <a:cs typeface="Sultan bold" pitchFamily="2" charset="-78"/>
              </a:rPr>
              <a:t>إضاءة          </a:t>
            </a:r>
          </a:p>
        </p:txBody>
      </p:sp>
      <p:sp>
        <p:nvSpPr>
          <p:cNvPr id="36" name="Rectangle 35">
            <a:extLst>
              <a:ext uri="{FF2B5EF4-FFF2-40B4-BE49-F238E27FC236}">
                <a16:creationId xmlns:a16="http://schemas.microsoft.com/office/drawing/2014/main" id="{264E5345-0E6F-4EBC-A877-EA43BA2143A1}"/>
              </a:ext>
            </a:extLst>
          </p:cNvPr>
          <p:cNvSpPr/>
          <p:nvPr/>
        </p:nvSpPr>
        <p:spPr>
          <a:xfrm>
            <a:off x="5607424" y="1447212"/>
            <a:ext cx="4610317" cy="590059"/>
          </a:xfrm>
          <a:prstGeom prst="rect">
            <a:avLst/>
          </a:prstGeom>
          <a:solidFill>
            <a:srgbClr val="5A88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574675" marR="0" algn="r" rtl="1">
              <a:lnSpc>
                <a:spcPct val="107000"/>
              </a:lnSpc>
              <a:spcBef>
                <a:spcPts val="0"/>
              </a:spcBef>
              <a:spcAft>
                <a:spcPts val="0"/>
              </a:spcAft>
            </a:pPr>
            <a:r>
              <a:rPr lang="ar-BH" sz="2800" dirty="0">
                <a:effectLst/>
                <a:ea typeface="Calibri" panose="020F0502020204030204" pitchFamily="34" charset="0"/>
                <a:cs typeface="Sultan bold"/>
              </a:rPr>
              <a:t>مهارة جماعية</a:t>
            </a:r>
            <a:r>
              <a:rPr lang="ar-BH" sz="2800" b="1" dirty="0">
                <a:effectLst/>
                <a:ea typeface="Calibri" panose="020F0502020204030204" pitchFamily="34" charset="0"/>
                <a:cs typeface="Times New Roman" panose="02020603050405020304" pitchFamily="18" charset="0"/>
              </a:rPr>
              <a:t> (5-1-2)</a:t>
            </a:r>
            <a:r>
              <a:rPr lang="en-US" sz="2800" dirty="0">
                <a:effectLst/>
                <a:ea typeface="Calibri" panose="020F0502020204030204" pitchFamily="34" charset="0"/>
                <a:cs typeface="Sultan bold"/>
              </a:rPr>
              <a:t> </a:t>
            </a:r>
            <a:endParaRPr lang="en-US" dirty="0">
              <a:effectLst/>
              <a:ea typeface="Calibri" panose="020F050202020403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8D406EAE-1A95-4F6D-B5AB-C57A381BA2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97" y="293300"/>
            <a:ext cx="5559342" cy="6204919"/>
          </a:xfrm>
          <a:prstGeom prst="rect">
            <a:avLst/>
          </a:prstGeom>
        </p:spPr>
      </p:pic>
      <p:sp>
        <p:nvSpPr>
          <p:cNvPr id="46" name="TextBox 45">
            <a:extLst>
              <a:ext uri="{FF2B5EF4-FFF2-40B4-BE49-F238E27FC236}">
                <a16:creationId xmlns:a16="http://schemas.microsoft.com/office/drawing/2014/main" id="{2F9572C6-0618-4A1E-A6DE-89E8DF3FAC9B}"/>
              </a:ext>
            </a:extLst>
          </p:cNvPr>
          <p:cNvSpPr txBox="1"/>
          <p:nvPr/>
        </p:nvSpPr>
        <p:spPr>
          <a:xfrm>
            <a:off x="-77638" y="6498220"/>
            <a:ext cx="8374495" cy="400110"/>
          </a:xfrm>
          <a:prstGeom prst="rect">
            <a:avLst/>
          </a:prstGeom>
          <a:noFill/>
        </p:spPr>
        <p:txBody>
          <a:bodyPr wrap="square" rtlCol="1">
            <a:spAutoFit/>
          </a:bodyPr>
          <a:lstStyle/>
          <a:p>
            <a:pPr algn="r"/>
            <a:r>
              <a:rPr lang="ar-BH" sz="2000" b="1" dirty="0">
                <a:solidFill>
                  <a:srgbClr val="3F5378"/>
                </a:solidFill>
                <a:latin typeface="Sakkal Majalla" panose="02000000000000000000" pitchFamily="2" charset="-78"/>
                <a:cs typeface="Sakkal Majalla" panose="02000000000000000000" pitchFamily="2" charset="-78"/>
              </a:rPr>
              <a:t>اسر 102</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     </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المهارات الحياتية                    الفصل الدراسي الثاني                  </a:t>
            </a:r>
            <a:r>
              <a:rPr lang="ar-SA" sz="2000" b="1" dirty="0">
                <a:solidFill>
                  <a:srgbClr val="3F5378"/>
                </a:solidFill>
                <a:latin typeface="Sakkal Majalla" panose="02000000000000000000" pitchFamily="2" charset="-78"/>
                <a:cs typeface="Sakkal Majalla" panose="02000000000000000000" pitchFamily="2" charset="-78"/>
              </a:rPr>
              <a:t>الدرس</a:t>
            </a:r>
            <a:r>
              <a:rPr lang="ar-BH" sz="2000" b="1" dirty="0">
                <a:solidFill>
                  <a:srgbClr val="3F5378"/>
                </a:solidFill>
                <a:latin typeface="Sakkal Majalla" panose="02000000000000000000" pitchFamily="2" charset="-78"/>
                <a:cs typeface="Sakkal Majalla" panose="02000000000000000000" pitchFamily="2" charset="-78"/>
              </a:rPr>
              <a:t>5-1</a:t>
            </a:r>
            <a:r>
              <a:rPr lang="ar-SA" sz="2000" b="1" dirty="0">
                <a:solidFill>
                  <a:srgbClr val="3F5378"/>
                </a:solidFill>
                <a:latin typeface="Sakkal Majalla" panose="02000000000000000000" pitchFamily="2" charset="-78"/>
                <a:cs typeface="Sakkal Majalla" panose="02000000000000000000" pitchFamily="2" charset="-78"/>
              </a:rPr>
              <a:t>:  </a:t>
            </a:r>
            <a:r>
              <a:rPr lang="ar-BH" sz="2000" b="1" dirty="0">
                <a:solidFill>
                  <a:srgbClr val="3F5378"/>
                </a:solidFill>
                <a:latin typeface="Sakkal Majalla" panose="02000000000000000000" pitchFamily="2" charset="-78"/>
                <a:cs typeface="Sakkal Majalla" panose="02000000000000000000" pitchFamily="2" charset="-78"/>
              </a:rPr>
              <a:t>التربية البيئية</a:t>
            </a:r>
            <a:endParaRPr lang="ar-SA" sz="2000" b="1" dirty="0">
              <a:solidFill>
                <a:srgbClr val="3F5378"/>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9488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docProps/app.xml><?xml version="1.0" encoding="utf-8"?>
<Properties xmlns="http://schemas.openxmlformats.org/officeDocument/2006/extended-properties" xmlns:vt="http://schemas.openxmlformats.org/officeDocument/2006/docPropsVTypes">
  <Template>PPT TMPLT (2)</Template>
  <TotalTime>1286</TotalTime>
  <Words>1822</Words>
  <Application>Microsoft Office PowerPoint</Application>
  <PresentationFormat>Widescreen</PresentationFormat>
  <Paragraphs>351</Paragraphs>
  <Slides>25</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Al-Mateen</vt:lpstr>
      <vt:lpstr>Arial</vt:lpstr>
      <vt:lpstr>Arial Black</vt:lpstr>
      <vt:lpstr>Arvo</vt:lpstr>
      <vt:lpstr>Calibri</vt:lpstr>
      <vt:lpstr>Calibri Light</vt:lpstr>
      <vt:lpstr>Sakkal Majalla</vt:lpstr>
      <vt:lpstr>Simplified Arabic</vt:lpstr>
      <vt:lpstr>Sultan bold</vt:lpstr>
      <vt:lpstr>Symbol</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KHALID MOH'D</cp:lastModifiedBy>
  <cp:revision>37</cp:revision>
  <dcterms:created xsi:type="dcterms:W3CDTF">2020-03-09T08:29:54Z</dcterms:created>
  <dcterms:modified xsi:type="dcterms:W3CDTF">2022-03-04T06:27:48Z</dcterms:modified>
</cp:coreProperties>
</file>