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95" r:id="rId12"/>
    <p:sldId id="296" r:id="rId13"/>
    <p:sldId id="271" r:id="rId14"/>
    <p:sldId id="270" r:id="rId15"/>
    <p:sldId id="273" r:id="rId16"/>
    <p:sldId id="297"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EEEEE"/>
    <a:srgbClr val="3F5378"/>
    <a:srgbClr val="E86052"/>
    <a:srgbClr val="F29223"/>
    <a:srgbClr val="D4DBE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4" d="100"/>
          <a:sy n="74" d="100"/>
        </p:scale>
        <p:origin x="69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6.xml"/><Relationship Id="rId7" Type="http://schemas.openxmlformats.org/officeDocument/2006/relationships/slide" Target="slide11.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7.xml"/><Relationship Id="rId7" Type="http://schemas.openxmlformats.org/officeDocument/2006/relationships/slide" Target="slide1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0.xml"/><Relationship Id="rId7" Type="http://schemas.openxmlformats.org/officeDocument/2006/relationships/slide" Target="slide11.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1.xml"/><Relationship Id="rId7" Type="http://schemas.openxmlformats.org/officeDocument/2006/relationships/slide" Target="slide11.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34.xml"/><Relationship Id="rId7" Type="http://schemas.openxmlformats.org/officeDocument/2006/relationships/slide" Target="slide11.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5.xml"/></Relationships>
</file>

<file path=ppt/slides/_rels/slide2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6.xml"/><Relationship Id="rId7" Type="http://schemas.openxmlformats.org/officeDocument/2006/relationships/slide" Target="slide1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9.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86705"/>
            <a:ext cx="7162800" cy="1182210"/>
          </a:xfrm>
          <a:prstGeom prst="rect">
            <a:avLst/>
          </a:prstGeom>
        </p:spPr>
      </p:pic>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5430720" y="2330400"/>
            <a:ext cx="6164825"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a:solidFill>
                  <a:srgbClr val="3F5378"/>
                </a:solidFill>
                <a:latin typeface="Arial Black" panose="020B0A04020102020204" pitchFamily="34" charset="0"/>
                <a:cs typeface="Sultan bold" pitchFamily="2" charset="-78"/>
              </a:rPr>
              <a:t>المهارات </a:t>
            </a:r>
            <a:r>
              <a:rPr lang="ar-BH" sz="8800" dirty="0" smtClean="0">
                <a:solidFill>
                  <a:srgbClr val="3F5378"/>
                </a:solidFill>
                <a:latin typeface="Arial Black" panose="020B0A04020102020204" pitchFamily="34" charset="0"/>
                <a:cs typeface="Sultan bold" pitchFamily="2" charset="-78"/>
              </a:rPr>
              <a:t>الحياتية</a:t>
            </a:r>
          </a:p>
          <a:p>
            <a:endParaRPr lang="ar-SA" sz="4400" dirty="0">
              <a:solidFill>
                <a:srgbClr val="3F5378"/>
              </a:solidFill>
              <a:latin typeface="Arial Black" panose="020B0A04020102020204" pitchFamily="34" charset="0"/>
              <a:cs typeface="Sultan bold" pitchFamily="2" charset="-78"/>
            </a:endParaRPr>
          </a:p>
          <a:p>
            <a:r>
              <a:rPr lang="ar-BH" sz="8800" b="1" dirty="0">
                <a:solidFill>
                  <a:srgbClr val="FF9800"/>
                </a:solidFill>
                <a:latin typeface="Sakkal Majalla" panose="02000000000000000000" pitchFamily="2" charset="-78"/>
                <a:cs typeface="Sakkal Majalla" panose="02000000000000000000" pitchFamily="2" charset="-78"/>
              </a:rPr>
              <a:t>أ</a:t>
            </a:r>
            <a:r>
              <a:rPr lang="ar-BH" sz="8800" b="1" dirty="0" smtClean="0">
                <a:solidFill>
                  <a:srgbClr val="FF9800"/>
                </a:solidFill>
                <a:latin typeface="Sakkal Majalla" panose="02000000000000000000" pitchFamily="2" charset="-78"/>
                <a:cs typeface="Sakkal Majalla" panose="02000000000000000000" pitchFamily="2" charset="-78"/>
              </a:rPr>
              <a:t>سر </a:t>
            </a:r>
            <a:r>
              <a:rPr lang="ar-BH" sz="8800" b="1" dirty="0">
                <a:solidFill>
                  <a:srgbClr val="FF9800"/>
                </a:solidFill>
                <a:latin typeface="Sakkal Majalla" panose="02000000000000000000" pitchFamily="2" charset="-78"/>
                <a:cs typeface="Sakkal Majalla" panose="02000000000000000000" pitchFamily="2" charset="-78"/>
              </a:rPr>
              <a:t>102</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6683188" y="4846777"/>
            <a:ext cx="3507242" cy="523220"/>
          </a:xfrm>
          <a:prstGeom prst="rect">
            <a:avLst/>
          </a:prstGeom>
          <a:solidFill>
            <a:srgbClr val="C00000"/>
          </a:solidFill>
        </p:spPr>
        <p:txBody>
          <a:bodyPr wrap="squar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7059048" y="5570966"/>
            <a:ext cx="2908168"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xmlns="" id="{396DFF7C-83AD-4E99-A0D1-3CC5C9872E89}"/>
              </a:ext>
            </a:extLst>
          </p:cNvPr>
          <p:cNvPicPr>
            <a:picLocks noChangeAspect="1"/>
          </p:cNvPicPr>
          <p:nvPr/>
        </p:nvPicPr>
        <p:blipFill rotWithShape="1">
          <a:blip r:embed="rId3"/>
          <a:srcRect l="33891" t="11446" r="32358" b="11194"/>
          <a:stretch/>
        </p:blipFill>
        <p:spPr>
          <a:xfrm>
            <a:off x="457200" y="1050234"/>
            <a:ext cx="4437311" cy="5721061"/>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0" y="1394600"/>
            <a:ext cx="10259685"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من أبرز </a:t>
            </a:r>
            <a:r>
              <a:rPr lang="ar-BH" sz="4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التهديدات الإلكترونية ما يأتي:</a:t>
            </a:r>
          </a:p>
          <a:p>
            <a:pPr algn="r" rtl="1"/>
            <a:endPar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marL="1438275" marR="0" lvl="0" indent="-514350" algn="justLow" rtl="1">
              <a:lnSpc>
                <a:spcPct val="115000"/>
              </a:lnSpc>
              <a:spcBef>
                <a:spcPts val="0"/>
              </a:spcBef>
              <a:spcAft>
                <a:spcPts val="0"/>
              </a:spcAft>
              <a:buClr>
                <a:schemeClr val="tx1"/>
              </a:buClr>
              <a:buFont typeface="+mj-lt"/>
              <a:buAutoNum type="arabicPeriod"/>
            </a:pP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انتحال </a:t>
            </a:r>
            <a:r>
              <a:rPr lang="ar-BH" sz="4000" b="1" dirty="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الشخصية (</a:t>
            </a:r>
            <a:r>
              <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Arial" panose="020B0604020202020204" pitchFamily="34" charset="0"/>
              </a:rPr>
              <a:t>Spoofing</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endParaRPr lang="en-US" sz="4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438275" marR="0" lvl="0" indent="-514350" algn="justLow" rtl="1">
              <a:lnSpc>
                <a:spcPct val="115000"/>
              </a:lnSpc>
              <a:spcBef>
                <a:spcPts val="0"/>
              </a:spcBef>
              <a:spcAft>
                <a:spcPts val="0"/>
              </a:spcAft>
              <a:buClr>
                <a:schemeClr val="tx1"/>
              </a:buClr>
              <a:buFont typeface="+mj-lt"/>
              <a:buAutoNum type="arabicPeriod"/>
            </a:pPr>
            <a:r>
              <a:rPr lang="ar-BH" sz="4000" b="1" dirty="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التنصت (</a:t>
            </a:r>
            <a:r>
              <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Arial" panose="020B0604020202020204" pitchFamily="34" charset="0"/>
              </a:rPr>
              <a:t>Eavesdropping</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p>
          <a:p>
            <a:pPr marL="1438275" marR="0" lvl="0" indent="-514350" algn="justLow" rtl="1">
              <a:lnSpc>
                <a:spcPct val="115000"/>
              </a:lnSpc>
              <a:spcBef>
                <a:spcPts val="0"/>
              </a:spcBef>
              <a:spcAft>
                <a:spcPts val="0"/>
              </a:spcAft>
              <a:buClr>
                <a:schemeClr val="tx1"/>
              </a:buClr>
              <a:buFont typeface="+mj-lt"/>
              <a:buAutoNum type="arabicPeriod"/>
            </a:pPr>
            <a:r>
              <a:rPr lang="ar-BH" sz="4000"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 </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الفيروسات </a:t>
            </a:r>
            <a:r>
              <a:rPr lang="ar-BH" sz="4000" b="1" dirty="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r>
              <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Arial" panose="020B0604020202020204" pitchFamily="34" charset="0"/>
              </a:rPr>
              <a:t>Viruses</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p>
          <a:p>
            <a:pPr marL="1438275" marR="0" lvl="0" indent="-514350" algn="justLow" rtl="1">
              <a:lnSpc>
                <a:spcPct val="115000"/>
              </a:lnSpc>
              <a:spcBef>
                <a:spcPts val="0"/>
              </a:spcBef>
              <a:spcAft>
                <a:spcPts val="0"/>
              </a:spcAft>
              <a:buClr>
                <a:schemeClr val="tx1"/>
              </a:buClr>
              <a:buFont typeface="+mj-lt"/>
              <a:buAutoNum type="arabicPeriod"/>
            </a:pPr>
            <a:r>
              <a:rPr lang="ar-BH" sz="4000"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  </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الاختراق </a:t>
            </a:r>
            <a:r>
              <a:rPr lang="ar-BH" sz="4000" b="1" dirty="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r>
              <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Arial" panose="020B0604020202020204" pitchFamily="34" charset="0"/>
              </a:rPr>
              <a:t>Penetration</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endParaRPr lang="ar-BH" sz="4000"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endParaRPr>
          </a:p>
          <a:p>
            <a:pPr marL="1438275" marR="0" lvl="0" indent="-514350" algn="justLow" rtl="1">
              <a:lnSpc>
                <a:spcPct val="115000"/>
              </a:lnSpc>
              <a:spcBef>
                <a:spcPts val="0"/>
              </a:spcBef>
              <a:spcAft>
                <a:spcPts val="0"/>
              </a:spcAft>
              <a:buClr>
                <a:schemeClr val="tx1"/>
              </a:buClr>
              <a:buFont typeface="+mj-lt"/>
              <a:buAutoNum type="arabicPeriod"/>
            </a:pPr>
            <a:r>
              <a:rPr lang="ar-BH" sz="4000"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 </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برامج </a:t>
            </a:r>
            <a:r>
              <a:rPr lang="ar-BH" sz="4000" b="1" dirty="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التجسس (</a:t>
            </a:r>
            <a:r>
              <a:rPr lang="en-US" sz="4000" b="1" dirty="0">
                <a:solidFill>
                  <a:schemeClr val="tx1"/>
                </a:solidFill>
                <a:effectLst/>
                <a:highlight>
                  <a:srgbClr val="FFFF00"/>
                </a:highlight>
                <a:latin typeface="Sakkal Majalla" panose="02000000000000000000" pitchFamily="2" charset="-78"/>
                <a:ea typeface="Calibri" panose="020F0502020204030204" pitchFamily="34" charset="0"/>
                <a:cs typeface="Arial" panose="020B0604020202020204" pitchFamily="34" charset="0"/>
              </a:rPr>
              <a:t>Spyware</a:t>
            </a:r>
            <a:r>
              <a:rPr lang="ar-BH" sz="4000" b="1" dirty="0" smtClean="0">
                <a:solidFill>
                  <a:schemeClr val="tx1"/>
                </a:solidFill>
                <a:effectLst/>
                <a:highlight>
                  <a:srgbClr val="FFFF00"/>
                </a:highlight>
                <a:latin typeface="Calibri" panose="020F0502020204030204" pitchFamily="34" charset="0"/>
                <a:ea typeface="Calibri" panose="020F0502020204030204" pitchFamily="34" charset="0"/>
                <a:cs typeface="Sakkal Majalla" panose="02000000000000000000" pitchFamily="2" charset="-78"/>
              </a:rPr>
              <a:t>)</a:t>
            </a:r>
            <a:endPar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r" rtl="1"/>
            <a:r>
              <a:rPr lang="ar-BH"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3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algn="r" rtl="1"/>
            <a:endParaRPr lang="en-US" sz="1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ectangle 6">
            <a:extLst>
              <a:ext uri="{FF2B5EF4-FFF2-40B4-BE49-F238E27FC236}">
                <a16:creationId xmlns="" xmlns:a16="http://schemas.microsoft.com/office/drawing/2014/main" id="{2E11A824-4F4D-4B70-891C-FA7328A292E7}"/>
              </a:ext>
            </a:extLst>
          </p:cNvPr>
          <p:cNvSpPr/>
          <p:nvPr/>
        </p:nvSpPr>
        <p:spPr>
          <a:xfrm>
            <a:off x="5559648" y="338663"/>
            <a:ext cx="449514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تهديدات أمن المعلومات</a:t>
            </a:r>
          </a:p>
        </p:txBody>
      </p:sp>
      <p:sp>
        <p:nvSpPr>
          <p:cNvPr id="52" name="مستطيل مستدير الزوايا 5">
            <a:hlinkClick r:id="rId2" action="ppaction://hlinksldjump"/>
            <a:extLst>
              <a:ext uri="{FF2B5EF4-FFF2-40B4-BE49-F238E27FC236}">
                <a16:creationId xmlns="" xmlns:a16="http://schemas.microsoft.com/office/drawing/2014/main" id="{4D63E246-2D55-48D0-8669-E76FFFDC7628}"/>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1">
            <a:hlinkClick r:id="rId3" action="ppaction://hlinksldjump"/>
            <a:extLst>
              <a:ext uri="{FF2B5EF4-FFF2-40B4-BE49-F238E27FC236}">
                <a16:creationId xmlns="" xmlns:a16="http://schemas.microsoft.com/office/drawing/2014/main" id="{18D9F064-AE33-4459-8E7D-836AC9099F5B}"/>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4" action="ppaction://hlinksldjump"/>
            <a:extLst>
              <a:ext uri="{FF2B5EF4-FFF2-40B4-BE49-F238E27FC236}">
                <a16:creationId xmlns="" xmlns:a16="http://schemas.microsoft.com/office/drawing/2014/main" id="{84AC166A-A8D7-4A18-8AF5-0D387418C17D}"/>
              </a:ext>
            </a:extLst>
          </p:cNvPr>
          <p:cNvSpPr/>
          <p:nvPr/>
        </p:nvSpPr>
        <p:spPr>
          <a:xfrm>
            <a:off x="10545482" y="287346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5" action="ppaction://hlinksldjump"/>
            <a:extLst>
              <a:ext uri="{FF2B5EF4-FFF2-40B4-BE49-F238E27FC236}">
                <a16:creationId xmlns="" xmlns:a16="http://schemas.microsoft.com/office/drawing/2014/main" id="{55C88B97-EE16-498D-9C23-F6AD1A4A4833}"/>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6" action="ppaction://hlinksldjump"/>
            <a:extLst>
              <a:ext uri="{FF2B5EF4-FFF2-40B4-BE49-F238E27FC236}">
                <a16:creationId xmlns="" xmlns:a16="http://schemas.microsoft.com/office/drawing/2014/main" id="{39567067-763E-40B5-8DC5-F7B29C9747A4}"/>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7" action="ppaction://hlinksldjump"/>
            <a:extLst>
              <a:ext uri="{FF2B5EF4-FFF2-40B4-BE49-F238E27FC236}">
                <a16:creationId xmlns="" xmlns:a16="http://schemas.microsoft.com/office/drawing/2014/main" id="{5312380B-4043-44D8-8213-2CA3EF66AFA2}"/>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8" action="ppaction://hlinksldjump"/>
            <a:extLst>
              <a:ext uri="{FF2B5EF4-FFF2-40B4-BE49-F238E27FC236}">
                <a16:creationId xmlns="" xmlns:a16="http://schemas.microsoft.com/office/drawing/2014/main" id="{632A194D-CF08-40EC-BB0F-3040789AF137}"/>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9308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BH" dirty="0">
              <a:solidFill>
                <a:schemeClr val="tx1"/>
              </a:solidFill>
            </a:endParaRPr>
          </a:p>
          <a:p>
            <a:pPr lvl="0" algn="r" rtl="1"/>
            <a:endParaRPr lang="ar-BH" dirty="0">
              <a:solidFill>
                <a:schemeClr val="tx1"/>
              </a:solidFill>
            </a:endParaRPr>
          </a:p>
          <a:p>
            <a:pPr lvl="0" algn="r" rtl="1"/>
            <a:r>
              <a:rPr lang="ar-BH" dirty="0">
                <a:solidFill>
                  <a:schemeClr val="tx1"/>
                </a:solidFill>
              </a:rPr>
              <a:t> </a:t>
            </a:r>
            <a:endParaRPr lang="en-US" b="1" dirty="0">
              <a:solidFill>
                <a:schemeClr val="tx1"/>
              </a:solidFill>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4320827" y="210072"/>
            <a:ext cx="6651796" cy="1082348"/>
          </a:xfrm>
          <a:prstGeom prst="rect">
            <a:avLst/>
          </a:prstGeom>
        </p:spPr>
        <p:txBody>
          <a:bodyPr wrap="square">
            <a:spAutoFit/>
          </a:bodyPr>
          <a:lstStyle/>
          <a:p>
            <a:pPr algn="ctr" rtl="1">
              <a:spcBef>
                <a:spcPts val="0"/>
              </a:spcBef>
              <a:spcAft>
                <a:spcPts val="1000"/>
              </a:spcAft>
            </a:pPr>
            <a:r>
              <a:rPr lang="ar-BH" sz="2800" b="1" dirty="0">
                <a:solidFill>
                  <a:schemeClr val="bg1"/>
                </a:solidFill>
                <a:latin typeface="Sakkal Majalla" panose="02000000000000000000" pitchFamily="2" charset="-78"/>
                <a:cs typeface="Sultan bold" pitchFamily="2" charset="-78"/>
              </a:rPr>
              <a:t>أنظمة مملكة البحرين </a:t>
            </a:r>
            <a:endParaRPr lang="ar-BH" sz="2800" b="1" dirty="0" smtClean="0">
              <a:solidFill>
                <a:schemeClr val="bg1"/>
              </a:solidFill>
              <a:latin typeface="Sakkal Majalla" panose="02000000000000000000" pitchFamily="2" charset="-78"/>
              <a:cs typeface="Sultan bold" pitchFamily="2" charset="-78"/>
            </a:endParaRPr>
          </a:p>
          <a:p>
            <a:pPr algn="ctr" rtl="1">
              <a:spcBef>
                <a:spcPts val="0"/>
              </a:spcBef>
              <a:spcAft>
                <a:spcPts val="1000"/>
              </a:spcAft>
            </a:pPr>
            <a:r>
              <a:rPr lang="ar-BH" sz="2800" b="1" dirty="0" smtClean="0">
                <a:solidFill>
                  <a:schemeClr val="bg1"/>
                </a:solidFill>
                <a:latin typeface="Sakkal Majalla" panose="02000000000000000000" pitchFamily="2" charset="-78"/>
                <a:cs typeface="Sultan bold" pitchFamily="2" charset="-78"/>
              </a:rPr>
              <a:t>في </a:t>
            </a:r>
            <a:r>
              <a:rPr lang="ar-BH" sz="2800" b="1" dirty="0">
                <a:solidFill>
                  <a:schemeClr val="bg1"/>
                </a:solidFill>
                <a:latin typeface="Sakkal Majalla" panose="02000000000000000000" pitchFamily="2" charset="-78"/>
                <a:cs typeface="Sultan bold" pitchFamily="2" charset="-78"/>
              </a:rPr>
              <a:t>مكافحة جرائم أمن المعلومات</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مستطيل مستدير الزوايا 5">
            <a:hlinkClick r:id="rId2" action="ppaction://hlinksldjump"/>
            <a:extLst>
              <a:ext uri="{FF2B5EF4-FFF2-40B4-BE49-F238E27FC236}">
                <a16:creationId xmlns="" xmlns:a16="http://schemas.microsoft.com/office/drawing/2014/main" id="{4EAEF7DA-A41E-4D5F-BBE2-4EEBE692B349}"/>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1">
            <a:hlinkClick r:id="rId3" action="ppaction://hlinksldjump"/>
            <a:extLst>
              <a:ext uri="{FF2B5EF4-FFF2-40B4-BE49-F238E27FC236}">
                <a16:creationId xmlns="" xmlns:a16="http://schemas.microsoft.com/office/drawing/2014/main" id="{35360FAD-07E8-4C41-99A0-B67E36C5A569}"/>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4" action="ppaction://hlinksldjump"/>
            <a:extLst>
              <a:ext uri="{FF2B5EF4-FFF2-40B4-BE49-F238E27FC236}">
                <a16:creationId xmlns="" xmlns:a16="http://schemas.microsoft.com/office/drawing/2014/main" id="{323989F1-C352-491E-AAB2-CE432F240F41}"/>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5" action="ppaction://hlinksldjump"/>
            <a:extLst>
              <a:ext uri="{FF2B5EF4-FFF2-40B4-BE49-F238E27FC236}">
                <a16:creationId xmlns="" xmlns:a16="http://schemas.microsoft.com/office/drawing/2014/main" id="{D222A56D-0EE2-4BD2-9721-0EF00459F729}"/>
              </a:ext>
            </a:extLst>
          </p:cNvPr>
          <p:cNvSpPr/>
          <p:nvPr/>
        </p:nvSpPr>
        <p:spPr>
          <a:xfrm>
            <a:off x="10545482" y="358083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6" action="ppaction://hlinksldjump"/>
            <a:extLst>
              <a:ext uri="{FF2B5EF4-FFF2-40B4-BE49-F238E27FC236}">
                <a16:creationId xmlns="" xmlns:a16="http://schemas.microsoft.com/office/drawing/2014/main" id="{02B1CF67-0DF2-4AA6-BE08-696DCD71526C}"/>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7" action="ppaction://hlinksldjump"/>
            <a:extLst>
              <a:ext uri="{FF2B5EF4-FFF2-40B4-BE49-F238E27FC236}">
                <a16:creationId xmlns="" xmlns:a16="http://schemas.microsoft.com/office/drawing/2014/main" id="{12B80635-A455-404D-BD32-9F9A8AFAC8FF}"/>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8" action="ppaction://hlinksldjump"/>
            <a:extLst>
              <a:ext uri="{FF2B5EF4-FFF2-40B4-BE49-F238E27FC236}">
                <a16:creationId xmlns="" xmlns:a16="http://schemas.microsoft.com/office/drawing/2014/main" id="{FE0CBCD6-05C6-47D6-900E-2162472D2E9B}"/>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مستطيل 35"/>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(4-1-3):</a:t>
            </a:r>
            <a:endParaRPr lang="en-US" sz="3200" dirty="0">
              <a:solidFill>
                <a:srgbClr val="0D0D0D"/>
              </a:solidFill>
              <a:highlight>
                <a:srgbClr val="FFFF00"/>
              </a:highlight>
              <a:latin typeface="Calibri" panose="020F0502020204030204" pitchFamily="34" charset="0"/>
            </a:endParaRPr>
          </a:p>
        </p:txBody>
      </p:sp>
      <p:sp>
        <p:nvSpPr>
          <p:cNvPr id="42"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3" name="صورة 2"/>
          <p:cNvPicPr>
            <a:picLocks noChangeAspect="1"/>
          </p:cNvPicPr>
          <p:nvPr/>
        </p:nvPicPr>
        <p:blipFill rotWithShape="1">
          <a:blip r:embed="rId9"/>
          <a:srcRect l="25162" t="22796" r="28641" b="18439"/>
          <a:stretch/>
        </p:blipFill>
        <p:spPr>
          <a:xfrm>
            <a:off x="1739362" y="1325471"/>
            <a:ext cx="7238383" cy="5176801"/>
          </a:xfrm>
          <a:prstGeom prst="rect">
            <a:avLst/>
          </a:prstGeom>
        </p:spPr>
      </p:pic>
    </p:spTree>
    <p:extLst>
      <p:ext uri="{BB962C8B-B14F-4D97-AF65-F5344CB8AC3E}">
        <p14:creationId xmlns:p14="http://schemas.microsoft.com/office/powerpoint/2010/main" val="26930293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BH" dirty="0">
              <a:solidFill>
                <a:schemeClr val="tx1"/>
              </a:solidFill>
            </a:endParaRPr>
          </a:p>
          <a:p>
            <a:pPr lvl="0" algn="r" rtl="1"/>
            <a:endParaRPr lang="ar-BH" dirty="0">
              <a:solidFill>
                <a:schemeClr val="tx1"/>
              </a:solidFill>
            </a:endParaRPr>
          </a:p>
          <a:p>
            <a:pPr lvl="0" algn="r" rtl="1"/>
            <a:r>
              <a:rPr lang="ar-BH" dirty="0">
                <a:solidFill>
                  <a:schemeClr val="tx1"/>
                </a:solidFill>
              </a:rPr>
              <a:t> </a:t>
            </a:r>
            <a:endParaRPr lang="en-US" b="1" dirty="0">
              <a:solidFill>
                <a:schemeClr val="tx1"/>
              </a:solidFill>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4320827" y="210072"/>
            <a:ext cx="6651796" cy="1082348"/>
          </a:xfrm>
          <a:prstGeom prst="rect">
            <a:avLst/>
          </a:prstGeom>
        </p:spPr>
        <p:txBody>
          <a:bodyPr wrap="square">
            <a:spAutoFit/>
          </a:bodyPr>
          <a:lstStyle/>
          <a:p>
            <a:pPr algn="ctr" rtl="1">
              <a:spcBef>
                <a:spcPts val="0"/>
              </a:spcBef>
              <a:spcAft>
                <a:spcPts val="1000"/>
              </a:spcAft>
            </a:pPr>
            <a:r>
              <a:rPr lang="ar-BH" sz="2800" b="1" dirty="0">
                <a:solidFill>
                  <a:schemeClr val="bg1"/>
                </a:solidFill>
                <a:latin typeface="Sakkal Majalla" panose="02000000000000000000" pitchFamily="2" charset="-78"/>
                <a:cs typeface="Sultan bold" pitchFamily="2" charset="-78"/>
              </a:rPr>
              <a:t>أنظمة مملكة البحرين </a:t>
            </a:r>
            <a:endParaRPr lang="ar-BH" sz="2800" b="1" dirty="0" smtClean="0">
              <a:solidFill>
                <a:schemeClr val="bg1"/>
              </a:solidFill>
              <a:latin typeface="Sakkal Majalla" panose="02000000000000000000" pitchFamily="2" charset="-78"/>
              <a:cs typeface="Sultan bold" pitchFamily="2" charset="-78"/>
            </a:endParaRPr>
          </a:p>
          <a:p>
            <a:pPr algn="ctr" rtl="1">
              <a:spcBef>
                <a:spcPts val="0"/>
              </a:spcBef>
              <a:spcAft>
                <a:spcPts val="1000"/>
              </a:spcAft>
            </a:pPr>
            <a:r>
              <a:rPr lang="ar-BH" sz="2800" b="1" dirty="0" smtClean="0">
                <a:solidFill>
                  <a:schemeClr val="bg1"/>
                </a:solidFill>
                <a:latin typeface="Sakkal Majalla" panose="02000000000000000000" pitchFamily="2" charset="-78"/>
                <a:cs typeface="Sultan bold" pitchFamily="2" charset="-78"/>
              </a:rPr>
              <a:t>في </a:t>
            </a:r>
            <a:r>
              <a:rPr lang="ar-BH" sz="2800" b="1" dirty="0">
                <a:solidFill>
                  <a:schemeClr val="bg1"/>
                </a:solidFill>
                <a:latin typeface="Sakkal Majalla" panose="02000000000000000000" pitchFamily="2" charset="-78"/>
                <a:cs typeface="Sultan bold" pitchFamily="2" charset="-78"/>
              </a:rPr>
              <a:t>مكافحة جرائم أمن المعلومات</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مستطيل مستدير الزوايا 5">
            <a:hlinkClick r:id="rId2" action="ppaction://hlinksldjump"/>
            <a:extLst>
              <a:ext uri="{FF2B5EF4-FFF2-40B4-BE49-F238E27FC236}">
                <a16:creationId xmlns="" xmlns:a16="http://schemas.microsoft.com/office/drawing/2014/main" id="{4EAEF7DA-A41E-4D5F-BBE2-4EEBE692B349}"/>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1">
            <a:hlinkClick r:id="rId3" action="ppaction://hlinksldjump"/>
            <a:extLst>
              <a:ext uri="{FF2B5EF4-FFF2-40B4-BE49-F238E27FC236}">
                <a16:creationId xmlns="" xmlns:a16="http://schemas.microsoft.com/office/drawing/2014/main" id="{35360FAD-07E8-4C41-99A0-B67E36C5A569}"/>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4" action="ppaction://hlinksldjump"/>
            <a:extLst>
              <a:ext uri="{FF2B5EF4-FFF2-40B4-BE49-F238E27FC236}">
                <a16:creationId xmlns="" xmlns:a16="http://schemas.microsoft.com/office/drawing/2014/main" id="{323989F1-C352-491E-AAB2-CE432F240F41}"/>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5" action="ppaction://hlinksldjump"/>
            <a:extLst>
              <a:ext uri="{FF2B5EF4-FFF2-40B4-BE49-F238E27FC236}">
                <a16:creationId xmlns="" xmlns:a16="http://schemas.microsoft.com/office/drawing/2014/main" id="{D222A56D-0EE2-4BD2-9721-0EF00459F729}"/>
              </a:ext>
            </a:extLst>
          </p:cNvPr>
          <p:cNvSpPr/>
          <p:nvPr/>
        </p:nvSpPr>
        <p:spPr>
          <a:xfrm>
            <a:off x="10545482" y="358083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6" action="ppaction://hlinksldjump"/>
            <a:extLst>
              <a:ext uri="{FF2B5EF4-FFF2-40B4-BE49-F238E27FC236}">
                <a16:creationId xmlns="" xmlns:a16="http://schemas.microsoft.com/office/drawing/2014/main" id="{02B1CF67-0DF2-4AA6-BE08-696DCD71526C}"/>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7" action="ppaction://hlinksldjump"/>
            <a:extLst>
              <a:ext uri="{FF2B5EF4-FFF2-40B4-BE49-F238E27FC236}">
                <a16:creationId xmlns="" xmlns:a16="http://schemas.microsoft.com/office/drawing/2014/main" id="{12B80635-A455-404D-BD32-9F9A8AFAC8FF}"/>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8" action="ppaction://hlinksldjump"/>
            <a:extLst>
              <a:ext uri="{FF2B5EF4-FFF2-40B4-BE49-F238E27FC236}">
                <a16:creationId xmlns="" xmlns:a16="http://schemas.microsoft.com/office/drawing/2014/main" id="{FE0CBCD6-05C6-47D6-900E-2162472D2E9B}"/>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مستطيل 35"/>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(4-1-3):</a:t>
            </a:r>
            <a:endParaRPr lang="en-US" sz="3200" dirty="0">
              <a:solidFill>
                <a:srgbClr val="0D0D0D"/>
              </a:solidFill>
              <a:highlight>
                <a:srgbClr val="FFFF00"/>
              </a:highlight>
              <a:latin typeface="Calibri" panose="020F0502020204030204" pitchFamily="34" charset="0"/>
            </a:endParaRPr>
          </a:p>
        </p:txBody>
      </p:sp>
      <p:sp>
        <p:nvSpPr>
          <p:cNvPr id="42"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rotWithShape="1">
          <a:blip r:embed="rId9"/>
          <a:srcRect l="25509" t="34375" r="28491" b="16382"/>
          <a:stretch/>
        </p:blipFill>
        <p:spPr>
          <a:xfrm>
            <a:off x="1281158" y="1366790"/>
            <a:ext cx="8474084" cy="5100144"/>
          </a:xfrm>
          <a:prstGeom prst="rect">
            <a:avLst/>
          </a:prstGeom>
        </p:spPr>
      </p:pic>
    </p:spTree>
    <p:extLst>
      <p:ext uri="{BB962C8B-B14F-4D97-AF65-F5344CB8AC3E}">
        <p14:creationId xmlns:p14="http://schemas.microsoft.com/office/powerpoint/2010/main" val="2834675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just" rtl="1">
              <a:lnSpc>
                <a:spcPct val="115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مزامنة للتطورات التي تشهدها الساحة على الصعيد الدولي والإقليمي والمحلي في إرساء وبناء دعائم الاقتصاد الوطني، في ظل التزايد المستمر والمطَّرد للجريمة الاقتصادية المتمثلة بجرائم الفساد وغسل الأموال والجريمة المنظمة ؛ كانَ لابد من وضع الضوابط والحدود لمنع تطور تلك الجرائم لما لها من تأثير سلبي على مكتسبات الدول. وعليه فقد وضعت مملكة البحرين الرشيدة اللبنة التي تحفظ هذه المكتسبات وتعزز البيئة الاقتصادية الآمنة ؛ لتدفع عجلة التنمية والنهضة ، وذلك بإصدار القيادة الرشيدة المرسوم رقم 109 لسنة 2011م بإنشاء </a:t>
            </a:r>
            <a:r>
              <a:rPr lang="ar-SA" sz="2400" b="1" dirty="0">
                <a:solidFill>
                  <a:srgbClr val="000000"/>
                </a:solidFill>
                <a:effectLst/>
                <a:highlight>
                  <a:srgbClr val="FFFF00"/>
                </a:highlight>
                <a:latin typeface="Calibri" panose="020F0502020204030204" pitchFamily="34" charset="0"/>
                <a:ea typeface="Times New Roman" panose="02020603050405020304" pitchFamily="18" charset="0"/>
                <a:cs typeface="Sakkal Majalla" panose="02000000000000000000" pitchFamily="2" charset="-78"/>
              </a:rPr>
              <a:t>الإدارة العامة لمكافحة الفساد والأمن الاقتصادي والإلكتروني</a:t>
            </a:r>
            <a:r>
              <a:rPr lang="ar-SA" sz="2400" b="1"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 التي يندرج تحت مظلتها عدد من الإدارات الأمنية تهدف حفظَ دعائم الاقتصاد الوطني.</a:t>
            </a:r>
            <a:r>
              <a:rPr lang="en-US" sz="2400" b="1"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r>
              <a:rPr lang="en-US" sz="18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800" dirty="0">
                <a:solidFill>
                  <a:srgbClr val="000000"/>
                </a:solidFill>
                <a:effectLst/>
                <a:ea typeface="Times New Roman" panose="02020603050405020304" pitchFamily="18" charset="0"/>
                <a:cs typeface="Sakkal Majalla" panose="02000000000000000000" pitchFamily="2" charset="-78"/>
              </a:rPr>
              <a:t>     وتقوم استراتيجية الإدارة على </a:t>
            </a:r>
            <a:r>
              <a:rPr lang="ar-SA" sz="2800" dirty="0">
                <a:solidFill>
                  <a:srgbClr val="000000"/>
                </a:solidFill>
                <a:effectLst/>
                <a:highlight>
                  <a:srgbClr val="E6E6E6"/>
                </a:highlight>
                <a:ea typeface="Times New Roman" panose="02020603050405020304" pitchFamily="18" charset="0"/>
                <a:cs typeface="Sakkal Majalla" panose="02000000000000000000" pitchFamily="2" charset="-78"/>
              </a:rPr>
              <a:t>توعية المواطنين والمقيمين بأنواع جرائم الفساد والجرائم الاقتصادية والإلكترونية المختلفة وأساليبها وطرائق اكتشافها وتجنب الوقوع ضحية لها</a:t>
            </a:r>
            <a:r>
              <a:rPr lang="ar-SA" sz="2800" dirty="0">
                <a:solidFill>
                  <a:srgbClr val="000000"/>
                </a:solidFill>
                <a:effectLst/>
                <a:ea typeface="Times New Roman" panose="02020603050405020304" pitchFamily="18" charset="0"/>
                <a:cs typeface="Sakkal Majalla" panose="02000000000000000000" pitchFamily="2" charset="-78"/>
              </a:rPr>
              <a:t>، وذلك من خلال </a:t>
            </a:r>
            <a:r>
              <a:rPr lang="ar-SA" sz="2800" u="sng" dirty="0">
                <a:solidFill>
                  <a:srgbClr val="C00000"/>
                </a:solidFill>
                <a:effectLst/>
                <a:ea typeface="Times New Roman" panose="02020603050405020304" pitchFamily="18" charset="0"/>
                <a:cs typeface="Sakkal Majalla" panose="02000000000000000000" pitchFamily="2" charset="-78"/>
              </a:rPr>
              <a:t>الحملات التوعوية التي تزيد نسبة الوعي الأمني</a:t>
            </a:r>
            <a:r>
              <a:rPr lang="ar-SA" sz="2800" dirty="0">
                <a:solidFill>
                  <a:srgbClr val="000000"/>
                </a:solidFill>
                <a:effectLst/>
                <a:ea typeface="Times New Roman" panose="02020603050405020304" pitchFamily="18" charset="0"/>
                <a:cs typeface="Sakkal Majalla" panose="02000000000000000000" pitchFamily="2" charset="-78"/>
              </a:rPr>
              <a:t>، بالإضافة إلى </a:t>
            </a:r>
            <a:r>
              <a:rPr lang="ar-SA" sz="2800" u="sng" dirty="0">
                <a:solidFill>
                  <a:srgbClr val="C00000"/>
                </a:solidFill>
                <a:effectLst/>
                <a:ea typeface="Times New Roman" panose="02020603050405020304" pitchFamily="18" charset="0"/>
                <a:cs typeface="Sakkal Majalla" panose="02000000000000000000" pitchFamily="2" charset="-78"/>
              </a:rPr>
              <a:t>التدريب المستمر للفنيين العاملين بالإدارة لمواكبة تطور أساليب تنفيذ الجريمة،</a:t>
            </a:r>
            <a:r>
              <a:rPr lang="ar-SA" sz="2800" dirty="0">
                <a:solidFill>
                  <a:srgbClr val="000000"/>
                </a:solidFill>
                <a:effectLst/>
                <a:ea typeface="Times New Roman" panose="02020603050405020304" pitchFamily="18" charset="0"/>
                <a:cs typeface="Sakkal Majalla" panose="02000000000000000000" pitchFamily="2" charset="-78"/>
              </a:rPr>
              <a:t> كما تركز الإدارة على </a:t>
            </a:r>
            <a:r>
              <a:rPr lang="ar-SA" sz="2800" u="sng" dirty="0">
                <a:solidFill>
                  <a:srgbClr val="C00000"/>
                </a:solidFill>
                <a:effectLst/>
                <a:ea typeface="Times New Roman" panose="02020603050405020304" pitchFamily="18" charset="0"/>
                <a:cs typeface="Sakkal Majalla" panose="02000000000000000000" pitchFamily="2" charset="-78"/>
              </a:rPr>
              <a:t>الاستفادة من الخبرات والتجارب الدولية</a:t>
            </a:r>
            <a:r>
              <a:rPr lang="en-US" sz="2800" dirty="0">
                <a:solidFill>
                  <a:srgbClr val="000000"/>
                </a:solidFill>
                <a:effectLst/>
                <a:latin typeface="Sakkal Majalla" panose="02000000000000000000" pitchFamily="2" charset="-78"/>
                <a:ea typeface="Times New Roman" panose="02020603050405020304" pitchFamily="18" charset="0"/>
              </a:rPr>
              <a:t>.</a:t>
            </a:r>
            <a:r>
              <a:rPr lang="ar-SA" sz="2800" dirty="0">
                <a:solidFill>
                  <a:srgbClr val="000000"/>
                </a:solidFill>
                <a:effectLst/>
                <a:latin typeface="Sakkal Majalla" panose="02000000000000000000" pitchFamily="2" charset="-78"/>
                <a:ea typeface="Times New Roman" panose="02020603050405020304" pitchFamily="18" charset="0"/>
              </a:rPr>
              <a:t>  </a:t>
            </a:r>
            <a:endParaRPr lang="en-US" sz="3600" dirty="0">
              <a:solidFill>
                <a:schemeClr val="tx1"/>
              </a:solidFill>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4504015" y="438076"/>
            <a:ext cx="6571030" cy="523220"/>
          </a:xfrm>
          <a:prstGeom prst="rect">
            <a:avLst/>
          </a:prstGeom>
        </p:spPr>
        <p:txBody>
          <a:bodyPr wrap="none">
            <a:spAutoFit/>
          </a:bodyPr>
          <a:lstStyle/>
          <a:p>
            <a:pPr algn="r" rtl="1">
              <a:spcBef>
                <a:spcPts val="0"/>
              </a:spcBef>
              <a:spcAft>
                <a:spcPts val="1000"/>
              </a:spcAft>
            </a:pPr>
            <a:r>
              <a:rPr lang="ar-BH" sz="2800" b="1" dirty="0">
                <a:solidFill>
                  <a:schemeClr val="bg1"/>
                </a:solidFill>
                <a:latin typeface="Sakkal Majalla" panose="02000000000000000000" pitchFamily="2" charset="-78"/>
                <a:cs typeface="Sultan bold" pitchFamily="2" charset="-78"/>
              </a:rPr>
              <a:t>أنظمة مملكة البحرين في مكافحة جرائم أمن المعلومات</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مستطيل مستدير الزوايا 5">
            <a:hlinkClick r:id="rId2" action="ppaction://hlinksldjump"/>
            <a:extLst>
              <a:ext uri="{FF2B5EF4-FFF2-40B4-BE49-F238E27FC236}">
                <a16:creationId xmlns="" xmlns:a16="http://schemas.microsoft.com/office/drawing/2014/main" id="{DF150DB8-7006-40FC-B406-0BF85BF7475C}"/>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1">
            <a:hlinkClick r:id="rId3" action="ppaction://hlinksldjump"/>
            <a:extLst>
              <a:ext uri="{FF2B5EF4-FFF2-40B4-BE49-F238E27FC236}">
                <a16:creationId xmlns="" xmlns:a16="http://schemas.microsoft.com/office/drawing/2014/main" id="{D01256A6-5810-45AF-84E4-A5B85A5E3265}"/>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15F81B34-0537-43AF-A333-58AC99F9476D}"/>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6">
            <a:hlinkClick r:id="rId5" action="ppaction://hlinksldjump"/>
            <a:extLst>
              <a:ext uri="{FF2B5EF4-FFF2-40B4-BE49-F238E27FC236}">
                <a16:creationId xmlns="" xmlns:a16="http://schemas.microsoft.com/office/drawing/2014/main" id="{DEFBF9E2-134C-4D47-A50E-B8A2730BCDD3}"/>
              </a:ext>
            </a:extLst>
          </p:cNvPr>
          <p:cNvSpPr/>
          <p:nvPr/>
        </p:nvSpPr>
        <p:spPr>
          <a:xfrm>
            <a:off x="10545482" y="358083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6" action="ppaction://hlinksldjump"/>
            <a:extLst>
              <a:ext uri="{FF2B5EF4-FFF2-40B4-BE49-F238E27FC236}">
                <a16:creationId xmlns="" xmlns:a16="http://schemas.microsoft.com/office/drawing/2014/main" id="{1ADFEBCE-3689-46EF-826F-572DB8718383}"/>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7" action="ppaction://hlinksldjump"/>
            <a:extLst>
              <a:ext uri="{FF2B5EF4-FFF2-40B4-BE49-F238E27FC236}">
                <a16:creationId xmlns="" xmlns:a16="http://schemas.microsoft.com/office/drawing/2014/main" id="{5267462B-7D5B-4F30-B56B-914E6EAC6CA5}"/>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8" action="ppaction://hlinksldjump"/>
            <a:extLst>
              <a:ext uri="{FF2B5EF4-FFF2-40B4-BE49-F238E27FC236}">
                <a16:creationId xmlns="" xmlns:a16="http://schemas.microsoft.com/office/drawing/2014/main" id="{23DA9D95-DD42-4699-BBE5-CD188B4F2BCE}"/>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3042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21024" y="1264706"/>
            <a:ext cx="10249363" cy="523351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2800" dirty="0" smtClean="0">
                <a:solidFill>
                  <a:srgbClr val="0D0D0D"/>
                </a:solidFill>
                <a:highlight>
                  <a:srgbClr val="FFFF00"/>
                </a:highlight>
                <a:latin typeface="Calibri" panose="020F0502020204030204" pitchFamily="34" charset="0"/>
                <a:ea typeface="Calibri" panose="020F0502020204030204" pitchFamily="34" charset="0"/>
                <a:cs typeface="Sultan bold" pitchFamily="2" charset="-78"/>
              </a:rPr>
              <a:t>تتكون </a:t>
            </a:r>
            <a:r>
              <a:rPr lang="ar-SA" sz="2800" dirty="0">
                <a:solidFill>
                  <a:srgbClr val="0D0D0D"/>
                </a:solidFill>
                <a:highlight>
                  <a:srgbClr val="FFFF00"/>
                </a:highlight>
                <a:latin typeface="Calibri" panose="020F0502020204030204" pitchFamily="34" charset="0"/>
                <a:ea typeface="Calibri" panose="020F0502020204030204" pitchFamily="34" charset="0"/>
                <a:cs typeface="Sultan bold" pitchFamily="2" charset="-78"/>
              </a:rPr>
              <a:t>الإدارة العامة لمكافحة الفساد والأمن الاقتصادي والإلكتروني من ست إدارات هي</a:t>
            </a:r>
            <a:r>
              <a:rPr lang="ar-BH" sz="2400" dirty="0">
                <a:solidFill>
                  <a:schemeClr val="tx1"/>
                </a:solidFill>
              </a:rPr>
              <a:t>:</a:t>
            </a:r>
            <a:endParaRPr lang="en-US" sz="2400" b="1" dirty="0">
              <a:solidFill>
                <a:schemeClr val="tx1"/>
              </a:solidFill>
            </a:endParaRPr>
          </a:p>
          <a:p>
            <a:pPr lvl="0" algn="r" rtl="1"/>
            <a:endParaRPr lang="en-US" b="1" dirty="0">
              <a:solidFill>
                <a:srgbClr val="FF0000"/>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038599" y="678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4513265" y="412358"/>
            <a:ext cx="6571030" cy="523220"/>
          </a:xfrm>
          <a:prstGeom prst="rect">
            <a:avLst/>
          </a:prstGeom>
        </p:spPr>
        <p:txBody>
          <a:bodyPr wrap="none">
            <a:spAutoFit/>
          </a:bodyPr>
          <a:lstStyle/>
          <a:p>
            <a:pPr algn="r" rtl="1">
              <a:spcBef>
                <a:spcPts val="0"/>
              </a:spcBef>
              <a:spcAft>
                <a:spcPts val="1000"/>
              </a:spcAft>
            </a:pPr>
            <a:r>
              <a:rPr lang="ar-BH" sz="2800" b="1" dirty="0">
                <a:solidFill>
                  <a:schemeClr val="bg1"/>
                </a:solidFill>
                <a:latin typeface="Sakkal Majalla" panose="02000000000000000000" pitchFamily="2" charset="-78"/>
                <a:cs typeface="Sultan bold" pitchFamily="2" charset="-78"/>
              </a:rPr>
              <a:t>أنظمة مملكة البحرين في مكافحة جرائم أمن المعلومات</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مستطيل مستدير الزوايا 5">
            <a:hlinkClick r:id="rId2" action="ppaction://hlinksldjump"/>
            <a:extLst>
              <a:ext uri="{FF2B5EF4-FFF2-40B4-BE49-F238E27FC236}">
                <a16:creationId xmlns="" xmlns:a16="http://schemas.microsoft.com/office/drawing/2014/main" id="{45868EFF-0B9B-454F-97EF-E26B75D31CFF}"/>
              </a:ext>
            </a:extLst>
          </p:cNvPr>
          <p:cNvSpPr/>
          <p:nvPr/>
        </p:nvSpPr>
        <p:spPr>
          <a:xfrm>
            <a:off x="10504287" y="121803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1">
            <a:hlinkClick r:id="rId3" action="ppaction://hlinksldjump"/>
            <a:extLst>
              <a:ext uri="{FF2B5EF4-FFF2-40B4-BE49-F238E27FC236}">
                <a16:creationId xmlns="" xmlns:a16="http://schemas.microsoft.com/office/drawing/2014/main" id="{72F69F99-613F-4DBF-95B3-90C3D1044B9B}"/>
              </a:ext>
            </a:extLst>
          </p:cNvPr>
          <p:cNvSpPr/>
          <p:nvPr/>
        </p:nvSpPr>
        <p:spPr>
          <a:xfrm>
            <a:off x="10504287" y="191477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63" name="مستطيل مستدير الزوايا 12">
            <a:hlinkClick r:id="rId4" action="ppaction://hlinksldjump"/>
            <a:extLst>
              <a:ext uri="{FF2B5EF4-FFF2-40B4-BE49-F238E27FC236}">
                <a16:creationId xmlns="" xmlns:a16="http://schemas.microsoft.com/office/drawing/2014/main" id="{78BC23ED-1C61-4EA7-B41B-79DEAE517E74}"/>
              </a:ext>
            </a:extLst>
          </p:cNvPr>
          <p:cNvSpPr/>
          <p:nvPr/>
        </p:nvSpPr>
        <p:spPr>
          <a:xfrm>
            <a:off x="10504287" y="260287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4" name="مستطيل مستدير الزوايا 16">
            <a:hlinkClick r:id="rId5" action="ppaction://hlinksldjump"/>
            <a:extLst>
              <a:ext uri="{FF2B5EF4-FFF2-40B4-BE49-F238E27FC236}">
                <a16:creationId xmlns="" xmlns:a16="http://schemas.microsoft.com/office/drawing/2014/main" id="{619C68C0-D55E-498A-8872-8A4943BE4A16}"/>
              </a:ext>
            </a:extLst>
          </p:cNvPr>
          <p:cNvSpPr/>
          <p:nvPr/>
        </p:nvSpPr>
        <p:spPr>
          <a:xfrm>
            <a:off x="10504287" y="331024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65" name="مستطيل مستدير الزوايا 16">
            <a:hlinkClick r:id="rId6" action="ppaction://hlinksldjump"/>
            <a:extLst>
              <a:ext uri="{FF2B5EF4-FFF2-40B4-BE49-F238E27FC236}">
                <a16:creationId xmlns="" xmlns:a16="http://schemas.microsoft.com/office/drawing/2014/main" id="{985D0199-234A-4114-9B2E-BC44DD7D8661}"/>
              </a:ext>
            </a:extLst>
          </p:cNvPr>
          <p:cNvSpPr/>
          <p:nvPr/>
        </p:nvSpPr>
        <p:spPr>
          <a:xfrm>
            <a:off x="10501075" y="542575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66" name="مستطيل مستدير الزوايا 16">
            <a:hlinkClick r:id="rId7" action="ppaction://hlinksldjump"/>
            <a:extLst>
              <a:ext uri="{FF2B5EF4-FFF2-40B4-BE49-F238E27FC236}">
                <a16:creationId xmlns="" xmlns:a16="http://schemas.microsoft.com/office/drawing/2014/main" id="{208AA202-57E6-4BC0-8E9E-5D9F6D5F10B2}"/>
              </a:ext>
            </a:extLst>
          </p:cNvPr>
          <p:cNvSpPr/>
          <p:nvPr/>
        </p:nvSpPr>
        <p:spPr>
          <a:xfrm>
            <a:off x="10504286" y="404092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67" name="مستطيل مستدير الزوايا 16">
            <a:hlinkClick r:id="rId8" action="ppaction://hlinksldjump"/>
            <a:extLst>
              <a:ext uri="{FF2B5EF4-FFF2-40B4-BE49-F238E27FC236}">
                <a16:creationId xmlns="" xmlns:a16="http://schemas.microsoft.com/office/drawing/2014/main" id="{CF990A0B-E1B9-40E1-8DAF-8E2F331628AD}"/>
              </a:ext>
            </a:extLst>
          </p:cNvPr>
          <p:cNvSpPr/>
          <p:nvPr/>
        </p:nvSpPr>
        <p:spPr>
          <a:xfrm>
            <a:off x="10501075" y="472902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pic>
        <p:nvPicPr>
          <p:cNvPr id="2" name="صورة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765" y="1916525"/>
            <a:ext cx="9156163" cy="4514820"/>
          </a:xfrm>
          <a:prstGeom prst="rect">
            <a:avLst/>
          </a:prstGeom>
        </p:spPr>
      </p:pic>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60642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lnSpc>
                <a:spcPct val="107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231667" y="373482"/>
            <a:ext cx="5772734" cy="769441"/>
          </a:xfrm>
          <a:prstGeom prst="rect">
            <a:avLst/>
          </a:prstGeom>
        </p:spPr>
        <p:txBody>
          <a:bodyPr wrap="none">
            <a:spAutoFit/>
          </a:bodyPr>
          <a:lstStyle/>
          <a:p>
            <a:pPr algn="r" rtl="1">
              <a:spcBef>
                <a:spcPts val="0"/>
              </a:spcBef>
              <a:spcAft>
                <a:spcPts val="1000"/>
              </a:spcAft>
            </a:pPr>
            <a:r>
              <a:rPr lang="ar-BH" sz="4400" dirty="0">
                <a:solidFill>
                  <a:schemeClr val="bg1"/>
                </a:solidFill>
                <a:latin typeface="Sakkal Majalla" panose="02000000000000000000" pitchFamily="2" charset="-78"/>
                <a:cs typeface="Sultan bold" pitchFamily="2" charset="-78"/>
              </a:rPr>
              <a:t>إرشادات أمنية لحماية معلوماتك</a:t>
            </a:r>
            <a:endParaRPr lang="ar-SA" sz="4400" dirty="0">
              <a:solidFill>
                <a:schemeClr val="bg1"/>
              </a:solidFill>
              <a:latin typeface="Sakkal Majalla" panose="02000000000000000000" pitchFamily="2" charset="-78"/>
              <a:cs typeface="Sultan bold" pitchFamily="2" charset="-78"/>
            </a:endParaRP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مستطيل مستدير الزوايا 5">
            <a:hlinkClick r:id="rId2" action="ppaction://hlinksldjump"/>
            <a:extLst>
              <a:ext uri="{FF2B5EF4-FFF2-40B4-BE49-F238E27FC236}">
                <a16:creationId xmlns="" xmlns:a16="http://schemas.microsoft.com/office/drawing/2014/main" id="{D8EC41BD-0260-4A6A-B2B8-469C24453D93}"/>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1">
            <a:hlinkClick r:id="rId3" action="ppaction://hlinksldjump"/>
            <a:extLst>
              <a:ext uri="{FF2B5EF4-FFF2-40B4-BE49-F238E27FC236}">
                <a16:creationId xmlns="" xmlns:a16="http://schemas.microsoft.com/office/drawing/2014/main" id="{5C2E74EA-63F2-4062-9E11-F218D2EF8F3A}"/>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39F26EB3-9EDC-49C9-A3CF-D734E7717C76}"/>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6">
            <a:hlinkClick r:id="rId5" action="ppaction://hlinksldjump"/>
            <a:extLst>
              <a:ext uri="{FF2B5EF4-FFF2-40B4-BE49-F238E27FC236}">
                <a16:creationId xmlns="" xmlns:a16="http://schemas.microsoft.com/office/drawing/2014/main" id="{6C30BE28-2B19-47F0-9503-74165F68B4D1}"/>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6" action="ppaction://hlinksldjump"/>
            <a:extLst>
              <a:ext uri="{FF2B5EF4-FFF2-40B4-BE49-F238E27FC236}">
                <a16:creationId xmlns="" xmlns:a16="http://schemas.microsoft.com/office/drawing/2014/main" id="{40118EFA-5861-4BE3-9646-146DC4ACD6D9}"/>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7" action="ppaction://hlinksldjump"/>
            <a:extLst>
              <a:ext uri="{FF2B5EF4-FFF2-40B4-BE49-F238E27FC236}">
                <a16:creationId xmlns="" xmlns:a16="http://schemas.microsoft.com/office/drawing/2014/main" id="{89B41F17-530B-4B36-8D9A-A6E13F8D5EA4}"/>
              </a:ext>
            </a:extLst>
          </p:cNvPr>
          <p:cNvSpPr/>
          <p:nvPr/>
        </p:nvSpPr>
        <p:spPr>
          <a:xfrm>
            <a:off x="10545481" y="431151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8" action="ppaction://hlinksldjump"/>
            <a:extLst>
              <a:ext uri="{FF2B5EF4-FFF2-40B4-BE49-F238E27FC236}">
                <a16:creationId xmlns="" xmlns:a16="http://schemas.microsoft.com/office/drawing/2014/main" id="{81C098D2-BD5E-4795-8AB6-CE6EEBE8C396}"/>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مستطيل 35"/>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(4-1-4):</a:t>
            </a:r>
            <a:endParaRPr lang="en-US" sz="3200" dirty="0">
              <a:solidFill>
                <a:srgbClr val="0D0D0D"/>
              </a:solidFill>
              <a:highlight>
                <a:srgbClr val="FFFF00"/>
              </a:highlight>
              <a:latin typeface="Calibri" panose="020F0502020204030204" pitchFamily="34" charset="0"/>
            </a:endParaRPr>
          </a:p>
        </p:txBody>
      </p:sp>
      <p:sp>
        <p:nvSpPr>
          <p:cNvPr id="42"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rotWithShape="1">
          <a:blip r:embed="rId9"/>
          <a:srcRect l="25471" t="13603" r="28124" b="36765"/>
          <a:stretch/>
        </p:blipFill>
        <p:spPr>
          <a:xfrm>
            <a:off x="1237129" y="1351290"/>
            <a:ext cx="8565095" cy="5150503"/>
          </a:xfrm>
          <a:prstGeom prst="rect">
            <a:avLst/>
          </a:prstGeom>
        </p:spPr>
      </p:pic>
    </p:spTree>
    <p:extLst>
      <p:ext uri="{BB962C8B-B14F-4D97-AF65-F5344CB8AC3E}">
        <p14:creationId xmlns:p14="http://schemas.microsoft.com/office/powerpoint/2010/main" val="3414242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Low" rtl="1">
              <a:lnSpc>
                <a:spcPct val="107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231667" y="373482"/>
            <a:ext cx="5772734" cy="769441"/>
          </a:xfrm>
          <a:prstGeom prst="rect">
            <a:avLst/>
          </a:prstGeom>
        </p:spPr>
        <p:txBody>
          <a:bodyPr wrap="none">
            <a:spAutoFit/>
          </a:bodyPr>
          <a:lstStyle/>
          <a:p>
            <a:pPr algn="r" rtl="1">
              <a:spcBef>
                <a:spcPts val="0"/>
              </a:spcBef>
              <a:spcAft>
                <a:spcPts val="1000"/>
              </a:spcAft>
            </a:pPr>
            <a:r>
              <a:rPr lang="ar-BH" sz="4400" dirty="0">
                <a:solidFill>
                  <a:schemeClr val="bg1"/>
                </a:solidFill>
                <a:latin typeface="Sakkal Majalla" panose="02000000000000000000" pitchFamily="2" charset="-78"/>
                <a:cs typeface="Sultan bold" pitchFamily="2" charset="-78"/>
              </a:rPr>
              <a:t>إرشادات أمنية لحماية معلوماتك</a:t>
            </a:r>
            <a:endParaRPr lang="ar-SA" sz="4400" dirty="0">
              <a:solidFill>
                <a:schemeClr val="bg1"/>
              </a:solidFill>
              <a:latin typeface="Sakkal Majalla" panose="02000000000000000000" pitchFamily="2" charset="-78"/>
              <a:cs typeface="Sultan bold" pitchFamily="2" charset="-78"/>
            </a:endParaRP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مستطيل مستدير الزوايا 5">
            <a:hlinkClick r:id="rId2" action="ppaction://hlinksldjump"/>
            <a:extLst>
              <a:ext uri="{FF2B5EF4-FFF2-40B4-BE49-F238E27FC236}">
                <a16:creationId xmlns="" xmlns:a16="http://schemas.microsoft.com/office/drawing/2014/main" id="{D8EC41BD-0260-4A6A-B2B8-469C24453D93}"/>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1">
            <a:hlinkClick r:id="rId3" action="ppaction://hlinksldjump"/>
            <a:extLst>
              <a:ext uri="{FF2B5EF4-FFF2-40B4-BE49-F238E27FC236}">
                <a16:creationId xmlns="" xmlns:a16="http://schemas.microsoft.com/office/drawing/2014/main" id="{5C2E74EA-63F2-4062-9E11-F218D2EF8F3A}"/>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39F26EB3-9EDC-49C9-A3CF-D734E7717C76}"/>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6">
            <a:hlinkClick r:id="rId5" action="ppaction://hlinksldjump"/>
            <a:extLst>
              <a:ext uri="{FF2B5EF4-FFF2-40B4-BE49-F238E27FC236}">
                <a16:creationId xmlns="" xmlns:a16="http://schemas.microsoft.com/office/drawing/2014/main" id="{6C30BE28-2B19-47F0-9503-74165F68B4D1}"/>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6" action="ppaction://hlinksldjump"/>
            <a:extLst>
              <a:ext uri="{FF2B5EF4-FFF2-40B4-BE49-F238E27FC236}">
                <a16:creationId xmlns="" xmlns:a16="http://schemas.microsoft.com/office/drawing/2014/main" id="{40118EFA-5861-4BE3-9646-146DC4ACD6D9}"/>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7" action="ppaction://hlinksldjump"/>
            <a:extLst>
              <a:ext uri="{FF2B5EF4-FFF2-40B4-BE49-F238E27FC236}">
                <a16:creationId xmlns="" xmlns:a16="http://schemas.microsoft.com/office/drawing/2014/main" id="{89B41F17-530B-4B36-8D9A-A6E13F8D5EA4}"/>
              </a:ext>
            </a:extLst>
          </p:cNvPr>
          <p:cNvSpPr/>
          <p:nvPr/>
        </p:nvSpPr>
        <p:spPr>
          <a:xfrm>
            <a:off x="10545481" y="431151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8" action="ppaction://hlinksldjump"/>
            <a:extLst>
              <a:ext uri="{FF2B5EF4-FFF2-40B4-BE49-F238E27FC236}">
                <a16:creationId xmlns="" xmlns:a16="http://schemas.microsoft.com/office/drawing/2014/main" id="{81C098D2-BD5E-4795-8AB6-CE6EEBE8C396}"/>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6" name="مستطيل 35"/>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(4-1-4):</a:t>
            </a:r>
            <a:endParaRPr lang="en-US" sz="3200" dirty="0">
              <a:solidFill>
                <a:srgbClr val="0D0D0D"/>
              </a:solidFill>
              <a:highlight>
                <a:srgbClr val="FFFF00"/>
              </a:highlight>
              <a:latin typeface="Calibri" panose="020F0502020204030204" pitchFamily="34" charset="0"/>
            </a:endParaRPr>
          </a:p>
        </p:txBody>
      </p:sp>
      <p:sp>
        <p:nvSpPr>
          <p:cNvPr id="42"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pic>
        <p:nvPicPr>
          <p:cNvPr id="4" name="صورة 3"/>
          <p:cNvPicPr>
            <a:picLocks noChangeAspect="1"/>
          </p:cNvPicPr>
          <p:nvPr/>
        </p:nvPicPr>
        <p:blipFill rotWithShape="1">
          <a:blip r:embed="rId9"/>
          <a:srcRect l="25678" t="26209" r="27711" b="11846"/>
          <a:stretch/>
        </p:blipFill>
        <p:spPr>
          <a:xfrm>
            <a:off x="1936825" y="1315142"/>
            <a:ext cx="6941611" cy="5186651"/>
          </a:xfrm>
          <a:prstGeom prst="rect">
            <a:avLst/>
          </a:prstGeom>
        </p:spPr>
      </p:pic>
    </p:spTree>
    <p:extLst>
      <p:ext uri="{BB962C8B-B14F-4D97-AF65-F5344CB8AC3E}">
        <p14:creationId xmlns:p14="http://schemas.microsoft.com/office/powerpoint/2010/main" val="23643814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78987" y="1362573"/>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2900" marR="0" lvl="0" indent="-342900" algn="just" rtl="1">
              <a:lnSpc>
                <a:spcPct val="107000"/>
              </a:lnSpc>
              <a:spcBef>
                <a:spcPts val="0"/>
              </a:spcBef>
              <a:spcAft>
                <a:spcPts val="0"/>
              </a:spcAft>
              <a:buClr>
                <a:srgbClr val="FFC000"/>
              </a:buClr>
              <a:buSzPts val="1400"/>
              <a:buFont typeface="Wingdings 3" panose="05040102010807070707" pitchFamily="18" charset="2"/>
              <a:buChar char=""/>
            </a:pPr>
            <a:r>
              <a:rPr lang="ar-SA" sz="2800"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تشير الجرائم الإلكترونية عمومًا إلى أي ممارسات غير مشروعة أو نشاط إجرامي يتضمن </a:t>
            </a:r>
            <a:r>
              <a:rPr lang="ar-SA" sz="2800" dirty="0" smtClean="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حاسوبً</a:t>
            </a:r>
            <a:r>
              <a:rPr lang="ar-BH" sz="2800" dirty="0" smtClean="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ا</a:t>
            </a:r>
            <a:r>
              <a:rPr lang="ar-SA" sz="2800" dirty="0" smtClean="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 </a:t>
            </a:r>
            <a:r>
              <a:rPr lang="ar-SA" sz="2800"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أو شبكة إلكترونية أو أي نوع من أجهزة الاتصال، بحيث يكون الحاسوب أو شبكة الاتصال وغيرها من المذكور سابقا المصدر أو الهدف أو مكان الجريمة</a:t>
            </a:r>
            <a:r>
              <a:rPr lang="en-US" sz="2800" dirty="0" smtClean="0">
                <a:solidFill>
                  <a:srgbClr val="000000"/>
                </a:solidFill>
                <a:effectLst/>
                <a:latin typeface="Sakkal Majalla" panose="02000000000000000000" pitchFamily="2" charset="-78"/>
                <a:ea typeface="Times New Roman" panose="02020603050405020304" pitchFamily="18" charset="0"/>
                <a:cs typeface="Wingdings 3" panose="05040102010807070707" pitchFamily="18" charset="2"/>
              </a:rPr>
              <a:t>.</a:t>
            </a:r>
            <a:endParaRPr lang="ar-BH" sz="2800" dirty="0" smtClean="0">
              <a:solidFill>
                <a:srgbClr val="000000"/>
              </a:solidFill>
              <a:effectLst/>
              <a:latin typeface="Sakkal Majalla" panose="02000000000000000000" pitchFamily="2" charset="-78"/>
              <a:ea typeface="Times New Roman" panose="02020603050405020304" pitchFamily="18" charset="0"/>
              <a:cs typeface="Wingdings 3" panose="05040102010807070707" pitchFamily="18" charset="2"/>
            </a:endParaRPr>
          </a:p>
          <a:p>
            <a:pPr marL="342900" marR="0" lvl="0" indent="-342900" algn="just" rtl="1">
              <a:lnSpc>
                <a:spcPct val="107000"/>
              </a:lnSpc>
              <a:spcBef>
                <a:spcPts val="0"/>
              </a:spcBef>
              <a:spcAft>
                <a:spcPts val="0"/>
              </a:spcAft>
              <a:buClr>
                <a:srgbClr val="FFC000"/>
              </a:buClr>
              <a:buSzPts val="1400"/>
              <a:buFont typeface="Wingdings 3" panose="05040102010807070707" pitchFamily="18" charset="2"/>
              <a:buChar char=""/>
            </a:pPr>
            <a:endParaRPr lang="en-US" sz="2800" dirty="0">
              <a:effectLst/>
              <a:latin typeface="Calibri" panose="020F0502020204030204" pitchFamily="34" charset="0"/>
              <a:ea typeface="Calibri" panose="020F0502020204030204" pitchFamily="34" charset="0"/>
              <a:cs typeface="Wingdings 3" panose="05040102010807070707" pitchFamily="18" charset="2"/>
            </a:endParaRPr>
          </a:p>
          <a:p>
            <a:pPr marL="342900" marR="0" lvl="0" indent="-342900" algn="just" rtl="1">
              <a:lnSpc>
                <a:spcPct val="107000"/>
              </a:lnSpc>
              <a:spcBef>
                <a:spcPts val="0"/>
              </a:spcBef>
              <a:spcAft>
                <a:spcPts val="0"/>
              </a:spcAft>
              <a:buClr>
                <a:srgbClr val="FFC000"/>
              </a:buClr>
              <a:buSzPts val="1400"/>
              <a:buFont typeface="Wingdings 3" panose="05040102010807070707" pitchFamily="18" charset="2"/>
              <a:buChar char=""/>
            </a:pPr>
            <a:r>
              <a:rPr lang="ar-SA" sz="2800" dirty="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ويمكن تعريف الجريمة الإلكترونية على نطاق واسع كأي مخالفة ترتكب ضد أفراد أو جماعات بدافع إجرامي كجنحة تتعلق بالبنية التحتية لتكنولوجيا المعلومات، بما في ذلك الوصول غير المشروع أو غير المصرح به للبيانات أو المعلومات، والاعتراض غير القانوني للبيانات عن طريق نقلها من وإلى أي جهاز حاسوب، وإدخال بيانات خاطئة أو تغيير البيانات الموجودة والعبث بها كحذفها أو إتلافها، وإساءة استعمال الأجهزة والتزوير كسرقة الهوية، وأخيرا الاحتيال الإلكتروني</a:t>
            </a:r>
            <a:r>
              <a:rPr lang="en-US" sz="2800" dirty="0">
                <a:solidFill>
                  <a:srgbClr val="000000"/>
                </a:solidFill>
                <a:effectLst/>
                <a:latin typeface="Sakkal Majalla" panose="02000000000000000000" pitchFamily="2" charset="-78"/>
                <a:ea typeface="Times New Roman" panose="02020603050405020304" pitchFamily="18" charset="0"/>
                <a:cs typeface="Wingdings 3" panose="05040102010807070707" pitchFamily="18" charset="2"/>
              </a:rPr>
              <a:t>.</a:t>
            </a:r>
            <a:endParaRPr lang="en-US" sz="2800" dirty="0">
              <a:effectLst/>
              <a:latin typeface="Calibri" panose="020F0502020204030204" pitchFamily="34" charset="0"/>
              <a:ea typeface="Calibri" panose="020F0502020204030204" pitchFamily="34" charset="0"/>
              <a:cs typeface="Wingdings 3" panose="05040102010807070707" pitchFamily="18" charset="2"/>
            </a:endParaRPr>
          </a:p>
          <a:p>
            <a:pPr marL="0" marR="0" algn="l" rtl="1">
              <a:lnSpc>
                <a:spcPct val="107000"/>
              </a:lnSpc>
              <a:spcBef>
                <a:spcPts val="0"/>
              </a:spcBef>
              <a:spcAft>
                <a:spcPts val="0"/>
              </a:spcAft>
            </a:pPr>
            <a:r>
              <a:rPr lang="ar-BH" sz="2800" b="1"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من موقع الإدارة العامة لمكافحة الفساد والأمن الاقتصادي والإلكتروني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Wingdings" panose="05000000000000000000" pitchFamily="2" charset="2"/>
              <a:buChar char="Ø"/>
            </a:pPr>
            <a:endParaRPr lang="en-US" sz="2000" dirty="0">
              <a:solidFill>
                <a:schemeClr val="tx1"/>
              </a:solidFill>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2" name="Rectangle 6">
            <a:extLst>
              <a:ext uri="{FF2B5EF4-FFF2-40B4-BE49-F238E27FC236}">
                <a16:creationId xmlns="" xmlns:a16="http://schemas.microsoft.com/office/drawing/2014/main" id="{D1150353-8EFD-4CCB-94EF-DD2F7590A5F8}"/>
              </a:ext>
            </a:extLst>
          </p:cNvPr>
          <p:cNvSpPr/>
          <p:nvPr/>
        </p:nvSpPr>
        <p:spPr>
          <a:xfrm>
            <a:off x="7613523" y="331091"/>
            <a:ext cx="1233030" cy="769441"/>
          </a:xfrm>
          <a:prstGeom prst="rect">
            <a:avLst/>
          </a:prstGeom>
        </p:spPr>
        <p:txBody>
          <a:bodyPr wrap="none">
            <a:spAutoFit/>
          </a:bodyPr>
          <a:lstStyle/>
          <a:p>
            <a:pPr algn="r" rtl="1">
              <a:spcBef>
                <a:spcPts val="0"/>
              </a:spcBef>
              <a:spcAft>
                <a:spcPts val="1000"/>
              </a:spcAft>
            </a:pPr>
            <a:r>
              <a:rPr lang="ar-BH" sz="4400" dirty="0">
                <a:solidFill>
                  <a:schemeClr val="bg1"/>
                </a:solidFill>
                <a:latin typeface="Sakkal Majalla" panose="02000000000000000000" pitchFamily="2" charset="-78"/>
                <a:cs typeface="Sultan bold" pitchFamily="2" charset="-78"/>
              </a:rPr>
              <a:t>إضاءة </a:t>
            </a:r>
            <a:endParaRPr lang="ar-SA" sz="4400" dirty="0">
              <a:solidFill>
                <a:schemeClr val="bg1"/>
              </a:solidFill>
              <a:latin typeface="Sakkal Majalla" panose="02000000000000000000" pitchFamily="2" charset="-78"/>
              <a:cs typeface="Sultan bold" pitchFamily="2" charset="-78"/>
            </a:endParaRPr>
          </a:p>
        </p:txBody>
      </p:sp>
      <p:grpSp>
        <p:nvGrpSpPr>
          <p:cNvPr id="44" name="Shape 901">
            <a:extLst>
              <a:ext uri="{FF2B5EF4-FFF2-40B4-BE49-F238E27FC236}">
                <a16:creationId xmlns="" xmlns:a16="http://schemas.microsoft.com/office/drawing/2014/main" id="{2A03061D-A722-420B-8471-C8274DC744AB}"/>
              </a:ext>
            </a:extLst>
          </p:cNvPr>
          <p:cNvGrpSpPr/>
          <p:nvPr/>
        </p:nvGrpSpPr>
        <p:grpSpPr>
          <a:xfrm>
            <a:off x="10939114" y="258392"/>
            <a:ext cx="585230" cy="945829"/>
            <a:chOff x="6718575" y="2318625"/>
            <a:chExt cx="256950" cy="407375"/>
          </a:xfrm>
        </p:grpSpPr>
        <p:sp>
          <p:nvSpPr>
            <p:cNvPr id="45" name="Shape 902">
              <a:extLst>
                <a:ext uri="{FF2B5EF4-FFF2-40B4-BE49-F238E27FC236}">
                  <a16:creationId xmlns="" xmlns:a16="http://schemas.microsoft.com/office/drawing/2014/main" id="{29986C75-4D91-4143-A969-E2BD78DB9B08}"/>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6" name="Shape 903">
              <a:extLst>
                <a:ext uri="{FF2B5EF4-FFF2-40B4-BE49-F238E27FC236}">
                  <a16:creationId xmlns="" xmlns:a16="http://schemas.microsoft.com/office/drawing/2014/main" id="{B131C4CD-D3A5-4EA6-A275-41F251300DE0}"/>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7" name="Shape 904">
              <a:extLst>
                <a:ext uri="{FF2B5EF4-FFF2-40B4-BE49-F238E27FC236}">
                  <a16:creationId xmlns="" xmlns:a16="http://schemas.microsoft.com/office/drawing/2014/main" id="{37712063-354F-4F26-ACBE-77E7D1C3268D}"/>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8" name="Shape 905">
              <a:extLst>
                <a:ext uri="{FF2B5EF4-FFF2-40B4-BE49-F238E27FC236}">
                  <a16:creationId xmlns="" xmlns:a16="http://schemas.microsoft.com/office/drawing/2014/main" id="{C1E44214-2EE9-44F5-95C7-51F23CD94229}"/>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906">
              <a:extLst>
                <a:ext uri="{FF2B5EF4-FFF2-40B4-BE49-F238E27FC236}">
                  <a16:creationId xmlns="" xmlns:a16="http://schemas.microsoft.com/office/drawing/2014/main" id="{26ADE383-AE7D-48B5-B085-74862F94D89D}"/>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907">
              <a:extLst>
                <a:ext uri="{FF2B5EF4-FFF2-40B4-BE49-F238E27FC236}">
                  <a16:creationId xmlns="" xmlns:a16="http://schemas.microsoft.com/office/drawing/2014/main" id="{D9CD0157-7AC6-44E5-8C93-8320E2069FAF}"/>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908">
              <a:extLst>
                <a:ext uri="{FF2B5EF4-FFF2-40B4-BE49-F238E27FC236}">
                  <a16:creationId xmlns="" xmlns:a16="http://schemas.microsoft.com/office/drawing/2014/main" id="{3F01DE1F-713B-4253-B01E-A5929E38FC53}"/>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909">
              <a:extLst>
                <a:ext uri="{FF2B5EF4-FFF2-40B4-BE49-F238E27FC236}">
                  <a16:creationId xmlns="" xmlns:a16="http://schemas.microsoft.com/office/drawing/2014/main" id="{F44A45E1-DC22-43B5-947D-FE3A948180A0}"/>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54" name="مستطيل مستدير الزوايا 5">
            <a:hlinkClick r:id="rId2" action="ppaction://hlinksldjump"/>
            <a:extLst>
              <a:ext uri="{FF2B5EF4-FFF2-40B4-BE49-F238E27FC236}">
                <a16:creationId xmlns="" xmlns:a16="http://schemas.microsoft.com/office/drawing/2014/main" id="{9CE6DA2A-ED93-403A-B025-6451EC27FC3D}"/>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1">
            <a:hlinkClick r:id="rId3" action="ppaction://hlinksldjump"/>
            <a:extLst>
              <a:ext uri="{FF2B5EF4-FFF2-40B4-BE49-F238E27FC236}">
                <a16:creationId xmlns="" xmlns:a16="http://schemas.microsoft.com/office/drawing/2014/main" id="{7BFD8920-24BB-48CF-82A0-0804DA61173D}"/>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CC5FECAD-4556-4253-AA6C-4FE72D6D40C3}"/>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5" action="ppaction://hlinksldjump"/>
            <a:extLst>
              <a:ext uri="{FF2B5EF4-FFF2-40B4-BE49-F238E27FC236}">
                <a16:creationId xmlns="" xmlns:a16="http://schemas.microsoft.com/office/drawing/2014/main" id="{773DE43F-3721-4CB0-8C84-98CFE97D8ECF}"/>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6" action="ppaction://hlinksldjump"/>
            <a:extLst>
              <a:ext uri="{FF2B5EF4-FFF2-40B4-BE49-F238E27FC236}">
                <a16:creationId xmlns="" xmlns:a16="http://schemas.microsoft.com/office/drawing/2014/main" id="{0B7296EB-0CF2-416B-93A2-88D2DB8431C3}"/>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7" action="ppaction://hlinksldjump"/>
            <a:extLst>
              <a:ext uri="{FF2B5EF4-FFF2-40B4-BE49-F238E27FC236}">
                <a16:creationId xmlns="" xmlns:a16="http://schemas.microsoft.com/office/drawing/2014/main" id="{5324277A-53B0-49DC-A297-CE61816B907F}"/>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6">
            <a:hlinkClick r:id="rId8" action="ppaction://hlinksldjump"/>
            <a:extLst>
              <a:ext uri="{FF2B5EF4-FFF2-40B4-BE49-F238E27FC236}">
                <a16:creationId xmlns="" xmlns:a16="http://schemas.microsoft.com/office/drawing/2014/main" id="{77A35424-6AFE-4D28-BF44-387611377A5E}"/>
              </a:ext>
            </a:extLst>
          </p:cNvPr>
          <p:cNvSpPr/>
          <p:nvPr/>
        </p:nvSpPr>
        <p:spPr>
          <a:xfrm>
            <a:off x="10542270" y="499961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6772415"/>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r>
              <a:rPr lang="ar-BH" sz="4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1.  تعد </a:t>
            </a:r>
            <a:r>
              <a:rPr lang="ar-BH" sz="4400" b="1" u="sng"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السلامة</a:t>
            </a:r>
            <a:r>
              <a:rPr lang="ar-BH" sz="44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عنصرًا من عناصر أمن المعلومات والتي لا يمكن الاستغناء عنها.</a:t>
            </a:r>
            <a:endParaRPr lang="en-US" sz="4400" b="1"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6">
            <a:hlinkClick r:id="rId2" action="ppaction://hlinksldjump"/>
            <a:extLst>
              <a:ext uri="{FF2B5EF4-FFF2-40B4-BE49-F238E27FC236}">
                <a16:creationId xmlns="" xmlns:a16="http://schemas.microsoft.com/office/drawing/2014/main" id="{0F87EABC-309A-4503-A64E-9143480D010C}"/>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hlinkClick r:id="rId3" action="ppaction://hlinksldjump"/>
            <a:extLst>
              <a:ext uri="{FF2B5EF4-FFF2-40B4-BE49-F238E27FC236}">
                <a16:creationId xmlns="" xmlns:a16="http://schemas.microsoft.com/office/drawing/2014/main" id="{C41D4BEC-3DFE-47FE-9D92-BCC9ECE625A4}"/>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30" name="مستطيل مستدير الزوايا 5">
            <a:hlinkClick r:id="rId4" action="ppaction://hlinksldjump"/>
            <a:extLst>
              <a:ext uri="{FF2B5EF4-FFF2-40B4-BE49-F238E27FC236}">
                <a16:creationId xmlns="" xmlns:a16="http://schemas.microsoft.com/office/drawing/2014/main" id="{0814499B-16F7-4E0E-939E-A19BFFDB04B8}"/>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1">
            <a:hlinkClick r:id="rId5" action="ppaction://hlinksldjump"/>
            <a:extLst>
              <a:ext uri="{FF2B5EF4-FFF2-40B4-BE49-F238E27FC236}">
                <a16:creationId xmlns="" xmlns:a16="http://schemas.microsoft.com/office/drawing/2014/main" id="{89F15BAD-10A4-4EB0-863A-C901FEA10801}"/>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2">
            <a:hlinkClick r:id="rId6" action="ppaction://hlinksldjump"/>
            <a:extLst>
              <a:ext uri="{FF2B5EF4-FFF2-40B4-BE49-F238E27FC236}">
                <a16:creationId xmlns="" xmlns:a16="http://schemas.microsoft.com/office/drawing/2014/main" id="{FF285BBD-DDCD-4198-AC59-866DF2912CC6}"/>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7" action="ppaction://hlinksldjump"/>
            <a:extLst>
              <a:ext uri="{FF2B5EF4-FFF2-40B4-BE49-F238E27FC236}">
                <a16:creationId xmlns="" xmlns:a16="http://schemas.microsoft.com/office/drawing/2014/main" id="{62B2C582-D105-4C2C-8401-F3A19877B5F1}"/>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6">
            <a:hlinkClick r:id="rId8" action="ppaction://hlinksldjump"/>
            <a:extLst>
              <a:ext uri="{FF2B5EF4-FFF2-40B4-BE49-F238E27FC236}">
                <a16:creationId xmlns="" xmlns:a16="http://schemas.microsoft.com/office/drawing/2014/main" id="{7C2BF00B-3562-4018-83A3-467676ACEA2A}"/>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6">
            <a:hlinkClick r:id="rId9" action="ppaction://hlinksldjump"/>
            <a:extLst>
              <a:ext uri="{FF2B5EF4-FFF2-40B4-BE49-F238E27FC236}">
                <a16:creationId xmlns="" xmlns:a16="http://schemas.microsoft.com/office/drawing/2014/main" id="{085A56AD-9972-44D2-8BB0-BEA55736332B}"/>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10" action="ppaction://hlinksldjump"/>
            <a:extLst>
              <a:ext uri="{FF2B5EF4-FFF2-40B4-BE49-F238E27FC236}">
                <a16:creationId xmlns="" xmlns:a16="http://schemas.microsoft.com/office/drawing/2014/main" id="{092EF3E8-F96E-4E0D-A702-81C73513E295}"/>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5068680"/>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204947" y="1309211"/>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08000" indent="-508000" algn="just" rtl="1">
              <a:lnSpc>
                <a:spcPct val="107000"/>
              </a:lnSpc>
              <a:spcAft>
                <a:spcPts val="800"/>
              </a:spcAft>
            </a:pPr>
            <a:r>
              <a:rPr lang="ar-BH" sz="4400" b="1" dirty="0">
                <a:solidFill>
                  <a:srgbClr val="000000"/>
                </a:solidFill>
                <a:latin typeface="Sakkal Majalla" panose="02000000000000000000" pitchFamily="2" charset="-78"/>
                <a:cs typeface="Sakkal Majalla" panose="02000000000000000000" pitchFamily="2" charset="-78"/>
              </a:rPr>
              <a:t>2.</a:t>
            </a:r>
            <a:r>
              <a:rPr lang="ar-SA" sz="2800" b="1" dirty="0">
                <a:latin typeface="Sakkal Majalla" panose="02000000000000000000" pitchFamily="2" charset="-78"/>
                <a:cs typeface="Sakkal Majalla" panose="02000000000000000000" pitchFamily="2" charset="-78"/>
              </a:rPr>
              <a:t> </a:t>
            </a:r>
            <a:r>
              <a:rPr lang="ar-SA" sz="4400" b="1" dirty="0">
                <a:solidFill>
                  <a:schemeClr val="tx1"/>
                </a:solidFill>
                <a:latin typeface="Sakkal Majalla" panose="02000000000000000000" pitchFamily="2" charset="-78"/>
                <a:cs typeface="Sakkal Majalla" panose="02000000000000000000" pitchFamily="2" charset="-78"/>
              </a:rPr>
              <a:t>تتكون الإدارة العامة لمكافحة الفساد والأمن الاقتصادي والإلكتروني من </a:t>
            </a:r>
            <a:r>
              <a:rPr lang="ar-BH" sz="4400" b="1" u="sng" dirty="0">
                <a:solidFill>
                  <a:schemeClr val="tx1"/>
                </a:solidFill>
                <a:latin typeface="Sakkal Majalla" panose="02000000000000000000" pitchFamily="2" charset="-78"/>
                <a:cs typeface="Sakkal Majalla" panose="02000000000000000000" pitchFamily="2" charset="-78"/>
              </a:rPr>
              <a:t>ثلاث</a:t>
            </a:r>
            <a:r>
              <a:rPr lang="ar-SA" sz="4400" b="1" u="sng" dirty="0">
                <a:solidFill>
                  <a:schemeClr val="tx1"/>
                </a:solidFill>
                <a:latin typeface="Sakkal Majalla" panose="02000000000000000000" pitchFamily="2" charset="-78"/>
                <a:cs typeface="Sakkal Majalla" panose="02000000000000000000" pitchFamily="2" charset="-78"/>
              </a:rPr>
              <a:t> إدارات </a:t>
            </a:r>
            <a:r>
              <a:rPr lang="en-US" sz="4400" b="1" u="sng" dirty="0">
                <a:solidFill>
                  <a:schemeClr val="tx1"/>
                </a:solidFill>
                <a:latin typeface="Sakkal Majalla" panose="02000000000000000000" pitchFamily="2" charset="-78"/>
                <a:cs typeface="Sakkal Majalla" panose="02000000000000000000" pitchFamily="2" charset="-78"/>
              </a:rPr>
              <a:t>.</a:t>
            </a:r>
          </a:p>
          <a:p>
            <a:pPr algn="just" rtl="1">
              <a:lnSpc>
                <a:spcPct val="115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6">
            <a:hlinkClick r:id="rId2" action="ppaction://hlinksldjump"/>
            <a:extLst>
              <a:ext uri="{FF2B5EF4-FFF2-40B4-BE49-F238E27FC236}">
                <a16:creationId xmlns="" xmlns:a16="http://schemas.microsoft.com/office/drawing/2014/main" id="{0F87EABC-309A-4503-A64E-9143480D010C}"/>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hlinkClick r:id="rId3" action="ppaction://hlinksldjump"/>
            <a:extLst>
              <a:ext uri="{FF2B5EF4-FFF2-40B4-BE49-F238E27FC236}">
                <a16:creationId xmlns="" xmlns:a16="http://schemas.microsoft.com/office/drawing/2014/main" id="{C41D4BEC-3DFE-47FE-9D92-BCC9ECE625A4}"/>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8" name="مستطيل مستدير الزوايا 5">
            <a:hlinkClick r:id="rId4" action="ppaction://hlinksldjump"/>
            <a:extLst>
              <a:ext uri="{FF2B5EF4-FFF2-40B4-BE49-F238E27FC236}">
                <a16:creationId xmlns="" xmlns:a16="http://schemas.microsoft.com/office/drawing/2014/main" id="{FC01CBF2-0104-46FA-8952-9E29E1EC0FD2}"/>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1">
            <a:hlinkClick r:id="rId5" action="ppaction://hlinksldjump"/>
            <a:extLst>
              <a:ext uri="{FF2B5EF4-FFF2-40B4-BE49-F238E27FC236}">
                <a16:creationId xmlns="" xmlns:a16="http://schemas.microsoft.com/office/drawing/2014/main" id="{BB574162-EAB7-4A9D-9A09-28CFEC1881DD}"/>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ECFDCCFF-F595-4C1D-A7C2-954C8872A07F}"/>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 xmlns:a16="http://schemas.microsoft.com/office/drawing/2014/main" id="{AE017C70-579A-4F7A-8C6B-7B9419F46CCB}"/>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 xmlns:a16="http://schemas.microsoft.com/office/drawing/2014/main" id="{2AFEEEF4-9539-4F17-B1B1-B3DCAA56451F}"/>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9" action="ppaction://hlinksldjump"/>
            <a:extLst>
              <a:ext uri="{FF2B5EF4-FFF2-40B4-BE49-F238E27FC236}">
                <a16:creationId xmlns="" xmlns:a16="http://schemas.microsoft.com/office/drawing/2014/main" id="{1C6B36B4-EBA0-4942-92A6-D293E006873D}"/>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10" action="ppaction://hlinksldjump"/>
            <a:extLst>
              <a:ext uri="{FF2B5EF4-FFF2-40B4-BE49-F238E27FC236}">
                <a16:creationId xmlns="" xmlns:a16="http://schemas.microsoft.com/office/drawing/2014/main" id="{8430665B-B649-4B9E-B5CC-F79B3F68A078}"/>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59712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425452" y="92105"/>
            <a:ext cx="1646183" cy="1268068"/>
          </a:xfrm>
          <a:prstGeom prst="rect">
            <a:avLst/>
          </a:prstGeom>
          <a:solidFill>
            <a:schemeClr val="bg1"/>
          </a:solidFill>
        </p:spPr>
      </p:pic>
      <p:sp>
        <p:nvSpPr>
          <p:cNvPr id="5" name="مستطيل مستدير الزوايا 5">
            <a:extLst>
              <a:ext uri="{FF2B5EF4-FFF2-40B4-BE49-F238E27FC236}">
                <a16:creationId xmlns="" xmlns:a16="http://schemas.microsoft.com/office/drawing/2014/main" id="{F0848C28-F070-45C9-B6B6-B01D96B916E9}"/>
              </a:ext>
            </a:extLst>
          </p:cNvPr>
          <p:cNvSpPr/>
          <p:nvPr/>
        </p:nvSpPr>
        <p:spPr>
          <a:xfrm>
            <a:off x="2846142" y="2095625"/>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6" name="عنوان 1">
            <a:extLst>
              <a:ext uri="{FF2B5EF4-FFF2-40B4-BE49-F238E27FC236}">
                <a16:creationId xmlns="" xmlns:a16="http://schemas.microsoft.com/office/drawing/2014/main" id="{617D9E4E-BEA6-4D5C-8473-E0A1958A7B94}"/>
              </a:ext>
            </a:extLst>
          </p:cNvPr>
          <p:cNvSpPr txBox="1">
            <a:spLocks/>
          </p:cNvSpPr>
          <p:nvPr/>
        </p:nvSpPr>
        <p:spPr>
          <a:xfrm>
            <a:off x="4372753" y="2295769"/>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3F5378"/>
                </a:solidFill>
                <a:effectLst>
                  <a:innerShdw blurRad="63500" dist="50800" dir="10800000">
                    <a:prstClr val="black">
                      <a:alpha val="50000"/>
                    </a:prstClr>
                  </a:innerShdw>
                </a:effectLst>
                <a:latin typeface="Arial Black" panose="020B0A04020102020204" pitchFamily="34" charset="0"/>
                <a:cs typeface="Sultan bold" pitchFamily="2" charset="-78"/>
              </a:rPr>
              <a:t>فصل </a:t>
            </a:r>
            <a:r>
              <a:rPr lang="ar-BH" sz="8000" dirty="0" smtClean="0">
                <a:solidFill>
                  <a:srgbClr val="3F5378"/>
                </a:solidFill>
                <a:effectLst>
                  <a:innerShdw blurRad="63500" dist="50800" dir="10800000">
                    <a:prstClr val="black">
                      <a:alpha val="50000"/>
                    </a:prstClr>
                  </a:innerShdw>
                </a:effectLst>
                <a:latin typeface="Arial Black" panose="020B0A04020102020204" pitchFamily="34" charset="0"/>
                <a:cs typeface="Sultan bold" pitchFamily="2" charset="-78"/>
              </a:rPr>
              <a:t>الرابع</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 xmlns:a16="http://schemas.microsoft.com/office/drawing/2014/main" id="{0B73313E-3D21-4EAF-B04F-252807E1786C}"/>
              </a:ext>
            </a:extLst>
          </p:cNvPr>
          <p:cNvSpPr/>
          <p:nvPr/>
        </p:nvSpPr>
        <p:spPr>
          <a:xfrm>
            <a:off x="4093989" y="3897208"/>
            <a:ext cx="7273145" cy="297004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11500" cap="none" spc="0" dirty="0">
                <a:ln>
                  <a:solidFill>
                    <a:srgbClr val="3A616A"/>
                  </a:solidFill>
                </a:ln>
                <a:solidFill>
                  <a:schemeClr val="bg1"/>
                </a:solidFill>
                <a:effectLst/>
                <a:latin typeface="Arial Black" panose="020B0A04020102020204" pitchFamily="34" charset="0"/>
                <a:cs typeface="Sultan bold" pitchFamily="2" charset="-78"/>
              </a:rPr>
              <a:t>مهاراتي </a:t>
            </a:r>
            <a:r>
              <a:rPr lang="ar-BH" sz="11500" dirty="0">
                <a:ln>
                  <a:solidFill>
                    <a:srgbClr val="3A616A"/>
                  </a:solidFill>
                </a:ln>
                <a:solidFill>
                  <a:schemeClr val="bg1"/>
                </a:solidFill>
                <a:latin typeface="Arial Black" panose="020B0A04020102020204" pitchFamily="34" charset="0"/>
                <a:cs typeface="Sultan bold" pitchFamily="2" charset="-78"/>
              </a:rPr>
              <a:t>الرقمية</a:t>
            </a:r>
            <a:endParaRPr lang="en-US" sz="11500" dirty="0">
              <a:ln>
                <a:solidFill>
                  <a:srgbClr val="3A616A"/>
                </a:solidFill>
              </a:ln>
              <a:solidFill>
                <a:schemeClr val="bg1"/>
              </a:solidFill>
              <a:latin typeface="Arial Black" panose="020B0A04020102020204" pitchFamily="34" charset="0"/>
              <a:cs typeface="Sultan bold" pitchFamily="2" charset="-78"/>
            </a:endParaRPr>
          </a:p>
          <a:p>
            <a:pPr algn="ctr"/>
            <a:r>
              <a:rPr lang="ar-BH" sz="7200" cap="none" spc="0" dirty="0">
                <a:ln>
                  <a:solidFill>
                    <a:srgbClr val="3A616A"/>
                  </a:solidFill>
                </a:ln>
                <a:solidFill>
                  <a:schemeClr val="bg1"/>
                </a:solidFill>
                <a:effectLst/>
                <a:latin typeface="Arial Black" panose="020B0A04020102020204" pitchFamily="34" charset="0"/>
                <a:cs typeface="Sultan bold" pitchFamily="2" charset="-78"/>
              </a:rPr>
              <a:t> </a:t>
            </a:r>
            <a:endParaRPr lang="ar-SA" sz="96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7" name="Picture 141" descr="Benefits &amp;amp; Use Cases of Cybersecurity Across Different Domai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78" y="110615"/>
            <a:ext cx="5010150" cy="3319780"/>
          </a:xfrm>
          <a:prstGeom prst="rect">
            <a:avLst/>
          </a:prstGeom>
          <a:noFill/>
          <a:ln>
            <a:noFill/>
          </a:ln>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4000" b="1" dirty="0">
                <a:solidFill>
                  <a:srgbClr val="000000"/>
                </a:solidFill>
                <a:latin typeface="Calibri" panose="020F0502020204030204" pitchFamily="34" charset="0"/>
                <a:cs typeface="Sakkal Majalla" panose="02000000000000000000" pitchFamily="2" charset="-78"/>
              </a:rPr>
              <a:t>3. </a:t>
            </a:r>
            <a:r>
              <a:rPr lang="ar-BH" sz="4000" b="1" u="sng" dirty="0">
                <a:solidFill>
                  <a:srgbClr val="000000"/>
                </a:solidFill>
                <a:latin typeface="Calibri" panose="020F0502020204030204" pitchFamily="34" charset="0"/>
                <a:cs typeface="Sakkal Majalla" panose="02000000000000000000" pitchFamily="2" charset="-78"/>
              </a:rPr>
              <a:t>أمن </a:t>
            </a:r>
            <a:r>
              <a:rPr lang="ar-BH" sz="4000" b="1" u="sng" dirty="0" smtClean="0">
                <a:solidFill>
                  <a:srgbClr val="000000"/>
                </a:solidFill>
                <a:latin typeface="Calibri" panose="020F0502020204030204" pitchFamily="34" charset="0"/>
                <a:cs typeface="Sakkal Majalla" panose="02000000000000000000" pitchFamily="2" charset="-78"/>
              </a:rPr>
              <a:t>المعلومات</a:t>
            </a:r>
            <a:r>
              <a:rPr lang="ar-BH" sz="4000" b="1" dirty="0" smtClean="0">
                <a:solidFill>
                  <a:srgbClr val="000000"/>
                </a:solidFill>
                <a:latin typeface="Calibri" panose="020F0502020204030204" pitchFamily="34" charset="0"/>
                <a:cs typeface="Sakkal Majalla" panose="02000000000000000000" pitchFamily="2" charset="-78"/>
              </a:rPr>
              <a:t>:  هي </a:t>
            </a:r>
            <a:r>
              <a:rPr lang="ar-BH" sz="4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حماية المعلومات وعناصرها المهمة (الحرجة) بما في ذلك الأنظمة والأجهزة التي </a:t>
            </a:r>
            <a:r>
              <a:rPr lang="ar-BH" sz="44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تَستعمِلُ هذه </a:t>
            </a:r>
            <a:r>
              <a:rPr lang="ar-BH" sz="44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المعلومات وتخزنها وترسلها</a:t>
            </a:r>
            <a:r>
              <a:rPr lang="ar-BH" sz="4400" dirty="0">
                <a:solidFill>
                  <a:schemeClr val="tx1"/>
                </a:solidFill>
              </a:rPr>
              <a:t>.</a:t>
            </a:r>
            <a:endParaRPr lang="en-US" sz="4400" dirty="0">
              <a:solidFill>
                <a:schemeClr val="tx1"/>
              </a:solidFill>
            </a:endParaRPr>
          </a:p>
          <a:p>
            <a:pPr algn="just" rtl="1">
              <a:lnSpc>
                <a:spcPct val="115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6">
            <a:hlinkClick r:id="rId2" action="ppaction://hlinksldjump"/>
            <a:extLst>
              <a:ext uri="{FF2B5EF4-FFF2-40B4-BE49-F238E27FC236}">
                <a16:creationId xmlns="" xmlns:a16="http://schemas.microsoft.com/office/drawing/2014/main" id="{0F87EABC-309A-4503-A64E-9143480D010C}"/>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hlinkClick r:id="rId3" action="ppaction://hlinksldjump"/>
            <a:extLst>
              <a:ext uri="{FF2B5EF4-FFF2-40B4-BE49-F238E27FC236}">
                <a16:creationId xmlns="" xmlns:a16="http://schemas.microsoft.com/office/drawing/2014/main" id="{C41D4BEC-3DFE-47FE-9D92-BCC9ECE625A4}"/>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8" name="مستطيل مستدير الزوايا 5">
            <a:hlinkClick r:id="rId4" action="ppaction://hlinksldjump"/>
            <a:extLst>
              <a:ext uri="{FF2B5EF4-FFF2-40B4-BE49-F238E27FC236}">
                <a16:creationId xmlns="" xmlns:a16="http://schemas.microsoft.com/office/drawing/2014/main" id="{B1EAB0DD-0725-4EF0-A759-86064423ABDC}"/>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1">
            <a:hlinkClick r:id="rId5" action="ppaction://hlinksldjump"/>
            <a:extLst>
              <a:ext uri="{FF2B5EF4-FFF2-40B4-BE49-F238E27FC236}">
                <a16:creationId xmlns="" xmlns:a16="http://schemas.microsoft.com/office/drawing/2014/main" id="{3CCFEF5C-35F9-4079-A93A-9EAC909563B5}"/>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0F0A245B-D06C-446B-97D2-A0B283CEE962}"/>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 xmlns:a16="http://schemas.microsoft.com/office/drawing/2014/main" id="{27BC3FA0-4471-4E4C-B3F7-2A3B1BEDB611}"/>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 xmlns:a16="http://schemas.microsoft.com/office/drawing/2014/main" id="{9A364F49-2519-4F03-922D-D87CCB40E6A1}"/>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9" action="ppaction://hlinksldjump"/>
            <a:extLst>
              <a:ext uri="{FF2B5EF4-FFF2-40B4-BE49-F238E27FC236}">
                <a16:creationId xmlns="" xmlns:a16="http://schemas.microsoft.com/office/drawing/2014/main" id="{B7ABD7EE-95A4-441C-84A8-0DD5B5A3B771}"/>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10" action="ppaction://hlinksldjump"/>
            <a:extLst>
              <a:ext uri="{FF2B5EF4-FFF2-40B4-BE49-F238E27FC236}">
                <a16:creationId xmlns="" xmlns:a16="http://schemas.microsoft.com/office/drawing/2014/main" id="{81AAB4D6-128B-4785-9786-93ABB10C302E}"/>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943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4800" b="1" dirty="0">
                <a:solidFill>
                  <a:srgbClr val="000000"/>
                </a:solidFill>
                <a:latin typeface="Sakkal Majalla" panose="02000000000000000000" pitchFamily="2" charset="-78"/>
                <a:cs typeface="Sakkal Majalla" panose="02000000000000000000" pitchFamily="2" charset="-78"/>
              </a:rPr>
              <a:t>4. </a:t>
            </a:r>
            <a:r>
              <a:rPr lang="ar-BH" sz="4800" b="1" dirty="0">
                <a:solidFill>
                  <a:schemeClr val="tx1"/>
                </a:solidFill>
                <a:latin typeface="Sakkal Majalla" panose="02000000000000000000" pitchFamily="2" charset="-78"/>
                <a:cs typeface="Sakkal Majalla" panose="02000000000000000000" pitchFamily="2" charset="-78"/>
              </a:rPr>
              <a:t>أبرز التهديدات الإلكترونية  </a:t>
            </a:r>
            <a:r>
              <a:rPr lang="ar-BH" sz="4800" b="1" u="sng" dirty="0">
                <a:solidFill>
                  <a:schemeClr val="tx1"/>
                </a:solidFill>
                <a:latin typeface="Sakkal Majalla" panose="02000000000000000000" pitchFamily="2" charset="-78"/>
                <a:cs typeface="Sakkal Majalla" panose="02000000000000000000" pitchFamily="2" charset="-78"/>
              </a:rPr>
              <a:t>الانتحال الشخصية </a:t>
            </a:r>
            <a:r>
              <a:rPr lang="ar-BH" sz="4800" b="1" dirty="0" smtClean="0">
                <a:solidFill>
                  <a:schemeClr val="tx1"/>
                </a:solidFill>
                <a:latin typeface="Sakkal Majalla" panose="02000000000000000000" pitchFamily="2" charset="-78"/>
                <a:cs typeface="Sakkal Majalla" panose="02000000000000000000" pitchFamily="2" charset="-78"/>
              </a:rPr>
              <a:t>فقط:</a:t>
            </a:r>
            <a:r>
              <a:rPr lang="ar-BH" sz="3200" b="1" dirty="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32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6">
            <a:hlinkClick r:id="rId2" action="ppaction://hlinksldjump"/>
            <a:extLst>
              <a:ext uri="{FF2B5EF4-FFF2-40B4-BE49-F238E27FC236}">
                <a16:creationId xmlns="" xmlns:a16="http://schemas.microsoft.com/office/drawing/2014/main" id="{0F87EABC-309A-4503-A64E-9143480D010C}"/>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hlinkClick r:id="rId3" action="ppaction://hlinksldjump"/>
            <a:extLst>
              <a:ext uri="{FF2B5EF4-FFF2-40B4-BE49-F238E27FC236}">
                <a16:creationId xmlns="" xmlns:a16="http://schemas.microsoft.com/office/drawing/2014/main" id="{C41D4BEC-3DFE-47FE-9D92-BCC9ECE625A4}"/>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8" name="مستطيل مستدير الزوايا 5">
            <a:hlinkClick r:id="rId4" action="ppaction://hlinksldjump"/>
            <a:extLst>
              <a:ext uri="{FF2B5EF4-FFF2-40B4-BE49-F238E27FC236}">
                <a16:creationId xmlns="" xmlns:a16="http://schemas.microsoft.com/office/drawing/2014/main" id="{9DBA20C3-EE06-4DB0-B192-334658A9EB16}"/>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1">
            <a:hlinkClick r:id="rId5" action="ppaction://hlinksldjump"/>
            <a:extLst>
              <a:ext uri="{FF2B5EF4-FFF2-40B4-BE49-F238E27FC236}">
                <a16:creationId xmlns="" xmlns:a16="http://schemas.microsoft.com/office/drawing/2014/main" id="{B79C9933-3550-4D61-9768-7E1221E65418}"/>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6199321D-D093-485C-B856-F60CBD8A90C3}"/>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 xmlns:a16="http://schemas.microsoft.com/office/drawing/2014/main" id="{FFEC227F-832A-4869-BB5D-F479BA1449AD}"/>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 xmlns:a16="http://schemas.microsoft.com/office/drawing/2014/main" id="{5B90096E-5B09-49AA-8897-249841C47D4B}"/>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9" action="ppaction://hlinksldjump"/>
            <a:extLst>
              <a:ext uri="{FF2B5EF4-FFF2-40B4-BE49-F238E27FC236}">
                <a16:creationId xmlns="" xmlns:a16="http://schemas.microsoft.com/office/drawing/2014/main" id="{0122C994-096A-4F32-AEEA-0050243DAEB7}"/>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10" action="ppaction://hlinksldjump"/>
            <a:extLst>
              <a:ext uri="{FF2B5EF4-FFF2-40B4-BE49-F238E27FC236}">
                <a16:creationId xmlns="" xmlns:a16="http://schemas.microsoft.com/office/drawing/2014/main" id="{D2D73DF0-CAB9-4104-AD3A-B1BE163B5F42}"/>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583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r>
              <a:rPr lang="ar-BH" sz="4000" b="1" dirty="0">
                <a:solidFill>
                  <a:srgbClr val="000000"/>
                </a:solidFill>
                <a:latin typeface="Calibri" panose="020F0502020204030204" pitchFamily="34" charset="0"/>
                <a:cs typeface="Sakkal Majalla" panose="02000000000000000000" pitchFamily="2" charset="-78"/>
              </a:rPr>
              <a:t>5.  هناك مجموعة من الإجراءات والاحتياطات التي يجب اتباعها أثناء </a:t>
            </a:r>
            <a:r>
              <a:rPr lang="ar-BH" sz="4000" b="1" dirty="0" smtClean="0">
                <a:solidFill>
                  <a:srgbClr val="000000"/>
                </a:solidFill>
                <a:latin typeface="Calibri" panose="020F0502020204030204" pitchFamily="34" charset="0"/>
                <a:cs typeface="Sakkal Majalla" panose="02000000000000000000" pitchFamily="2" charset="-78"/>
              </a:rPr>
              <a:t>استعمال جهاز </a:t>
            </a:r>
            <a:r>
              <a:rPr lang="ar-BH" sz="4000" b="1" dirty="0">
                <a:solidFill>
                  <a:srgbClr val="000000"/>
                </a:solidFill>
                <a:latin typeface="Calibri" panose="020F0502020204030204" pitchFamily="34" charset="0"/>
                <a:cs typeface="Sakkal Majalla" panose="02000000000000000000" pitchFamily="2" charset="-78"/>
              </a:rPr>
              <a:t>الحاسب أو الأجهزة الذكية المتصلة بشبكة الإنترنت.</a:t>
            </a:r>
            <a:endParaRPr lang="en-US" sz="40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6">
            <a:hlinkClick r:id="rId2" action="ppaction://hlinksldjump"/>
            <a:extLst>
              <a:ext uri="{FF2B5EF4-FFF2-40B4-BE49-F238E27FC236}">
                <a16:creationId xmlns="" xmlns:a16="http://schemas.microsoft.com/office/drawing/2014/main" id="{0F87EABC-309A-4503-A64E-9143480D010C}"/>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8" name="Rectangle: Rounded Corners 27">
            <a:hlinkClick r:id="rId3" action="ppaction://hlinksldjump"/>
            <a:extLst>
              <a:ext uri="{FF2B5EF4-FFF2-40B4-BE49-F238E27FC236}">
                <a16:creationId xmlns="" xmlns:a16="http://schemas.microsoft.com/office/drawing/2014/main" id="{C41D4BEC-3DFE-47FE-9D92-BCC9ECE625A4}"/>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8" name="مستطيل مستدير الزوايا 5">
            <a:hlinkClick r:id="rId4" action="ppaction://hlinksldjump"/>
            <a:extLst>
              <a:ext uri="{FF2B5EF4-FFF2-40B4-BE49-F238E27FC236}">
                <a16:creationId xmlns="" xmlns:a16="http://schemas.microsoft.com/office/drawing/2014/main" id="{B44DEDAB-7351-4F71-BC2A-32048486C393}"/>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1">
            <a:hlinkClick r:id="rId5" action="ppaction://hlinksldjump"/>
            <a:extLst>
              <a:ext uri="{FF2B5EF4-FFF2-40B4-BE49-F238E27FC236}">
                <a16:creationId xmlns="" xmlns:a16="http://schemas.microsoft.com/office/drawing/2014/main" id="{0756B745-CF65-41F8-86A0-AC7AD54B3061}"/>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9" name="مستطيل مستدير الزوايا 12">
            <a:hlinkClick r:id="rId6" action="ppaction://hlinksldjump"/>
            <a:extLst>
              <a:ext uri="{FF2B5EF4-FFF2-40B4-BE49-F238E27FC236}">
                <a16:creationId xmlns="" xmlns:a16="http://schemas.microsoft.com/office/drawing/2014/main" id="{226108EA-78C9-40F5-A94F-90B4EE105AEF}"/>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7" action="ppaction://hlinksldjump"/>
            <a:extLst>
              <a:ext uri="{FF2B5EF4-FFF2-40B4-BE49-F238E27FC236}">
                <a16:creationId xmlns="" xmlns:a16="http://schemas.microsoft.com/office/drawing/2014/main" id="{BE9C12E2-E69F-4F00-84F6-6E55E69939D5}"/>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8" action="ppaction://hlinksldjump"/>
            <a:extLst>
              <a:ext uri="{FF2B5EF4-FFF2-40B4-BE49-F238E27FC236}">
                <a16:creationId xmlns="" xmlns:a16="http://schemas.microsoft.com/office/drawing/2014/main" id="{01EE4EAF-F0B3-43C5-B8CC-DB42C6A0996B}"/>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2" name="مستطيل مستدير الزوايا 16">
            <a:hlinkClick r:id="rId9" action="ppaction://hlinksldjump"/>
            <a:extLst>
              <a:ext uri="{FF2B5EF4-FFF2-40B4-BE49-F238E27FC236}">
                <a16:creationId xmlns="" xmlns:a16="http://schemas.microsoft.com/office/drawing/2014/main" id="{7E5BCCBC-1C62-4C4D-A992-691F06C3CA32}"/>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3" name="مستطيل مستدير الزوايا 16">
            <a:hlinkClick r:id="rId10" action="ppaction://hlinksldjump"/>
            <a:extLst>
              <a:ext uri="{FF2B5EF4-FFF2-40B4-BE49-F238E27FC236}">
                <a16:creationId xmlns="" xmlns:a16="http://schemas.microsoft.com/office/drawing/2014/main" id="{4E5D0DF0-1361-4840-A2AB-7A32F2134D7A}"/>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0"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0418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 xmlns:a16="http://schemas.microsoft.com/office/drawing/2014/main"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 xmlns:a16="http://schemas.microsoft.com/office/drawing/2014/main"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 xmlns:a16="http://schemas.microsoft.com/office/drawing/2014/main"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 xmlns:a16="http://schemas.microsoft.com/office/drawing/2014/main"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 xmlns:a16="http://schemas.microsoft.com/office/drawing/2014/main"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 xmlns:a16="http://schemas.microsoft.com/office/drawing/2014/main"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 xmlns:a16="http://schemas.microsoft.com/office/drawing/2014/main" id="{ADB5ED7F-6199-43B9-BAD2-CF34C922D888}"/>
              </a:ext>
            </a:extLst>
          </p:cNvPr>
          <p:cNvSpPr txBox="1">
            <a:spLocks/>
          </p:cNvSpPr>
          <p:nvPr/>
        </p:nvSpPr>
        <p:spPr>
          <a:xfrm>
            <a:off x="1306840" y="43969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 </a:t>
            </a:r>
            <a:r>
              <a:rPr lang="ar-BH" b="1" dirty="0" smtClean="0">
                <a:solidFill>
                  <a:srgbClr val="3F5378"/>
                </a:solidFill>
                <a:latin typeface="Sakkal Majalla" panose="02000000000000000000" pitchFamily="2" charset="-78"/>
                <a:cs typeface="Sakkal Majalla" panose="02000000000000000000" pitchFamily="2" charset="-78"/>
              </a:rPr>
              <a:t>78</a:t>
            </a:r>
            <a:r>
              <a:rPr lang="ar-SA" b="1" dirty="0" smtClean="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 xmlns:a16="http://schemas.microsoft.com/office/drawing/2014/main"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sp>
        <p:nvSpPr>
          <p:cNvPr id="46" name="مستطيل مستدير الزوايا 5">
            <a:hlinkClick r:id="rId2" action="ppaction://hlinksldjump"/>
            <a:extLst>
              <a:ext uri="{FF2B5EF4-FFF2-40B4-BE49-F238E27FC236}">
                <a16:creationId xmlns="" xmlns:a16="http://schemas.microsoft.com/office/drawing/2014/main" id="{51058728-DE8D-4C5C-A95C-214B6CC2628E}"/>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47" name="مستطيل مستدير الزوايا 11">
            <a:hlinkClick r:id="rId3" action="ppaction://hlinksldjump"/>
            <a:extLst>
              <a:ext uri="{FF2B5EF4-FFF2-40B4-BE49-F238E27FC236}">
                <a16:creationId xmlns="" xmlns:a16="http://schemas.microsoft.com/office/drawing/2014/main" id="{80F61CAC-8711-40AF-9A78-5B22222B9DE8}"/>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8" name="مستطيل مستدير الزوايا 12">
            <a:hlinkClick r:id="rId4" action="ppaction://hlinksldjump"/>
            <a:extLst>
              <a:ext uri="{FF2B5EF4-FFF2-40B4-BE49-F238E27FC236}">
                <a16:creationId xmlns="" xmlns:a16="http://schemas.microsoft.com/office/drawing/2014/main" id="{D20C31CB-8A2B-4079-B8AF-3E69E1A3BA09}"/>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9" name="مستطيل مستدير الزوايا 16">
            <a:hlinkClick r:id="rId5" action="ppaction://hlinksldjump"/>
            <a:extLst>
              <a:ext uri="{FF2B5EF4-FFF2-40B4-BE49-F238E27FC236}">
                <a16:creationId xmlns="" xmlns:a16="http://schemas.microsoft.com/office/drawing/2014/main" id="{8D586699-3E29-4E04-BAFD-FE953FB6FB32}"/>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0" name="مستطيل مستدير الزوايا 16">
            <a:hlinkClick r:id="rId6" action="ppaction://hlinksldjump"/>
            <a:extLst>
              <a:ext uri="{FF2B5EF4-FFF2-40B4-BE49-F238E27FC236}">
                <a16:creationId xmlns="" xmlns:a16="http://schemas.microsoft.com/office/drawing/2014/main" id="{0014714D-237D-4B3D-B5D9-59BA0004768C}"/>
              </a:ext>
            </a:extLst>
          </p:cNvPr>
          <p:cNvSpPr/>
          <p:nvPr/>
        </p:nvSpPr>
        <p:spPr>
          <a:xfrm>
            <a:off x="10542270" y="569635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1" name="مستطيل مستدير الزوايا 16">
            <a:hlinkClick r:id="rId7" action="ppaction://hlinksldjump"/>
            <a:extLst>
              <a:ext uri="{FF2B5EF4-FFF2-40B4-BE49-F238E27FC236}">
                <a16:creationId xmlns="" xmlns:a16="http://schemas.microsoft.com/office/drawing/2014/main" id="{6B992131-0198-4C00-BF0A-EBB9D2C1BF71}"/>
              </a:ext>
            </a:extLst>
          </p:cNvPr>
          <p:cNvSpPr/>
          <p:nvPr/>
        </p:nvSpPr>
        <p:spPr>
          <a:xfrm>
            <a:off x="10545481" y="4311517"/>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6">
            <a:hlinkClick r:id="rId8" action="ppaction://hlinksldjump"/>
            <a:extLst>
              <a:ext uri="{FF2B5EF4-FFF2-40B4-BE49-F238E27FC236}">
                <a16:creationId xmlns="" xmlns:a16="http://schemas.microsoft.com/office/drawing/2014/main" id="{3731C95A-9A9A-49A0-B142-194E18E4E40C}"/>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pic>
        <p:nvPicPr>
          <p:cNvPr id="29" name="Picture 7">
            <a:extLst>
              <a:ext uri="{FF2B5EF4-FFF2-40B4-BE49-F238E27FC236}">
                <a16:creationId xmlns:a16="http://schemas.microsoft.com/office/drawing/2014/main" xmlns="" id="{396DFF7C-83AD-4E99-A0D1-3CC5C9872E89}"/>
              </a:ext>
            </a:extLst>
          </p:cNvPr>
          <p:cNvPicPr>
            <a:picLocks noChangeAspect="1"/>
          </p:cNvPicPr>
          <p:nvPr/>
        </p:nvPicPr>
        <p:blipFill rotWithShape="1">
          <a:blip r:embed="rId9"/>
          <a:srcRect l="33891" t="11446" r="32358" b="11194"/>
          <a:stretch/>
        </p:blipFill>
        <p:spPr>
          <a:xfrm>
            <a:off x="6135495" y="1435672"/>
            <a:ext cx="3809242" cy="4911288"/>
          </a:xfrm>
          <a:prstGeom prst="rect">
            <a:avLst/>
          </a:prstGeom>
          <a:ln>
            <a:solidFill>
              <a:srgbClr val="3F5378"/>
            </a:solidFill>
          </a:ln>
        </p:spPr>
      </p:pic>
      <p:sp>
        <p:nvSpPr>
          <p:cNvPr id="2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8"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xmlns="" id="{396DFF7C-83AD-4E99-A0D1-3CC5C9872E89}"/>
              </a:ext>
            </a:extLst>
          </p:cNvPr>
          <p:cNvPicPr>
            <a:picLocks noChangeAspect="1"/>
          </p:cNvPicPr>
          <p:nvPr/>
        </p:nvPicPr>
        <p:blipFill rotWithShape="1">
          <a:blip r:embed="rId2"/>
          <a:srcRect l="33891" t="11446" r="32358" b="11194"/>
          <a:stretch/>
        </p:blipFill>
        <p:spPr>
          <a:xfrm>
            <a:off x="49190" y="1970964"/>
            <a:ext cx="2955258" cy="3810239"/>
          </a:xfrm>
          <a:prstGeom prst="rect">
            <a:avLst/>
          </a:prstGeom>
          <a:ln>
            <a:solidFill>
              <a:srgbClr val="3F5378"/>
            </a:solidFill>
          </a:ln>
        </p:spPr>
      </p:pic>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5">
            <a:extLst>
              <a:ext uri="{FF2B5EF4-FFF2-40B4-BE49-F238E27FC236}">
                <a16:creationId xmlns="" xmlns:a16="http://schemas.microsoft.com/office/drawing/2014/main" id="{7C797B1A-418C-4B62-8E24-39B7C9D85415}"/>
              </a:ext>
            </a:extLst>
          </p:cNvPr>
          <p:cNvSpPr/>
          <p:nvPr/>
        </p:nvSpPr>
        <p:spPr>
          <a:xfrm>
            <a:off x="3087681" y="2205775"/>
            <a:ext cx="9768840"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9" name="Rectangle 8">
            <a:extLst>
              <a:ext uri="{FF2B5EF4-FFF2-40B4-BE49-F238E27FC236}">
                <a16:creationId xmlns="" xmlns:a16="http://schemas.microsoft.com/office/drawing/2014/main" id="{16A66CD8-A06B-4D00-BF1B-32A5C6F2E5D3}"/>
              </a:ext>
            </a:extLst>
          </p:cNvPr>
          <p:cNvSpPr/>
          <p:nvPr/>
        </p:nvSpPr>
        <p:spPr>
          <a:xfrm>
            <a:off x="49190" y="4976388"/>
            <a:ext cx="2955258"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69-78</a:t>
            </a:r>
            <a:endPar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12" name="Google Shape;221;p14">
            <a:extLst>
              <a:ext uri="{FF2B5EF4-FFF2-40B4-BE49-F238E27FC236}">
                <a16:creationId xmlns="" xmlns:a16="http://schemas.microsoft.com/office/drawing/2014/main" id="{C765A8CE-6C7D-4071-824A-3E2A21650527}"/>
              </a:ext>
            </a:extLst>
          </p:cNvPr>
          <p:cNvSpPr txBox="1">
            <a:spLocks/>
          </p:cNvSpPr>
          <p:nvPr/>
        </p:nvSpPr>
        <p:spPr>
          <a:xfrm>
            <a:off x="2815802" y="2339013"/>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800" dirty="0">
                <a:solidFill>
                  <a:srgbClr val="3F5378"/>
                </a:solidFill>
                <a:latin typeface="Arial Black" panose="020B0A04020102020204" pitchFamily="34" charset="0"/>
                <a:cs typeface="Sultan bold" pitchFamily="2" charset="-78"/>
              </a:rPr>
              <a:t>أمن المعلومات</a:t>
            </a:r>
            <a:endParaRPr lang="en-US" sz="8800" dirty="0">
              <a:solidFill>
                <a:srgbClr val="3F5378"/>
              </a:solidFill>
              <a:latin typeface="Arial Black" panose="020B0A04020102020204" pitchFamily="34" charset="0"/>
              <a:cs typeface="Sultan bold" pitchFamily="2" charset="-78"/>
            </a:endParaRPr>
          </a:p>
        </p:txBody>
      </p:sp>
      <p:sp>
        <p:nvSpPr>
          <p:cNvPr id="13" name="Google Shape;222;p14">
            <a:extLst>
              <a:ext uri="{FF2B5EF4-FFF2-40B4-BE49-F238E27FC236}">
                <a16:creationId xmlns="" xmlns:a16="http://schemas.microsoft.com/office/drawing/2014/main" id="{FE45D318-2B80-4532-9695-8F6E2C478A54}"/>
              </a:ext>
            </a:extLst>
          </p:cNvPr>
          <p:cNvSpPr txBox="1">
            <a:spLocks/>
          </p:cNvSpPr>
          <p:nvPr/>
        </p:nvSpPr>
        <p:spPr>
          <a:xfrm>
            <a:off x="3939988" y="2822806"/>
            <a:ext cx="5879199" cy="108433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lgn="r" rtl="1">
              <a:buNone/>
            </a:pPr>
            <a:endParaRPr lang="ar-SA" sz="2000" b="1" dirty="0">
              <a:solidFill>
                <a:srgbClr val="3C6070"/>
              </a:solidFill>
              <a:latin typeface="Sakkal Majalla" panose="02000000000000000000" pitchFamily="2" charset="-78"/>
              <a:cs typeface="Sakkal Majalla" panose="02000000000000000000" pitchFamily="2" charset="-78"/>
            </a:endParaRPr>
          </a:p>
          <a:p>
            <a:pPr lvl="0" algn="r" rtl="1"/>
            <a:r>
              <a:rPr lang="ar-BH" dirty="0">
                <a:solidFill>
                  <a:schemeClr val="bg1"/>
                </a:solidFill>
                <a:latin typeface="Sakkal Majalla" panose="02000000000000000000" pitchFamily="2" charset="-78"/>
                <a:cs typeface="Sakkal Majalla" panose="02000000000000000000" pitchFamily="2" charset="-78"/>
              </a:rPr>
              <a:t>مفهوم لأمن المعلومات وعناصره.</a:t>
            </a:r>
            <a:endParaRPr lang="en-US" dirty="0">
              <a:solidFill>
                <a:schemeClr val="bg1"/>
              </a:solidFill>
              <a:latin typeface="Sakkal Majalla" panose="02000000000000000000" pitchFamily="2" charset="-78"/>
              <a:cs typeface="Sakkal Majalla" panose="02000000000000000000" pitchFamily="2" charset="-78"/>
            </a:endParaRPr>
          </a:p>
          <a:p>
            <a:pPr lvl="0" algn="r" rtl="1"/>
            <a:r>
              <a:rPr lang="ar-BH" dirty="0">
                <a:solidFill>
                  <a:schemeClr val="bg1"/>
                </a:solidFill>
                <a:latin typeface="Sakkal Majalla" panose="02000000000000000000" pitchFamily="2" charset="-78"/>
                <a:cs typeface="Sakkal Majalla" panose="02000000000000000000" pitchFamily="2" charset="-78"/>
              </a:rPr>
              <a:t>أبرز تهديدات أمن المعلومات.</a:t>
            </a:r>
            <a:endParaRPr lang="en-US" dirty="0">
              <a:solidFill>
                <a:schemeClr val="bg1"/>
              </a:solidFill>
              <a:latin typeface="Sakkal Majalla" panose="02000000000000000000" pitchFamily="2" charset="-78"/>
              <a:cs typeface="Sakkal Majalla" panose="02000000000000000000" pitchFamily="2" charset="-78"/>
            </a:endParaRPr>
          </a:p>
          <a:p>
            <a:pPr lvl="0" algn="r" rtl="1"/>
            <a:r>
              <a:rPr lang="ar-BH" dirty="0">
                <a:solidFill>
                  <a:schemeClr val="bg1"/>
                </a:solidFill>
                <a:latin typeface="Sakkal Majalla" panose="02000000000000000000" pitchFamily="2" charset="-78"/>
                <a:cs typeface="Sakkal Majalla" panose="02000000000000000000" pitchFamily="2" charset="-78"/>
              </a:rPr>
              <a:t>أنظمة مملكة البحرين في مكافحة جرائم المعلومات.</a:t>
            </a:r>
            <a:endParaRPr lang="en-US" dirty="0">
              <a:solidFill>
                <a:schemeClr val="bg1"/>
              </a:solidFill>
              <a:latin typeface="Sakkal Majalla" panose="02000000000000000000" pitchFamily="2" charset="-78"/>
              <a:cs typeface="Sakkal Majalla" panose="02000000000000000000" pitchFamily="2" charset="-78"/>
            </a:endParaRPr>
          </a:p>
          <a:p>
            <a:pPr lvl="0" algn="r" rtl="1"/>
            <a:r>
              <a:rPr lang="ar-BH" dirty="0">
                <a:solidFill>
                  <a:schemeClr val="bg1"/>
                </a:solidFill>
                <a:latin typeface="Sakkal Majalla" panose="02000000000000000000" pitchFamily="2" charset="-78"/>
                <a:cs typeface="Sakkal Majalla" panose="02000000000000000000" pitchFamily="2" charset="-78"/>
              </a:rPr>
              <a:t>الإرشادات أمنية لحماية معلوماتنا</a:t>
            </a:r>
            <a:r>
              <a:rPr lang="ar-BH" dirty="0" smtClean="0">
                <a:solidFill>
                  <a:schemeClr val="bg1"/>
                </a:solidFill>
                <a:latin typeface="Sakkal Majalla" panose="02000000000000000000" pitchFamily="2" charset="-78"/>
                <a:cs typeface="Sakkal Majalla" panose="02000000000000000000" pitchFamily="2" charset="-78"/>
              </a:rPr>
              <a:t>.</a:t>
            </a:r>
            <a:endParaRPr lang="ar-SA" sz="3200" dirty="0">
              <a:solidFill>
                <a:schemeClr val="bg1"/>
              </a:solidFill>
              <a:latin typeface="Sakkal Majalla" panose="02000000000000000000" pitchFamily="2" charset="-78"/>
              <a:cs typeface="Sakkal Majalla" panose="02000000000000000000" pitchFamily="2" charset="-78"/>
            </a:endParaRPr>
          </a:p>
          <a:p>
            <a:pPr algn="r" rtl="1">
              <a:spcBef>
                <a:spcPts val="0"/>
              </a:spcBef>
              <a:spcAft>
                <a:spcPts val="1000"/>
              </a:spcAft>
            </a:pPr>
            <a:endParaRPr lang="en-US" dirty="0">
              <a:solidFill>
                <a:schemeClr val="bg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a:solidFill>
                <a:srgbClr val="3C6070"/>
              </a:solidFill>
              <a:latin typeface="Sakkal Majalla" panose="02000000000000000000" pitchFamily="2" charset="-78"/>
              <a:cs typeface="Sakkal Majalla" panose="02000000000000000000" pitchFamily="2" charset="-78"/>
            </a:endParaRPr>
          </a:p>
          <a:p>
            <a:pPr lvl="0" algn="r" rtl="1"/>
            <a:r>
              <a:rPr lang="ar-BH"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1.نصوغ مفهومًا لأمن المعلومات وعناصره.</a:t>
            </a:r>
            <a:endParaRPr lang="en-US"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lvl="0" algn="r" rtl="1"/>
            <a:r>
              <a:rPr lang="ar-BH"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2. نعدد أبرز تهديدات أمن المعلومات.</a:t>
            </a:r>
            <a:endParaRPr lang="en-US"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lvl="0" algn="r" rtl="1"/>
            <a:r>
              <a:rPr lang="ar-BH"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3. نتعرف على أنظمة مملكة البحرين في مكافحة جرائم المعلومات.</a:t>
            </a:r>
            <a:endParaRPr lang="en-US"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lvl="0" algn="r" rtl="1"/>
            <a:r>
              <a:rPr lang="ar-BH"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4. نذكر إرشادات أمنية لحماية معلوماتنا.</a:t>
            </a:r>
            <a:endParaRPr lang="en-US" sz="4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algn="r"/>
            <a:r>
              <a:rPr lang="en-US" sz="3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p>
          <a:p>
            <a:pPr marL="266700" algn="r" rtl="1"/>
            <a:r>
              <a:rPr lang="ar-SA" sz="3200" b="1" dirty="0">
                <a:solidFill>
                  <a:srgbClr val="3C6070"/>
                </a:solidFill>
                <a:latin typeface="Sakkal Majalla" panose="02000000000000000000" pitchFamily="2" charset="-78"/>
                <a:cs typeface="Sakkal Majalla" panose="02000000000000000000" pitchFamily="2" charset="-78"/>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6151418" y="255539"/>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 xmlns:a16="http://schemas.microsoft.com/office/drawing/2014/main" id="{26404733-55D9-4213-B05C-D0BE9C60E1F9}"/>
              </a:ext>
            </a:extLst>
          </p:cNvPr>
          <p:cNvGrpSpPr/>
          <p:nvPr/>
        </p:nvGrpSpPr>
        <p:grpSpPr>
          <a:xfrm flipH="1">
            <a:off x="11056602" y="302643"/>
            <a:ext cx="827524" cy="848823"/>
            <a:chOff x="5961125" y="1623900"/>
            <a:chExt cx="427450" cy="448175"/>
          </a:xfrm>
        </p:grpSpPr>
        <p:sp>
          <p:nvSpPr>
            <p:cNvPr id="13" name="Shape 632">
              <a:extLst>
                <a:ext uri="{FF2B5EF4-FFF2-40B4-BE49-F238E27FC236}">
                  <a16:creationId xmlns=""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0F1F850-26EE-4CA3-86F7-9345F8C043B7}"/>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 xmlns:a16="http://schemas.microsoft.com/office/drawing/2014/main" id="{A6D69346-064A-43CE-86E1-9DDD1539E51B}"/>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 xmlns:a16="http://schemas.microsoft.com/office/drawing/2014/main" id="{E26899B5-85F1-47B1-AE22-01A44E3E7B06}"/>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5"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rtl="1"/>
            <a:r>
              <a:rPr lang="ar-BH" b="1" dirty="0"/>
              <a:t> </a:t>
            </a:r>
            <a:endParaRPr lang="en-US" dirty="0"/>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572738" y="255539"/>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5" name="Google Shape;618;p37">
            <a:extLst>
              <a:ext uri="{FF2B5EF4-FFF2-40B4-BE49-F238E27FC236}">
                <a16:creationId xmlns="" xmlns:a16="http://schemas.microsoft.com/office/drawing/2014/main" id="{72CEAC61-F310-4844-B487-06FA6E818A43}"/>
              </a:ext>
            </a:extLst>
          </p:cNvPr>
          <p:cNvSpPr/>
          <p:nvPr/>
        </p:nvSpPr>
        <p:spPr>
          <a:xfrm flipH="1">
            <a:off x="11102194" y="404098"/>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 Box 47">
            <a:extLst>
              <a:ext uri="{FF2B5EF4-FFF2-40B4-BE49-F238E27FC236}">
                <a16:creationId xmlns="" xmlns:a16="http://schemas.microsoft.com/office/drawing/2014/main" id="{0FD07A14-4CB7-44BA-AFEE-B0AAD0252CD5}"/>
              </a:ext>
            </a:extLst>
          </p:cNvPr>
          <p:cNvSpPr txBox="1"/>
          <p:nvPr/>
        </p:nvSpPr>
        <p:spPr>
          <a:xfrm>
            <a:off x="4532455" y="2716968"/>
            <a:ext cx="3105150" cy="12096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Low" rtl="1">
              <a:lnSpc>
                <a:spcPct val="115000"/>
              </a:lnSpc>
              <a:spcAft>
                <a:spcPts val="800"/>
              </a:spcAft>
            </a:pPr>
            <a:endParaRPr lang="en-US" sz="1100" dirty="0">
              <a:effectLst/>
              <a:latin typeface="Calibri" panose="020F0502020204030204" pitchFamily="34" charset="0"/>
              <a:ea typeface="Calibri" panose="020F0502020204030204" pitchFamily="34" charset="0"/>
              <a:cs typeface="Sultan bold" pitchFamily="2" charset="-78"/>
            </a:endParaRPr>
          </a:p>
        </p:txBody>
      </p:sp>
      <p:sp>
        <p:nvSpPr>
          <p:cNvPr id="37" name="مستطيل مستدير الزوايا 5">
            <a:hlinkClick r:id="rId2" action="ppaction://hlinksldjump"/>
            <a:extLst>
              <a:ext uri="{FF2B5EF4-FFF2-40B4-BE49-F238E27FC236}">
                <a16:creationId xmlns="" xmlns:a16="http://schemas.microsoft.com/office/drawing/2014/main" id="{220986F1-298A-4317-8F1D-DEC6F74DF726}"/>
              </a:ext>
            </a:extLst>
          </p:cNvPr>
          <p:cNvSpPr/>
          <p:nvPr/>
        </p:nvSpPr>
        <p:spPr>
          <a:xfrm>
            <a:off x="10545482" y="148863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1">
            <a:hlinkClick r:id="rId3" action="ppaction://hlinksldjump"/>
            <a:extLst>
              <a:ext uri="{FF2B5EF4-FFF2-40B4-BE49-F238E27FC236}">
                <a16:creationId xmlns="" xmlns:a16="http://schemas.microsoft.com/office/drawing/2014/main" id="{3B7A7441-8DB7-4757-842C-68A670B11AC0}"/>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38ADB007-11A9-4B3E-9A50-3CE7EDC0C015}"/>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59E2EA85-A36D-4589-82D5-5CE82696463D}"/>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 xmlns:a16="http://schemas.microsoft.com/office/drawing/2014/main" id="{53D995B7-EDE6-48BB-8EB4-3AC808F498EE}"/>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 xmlns:a16="http://schemas.microsoft.com/office/drawing/2014/main" id="{EF9AA6F8-EFCB-49CF-B40E-B62CA0080BBF}"/>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 xmlns:a16="http://schemas.microsoft.com/office/drawing/2014/main" id="{CB95EDB4-5CA2-46EF-BBA7-310DCACCC03B}"/>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pic>
        <p:nvPicPr>
          <p:cNvPr id="3" name="صورة 2"/>
          <p:cNvPicPr>
            <a:picLocks noChangeAspect="1"/>
          </p:cNvPicPr>
          <p:nvPr/>
        </p:nvPicPr>
        <p:blipFill rotWithShape="1">
          <a:blip r:embed="rId9"/>
          <a:srcRect l="25989" t="31801" r="30397" b="11397"/>
          <a:stretch/>
        </p:blipFill>
        <p:spPr>
          <a:xfrm>
            <a:off x="1914621" y="1374971"/>
            <a:ext cx="6927287" cy="5072351"/>
          </a:xfrm>
          <a:prstGeom prst="rect">
            <a:avLst/>
          </a:prstGeom>
        </p:spPr>
      </p:pic>
    </p:spTree>
    <p:extLst>
      <p:ext uri="{BB962C8B-B14F-4D97-AF65-F5344CB8AC3E}">
        <p14:creationId xmlns:p14="http://schemas.microsoft.com/office/powerpoint/2010/main" val="41282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ar-BH" sz="3200" b="1" dirty="0">
              <a:solidFill>
                <a:srgbClr val="3C6070"/>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845155" y="298322"/>
            <a:ext cx="4700326"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أمن المعلومات وعناصره</a:t>
            </a:r>
            <a:r>
              <a:rPr lang="ar-BH" dirty="0"/>
              <a:t>: </a:t>
            </a:r>
            <a:endParaRPr lang="ar-BH" sz="4800" dirty="0">
              <a:solidFill>
                <a:schemeClr val="bg1"/>
              </a:solidFill>
              <a:latin typeface="Sakkal Majalla" panose="02000000000000000000" pitchFamily="2" charset="-78"/>
              <a:cs typeface="Sultan bold" pitchFamily="2" charset="-78"/>
            </a:endParaRP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مستطيل مستدير الزوايا 5">
            <a:hlinkClick r:id="rId2" action="ppaction://hlinksldjump"/>
            <a:extLst>
              <a:ext uri="{FF2B5EF4-FFF2-40B4-BE49-F238E27FC236}">
                <a16:creationId xmlns="" xmlns:a16="http://schemas.microsoft.com/office/drawing/2014/main" id="{65082403-C596-453D-B416-40806A82B962}"/>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1">
            <a:hlinkClick r:id="rId3" action="ppaction://hlinksldjump"/>
            <a:extLst>
              <a:ext uri="{FF2B5EF4-FFF2-40B4-BE49-F238E27FC236}">
                <a16:creationId xmlns="" xmlns:a16="http://schemas.microsoft.com/office/drawing/2014/main" id="{E616BB28-ABA1-44F1-A87D-BBD419E6D123}"/>
              </a:ext>
            </a:extLst>
          </p:cNvPr>
          <p:cNvSpPr/>
          <p:nvPr/>
        </p:nvSpPr>
        <p:spPr>
          <a:xfrm>
            <a:off x="10545482" y="218536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67FD28B7-2F3F-4E76-A38E-2F0820C50AC3}"/>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6">
            <a:hlinkClick r:id="rId5" action="ppaction://hlinksldjump"/>
            <a:extLst>
              <a:ext uri="{FF2B5EF4-FFF2-40B4-BE49-F238E27FC236}">
                <a16:creationId xmlns="" xmlns:a16="http://schemas.microsoft.com/office/drawing/2014/main" id="{A6CC0520-3ACE-48C5-96E2-779543E38C44}"/>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6" action="ppaction://hlinksldjump"/>
            <a:extLst>
              <a:ext uri="{FF2B5EF4-FFF2-40B4-BE49-F238E27FC236}">
                <a16:creationId xmlns="" xmlns:a16="http://schemas.microsoft.com/office/drawing/2014/main" id="{7702F891-7FC2-4F09-9F68-963B3C0AC7D3}"/>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7" action="ppaction://hlinksldjump"/>
            <a:extLst>
              <a:ext uri="{FF2B5EF4-FFF2-40B4-BE49-F238E27FC236}">
                <a16:creationId xmlns="" xmlns:a16="http://schemas.microsoft.com/office/drawing/2014/main" id="{A43997CF-7D26-44CE-9F47-84005EA8BDBF}"/>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8" action="ppaction://hlinksldjump"/>
            <a:extLst>
              <a:ext uri="{FF2B5EF4-FFF2-40B4-BE49-F238E27FC236}">
                <a16:creationId xmlns="" xmlns:a16="http://schemas.microsoft.com/office/drawing/2014/main" id="{7A3BEB82-5D06-4231-B2FF-FA426D5B654F}"/>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pic>
        <p:nvPicPr>
          <p:cNvPr id="5" name="صورة 4"/>
          <p:cNvPicPr>
            <a:picLocks noChangeAspect="1"/>
          </p:cNvPicPr>
          <p:nvPr/>
        </p:nvPicPr>
        <p:blipFill rotWithShape="1">
          <a:blip r:embed="rId9"/>
          <a:srcRect l="10796" t="29806" r="48381" b="10845"/>
          <a:stretch/>
        </p:blipFill>
        <p:spPr>
          <a:xfrm>
            <a:off x="2222517" y="1354863"/>
            <a:ext cx="6182343" cy="5053236"/>
          </a:xfrm>
          <a:prstGeom prst="rect">
            <a:avLst/>
          </a:prstGeom>
        </p:spPr>
      </p:pic>
      <p:sp>
        <p:nvSpPr>
          <p:cNvPr id="36" name="مستطيل 35"/>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(4-1-1):</a:t>
            </a:r>
            <a:endParaRPr lang="en-US" sz="3200" dirty="0">
              <a:solidFill>
                <a:srgbClr val="0D0D0D"/>
              </a:solidFill>
              <a:highlight>
                <a:srgbClr val="FFFF00"/>
              </a:highlight>
              <a:latin typeface="Calibri" panose="020F0502020204030204" pitchFamily="34" charset="0"/>
            </a:endParaRPr>
          </a:p>
        </p:txBody>
      </p:sp>
      <p:sp>
        <p:nvSpPr>
          <p:cNvPr id="42"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968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77638" y="1337305"/>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973397" y="298322"/>
            <a:ext cx="4572084"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أمن المعلومات وعناصره</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مستطيل مستدير الزوايا 5">
            <a:hlinkClick r:id="rId2" action="ppaction://hlinksldjump"/>
            <a:extLst>
              <a:ext uri="{FF2B5EF4-FFF2-40B4-BE49-F238E27FC236}">
                <a16:creationId xmlns="" xmlns:a16="http://schemas.microsoft.com/office/drawing/2014/main" id="{D3AE45D0-0DD6-4D61-A1EB-3B665E9FED4E}"/>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2" name="مستطيل مستدير الزوايا 11">
            <a:hlinkClick r:id="rId3" action="ppaction://hlinksldjump"/>
            <a:extLst>
              <a:ext uri="{FF2B5EF4-FFF2-40B4-BE49-F238E27FC236}">
                <a16:creationId xmlns="" xmlns:a16="http://schemas.microsoft.com/office/drawing/2014/main" id="{026E2C9E-3AB4-4E81-A104-9A72CCD802E9}"/>
              </a:ext>
            </a:extLst>
          </p:cNvPr>
          <p:cNvSpPr/>
          <p:nvPr/>
        </p:nvSpPr>
        <p:spPr>
          <a:xfrm>
            <a:off x="10545482" y="218536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2">
            <a:hlinkClick r:id="rId4" action="ppaction://hlinksldjump"/>
            <a:extLst>
              <a:ext uri="{FF2B5EF4-FFF2-40B4-BE49-F238E27FC236}">
                <a16:creationId xmlns="" xmlns:a16="http://schemas.microsoft.com/office/drawing/2014/main" id="{8EDFC651-A93A-4E81-BFCE-C4BFBC6FD98D}"/>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6">
            <a:hlinkClick r:id="rId5" action="ppaction://hlinksldjump"/>
            <a:extLst>
              <a:ext uri="{FF2B5EF4-FFF2-40B4-BE49-F238E27FC236}">
                <a16:creationId xmlns="" xmlns:a16="http://schemas.microsoft.com/office/drawing/2014/main" id="{F36D8E8C-3125-447D-B605-35CAC87AF916}"/>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6">
            <a:hlinkClick r:id="rId6" action="ppaction://hlinksldjump"/>
            <a:extLst>
              <a:ext uri="{FF2B5EF4-FFF2-40B4-BE49-F238E27FC236}">
                <a16:creationId xmlns="" xmlns:a16="http://schemas.microsoft.com/office/drawing/2014/main" id="{BEAE9E57-891B-4C01-8877-42370BE5214D}"/>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7" action="ppaction://hlinksldjump"/>
            <a:extLst>
              <a:ext uri="{FF2B5EF4-FFF2-40B4-BE49-F238E27FC236}">
                <a16:creationId xmlns="" xmlns:a16="http://schemas.microsoft.com/office/drawing/2014/main" id="{A27DD83D-0984-44A6-9BBE-DE3A5EC1424D}"/>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8" action="ppaction://hlinksldjump"/>
            <a:extLst>
              <a:ext uri="{FF2B5EF4-FFF2-40B4-BE49-F238E27FC236}">
                <a16:creationId xmlns="" xmlns:a16="http://schemas.microsoft.com/office/drawing/2014/main" id="{4946432E-5B6C-4DE8-89FF-1013C4F7468A}"/>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5" name="Rectangle 7"/>
          <p:cNvSpPr>
            <a:spLocks noChangeArrowheads="1"/>
          </p:cNvSpPr>
          <p:nvPr/>
        </p:nvSpPr>
        <p:spPr bwMode="auto">
          <a:xfrm>
            <a:off x="77638" y="295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16" name="Rectangle 14"/>
          <p:cNvSpPr>
            <a:spLocks noChangeArrowheads="1"/>
          </p:cNvSpPr>
          <p:nvPr/>
        </p:nvSpPr>
        <p:spPr bwMode="auto">
          <a:xfrm>
            <a:off x="77638" y="486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0" name="صورة 19"/>
          <p:cNvPicPr>
            <a:picLocks noChangeAspect="1"/>
          </p:cNvPicPr>
          <p:nvPr/>
        </p:nvPicPr>
        <p:blipFill rotWithShape="1">
          <a:blip r:embed="rId9"/>
          <a:srcRect l="7695" t="37132" r="45694" b="22059"/>
          <a:stretch/>
        </p:blipFill>
        <p:spPr>
          <a:xfrm>
            <a:off x="268941" y="1439076"/>
            <a:ext cx="9842117" cy="4844679"/>
          </a:xfrm>
          <a:prstGeom prst="rect">
            <a:avLst/>
          </a:prstGeom>
        </p:spPr>
      </p:pic>
      <p:sp>
        <p:nvSpPr>
          <p:cNvPr id="42" name="مستطيل 41"/>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(4-1-1):</a:t>
            </a:r>
            <a:endParaRPr lang="en-US" sz="3200" dirty="0">
              <a:solidFill>
                <a:srgbClr val="0D0D0D"/>
              </a:solidFill>
              <a:highlight>
                <a:srgbClr val="FFFF00"/>
              </a:highlight>
              <a:latin typeface="Calibri" panose="020F0502020204030204" pitchFamily="34" charset="0"/>
            </a:endParaRPr>
          </a:p>
        </p:txBody>
      </p:sp>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1572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أمن المعلومات (</a:t>
            </a:r>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Data Security</a:t>
            </a:r>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حماية المعلومات وعناصرها المهمة (الحرجة) بما في ذلك الأنظمة والأجهزة التي تُسْتَعمِلُ هذه المعلومات وتخزنها وترسلها</a:t>
            </a:r>
            <a:r>
              <a:rPr lang="ar-BH" dirty="0">
                <a:solidFill>
                  <a:schemeClr val="tx1"/>
                </a:solidFill>
              </a:rPr>
              <a:t>.</a:t>
            </a:r>
            <a:endParaRPr lang="en-US" dirty="0">
              <a:solidFill>
                <a:schemeClr val="tx1"/>
              </a:solidFill>
            </a:endParaRPr>
          </a:p>
          <a:p>
            <a:pPr marL="266700" algn="r" rtl="1"/>
            <a:endParaRPr lang="en-US"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L="266700" algn="r" rtl="1"/>
            <a:r>
              <a:rPr lang="ar-BH" sz="1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800" dirty="0">
              <a:effectLst/>
              <a:latin typeface="Calibri" panose="020F0502020204030204" pitchFamily="34" charset="0"/>
              <a:ea typeface="Calibri" panose="020F0502020204030204" pitchFamily="34" charset="0"/>
              <a:cs typeface="Wingdings 3" panose="05040102010807070707" pitchFamily="18" charset="2"/>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630353" y="298322"/>
            <a:ext cx="4915128"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أمن المعلومات وعناصره</a:t>
            </a:r>
            <a:r>
              <a:rPr lang="ar-BH" sz="4800" dirty="0"/>
              <a:t>: </a:t>
            </a:r>
            <a:endParaRPr lang="ar-BH" sz="4800" dirty="0">
              <a:solidFill>
                <a:schemeClr val="bg1"/>
              </a:solidFill>
              <a:latin typeface="Sakkal Majalla" panose="02000000000000000000" pitchFamily="2" charset="-78"/>
              <a:cs typeface="Sultan bold" pitchFamily="2" charset="-78"/>
            </a:endParaRP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مستطيل مستدير الزوايا 5">
            <a:hlinkClick r:id="rId2" action="ppaction://hlinksldjump"/>
            <a:extLst>
              <a:ext uri="{FF2B5EF4-FFF2-40B4-BE49-F238E27FC236}">
                <a16:creationId xmlns="" xmlns:a16="http://schemas.microsoft.com/office/drawing/2014/main" id="{4C4A9F46-D33E-4A1F-A4DB-9B2996F67CFE}"/>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1">
            <a:hlinkClick r:id="rId3" action="ppaction://hlinksldjump"/>
            <a:extLst>
              <a:ext uri="{FF2B5EF4-FFF2-40B4-BE49-F238E27FC236}">
                <a16:creationId xmlns="" xmlns:a16="http://schemas.microsoft.com/office/drawing/2014/main" id="{D0E2D6DB-7EE4-4C72-95DB-C4B656D8D0A3}"/>
              </a:ext>
            </a:extLst>
          </p:cNvPr>
          <p:cNvSpPr/>
          <p:nvPr/>
        </p:nvSpPr>
        <p:spPr>
          <a:xfrm>
            <a:off x="10545482" y="2185368"/>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4" action="ppaction://hlinksldjump"/>
            <a:extLst>
              <a:ext uri="{FF2B5EF4-FFF2-40B4-BE49-F238E27FC236}">
                <a16:creationId xmlns="" xmlns:a16="http://schemas.microsoft.com/office/drawing/2014/main" id="{B65F6C5A-DF8C-400D-A354-EB2944A8240C}"/>
              </a:ext>
            </a:extLst>
          </p:cNvPr>
          <p:cNvSpPr/>
          <p:nvPr/>
        </p:nvSpPr>
        <p:spPr>
          <a:xfrm>
            <a:off x="10545482" y="287346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6">
            <a:hlinkClick r:id="rId5" action="ppaction://hlinksldjump"/>
            <a:extLst>
              <a:ext uri="{FF2B5EF4-FFF2-40B4-BE49-F238E27FC236}">
                <a16:creationId xmlns="" xmlns:a16="http://schemas.microsoft.com/office/drawing/2014/main" id="{3D9882A7-547F-458A-B3B2-C1C79FF45C42}"/>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6" action="ppaction://hlinksldjump"/>
            <a:extLst>
              <a:ext uri="{FF2B5EF4-FFF2-40B4-BE49-F238E27FC236}">
                <a16:creationId xmlns="" xmlns:a16="http://schemas.microsoft.com/office/drawing/2014/main" id="{1041C83E-7F75-4D4C-9142-45FFDD29A4CD}"/>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7" action="ppaction://hlinksldjump"/>
            <a:extLst>
              <a:ext uri="{FF2B5EF4-FFF2-40B4-BE49-F238E27FC236}">
                <a16:creationId xmlns="" xmlns:a16="http://schemas.microsoft.com/office/drawing/2014/main" id="{8B9762D1-0F27-4ABE-926B-BF17BB972C8B}"/>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8" action="ppaction://hlinksldjump"/>
            <a:extLst>
              <a:ext uri="{FF2B5EF4-FFF2-40B4-BE49-F238E27FC236}">
                <a16:creationId xmlns="" xmlns:a16="http://schemas.microsoft.com/office/drawing/2014/main" id="{8B05651B-F64B-4516-B98C-B6F2C6CF38C8}"/>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pic>
        <p:nvPicPr>
          <p:cNvPr id="3074" name="صورة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6867" y="2873464"/>
            <a:ext cx="4266971" cy="3886953"/>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99"/>
          <p:cNvSpPr txBox="1">
            <a:spLocks noChangeArrowheads="1"/>
          </p:cNvSpPr>
          <p:nvPr/>
        </p:nvSpPr>
        <p:spPr bwMode="auto">
          <a:xfrm>
            <a:off x="8028826" y="2344763"/>
            <a:ext cx="24177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ar-BH" altLang="ar-BH" sz="2800" b="1" dirty="0">
                <a:highlight>
                  <a:srgbClr val="FFFF00"/>
                </a:highlight>
                <a:latin typeface="Sakkal Majalla" panose="02000000000000000000" pitchFamily="2" charset="-78"/>
                <a:cs typeface="Sakkal Majalla" panose="02000000000000000000" pitchFamily="2" charset="-78"/>
              </a:rPr>
              <a:t>عناصر أمن المعلومات</a:t>
            </a:r>
            <a:endParaRPr lang="en-US" altLang="ar-BH" sz="2800" b="1" dirty="0">
              <a:highlight>
                <a:srgbClr val="FFFF00"/>
              </a:highlight>
              <a:latin typeface="Sakkal Majalla" panose="02000000000000000000" pitchFamily="2" charset="-78"/>
              <a:cs typeface="Sakkal Majalla" panose="02000000000000000000" pitchFamily="2" charset="-78"/>
            </a:endParaRPr>
          </a:p>
        </p:txBody>
      </p:sp>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67986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 الثاني 2021-2022</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2800" b="1" dirty="0">
                <a:solidFill>
                  <a:schemeClr val="tx1"/>
                </a:solidFill>
                <a:latin typeface="Sakkal Majalla" panose="02000000000000000000" pitchFamily="2" charset="-78"/>
                <a:cs typeface="Sakkal Majalla" panose="02000000000000000000" pitchFamily="2" charset="-78"/>
              </a:rPr>
              <a:t>أمعن وزملاؤك في المجموعة النظر جيدًا في الرسالة القصيرة، ثم أجيبوا عن الأسئلة التي تليها:</a:t>
            </a:r>
            <a:endParaRPr lang="en-US" sz="2800" b="1"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 xmlns:a16="http://schemas.microsoft.com/office/drawing/2014/main" id="{06026ACD-4FC9-499D-A4D4-602A071AD132}"/>
              </a:ext>
            </a:extLst>
          </p:cNvPr>
          <p:cNvSpPr/>
          <p:nvPr/>
        </p:nvSpPr>
        <p:spPr>
          <a:xfrm>
            <a:off x="5431407" y="338663"/>
            <a:ext cx="4623382"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تهديدات أمن المعلومات</a:t>
            </a:r>
          </a:p>
        </p:txBody>
      </p:sp>
      <p:grpSp>
        <p:nvGrpSpPr>
          <p:cNvPr id="18" name="Google Shape;536;p37">
            <a:extLst>
              <a:ext uri="{FF2B5EF4-FFF2-40B4-BE49-F238E27FC236}">
                <a16:creationId xmlns="" xmlns:a16="http://schemas.microsoft.com/office/drawing/2014/main" id="{2A907D82-9CEE-427D-9A08-6C3648738F87}"/>
              </a:ext>
            </a:extLst>
          </p:cNvPr>
          <p:cNvGrpSpPr/>
          <p:nvPr/>
        </p:nvGrpSpPr>
        <p:grpSpPr>
          <a:xfrm>
            <a:off x="11300601" y="293301"/>
            <a:ext cx="616789" cy="833812"/>
            <a:chOff x="590250" y="244200"/>
            <a:chExt cx="407975" cy="532175"/>
          </a:xfrm>
        </p:grpSpPr>
        <p:sp>
          <p:nvSpPr>
            <p:cNvPr id="19" name="Google Shape;537;p37">
              <a:extLst>
                <a:ext uri="{FF2B5EF4-FFF2-40B4-BE49-F238E27FC236}">
                  <a16:creationId xmlns="" xmlns:a16="http://schemas.microsoft.com/office/drawing/2014/main" id="{040157DC-B80E-4A8B-86EB-4984C305C82A}"/>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8;p37">
              <a:extLst>
                <a:ext uri="{FF2B5EF4-FFF2-40B4-BE49-F238E27FC236}">
                  <a16:creationId xmlns="" xmlns:a16="http://schemas.microsoft.com/office/drawing/2014/main" id="{BE371884-BE9B-4DEB-A582-81CF7EF2E6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9;p37">
              <a:extLst>
                <a:ext uri="{FF2B5EF4-FFF2-40B4-BE49-F238E27FC236}">
                  <a16:creationId xmlns="" xmlns:a16="http://schemas.microsoft.com/office/drawing/2014/main" id="{0AA5A405-DAD5-4E53-B84C-A15D57DF8090}"/>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0;p37">
              <a:extLst>
                <a:ext uri="{FF2B5EF4-FFF2-40B4-BE49-F238E27FC236}">
                  <a16:creationId xmlns="" xmlns:a16="http://schemas.microsoft.com/office/drawing/2014/main" id="{14E0F83F-2515-4700-BA86-B96A5AE353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1;p37">
              <a:extLst>
                <a:ext uri="{FF2B5EF4-FFF2-40B4-BE49-F238E27FC236}">
                  <a16:creationId xmlns="" xmlns:a16="http://schemas.microsoft.com/office/drawing/2014/main" id="{5770C80B-8718-4AB3-A146-6CFA47DD0C1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BBF62C09-0962-4817-8CE8-8E1A70BED87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B10E8125-6164-4308-BBD6-25C00BB13EE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4;p37">
              <a:extLst>
                <a:ext uri="{FF2B5EF4-FFF2-40B4-BE49-F238E27FC236}">
                  <a16:creationId xmlns="" xmlns:a16="http://schemas.microsoft.com/office/drawing/2014/main" id="{4F0BFCC2-E494-49C1-8A82-7E5E72B6AC5A}"/>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5;p37">
              <a:extLst>
                <a:ext uri="{FF2B5EF4-FFF2-40B4-BE49-F238E27FC236}">
                  <a16:creationId xmlns="" xmlns:a16="http://schemas.microsoft.com/office/drawing/2014/main" id="{7D778D6F-E3D6-4B9C-B0FA-B1C84B02EA22}"/>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6;p37">
              <a:extLst>
                <a:ext uri="{FF2B5EF4-FFF2-40B4-BE49-F238E27FC236}">
                  <a16:creationId xmlns="" xmlns:a16="http://schemas.microsoft.com/office/drawing/2014/main" id="{C7CF837B-83D2-4D12-9B79-C49F0F358E7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7;p37">
              <a:extLst>
                <a:ext uri="{FF2B5EF4-FFF2-40B4-BE49-F238E27FC236}">
                  <a16:creationId xmlns="" xmlns:a16="http://schemas.microsoft.com/office/drawing/2014/main" id="{03A1C5EA-6F43-4CB7-8587-1EB1FB86522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8;p37">
              <a:extLst>
                <a:ext uri="{FF2B5EF4-FFF2-40B4-BE49-F238E27FC236}">
                  <a16:creationId xmlns="" xmlns:a16="http://schemas.microsoft.com/office/drawing/2014/main" id="{0C441EF3-0FFC-4A18-B322-E77D6183BFE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9;p37">
              <a:extLst>
                <a:ext uri="{FF2B5EF4-FFF2-40B4-BE49-F238E27FC236}">
                  <a16:creationId xmlns="" xmlns:a16="http://schemas.microsoft.com/office/drawing/2014/main" id="{10850540-BAAF-420B-8FA6-F6415688A8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50;p37">
              <a:extLst>
                <a:ext uri="{FF2B5EF4-FFF2-40B4-BE49-F238E27FC236}">
                  <a16:creationId xmlns="" xmlns:a16="http://schemas.microsoft.com/office/drawing/2014/main" id="{DF3A5BF0-0D12-497D-A661-C5BFA2BDF057}"/>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مستطيل مستدير الزوايا 5">
            <a:hlinkClick r:id="rId2" action="ppaction://hlinksldjump"/>
            <a:extLst>
              <a:ext uri="{FF2B5EF4-FFF2-40B4-BE49-F238E27FC236}">
                <a16:creationId xmlns="" xmlns:a16="http://schemas.microsoft.com/office/drawing/2014/main" id="{1511D2B8-CFE6-4258-92A2-31B62A4AE812}"/>
              </a:ext>
            </a:extLst>
          </p:cNvPr>
          <p:cNvSpPr/>
          <p:nvPr/>
        </p:nvSpPr>
        <p:spPr>
          <a:xfrm>
            <a:off x="10545482" y="14886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النشاط الاستهلالي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1">
            <a:hlinkClick r:id="rId3" action="ppaction://hlinksldjump"/>
            <a:extLst>
              <a:ext uri="{FF2B5EF4-FFF2-40B4-BE49-F238E27FC236}">
                <a16:creationId xmlns="" xmlns:a16="http://schemas.microsoft.com/office/drawing/2014/main" id="{1D22E0CB-7364-4FEF-B07D-255DBAB52E6A}"/>
              </a:ext>
            </a:extLst>
          </p:cNvPr>
          <p:cNvSpPr/>
          <p:nvPr/>
        </p:nvSpPr>
        <p:spPr>
          <a:xfrm>
            <a:off x="10545482" y="2185368"/>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EEB3C6E2-3920-4960-97CD-8CCBC76244D5}"/>
              </a:ext>
            </a:extLst>
          </p:cNvPr>
          <p:cNvSpPr/>
          <p:nvPr/>
        </p:nvSpPr>
        <p:spPr>
          <a:xfrm>
            <a:off x="10545482" y="287346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7" name="مستطيل مستدير الزوايا 16">
            <a:hlinkClick r:id="rId5" action="ppaction://hlinksldjump"/>
            <a:extLst>
              <a:ext uri="{FF2B5EF4-FFF2-40B4-BE49-F238E27FC236}">
                <a16:creationId xmlns="" xmlns:a16="http://schemas.microsoft.com/office/drawing/2014/main" id="{567AC773-A47B-4F70-8C96-03541DEAF049}"/>
              </a:ext>
            </a:extLst>
          </p:cNvPr>
          <p:cNvSpPr/>
          <p:nvPr/>
        </p:nvSpPr>
        <p:spPr>
          <a:xfrm>
            <a:off x="10545482" y="358083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58" name="مستطيل مستدير الزوايا 16">
            <a:hlinkClick r:id="rId6" action="ppaction://hlinksldjump"/>
            <a:extLst>
              <a:ext uri="{FF2B5EF4-FFF2-40B4-BE49-F238E27FC236}">
                <a16:creationId xmlns="" xmlns:a16="http://schemas.microsoft.com/office/drawing/2014/main" id="{820B0012-4BFD-4789-B326-116DCDCAC21F}"/>
              </a:ext>
            </a:extLst>
          </p:cNvPr>
          <p:cNvSpPr/>
          <p:nvPr/>
        </p:nvSpPr>
        <p:spPr>
          <a:xfrm>
            <a:off x="10542270" y="569635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6">
            <a:hlinkClick r:id="rId7" action="ppaction://hlinksldjump"/>
            <a:extLst>
              <a:ext uri="{FF2B5EF4-FFF2-40B4-BE49-F238E27FC236}">
                <a16:creationId xmlns="" xmlns:a16="http://schemas.microsoft.com/office/drawing/2014/main" id="{3EC2E68F-8E40-4CCD-9782-A247BA74B87E}"/>
              </a:ext>
            </a:extLst>
          </p:cNvPr>
          <p:cNvSpPr/>
          <p:nvPr/>
        </p:nvSpPr>
        <p:spPr>
          <a:xfrm>
            <a:off x="10545481" y="431151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6">
            <a:hlinkClick r:id="rId8" action="ppaction://hlinksldjump"/>
            <a:extLst>
              <a:ext uri="{FF2B5EF4-FFF2-40B4-BE49-F238E27FC236}">
                <a16:creationId xmlns="" xmlns:a16="http://schemas.microsoft.com/office/drawing/2014/main" id="{11FC3A2D-8061-4499-8CDE-0DABB0CAFA8A}"/>
              </a:ext>
            </a:extLst>
          </p:cNvPr>
          <p:cNvSpPr/>
          <p:nvPr/>
        </p:nvSpPr>
        <p:spPr>
          <a:xfrm>
            <a:off x="10542270" y="49996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 name="مستطيل 2"/>
          <p:cNvSpPr/>
          <p:nvPr/>
        </p:nvSpPr>
        <p:spPr>
          <a:xfrm>
            <a:off x="444182" y="317480"/>
            <a:ext cx="3603872" cy="584775"/>
          </a:xfrm>
          <a:prstGeom prst="rect">
            <a:avLst/>
          </a:prstGeom>
        </p:spPr>
        <p:txBody>
          <a:bodyPr wrap="none">
            <a:spAutoFit/>
          </a:bodyPr>
          <a:lstStyle/>
          <a:p>
            <a:pPr marL="266700" algn="r" rtl="1"/>
            <a:r>
              <a:rPr lang="ar-BH" sz="3200" dirty="0">
                <a:solidFill>
                  <a:srgbClr val="0D0D0D"/>
                </a:solidFill>
                <a:highlight>
                  <a:srgbClr val="FFFF00"/>
                </a:highlight>
                <a:latin typeface="Calibri" panose="020F0502020204030204" pitchFamily="34" charset="0"/>
                <a:cs typeface="Sultan bold" pitchFamily="2" charset="-78"/>
              </a:rPr>
              <a:t>مهارة جماعية</a:t>
            </a:r>
            <a:r>
              <a:rPr lang="ar-BH" sz="3200" dirty="0">
                <a:solidFill>
                  <a:srgbClr val="0D0D0D"/>
                </a:solidFill>
                <a:highlight>
                  <a:srgbClr val="FFFF00"/>
                </a:highlight>
                <a:latin typeface="Calibri" panose="020F0502020204030204" pitchFamily="34" charset="0"/>
              </a:rPr>
              <a:t> </a:t>
            </a:r>
            <a:r>
              <a:rPr lang="ar-BH" sz="3200" dirty="0" smtClean="0">
                <a:solidFill>
                  <a:srgbClr val="0D0D0D"/>
                </a:solidFill>
                <a:highlight>
                  <a:srgbClr val="FFFF00"/>
                </a:highlight>
                <a:latin typeface="Calibri" panose="020F0502020204030204" pitchFamily="34" charset="0"/>
              </a:rPr>
              <a:t>(</a:t>
            </a:r>
            <a:r>
              <a:rPr lang="ar-BH" sz="3200" dirty="0">
                <a:solidFill>
                  <a:srgbClr val="0D0D0D"/>
                </a:solidFill>
                <a:highlight>
                  <a:srgbClr val="FFFF00"/>
                </a:highlight>
                <a:latin typeface="Calibri" panose="020F0502020204030204" pitchFamily="34" charset="0"/>
              </a:rPr>
              <a:t>4</a:t>
            </a:r>
            <a:r>
              <a:rPr lang="ar-BH" sz="3200" dirty="0" smtClean="0">
                <a:solidFill>
                  <a:srgbClr val="0D0D0D"/>
                </a:solidFill>
                <a:highlight>
                  <a:srgbClr val="FFFF00"/>
                </a:highlight>
                <a:latin typeface="Calibri" panose="020F0502020204030204" pitchFamily="34" charset="0"/>
              </a:rPr>
              <a:t>-1-2</a:t>
            </a:r>
            <a:r>
              <a:rPr lang="ar-BH" sz="3200" dirty="0">
                <a:solidFill>
                  <a:srgbClr val="0D0D0D"/>
                </a:solidFill>
                <a:highlight>
                  <a:srgbClr val="FFFF00"/>
                </a:highlight>
                <a:latin typeface="Calibri" panose="020F0502020204030204" pitchFamily="34" charset="0"/>
              </a:rPr>
              <a:t>):</a:t>
            </a:r>
            <a:endParaRPr lang="en-US" sz="3200" dirty="0">
              <a:solidFill>
                <a:srgbClr val="0D0D0D"/>
              </a:solidFill>
              <a:highlight>
                <a:srgbClr val="FFFF00"/>
              </a:highlight>
              <a:latin typeface="Calibri" panose="020F0502020204030204" pitchFamily="34" charset="0"/>
            </a:endParaRPr>
          </a:p>
        </p:txBody>
      </p:sp>
      <p:pic>
        <p:nvPicPr>
          <p:cNvPr id="4" name="صورة 3"/>
          <p:cNvPicPr>
            <a:picLocks noChangeAspect="1"/>
          </p:cNvPicPr>
          <p:nvPr/>
        </p:nvPicPr>
        <p:blipFill rotWithShape="1">
          <a:blip r:embed="rId9"/>
          <a:srcRect l="17247" t="32997" r="54272" b="12500"/>
          <a:stretch/>
        </p:blipFill>
        <p:spPr>
          <a:xfrm>
            <a:off x="109266" y="2547837"/>
            <a:ext cx="2940024" cy="3163271"/>
          </a:xfrm>
          <a:prstGeom prst="rect">
            <a:avLst/>
          </a:prstGeom>
        </p:spPr>
      </p:pic>
      <p:pic>
        <p:nvPicPr>
          <p:cNvPr id="5" name="صورة 4"/>
          <p:cNvPicPr>
            <a:picLocks noChangeAspect="1"/>
          </p:cNvPicPr>
          <p:nvPr/>
        </p:nvPicPr>
        <p:blipFill rotWithShape="1">
          <a:blip r:embed="rId10"/>
          <a:srcRect l="7385" t="31618" r="45797" b="20404"/>
          <a:stretch/>
        </p:blipFill>
        <p:spPr>
          <a:xfrm>
            <a:off x="3049290" y="1913248"/>
            <a:ext cx="7321097" cy="4501184"/>
          </a:xfrm>
          <a:prstGeom prst="rect">
            <a:avLst/>
          </a:prstGeom>
        </p:spPr>
      </p:pic>
      <p:sp>
        <p:nvSpPr>
          <p:cNvPr id="36" name="TextBox 13">
            <a:extLst>
              <a:ext uri="{FF2B5EF4-FFF2-40B4-BE49-F238E27FC236}">
                <a16:creationId xmlns="" xmlns:a16="http://schemas.microsoft.com/office/drawing/2014/main" id="{206FA434-648C-44D2-8102-78895182BE10}"/>
              </a:ext>
            </a:extLst>
          </p:cNvPr>
          <p:cNvSpPr txBox="1"/>
          <p:nvPr/>
        </p:nvSpPr>
        <p:spPr>
          <a:xfrm>
            <a:off x="-77638" y="6525114"/>
            <a:ext cx="8374495" cy="400110"/>
          </a:xfrm>
          <a:prstGeom prst="rect">
            <a:avLst/>
          </a:prstGeom>
          <a:noFill/>
        </p:spPr>
        <p:txBody>
          <a:bodyPr wrap="square" rtlCol="1">
            <a:spAutoFit/>
          </a:bodyPr>
          <a:lstStyle/>
          <a:p>
            <a:pPr algn="r"/>
            <a:r>
              <a:rPr lang="ar-BH" sz="2000" b="1" dirty="0" smtClean="0">
                <a:solidFill>
                  <a:srgbClr val="3F5378"/>
                </a:solidFill>
                <a:latin typeface="Sakkal Majalla" panose="02000000000000000000" pitchFamily="2" charset="-78"/>
                <a:cs typeface="Sakkal Majalla" panose="02000000000000000000" pitchFamily="2" charset="-78"/>
              </a:rPr>
              <a:t>أسر </a:t>
            </a:r>
            <a:r>
              <a:rPr lang="ar-BH" sz="2000" b="1" dirty="0">
                <a:solidFill>
                  <a:srgbClr val="3F5378"/>
                </a:solidFill>
                <a:latin typeface="Sakkal Majalla" panose="02000000000000000000" pitchFamily="2" charset="-78"/>
                <a:cs typeface="Sakkal Majalla" panose="02000000000000000000" pitchFamily="2" charset="-78"/>
              </a:rPr>
              <a:t>102</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المهارات الحياتية                    الفصل الدراسي 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BH" sz="2000" b="1" dirty="0" smtClean="0">
                <a:solidFill>
                  <a:srgbClr val="3F5378"/>
                </a:solidFill>
                <a:latin typeface="Sakkal Majalla" panose="02000000000000000000" pitchFamily="2" charset="-78"/>
                <a:cs typeface="Sakkal Majalla" panose="02000000000000000000" pitchFamily="2" charset="-78"/>
              </a:rPr>
              <a:t>4-1</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أمن المعلومات</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488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1609</TotalTime>
  <Words>1441</Words>
  <Application>Microsoft Office PowerPoint</Application>
  <PresentationFormat>Widescreen</PresentationFormat>
  <Paragraphs>336</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Black</vt:lpstr>
      <vt:lpstr>Arvo</vt:lpstr>
      <vt:lpstr>Calibri</vt:lpstr>
      <vt:lpstr>Calibri Light</vt:lpstr>
      <vt:lpstr>Sakkal Majalla</vt:lpstr>
      <vt:lpstr>Simplified Arabic</vt:lpstr>
      <vt:lpstr>Sultan bold</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Anissa Ibrahim Alsadoon</cp:lastModifiedBy>
  <cp:revision>51</cp:revision>
  <dcterms:created xsi:type="dcterms:W3CDTF">2020-03-09T08:29:54Z</dcterms:created>
  <dcterms:modified xsi:type="dcterms:W3CDTF">2022-03-20T05:44:04Z</dcterms:modified>
</cp:coreProperties>
</file>