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61" r:id="rId4"/>
    <p:sldId id="262" r:id="rId5"/>
    <p:sldId id="309" r:id="rId6"/>
    <p:sldId id="310" r:id="rId7"/>
    <p:sldId id="311" r:id="rId8"/>
    <p:sldId id="312" r:id="rId9"/>
    <p:sldId id="313" r:id="rId10"/>
    <p:sldId id="315" r:id="rId11"/>
    <p:sldId id="316" r:id="rId12"/>
    <p:sldId id="318" r:id="rId13"/>
    <p:sldId id="320" r:id="rId14"/>
    <p:sldId id="321" r:id="rId15"/>
    <p:sldId id="322" r:id="rId16"/>
    <p:sldId id="324" r:id="rId17"/>
    <p:sldId id="333" r:id="rId18"/>
    <p:sldId id="334" r:id="rId19"/>
    <p:sldId id="335" r:id="rId20"/>
    <p:sldId id="326" r:id="rId21"/>
    <p:sldId id="328" r:id="rId22"/>
    <p:sldId id="331" r:id="rId23"/>
    <p:sldId id="332" r:id="rId24"/>
    <p:sldId id="307" r:id="rId25"/>
    <p:sldId id="336" r:id="rId26"/>
    <p:sldId id="337" r:id="rId27"/>
    <p:sldId id="281"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9223"/>
    <a:srgbClr val="E86052"/>
    <a:srgbClr val="FDD8CF"/>
    <a:srgbClr val="D4DBE8"/>
    <a:srgbClr val="CFA6FC"/>
    <a:srgbClr val="080808"/>
    <a:srgbClr val="3F5378"/>
    <a:srgbClr val="E6E6E6"/>
    <a:srgbClr val="EEEEEE"/>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4660"/>
  </p:normalViewPr>
  <p:slideViewPr>
    <p:cSldViewPr snapToGrid="0">
      <p:cViewPr varScale="1">
        <p:scale>
          <a:sx n="74" d="100"/>
          <a:sy n="74" d="100"/>
        </p:scale>
        <p:origin x="690" y="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5BB54EE-DF0D-4FA1-B48F-C292469C25C4}" type="datetimeFigureOut">
              <a:rPr lang="en-US" smtClean="0"/>
              <a:t>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905636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495067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104229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4107749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BB54EE-DF0D-4FA1-B48F-C292469C25C4}" type="datetimeFigureOut">
              <a:rPr lang="en-US" smtClean="0"/>
              <a:t>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58170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BB54EE-DF0D-4FA1-B48F-C292469C25C4}" type="datetimeFigureOut">
              <a:rPr lang="en-US" smtClean="0"/>
              <a:t>3/3/2022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934561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BB54EE-DF0D-4FA1-B48F-C292469C25C4}" type="datetimeFigureOut">
              <a:rPr lang="en-US" smtClean="0"/>
              <a:t>3/3/2022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92230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BB54EE-DF0D-4FA1-B48F-C292469C25C4}" type="datetimeFigureOut">
              <a:rPr lang="en-US" smtClean="0"/>
              <a:t>3/3/2022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095030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BB54EE-DF0D-4FA1-B48F-C292469C25C4}" type="datetimeFigureOut">
              <a:rPr lang="en-US" smtClean="0"/>
              <a:t>3/3/2022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215593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3/3/2022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810518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3/3/2022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80542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8000">
              <a:srgbClr val="ECECEC"/>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B54EE-DF0D-4FA1-B48F-C292469C25C4}" type="datetimeFigureOut">
              <a:rPr lang="en-US" smtClean="0"/>
              <a:t>3/3/2022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20112-F681-4D23-BAD6-386DBC2EFDE9}" type="slidenum">
              <a:rPr lang="en-US" smtClean="0"/>
              <a:t>‹#›</a:t>
            </a:fld>
            <a:endParaRPr lang="en-US"/>
          </a:p>
        </p:txBody>
      </p:sp>
    </p:spTree>
    <p:extLst>
      <p:ext uri="{BB962C8B-B14F-4D97-AF65-F5344CB8AC3E}">
        <p14:creationId xmlns:p14="http://schemas.microsoft.com/office/powerpoint/2010/main" val="4280765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24.xml"/><Relationship Id="rId4" Type="http://schemas.openxmlformats.org/officeDocument/2006/relationships/slide" Target="slide28.xml"/></Relationships>
</file>

<file path=ppt/slides/_rels/slide11.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slide" Target="slide24.xml"/><Relationship Id="rId4" Type="http://schemas.openxmlformats.org/officeDocument/2006/relationships/slide" Target="slide28.xml"/></Relationships>
</file>

<file path=ppt/slides/_rels/slide1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slide" Target="slide24.xml"/><Relationship Id="rId4" Type="http://schemas.openxmlformats.org/officeDocument/2006/relationships/slide" Target="slide28.xml"/></Relationships>
</file>

<file path=ppt/slides/_rels/slide13.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2.xml"/><Relationship Id="rId1" Type="http://schemas.openxmlformats.org/officeDocument/2006/relationships/slideLayout" Target="../slideLayouts/slideLayout2.xml"/><Relationship Id="rId5" Type="http://schemas.openxmlformats.org/officeDocument/2006/relationships/slide" Target="slide24.xml"/><Relationship Id="rId4" Type="http://schemas.openxmlformats.org/officeDocument/2006/relationships/slide" Target="slide28.xml"/></Relationships>
</file>

<file path=ppt/slides/_rels/slide14.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24.xml"/><Relationship Id="rId4" Type="http://schemas.openxmlformats.org/officeDocument/2006/relationships/slide" Target="slide28.xml"/></Relationships>
</file>

<file path=ppt/slides/_rels/slide15.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24.xml"/><Relationship Id="rId4" Type="http://schemas.openxmlformats.org/officeDocument/2006/relationships/slide" Target="slide28.xml"/></Relationships>
</file>

<file path=ppt/slides/_rels/slide16.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slide" Target="slide20.xml"/><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24.xml"/><Relationship Id="rId4" Type="http://schemas.openxmlformats.org/officeDocument/2006/relationships/slide" Target="slide28.xml"/></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slide" Target="slide2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28.xml"/><Relationship Id="rId5" Type="http://schemas.openxmlformats.org/officeDocument/2006/relationships/slide" Target="slide23.xml"/><Relationship Id="rId10" Type="http://schemas.openxmlformats.org/officeDocument/2006/relationships/slide" Target="slide16.xml"/><Relationship Id="rId4" Type="http://schemas.openxmlformats.org/officeDocument/2006/relationships/slide" Target="slide22.xml"/><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slide" Target="slide2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28.xml"/><Relationship Id="rId5" Type="http://schemas.openxmlformats.org/officeDocument/2006/relationships/slide" Target="slide23.xml"/><Relationship Id="rId10" Type="http://schemas.openxmlformats.org/officeDocument/2006/relationships/image" Target="../media/image14.png"/><Relationship Id="rId4" Type="http://schemas.openxmlformats.org/officeDocument/2006/relationships/slide" Target="slide22.xml"/><Relationship Id="rId9" Type="http://schemas.openxmlformats.org/officeDocument/2006/relationships/slide" Target="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slide" Target="slide2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slide" Target="slide28.xml"/><Relationship Id="rId5" Type="http://schemas.openxmlformats.org/officeDocument/2006/relationships/slide" Target="slide23.xml"/><Relationship Id="rId10" Type="http://schemas.openxmlformats.org/officeDocument/2006/relationships/image" Target="../media/image15.png"/><Relationship Id="rId4" Type="http://schemas.openxmlformats.org/officeDocument/2006/relationships/slide" Target="slide22.xml"/><Relationship Id="rId9" Type="http://schemas.openxmlformats.org/officeDocument/2006/relationships/slide" Target="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slide" Target="slide24.xml"/><Relationship Id="rId4" Type="http://schemas.openxmlformats.org/officeDocument/2006/relationships/slide" Target="slide28.xml"/></Relationships>
</file>

<file path=ppt/slides/_rels/slide21.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2.xml"/><Relationship Id="rId1" Type="http://schemas.openxmlformats.org/officeDocument/2006/relationships/slideLayout" Target="../slideLayouts/slideLayout2.xml"/><Relationship Id="rId5" Type="http://schemas.openxmlformats.org/officeDocument/2006/relationships/slide" Target="slide24.xml"/><Relationship Id="rId4" Type="http://schemas.openxmlformats.org/officeDocument/2006/relationships/slide" Target="slide28.xml"/></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2.xml"/><Relationship Id="rId1" Type="http://schemas.openxmlformats.org/officeDocument/2006/relationships/slideLayout" Target="../slideLayouts/slideLayout2.xml"/><Relationship Id="rId5" Type="http://schemas.openxmlformats.org/officeDocument/2006/relationships/slide" Target="slide24.xml"/><Relationship Id="rId4" Type="http://schemas.openxmlformats.org/officeDocument/2006/relationships/slide" Target="slide28.xml"/></Relationships>
</file>

<file path=ppt/slides/_rels/slide23.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2.xml"/><Relationship Id="rId1" Type="http://schemas.openxmlformats.org/officeDocument/2006/relationships/slideLayout" Target="../slideLayouts/slideLayout2.xml"/><Relationship Id="rId5" Type="http://schemas.openxmlformats.org/officeDocument/2006/relationships/slide" Target="slide24.xml"/><Relationship Id="rId4" Type="http://schemas.openxmlformats.org/officeDocument/2006/relationships/slide" Target="slide28.xml"/></Relationships>
</file>

<file path=ppt/slides/_rels/slide24.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2.xml"/><Relationship Id="rId1" Type="http://schemas.openxmlformats.org/officeDocument/2006/relationships/slideLayout" Target="../slideLayouts/slideLayout2.xml"/><Relationship Id="rId5" Type="http://schemas.openxmlformats.org/officeDocument/2006/relationships/slide" Target="slide24.xml"/><Relationship Id="rId4" Type="http://schemas.openxmlformats.org/officeDocument/2006/relationships/slide" Target="slide28.xml"/></Relationships>
</file>

<file path=ppt/slides/_rels/slide25.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2.xml"/><Relationship Id="rId1" Type="http://schemas.openxmlformats.org/officeDocument/2006/relationships/slideLayout" Target="../slideLayouts/slideLayout2.xml"/><Relationship Id="rId5" Type="http://schemas.openxmlformats.org/officeDocument/2006/relationships/slide" Target="slide24.xml"/><Relationship Id="rId4" Type="http://schemas.openxmlformats.org/officeDocument/2006/relationships/slide" Target="slide28.xml"/></Relationships>
</file>

<file path=ppt/slides/_rels/slide26.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2.xml"/><Relationship Id="rId1" Type="http://schemas.openxmlformats.org/officeDocument/2006/relationships/slideLayout" Target="../slideLayouts/slideLayout2.xml"/><Relationship Id="rId5" Type="http://schemas.openxmlformats.org/officeDocument/2006/relationships/slide" Target="slide24.xml"/><Relationship Id="rId4" Type="http://schemas.openxmlformats.org/officeDocument/2006/relationships/slide" Target="slide28.xml"/></Relationships>
</file>

<file path=ppt/slides/_rels/slide27.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4.xml"/><Relationship Id="rId4" Type="http://schemas.openxmlformats.org/officeDocument/2006/relationships/slide" Target="slide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2.xml"/><Relationship Id="rId1" Type="http://schemas.openxmlformats.org/officeDocument/2006/relationships/slideLayout" Target="../slideLayouts/slideLayout2.xml"/><Relationship Id="rId5" Type="http://schemas.openxmlformats.org/officeDocument/2006/relationships/slide" Target="slide24.xml"/><Relationship Id="rId4" Type="http://schemas.openxmlformats.org/officeDocument/2006/relationships/slide" Target="slide28.xml"/></Relationships>
</file>

<file path=ppt/slides/_rels/slide5.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slide" Target="slide24.xml"/><Relationship Id="rId4" Type="http://schemas.openxmlformats.org/officeDocument/2006/relationships/slide" Target="slide28.xml"/></Relationships>
</file>

<file path=ppt/slides/_rels/slide6.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2.xml"/><Relationship Id="rId1" Type="http://schemas.openxmlformats.org/officeDocument/2006/relationships/slideLayout" Target="../slideLayouts/slideLayout2.xml"/><Relationship Id="rId5" Type="http://schemas.openxmlformats.org/officeDocument/2006/relationships/slide" Target="slide24.xml"/><Relationship Id="rId4" Type="http://schemas.openxmlformats.org/officeDocument/2006/relationships/slide" Target="slide28.xml"/></Relationships>
</file>

<file path=ppt/slides/_rels/slide7.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2.xml"/><Relationship Id="rId1" Type="http://schemas.openxmlformats.org/officeDocument/2006/relationships/slideLayout" Target="../slideLayouts/slideLayout2.xml"/><Relationship Id="rId5" Type="http://schemas.openxmlformats.org/officeDocument/2006/relationships/slide" Target="slide24.xml"/><Relationship Id="rId4" Type="http://schemas.openxmlformats.org/officeDocument/2006/relationships/slide" Target="slide28.xml"/></Relationships>
</file>

<file path=ppt/slides/_rels/slide8.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2.xml"/><Relationship Id="rId1" Type="http://schemas.openxmlformats.org/officeDocument/2006/relationships/slideLayout" Target="../slideLayouts/slideLayout2.xml"/><Relationship Id="rId5" Type="http://schemas.openxmlformats.org/officeDocument/2006/relationships/slide" Target="slide24.xml"/><Relationship Id="rId4" Type="http://schemas.openxmlformats.org/officeDocument/2006/relationships/slide" Target="slide28.xml"/></Relationships>
</file>

<file path=ppt/slides/_rels/slide9.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24.xml"/><Relationship Id="rId4" Type="http://schemas.openxmlformats.org/officeDocument/2006/relationships/slide" Target="slide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l="6723" t="25076" r="6723" b="21638"/>
          <a:stretch/>
        </p:blipFill>
        <p:spPr>
          <a:xfrm>
            <a:off x="2514600" y="86705"/>
            <a:ext cx="7162800" cy="1182210"/>
          </a:xfrm>
          <a:prstGeom prst="rect">
            <a:avLst/>
          </a:prstGeom>
        </p:spPr>
      </p:pic>
      <p:sp>
        <p:nvSpPr>
          <p:cNvPr id="5" name="Google Shape;184;p11">
            <a:extLst>
              <a:ext uri="{FF2B5EF4-FFF2-40B4-BE49-F238E27FC236}">
                <a16:creationId xmlns="" xmlns:a16="http://schemas.microsoft.com/office/drawing/2014/main" id="{4480F12F-3684-4F40-A1B9-D3BA9923DD19}"/>
              </a:ext>
            </a:extLst>
          </p:cNvPr>
          <p:cNvSpPr txBox="1">
            <a:spLocks/>
          </p:cNvSpPr>
          <p:nvPr/>
        </p:nvSpPr>
        <p:spPr>
          <a:xfrm>
            <a:off x="5430720" y="2330400"/>
            <a:ext cx="6164825" cy="1913707"/>
          </a:xfrm>
          <a:prstGeom prst="rect">
            <a:avLst/>
          </a:prstGeom>
        </p:spPr>
        <p:txBody>
          <a:bodyPr spcFirstLastPara="1" vert="horz" wrap="square"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ar-BH" sz="8800" dirty="0">
                <a:solidFill>
                  <a:srgbClr val="3F5378"/>
                </a:solidFill>
                <a:latin typeface="Arial Black" panose="020B0A04020102020204" pitchFamily="34" charset="0"/>
                <a:cs typeface="Sultan bold" pitchFamily="2" charset="-78"/>
              </a:rPr>
              <a:t>المهارات الحياتية</a:t>
            </a:r>
          </a:p>
          <a:p>
            <a:endParaRPr lang="ar-SA" sz="4000" dirty="0">
              <a:solidFill>
                <a:srgbClr val="3F5378"/>
              </a:solidFill>
              <a:latin typeface="Arial Black" panose="020B0A04020102020204" pitchFamily="34" charset="0"/>
              <a:cs typeface="Sultan bold" pitchFamily="2" charset="-78"/>
            </a:endParaRPr>
          </a:p>
          <a:p>
            <a:r>
              <a:rPr lang="ar-BH" sz="8800" b="1" dirty="0">
                <a:solidFill>
                  <a:srgbClr val="FF9800"/>
                </a:solidFill>
                <a:latin typeface="Sakkal Majalla" panose="02000000000000000000" pitchFamily="2" charset="-78"/>
                <a:cs typeface="Sakkal Majalla" panose="02000000000000000000" pitchFamily="2" charset="-78"/>
              </a:rPr>
              <a:t>أسر 102</a:t>
            </a:r>
            <a:endParaRPr lang="ar-SA" sz="7200" b="1" dirty="0">
              <a:solidFill>
                <a:srgbClr val="FF9800"/>
              </a:solidFill>
              <a:latin typeface="Sakkal Majalla" panose="02000000000000000000" pitchFamily="2" charset="-78"/>
              <a:cs typeface="Sakkal Majalla" panose="02000000000000000000" pitchFamily="2" charset="-78"/>
            </a:endParaRPr>
          </a:p>
        </p:txBody>
      </p:sp>
      <p:sp>
        <p:nvSpPr>
          <p:cNvPr id="6" name="Rectangle 5">
            <a:extLst>
              <a:ext uri="{FF2B5EF4-FFF2-40B4-BE49-F238E27FC236}">
                <a16:creationId xmlns="" xmlns:a16="http://schemas.microsoft.com/office/drawing/2014/main" id="{80FC989E-D4CE-4CFB-96D2-FB65D6210524}"/>
              </a:ext>
            </a:extLst>
          </p:cNvPr>
          <p:cNvSpPr/>
          <p:nvPr/>
        </p:nvSpPr>
        <p:spPr>
          <a:xfrm>
            <a:off x="7077878" y="4846777"/>
            <a:ext cx="3187091" cy="523220"/>
          </a:xfrm>
          <a:prstGeom prst="rect">
            <a:avLst/>
          </a:prstGeom>
          <a:solidFill>
            <a:srgbClr val="C00000"/>
          </a:solidFill>
        </p:spPr>
        <p:txBody>
          <a:bodyPr wrap="none" lIns="91440" tIns="45720" rIns="91440" bIns="45720">
            <a:spAutoFit/>
          </a:bodyPr>
          <a:lstStyle/>
          <a:p>
            <a:pPr algn="ctr"/>
            <a:r>
              <a:rPr lang="ar-SA" sz="28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Sultan bold" pitchFamily="2" charset="-78"/>
              </a:rPr>
              <a:t>الفصل الدراسي </a:t>
            </a:r>
            <a:r>
              <a:rPr lang="ar-BH" sz="28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Sultan bold" pitchFamily="2" charset="-78"/>
              </a:rPr>
              <a:t>الأول والثاني</a:t>
            </a:r>
            <a:endParaRPr lang="en-US" sz="28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Sultan bold" pitchFamily="2" charset="-78"/>
            </a:endParaRPr>
          </a:p>
        </p:txBody>
      </p:sp>
      <p:sp>
        <p:nvSpPr>
          <p:cNvPr id="7" name="Rectangle 6">
            <a:extLst>
              <a:ext uri="{FF2B5EF4-FFF2-40B4-BE49-F238E27FC236}">
                <a16:creationId xmlns="" xmlns:a16="http://schemas.microsoft.com/office/drawing/2014/main" id="{165F5DA4-2CA6-43A2-98A4-464A9E98B87D}"/>
              </a:ext>
            </a:extLst>
          </p:cNvPr>
          <p:cNvSpPr/>
          <p:nvPr/>
        </p:nvSpPr>
        <p:spPr>
          <a:xfrm>
            <a:off x="7217337" y="5570966"/>
            <a:ext cx="2908168" cy="1200329"/>
          </a:xfrm>
          <a:prstGeom prst="rect">
            <a:avLst/>
          </a:prstGeom>
          <a:noFill/>
        </p:spPr>
        <p:txBody>
          <a:bodyPr wrap="none" lIns="91440" tIns="45720" rIns="91440" bIns="45720">
            <a:spAutoFit/>
          </a:bodyPr>
          <a:lstStyle/>
          <a:p>
            <a:pPr algn="ctr"/>
            <a:r>
              <a:rPr lang="ar-SA" sz="3600" b="1" dirty="0">
                <a:ln w="0"/>
                <a:solidFill>
                  <a:schemeClr val="accent6">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للصف </a:t>
            </a:r>
            <a:r>
              <a:rPr lang="ar-BH" sz="3600" b="1" dirty="0">
                <a:ln w="0"/>
                <a:solidFill>
                  <a:schemeClr val="accent6">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الأول</a:t>
            </a:r>
            <a:r>
              <a:rPr lang="ar-SA" sz="3600" b="1" dirty="0">
                <a:ln w="0"/>
                <a:solidFill>
                  <a:schemeClr val="accent6">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 الثانوي</a:t>
            </a:r>
          </a:p>
          <a:p>
            <a:pPr algn="ctr"/>
            <a:r>
              <a:rPr lang="ar-SA" sz="3600" b="1" dirty="0">
                <a:ln w="0"/>
                <a:solidFill>
                  <a:schemeClr val="accent6">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توحيد المسارات</a:t>
            </a:r>
          </a:p>
        </p:txBody>
      </p:sp>
      <p:pic>
        <p:nvPicPr>
          <p:cNvPr id="9" name="Picture 8">
            <a:extLst>
              <a:ext uri="{FF2B5EF4-FFF2-40B4-BE49-F238E27FC236}">
                <a16:creationId xmlns="" xmlns:a16="http://schemas.microsoft.com/office/drawing/2014/main" id="{2AA42E15-69CB-46A4-A412-7F7DF6B9C429}"/>
              </a:ext>
            </a:extLst>
          </p:cNvPr>
          <p:cNvPicPr>
            <a:picLocks noChangeAspect="1"/>
          </p:cNvPicPr>
          <p:nvPr/>
        </p:nvPicPr>
        <p:blipFill rotWithShape="1">
          <a:blip r:embed="rId3"/>
          <a:srcRect l="33891" t="11446" r="32358" b="11194"/>
          <a:stretch/>
        </p:blipFill>
        <p:spPr>
          <a:xfrm>
            <a:off x="457200" y="1050234"/>
            <a:ext cx="4437311" cy="5721061"/>
          </a:xfrm>
          <a:prstGeom prst="rect">
            <a:avLst/>
          </a:prstGeom>
          <a:ln>
            <a:solidFill>
              <a:srgbClr val="3F5378"/>
            </a:solidFill>
          </a:ln>
        </p:spPr>
      </p:pic>
    </p:spTree>
    <p:extLst>
      <p:ext uri="{BB962C8B-B14F-4D97-AF65-F5344CB8AC3E}">
        <p14:creationId xmlns:p14="http://schemas.microsoft.com/office/powerpoint/2010/main" val="729777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0" y="1406336"/>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algn="just" rtl="1">
              <a:lnSpc>
                <a:spcPct val="115000"/>
              </a:lnSpc>
              <a:spcBef>
                <a:spcPts val="0"/>
              </a:spcBef>
              <a:spcAft>
                <a:spcPts val="0"/>
              </a:spcAft>
            </a:pPr>
            <a:r>
              <a:rPr lang="ar-BH" sz="1800" dirty="0">
                <a:effectLst/>
                <a:ea typeface="Calibri" panose="020F0502020204030204" pitchFamily="34" charset="0"/>
                <a:cs typeface="Sakkal Majalla" panose="02000000000000000000" pitchFamily="2" charset="-78"/>
              </a:rPr>
              <a:t> </a:t>
            </a:r>
            <a:endParaRPr lang="ar-BH" sz="20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37" name="مستطيل مستدير الزوايا 5">
            <a:hlinkClick r:id="rId2" action="ppaction://hlinksldjump"/>
            <a:extLst>
              <a:ext uri="{FF2B5EF4-FFF2-40B4-BE49-F238E27FC236}">
                <a16:creationId xmlns="" xmlns:a16="http://schemas.microsoft.com/office/drawing/2014/main" id="{43E9C12C-5BC2-40AE-ACC5-04FA6747C583}"/>
              </a:ext>
            </a:extLst>
          </p:cNvPr>
          <p:cNvSpPr/>
          <p:nvPr/>
        </p:nvSpPr>
        <p:spPr>
          <a:xfrm>
            <a:off x="10545482" y="14886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8" name="مستطيل مستدير الزوايا 11">
            <a:hlinkClick r:id="rId3" action="ppaction://hlinksldjump"/>
            <a:extLst>
              <a:ext uri="{FF2B5EF4-FFF2-40B4-BE49-F238E27FC236}">
                <a16:creationId xmlns="" xmlns:a16="http://schemas.microsoft.com/office/drawing/2014/main" id="{26A7B993-6928-4D4E-A625-2F80AE4E59C8}"/>
              </a:ext>
            </a:extLst>
          </p:cNvPr>
          <p:cNvSpPr/>
          <p:nvPr/>
        </p:nvSpPr>
        <p:spPr>
          <a:xfrm>
            <a:off x="10520081" y="2093214"/>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9" name="مستطيل مستدير الزوايا 12">
            <a:hlinkClick r:id="rId4" action="ppaction://hlinksldjump"/>
            <a:extLst>
              <a:ext uri="{FF2B5EF4-FFF2-40B4-BE49-F238E27FC236}">
                <a16:creationId xmlns="" xmlns:a16="http://schemas.microsoft.com/office/drawing/2014/main" id="{02C9A14A-8535-4363-81B7-4E9E0BA9039D}"/>
              </a:ext>
            </a:extLst>
          </p:cNvPr>
          <p:cNvSpPr/>
          <p:nvPr/>
        </p:nvSpPr>
        <p:spPr>
          <a:xfrm>
            <a:off x="10517493" y="2782737"/>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40" name="مستطيل مستدير الزوايا 16">
            <a:hlinkClick r:id="" action="ppaction://noaction"/>
            <a:extLst>
              <a:ext uri="{FF2B5EF4-FFF2-40B4-BE49-F238E27FC236}">
                <a16:creationId xmlns="" xmlns:a16="http://schemas.microsoft.com/office/drawing/2014/main" id="{F0F1F850-26EE-4CA3-86F7-9345F8C043B7}"/>
              </a:ext>
            </a:extLst>
          </p:cNvPr>
          <p:cNvSpPr/>
          <p:nvPr/>
        </p:nvSpPr>
        <p:spPr>
          <a:xfrm>
            <a:off x="10517494" y="338732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41" name="مستطيل مستدير الزوايا 16">
            <a:hlinkClick r:id="rId5" action="ppaction://hlinksldjump"/>
            <a:extLst>
              <a:ext uri="{FF2B5EF4-FFF2-40B4-BE49-F238E27FC236}">
                <a16:creationId xmlns="" xmlns:a16="http://schemas.microsoft.com/office/drawing/2014/main" id="{FCAA9A9D-66D9-4C62-9EA9-08AEB5B5C91D}"/>
              </a:ext>
            </a:extLst>
          </p:cNvPr>
          <p:cNvSpPr/>
          <p:nvPr/>
        </p:nvSpPr>
        <p:spPr>
          <a:xfrm>
            <a:off x="10518976" y="59730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42" name="مستطيل مستدير الزوايا 16">
            <a:hlinkClick r:id="" action="ppaction://noaction"/>
            <a:extLst>
              <a:ext uri="{FF2B5EF4-FFF2-40B4-BE49-F238E27FC236}">
                <a16:creationId xmlns="" xmlns:a16="http://schemas.microsoft.com/office/drawing/2014/main" id="{A6D69346-064A-43CE-86E1-9DDD1539E51B}"/>
              </a:ext>
            </a:extLst>
          </p:cNvPr>
          <p:cNvSpPr/>
          <p:nvPr/>
        </p:nvSpPr>
        <p:spPr>
          <a:xfrm>
            <a:off x="10532734" y="40075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3" name="مستطيل مستدير الزوايا 16">
            <a:hlinkClick r:id="" action="ppaction://noaction"/>
            <a:extLst>
              <a:ext uri="{FF2B5EF4-FFF2-40B4-BE49-F238E27FC236}">
                <a16:creationId xmlns="" xmlns:a16="http://schemas.microsoft.com/office/drawing/2014/main" id="{E26899B5-85F1-47B1-AE22-01A44E3E7B06}"/>
              </a:ext>
            </a:extLst>
          </p:cNvPr>
          <p:cNvSpPr/>
          <p:nvPr/>
        </p:nvSpPr>
        <p:spPr>
          <a:xfrm>
            <a:off x="10517494" y="53086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6" name="مستطيل مستدير الزوايا 16">
            <a:hlinkClick r:id="" action="ppaction://noaction"/>
            <a:extLst>
              <a:ext uri="{FF2B5EF4-FFF2-40B4-BE49-F238E27FC236}">
                <a16:creationId xmlns="" xmlns:a16="http://schemas.microsoft.com/office/drawing/2014/main" id="{234515CF-A18E-4E8C-8ADD-92081BB9ADAC}"/>
              </a:ext>
            </a:extLst>
          </p:cNvPr>
          <p:cNvSpPr/>
          <p:nvPr/>
        </p:nvSpPr>
        <p:spPr>
          <a:xfrm>
            <a:off x="10517493" y="464440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5579057" y="298322"/>
            <a:ext cx="4966424" cy="830997"/>
          </a:xfrm>
          <a:prstGeom prst="rect">
            <a:avLst/>
          </a:prstGeom>
        </p:spPr>
        <p:txBody>
          <a:bodyPr wrap="none">
            <a:spAutoFit/>
          </a:bodyPr>
          <a:lstStyle/>
          <a:p>
            <a:pPr algn="r" rtl="1">
              <a:spcBef>
                <a:spcPts val="0"/>
              </a:spcBef>
              <a:spcAft>
                <a:spcPts val="1000"/>
              </a:spcAft>
            </a:pPr>
            <a:r>
              <a:rPr lang="ar-BH" sz="4800" dirty="0">
                <a:solidFill>
                  <a:schemeClr val="bg1"/>
                </a:solidFill>
                <a:latin typeface="Sakkal Majalla" panose="02000000000000000000" pitchFamily="2" charset="-78"/>
                <a:cs typeface="Sultan bold" pitchFamily="2" charset="-78"/>
              </a:rPr>
              <a:t>عناصر الإبداع والابتكار</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TextBox 53">
            <a:extLst>
              <a:ext uri="{FF2B5EF4-FFF2-40B4-BE49-F238E27FC236}">
                <a16:creationId xmlns="" xmlns:a16="http://schemas.microsoft.com/office/drawing/2014/main" id="{BCDDE518-0218-4A35-A281-AC8EA184B28E}"/>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pic>
        <p:nvPicPr>
          <p:cNvPr id="3" name="Picture 2">
            <a:extLst>
              <a:ext uri="{FF2B5EF4-FFF2-40B4-BE49-F238E27FC236}">
                <a16:creationId xmlns="" xmlns:a16="http://schemas.microsoft.com/office/drawing/2014/main" id="{E8307AE1-7D8A-4392-A200-2779DBA20D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895" y="1279376"/>
            <a:ext cx="8480271" cy="5273497"/>
          </a:xfrm>
          <a:prstGeom prst="rect">
            <a:avLst/>
          </a:prstGeom>
        </p:spPr>
      </p:pic>
    </p:spTree>
    <p:extLst>
      <p:ext uri="{BB962C8B-B14F-4D97-AF65-F5344CB8AC3E}">
        <p14:creationId xmlns:p14="http://schemas.microsoft.com/office/powerpoint/2010/main" val="3096235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0" y="1406336"/>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algn="just" rtl="1">
              <a:lnSpc>
                <a:spcPct val="115000"/>
              </a:lnSpc>
              <a:spcBef>
                <a:spcPts val="0"/>
              </a:spcBef>
              <a:spcAft>
                <a:spcPts val="0"/>
              </a:spcAft>
            </a:pPr>
            <a:r>
              <a:rPr lang="ar-BH" sz="1800" dirty="0">
                <a:effectLst/>
                <a:ea typeface="Calibri" panose="020F0502020204030204" pitchFamily="34" charset="0"/>
                <a:cs typeface="Sakkal Majalla" panose="02000000000000000000" pitchFamily="2" charset="-78"/>
              </a:rPr>
              <a:t> </a:t>
            </a:r>
          </a:p>
          <a:p>
            <a:pPr marL="0" marR="0" algn="just" rtl="1">
              <a:lnSpc>
                <a:spcPct val="115000"/>
              </a:lnSpc>
              <a:spcBef>
                <a:spcPts val="0"/>
              </a:spcBef>
              <a:spcAft>
                <a:spcPts val="0"/>
              </a:spcAft>
            </a:pPr>
            <a:endParaRPr lang="ar-BH" dirty="0">
              <a:solidFill>
                <a:schemeClr val="tx1"/>
              </a:solidFill>
              <a:latin typeface="Calibri" panose="020F0502020204030204" pitchFamily="34" charset="0"/>
              <a:ea typeface="Calibri" panose="020F0502020204030204" pitchFamily="34" charset="0"/>
              <a:cs typeface="Sakkal Majalla" panose="02000000000000000000" pitchFamily="2" charset="-78"/>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37" name="مستطيل مستدير الزوايا 5">
            <a:hlinkClick r:id="rId2" action="ppaction://hlinksldjump"/>
            <a:extLst>
              <a:ext uri="{FF2B5EF4-FFF2-40B4-BE49-F238E27FC236}">
                <a16:creationId xmlns="" xmlns:a16="http://schemas.microsoft.com/office/drawing/2014/main" id="{43E9C12C-5BC2-40AE-ACC5-04FA6747C583}"/>
              </a:ext>
            </a:extLst>
          </p:cNvPr>
          <p:cNvSpPr/>
          <p:nvPr/>
        </p:nvSpPr>
        <p:spPr>
          <a:xfrm>
            <a:off x="10545482" y="14886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8" name="مستطيل مستدير الزوايا 11">
            <a:hlinkClick r:id="rId3" action="ppaction://hlinksldjump"/>
            <a:extLst>
              <a:ext uri="{FF2B5EF4-FFF2-40B4-BE49-F238E27FC236}">
                <a16:creationId xmlns="" xmlns:a16="http://schemas.microsoft.com/office/drawing/2014/main" id="{26A7B993-6928-4D4E-A625-2F80AE4E59C8}"/>
              </a:ext>
            </a:extLst>
          </p:cNvPr>
          <p:cNvSpPr/>
          <p:nvPr/>
        </p:nvSpPr>
        <p:spPr>
          <a:xfrm>
            <a:off x="10520081" y="2093214"/>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9" name="مستطيل مستدير الزوايا 12">
            <a:hlinkClick r:id="rId4" action="ppaction://hlinksldjump"/>
            <a:extLst>
              <a:ext uri="{FF2B5EF4-FFF2-40B4-BE49-F238E27FC236}">
                <a16:creationId xmlns="" xmlns:a16="http://schemas.microsoft.com/office/drawing/2014/main" id="{02C9A14A-8535-4363-81B7-4E9E0BA9039D}"/>
              </a:ext>
            </a:extLst>
          </p:cNvPr>
          <p:cNvSpPr/>
          <p:nvPr/>
        </p:nvSpPr>
        <p:spPr>
          <a:xfrm>
            <a:off x="10517493" y="2782737"/>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40" name="مستطيل مستدير الزوايا 16">
            <a:hlinkClick r:id="" action="ppaction://noaction"/>
            <a:extLst>
              <a:ext uri="{FF2B5EF4-FFF2-40B4-BE49-F238E27FC236}">
                <a16:creationId xmlns="" xmlns:a16="http://schemas.microsoft.com/office/drawing/2014/main" id="{F0F1F850-26EE-4CA3-86F7-9345F8C043B7}"/>
              </a:ext>
            </a:extLst>
          </p:cNvPr>
          <p:cNvSpPr/>
          <p:nvPr/>
        </p:nvSpPr>
        <p:spPr>
          <a:xfrm>
            <a:off x="10517494" y="3387320"/>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41" name="مستطيل مستدير الزوايا 16">
            <a:hlinkClick r:id="rId5" action="ppaction://hlinksldjump"/>
            <a:extLst>
              <a:ext uri="{FF2B5EF4-FFF2-40B4-BE49-F238E27FC236}">
                <a16:creationId xmlns="" xmlns:a16="http://schemas.microsoft.com/office/drawing/2014/main" id="{FCAA9A9D-66D9-4C62-9EA9-08AEB5B5C91D}"/>
              </a:ext>
            </a:extLst>
          </p:cNvPr>
          <p:cNvSpPr/>
          <p:nvPr/>
        </p:nvSpPr>
        <p:spPr>
          <a:xfrm>
            <a:off x="10518976" y="59730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42" name="مستطيل مستدير الزوايا 16">
            <a:hlinkClick r:id="" action="ppaction://noaction"/>
            <a:extLst>
              <a:ext uri="{FF2B5EF4-FFF2-40B4-BE49-F238E27FC236}">
                <a16:creationId xmlns="" xmlns:a16="http://schemas.microsoft.com/office/drawing/2014/main" id="{A6D69346-064A-43CE-86E1-9DDD1539E51B}"/>
              </a:ext>
            </a:extLst>
          </p:cNvPr>
          <p:cNvSpPr/>
          <p:nvPr/>
        </p:nvSpPr>
        <p:spPr>
          <a:xfrm>
            <a:off x="10532734" y="40075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3" name="مستطيل مستدير الزوايا 16">
            <a:hlinkClick r:id="" action="ppaction://noaction"/>
            <a:extLst>
              <a:ext uri="{FF2B5EF4-FFF2-40B4-BE49-F238E27FC236}">
                <a16:creationId xmlns="" xmlns:a16="http://schemas.microsoft.com/office/drawing/2014/main" id="{E26899B5-85F1-47B1-AE22-01A44E3E7B06}"/>
              </a:ext>
            </a:extLst>
          </p:cNvPr>
          <p:cNvSpPr/>
          <p:nvPr/>
        </p:nvSpPr>
        <p:spPr>
          <a:xfrm>
            <a:off x="10517494" y="53086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6" name="مستطيل مستدير الزوايا 16">
            <a:hlinkClick r:id="" action="ppaction://noaction"/>
            <a:extLst>
              <a:ext uri="{FF2B5EF4-FFF2-40B4-BE49-F238E27FC236}">
                <a16:creationId xmlns="" xmlns:a16="http://schemas.microsoft.com/office/drawing/2014/main" id="{234515CF-A18E-4E8C-8ADD-92081BB9ADAC}"/>
              </a:ext>
            </a:extLst>
          </p:cNvPr>
          <p:cNvSpPr/>
          <p:nvPr/>
        </p:nvSpPr>
        <p:spPr>
          <a:xfrm>
            <a:off x="10517493" y="466291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3838197" y="177021"/>
            <a:ext cx="8643363"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3910835" y="402076"/>
            <a:ext cx="6906058" cy="707886"/>
          </a:xfrm>
          <a:prstGeom prst="rect">
            <a:avLst/>
          </a:prstGeom>
        </p:spPr>
        <p:txBody>
          <a:bodyPr wrap="none">
            <a:spAutoFit/>
          </a:bodyPr>
          <a:lstStyle/>
          <a:p>
            <a:pPr algn="r" rtl="1">
              <a:spcBef>
                <a:spcPts val="0"/>
              </a:spcBef>
              <a:spcAft>
                <a:spcPts val="1000"/>
              </a:spcAft>
            </a:pPr>
            <a:r>
              <a:rPr lang="ar-BH" sz="4000" dirty="0" smtClean="0">
                <a:solidFill>
                  <a:schemeClr val="bg1"/>
                </a:solidFill>
                <a:latin typeface="Sakkal Majalla" panose="02000000000000000000" pitchFamily="2" charset="-78"/>
                <a:cs typeface="Sultan bold" pitchFamily="2" charset="-78"/>
              </a:rPr>
              <a:t>طرائق </a:t>
            </a:r>
            <a:r>
              <a:rPr lang="ar-BH" sz="4000" dirty="0">
                <a:solidFill>
                  <a:schemeClr val="bg1"/>
                </a:solidFill>
                <a:latin typeface="Sakkal Majalla" panose="02000000000000000000" pitchFamily="2" charset="-78"/>
                <a:cs typeface="Sultan bold" pitchFamily="2" charset="-78"/>
              </a:rPr>
              <a:t>توليد الأفكار الإبداعية والابتكارية </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extBox 52">
            <a:extLst>
              <a:ext uri="{FF2B5EF4-FFF2-40B4-BE49-F238E27FC236}">
                <a16:creationId xmlns="" xmlns:a16="http://schemas.microsoft.com/office/drawing/2014/main" id="{2A5829EF-8349-4AFE-9E5D-4ECE56798CEF}"/>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pic>
        <p:nvPicPr>
          <p:cNvPr id="3" name="Picture 2">
            <a:extLst>
              <a:ext uri="{FF2B5EF4-FFF2-40B4-BE49-F238E27FC236}">
                <a16:creationId xmlns="" xmlns:a16="http://schemas.microsoft.com/office/drawing/2014/main" id="{1650845B-0F84-4988-B8F8-B76868D1919D}"/>
              </a:ext>
            </a:extLst>
          </p:cNvPr>
          <p:cNvPicPr>
            <a:picLocks noChangeAspect="1"/>
          </p:cNvPicPr>
          <p:nvPr/>
        </p:nvPicPr>
        <p:blipFill rotWithShape="1">
          <a:blip r:embed="rId6"/>
          <a:srcRect l="28090" t="39498" r="31059" b="8562"/>
          <a:stretch/>
        </p:blipFill>
        <p:spPr>
          <a:xfrm>
            <a:off x="1564189" y="1328184"/>
            <a:ext cx="7208944" cy="5155651"/>
          </a:xfrm>
          <a:prstGeom prst="rect">
            <a:avLst/>
          </a:prstGeom>
        </p:spPr>
      </p:pic>
      <p:sp>
        <p:nvSpPr>
          <p:cNvPr id="61" name="Rectangle 60">
            <a:extLst>
              <a:ext uri="{FF2B5EF4-FFF2-40B4-BE49-F238E27FC236}">
                <a16:creationId xmlns="" xmlns:a16="http://schemas.microsoft.com/office/drawing/2014/main" id="{5CCE2F1C-951F-44C5-A456-6A95F37B71FD}"/>
              </a:ext>
            </a:extLst>
          </p:cNvPr>
          <p:cNvSpPr/>
          <p:nvPr/>
        </p:nvSpPr>
        <p:spPr>
          <a:xfrm>
            <a:off x="721437" y="426542"/>
            <a:ext cx="2953147" cy="676103"/>
          </a:xfrm>
          <a:prstGeom prst="rect">
            <a:avLst/>
          </a:prstGeom>
          <a:solidFill>
            <a:srgbClr val="5A88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60325" marR="0" algn="r" rtl="1">
              <a:spcBef>
                <a:spcPts val="0"/>
              </a:spcBef>
              <a:spcAft>
                <a:spcPts val="0"/>
              </a:spcAft>
            </a:pPr>
            <a:r>
              <a:rPr lang="ar-BH" sz="2800" dirty="0">
                <a:effectLst/>
                <a:ea typeface="Calibri" panose="020F0502020204030204" pitchFamily="34" charset="0"/>
                <a:cs typeface="Sultan bold"/>
              </a:rPr>
              <a:t>مهارة جماعيّة</a:t>
            </a:r>
            <a:r>
              <a:rPr lang="ar-BH" sz="2800" b="1" dirty="0">
                <a:effectLst/>
                <a:ea typeface="Calibri" panose="020F0502020204030204" pitchFamily="34" charset="0"/>
                <a:cs typeface="Times New Roman" panose="02020603050405020304" pitchFamily="18" charset="0"/>
              </a:rPr>
              <a:t> (1-2-1)</a:t>
            </a:r>
            <a:endParaRPr lang="en-US" dirty="0">
              <a:effectLst/>
              <a:ea typeface="Calibri" panose="020F0502020204030204" pitchFamily="34" charset="0"/>
              <a:cs typeface="Arial" panose="020B0604020202020204" pitchFamily="34" charset="0"/>
            </a:endParaRPr>
          </a:p>
          <a:p>
            <a:pPr marL="0" marR="0" algn="l" rtl="1">
              <a:lnSpc>
                <a:spcPct val="107000"/>
              </a:lnSpc>
              <a:spcBef>
                <a:spcPts val="0"/>
              </a:spcBef>
              <a:spcAft>
                <a:spcPts val="0"/>
              </a:spcAft>
            </a:pPr>
            <a:r>
              <a:rPr lang="en-US" sz="1600" dirty="0">
                <a:effectLst/>
                <a:ea typeface="Calibri" panose="020F0502020204030204" pitchFamily="34" charset="0"/>
                <a:cs typeface="Sultan bold"/>
              </a:rPr>
              <a:t> </a:t>
            </a:r>
            <a:endParaRPr lang="en-US" sz="11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5780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108378" y="1434042"/>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algn="just" rtl="1">
              <a:lnSpc>
                <a:spcPct val="115000"/>
              </a:lnSpc>
              <a:spcBef>
                <a:spcPts val="0"/>
              </a:spcBef>
              <a:spcAft>
                <a:spcPts val="0"/>
              </a:spcAft>
            </a:pPr>
            <a:r>
              <a:rPr lang="ar-BH" sz="1800" dirty="0">
                <a:effectLst/>
                <a:ea typeface="Calibri" panose="020F0502020204030204" pitchFamily="34" charset="0"/>
                <a:cs typeface="Sakkal Majalla" panose="02000000000000000000" pitchFamily="2" charset="-78"/>
              </a:rPr>
              <a:t> </a:t>
            </a:r>
          </a:p>
          <a:p>
            <a:pPr marL="0" marR="0" algn="just" rtl="1">
              <a:lnSpc>
                <a:spcPct val="115000"/>
              </a:lnSpc>
              <a:spcBef>
                <a:spcPts val="0"/>
              </a:spcBef>
              <a:spcAft>
                <a:spcPts val="0"/>
              </a:spcAft>
            </a:pPr>
            <a:endParaRPr lang="ar-BH" dirty="0">
              <a:solidFill>
                <a:schemeClr val="tx1"/>
              </a:solidFill>
              <a:latin typeface="Calibri" panose="020F0502020204030204" pitchFamily="34" charset="0"/>
              <a:ea typeface="Calibri" panose="020F0502020204030204" pitchFamily="34" charset="0"/>
              <a:cs typeface="Sakkal Majalla" panose="02000000000000000000" pitchFamily="2" charset="-78"/>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37" name="مستطيل مستدير الزوايا 5">
            <a:hlinkClick r:id="rId2" action="ppaction://hlinksldjump"/>
            <a:extLst>
              <a:ext uri="{FF2B5EF4-FFF2-40B4-BE49-F238E27FC236}">
                <a16:creationId xmlns="" xmlns:a16="http://schemas.microsoft.com/office/drawing/2014/main" id="{43E9C12C-5BC2-40AE-ACC5-04FA6747C583}"/>
              </a:ext>
            </a:extLst>
          </p:cNvPr>
          <p:cNvSpPr/>
          <p:nvPr/>
        </p:nvSpPr>
        <p:spPr>
          <a:xfrm>
            <a:off x="10545482" y="14886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8" name="مستطيل مستدير الزوايا 11">
            <a:hlinkClick r:id="rId3" action="ppaction://hlinksldjump"/>
            <a:extLst>
              <a:ext uri="{FF2B5EF4-FFF2-40B4-BE49-F238E27FC236}">
                <a16:creationId xmlns="" xmlns:a16="http://schemas.microsoft.com/office/drawing/2014/main" id="{26A7B993-6928-4D4E-A625-2F80AE4E59C8}"/>
              </a:ext>
            </a:extLst>
          </p:cNvPr>
          <p:cNvSpPr/>
          <p:nvPr/>
        </p:nvSpPr>
        <p:spPr>
          <a:xfrm>
            <a:off x="10520081" y="2093214"/>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9" name="مستطيل مستدير الزوايا 12">
            <a:hlinkClick r:id="rId4" action="ppaction://hlinksldjump"/>
            <a:extLst>
              <a:ext uri="{FF2B5EF4-FFF2-40B4-BE49-F238E27FC236}">
                <a16:creationId xmlns="" xmlns:a16="http://schemas.microsoft.com/office/drawing/2014/main" id="{02C9A14A-8535-4363-81B7-4E9E0BA9039D}"/>
              </a:ext>
            </a:extLst>
          </p:cNvPr>
          <p:cNvSpPr/>
          <p:nvPr/>
        </p:nvSpPr>
        <p:spPr>
          <a:xfrm>
            <a:off x="10517493" y="2782737"/>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40" name="مستطيل مستدير الزوايا 16">
            <a:hlinkClick r:id="" action="ppaction://noaction"/>
            <a:extLst>
              <a:ext uri="{FF2B5EF4-FFF2-40B4-BE49-F238E27FC236}">
                <a16:creationId xmlns="" xmlns:a16="http://schemas.microsoft.com/office/drawing/2014/main" id="{F0F1F850-26EE-4CA3-86F7-9345F8C043B7}"/>
              </a:ext>
            </a:extLst>
          </p:cNvPr>
          <p:cNvSpPr/>
          <p:nvPr/>
        </p:nvSpPr>
        <p:spPr>
          <a:xfrm>
            <a:off x="10517494" y="3387320"/>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41" name="مستطيل مستدير الزوايا 16">
            <a:hlinkClick r:id="rId5" action="ppaction://hlinksldjump"/>
            <a:extLst>
              <a:ext uri="{FF2B5EF4-FFF2-40B4-BE49-F238E27FC236}">
                <a16:creationId xmlns="" xmlns:a16="http://schemas.microsoft.com/office/drawing/2014/main" id="{FCAA9A9D-66D9-4C62-9EA9-08AEB5B5C91D}"/>
              </a:ext>
            </a:extLst>
          </p:cNvPr>
          <p:cNvSpPr/>
          <p:nvPr/>
        </p:nvSpPr>
        <p:spPr>
          <a:xfrm>
            <a:off x="10518976" y="59730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42" name="مستطيل مستدير الزوايا 16">
            <a:hlinkClick r:id="" action="ppaction://noaction"/>
            <a:extLst>
              <a:ext uri="{FF2B5EF4-FFF2-40B4-BE49-F238E27FC236}">
                <a16:creationId xmlns="" xmlns:a16="http://schemas.microsoft.com/office/drawing/2014/main" id="{A6D69346-064A-43CE-86E1-9DDD1539E51B}"/>
              </a:ext>
            </a:extLst>
          </p:cNvPr>
          <p:cNvSpPr/>
          <p:nvPr/>
        </p:nvSpPr>
        <p:spPr>
          <a:xfrm>
            <a:off x="10532734" y="40075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3" name="مستطيل مستدير الزوايا 16">
            <a:hlinkClick r:id="" action="ppaction://noaction"/>
            <a:extLst>
              <a:ext uri="{FF2B5EF4-FFF2-40B4-BE49-F238E27FC236}">
                <a16:creationId xmlns="" xmlns:a16="http://schemas.microsoft.com/office/drawing/2014/main" id="{E26899B5-85F1-47B1-AE22-01A44E3E7B06}"/>
              </a:ext>
            </a:extLst>
          </p:cNvPr>
          <p:cNvSpPr/>
          <p:nvPr/>
        </p:nvSpPr>
        <p:spPr>
          <a:xfrm>
            <a:off x="10517494" y="53086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6" name="مستطيل مستدير الزوايا 16">
            <a:hlinkClick r:id="" action="ppaction://noaction"/>
            <a:extLst>
              <a:ext uri="{FF2B5EF4-FFF2-40B4-BE49-F238E27FC236}">
                <a16:creationId xmlns="" xmlns:a16="http://schemas.microsoft.com/office/drawing/2014/main" id="{234515CF-A18E-4E8C-8ADD-92081BB9ADAC}"/>
              </a:ext>
            </a:extLst>
          </p:cNvPr>
          <p:cNvSpPr/>
          <p:nvPr/>
        </p:nvSpPr>
        <p:spPr>
          <a:xfrm>
            <a:off x="10517493" y="46442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2144237" y="177021"/>
            <a:ext cx="10337323"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2288091" y="298322"/>
            <a:ext cx="8257390" cy="830997"/>
          </a:xfrm>
          <a:prstGeom prst="rect">
            <a:avLst/>
          </a:prstGeom>
        </p:spPr>
        <p:txBody>
          <a:bodyPr wrap="none">
            <a:spAutoFit/>
          </a:bodyPr>
          <a:lstStyle/>
          <a:p>
            <a:pPr algn="r" rtl="1">
              <a:spcBef>
                <a:spcPts val="0"/>
              </a:spcBef>
              <a:spcAft>
                <a:spcPts val="1000"/>
              </a:spcAft>
            </a:pPr>
            <a:r>
              <a:rPr lang="ar-BH" sz="4800" dirty="0" smtClean="0">
                <a:solidFill>
                  <a:schemeClr val="bg1"/>
                </a:solidFill>
                <a:latin typeface="Sakkal Majalla" panose="02000000000000000000" pitchFamily="2" charset="-78"/>
                <a:cs typeface="Sultan bold" pitchFamily="2" charset="-78"/>
              </a:rPr>
              <a:t>طرائق </a:t>
            </a:r>
            <a:r>
              <a:rPr lang="ar-BH" sz="4800" dirty="0">
                <a:solidFill>
                  <a:schemeClr val="bg1"/>
                </a:solidFill>
                <a:latin typeface="Sakkal Majalla" panose="02000000000000000000" pitchFamily="2" charset="-78"/>
                <a:cs typeface="Sultan bold" pitchFamily="2" charset="-78"/>
              </a:rPr>
              <a:t>توليد الأفكار الإبداعية والابتكارية </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TextBox 53">
            <a:extLst>
              <a:ext uri="{FF2B5EF4-FFF2-40B4-BE49-F238E27FC236}">
                <a16:creationId xmlns="" xmlns:a16="http://schemas.microsoft.com/office/drawing/2014/main" id="{BF3CA00E-662F-4B6E-9C44-E9342EDD0263}"/>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pic>
        <p:nvPicPr>
          <p:cNvPr id="5" name="Picture 4">
            <a:extLst>
              <a:ext uri="{FF2B5EF4-FFF2-40B4-BE49-F238E27FC236}">
                <a16:creationId xmlns="" xmlns:a16="http://schemas.microsoft.com/office/drawing/2014/main" id="{81FC5CCA-8A2E-40C3-8EEE-0385649A8D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420" y="1424384"/>
            <a:ext cx="8722017" cy="5459890"/>
          </a:xfrm>
          <a:prstGeom prst="rect">
            <a:avLst/>
          </a:prstGeom>
        </p:spPr>
      </p:pic>
    </p:spTree>
    <p:extLst>
      <p:ext uri="{BB962C8B-B14F-4D97-AF65-F5344CB8AC3E}">
        <p14:creationId xmlns:p14="http://schemas.microsoft.com/office/powerpoint/2010/main" val="42288748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147197" y="1361392"/>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algn="just" rtl="1">
              <a:lnSpc>
                <a:spcPct val="115000"/>
              </a:lnSpc>
              <a:spcBef>
                <a:spcPts val="0"/>
              </a:spcBef>
              <a:spcAft>
                <a:spcPts val="0"/>
              </a:spcAft>
            </a:pPr>
            <a:r>
              <a:rPr lang="ar-BH" sz="1800" dirty="0">
                <a:effectLst/>
                <a:ea typeface="Calibri" panose="020F0502020204030204" pitchFamily="34" charset="0"/>
                <a:cs typeface="Sakkal Majalla" panose="02000000000000000000" pitchFamily="2" charset="-78"/>
              </a:rPr>
              <a:t> </a:t>
            </a:r>
          </a:p>
          <a:p>
            <a:pPr marL="0" marR="0" algn="just" rtl="1">
              <a:lnSpc>
                <a:spcPct val="115000"/>
              </a:lnSpc>
              <a:spcBef>
                <a:spcPts val="0"/>
              </a:spcBef>
              <a:spcAft>
                <a:spcPts val="0"/>
              </a:spcAft>
            </a:pPr>
            <a:endParaRPr lang="ar-BH" dirty="0">
              <a:solidFill>
                <a:schemeClr val="tx1"/>
              </a:solidFill>
              <a:latin typeface="Calibri" panose="020F0502020204030204" pitchFamily="34" charset="0"/>
              <a:ea typeface="Calibri" panose="020F0502020204030204" pitchFamily="34" charset="0"/>
              <a:cs typeface="Sakkal Majalla" panose="02000000000000000000" pitchFamily="2" charset="-78"/>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37" name="مستطيل مستدير الزوايا 5">
            <a:hlinkClick r:id="rId2" action="ppaction://hlinksldjump"/>
            <a:extLst>
              <a:ext uri="{FF2B5EF4-FFF2-40B4-BE49-F238E27FC236}">
                <a16:creationId xmlns="" xmlns:a16="http://schemas.microsoft.com/office/drawing/2014/main" id="{43E9C12C-5BC2-40AE-ACC5-04FA6747C583}"/>
              </a:ext>
            </a:extLst>
          </p:cNvPr>
          <p:cNvSpPr/>
          <p:nvPr/>
        </p:nvSpPr>
        <p:spPr>
          <a:xfrm>
            <a:off x="10545482" y="14886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8" name="مستطيل مستدير الزوايا 11">
            <a:hlinkClick r:id="rId3" action="ppaction://hlinksldjump"/>
            <a:extLst>
              <a:ext uri="{FF2B5EF4-FFF2-40B4-BE49-F238E27FC236}">
                <a16:creationId xmlns="" xmlns:a16="http://schemas.microsoft.com/office/drawing/2014/main" id="{26A7B993-6928-4D4E-A625-2F80AE4E59C8}"/>
              </a:ext>
            </a:extLst>
          </p:cNvPr>
          <p:cNvSpPr/>
          <p:nvPr/>
        </p:nvSpPr>
        <p:spPr>
          <a:xfrm>
            <a:off x="10520081" y="2093214"/>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9" name="مستطيل مستدير الزوايا 12">
            <a:hlinkClick r:id="rId4" action="ppaction://hlinksldjump"/>
            <a:extLst>
              <a:ext uri="{FF2B5EF4-FFF2-40B4-BE49-F238E27FC236}">
                <a16:creationId xmlns="" xmlns:a16="http://schemas.microsoft.com/office/drawing/2014/main" id="{02C9A14A-8535-4363-81B7-4E9E0BA9039D}"/>
              </a:ext>
            </a:extLst>
          </p:cNvPr>
          <p:cNvSpPr/>
          <p:nvPr/>
        </p:nvSpPr>
        <p:spPr>
          <a:xfrm>
            <a:off x="10517493" y="2782737"/>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40" name="مستطيل مستدير الزوايا 16">
            <a:hlinkClick r:id="" action="ppaction://noaction"/>
            <a:extLst>
              <a:ext uri="{FF2B5EF4-FFF2-40B4-BE49-F238E27FC236}">
                <a16:creationId xmlns="" xmlns:a16="http://schemas.microsoft.com/office/drawing/2014/main" id="{F0F1F850-26EE-4CA3-86F7-9345F8C043B7}"/>
              </a:ext>
            </a:extLst>
          </p:cNvPr>
          <p:cNvSpPr/>
          <p:nvPr/>
        </p:nvSpPr>
        <p:spPr>
          <a:xfrm>
            <a:off x="10517494" y="3387320"/>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41" name="مستطيل مستدير الزوايا 16">
            <a:hlinkClick r:id="rId5" action="ppaction://hlinksldjump"/>
            <a:extLst>
              <a:ext uri="{FF2B5EF4-FFF2-40B4-BE49-F238E27FC236}">
                <a16:creationId xmlns="" xmlns:a16="http://schemas.microsoft.com/office/drawing/2014/main" id="{FCAA9A9D-66D9-4C62-9EA9-08AEB5B5C91D}"/>
              </a:ext>
            </a:extLst>
          </p:cNvPr>
          <p:cNvSpPr/>
          <p:nvPr/>
        </p:nvSpPr>
        <p:spPr>
          <a:xfrm>
            <a:off x="10518976" y="59730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42" name="مستطيل مستدير الزوايا 16">
            <a:hlinkClick r:id="" action="ppaction://noaction"/>
            <a:extLst>
              <a:ext uri="{FF2B5EF4-FFF2-40B4-BE49-F238E27FC236}">
                <a16:creationId xmlns="" xmlns:a16="http://schemas.microsoft.com/office/drawing/2014/main" id="{A6D69346-064A-43CE-86E1-9DDD1539E51B}"/>
              </a:ext>
            </a:extLst>
          </p:cNvPr>
          <p:cNvSpPr/>
          <p:nvPr/>
        </p:nvSpPr>
        <p:spPr>
          <a:xfrm>
            <a:off x="10532734" y="40075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3" name="مستطيل مستدير الزوايا 16">
            <a:hlinkClick r:id="" action="ppaction://noaction"/>
            <a:extLst>
              <a:ext uri="{FF2B5EF4-FFF2-40B4-BE49-F238E27FC236}">
                <a16:creationId xmlns="" xmlns:a16="http://schemas.microsoft.com/office/drawing/2014/main" id="{E26899B5-85F1-47B1-AE22-01A44E3E7B06}"/>
              </a:ext>
            </a:extLst>
          </p:cNvPr>
          <p:cNvSpPr/>
          <p:nvPr/>
        </p:nvSpPr>
        <p:spPr>
          <a:xfrm>
            <a:off x="10517494" y="53086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6" name="مستطيل مستدير الزوايا 16">
            <a:hlinkClick r:id="" action="ppaction://noaction"/>
            <a:extLst>
              <a:ext uri="{FF2B5EF4-FFF2-40B4-BE49-F238E27FC236}">
                <a16:creationId xmlns="" xmlns:a16="http://schemas.microsoft.com/office/drawing/2014/main" id="{234515CF-A18E-4E8C-8ADD-92081BB9ADAC}"/>
              </a:ext>
            </a:extLst>
          </p:cNvPr>
          <p:cNvSpPr/>
          <p:nvPr/>
        </p:nvSpPr>
        <p:spPr>
          <a:xfrm>
            <a:off x="10532733" y="466291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2144237" y="177021"/>
            <a:ext cx="10337323"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2288091" y="298322"/>
            <a:ext cx="8257390" cy="830997"/>
          </a:xfrm>
          <a:prstGeom prst="rect">
            <a:avLst/>
          </a:prstGeom>
        </p:spPr>
        <p:txBody>
          <a:bodyPr wrap="none">
            <a:spAutoFit/>
          </a:bodyPr>
          <a:lstStyle/>
          <a:p>
            <a:pPr algn="r" rtl="1">
              <a:spcBef>
                <a:spcPts val="0"/>
              </a:spcBef>
              <a:spcAft>
                <a:spcPts val="1000"/>
              </a:spcAft>
            </a:pPr>
            <a:r>
              <a:rPr lang="ar-BH" sz="4800" dirty="0" smtClean="0">
                <a:solidFill>
                  <a:schemeClr val="bg1"/>
                </a:solidFill>
                <a:latin typeface="Sakkal Majalla" panose="02000000000000000000" pitchFamily="2" charset="-78"/>
                <a:cs typeface="Sultan bold" pitchFamily="2" charset="-78"/>
              </a:rPr>
              <a:t>طرائق </a:t>
            </a:r>
            <a:r>
              <a:rPr lang="ar-BH" sz="4800" dirty="0">
                <a:solidFill>
                  <a:schemeClr val="bg1"/>
                </a:solidFill>
                <a:latin typeface="Sakkal Majalla" panose="02000000000000000000" pitchFamily="2" charset="-78"/>
                <a:cs typeface="Sultan bold" pitchFamily="2" charset="-78"/>
              </a:rPr>
              <a:t>توليد الأفكار الإبداعية والابتكارية </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 xmlns:a16="http://schemas.microsoft.com/office/drawing/2014/main" id="{C7D3A362-D98C-4D56-BBE2-83CE91C10C60}"/>
              </a:ext>
            </a:extLst>
          </p:cNvPr>
          <p:cNvSpPr txBox="1"/>
          <p:nvPr/>
        </p:nvSpPr>
        <p:spPr>
          <a:xfrm>
            <a:off x="7225251" y="2519274"/>
            <a:ext cx="2962545" cy="3631763"/>
          </a:xfrm>
          <a:prstGeom prst="rect">
            <a:avLst/>
          </a:prstGeom>
          <a:solidFill>
            <a:schemeClr val="accent2">
              <a:lumMod val="20000"/>
              <a:lumOff val="80000"/>
              <a:alpha val="28000"/>
            </a:schemeClr>
          </a:solidFill>
        </p:spPr>
        <p:txBody>
          <a:bodyPr wrap="square" rtlCol="0">
            <a:spAutoFit/>
          </a:bodyPr>
          <a:lstStyle/>
          <a:p>
            <a:pPr lvl="0" algn="just" rtl="1">
              <a:lnSpc>
                <a:spcPct val="115000"/>
              </a:lnSpc>
              <a:spcAft>
                <a:spcPts val="800"/>
              </a:spcAft>
              <a:buClr>
                <a:srgbClr val="4472C4"/>
              </a:buClr>
            </a:pPr>
            <a:r>
              <a:rPr lang="ar-SA" sz="2000" b="1" dirty="0">
                <a:effectLst/>
                <a:latin typeface="Calibri" panose="020F0502020204030204" pitchFamily="34" charset="0"/>
                <a:ea typeface="Calibri" panose="020F0502020204030204" pitchFamily="34" charset="0"/>
                <a:cs typeface="Sakkal Majalla" panose="02000000000000000000" pitchFamily="2" charset="-78"/>
              </a:rPr>
              <a:t>تقنية لحل المشكلات تستعمل لجمع عدد كبير من الأفكار والحلول في وقت محدد (5-15 دقيقة)، وهي من أبرز الطرائق في تنمية التفكير الإبداعي، وفي هذه الطريقة يطلب طرح أي فكرة أو إجابة أو معلومة حول قضية ما من دون تردد أو قيود على الإطلاق، وتقوم هذه الطريقة على كم الأفكار المولدة الذي يؤدي بالتالي إلى الكيف بعيدًا عن إصدار الأحكام على الأفكار.</a:t>
            </a:r>
            <a:endParaRPr lang="en-US" sz="2000" b="1" dirty="0">
              <a:effectLst/>
              <a:latin typeface="Calibri" panose="020F0502020204030204" pitchFamily="34" charset="0"/>
              <a:ea typeface="Calibri" panose="020F0502020204030204" pitchFamily="34" charset="0"/>
              <a:cs typeface="Sultan bold" pitchFamily="2" charset="-78"/>
            </a:endParaRPr>
          </a:p>
        </p:txBody>
      </p:sp>
      <p:sp>
        <p:nvSpPr>
          <p:cNvPr id="8" name="TextBox 7">
            <a:extLst>
              <a:ext uri="{FF2B5EF4-FFF2-40B4-BE49-F238E27FC236}">
                <a16:creationId xmlns="" xmlns:a16="http://schemas.microsoft.com/office/drawing/2014/main" id="{BC045CCB-F96A-4F07-A2C9-FCB0BC113DD9}"/>
              </a:ext>
            </a:extLst>
          </p:cNvPr>
          <p:cNvSpPr txBox="1"/>
          <p:nvPr/>
        </p:nvSpPr>
        <p:spPr>
          <a:xfrm>
            <a:off x="3781066" y="2484186"/>
            <a:ext cx="3055004" cy="3277820"/>
          </a:xfrm>
          <a:prstGeom prst="rect">
            <a:avLst/>
          </a:prstGeom>
          <a:solidFill>
            <a:schemeClr val="accent2">
              <a:lumMod val="20000"/>
              <a:lumOff val="80000"/>
              <a:alpha val="42000"/>
            </a:schemeClr>
          </a:solidFill>
        </p:spPr>
        <p:txBody>
          <a:bodyPr wrap="square" rtlCol="0">
            <a:spAutoFit/>
          </a:bodyPr>
          <a:lstStyle/>
          <a:p>
            <a:pPr marL="0" lvl="1" algn="just" rtl="1">
              <a:lnSpc>
                <a:spcPct val="115000"/>
              </a:lnSpc>
              <a:buClr>
                <a:srgbClr val="4472C4"/>
              </a:buClr>
            </a:pPr>
            <a:r>
              <a:rPr lang="ar-BH" sz="2000" b="1" dirty="0">
                <a:effectLst/>
                <a:ea typeface="Calibri" panose="020F0502020204030204" pitchFamily="34" charset="0"/>
                <a:cs typeface="Sakkal Majalla" panose="02000000000000000000" pitchFamily="2" charset="-78"/>
              </a:rPr>
              <a:t>لقد طوّر الدكتور إدوارد دوبونو تقنية التفكير الإبداعي الجانبي لمساعدة "المفكر" على أن يعمل على الأشياء كل على حدة.  فيصبح باستطاعة المفكر الفصل ما بين المشاعر والمنطق، والمعلومات عن الإبداع، هذه التقنية موضوعة على أساس ست قبعات تفكير، ولبس أي من هذه القبعات يعني طريقة محددة من التفكير.  </a:t>
            </a:r>
            <a:endParaRPr lang="en-US" sz="2000" b="1" dirty="0">
              <a:effectLst/>
              <a:latin typeface="Calibri" panose="020F0502020204030204" pitchFamily="34" charset="0"/>
              <a:ea typeface="Calibri" panose="020F0502020204030204" pitchFamily="34" charset="0"/>
              <a:cs typeface="Sultan bold"/>
            </a:endParaRPr>
          </a:p>
        </p:txBody>
      </p:sp>
      <p:sp>
        <p:nvSpPr>
          <p:cNvPr id="12" name="TextBox 11">
            <a:extLst>
              <a:ext uri="{FF2B5EF4-FFF2-40B4-BE49-F238E27FC236}">
                <a16:creationId xmlns="" xmlns:a16="http://schemas.microsoft.com/office/drawing/2014/main" id="{1A6B6F5A-2494-44BB-B05B-B9BDA1B62D83}"/>
              </a:ext>
            </a:extLst>
          </p:cNvPr>
          <p:cNvSpPr txBox="1"/>
          <p:nvPr/>
        </p:nvSpPr>
        <p:spPr>
          <a:xfrm>
            <a:off x="539811" y="2510069"/>
            <a:ext cx="2802300" cy="3277820"/>
          </a:xfrm>
          <a:prstGeom prst="rect">
            <a:avLst/>
          </a:prstGeom>
          <a:solidFill>
            <a:schemeClr val="accent2">
              <a:lumMod val="20000"/>
              <a:lumOff val="80000"/>
              <a:alpha val="31000"/>
            </a:schemeClr>
          </a:solidFill>
        </p:spPr>
        <p:txBody>
          <a:bodyPr wrap="square" rtlCol="0">
            <a:spAutoFit/>
          </a:bodyPr>
          <a:lstStyle/>
          <a:p>
            <a:pPr marR="0" lvl="0" algn="just" rtl="1">
              <a:lnSpc>
                <a:spcPct val="115000"/>
              </a:lnSpc>
              <a:spcBef>
                <a:spcPts val="0"/>
              </a:spcBef>
              <a:spcAft>
                <a:spcPts val="0"/>
              </a:spcAft>
              <a:buClr>
                <a:srgbClr val="4472C4"/>
              </a:buClr>
            </a:pPr>
            <a:r>
              <a:rPr lang="ar-BH" sz="2000" b="1" dirty="0">
                <a:effectLst/>
                <a:ea typeface="Calibri" panose="020F0502020204030204" pitchFamily="34" charset="0"/>
                <a:cs typeface="Sakkal Majalla" panose="02000000000000000000" pitchFamily="2" charset="-78"/>
              </a:rPr>
              <a:t>تُعرف بأنها تطوير الأفكار وتحسينها والخروج منها إلى فكرة جديدة من خلال مجموعة من الخطوات للتغيير في معطيات منتج ما، وإعادة تشكيل علاقة، وإن كل حرف من الحروف السبعة يشير إلى الحرف الأول من الكلمات أو المهارات التي </a:t>
            </a:r>
            <a:r>
              <a:rPr lang="ar-BH" sz="2000" b="1" dirty="0" smtClean="0">
                <a:effectLst/>
                <a:ea typeface="Calibri" panose="020F0502020204030204" pitchFamily="34" charset="0"/>
                <a:cs typeface="Sakkal Majalla" panose="02000000000000000000" pitchFamily="2" charset="-78"/>
              </a:rPr>
              <a:t>تشكّل </a:t>
            </a:r>
            <a:r>
              <a:rPr lang="ar-BH" sz="2000" b="1" dirty="0">
                <a:effectLst/>
                <a:ea typeface="Calibri" panose="020F0502020204030204" pitchFamily="34" charset="0"/>
                <a:cs typeface="Sakkal Majalla" panose="02000000000000000000" pitchFamily="2" charset="-78"/>
              </a:rPr>
              <a:t>في مجملها قائمة توليد الأفكار (</a:t>
            </a:r>
            <a:r>
              <a:rPr lang="en-US" sz="2000" b="1" dirty="0">
                <a:effectLst/>
                <a:latin typeface="Sakkal Majalla" panose="02000000000000000000" pitchFamily="2" charset="-78"/>
                <a:ea typeface="Calibri" panose="020F0502020204030204" pitchFamily="34" charset="0"/>
              </a:rPr>
              <a:t>Scamper</a:t>
            </a:r>
            <a:r>
              <a:rPr lang="ar-BH" sz="2000" b="1" dirty="0">
                <a:effectLst/>
                <a:latin typeface="Sakkal Majalla" panose="02000000000000000000" pitchFamily="2" charset="-78"/>
                <a:ea typeface="Calibri" panose="020F0502020204030204" pitchFamily="34" charset="0"/>
              </a:rPr>
              <a:t>). </a:t>
            </a:r>
            <a:endParaRPr lang="en-US" sz="2000" b="1" dirty="0">
              <a:effectLst/>
              <a:latin typeface="Calibri" panose="020F0502020204030204" pitchFamily="34" charset="0"/>
              <a:ea typeface="Calibri" panose="020F0502020204030204" pitchFamily="34" charset="0"/>
              <a:cs typeface="Sultan bold"/>
            </a:endParaRPr>
          </a:p>
        </p:txBody>
      </p:sp>
      <p:sp>
        <p:nvSpPr>
          <p:cNvPr id="54" name="TextBox 53">
            <a:extLst>
              <a:ext uri="{FF2B5EF4-FFF2-40B4-BE49-F238E27FC236}">
                <a16:creationId xmlns="" xmlns:a16="http://schemas.microsoft.com/office/drawing/2014/main" id="{FC60CE4A-1FF0-4130-97F6-C6951F07E283}"/>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sp>
        <p:nvSpPr>
          <p:cNvPr id="55" name="Rectangle: Rounded Corners 54">
            <a:extLst>
              <a:ext uri="{FF2B5EF4-FFF2-40B4-BE49-F238E27FC236}">
                <a16:creationId xmlns="" xmlns:a16="http://schemas.microsoft.com/office/drawing/2014/main" id="{0F083EEF-E293-4701-99FF-9DC27C7705F8}"/>
              </a:ext>
            </a:extLst>
          </p:cNvPr>
          <p:cNvSpPr/>
          <p:nvPr/>
        </p:nvSpPr>
        <p:spPr>
          <a:xfrm>
            <a:off x="381200" y="1359481"/>
            <a:ext cx="3118671" cy="1151563"/>
          </a:xfrm>
          <a:prstGeom prst="roundRect">
            <a:avLst/>
          </a:prstGeom>
          <a:solidFill>
            <a:srgbClr val="E86052">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b="1" dirty="0">
                <a:solidFill>
                  <a:schemeClr val="tx2">
                    <a:lumMod val="75000"/>
                  </a:schemeClr>
                </a:solidFill>
                <a:effectLst/>
                <a:latin typeface="Sakkal Majalla" panose="02000000000000000000" pitchFamily="2" charset="-78"/>
                <a:ea typeface="Calibri" panose="020F0502020204030204" pitchFamily="34" charset="0"/>
                <a:cs typeface="Sultan bold"/>
              </a:rPr>
              <a:t>طريقة </a:t>
            </a:r>
            <a:r>
              <a:rPr lang="ar-SA" sz="3200" b="1" dirty="0" err="1">
                <a:solidFill>
                  <a:schemeClr val="tx2">
                    <a:lumMod val="75000"/>
                  </a:schemeClr>
                </a:solidFill>
                <a:effectLst/>
                <a:latin typeface="Sakkal Majalla" panose="02000000000000000000" pitchFamily="2" charset="-78"/>
                <a:ea typeface="Calibri" panose="020F0502020204030204" pitchFamily="34" charset="0"/>
                <a:cs typeface="Sultan bold"/>
              </a:rPr>
              <a:t>سكامبر</a:t>
            </a:r>
            <a:r>
              <a:rPr lang="ar-SA" sz="3200" b="1" dirty="0">
                <a:solidFill>
                  <a:schemeClr val="tx2">
                    <a:lumMod val="75000"/>
                  </a:schemeClr>
                </a:solidFill>
                <a:effectLst/>
                <a:latin typeface="Sakkal Majalla" panose="02000000000000000000" pitchFamily="2" charset="-78"/>
                <a:ea typeface="Calibri" panose="020F0502020204030204" pitchFamily="34" charset="0"/>
                <a:cs typeface="Sultan bold"/>
              </a:rPr>
              <a:t> </a:t>
            </a:r>
            <a:r>
              <a:rPr lang="en-US" sz="3200" b="1" dirty="0">
                <a:solidFill>
                  <a:schemeClr val="tx2">
                    <a:lumMod val="75000"/>
                  </a:schemeClr>
                </a:solidFill>
                <a:effectLst/>
                <a:latin typeface="Sakkal Majalla" panose="02000000000000000000" pitchFamily="2" charset="-78"/>
                <a:ea typeface="Calibri" panose="020F0502020204030204" pitchFamily="34" charset="0"/>
                <a:cs typeface="Sultan bold"/>
              </a:rPr>
              <a:t>Scamper</a:t>
            </a:r>
            <a:endParaRPr lang="en-US" sz="3200" b="1" dirty="0">
              <a:solidFill>
                <a:schemeClr val="tx2">
                  <a:lumMod val="75000"/>
                </a:schemeClr>
              </a:solidFill>
            </a:endParaRPr>
          </a:p>
        </p:txBody>
      </p:sp>
      <p:sp>
        <p:nvSpPr>
          <p:cNvPr id="56" name="Rectangle: Rounded Corners 55">
            <a:extLst>
              <a:ext uri="{FF2B5EF4-FFF2-40B4-BE49-F238E27FC236}">
                <a16:creationId xmlns="" xmlns:a16="http://schemas.microsoft.com/office/drawing/2014/main" id="{26E705FF-0B3C-4A68-B206-4D3ADEEEE1E2}"/>
              </a:ext>
            </a:extLst>
          </p:cNvPr>
          <p:cNvSpPr/>
          <p:nvPr/>
        </p:nvSpPr>
        <p:spPr>
          <a:xfrm>
            <a:off x="3781066" y="1345001"/>
            <a:ext cx="3118671" cy="1151563"/>
          </a:xfrm>
          <a:prstGeom prst="roundRect">
            <a:avLst/>
          </a:prstGeom>
          <a:solidFill>
            <a:srgbClr val="E86052">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2800" dirty="0">
                <a:solidFill>
                  <a:schemeClr val="tx2">
                    <a:lumMod val="75000"/>
                  </a:schemeClr>
                </a:solidFill>
                <a:latin typeface="Sakkal Majalla" panose="02000000000000000000" pitchFamily="2" charset="-78"/>
                <a:ea typeface="Calibri" panose="020F0502020204030204" pitchFamily="34" charset="0"/>
                <a:cs typeface="Sultan bold"/>
              </a:rPr>
              <a:t>قب</a:t>
            </a:r>
            <a:r>
              <a:rPr lang="ar-SA" sz="2800" dirty="0">
                <a:solidFill>
                  <a:schemeClr val="tx2">
                    <a:lumMod val="75000"/>
                  </a:schemeClr>
                </a:solidFill>
                <a:effectLst/>
                <a:latin typeface="Sakkal Majalla" panose="02000000000000000000" pitchFamily="2" charset="-78"/>
                <a:ea typeface="Calibri" panose="020F0502020204030204" pitchFamily="34" charset="0"/>
                <a:cs typeface="Sultan bold"/>
              </a:rPr>
              <a:t>عات التفكير الست</a:t>
            </a:r>
            <a:r>
              <a:rPr lang="en-US" sz="2800" b="1" dirty="0">
                <a:solidFill>
                  <a:schemeClr val="tx2">
                    <a:lumMod val="75000"/>
                  </a:schemeClr>
                </a:solidFill>
                <a:effectLst/>
                <a:latin typeface="Sakkal Majalla" panose="02000000000000000000" pitchFamily="2" charset="-78"/>
                <a:ea typeface="Calibri" panose="020F0502020204030204" pitchFamily="34" charset="0"/>
                <a:cs typeface="Sultan bold"/>
              </a:rPr>
              <a:t> </a:t>
            </a:r>
            <a:r>
              <a:rPr lang="ar-BH" sz="2800" b="1" dirty="0">
                <a:solidFill>
                  <a:schemeClr val="tx2">
                    <a:lumMod val="75000"/>
                  </a:schemeClr>
                </a:solidFill>
                <a:effectLst/>
                <a:latin typeface="Sakkal Majalla" panose="02000000000000000000" pitchFamily="2" charset="-78"/>
                <a:ea typeface="Calibri" panose="020F0502020204030204" pitchFamily="34" charset="0"/>
                <a:cs typeface="Sultan bold"/>
              </a:rPr>
              <a:t>6</a:t>
            </a:r>
            <a:r>
              <a:rPr lang="en-US" sz="2800" b="1" dirty="0">
                <a:solidFill>
                  <a:schemeClr val="tx2">
                    <a:lumMod val="75000"/>
                  </a:schemeClr>
                </a:solidFill>
                <a:effectLst/>
                <a:latin typeface="Sakkal Majalla" panose="02000000000000000000" pitchFamily="2" charset="-78"/>
                <a:ea typeface="Calibri" panose="020F0502020204030204" pitchFamily="34" charset="0"/>
                <a:cs typeface="Sultan bold"/>
              </a:rPr>
              <a:t>Thinking Hats</a:t>
            </a:r>
            <a:endParaRPr lang="en-US" dirty="0">
              <a:solidFill>
                <a:schemeClr val="tx2">
                  <a:lumMod val="75000"/>
                </a:schemeClr>
              </a:solidFill>
            </a:endParaRPr>
          </a:p>
        </p:txBody>
      </p:sp>
      <p:sp>
        <p:nvSpPr>
          <p:cNvPr id="53" name="Rectangle: Rounded Corners 52">
            <a:extLst>
              <a:ext uri="{FF2B5EF4-FFF2-40B4-BE49-F238E27FC236}">
                <a16:creationId xmlns="" xmlns:a16="http://schemas.microsoft.com/office/drawing/2014/main" id="{EBE25B11-5B60-4121-B576-ECE5C16BCC32}"/>
              </a:ext>
            </a:extLst>
          </p:cNvPr>
          <p:cNvSpPr/>
          <p:nvPr/>
        </p:nvSpPr>
        <p:spPr>
          <a:xfrm>
            <a:off x="7132793" y="1367711"/>
            <a:ext cx="3118671" cy="1151563"/>
          </a:xfrm>
          <a:prstGeom prst="roundRect">
            <a:avLst/>
          </a:prstGeom>
          <a:solidFill>
            <a:srgbClr val="E86052">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b="1" dirty="0">
                <a:solidFill>
                  <a:schemeClr val="tx2">
                    <a:lumMod val="75000"/>
                  </a:schemeClr>
                </a:solidFill>
                <a:effectLst/>
                <a:latin typeface="Sakkal Majalla" panose="02000000000000000000" pitchFamily="2" charset="-78"/>
                <a:ea typeface="Calibri" panose="020F0502020204030204" pitchFamily="34" charset="0"/>
                <a:cs typeface="Sultan bold"/>
              </a:rPr>
              <a:t>العصف الذهني </a:t>
            </a:r>
            <a:r>
              <a:rPr lang="en-US" sz="3200" b="1" dirty="0">
                <a:solidFill>
                  <a:schemeClr val="tx2">
                    <a:lumMod val="75000"/>
                  </a:schemeClr>
                </a:solidFill>
                <a:effectLst/>
                <a:latin typeface="Sakkal Majalla" panose="02000000000000000000" pitchFamily="2" charset="-78"/>
                <a:ea typeface="Calibri" panose="020F0502020204030204" pitchFamily="34" charset="0"/>
                <a:cs typeface="Sultan bold"/>
              </a:rPr>
              <a:t>Brainstorming</a:t>
            </a:r>
            <a:endParaRPr lang="en-US" sz="3200" b="1" dirty="0">
              <a:solidFill>
                <a:schemeClr val="tx2">
                  <a:lumMod val="75000"/>
                </a:schemeClr>
              </a:solidFill>
            </a:endParaRPr>
          </a:p>
        </p:txBody>
      </p:sp>
    </p:spTree>
    <p:extLst>
      <p:ext uri="{BB962C8B-B14F-4D97-AF65-F5344CB8AC3E}">
        <p14:creationId xmlns:p14="http://schemas.microsoft.com/office/powerpoint/2010/main" val="3102783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147197" y="1361392"/>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algn="just" rtl="1">
              <a:lnSpc>
                <a:spcPct val="115000"/>
              </a:lnSpc>
              <a:spcBef>
                <a:spcPts val="0"/>
              </a:spcBef>
              <a:spcAft>
                <a:spcPts val="0"/>
              </a:spcAft>
            </a:pPr>
            <a:r>
              <a:rPr lang="ar-BH" sz="1800" dirty="0">
                <a:effectLst/>
                <a:ea typeface="Calibri" panose="020F0502020204030204" pitchFamily="34" charset="0"/>
                <a:cs typeface="Sakkal Majalla" panose="02000000000000000000" pitchFamily="2" charset="-78"/>
              </a:rPr>
              <a:t> </a:t>
            </a:r>
          </a:p>
          <a:p>
            <a:pPr marL="0" marR="0" algn="just" rtl="1">
              <a:lnSpc>
                <a:spcPct val="115000"/>
              </a:lnSpc>
              <a:spcBef>
                <a:spcPts val="0"/>
              </a:spcBef>
              <a:spcAft>
                <a:spcPts val="0"/>
              </a:spcAft>
            </a:pPr>
            <a:endParaRPr lang="ar-BH" dirty="0">
              <a:solidFill>
                <a:schemeClr val="tx1"/>
              </a:solidFill>
              <a:latin typeface="Calibri" panose="020F0502020204030204" pitchFamily="34" charset="0"/>
              <a:ea typeface="Calibri" panose="020F0502020204030204" pitchFamily="34" charset="0"/>
              <a:cs typeface="Sakkal Majalla" panose="02000000000000000000" pitchFamily="2" charset="-78"/>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37" name="مستطيل مستدير الزوايا 5">
            <a:hlinkClick r:id="rId2" action="ppaction://hlinksldjump"/>
            <a:extLst>
              <a:ext uri="{FF2B5EF4-FFF2-40B4-BE49-F238E27FC236}">
                <a16:creationId xmlns="" xmlns:a16="http://schemas.microsoft.com/office/drawing/2014/main" id="{43E9C12C-5BC2-40AE-ACC5-04FA6747C583}"/>
              </a:ext>
            </a:extLst>
          </p:cNvPr>
          <p:cNvSpPr/>
          <p:nvPr/>
        </p:nvSpPr>
        <p:spPr>
          <a:xfrm>
            <a:off x="10545482" y="14886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8" name="مستطيل مستدير الزوايا 11">
            <a:hlinkClick r:id="rId3" action="ppaction://hlinksldjump"/>
            <a:extLst>
              <a:ext uri="{FF2B5EF4-FFF2-40B4-BE49-F238E27FC236}">
                <a16:creationId xmlns="" xmlns:a16="http://schemas.microsoft.com/office/drawing/2014/main" id="{26A7B993-6928-4D4E-A625-2F80AE4E59C8}"/>
              </a:ext>
            </a:extLst>
          </p:cNvPr>
          <p:cNvSpPr/>
          <p:nvPr/>
        </p:nvSpPr>
        <p:spPr>
          <a:xfrm>
            <a:off x="10520081" y="2093214"/>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9" name="مستطيل مستدير الزوايا 12">
            <a:hlinkClick r:id="rId4" action="ppaction://hlinksldjump"/>
            <a:extLst>
              <a:ext uri="{FF2B5EF4-FFF2-40B4-BE49-F238E27FC236}">
                <a16:creationId xmlns="" xmlns:a16="http://schemas.microsoft.com/office/drawing/2014/main" id="{02C9A14A-8535-4363-81B7-4E9E0BA9039D}"/>
              </a:ext>
            </a:extLst>
          </p:cNvPr>
          <p:cNvSpPr/>
          <p:nvPr/>
        </p:nvSpPr>
        <p:spPr>
          <a:xfrm>
            <a:off x="10517493" y="2782737"/>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40" name="مستطيل مستدير الزوايا 16">
            <a:hlinkClick r:id="" action="ppaction://noaction"/>
            <a:extLst>
              <a:ext uri="{FF2B5EF4-FFF2-40B4-BE49-F238E27FC236}">
                <a16:creationId xmlns="" xmlns:a16="http://schemas.microsoft.com/office/drawing/2014/main" id="{F0F1F850-26EE-4CA3-86F7-9345F8C043B7}"/>
              </a:ext>
            </a:extLst>
          </p:cNvPr>
          <p:cNvSpPr/>
          <p:nvPr/>
        </p:nvSpPr>
        <p:spPr>
          <a:xfrm>
            <a:off x="10517494" y="3387320"/>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41" name="مستطيل مستدير الزوايا 16">
            <a:hlinkClick r:id="rId5" action="ppaction://hlinksldjump"/>
            <a:extLst>
              <a:ext uri="{FF2B5EF4-FFF2-40B4-BE49-F238E27FC236}">
                <a16:creationId xmlns="" xmlns:a16="http://schemas.microsoft.com/office/drawing/2014/main" id="{FCAA9A9D-66D9-4C62-9EA9-08AEB5B5C91D}"/>
              </a:ext>
            </a:extLst>
          </p:cNvPr>
          <p:cNvSpPr/>
          <p:nvPr/>
        </p:nvSpPr>
        <p:spPr>
          <a:xfrm>
            <a:off x="10518976" y="59730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42" name="مستطيل مستدير الزوايا 16">
            <a:hlinkClick r:id="" action="ppaction://noaction"/>
            <a:extLst>
              <a:ext uri="{FF2B5EF4-FFF2-40B4-BE49-F238E27FC236}">
                <a16:creationId xmlns="" xmlns:a16="http://schemas.microsoft.com/office/drawing/2014/main" id="{A6D69346-064A-43CE-86E1-9DDD1539E51B}"/>
              </a:ext>
            </a:extLst>
          </p:cNvPr>
          <p:cNvSpPr/>
          <p:nvPr/>
        </p:nvSpPr>
        <p:spPr>
          <a:xfrm>
            <a:off x="10532734" y="40075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3" name="مستطيل مستدير الزوايا 16">
            <a:hlinkClick r:id="" action="ppaction://noaction"/>
            <a:extLst>
              <a:ext uri="{FF2B5EF4-FFF2-40B4-BE49-F238E27FC236}">
                <a16:creationId xmlns="" xmlns:a16="http://schemas.microsoft.com/office/drawing/2014/main" id="{E26899B5-85F1-47B1-AE22-01A44E3E7B06}"/>
              </a:ext>
            </a:extLst>
          </p:cNvPr>
          <p:cNvSpPr/>
          <p:nvPr/>
        </p:nvSpPr>
        <p:spPr>
          <a:xfrm>
            <a:off x="10517494" y="53086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6" name="مستطيل مستدير الزوايا 16">
            <a:hlinkClick r:id="" action="ppaction://noaction"/>
            <a:extLst>
              <a:ext uri="{FF2B5EF4-FFF2-40B4-BE49-F238E27FC236}">
                <a16:creationId xmlns="" xmlns:a16="http://schemas.microsoft.com/office/drawing/2014/main" id="{234515CF-A18E-4E8C-8ADD-92081BB9ADAC}"/>
              </a:ext>
            </a:extLst>
          </p:cNvPr>
          <p:cNvSpPr/>
          <p:nvPr/>
        </p:nvSpPr>
        <p:spPr>
          <a:xfrm>
            <a:off x="10532733" y="4642265"/>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2144237" y="177021"/>
            <a:ext cx="10337323"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2288091" y="298322"/>
            <a:ext cx="8257390" cy="830997"/>
          </a:xfrm>
          <a:prstGeom prst="rect">
            <a:avLst/>
          </a:prstGeom>
        </p:spPr>
        <p:txBody>
          <a:bodyPr wrap="none">
            <a:spAutoFit/>
          </a:bodyPr>
          <a:lstStyle/>
          <a:p>
            <a:pPr algn="r" rtl="1">
              <a:spcBef>
                <a:spcPts val="0"/>
              </a:spcBef>
              <a:spcAft>
                <a:spcPts val="1000"/>
              </a:spcAft>
            </a:pPr>
            <a:r>
              <a:rPr lang="ar-BH" sz="4800" dirty="0" smtClean="0">
                <a:solidFill>
                  <a:schemeClr val="bg1"/>
                </a:solidFill>
                <a:latin typeface="Sakkal Majalla" panose="02000000000000000000" pitchFamily="2" charset="-78"/>
                <a:cs typeface="Sultan bold" pitchFamily="2" charset="-78"/>
              </a:rPr>
              <a:t>طرائق </a:t>
            </a:r>
            <a:r>
              <a:rPr lang="ar-BH" sz="4800" dirty="0">
                <a:solidFill>
                  <a:schemeClr val="bg1"/>
                </a:solidFill>
                <a:latin typeface="Sakkal Majalla" panose="02000000000000000000" pitchFamily="2" charset="-78"/>
                <a:cs typeface="Sultan bold" pitchFamily="2" charset="-78"/>
              </a:rPr>
              <a:t>توليد الأفكار الإبداعية والابتكارية </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extBox 52">
            <a:extLst>
              <a:ext uri="{FF2B5EF4-FFF2-40B4-BE49-F238E27FC236}">
                <a16:creationId xmlns="" xmlns:a16="http://schemas.microsoft.com/office/drawing/2014/main" id="{6AC6D012-47D9-48B9-BD78-1FEAD4E041E0}"/>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pic>
        <p:nvPicPr>
          <p:cNvPr id="3" name="Picture 2">
            <a:extLst>
              <a:ext uri="{FF2B5EF4-FFF2-40B4-BE49-F238E27FC236}">
                <a16:creationId xmlns="" xmlns:a16="http://schemas.microsoft.com/office/drawing/2014/main" id="{C82E07A3-58A4-4C30-9A12-BA034F5E13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971" y="1488631"/>
            <a:ext cx="9358171" cy="4932091"/>
          </a:xfrm>
          <a:prstGeom prst="rect">
            <a:avLst/>
          </a:prstGeom>
        </p:spPr>
      </p:pic>
    </p:spTree>
    <p:extLst>
      <p:ext uri="{BB962C8B-B14F-4D97-AF65-F5344CB8AC3E}">
        <p14:creationId xmlns:p14="http://schemas.microsoft.com/office/powerpoint/2010/main" val="2096002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180170" y="1348456"/>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algn="just" rtl="1">
              <a:lnSpc>
                <a:spcPct val="115000"/>
              </a:lnSpc>
              <a:spcBef>
                <a:spcPts val="0"/>
              </a:spcBef>
              <a:spcAft>
                <a:spcPts val="0"/>
              </a:spcAft>
            </a:pPr>
            <a:endParaRPr lang="en-US" sz="1800" dirty="0">
              <a:effectLst/>
              <a:ea typeface="Calibri" panose="020F0502020204030204" pitchFamily="34" charset="0"/>
              <a:cs typeface="Sakkal Majalla" panose="02000000000000000000" pitchFamily="2" charset="-78"/>
            </a:endParaRPr>
          </a:p>
          <a:p>
            <a:pPr marL="0" marR="0" algn="just" rtl="1">
              <a:lnSpc>
                <a:spcPct val="115000"/>
              </a:lnSpc>
              <a:spcBef>
                <a:spcPts val="0"/>
              </a:spcBef>
              <a:spcAft>
                <a:spcPts val="0"/>
              </a:spcAft>
            </a:pPr>
            <a:endParaRPr lang="ar-BH" dirty="0">
              <a:solidFill>
                <a:schemeClr val="tx1"/>
              </a:solidFill>
              <a:latin typeface="Calibri" panose="020F0502020204030204" pitchFamily="34" charset="0"/>
              <a:ea typeface="Calibri" panose="020F0502020204030204" pitchFamily="34" charset="0"/>
              <a:cs typeface="Sakkal Majalla" panose="02000000000000000000" pitchFamily="2" charset="-78"/>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37" name="مستطيل مستدير الزوايا 5">
            <a:hlinkClick r:id="rId2" action="ppaction://hlinksldjump"/>
            <a:extLst>
              <a:ext uri="{FF2B5EF4-FFF2-40B4-BE49-F238E27FC236}">
                <a16:creationId xmlns="" xmlns:a16="http://schemas.microsoft.com/office/drawing/2014/main" id="{43E9C12C-5BC2-40AE-ACC5-04FA6747C583}"/>
              </a:ext>
            </a:extLst>
          </p:cNvPr>
          <p:cNvSpPr/>
          <p:nvPr/>
        </p:nvSpPr>
        <p:spPr>
          <a:xfrm>
            <a:off x="10545482" y="14886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8" name="مستطيل مستدير الزوايا 11">
            <a:hlinkClick r:id="rId3" action="ppaction://hlinksldjump"/>
            <a:extLst>
              <a:ext uri="{FF2B5EF4-FFF2-40B4-BE49-F238E27FC236}">
                <a16:creationId xmlns="" xmlns:a16="http://schemas.microsoft.com/office/drawing/2014/main" id="{26A7B993-6928-4D4E-A625-2F80AE4E59C8}"/>
              </a:ext>
            </a:extLst>
          </p:cNvPr>
          <p:cNvSpPr/>
          <p:nvPr/>
        </p:nvSpPr>
        <p:spPr>
          <a:xfrm>
            <a:off x="10520081" y="2093214"/>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9" name="مستطيل مستدير الزوايا 12">
            <a:hlinkClick r:id="rId4" action="ppaction://hlinksldjump"/>
            <a:extLst>
              <a:ext uri="{FF2B5EF4-FFF2-40B4-BE49-F238E27FC236}">
                <a16:creationId xmlns="" xmlns:a16="http://schemas.microsoft.com/office/drawing/2014/main" id="{02C9A14A-8535-4363-81B7-4E9E0BA9039D}"/>
              </a:ext>
            </a:extLst>
          </p:cNvPr>
          <p:cNvSpPr/>
          <p:nvPr/>
        </p:nvSpPr>
        <p:spPr>
          <a:xfrm>
            <a:off x="10517493" y="2782737"/>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40" name="مستطيل مستدير الزوايا 16">
            <a:hlinkClick r:id="" action="ppaction://noaction"/>
            <a:extLst>
              <a:ext uri="{FF2B5EF4-FFF2-40B4-BE49-F238E27FC236}">
                <a16:creationId xmlns="" xmlns:a16="http://schemas.microsoft.com/office/drawing/2014/main" id="{F0F1F850-26EE-4CA3-86F7-9345F8C043B7}"/>
              </a:ext>
            </a:extLst>
          </p:cNvPr>
          <p:cNvSpPr/>
          <p:nvPr/>
        </p:nvSpPr>
        <p:spPr>
          <a:xfrm>
            <a:off x="10517494" y="3387320"/>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41" name="مستطيل مستدير الزوايا 16">
            <a:hlinkClick r:id="rId5" action="ppaction://hlinksldjump"/>
            <a:extLst>
              <a:ext uri="{FF2B5EF4-FFF2-40B4-BE49-F238E27FC236}">
                <a16:creationId xmlns="" xmlns:a16="http://schemas.microsoft.com/office/drawing/2014/main" id="{FCAA9A9D-66D9-4C62-9EA9-08AEB5B5C91D}"/>
              </a:ext>
            </a:extLst>
          </p:cNvPr>
          <p:cNvSpPr/>
          <p:nvPr/>
        </p:nvSpPr>
        <p:spPr>
          <a:xfrm>
            <a:off x="10518976" y="59730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42" name="مستطيل مستدير الزوايا 16">
            <a:hlinkClick r:id="" action="ppaction://noaction"/>
            <a:extLst>
              <a:ext uri="{FF2B5EF4-FFF2-40B4-BE49-F238E27FC236}">
                <a16:creationId xmlns="" xmlns:a16="http://schemas.microsoft.com/office/drawing/2014/main" id="{A6D69346-064A-43CE-86E1-9DDD1539E51B}"/>
              </a:ext>
            </a:extLst>
          </p:cNvPr>
          <p:cNvSpPr/>
          <p:nvPr/>
        </p:nvSpPr>
        <p:spPr>
          <a:xfrm>
            <a:off x="10532734" y="4007531"/>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3" name="مستطيل مستدير الزوايا 16">
            <a:hlinkClick r:id="" action="ppaction://noaction"/>
            <a:extLst>
              <a:ext uri="{FF2B5EF4-FFF2-40B4-BE49-F238E27FC236}">
                <a16:creationId xmlns="" xmlns:a16="http://schemas.microsoft.com/office/drawing/2014/main" id="{E26899B5-85F1-47B1-AE22-01A44E3E7B06}"/>
              </a:ext>
            </a:extLst>
          </p:cNvPr>
          <p:cNvSpPr/>
          <p:nvPr/>
        </p:nvSpPr>
        <p:spPr>
          <a:xfrm>
            <a:off x="10517494" y="53086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6" name="مستطيل مستدير الزوايا 16">
            <a:hlinkClick r:id="" action="ppaction://noaction"/>
            <a:extLst>
              <a:ext uri="{FF2B5EF4-FFF2-40B4-BE49-F238E27FC236}">
                <a16:creationId xmlns="" xmlns:a16="http://schemas.microsoft.com/office/drawing/2014/main" id="{234515CF-A18E-4E8C-8ADD-92081BB9ADAC}"/>
              </a:ext>
            </a:extLst>
          </p:cNvPr>
          <p:cNvSpPr/>
          <p:nvPr/>
        </p:nvSpPr>
        <p:spPr>
          <a:xfrm>
            <a:off x="10517493" y="463752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5244860" y="177021"/>
            <a:ext cx="72367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5534173" y="298322"/>
            <a:ext cx="5011308" cy="830997"/>
          </a:xfrm>
          <a:prstGeom prst="rect">
            <a:avLst/>
          </a:prstGeom>
        </p:spPr>
        <p:txBody>
          <a:bodyPr wrap="none">
            <a:spAutoFit/>
          </a:bodyPr>
          <a:lstStyle/>
          <a:p>
            <a:pPr algn="r" rtl="1">
              <a:spcBef>
                <a:spcPts val="0"/>
              </a:spcBef>
              <a:spcAft>
                <a:spcPts val="1000"/>
              </a:spcAft>
            </a:pPr>
            <a:r>
              <a:rPr lang="ar-BH" sz="4800" dirty="0">
                <a:solidFill>
                  <a:schemeClr val="bg1"/>
                </a:solidFill>
                <a:latin typeface="Sakkal Majalla" panose="02000000000000000000" pitchFamily="2" charset="-78"/>
                <a:cs typeface="Sultan bold" pitchFamily="2" charset="-78"/>
              </a:rPr>
              <a:t>مجالات الإبداع والابتكار</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TextBox 53">
            <a:extLst>
              <a:ext uri="{FF2B5EF4-FFF2-40B4-BE49-F238E27FC236}">
                <a16:creationId xmlns="" xmlns:a16="http://schemas.microsoft.com/office/drawing/2014/main" id="{3982748D-CA73-464D-B452-9CCF17C388AF}"/>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pic>
        <p:nvPicPr>
          <p:cNvPr id="3" name="Picture 2">
            <a:extLst>
              <a:ext uri="{FF2B5EF4-FFF2-40B4-BE49-F238E27FC236}">
                <a16:creationId xmlns="" xmlns:a16="http://schemas.microsoft.com/office/drawing/2014/main" id="{F30D328F-20EC-4740-933B-335537CE4316}"/>
              </a:ext>
            </a:extLst>
          </p:cNvPr>
          <p:cNvPicPr>
            <a:picLocks noChangeAspect="1"/>
          </p:cNvPicPr>
          <p:nvPr/>
        </p:nvPicPr>
        <p:blipFill rotWithShape="1">
          <a:blip r:embed="rId6"/>
          <a:srcRect l="28302" t="20471" r="31058" b="12904"/>
          <a:stretch/>
        </p:blipFill>
        <p:spPr>
          <a:xfrm>
            <a:off x="2883685" y="1297495"/>
            <a:ext cx="5637102" cy="5198312"/>
          </a:xfrm>
          <a:prstGeom prst="rect">
            <a:avLst/>
          </a:prstGeom>
        </p:spPr>
      </p:pic>
    </p:spTree>
    <p:extLst>
      <p:ext uri="{BB962C8B-B14F-4D97-AF65-F5344CB8AC3E}">
        <p14:creationId xmlns:p14="http://schemas.microsoft.com/office/powerpoint/2010/main" val="1995254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24981" y="133553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R="2880360" lvl="0" algn="just" rtl="1">
              <a:lnSpc>
                <a:spcPct val="107000"/>
              </a:lnSpc>
              <a:spcBef>
                <a:spcPts val="0"/>
              </a:spcBef>
              <a:spcAft>
                <a:spcPts val="800"/>
              </a:spcAft>
              <a:buClr>
                <a:srgbClr val="5A8887"/>
              </a:buClr>
            </a:pPr>
            <a:endParaRPr lang="en-US" sz="3200" dirty="0">
              <a:solidFill>
                <a:srgbClr val="000000"/>
              </a:solidFill>
              <a:latin typeface="Calibri" panose="020F0502020204030204" pitchFamily="34" charset="0"/>
              <a:ea typeface="Calibri" panose="020F0502020204030204" pitchFamily="34" charset="0"/>
              <a:cs typeface="Sakkal Majalla" panose="02000000000000000000" pitchFamily="2" charset="-78"/>
            </a:endParaRPr>
          </a:p>
          <a:p>
            <a:pPr marR="2880360" lvl="0" algn="just" rtl="1">
              <a:lnSpc>
                <a:spcPct val="107000"/>
              </a:lnSpc>
              <a:spcBef>
                <a:spcPts val="0"/>
              </a:spcBef>
              <a:spcAft>
                <a:spcPts val="800"/>
              </a:spcAft>
              <a:buClr>
                <a:srgbClr val="5A8887"/>
              </a:buClr>
            </a:pPr>
            <a:r>
              <a:rPr lang="ar-SA" sz="3200"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إيمانًا من حكومة مملكة البحرين بالشراكة والتطوير، طرحت مسابقة الابتكار الحكوميّ (فكرة)، وتهدف المسابقة تحفيز</a:t>
            </a:r>
            <a:r>
              <a:rPr lang="ar-BH" sz="3200"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a:t>
            </a:r>
            <a:r>
              <a:rPr lang="ar-SA" sz="3200"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 الإبداع والابتكار لدى موظَّفي القطاع الحكوميّ، وإتاحة الفرصة أمامهم للتنافس في تقديم مقترحات فاعلة للارتقاء بمستوى الأداء الحكوميّ</a:t>
            </a:r>
            <a:r>
              <a:rPr lang="en-US" sz="3200" dirty="0">
                <a:solidFill>
                  <a:srgbClr val="000000"/>
                </a:solidFill>
                <a:effectLst/>
                <a:latin typeface="Sakkal Majalla" panose="02000000000000000000" pitchFamily="2" charset="-78"/>
                <a:ea typeface="Calibri" panose="020F0502020204030204" pitchFamily="34" charset="0"/>
                <a:cs typeface="Wingdings 3" panose="05040102010807070707" pitchFamily="18" charset="2"/>
              </a:rPr>
              <a:t>. </a:t>
            </a:r>
            <a:endParaRPr lang="en-US" sz="3200" dirty="0">
              <a:effectLst/>
              <a:latin typeface="Calibri" panose="020F0502020204030204" pitchFamily="34" charset="0"/>
              <a:ea typeface="Calibri" panose="020F0502020204030204" pitchFamily="34" charset="0"/>
              <a:cs typeface="Wingdings 3" panose="05040102010807070707" pitchFamily="18" charset="2"/>
            </a:endParaRPr>
          </a:p>
          <a:p>
            <a:pPr marL="342900" marR="0" lvl="0" indent="-342900" algn="just" rtl="1">
              <a:lnSpc>
                <a:spcPct val="107000"/>
              </a:lnSpc>
              <a:spcBef>
                <a:spcPts val="0"/>
              </a:spcBef>
              <a:spcAft>
                <a:spcPts val="800"/>
              </a:spcAft>
              <a:buClr>
                <a:srgbClr val="5A8887"/>
              </a:buClr>
              <a:buFont typeface="Wingdings 3" panose="05040102010807070707" pitchFamily="18" charset="2"/>
              <a:buChar char=""/>
            </a:pPr>
            <a:r>
              <a:rPr lang="ar-SA" sz="3200"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شاهد بعض الأفكار الابتكاريّة </a:t>
            </a:r>
            <a:r>
              <a:rPr lang="ar-BH" sz="3200" smtClean="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في الفيديوهات </a:t>
            </a:r>
            <a:r>
              <a:rPr lang="ar-SA" sz="3200" smtClean="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الآتية</a:t>
            </a:r>
            <a:r>
              <a:rPr lang="ar-BH" sz="3200" dirty="0" smtClean="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 </a:t>
            </a:r>
            <a:r>
              <a:rPr lang="ar-BH" sz="3200"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ثم أجب عن الأسئلة التي تليها:</a:t>
            </a:r>
            <a:endParaRPr lang="en-US" sz="3200" dirty="0">
              <a:effectLst/>
              <a:latin typeface="Calibri" panose="020F0502020204030204" pitchFamily="34" charset="0"/>
              <a:ea typeface="Calibri" panose="020F0502020204030204" pitchFamily="34" charset="0"/>
              <a:cs typeface="Wingdings 3" panose="05040102010807070707" pitchFamily="18" charset="2"/>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37" name="مستطيل مستدير الزوايا 5">
            <a:hlinkClick r:id="rId2" action="ppaction://hlinksldjump"/>
            <a:extLst>
              <a:ext uri="{FF2B5EF4-FFF2-40B4-BE49-F238E27FC236}">
                <a16:creationId xmlns="" xmlns:a16="http://schemas.microsoft.com/office/drawing/2014/main" id="{43E9C12C-5BC2-40AE-ACC5-04FA6747C583}"/>
              </a:ext>
            </a:extLst>
          </p:cNvPr>
          <p:cNvSpPr/>
          <p:nvPr/>
        </p:nvSpPr>
        <p:spPr>
          <a:xfrm>
            <a:off x="10545482" y="14886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8" name="مستطيل مستدير الزوايا 11">
            <a:hlinkClick r:id="rId3" action="ppaction://hlinksldjump"/>
            <a:extLst>
              <a:ext uri="{FF2B5EF4-FFF2-40B4-BE49-F238E27FC236}">
                <a16:creationId xmlns="" xmlns:a16="http://schemas.microsoft.com/office/drawing/2014/main" id="{26A7B993-6928-4D4E-A625-2F80AE4E59C8}"/>
              </a:ext>
            </a:extLst>
          </p:cNvPr>
          <p:cNvSpPr/>
          <p:nvPr/>
        </p:nvSpPr>
        <p:spPr>
          <a:xfrm>
            <a:off x="10520081" y="2093214"/>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9" name="مستطيل مستدير الزوايا 12">
            <a:hlinkClick r:id="rId4" action="ppaction://hlinksldjump"/>
            <a:extLst>
              <a:ext uri="{FF2B5EF4-FFF2-40B4-BE49-F238E27FC236}">
                <a16:creationId xmlns="" xmlns:a16="http://schemas.microsoft.com/office/drawing/2014/main" id="{02C9A14A-8535-4363-81B7-4E9E0BA9039D}"/>
              </a:ext>
            </a:extLst>
          </p:cNvPr>
          <p:cNvSpPr/>
          <p:nvPr/>
        </p:nvSpPr>
        <p:spPr>
          <a:xfrm>
            <a:off x="10517493" y="2782737"/>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40" name="مستطيل مستدير الزوايا 16">
            <a:hlinkClick r:id="" action="ppaction://noaction"/>
            <a:extLst>
              <a:ext uri="{FF2B5EF4-FFF2-40B4-BE49-F238E27FC236}">
                <a16:creationId xmlns="" xmlns:a16="http://schemas.microsoft.com/office/drawing/2014/main" id="{F0F1F850-26EE-4CA3-86F7-9345F8C043B7}"/>
              </a:ext>
            </a:extLst>
          </p:cNvPr>
          <p:cNvSpPr/>
          <p:nvPr/>
        </p:nvSpPr>
        <p:spPr>
          <a:xfrm>
            <a:off x="10517494" y="3387320"/>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41" name="مستطيل مستدير الزوايا 16">
            <a:hlinkClick r:id="rId5" action="ppaction://hlinksldjump"/>
            <a:extLst>
              <a:ext uri="{FF2B5EF4-FFF2-40B4-BE49-F238E27FC236}">
                <a16:creationId xmlns="" xmlns:a16="http://schemas.microsoft.com/office/drawing/2014/main" id="{FCAA9A9D-66D9-4C62-9EA9-08AEB5B5C91D}"/>
              </a:ext>
            </a:extLst>
          </p:cNvPr>
          <p:cNvSpPr/>
          <p:nvPr/>
        </p:nvSpPr>
        <p:spPr>
          <a:xfrm>
            <a:off x="10518976" y="59730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42" name="مستطيل مستدير الزوايا 16">
            <a:hlinkClick r:id="" action="ppaction://noaction"/>
            <a:extLst>
              <a:ext uri="{FF2B5EF4-FFF2-40B4-BE49-F238E27FC236}">
                <a16:creationId xmlns="" xmlns:a16="http://schemas.microsoft.com/office/drawing/2014/main" id="{A6D69346-064A-43CE-86E1-9DDD1539E51B}"/>
              </a:ext>
            </a:extLst>
          </p:cNvPr>
          <p:cNvSpPr/>
          <p:nvPr/>
        </p:nvSpPr>
        <p:spPr>
          <a:xfrm>
            <a:off x="10532734" y="40075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3" name="مستطيل مستدير الزوايا 16">
            <a:hlinkClick r:id="" action="ppaction://noaction"/>
            <a:extLst>
              <a:ext uri="{FF2B5EF4-FFF2-40B4-BE49-F238E27FC236}">
                <a16:creationId xmlns="" xmlns:a16="http://schemas.microsoft.com/office/drawing/2014/main" id="{E26899B5-85F1-47B1-AE22-01A44E3E7B06}"/>
              </a:ext>
            </a:extLst>
          </p:cNvPr>
          <p:cNvSpPr/>
          <p:nvPr/>
        </p:nvSpPr>
        <p:spPr>
          <a:xfrm>
            <a:off x="10517494" y="53086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6" name="مستطيل مستدير الزوايا 16">
            <a:hlinkClick r:id="" action="ppaction://noaction"/>
            <a:extLst>
              <a:ext uri="{FF2B5EF4-FFF2-40B4-BE49-F238E27FC236}">
                <a16:creationId xmlns="" xmlns:a16="http://schemas.microsoft.com/office/drawing/2014/main" id="{234515CF-A18E-4E8C-8ADD-92081BB9ADAC}"/>
              </a:ext>
            </a:extLst>
          </p:cNvPr>
          <p:cNvSpPr/>
          <p:nvPr/>
        </p:nvSpPr>
        <p:spPr>
          <a:xfrm>
            <a:off x="10484520" y="4644400"/>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3692106" y="177021"/>
            <a:ext cx="8789454"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3721382" y="349048"/>
            <a:ext cx="7362913" cy="769441"/>
          </a:xfrm>
          <a:prstGeom prst="rect">
            <a:avLst/>
          </a:prstGeom>
        </p:spPr>
        <p:txBody>
          <a:bodyPr wrap="none">
            <a:spAutoFit/>
          </a:bodyPr>
          <a:lstStyle/>
          <a:p>
            <a:pPr algn="r" rtl="1">
              <a:spcBef>
                <a:spcPts val="0"/>
              </a:spcBef>
              <a:spcAft>
                <a:spcPts val="1000"/>
              </a:spcAft>
            </a:pPr>
            <a:r>
              <a:rPr lang="ar-BH" sz="4400" dirty="0">
                <a:solidFill>
                  <a:schemeClr val="bg1"/>
                </a:solidFill>
                <a:latin typeface="Sakkal Majalla" panose="02000000000000000000" pitchFamily="2" charset="-78"/>
                <a:cs typeface="Sultan bold" pitchFamily="2" charset="-78"/>
              </a:rPr>
              <a:t>جهود مملكة البحرين في مجالات الابتكار</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Rectangle 52">
            <a:extLst>
              <a:ext uri="{FF2B5EF4-FFF2-40B4-BE49-F238E27FC236}">
                <a16:creationId xmlns="" xmlns:a16="http://schemas.microsoft.com/office/drawing/2014/main" id="{BFFE52D4-E1DA-42DF-9A43-BB2B6B7E791F}"/>
              </a:ext>
            </a:extLst>
          </p:cNvPr>
          <p:cNvSpPr/>
          <p:nvPr/>
        </p:nvSpPr>
        <p:spPr>
          <a:xfrm>
            <a:off x="266356" y="466073"/>
            <a:ext cx="3189019" cy="556028"/>
          </a:xfrm>
          <a:prstGeom prst="rect">
            <a:avLst/>
          </a:prstGeom>
          <a:solidFill>
            <a:srgbClr val="5A88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574675" marR="0" algn="r" rtl="1">
              <a:lnSpc>
                <a:spcPct val="107000"/>
              </a:lnSpc>
              <a:spcBef>
                <a:spcPts val="0"/>
              </a:spcBef>
              <a:spcAft>
                <a:spcPts val="0"/>
              </a:spcAft>
            </a:pPr>
            <a:r>
              <a:rPr lang="ar-BH" sz="2400" dirty="0">
                <a:effectLst/>
                <a:ea typeface="Calibri" panose="020F0502020204030204" pitchFamily="34" charset="0"/>
                <a:cs typeface="Sultan bold"/>
              </a:rPr>
              <a:t>مهارة جماعيّة</a:t>
            </a:r>
            <a:r>
              <a:rPr lang="ar-BH" sz="2400" dirty="0">
                <a:effectLst/>
                <a:ea typeface="Calibri" panose="020F0502020204030204" pitchFamily="34" charset="0"/>
                <a:cs typeface="Times New Roman" panose="02020603050405020304" pitchFamily="18" charset="0"/>
              </a:rPr>
              <a:t> (1-2-4)</a:t>
            </a:r>
            <a:endParaRPr lang="en-US" sz="1600" dirty="0">
              <a:effectLst/>
              <a:ea typeface="Calibri" panose="020F0502020204030204" pitchFamily="34" charset="0"/>
              <a:cs typeface="Arial" panose="020B0604020202020204" pitchFamily="34" charset="0"/>
            </a:endParaRPr>
          </a:p>
          <a:p>
            <a:pPr marL="0" marR="0" algn="l" rtl="1">
              <a:lnSpc>
                <a:spcPct val="107000"/>
              </a:lnSpc>
              <a:spcBef>
                <a:spcPts val="0"/>
              </a:spcBef>
              <a:spcAft>
                <a:spcPts val="0"/>
              </a:spcAft>
            </a:pPr>
            <a:r>
              <a:rPr lang="en-US" sz="2000" dirty="0">
                <a:effectLst/>
                <a:ea typeface="Calibri" panose="020F0502020204030204" pitchFamily="34" charset="0"/>
                <a:cs typeface="Sultan bold"/>
              </a:rPr>
              <a:t> </a:t>
            </a:r>
            <a:endParaRPr lang="en-US" sz="1400" dirty="0">
              <a:effectLst/>
              <a:ea typeface="Calibri" panose="020F0502020204030204" pitchFamily="34" charset="0"/>
              <a:cs typeface="Arial" panose="020B0604020202020204" pitchFamily="34" charset="0"/>
            </a:endParaRPr>
          </a:p>
        </p:txBody>
      </p:sp>
      <p:pic>
        <p:nvPicPr>
          <p:cNvPr id="54" name="صورة 619">
            <a:extLst>
              <a:ext uri="{FF2B5EF4-FFF2-40B4-BE49-F238E27FC236}">
                <a16:creationId xmlns="" xmlns:a16="http://schemas.microsoft.com/office/drawing/2014/main" id="{FEAC8167-D0CF-4C40-AEEA-8632E322E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297" y="2541500"/>
            <a:ext cx="2838450" cy="1120140"/>
          </a:xfrm>
          <a:prstGeom prst="rect">
            <a:avLst/>
          </a:prstGeom>
        </p:spPr>
      </p:pic>
      <p:sp>
        <p:nvSpPr>
          <p:cNvPr id="58" name="TextBox 57">
            <a:extLst>
              <a:ext uri="{FF2B5EF4-FFF2-40B4-BE49-F238E27FC236}">
                <a16:creationId xmlns="" xmlns:a16="http://schemas.microsoft.com/office/drawing/2014/main" id="{207310B4-5F54-4380-B93A-5AAD9F8BCCFA}"/>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sp>
        <p:nvSpPr>
          <p:cNvPr id="14" name="Arrow: Down 13">
            <a:hlinkClick r:id="rId7" action="ppaction://hlinksldjump"/>
            <a:extLst>
              <a:ext uri="{FF2B5EF4-FFF2-40B4-BE49-F238E27FC236}">
                <a16:creationId xmlns="" xmlns:a16="http://schemas.microsoft.com/office/drawing/2014/main" id="{3EEF361C-A927-4C01-93CC-9E701C5D1BA1}"/>
              </a:ext>
            </a:extLst>
          </p:cNvPr>
          <p:cNvSpPr/>
          <p:nvPr/>
        </p:nvSpPr>
        <p:spPr>
          <a:xfrm>
            <a:off x="190308" y="5573906"/>
            <a:ext cx="477520" cy="8337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081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180170" y="1324833"/>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R="2880360" lvl="0" algn="just" rtl="1">
              <a:lnSpc>
                <a:spcPct val="107000"/>
              </a:lnSpc>
              <a:spcBef>
                <a:spcPts val="0"/>
              </a:spcBef>
              <a:spcAft>
                <a:spcPts val="800"/>
              </a:spcAft>
              <a:buClr>
                <a:srgbClr val="5A8887"/>
              </a:buClr>
            </a:pPr>
            <a:r>
              <a:rPr lang="ar-BH" sz="2400"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a:t>
            </a:r>
            <a:endParaRPr lang="en-US" sz="2400" dirty="0">
              <a:effectLst/>
              <a:latin typeface="Calibri" panose="020F0502020204030204" pitchFamily="34" charset="0"/>
              <a:ea typeface="Calibri" panose="020F0502020204030204" pitchFamily="34" charset="0"/>
              <a:cs typeface="Wingdings 3" panose="05040102010807070707" pitchFamily="18" charset="2"/>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37" name="مستطيل مستدير الزوايا 5">
            <a:hlinkClick r:id="rId4" action="ppaction://hlinksldjump"/>
            <a:extLst>
              <a:ext uri="{FF2B5EF4-FFF2-40B4-BE49-F238E27FC236}">
                <a16:creationId xmlns="" xmlns:a16="http://schemas.microsoft.com/office/drawing/2014/main" id="{43E9C12C-5BC2-40AE-ACC5-04FA6747C583}"/>
              </a:ext>
            </a:extLst>
          </p:cNvPr>
          <p:cNvSpPr/>
          <p:nvPr/>
        </p:nvSpPr>
        <p:spPr>
          <a:xfrm>
            <a:off x="10545482" y="14886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8" name="مستطيل مستدير الزوايا 11">
            <a:hlinkClick r:id="rId5" action="ppaction://hlinksldjump"/>
            <a:extLst>
              <a:ext uri="{FF2B5EF4-FFF2-40B4-BE49-F238E27FC236}">
                <a16:creationId xmlns="" xmlns:a16="http://schemas.microsoft.com/office/drawing/2014/main" id="{26A7B993-6928-4D4E-A625-2F80AE4E59C8}"/>
              </a:ext>
            </a:extLst>
          </p:cNvPr>
          <p:cNvSpPr/>
          <p:nvPr/>
        </p:nvSpPr>
        <p:spPr>
          <a:xfrm>
            <a:off x="10520081" y="2093214"/>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9" name="مستطيل مستدير الزوايا 12">
            <a:hlinkClick r:id="rId6" action="ppaction://hlinksldjump"/>
            <a:extLst>
              <a:ext uri="{FF2B5EF4-FFF2-40B4-BE49-F238E27FC236}">
                <a16:creationId xmlns="" xmlns:a16="http://schemas.microsoft.com/office/drawing/2014/main" id="{02C9A14A-8535-4363-81B7-4E9E0BA9039D}"/>
              </a:ext>
            </a:extLst>
          </p:cNvPr>
          <p:cNvSpPr/>
          <p:nvPr/>
        </p:nvSpPr>
        <p:spPr>
          <a:xfrm>
            <a:off x="10517493" y="2782737"/>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40" name="مستطيل مستدير الزوايا 16">
            <a:hlinkClick r:id="" action="ppaction://noaction"/>
            <a:extLst>
              <a:ext uri="{FF2B5EF4-FFF2-40B4-BE49-F238E27FC236}">
                <a16:creationId xmlns="" xmlns:a16="http://schemas.microsoft.com/office/drawing/2014/main" id="{F0F1F850-26EE-4CA3-86F7-9345F8C043B7}"/>
              </a:ext>
            </a:extLst>
          </p:cNvPr>
          <p:cNvSpPr/>
          <p:nvPr/>
        </p:nvSpPr>
        <p:spPr>
          <a:xfrm>
            <a:off x="10517494" y="3387320"/>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41" name="مستطيل مستدير الزوايا 16">
            <a:hlinkClick r:id="rId7" action="ppaction://hlinksldjump"/>
            <a:extLst>
              <a:ext uri="{FF2B5EF4-FFF2-40B4-BE49-F238E27FC236}">
                <a16:creationId xmlns="" xmlns:a16="http://schemas.microsoft.com/office/drawing/2014/main" id="{FCAA9A9D-66D9-4C62-9EA9-08AEB5B5C91D}"/>
              </a:ext>
            </a:extLst>
          </p:cNvPr>
          <p:cNvSpPr/>
          <p:nvPr/>
        </p:nvSpPr>
        <p:spPr>
          <a:xfrm>
            <a:off x="10518976" y="59730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42" name="مستطيل مستدير الزوايا 16">
            <a:hlinkClick r:id="" action="ppaction://noaction"/>
            <a:extLst>
              <a:ext uri="{FF2B5EF4-FFF2-40B4-BE49-F238E27FC236}">
                <a16:creationId xmlns="" xmlns:a16="http://schemas.microsoft.com/office/drawing/2014/main" id="{A6D69346-064A-43CE-86E1-9DDD1539E51B}"/>
              </a:ext>
            </a:extLst>
          </p:cNvPr>
          <p:cNvSpPr/>
          <p:nvPr/>
        </p:nvSpPr>
        <p:spPr>
          <a:xfrm>
            <a:off x="10532734" y="40075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3" name="مستطيل مستدير الزوايا 16">
            <a:hlinkClick r:id="" action="ppaction://noaction"/>
            <a:extLst>
              <a:ext uri="{FF2B5EF4-FFF2-40B4-BE49-F238E27FC236}">
                <a16:creationId xmlns="" xmlns:a16="http://schemas.microsoft.com/office/drawing/2014/main" id="{E26899B5-85F1-47B1-AE22-01A44E3E7B06}"/>
              </a:ext>
            </a:extLst>
          </p:cNvPr>
          <p:cNvSpPr/>
          <p:nvPr/>
        </p:nvSpPr>
        <p:spPr>
          <a:xfrm>
            <a:off x="10517494" y="53086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6" name="مستطيل مستدير الزوايا 16">
            <a:hlinkClick r:id="" action="ppaction://noaction"/>
            <a:extLst>
              <a:ext uri="{FF2B5EF4-FFF2-40B4-BE49-F238E27FC236}">
                <a16:creationId xmlns="" xmlns:a16="http://schemas.microsoft.com/office/drawing/2014/main" id="{234515CF-A18E-4E8C-8ADD-92081BB9ADAC}"/>
              </a:ext>
            </a:extLst>
          </p:cNvPr>
          <p:cNvSpPr/>
          <p:nvPr/>
        </p:nvSpPr>
        <p:spPr>
          <a:xfrm>
            <a:off x="10484520" y="4644400"/>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3251200" y="177021"/>
            <a:ext cx="923036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3648128" y="347769"/>
            <a:ext cx="7362913" cy="769441"/>
          </a:xfrm>
          <a:prstGeom prst="rect">
            <a:avLst/>
          </a:prstGeom>
        </p:spPr>
        <p:txBody>
          <a:bodyPr wrap="none">
            <a:spAutoFit/>
          </a:bodyPr>
          <a:lstStyle/>
          <a:p>
            <a:pPr algn="r" rtl="1">
              <a:spcBef>
                <a:spcPts val="0"/>
              </a:spcBef>
              <a:spcAft>
                <a:spcPts val="1000"/>
              </a:spcAft>
            </a:pPr>
            <a:r>
              <a:rPr lang="ar-BH" sz="4400" dirty="0">
                <a:solidFill>
                  <a:schemeClr val="bg1"/>
                </a:solidFill>
                <a:latin typeface="Sakkal Majalla" panose="02000000000000000000" pitchFamily="2" charset="-78"/>
                <a:cs typeface="Sultan bold" pitchFamily="2" charset="-78"/>
              </a:rPr>
              <a:t>جهود مملكة البحرين في مجالات الابتكار</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4" name="صورة 619">
            <a:extLst>
              <a:ext uri="{FF2B5EF4-FFF2-40B4-BE49-F238E27FC236}">
                <a16:creationId xmlns="" xmlns:a16="http://schemas.microsoft.com/office/drawing/2014/main" id="{FEAC8167-D0CF-4C40-AEEA-8632E322EB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168" y="1357318"/>
            <a:ext cx="2838450" cy="1120140"/>
          </a:xfrm>
          <a:prstGeom prst="rect">
            <a:avLst/>
          </a:prstGeom>
        </p:spPr>
      </p:pic>
      <p:sp>
        <p:nvSpPr>
          <p:cNvPr id="58" name="TextBox 57">
            <a:extLst>
              <a:ext uri="{FF2B5EF4-FFF2-40B4-BE49-F238E27FC236}">
                <a16:creationId xmlns="" xmlns:a16="http://schemas.microsoft.com/office/drawing/2014/main" id="{207310B4-5F54-4380-B93A-5AAD9F8BCCFA}"/>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pic>
        <p:nvPicPr>
          <p:cNvPr id="2" name="فكرة (1) - منصة _شراكة_ للمساهمات والرعاية التجارية (1)">
            <a:hlinkClick r:id="" action="ppaction://media"/>
            <a:extLst>
              <a:ext uri="{FF2B5EF4-FFF2-40B4-BE49-F238E27FC236}">
                <a16:creationId xmlns="" xmlns:a16="http://schemas.microsoft.com/office/drawing/2014/main" id="{A69F9FB2-1C1B-4ABD-9270-D321B93E298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251200" y="1820551"/>
            <a:ext cx="6908800" cy="3886200"/>
          </a:xfrm>
          <a:prstGeom prst="rect">
            <a:avLst/>
          </a:prstGeom>
        </p:spPr>
      </p:pic>
      <p:sp>
        <p:nvSpPr>
          <p:cNvPr id="3" name="Rectangle: Rounded Corners 2">
            <a:extLst>
              <a:ext uri="{FF2B5EF4-FFF2-40B4-BE49-F238E27FC236}">
                <a16:creationId xmlns="" xmlns:a16="http://schemas.microsoft.com/office/drawing/2014/main" id="{AD88342E-973C-44B8-902A-7083EE8F524C}"/>
              </a:ext>
            </a:extLst>
          </p:cNvPr>
          <p:cNvSpPr/>
          <p:nvPr/>
        </p:nvSpPr>
        <p:spPr>
          <a:xfrm>
            <a:off x="294640" y="5701972"/>
            <a:ext cx="1452761" cy="5486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dirty="0">
                <a:hlinkClick r:id="rId10" action="ppaction://hlinksldjump"/>
              </a:rPr>
              <a:t>العودة</a:t>
            </a:r>
            <a:r>
              <a:rPr lang="ar-BH" dirty="0"/>
              <a:t> </a:t>
            </a:r>
            <a:endParaRPr lang="en-US" dirty="0"/>
          </a:p>
        </p:txBody>
      </p:sp>
    </p:spTree>
    <p:extLst>
      <p:ext uri="{BB962C8B-B14F-4D97-AF65-F5344CB8AC3E}">
        <p14:creationId xmlns:p14="http://schemas.microsoft.com/office/powerpoint/2010/main" val="19229271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33064" y="1334622"/>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R="2880360" lvl="0" algn="just" rtl="1">
              <a:lnSpc>
                <a:spcPct val="107000"/>
              </a:lnSpc>
              <a:spcBef>
                <a:spcPts val="0"/>
              </a:spcBef>
              <a:spcAft>
                <a:spcPts val="800"/>
              </a:spcAft>
              <a:buClr>
                <a:srgbClr val="5A8887"/>
              </a:buClr>
            </a:pPr>
            <a:r>
              <a:rPr lang="ar-BH" sz="2400"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a:t>
            </a:r>
            <a:endParaRPr lang="en-US" sz="2400" dirty="0">
              <a:effectLst/>
              <a:latin typeface="Calibri" panose="020F0502020204030204" pitchFamily="34" charset="0"/>
              <a:ea typeface="Calibri" panose="020F0502020204030204" pitchFamily="34" charset="0"/>
              <a:cs typeface="Wingdings 3" panose="05040102010807070707" pitchFamily="18" charset="2"/>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37" name="مستطيل مستدير الزوايا 5">
            <a:hlinkClick r:id="rId4" action="ppaction://hlinksldjump"/>
            <a:extLst>
              <a:ext uri="{FF2B5EF4-FFF2-40B4-BE49-F238E27FC236}">
                <a16:creationId xmlns="" xmlns:a16="http://schemas.microsoft.com/office/drawing/2014/main" id="{43E9C12C-5BC2-40AE-ACC5-04FA6747C583}"/>
              </a:ext>
            </a:extLst>
          </p:cNvPr>
          <p:cNvSpPr/>
          <p:nvPr/>
        </p:nvSpPr>
        <p:spPr>
          <a:xfrm>
            <a:off x="10545482" y="14886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8" name="مستطيل مستدير الزوايا 11">
            <a:hlinkClick r:id="rId5" action="ppaction://hlinksldjump"/>
            <a:extLst>
              <a:ext uri="{FF2B5EF4-FFF2-40B4-BE49-F238E27FC236}">
                <a16:creationId xmlns="" xmlns:a16="http://schemas.microsoft.com/office/drawing/2014/main" id="{26A7B993-6928-4D4E-A625-2F80AE4E59C8}"/>
              </a:ext>
            </a:extLst>
          </p:cNvPr>
          <p:cNvSpPr/>
          <p:nvPr/>
        </p:nvSpPr>
        <p:spPr>
          <a:xfrm>
            <a:off x="10520081" y="2093214"/>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9" name="مستطيل مستدير الزوايا 12">
            <a:hlinkClick r:id="rId6" action="ppaction://hlinksldjump"/>
            <a:extLst>
              <a:ext uri="{FF2B5EF4-FFF2-40B4-BE49-F238E27FC236}">
                <a16:creationId xmlns="" xmlns:a16="http://schemas.microsoft.com/office/drawing/2014/main" id="{02C9A14A-8535-4363-81B7-4E9E0BA9039D}"/>
              </a:ext>
            </a:extLst>
          </p:cNvPr>
          <p:cNvSpPr/>
          <p:nvPr/>
        </p:nvSpPr>
        <p:spPr>
          <a:xfrm>
            <a:off x="10517493" y="2782737"/>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40" name="مستطيل مستدير الزوايا 16">
            <a:hlinkClick r:id="" action="ppaction://noaction"/>
            <a:extLst>
              <a:ext uri="{FF2B5EF4-FFF2-40B4-BE49-F238E27FC236}">
                <a16:creationId xmlns="" xmlns:a16="http://schemas.microsoft.com/office/drawing/2014/main" id="{F0F1F850-26EE-4CA3-86F7-9345F8C043B7}"/>
              </a:ext>
            </a:extLst>
          </p:cNvPr>
          <p:cNvSpPr/>
          <p:nvPr/>
        </p:nvSpPr>
        <p:spPr>
          <a:xfrm>
            <a:off x="10517494" y="3387320"/>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41" name="مستطيل مستدير الزوايا 16">
            <a:hlinkClick r:id="rId7" action="ppaction://hlinksldjump"/>
            <a:extLst>
              <a:ext uri="{FF2B5EF4-FFF2-40B4-BE49-F238E27FC236}">
                <a16:creationId xmlns="" xmlns:a16="http://schemas.microsoft.com/office/drawing/2014/main" id="{FCAA9A9D-66D9-4C62-9EA9-08AEB5B5C91D}"/>
              </a:ext>
            </a:extLst>
          </p:cNvPr>
          <p:cNvSpPr/>
          <p:nvPr/>
        </p:nvSpPr>
        <p:spPr>
          <a:xfrm>
            <a:off x="10518976" y="59730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42" name="مستطيل مستدير الزوايا 16">
            <a:hlinkClick r:id="" action="ppaction://noaction"/>
            <a:extLst>
              <a:ext uri="{FF2B5EF4-FFF2-40B4-BE49-F238E27FC236}">
                <a16:creationId xmlns="" xmlns:a16="http://schemas.microsoft.com/office/drawing/2014/main" id="{A6D69346-064A-43CE-86E1-9DDD1539E51B}"/>
              </a:ext>
            </a:extLst>
          </p:cNvPr>
          <p:cNvSpPr/>
          <p:nvPr/>
        </p:nvSpPr>
        <p:spPr>
          <a:xfrm>
            <a:off x="10532734" y="40075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3" name="مستطيل مستدير الزوايا 16">
            <a:hlinkClick r:id="" action="ppaction://noaction"/>
            <a:extLst>
              <a:ext uri="{FF2B5EF4-FFF2-40B4-BE49-F238E27FC236}">
                <a16:creationId xmlns="" xmlns:a16="http://schemas.microsoft.com/office/drawing/2014/main" id="{E26899B5-85F1-47B1-AE22-01A44E3E7B06}"/>
              </a:ext>
            </a:extLst>
          </p:cNvPr>
          <p:cNvSpPr/>
          <p:nvPr/>
        </p:nvSpPr>
        <p:spPr>
          <a:xfrm>
            <a:off x="10517494" y="53086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6" name="مستطيل مستدير الزوايا 16">
            <a:hlinkClick r:id="" action="ppaction://noaction"/>
            <a:extLst>
              <a:ext uri="{FF2B5EF4-FFF2-40B4-BE49-F238E27FC236}">
                <a16:creationId xmlns="" xmlns:a16="http://schemas.microsoft.com/office/drawing/2014/main" id="{234515CF-A18E-4E8C-8ADD-92081BB9ADAC}"/>
              </a:ext>
            </a:extLst>
          </p:cNvPr>
          <p:cNvSpPr/>
          <p:nvPr/>
        </p:nvSpPr>
        <p:spPr>
          <a:xfrm>
            <a:off x="10484520" y="4644400"/>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2144237" y="177021"/>
            <a:ext cx="10337323"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2408317" y="298322"/>
            <a:ext cx="8137164" cy="830997"/>
          </a:xfrm>
          <a:prstGeom prst="rect">
            <a:avLst/>
          </a:prstGeom>
        </p:spPr>
        <p:txBody>
          <a:bodyPr wrap="none">
            <a:spAutoFit/>
          </a:bodyPr>
          <a:lstStyle/>
          <a:p>
            <a:pPr algn="r" rtl="1">
              <a:spcBef>
                <a:spcPts val="0"/>
              </a:spcBef>
              <a:spcAft>
                <a:spcPts val="1000"/>
              </a:spcAft>
            </a:pPr>
            <a:r>
              <a:rPr lang="ar-BH" sz="4800" dirty="0">
                <a:solidFill>
                  <a:schemeClr val="bg1"/>
                </a:solidFill>
                <a:latin typeface="Sakkal Majalla" panose="02000000000000000000" pitchFamily="2" charset="-78"/>
                <a:cs typeface="Sultan bold" pitchFamily="2" charset="-78"/>
              </a:rPr>
              <a:t>جهود مملكة البحرين في مجالات الابتكار</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4" name="صورة 619">
            <a:extLst>
              <a:ext uri="{FF2B5EF4-FFF2-40B4-BE49-F238E27FC236}">
                <a16:creationId xmlns="" xmlns:a16="http://schemas.microsoft.com/office/drawing/2014/main" id="{FEAC8167-D0CF-4C40-AEEA-8632E322EB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168" y="1357318"/>
            <a:ext cx="2838450" cy="1120140"/>
          </a:xfrm>
          <a:prstGeom prst="rect">
            <a:avLst/>
          </a:prstGeom>
        </p:spPr>
      </p:pic>
      <p:sp>
        <p:nvSpPr>
          <p:cNvPr id="58" name="TextBox 57">
            <a:extLst>
              <a:ext uri="{FF2B5EF4-FFF2-40B4-BE49-F238E27FC236}">
                <a16:creationId xmlns="" xmlns:a16="http://schemas.microsoft.com/office/drawing/2014/main" id="{207310B4-5F54-4380-B93A-5AAD9F8BCCFA}"/>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sp>
        <p:nvSpPr>
          <p:cNvPr id="3" name="Rectangle: Rounded Corners 2">
            <a:extLst>
              <a:ext uri="{FF2B5EF4-FFF2-40B4-BE49-F238E27FC236}">
                <a16:creationId xmlns="" xmlns:a16="http://schemas.microsoft.com/office/drawing/2014/main" id="{AD88342E-973C-44B8-902A-7083EE8F524C}"/>
              </a:ext>
            </a:extLst>
          </p:cNvPr>
          <p:cNvSpPr/>
          <p:nvPr/>
        </p:nvSpPr>
        <p:spPr>
          <a:xfrm>
            <a:off x="294640" y="5701972"/>
            <a:ext cx="1452761" cy="5486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dirty="0">
                <a:hlinkClick r:id="rId9" action="ppaction://hlinksldjump"/>
              </a:rPr>
              <a:t>العودة</a:t>
            </a:r>
            <a:r>
              <a:rPr lang="ar-BH" dirty="0"/>
              <a:t> </a:t>
            </a:r>
            <a:endParaRPr lang="en-US" dirty="0"/>
          </a:p>
        </p:txBody>
      </p:sp>
      <p:pic>
        <p:nvPicPr>
          <p:cNvPr id="5" name="فكرة (3) - تطوير تطبيق _تواصل_">
            <a:hlinkClick r:id="" action="ppaction://media"/>
            <a:extLst>
              <a:ext uri="{FF2B5EF4-FFF2-40B4-BE49-F238E27FC236}">
                <a16:creationId xmlns="" xmlns:a16="http://schemas.microsoft.com/office/drawing/2014/main" id="{2739B9AC-080A-4F89-A3A6-C695350D794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456751" y="1823370"/>
            <a:ext cx="6789393" cy="3819034"/>
          </a:xfrm>
          <a:prstGeom prst="rect">
            <a:avLst/>
          </a:prstGeom>
        </p:spPr>
      </p:pic>
    </p:spTree>
    <p:extLst>
      <p:ext uri="{BB962C8B-B14F-4D97-AF65-F5344CB8AC3E}">
        <p14:creationId xmlns:p14="http://schemas.microsoft.com/office/powerpoint/2010/main" val="487730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33064" y="1334622"/>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R="2880360" lvl="0" algn="just" rtl="1">
              <a:lnSpc>
                <a:spcPct val="107000"/>
              </a:lnSpc>
              <a:spcBef>
                <a:spcPts val="0"/>
              </a:spcBef>
              <a:spcAft>
                <a:spcPts val="800"/>
              </a:spcAft>
              <a:buClr>
                <a:srgbClr val="5A8887"/>
              </a:buClr>
            </a:pPr>
            <a:r>
              <a:rPr lang="ar-BH" sz="2400"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a:t>
            </a:r>
            <a:endParaRPr lang="en-US" sz="2400" dirty="0">
              <a:effectLst/>
              <a:latin typeface="Calibri" panose="020F0502020204030204" pitchFamily="34" charset="0"/>
              <a:ea typeface="Calibri" panose="020F0502020204030204" pitchFamily="34" charset="0"/>
              <a:cs typeface="Wingdings 3" panose="05040102010807070707" pitchFamily="18" charset="2"/>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37" name="مستطيل مستدير الزوايا 5">
            <a:hlinkClick r:id="rId4" action="ppaction://hlinksldjump"/>
            <a:extLst>
              <a:ext uri="{FF2B5EF4-FFF2-40B4-BE49-F238E27FC236}">
                <a16:creationId xmlns="" xmlns:a16="http://schemas.microsoft.com/office/drawing/2014/main" id="{43E9C12C-5BC2-40AE-ACC5-04FA6747C583}"/>
              </a:ext>
            </a:extLst>
          </p:cNvPr>
          <p:cNvSpPr/>
          <p:nvPr/>
        </p:nvSpPr>
        <p:spPr>
          <a:xfrm>
            <a:off x="10545482" y="14886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8" name="مستطيل مستدير الزوايا 11">
            <a:hlinkClick r:id="rId5" action="ppaction://hlinksldjump"/>
            <a:extLst>
              <a:ext uri="{FF2B5EF4-FFF2-40B4-BE49-F238E27FC236}">
                <a16:creationId xmlns="" xmlns:a16="http://schemas.microsoft.com/office/drawing/2014/main" id="{26A7B993-6928-4D4E-A625-2F80AE4E59C8}"/>
              </a:ext>
            </a:extLst>
          </p:cNvPr>
          <p:cNvSpPr/>
          <p:nvPr/>
        </p:nvSpPr>
        <p:spPr>
          <a:xfrm>
            <a:off x="10520081" y="2093214"/>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9" name="مستطيل مستدير الزوايا 12">
            <a:hlinkClick r:id="rId6" action="ppaction://hlinksldjump"/>
            <a:extLst>
              <a:ext uri="{FF2B5EF4-FFF2-40B4-BE49-F238E27FC236}">
                <a16:creationId xmlns="" xmlns:a16="http://schemas.microsoft.com/office/drawing/2014/main" id="{02C9A14A-8535-4363-81B7-4E9E0BA9039D}"/>
              </a:ext>
            </a:extLst>
          </p:cNvPr>
          <p:cNvSpPr/>
          <p:nvPr/>
        </p:nvSpPr>
        <p:spPr>
          <a:xfrm>
            <a:off x="10517493" y="2782737"/>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40" name="مستطيل مستدير الزوايا 16">
            <a:hlinkClick r:id="" action="ppaction://noaction"/>
            <a:extLst>
              <a:ext uri="{FF2B5EF4-FFF2-40B4-BE49-F238E27FC236}">
                <a16:creationId xmlns="" xmlns:a16="http://schemas.microsoft.com/office/drawing/2014/main" id="{F0F1F850-26EE-4CA3-86F7-9345F8C043B7}"/>
              </a:ext>
            </a:extLst>
          </p:cNvPr>
          <p:cNvSpPr/>
          <p:nvPr/>
        </p:nvSpPr>
        <p:spPr>
          <a:xfrm>
            <a:off x="10517494" y="3387320"/>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41" name="مستطيل مستدير الزوايا 16">
            <a:hlinkClick r:id="rId7" action="ppaction://hlinksldjump"/>
            <a:extLst>
              <a:ext uri="{FF2B5EF4-FFF2-40B4-BE49-F238E27FC236}">
                <a16:creationId xmlns="" xmlns:a16="http://schemas.microsoft.com/office/drawing/2014/main" id="{FCAA9A9D-66D9-4C62-9EA9-08AEB5B5C91D}"/>
              </a:ext>
            </a:extLst>
          </p:cNvPr>
          <p:cNvSpPr/>
          <p:nvPr/>
        </p:nvSpPr>
        <p:spPr>
          <a:xfrm>
            <a:off x="10518976" y="59730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42" name="مستطيل مستدير الزوايا 16">
            <a:hlinkClick r:id="" action="ppaction://noaction"/>
            <a:extLst>
              <a:ext uri="{FF2B5EF4-FFF2-40B4-BE49-F238E27FC236}">
                <a16:creationId xmlns="" xmlns:a16="http://schemas.microsoft.com/office/drawing/2014/main" id="{A6D69346-064A-43CE-86E1-9DDD1539E51B}"/>
              </a:ext>
            </a:extLst>
          </p:cNvPr>
          <p:cNvSpPr/>
          <p:nvPr/>
        </p:nvSpPr>
        <p:spPr>
          <a:xfrm>
            <a:off x="10532734" y="40075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3" name="مستطيل مستدير الزوايا 16">
            <a:hlinkClick r:id="" action="ppaction://noaction"/>
            <a:extLst>
              <a:ext uri="{FF2B5EF4-FFF2-40B4-BE49-F238E27FC236}">
                <a16:creationId xmlns="" xmlns:a16="http://schemas.microsoft.com/office/drawing/2014/main" id="{E26899B5-85F1-47B1-AE22-01A44E3E7B06}"/>
              </a:ext>
            </a:extLst>
          </p:cNvPr>
          <p:cNvSpPr/>
          <p:nvPr/>
        </p:nvSpPr>
        <p:spPr>
          <a:xfrm>
            <a:off x="10517494" y="53086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6" name="مستطيل مستدير الزوايا 16">
            <a:hlinkClick r:id="" action="ppaction://noaction"/>
            <a:extLst>
              <a:ext uri="{FF2B5EF4-FFF2-40B4-BE49-F238E27FC236}">
                <a16:creationId xmlns="" xmlns:a16="http://schemas.microsoft.com/office/drawing/2014/main" id="{234515CF-A18E-4E8C-8ADD-92081BB9ADAC}"/>
              </a:ext>
            </a:extLst>
          </p:cNvPr>
          <p:cNvSpPr/>
          <p:nvPr/>
        </p:nvSpPr>
        <p:spPr>
          <a:xfrm>
            <a:off x="10484520" y="4644400"/>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2144237" y="177021"/>
            <a:ext cx="10337323"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2408317" y="298322"/>
            <a:ext cx="8137164" cy="830997"/>
          </a:xfrm>
          <a:prstGeom prst="rect">
            <a:avLst/>
          </a:prstGeom>
        </p:spPr>
        <p:txBody>
          <a:bodyPr wrap="none">
            <a:spAutoFit/>
          </a:bodyPr>
          <a:lstStyle/>
          <a:p>
            <a:pPr algn="r" rtl="1">
              <a:spcBef>
                <a:spcPts val="0"/>
              </a:spcBef>
              <a:spcAft>
                <a:spcPts val="1000"/>
              </a:spcAft>
            </a:pPr>
            <a:r>
              <a:rPr lang="ar-BH" sz="4800" dirty="0">
                <a:solidFill>
                  <a:schemeClr val="bg1"/>
                </a:solidFill>
                <a:latin typeface="Sakkal Majalla" panose="02000000000000000000" pitchFamily="2" charset="-78"/>
                <a:cs typeface="Sultan bold" pitchFamily="2" charset="-78"/>
              </a:rPr>
              <a:t>جهود مملكة البحرين في مجالات الابتكار</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4" name="صورة 619">
            <a:extLst>
              <a:ext uri="{FF2B5EF4-FFF2-40B4-BE49-F238E27FC236}">
                <a16:creationId xmlns="" xmlns:a16="http://schemas.microsoft.com/office/drawing/2014/main" id="{FEAC8167-D0CF-4C40-AEEA-8632E322EB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168" y="1357318"/>
            <a:ext cx="2838450" cy="1120140"/>
          </a:xfrm>
          <a:prstGeom prst="rect">
            <a:avLst/>
          </a:prstGeom>
        </p:spPr>
      </p:pic>
      <p:sp>
        <p:nvSpPr>
          <p:cNvPr id="58" name="TextBox 57">
            <a:extLst>
              <a:ext uri="{FF2B5EF4-FFF2-40B4-BE49-F238E27FC236}">
                <a16:creationId xmlns="" xmlns:a16="http://schemas.microsoft.com/office/drawing/2014/main" id="{207310B4-5F54-4380-B93A-5AAD9F8BCCFA}"/>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sp>
        <p:nvSpPr>
          <p:cNvPr id="3" name="Rectangle: Rounded Corners 2">
            <a:extLst>
              <a:ext uri="{FF2B5EF4-FFF2-40B4-BE49-F238E27FC236}">
                <a16:creationId xmlns="" xmlns:a16="http://schemas.microsoft.com/office/drawing/2014/main" id="{AD88342E-973C-44B8-902A-7083EE8F524C}"/>
              </a:ext>
            </a:extLst>
          </p:cNvPr>
          <p:cNvSpPr/>
          <p:nvPr/>
        </p:nvSpPr>
        <p:spPr>
          <a:xfrm>
            <a:off x="294640" y="5701972"/>
            <a:ext cx="1452761" cy="5486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dirty="0">
                <a:hlinkClick r:id="rId9" action="ppaction://hlinksldjump"/>
              </a:rPr>
              <a:t>العودة</a:t>
            </a:r>
            <a:r>
              <a:rPr lang="ar-BH" dirty="0"/>
              <a:t> </a:t>
            </a:r>
            <a:endParaRPr lang="en-US" dirty="0"/>
          </a:p>
        </p:txBody>
      </p:sp>
      <p:pic>
        <p:nvPicPr>
          <p:cNvPr id="2" name="فكرة (7) – Green by Grey">
            <a:hlinkClick r:id="" action="ppaction://media"/>
            <a:extLst>
              <a:ext uri="{FF2B5EF4-FFF2-40B4-BE49-F238E27FC236}">
                <a16:creationId xmlns="" xmlns:a16="http://schemas.microsoft.com/office/drawing/2014/main" id="{5852B461-CC5C-469B-9A98-73EA0D84A531}"/>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200432" y="2104976"/>
            <a:ext cx="7020528" cy="3949047"/>
          </a:xfrm>
          <a:prstGeom prst="rect">
            <a:avLst/>
          </a:prstGeom>
        </p:spPr>
      </p:pic>
    </p:spTree>
    <p:extLst>
      <p:ext uri="{BB962C8B-B14F-4D97-AF65-F5344CB8AC3E}">
        <p14:creationId xmlns:p14="http://schemas.microsoft.com/office/powerpoint/2010/main" val="1656951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425452" y="92105"/>
            <a:ext cx="1646183" cy="1268068"/>
          </a:xfrm>
          <a:prstGeom prst="rect">
            <a:avLst/>
          </a:prstGeom>
          <a:solidFill>
            <a:schemeClr val="bg1"/>
          </a:solidFill>
        </p:spPr>
      </p:pic>
      <p:sp>
        <p:nvSpPr>
          <p:cNvPr id="5" name="مستطيل مستدير الزوايا 5">
            <a:extLst>
              <a:ext uri="{FF2B5EF4-FFF2-40B4-BE49-F238E27FC236}">
                <a16:creationId xmlns="" xmlns:a16="http://schemas.microsoft.com/office/drawing/2014/main" id="{F0848C28-F070-45C9-B6B6-B01D96B916E9}"/>
              </a:ext>
            </a:extLst>
          </p:cNvPr>
          <p:cNvSpPr/>
          <p:nvPr/>
        </p:nvSpPr>
        <p:spPr>
          <a:xfrm>
            <a:off x="1588698" y="2018582"/>
            <a:ext cx="10603302" cy="3992880"/>
          </a:xfrm>
          <a:prstGeom prst="roundRect">
            <a:avLst>
              <a:gd name="adj" fmla="val 5217"/>
            </a:avLst>
          </a:prstGeom>
          <a:solidFill>
            <a:srgbClr val="F7931F"/>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rtlCol="1" anchor="ctr"/>
          <a:lstStyle/>
          <a:p>
            <a:pPr algn="ctr"/>
            <a:endParaRPr lang="ar-BH"/>
          </a:p>
        </p:txBody>
      </p:sp>
      <p:sp>
        <p:nvSpPr>
          <p:cNvPr id="6" name="عنوان 1">
            <a:extLst>
              <a:ext uri="{FF2B5EF4-FFF2-40B4-BE49-F238E27FC236}">
                <a16:creationId xmlns="" xmlns:a16="http://schemas.microsoft.com/office/drawing/2014/main" id="{617D9E4E-BEA6-4D5C-8473-E0A1958A7B94}"/>
              </a:ext>
            </a:extLst>
          </p:cNvPr>
          <p:cNvSpPr txBox="1">
            <a:spLocks/>
          </p:cNvSpPr>
          <p:nvPr/>
        </p:nvSpPr>
        <p:spPr>
          <a:xfrm>
            <a:off x="3709837" y="2490428"/>
            <a:ext cx="6715615" cy="15239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8000" dirty="0">
                <a:solidFill>
                  <a:srgbClr val="3F5378"/>
                </a:solidFill>
                <a:effectLst>
                  <a:innerShdw blurRad="63500" dist="50800" dir="10800000">
                    <a:prstClr val="black">
                      <a:alpha val="50000"/>
                    </a:prstClr>
                  </a:innerShdw>
                </a:effectLst>
                <a:latin typeface="Arial Black" panose="020B0A04020102020204" pitchFamily="34" charset="0"/>
                <a:cs typeface="Sultan bold" pitchFamily="2" charset="-78"/>
              </a:rPr>
              <a:t>ال</a:t>
            </a:r>
            <a:r>
              <a:rPr lang="ar-BH" sz="8000" dirty="0">
                <a:solidFill>
                  <a:srgbClr val="3F5378"/>
                </a:solidFill>
                <a:effectLst>
                  <a:innerShdw blurRad="63500" dist="50800" dir="10800000">
                    <a:prstClr val="black">
                      <a:alpha val="50000"/>
                    </a:prstClr>
                  </a:innerShdw>
                </a:effectLst>
                <a:latin typeface="Arial Black" panose="020B0A04020102020204" pitchFamily="34" charset="0"/>
                <a:cs typeface="Sultan bold" pitchFamily="2" charset="-78"/>
              </a:rPr>
              <a:t>فصل </a:t>
            </a:r>
            <a:r>
              <a:rPr lang="ar-BH" sz="8000" dirty="0" smtClean="0">
                <a:solidFill>
                  <a:srgbClr val="3F5378"/>
                </a:solidFill>
                <a:effectLst>
                  <a:innerShdw blurRad="63500" dist="50800" dir="10800000">
                    <a:prstClr val="black">
                      <a:alpha val="50000"/>
                    </a:prstClr>
                  </a:innerShdw>
                </a:effectLst>
                <a:latin typeface="Arial Black" panose="020B0A04020102020204" pitchFamily="34" charset="0"/>
                <a:cs typeface="Sultan bold" pitchFamily="2" charset="-78"/>
              </a:rPr>
              <a:t>الأوّل</a:t>
            </a:r>
            <a:endParaRPr lang="en-US" sz="8000" dirty="0">
              <a:solidFill>
                <a:srgbClr val="3F5378"/>
              </a:solidFill>
              <a:effectLst>
                <a:innerShdw blurRad="63500" dist="50800" dir="10800000">
                  <a:prstClr val="black">
                    <a:alpha val="50000"/>
                  </a:prstClr>
                </a:innerShdw>
              </a:effectLst>
              <a:latin typeface="Arial Black" panose="020B0A04020102020204" pitchFamily="34" charset="0"/>
              <a:cs typeface="Sultan bold" pitchFamily="2" charset="-78"/>
            </a:endParaRPr>
          </a:p>
        </p:txBody>
      </p:sp>
      <p:sp>
        <p:nvSpPr>
          <p:cNvPr id="9" name="مستطيل 7">
            <a:extLst>
              <a:ext uri="{FF2B5EF4-FFF2-40B4-BE49-F238E27FC236}">
                <a16:creationId xmlns="" xmlns:a16="http://schemas.microsoft.com/office/drawing/2014/main" id="{0B73313E-3D21-4EAF-B04F-252807E1786C}"/>
              </a:ext>
            </a:extLst>
          </p:cNvPr>
          <p:cNvSpPr/>
          <p:nvPr/>
        </p:nvSpPr>
        <p:spPr>
          <a:xfrm>
            <a:off x="4609772" y="4412482"/>
            <a:ext cx="5008102"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BH" sz="7200" dirty="0">
                <a:ln>
                  <a:solidFill>
                    <a:srgbClr val="3A616A"/>
                  </a:solidFill>
                </a:ln>
                <a:solidFill>
                  <a:schemeClr val="bg1"/>
                </a:solidFill>
                <a:latin typeface="Arial Black" panose="020B0A04020102020204" pitchFamily="34" charset="0"/>
                <a:cs typeface="Sultan bold" pitchFamily="2" charset="-78"/>
              </a:rPr>
              <a:t>مهاراتي </a:t>
            </a:r>
            <a:r>
              <a:rPr lang="ar-BH" sz="7200" dirty="0" smtClean="0">
                <a:ln>
                  <a:solidFill>
                    <a:srgbClr val="3A616A"/>
                  </a:solidFill>
                </a:ln>
                <a:solidFill>
                  <a:schemeClr val="bg1"/>
                </a:solidFill>
                <a:latin typeface="Arial Black" panose="020B0A04020102020204" pitchFamily="34" charset="0"/>
                <a:cs typeface="Sultan bold" pitchFamily="2" charset="-78"/>
              </a:rPr>
              <a:t>الفكريّة</a:t>
            </a:r>
            <a:endParaRPr lang="ar-SA" sz="9600" cap="none" spc="0" dirty="0">
              <a:ln>
                <a:solidFill>
                  <a:srgbClr val="3A616A"/>
                </a:solidFill>
              </a:ln>
              <a:solidFill>
                <a:schemeClr val="bg1"/>
              </a:solidFill>
              <a:effectLst/>
              <a:latin typeface="Arial Black" panose="020B0A04020102020204" pitchFamily="34" charset="0"/>
              <a:cs typeface="Sultan bold" pitchFamily="2" charset="-78"/>
            </a:endParaRPr>
          </a:p>
        </p:txBody>
      </p:sp>
      <p:pic>
        <p:nvPicPr>
          <p:cNvPr id="7" name="صورة 6" descr="selective focus photography of light bulb"/>
          <p:cNvPicPr/>
          <p:nvPr/>
        </p:nvPicPr>
        <p:blipFill>
          <a:blip r:embed="rId3">
            <a:extLst>
              <a:ext uri="{28A0092B-C50C-407E-A947-70E740481C1C}">
                <a14:useLocalDpi xmlns:a14="http://schemas.microsoft.com/office/drawing/2010/main" val="0"/>
              </a:ext>
            </a:extLst>
          </a:blip>
          <a:srcRect/>
          <a:stretch>
            <a:fillRect/>
          </a:stretch>
        </p:blipFill>
        <p:spPr bwMode="auto">
          <a:xfrm>
            <a:off x="102254" y="92105"/>
            <a:ext cx="4752975" cy="3181985"/>
          </a:xfrm>
          <a:prstGeom prst="rect">
            <a:avLst/>
          </a:prstGeom>
          <a:noFill/>
          <a:ln>
            <a:noFill/>
          </a:ln>
        </p:spPr>
      </p:pic>
    </p:spTree>
    <p:extLst>
      <p:ext uri="{BB962C8B-B14F-4D97-AF65-F5344CB8AC3E}">
        <p14:creationId xmlns:p14="http://schemas.microsoft.com/office/powerpoint/2010/main" val="2337973886"/>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180170" y="1325040"/>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342900" lvl="0" indent="-342900" algn="just" rtl="1">
              <a:lnSpc>
                <a:spcPct val="107000"/>
              </a:lnSpc>
              <a:spcAft>
                <a:spcPts val="800"/>
              </a:spcAft>
              <a:buClr>
                <a:srgbClr val="4E7675"/>
              </a:buClr>
              <a:buSzPts val="1200"/>
              <a:buFont typeface="Symbol" panose="05050102010706020507" pitchFamily="18" charset="2"/>
              <a:buChar char=""/>
            </a:pPr>
            <a:r>
              <a:rPr lang="ar-BH" sz="24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ناقش زملاءك في الأفكار الواردة في التجارب الثلاث، ودوّن في (عجلة الشخصيّة) اسم صاحب الفكرة، وفكرة المشروع، والمهارات الرياديّة التي وردت في التجربة، ووصفًا لمفهوم توليد الفكرة:  فكرة جديدة/تطوير فكرة قائمة، وأهمّ فكرة أثارت اهتمامك من كلّ تجربة؟ </a:t>
            </a:r>
            <a:endParaRPr lang="en-US" sz="2400" dirty="0">
              <a:effectLst/>
              <a:latin typeface="Calibri" panose="020F0502020204030204" pitchFamily="34" charset="0"/>
              <a:ea typeface="Calibri" panose="020F0502020204030204" pitchFamily="34" charset="0"/>
              <a:cs typeface="Symbol" panose="05050102010706020507" pitchFamily="18" charset="2"/>
            </a:endParaRPr>
          </a:p>
          <a:p>
            <a:pPr marR="0" lvl="0" algn="just" rtl="1">
              <a:lnSpc>
                <a:spcPct val="107000"/>
              </a:lnSpc>
              <a:spcBef>
                <a:spcPts val="0"/>
              </a:spcBef>
              <a:spcAft>
                <a:spcPts val="0"/>
              </a:spcAft>
              <a:buClr>
                <a:srgbClr val="4E7675"/>
              </a:buClr>
              <a:buSzPts val="1200"/>
            </a:pPr>
            <a:endParaRPr lang="ar-BH" sz="2400" b="1" dirty="0">
              <a:solidFill>
                <a:srgbClr val="C00000"/>
              </a:solidFill>
              <a:latin typeface="Calibri" panose="020F0502020204030204" pitchFamily="34" charset="0"/>
              <a:ea typeface="Calibri" panose="020F0502020204030204" pitchFamily="34" charset="0"/>
              <a:cs typeface="Sakkal Majalla" panose="02000000000000000000" pitchFamily="2" charset="-78"/>
            </a:endParaRPr>
          </a:p>
          <a:p>
            <a:pPr marR="0" lvl="0" algn="just" rtl="1">
              <a:lnSpc>
                <a:spcPct val="107000"/>
              </a:lnSpc>
              <a:spcBef>
                <a:spcPts val="0"/>
              </a:spcBef>
              <a:spcAft>
                <a:spcPts val="0"/>
              </a:spcAft>
              <a:buClr>
                <a:srgbClr val="4E7675"/>
              </a:buClr>
              <a:buSzPts val="1200"/>
            </a:pPr>
            <a:endParaRPr lang="ar-BH" sz="2400" b="1"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endParaRPr>
          </a:p>
          <a:p>
            <a:pPr marR="0" lvl="0" algn="just" rtl="1">
              <a:lnSpc>
                <a:spcPct val="107000"/>
              </a:lnSpc>
              <a:spcBef>
                <a:spcPts val="0"/>
              </a:spcBef>
              <a:spcAft>
                <a:spcPts val="0"/>
              </a:spcAft>
              <a:buClr>
                <a:srgbClr val="4E7675"/>
              </a:buClr>
              <a:buSzPts val="1200"/>
            </a:pPr>
            <a:endParaRPr lang="ar-BH" sz="2400" b="1" dirty="0">
              <a:solidFill>
                <a:srgbClr val="C00000"/>
              </a:solidFill>
              <a:latin typeface="Calibri" panose="020F0502020204030204" pitchFamily="34" charset="0"/>
              <a:ea typeface="Calibri" panose="020F0502020204030204" pitchFamily="34" charset="0"/>
              <a:cs typeface="Sakkal Majalla" panose="02000000000000000000" pitchFamily="2" charset="-78"/>
            </a:endParaRPr>
          </a:p>
          <a:p>
            <a:pPr marR="0" lvl="0" algn="just" rtl="1">
              <a:lnSpc>
                <a:spcPct val="107000"/>
              </a:lnSpc>
              <a:spcBef>
                <a:spcPts val="0"/>
              </a:spcBef>
              <a:spcAft>
                <a:spcPts val="0"/>
              </a:spcAft>
              <a:buClr>
                <a:srgbClr val="4E7675"/>
              </a:buClr>
              <a:buSzPts val="1200"/>
            </a:pPr>
            <a:endParaRPr lang="ar-BH" sz="2400" b="1"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endParaRPr>
          </a:p>
          <a:p>
            <a:pPr marR="0" lvl="0" algn="just" rtl="1">
              <a:lnSpc>
                <a:spcPct val="107000"/>
              </a:lnSpc>
              <a:spcBef>
                <a:spcPts val="0"/>
              </a:spcBef>
              <a:spcAft>
                <a:spcPts val="0"/>
              </a:spcAft>
              <a:buClr>
                <a:srgbClr val="4E7675"/>
              </a:buClr>
              <a:buSzPts val="1200"/>
            </a:pPr>
            <a:endParaRPr lang="ar-BH" sz="2400" b="1" dirty="0">
              <a:solidFill>
                <a:srgbClr val="C00000"/>
              </a:solidFill>
              <a:latin typeface="Calibri" panose="020F0502020204030204" pitchFamily="34" charset="0"/>
              <a:ea typeface="Calibri" panose="020F0502020204030204" pitchFamily="34" charset="0"/>
              <a:cs typeface="Sakkal Majalla" panose="02000000000000000000" pitchFamily="2" charset="-78"/>
            </a:endParaRPr>
          </a:p>
          <a:p>
            <a:pPr marR="0" lvl="0" algn="just" rtl="1">
              <a:lnSpc>
                <a:spcPct val="107000"/>
              </a:lnSpc>
              <a:spcBef>
                <a:spcPts val="0"/>
              </a:spcBef>
              <a:spcAft>
                <a:spcPts val="0"/>
              </a:spcAft>
              <a:buClr>
                <a:srgbClr val="4E7675"/>
              </a:buClr>
              <a:buSzPts val="1200"/>
            </a:pPr>
            <a:endParaRPr lang="ar-BH" sz="2400" b="1"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endParaRPr>
          </a:p>
          <a:p>
            <a:pPr marR="0" lvl="0" algn="just" rtl="1">
              <a:lnSpc>
                <a:spcPct val="107000"/>
              </a:lnSpc>
              <a:spcBef>
                <a:spcPts val="0"/>
              </a:spcBef>
              <a:spcAft>
                <a:spcPts val="0"/>
              </a:spcAft>
              <a:buClr>
                <a:srgbClr val="4E7675"/>
              </a:buClr>
              <a:buSzPts val="1200"/>
            </a:pPr>
            <a:endParaRPr lang="ar-BH" sz="2400" b="1" dirty="0">
              <a:solidFill>
                <a:srgbClr val="C00000"/>
              </a:solidFill>
              <a:latin typeface="Calibri" panose="020F0502020204030204" pitchFamily="34" charset="0"/>
              <a:ea typeface="Calibri" panose="020F0502020204030204" pitchFamily="34" charset="0"/>
              <a:cs typeface="Sakkal Majalla" panose="02000000000000000000" pitchFamily="2" charset="-78"/>
            </a:endParaRPr>
          </a:p>
          <a:p>
            <a:pPr marR="0" lvl="0" algn="just" rtl="1">
              <a:lnSpc>
                <a:spcPct val="107000"/>
              </a:lnSpc>
              <a:spcBef>
                <a:spcPts val="0"/>
              </a:spcBef>
              <a:spcAft>
                <a:spcPts val="0"/>
              </a:spcAft>
              <a:buClr>
                <a:srgbClr val="4E7675"/>
              </a:buClr>
              <a:buSzPts val="1200"/>
            </a:pPr>
            <a:endParaRPr lang="ar-BH" sz="3200" b="1" dirty="0">
              <a:solidFill>
                <a:srgbClr val="C00000"/>
              </a:solidFill>
              <a:latin typeface="Calibri" panose="020F0502020204030204" pitchFamily="34" charset="0"/>
              <a:ea typeface="Calibri" panose="020F0502020204030204" pitchFamily="34" charset="0"/>
              <a:cs typeface="Sakkal Majalla" panose="02000000000000000000" pitchFamily="2" charset="-78"/>
            </a:endParaRPr>
          </a:p>
          <a:p>
            <a:pPr algn="just" rtl="1">
              <a:lnSpc>
                <a:spcPct val="107000"/>
              </a:lnSpc>
              <a:buClr>
                <a:srgbClr val="4E7675"/>
              </a:buClr>
              <a:buSzPts val="1200"/>
            </a:pPr>
            <a:r>
              <a:rPr lang="ar-BH" sz="3200" b="1"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rPr>
              <a:t> </a:t>
            </a:r>
            <a:r>
              <a:rPr lang="ar-BH" sz="2400" b="1"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ابحث مع زملائك في الإنترنت عن جهود مملكة البحرين في مجالات الابتكار</a:t>
            </a:r>
            <a:r>
              <a:rPr lang="ar-BH" sz="18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a:t>
            </a:r>
            <a:endParaRPr lang="en-US" sz="1800" dirty="0">
              <a:effectLst/>
              <a:latin typeface="Calibri" panose="020F0502020204030204" pitchFamily="34" charset="0"/>
              <a:ea typeface="Calibri" panose="020F0502020204030204" pitchFamily="34" charset="0"/>
              <a:cs typeface="Symbol" panose="05050102010706020507" pitchFamily="18" charset="2"/>
            </a:endParaRPr>
          </a:p>
          <a:p>
            <a:pPr marR="0" lvl="0" algn="just" rtl="1">
              <a:lnSpc>
                <a:spcPct val="107000"/>
              </a:lnSpc>
              <a:spcBef>
                <a:spcPts val="0"/>
              </a:spcBef>
              <a:spcAft>
                <a:spcPts val="0"/>
              </a:spcAft>
              <a:buClr>
                <a:srgbClr val="4E7675"/>
              </a:buClr>
              <a:buSzPts val="1200"/>
            </a:pPr>
            <a:endParaRPr lang="en-US" sz="2400" b="1" dirty="0">
              <a:solidFill>
                <a:srgbClr val="C00000"/>
              </a:solidFill>
              <a:effectLst/>
              <a:latin typeface="Calibri" panose="020F0502020204030204" pitchFamily="34" charset="0"/>
              <a:ea typeface="Calibri" panose="020F0502020204030204" pitchFamily="34" charset="0"/>
              <a:cs typeface="Symbol" panose="05050102010706020507" pitchFamily="18" charset="2"/>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37" name="مستطيل مستدير الزوايا 5">
            <a:hlinkClick r:id="rId2" action="ppaction://hlinksldjump"/>
            <a:extLst>
              <a:ext uri="{FF2B5EF4-FFF2-40B4-BE49-F238E27FC236}">
                <a16:creationId xmlns="" xmlns:a16="http://schemas.microsoft.com/office/drawing/2014/main" id="{43E9C12C-5BC2-40AE-ACC5-04FA6747C583}"/>
              </a:ext>
            </a:extLst>
          </p:cNvPr>
          <p:cNvSpPr/>
          <p:nvPr/>
        </p:nvSpPr>
        <p:spPr>
          <a:xfrm>
            <a:off x="10545482" y="14886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8" name="مستطيل مستدير الزوايا 11">
            <a:hlinkClick r:id="rId3" action="ppaction://hlinksldjump"/>
            <a:extLst>
              <a:ext uri="{FF2B5EF4-FFF2-40B4-BE49-F238E27FC236}">
                <a16:creationId xmlns="" xmlns:a16="http://schemas.microsoft.com/office/drawing/2014/main" id="{26A7B993-6928-4D4E-A625-2F80AE4E59C8}"/>
              </a:ext>
            </a:extLst>
          </p:cNvPr>
          <p:cNvSpPr/>
          <p:nvPr/>
        </p:nvSpPr>
        <p:spPr>
          <a:xfrm>
            <a:off x="10520081" y="2093214"/>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9" name="مستطيل مستدير الزوايا 12">
            <a:hlinkClick r:id="rId4" action="ppaction://hlinksldjump"/>
            <a:extLst>
              <a:ext uri="{FF2B5EF4-FFF2-40B4-BE49-F238E27FC236}">
                <a16:creationId xmlns="" xmlns:a16="http://schemas.microsoft.com/office/drawing/2014/main" id="{02C9A14A-8535-4363-81B7-4E9E0BA9039D}"/>
              </a:ext>
            </a:extLst>
          </p:cNvPr>
          <p:cNvSpPr/>
          <p:nvPr/>
        </p:nvSpPr>
        <p:spPr>
          <a:xfrm>
            <a:off x="10517493" y="2782737"/>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40" name="مستطيل مستدير الزوايا 16">
            <a:hlinkClick r:id="" action="ppaction://noaction"/>
            <a:extLst>
              <a:ext uri="{FF2B5EF4-FFF2-40B4-BE49-F238E27FC236}">
                <a16:creationId xmlns="" xmlns:a16="http://schemas.microsoft.com/office/drawing/2014/main" id="{F0F1F850-26EE-4CA3-86F7-9345F8C043B7}"/>
              </a:ext>
            </a:extLst>
          </p:cNvPr>
          <p:cNvSpPr/>
          <p:nvPr/>
        </p:nvSpPr>
        <p:spPr>
          <a:xfrm>
            <a:off x="10517494" y="3387320"/>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41" name="مستطيل مستدير الزوايا 16">
            <a:hlinkClick r:id="rId5" action="ppaction://hlinksldjump"/>
            <a:extLst>
              <a:ext uri="{FF2B5EF4-FFF2-40B4-BE49-F238E27FC236}">
                <a16:creationId xmlns="" xmlns:a16="http://schemas.microsoft.com/office/drawing/2014/main" id="{FCAA9A9D-66D9-4C62-9EA9-08AEB5B5C91D}"/>
              </a:ext>
            </a:extLst>
          </p:cNvPr>
          <p:cNvSpPr/>
          <p:nvPr/>
        </p:nvSpPr>
        <p:spPr>
          <a:xfrm>
            <a:off x="10518976" y="59730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42" name="مستطيل مستدير الزوايا 16">
            <a:hlinkClick r:id="" action="ppaction://noaction"/>
            <a:extLst>
              <a:ext uri="{FF2B5EF4-FFF2-40B4-BE49-F238E27FC236}">
                <a16:creationId xmlns="" xmlns:a16="http://schemas.microsoft.com/office/drawing/2014/main" id="{A6D69346-064A-43CE-86E1-9DDD1539E51B}"/>
              </a:ext>
            </a:extLst>
          </p:cNvPr>
          <p:cNvSpPr/>
          <p:nvPr/>
        </p:nvSpPr>
        <p:spPr>
          <a:xfrm>
            <a:off x="10532734" y="40075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3" name="مستطيل مستدير الزوايا 16">
            <a:hlinkClick r:id="" action="ppaction://noaction"/>
            <a:extLst>
              <a:ext uri="{FF2B5EF4-FFF2-40B4-BE49-F238E27FC236}">
                <a16:creationId xmlns="" xmlns:a16="http://schemas.microsoft.com/office/drawing/2014/main" id="{E26899B5-85F1-47B1-AE22-01A44E3E7B06}"/>
              </a:ext>
            </a:extLst>
          </p:cNvPr>
          <p:cNvSpPr/>
          <p:nvPr/>
        </p:nvSpPr>
        <p:spPr>
          <a:xfrm>
            <a:off x="10517494" y="53086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6" name="مستطيل مستدير الزوايا 16">
            <a:hlinkClick r:id="" action="ppaction://noaction"/>
            <a:extLst>
              <a:ext uri="{FF2B5EF4-FFF2-40B4-BE49-F238E27FC236}">
                <a16:creationId xmlns="" xmlns:a16="http://schemas.microsoft.com/office/drawing/2014/main" id="{234515CF-A18E-4E8C-8ADD-92081BB9ADAC}"/>
              </a:ext>
            </a:extLst>
          </p:cNvPr>
          <p:cNvSpPr/>
          <p:nvPr/>
        </p:nvSpPr>
        <p:spPr>
          <a:xfrm>
            <a:off x="10484520" y="4644400"/>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4028536" y="141355"/>
            <a:ext cx="8696736"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4248335" y="324288"/>
            <a:ext cx="6707284" cy="707886"/>
          </a:xfrm>
          <a:prstGeom prst="rect">
            <a:avLst/>
          </a:prstGeom>
        </p:spPr>
        <p:txBody>
          <a:bodyPr wrap="none">
            <a:spAutoFit/>
          </a:bodyPr>
          <a:lstStyle/>
          <a:p>
            <a:pPr algn="r" rtl="1">
              <a:spcBef>
                <a:spcPts val="0"/>
              </a:spcBef>
              <a:spcAft>
                <a:spcPts val="1000"/>
              </a:spcAft>
            </a:pPr>
            <a:r>
              <a:rPr lang="ar-BH" sz="4000" dirty="0">
                <a:solidFill>
                  <a:schemeClr val="bg1"/>
                </a:solidFill>
                <a:latin typeface="Sakkal Majalla" panose="02000000000000000000" pitchFamily="2" charset="-78"/>
                <a:cs typeface="Sultan bold" pitchFamily="2" charset="-78"/>
              </a:rPr>
              <a:t>جهود مملكة البحرين في مجالات الابتكار</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233608" y="235330"/>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 name="صورة 92">
            <a:extLst>
              <a:ext uri="{FF2B5EF4-FFF2-40B4-BE49-F238E27FC236}">
                <a16:creationId xmlns="" xmlns:a16="http://schemas.microsoft.com/office/drawing/2014/main" id="{A270B8BC-9889-4E3D-8E74-D54000B305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866" y="2431797"/>
            <a:ext cx="6755275" cy="3541255"/>
          </a:xfrm>
          <a:prstGeom prst="rect">
            <a:avLst/>
          </a:prstGeom>
        </p:spPr>
      </p:pic>
      <p:sp>
        <p:nvSpPr>
          <p:cNvPr id="53" name="TextBox 52">
            <a:extLst>
              <a:ext uri="{FF2B5EF4-FFF2-40B4-BE49-F238E27FC236}">
                <a16:creationId xmlns="" xmlns:a16="http://schemas.microsoft.com/office/drawing/2014/main" id="{06F1421E-2C0F-400C-B0C3-F85027A98173}"/>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80421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180170" y="1325040"/>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just" rtl="1">
              <a:lnSpc>
                <a:spcPct val="115000"/>
              </a:lnSpc>
            </a:pPr>
            <a:r>
              <a:rPr lang="ar-SA" sz="3200" b="1" dirty="0">
                <a:solidFill>
                  <a:schemeClr val="tx1"/>
                </a:solidFill>
                <a:effectLst/>
                <a:latin typeface="Calibri" panose="020F0502020204030204" pitchFamily="34" charset="0"/>
                <a:ea typeface="Times New Roman" panose="02020603050405020304" pitchFamily="18" charset="0"/>
                <a:cs typeface="Sakkal Majalla" panose="02000000000000000000" pitchFamily="2" charset="-78"/>
              </a:rPr>
              <a:t>من أجل زيادة التنافسية والكفاءة في القطاع العام بما يتماشى مع أهداف الرؤية الاقتصادية 2030، اتبعت الحكومة نهجًا يشجع على الابتكار، ينقسم إلى قسمين</a:t>
            </a:r>
            <a:r>
              <a:rPr lang="en-US" sz="2400" dirty="0">
                <a:solidFill>
                  <a:schemeClr val="tx1"/>
                </a:solidFill>
                <a:effectLst/>
                <a:latin typeface="Sakkal Majalla" panose="02000000000000000000" pitchFamily="2" charset="-78"/>
                <a:ea typeface="Times New Roman" panose="02020603050405020304" pitchFamily="18" charset="0"/>
                <a:cs typeface="Arial" panose="020B0604020202020204" pitchFamily="34" charset="0"/>
              </a:rPr>
              <a:t>:</a:t>
            </a:r>
          </a:p>
          <a:p>
            <a:pPr marL="0" marR="0" algn="just" rtl="1">
              <a:lnSpc>
                <a:spcPct val="115000"/>
              </a:lnSpc>
              <a:spcBef>
                <a:spcPts val="0"/>
              </a:spcBef>
              <a:spcAft>
                <a:spcPts val="0"/>
              </a:spcAft>
            </a:pPr>
            <a:r>
              <a:rPr lang="ar-BH" sz="3200" dirty="0">
                <a:solidFill>
                  <a:srgbClr val="C00000"/>
                </a:solidFill>
                <a:effectLst/>
                <a:latin typeface="Sakkal Majalla" panose="02000000000000000000" pitchFamily="2" charset="-78"/>
                <a:ea typeface="Calibri" panose="020F0502020204030204" pitchFamily="34" charset="0"/>
                <a:cs typeface="Sultan bold"/>
              </a:rPr>
              <a:t>أولاً:  </a:t>
            </a:r>
            <a:r>
              <a:rPr lang="ar-SA" sz="3200" dirty="0">
                <a:solidFill>
                  <a:srgbClr val="C00000"/>
                </a:solidFill>
                <a:effectLst/>
                <a:latin typeface="Sakkal Majalla" panose="02000000000000000000" pitchFamily="2" charset="-78"/>
                <a:ea typeface="Calibri" panose="020F0502020204030204" pitchFamily="34" charset="0"/>
                <a:cs typeface="Sultan bold"/>
              </a:rPr>
              <a:t>المبادرات الحكومية في مجال الابتكار</a:t>
            </a:r>
            <a:endParaRPr lang="ar-BH" sz="3200" dirty="0">
              <a:solidFill>
                <a:srgbClr val="C00000"/>
              </a:solidFill>
              <a:effectLst/>
              <a:latin typeface="Sakkal Majalla" panose="02000000000000000000" pitchFamily="2" charset="-78"/>
              <a:ea typeface="Calibri" panose="020F0502020204030204" pitchFamily="34" charset="0"/>
              <a:cs typeface="Sultan bold"/>
            </a:endParaRPr>
          </a:p>
          <a:p>
            <a:pPr marL="0" marR="0" algn="just" rtl="1">
              <a:lnSpc>
                <a:spcPct val="115000"/>
              </a:lnSpc>
              <a:spcBef>
                <a:spcPts val="0"/>
              </a:spcBef>
              <a:spcAft>
                <a:spcPts val="0"/>
              </a:spcAft>
            </a:pPr>
            <a:r>
              <a:rPr lang="ar-SA" sz="3200" dirty="0">
                <a:solidFill>
                  <a:schemeClr val="tx1"/>
                </a:solidFill>
                <a:effectLst/>
                <a:latin typeface="Times New Roman" panose="02020603050405020304" pitchFamily="18" charset="0"/>
                <a:ea typeface="Times New Roman" panose="02020603050405020304" pitchFamily="18" charset="0"/>
                <a:cs typeface="Sakkal Majalla" panose="02000000000000000000" pitchFamily="2" charset="-78"/>
              </a:rPr>
              <a:t> أدناه، بعض المبادرات الحكومية الرئيسية لتعزيز الابتكار وهي كالآتي:</a:t>
            </a:r>
            <a:endParaRPr lang="ar-BH" sz="3200" dirty="0">
              <a:solidFill>
                <a:schemeClr val="tx1"/>
              </a:solidFill>
              <a:effectLst/>
              <a:latin typeface="Times New Roman" panose="02020603050405020304" pitchFamily="18" charset="0"/>
              <a:ea typeface="Times New Roman" panose="02020603050405020304" pitchFamily="18" charset="0"/>
              <a:cs typeface="Sakkal Majalla" panose="02000000000000000000" pitchFamily="2" charset="-78"/>
            </a:endParaRPr>
          </a:p>
          <a:p>
            <a:pPr marL="1258888" marR="0" indent="-514350" algn="just" rtl="1">
              <a:lnSpc>
                <a:spcPct val="115000"/>
              </a:lnSpc>
              <a:spcBef>
                <a:spcPts val="0"/>
              </a:spcBef>
              <a:spcAft>
                <a:spcPts val="0"/>
              </a:spcAft>
              <a:buFont typeface="+mj-lt"/>
              <a:buAutoNum type="arabicPeriod"/>
            </a:pPr>
            <a:r>
              <a:rPr lang="ar-BH" sz="3200" dirty="0">
                <a:solidFill>
                  <a:schemeClr val="tx1"/>
                </a:solidFill>
                <a:latin typeface="Times New Roman" panose="02020603050405020304" pitchFamily="18" charset="0"/>
                <a:ea typeface="Calibri" panose="020F0502020204030204" pitchFamily="34" charset="0"/>
                <a:cs typeface="Sakkal Majalla" panose="02000000000000000000" pitchFamily="2" charset="-78"/>
              </a:rPr>
              <a:t>الاستثمار في الابتكار.</a:t>
            </a:r>
          </a:p>
          <a:p>
            <a:pPr marL="1258888" marR="0" indent="-514350" algn="just" rtl="1">
              <a:lnSpc>
                <a:spcPct val="115000"/>
              </a:lnSpc>
              <a:spcBef>
                <a:spcPts val="0"/>
              </a:spcBef>
              <a:spcAft>
                <a:spcPts val="0"/>
              </a:spcAft>
              <a:buFont typeface="+mj-lt"/>
              <a:buAutoNum type="arabicPeriod"/>
            </a:pPr>
            <a:r>
              <a:rPr lang="ar-BH" sz="3200" dirty="0">
                <a:solidFill>
                  <a:schemeClr val="tx1"/>
                </a:solidFill>
                <a:effectLst/>
                <a:latin typeface="Times New Roman" panose="02020603050405020304" pitchFamily="18" charset="0"/>
                <a:ea typeface="Calibri" panose="020F0502020204030204" pitchFamily="34" charset="0"/>
                <a:cs typeface="Sakkal Majalla" panose="02000000000000000000" pitchFamily="2" charset="-78"/>
              </a:rPr>
              <a:t>حكومة مبتكرة.</a:t>
            </a:r>
          </a:p>
          <a:p>
            <a:pPr marL="1258888" marR="0" indent="-514350" algn="just" rtl="1">
              <a:lnSpc>
                <a:spcPct val="115000"/>
              </a:lnSpc>
              <a:spcBef>
                <a:spcPts val="0"/>
              </a:spcBef>
              <a:spcAft>
                <a:spcPts val="0"/>
              </a:spcAft>
              <a:buFont typeface="+mj-lt"/>
              <a:buAutoNum type="arabicPeriod"/>
            </a:pPr>
            <a:r>
              <a:rPr lang="ar-BH" sz="3200" dirty="0">
                <a:solidFill>
                  <a:schemeClr val="tx1"/>
                </a:solidFill>
                <a:effectLst/>
                <a:latin typeface="Times New Roman" panose="02020603050405020304" pitchFamily="18" charset="0"/>
                <a:ea typeface="Calibri" panose="020F0502020204030204" pitchFamily="34" charset="0"/>
                <a:cs typeface="Sakkal Majalla" panose="02000000000000000000" pitchFamily="2" charset="-78"/>
              </a:rPr>
              <a:t>دعم الابتكار.</a:t>
            </a:r>
          </a:p>
          <a:p>
            <a:pPr marL="1258888" marR="0" indent="-514350" algn="just" rtl="1">
              <a:lnSpc>
                <a:spcPct val="115000"/>
              </a:lnSpc>
              <a:spcBef>
                <a:spcPts val="0"/>
              </a:spcBef>
              <a:spcAft>
                <a:spcPts val="0"/>
              </a:spcAft>
              <a:buFont typeface="+mj-lt"/>
              <a:buAutoNum type="arabicPeriod"/>
            </a:pPr>
            <a:r>
              <a:rPr lang="ar-BH" sz="3200" dirty="0">
                <a:solidFill>
                  <a:schemeClr val="tx1"/>
                </a:solidFill>
                <a:latin typeface="Times New Roman" panose="02020603050405020304" pitchFamily="18" charset="0"/>
                <a:ea typeface="Calibri" panose="020F0502020204030204" pitchFamily="34" charset="0"/>
                <a:cs typeface="Sakkal Majalla" panose="02000000000000000000" pitchFamily="2" charset="-78"/>
              </a:rPr>
              <a:t>حاضنات ومسرعات الأعمال.</a:t>
            </a:r>
          </a:p>
          <a:p>
            <a:pPr marL="1258888" marR="0" indent="-514350" algn="just" rtl="1">
              <a:lnSpc>
                <a:spcPct val="115000"/>
              </a:lnSpc>
              <a:spcBef>
                <a:spcPts val="0"/>
              </a:spcBef>
              <a:spcAft>
                <a:spcPts val="0"/>
              </a:spcAft>
              <a:buFont typeface="+mj-lt"/>
              <a:buAutoNum type="arabicPeriod"/>
            </a:pPr>
            <a:r>
              <a:rPr lang="ar-BH" sz="3200" dirty="0">
                <a:solidFill>
                  <a:schemeClr val="tx1"/>
                </a:solidFill>
                <a:effectLst/>
                <a:latin typeface="Times New Roman" panose="02020603050405020304" pitchFamily="18" charset="0"/>
                <a:ea typeface="Calibri" panose="020F0502020204030204" pitchFamily="34" charset="0"/>
                <a:cs typeface="Sakkal Majalla" panose="02000000000000000000" pitchFamily="2" charset="-78"/>
              </a:rPr>
              <a:t>حماية الأفكار المبتكرة.</a:t>
            </a:r>
            <a:endParaRPr lang="en-US" sz="3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37" name="مستطيل مستدير الزوايا 5">
            <a:hlinkClick r:id="rId2" action="ppaction://hlinksldjump"/>
            <a:extLst>
              <a:ext uri="{FF2B5EF4-FFF2-40B4-BE49-F238E27FC236}">
                <a16:creationId xmlns="" xmlns:a16="http://schemas.microsoft.com/office/drawing/2014/main" id="{43E9C12C-5BC2-40AE-ACC5-04FA6747C583}"/>
              </a:ext>
            </a:extLst>
          </p:cNvPr>
          <p:cNvSpPr/>
          <p:nvPr/>
        </p:nvSpPr>
        <p:spPr>
          <a:xfrm>
            <a:off x="10545482" y="14886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8" name="مستطيل مستدير الزوايا 11">
            <a:hlinkClick r:id="rId3" action="ppaction://hlinksldjump"/>
            <a:extLst>
              <a:ext uri="{FF2B5EF4-FFF2-40B4-BE49-F238E27FC236}">
                <a16:creationId xmlns="" xmlns:a16="http://schemas.microsoft.com/office/drawing/2014/main" id="{26A7B993-6928-4D4E-A625-2F80AE4E59C8}"/>
              </a:ext>
            </a:extLst>
          </p:cNvPr>
          <p:cNvSpPr/>
          <p:nvPr/>
        </p:nvSpPr>
        <p:spPr>
          <a:xfrm>
            <a:off x="10520081" y="2093214"/>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9" name="مستطيل مستدير الزوايا 12">
            <a:hlinkClick r:id="rId4" action="ppaction://hlinksldjump"/>
            <a:extLst>
              <a:ext uri="{FF2B5EF4-FFF2-40B4-BE49-F238E27FC236}">
                <a16:creationId xmlns="" xmlns:a16="http://schemas.microsoft.com/office/drawing/2014/main" id="{02C9A14A-8535-4363-81B7-4E9E0BA9039D}"/>
              </a:ext>
            </a:extLst>
          </p:cNvPr>
          <p:cNvSpPr/>
          <p:nvPr/>
        </p:nvSpPr>
        <p:spPr>
          <a:xfrm>
            <a:off x="10517493" y="2782737"/>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40" name="مستطيل مستدير الزوايا 16">
            <a:hlinkClick r:id="" action="ppaction://noaction"/>
            <a:extLst>
              <a:ext uri="{FF2B5EF4-FFF2-40B4-BE49-F238E27FC236}">
                <a16:creationId xmlns="" xmlns:a16="http://schemas.microsoft.com/office/drawing/2014/main" id="{F0F1F850-26EE-4CA3-86F7-9345F8C043B7}"/>
              </a:ext>
            </a:extLst>
          </p:cNvPr>
          <p:cNvSpPr/>
          <p:nvPr/>
        </p:nvSpPr>
        <p:spPr>
          <a:xfrm>
            <a:off x="10517494" y="3387320"/>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41" name="مستطيل مستدير الزوايا 16">
            <a:hlinkClick r:id="rId5" action="ppaction://hlinksldjump"/>
            <a:extLst>
              <a:ext uri="{FF2B5EF4-FFF2-40B4-BE49-F238E27FC236}">
                <a16:creationId xmlns="" xmlns:a16="http://schemas.microsoft.com/office/drawing/2014/main" id="{FCAA9A9D-66D9-4C62-9EA9-08AEB5B5C91D}"/>
              </a:ext>
            </a:extLst>
          </p:cNvPr>
          <p:cNvSpPr/>
          <p:nvPr/>
        </p:nvSpPr>
        <p:spPr>
          <a:xfrm>
            <a:off x="10518976" y="59730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42" name="مستطيل مستدير الزوايا 16">
            <a:hlinkClick r:id="" action="ppaction://noaction"/>
            <a:extLst>
              <a:ext uri="{FF2B5EF4-FFF2-40B4-BE49-F238E27FC236}">
                <a16:creationId xmlns="" xmlns:a16="http://schemas.microsoft.com/office/drawing/2014/main" id="{A6D69346-064A-43CE-86E1-9DDD1539E51B}"/>
              </a:ext>
            </a:extLst>
          </p:cNvPr>
          <p:cNvSpPr/>
          <p:nvPr/>
        </p:nvSpPr>
        <p:spPr>
          <a:xfrm>
            <a:off x="10532734" y="40075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3" name="مستطيل مستدير الزوايا 16">
            <a:hlinkClick r:id="" action="ppaction://noaction"/>
            <a:extLst>
              <a:ext uri="{FF2B5EF4-FFF2-40B4-BE49-F238E27FC236}">
                <a16:creationId xmlns="" xmlns:a16="http://schemas.microsoft.com/office/drawing/2014/main" id="{E26899B5-85F1-47B1-AE22-01A44E3E7B06}"/>
              </a:ext>
            </a:extLst>
          </p:cNvPr>
          <p:cNvSpPr/>
          <p:nvPr/>
        </p:nvSpPr>
        <p:spPr>
          <a:xfrm>
            <a:off x="10517494" y="53086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6" name="مستطيل مستدير الزوايا 16">
            <a:hlinkClick r:id="" action="ppaction://noaction"/>
            <a:extLst>
              <a:ext uri="{FF2B5EF4-FFF2-40B4-BE49-F238E27FC236}">
                <a16:creationId xmlns="" xmlns:a16="http://schemas.microsoft.com/office/drawing/2014/main" id="{234515CF-A18E-4E8C-8ADD-92081BB9ADAC}"/>
              </a:ext>
            </a:extLst>
          </p:cNvPr>
          <p:cNvSpPr/>
          <p:nvPr/>
        </p:nvSpPr>
        <p:spPr>
          <a:xfrm>
            <a:off x="10484520" y="4644400"/>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2144237" y="177021"/>
            <a:ext cx="10337323"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2408317" y="298322"/>
            <a:ext cx="8137164" cy="830997"/>
          </a:xfrm>
          <a:prstGeom prst="rect">
            <a:avLst/>
          </a:prstGeom>
        </p:spPr>
        <p:txBody>
          <a:bodyPr wrap="none">
            <a:spAutoFit/>
          </a:bodyPr>
          <a:lstStyle/>
          <a:p>
            <a:pPr algn="r" rtl="1">
              <a:spcBef>
                <a:spcPts val="0"/>
              </a:spcBef>
              <a:spcAft>
                <a:spcPts val="1000"/>
              </a:spcAft>
            </a:pPr>
            <a:r>
              <a:rPr lang="ar-BH" sz="4800" dirty="0">
                <a:solidFill>
                  <a:schemeClr val="bg1"/>
                </a:solidFill>
                <a:latin typeface="Sakkal Majalla" panose="02000000000000000000" pitchFamily="2" charset="-78"/>
                <a:cs typeface="Sultan bold" pitchFamily="2" charset="-78"/>
              </a:rPr>
              <a:t>جهود مملكة البحرين في مجالات الابتكار</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TextBox 54">
            <a:extLst>
              <a:ext uri="{FF2B5EF4-FFF2-40B4-BE49-F238E27FC236}">
                <a16:creationId xmlns="" xmlns:a16="http://schemas.microsoft.com/office/drawing/2014/main" id="{0895613C-BC04-4D29-B593-D9B8500AF97D}"/>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357394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BH" sz="16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وزارة التربية والتعليم – </a:t>
            </a:r>
            <a:r>
              <a:rPr kumimoji="0" lang="ar-SA" sz="16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الفصل الدراسي الثاني 2021-2022</a:t>
            </a:r>
            <a:endParaRPr kumimoji="0" lang="en-US" sz="16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180170" y="1325253"/>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just" rtl="1">
              <a:lnSpc>
                <a:spcPct val="115000"/>
              </a:lnSpc>
            </a:pPr>
            <a:r>
              <a:rPr lang="ar-SA" sz="3600" b="1" dirty="0">
                <a:solidFill>
                  <a:schemeClr val="tx1"/>
                </a:solidFill>
                <a:effectLst/>
                <a:latin typeface="Calibri" panose="020F0502020204030204" pitchFamily="34" charset="0"/>
                <a:ea typeface="Times New Roman" panose="02020603050405020304" pitchFamily="18" charset="0"/>
                <a:cs typeface="Sakkal Majalla" panose="02000000000000000000" pitchFamily="2" charset="-78"/>
              </a:rPr>
              <a:t>من أجل زيادة التنافسية والكفاءة في القطاع العام بما يتماشى مع أهداف الرؤية الاقتصادية 2030، اتبعت الحكومة نهجًا يشجع على الابتكار، ينقسم إلى قسمين</a:t>
            </a:r>
            <a:r>
              <a:rPr lang="en-US" sz="2800" dirty="0">
                <a:solidFill>
                  <a:schemeClr val="tx1"/>
                </a:solidFill>
                <a:effectLst/>
                <a:latin typeface="Sakkal Majalla" panose="02000000000000000000" pitchFamily="2" charset="-78"/>
                <a:ea typeface="Times New Roman" panose="02020603050405020304" pitchFamily="18" charset="0"/>
                <a:cs typeface="Arial" panose="020B0604020202020204" pitchFamily="34" charset="0"/>
              </a:rPr>
              <a:t>:</a:t>
            </a:r>
          </a:p>
          <a:p>
            <a:pPr marL="0" marR="0" algn="just" rtl="1">
              <a:lnSpc>
                <a:spcPct val="115000"/>
              </a:lnSpc>
              <a:spcBef>
                <a:spcPts val="0"/>
              </a:spcBef>
              <a:spcAft>
                <a:spcPts val="0"/>
              </a:spcAft>
            </a:pPr>
            <a:endParaRPr lang="ar-BH" sz="3300" dirty="0">
              <a:solidFill>
                <a:srgbClr val="C00000"/>
              </a:solidFill>
              <a:effectLst/>
              <a:latin typeface="Sakkal Majalla" panose="02000000000000000000" pitchFamily="2" charset="-78"/>
              <a:ea typeface="Times New Roman" panose="02020603050405020304" pitchFamily="18" charset="0"/>
              <a:cs typeface="Sultan bold"/>
            </a:endParaRPr>
          </a:p>
          <a:p>
            <a:pPr marL="0" marR="0" algn="just" rtl="1">
              <a:lnSpc>
                <a:spcPct val="115000"/>
              </a:lnSpc>
              <a:spcBef>
                <a:spcPts val="0"/>
              </a:spcBef>
              <a:spcAft>
                <a:spcPts val="0"/>
              </a:spcAft>
            </a:pPr>
            <a:r>
              <a:rPr lang="ar-SA" sz="3300" dirty="0">
                <a:solidFill>
                  <a:srgbClr val="C00000"/>
                </a:solidFill>
                <a:effectLst/>
                <a:latin typeface="Sakkal Majalla" panose="02000000000000000000" pitchFamily="2" charset="-78"/>
                <a:ea typeface="Times New Roman" panose="02020603050405020304" pitchFamily="18" charset="0"/>
                <a:cs typeface="Sultan bold"/>
              </a:rPr>
              <a:t>ثانيًا:  الجوائز والمسابقات في مجال الابتكار:</a:t>
            </a:r>
            <a:endParaRPr lang="en-US" sz="3300" dirty="0">
              <a:solidFill>
                <a:srgbClr val="C00000"/>
              </a:solidFill>
              <a:effectLst/>
              <a:latin typeface="Sakkal Majalla" panose="02000000000000000000" pitchFamily="2" charset="-78"/>
              <a:ea typeface="Times New Roman" panose="02020603050405020304" pitchFamily="18" charset="0"/>
              <a:cs typeface="Sultan bold"/>
            </a:endParaRPr>
          </a:p>
          <a:p>
            <a:pPr marL="0" marR="0" algn="just" rtl="1">
              <a:lnSpc>
                <a:spcPct val="115000"/>
              </a:lnSpc>
              <a:spcBef>
                <a:spcPts val="0"/>
              </a:spcBef>
              <a:spcAft>
                <a:spcPts val="0"/>
              </a:spcAft>
            </a:pPr>
            <a:r>
              <a:rPr lang="ar-SA" sz="3300" dirty="0">
                <a:effectLst/>
                <a:latin typeface="Times New Roman" panose="02020603050405020304" pitchFamily="18" charset="0"/>
                <a:ea typeface="Times New Roman" panose="02020603050405020304" pitchFamily="18" charset="0"/>
                <a:cs typeface="Sakkal Majalla" panose="02000000000000000000" pitchFamily="2" charset="-78"/>
              </a:rPr>
              <a:t> </a:t>
            </a:r>
            <a:r>
              <a:rPr lang="ar-SA" sz="3300" b="1" dirty="0">
                <a:solidFill>
                  <a:schemeClr val="accent1">
                    <a:lumMod val="50000"/>
                  </a:schemeClr>
                </a:solidFill>
                <a:effectLst/>
                <a:latin typeface="Times New Roman" panose="02020603050405020304" pitchFamily="18" charset="0"/>
                <a:ea typeface="Times New Roman" panose="02020603050405020304" pitchFamily="18" charset="0"/>
                <a:cs typeface="Sakkal Majalla" panose="02000000000000000000" pitchFamily="2" charset="-78"/>
              </a:rPr>
              <a:t>تنظم حكومة البحرين مسابقات سنوية بهدف تشجيع الابتكار، منها الآتي:</a:t>
            </a:r>
            <a:endParaRPr lang="en-US" sz="3300" b="1" dirty="0">
              <a:solidFill>
                <a:schemeClr val="accent1">
                  <a:lumMod val="50000"/>
                </a:schemeClr>
              </a:solidFill>
              <a:effectLst/>
              <a:latin typeface="Times New Roman" panose="02020603050405020304" pitchFamily="18" charset="0"/>
              <a:ea typeface="Times New Roman" panose="02020603050405020304" pitchFamily="18" charset="0"/>
              <a:cs typeface="Sakkal Majalla" panose="02000000000000000000" pitchFamily="2" charset="-78"/>
            </a:endParaRPr>
          </a:p>
          <a:p>
            <a:pPr marL="342900" marR="0" lvl="0" indent="-342900" algn="just" rtl="1">
              <a:lnSpc>
                <a:spcPct val="115000"/>
              </a:lnSpc>
              <a:spcBef>
                <a:spcPts val="0"/>
              </a:spcBef>
              <a:spcAft>
                <a:spcPts val="0"/>
              </a:spcAft>
              <a:buFont typeface="+mj-lt"/>
              <a:buAutoNum type="arabicPeriod"/>
            </a:pPr>
            <a:r>
              <a:rPr lang="ar-SA" sz="3300" b="1" dirty="0">
                <a:solidFill>
                  <a:srgbClr val="3F5378"/>
                </a:solidFill>
                <a:effectLst/>
                <a:latin typeface="Calibri Light" panose="020F0302020204030204" pitchFamily="34" charset="0"/>
                <a:ea typeface="Times New Roman" panose="02020603050405020304" pitchFamily="18" charset="0"/>
                <a:cs typeface="Sakkal Majalla" panose="02000000000000000000" pitchFamily="2" charset="-78"/>
              </a:rPr>
              <a:t>مسابقة فكرة للابتكار الحكومي</a:t>
            </a:r>
            <a:r>
              <a:rPr lang="ar-SA" sz="3300" b="1" dirty="0">
                <a:solidFill>
                  <a:srgbClr val="2F5496"/>
                </a:solidFill>
                <a:effectLst/>
                <a:latin typeface="Calibri Light" panose="020F0302020204030204" pitchFamily="34" charset="0"/>
                <a:ea typeface="Times New Roman" panose="02020603050405020304" pitchFamily="18" charset="0"/>
                <a:cs typeface="Sakkal Majalla" panose="02000000000000000000" pitchFamily="2" charset="-78"/>
              </a:rPr>
              <a:t> </a:t>
            </a:r>
            <a:endParaRPr lang="en-US" sz="33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gn="just" rtl="1">
              <a:lnSpc>
                <a:spcPct val="115000"/>
              </a:lnSpc>
              <a:spcBef>
                <a:spcPts val="0"/>
              </a:spcBef>
              <a:spcAft>
                <a:spcPts val="0"/>
              </a:spcAft>
              <a:buFont typeface="+mj-lt"/>
              <a:buAutoNum type="arabicPeriod"/>
            </a:pPr>
            <a:r>
              <a:rPr lang="ar-SA" sz="3300" b="1" dirty="0">
                <a:solidFill>
                  <a:srgbClr val="3F5378"/>
                </a:solidFill>
                <a:effectLst/>
                <a:latin typeface="Calibri Light" panose="020F0302020204030204" pitchFamily="34" charset="0"/>
                <a:ea typeface="Times New Roman" panose="02020603050405020304" pitchFamily="18" charset="0"/>
                <a:cs typeface="Sakkal Majalla" panose="02000000000000000000" pitchFamily="2" charset="-78"/>
              </a:rPr>
              <a:t>جائزة التميز للحكومة الإلكترونية</a:t>
            </a:r>
            <a:endParaRPr lang="en-US" sz="3300" b="1" dirty="0">
              <a:solidFill>
                <a:schemeClr val="accent1">
                  <a:lumMod val="50000"/>
                </a:schemeClr>
              </a:solidFill>
              <a:latin typeface="Sakkal Majalla" panose="02000000000000000000" pitchFamily="2" charset="-78"/>
              <a:ea typeface="Times New Roman" panose="02020603050405020304" pitchFamily="18" charset="0"/>
              <a:cs typeface="Sultan bold"/>
            </a:endParaRPr>
          </a:p>
          <a:p>
            <a:pPr marL="0" marR="0" algn="just" rtl="1">
              <a:lnSpc>
                <a:spcPct val="115000"/>
              </a:lnSpc>
              <a:spcBef>
                <a:spcPts val="0"/>
              </a:spcBef>
              <a:spcAft>
                <a:spcPts val="0"/>
              </a:spcAft>
            </a:pPr>
            <a:endParaRPr lang="en-US" sz="3300" b="1" dirty="0">
              <a:effectLst/>
              <a:latin typeface="Times New Roman" panose="02020603050405020304" pitchFamily="18" charset="0"/>
              <a:ea typeface="Times New Roman" panose="02020603050405020304" pitchFamily="18" charset="0"/>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5400" b="0" i="0" u="none" strike="noStrike" kern="1200" cap="none" spc="0" normalizeH="0" baseline="0" noProof="0" dirty="0">
                <a:ln w="9525">
                  <a:noFill/>
                  <a:prstDash val="solid"/>
                </a:ln>
                <a:solidFill>
                  <a:prstClr val="white"/>
                </a:solidFill>
                <a:effectLst/>
                <a:uLnTx/>
                <a:uFillTx/>
                <a:latin typeface="Arial Black" panose="020B0A04020102020204" pitchFamily="34" charset="0"/>
                <a:ea typeface="+mn-ea"/>
                <a:cs typeface="Sultan bold" pitchFamily="2" charset="-78"/>
              </a:rPr>
              <a:t>النشاط الاستهلالي</a:t>
            </a:r>
            <a:endParaRPr kumimoji="0" lang="en-US" sz="5400" b="0" i="0" u="none" strike="noStrike" kern="1200" cap="none" spc="0" normalizeH="0" baseline="0" noProof="0" dirty="0">
              <a:ln w="9525">
                <a:noFill/>
                <a:prstDash val="solid"/>
              </a:ln>
              <a:solidFill>
                <a:prstClr val="white"/>
              </a:solidFill>
              <a:effectLst/>
              <a:uLnTx/>
              <a:uFillTx/>
              <a:latin typeface="Arial Black" panose="020B0A04020102020204" pitchFamily="34" charset="0"/>
              <a:ea typeface="+mn-ea"/>
              <a:cs typeface="Sultan bold" pitchFamily="2" charset="-78"/>
            </a:endParaRPr>
          </a:p>
        </p:txBody>
      </p:sp>
      <p:sp>
        <p:nvSpPr>
          <p:cNvPr id="37" name="مستطيل مستدير الزوايا 5">
            <a:hlinkClick r:id="rId2" action="ppaction://hlinksldjump"/>
            <a:extLst>
              <a:ext uri="{FF2B5EF4-FFF2-40B4-BE49-F238E27FC236}">
                <a16:creationId xmlns="" xmlns:a16="http://schemas.microsoft.com/office/drawing/2014/main" id="{43E9C12C-5BC2-40AE-ACC5-04FA6747C583}"/>
              </a:ext>
            </a:extLst>
          </p:cNvPr>
          <p:cNvSpPr/>
          <p:nvPr/>
        </p:nvSpPr>
        <p:spPr>
          <a:xfrm>
            <a:off x="10545482" y="14886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rPr>
              <a:t>النشاط الاستهلالي </a:t>
            </a:r>
            <a:endParaRPr kumimoji="0" lang="ar-BH"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endParaRPr>
          </a:p>
        </p:txBody>
      </p:sp>
      <p:sp>
        <p:nvSpPr>
          <p:cNvPr id="38" name="مستطيل مستدير الزوايا 11">
            <a:hlinkClick r:id="rId3" action="ppaction://hlinksldjump"/>
            <a:extLst>
              <a:ext uri="{FF2B5EF4-FFF2-40B4-BE49-F238E27FC236}">
                <a16:creationId xmlns="" xmlns:a16="http://schemas.microsoft.com/office/drawing/2014/main" id="{26A7B993-6928-4D4E-A625-2F80AE4E59C8}"/>
              </a:ext>
            </a:extLst>
          </p:cNvPr>
          <p:cNvSpPr/>
          <p:nvPr/>
        </p:nvSpPr>
        <p:spPr>
          <a:xfrm>
            <a:off x="10520081" y="2093214"/>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rPr>
              <a:t>الهدف الأول      </a:t>
            </a:r>
            <a:endParaRPr kumimoji="0" lang="ar-BH"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endParaRPr>
          </a:p>
        </p:txBody>
      </p:sp>
      <p:sp>
        <p:nvSpPr>
          <p:cNvPr id="39" name="مستطيل مستدير الزوايا 12">
            <a:hlinkClick r:id="rId4" action="ppaction://hlinksldjump"/>
            <a:extLst>
              <a:ext uri="{FF2B5EF4-FFF2-40B4-BE49-F238E27FC236}">
                <a16:creationId xmlns="" xmlns:a16="http://schemas.microsoft.com/office/drawing/2014/main" id="{02C9A14A-8535-4363-81B7-4E9E0BA9039D}"/>
              </a:ext>
            </a:extLst>
          </p:cNvPr>
          <p:cNvSpPr/>
          <p:nvPr/>
        </p:nvSpPr>
        <p:spPr>
          <a:xfrm>
            <a:off x="10517493" y="2782737"/>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rPr>
              <a:t>الهدف الثاني     </a:t>
            </a:r>
            <a:endParaRPr kumimoji="0" lang="ar-BH"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endParaRPr>
          </a:p>
        </p:txBody>
      </p:sp>
      <p:sp>
        <p:nvSpPr>
          <p:cNvPr id="40" name="مستطيل مستدير الزوايا 16">
            <a:hlinkClick r:id="" action="ppaction://noaction"/>
            <a:extLst>
              <a:ext uri="{FF2B5EF4-FFF2-40B4-BE49-F238E27FC236}">
                <a16:creationId xmlns="" xmlns:a16="http://schemas.microsoft.com/office/drawing/2014/main" id="{F0F1F850-26EE-4CA3-86F7-9345F8C043B7}"/>
              </a:ext>
            </a:extLst>
          </p:cNvPr>
          <p:cNvSpPr/>
          <p:nvPr/>
        </p:nvSpPr>
        <p:spPr>
          <a:xfrm>
            <a:off x="10517494" y="3387320"/>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rPr>
              <a:t>الهدف الثالث     </a:t>
            </a:r>
            <a:endParaRPr kumimoji="0" lang="ar-BH"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endParaRPr>
          </a:p>
        </p:txBody>
      </p:sp>
      <p:sp>
        <p:nvSpPr>
          <p:cNvPr id="41" name="مستطيل مستدير الزوايا 16">
            <a:hlinkClick r:id="rId5" action="ppaction://hlinksldjump"/>
            <a:extLst>
              <a:ext uri="{FF2B5EF4-FFF2-40B4-BE49-F238E27FC236}">
                <a16:creationId xmlns="" xmlns:a16="http://schemas.microsoft.com/office/drawing/2014/main" id="{FCAA9A9D-66D9-4C62-9EA9-08AEB5B5C91D}"/>
              </a:ext>
            </a:extLst>
          </p:cNvPr>
          <p:cNvSpPr/>
          <p:nvPr/>
        </p:nvSpPr>
        <p:spPr>
          <a:xfrm>
            <a:off x="10518976" y="59730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rPr>
              <a:t>التقويم الختامي   </a:t>
            </a:r>
            <a:endParaRPr kumimoji="0" lang="ar-BH"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endParaRPr>
          </a:p>
        </p:txBody>
      </p:sp>
      <p:sp>
        <p:nvSpPr>
          <p:cNvPr id="42" name="مستطيل مستدير الزوايا 16">
            <a:hlinkClick r:id="" action="ppaction://noaction"/>
            <a:extLst>
              <a:ext uri="{FF2B5EF4-FFF2-40B4-BE49-F238E27FC236}">
                <a16:creationId xmlns="" xmlns:a16="http://schemas.microsoft.com/office/drawing/2014/main" id="{A6D69346-064A-43CE-86E1-9DDD1539E51B}"/>
              </a:ext>
            </a:extLst>
          </p:cNvPr>
          <p:cNvSpPr/>
          <p:nvPr/>
        </p:nvSpPr>
        <p:spPr>
          <a:xfrm>
            <a:off x="10532734" y="40075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rPr>
              <a:t>الهدف </a:t>
            </a:r>
            <a:r>
              <a:rPr kumimoji="0" lang="ar-BH"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rPr>
              <a:t>الرابع</a:t>
            </a:r>
            <a:r>
              <a:rPr kumimoji="0" lang="ar-SA"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rPr>
              <a:t>     </a:t>
            </a:r>
            <a:endParaRPr kumimoji="0" lang="ar-BH"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endParaRPr>
          </a:p>
        </p:txBody>
      </p:sp>
      <p:sp>
        <p:nvSpPr>
          <p:cNvPr id="43" name="مستطيل مستدير الزوايا 16">
            <a:hlinkClick r:id="" action="ppaction://noaction"/>
            <a:extLst>
              <a:ext uri="{FF2B5EF4-FFF2-40B4-BE49-F238E27FC236}">
                <a16:creationId xmlns="" xmlns:a16="http://schemas.microsoft.com/office/drawing/2014/main" id="{E26899B5-85F1-47B1-AE22-01A44E3E7B06}"/>
              </a:ext>
            </a:extLst>
          </p:cNvPr>
          <p:cNvSpPr/>
          <p:nvPr/>
        </p:nvSpPr>
        <p:spPr>
          <a:xfrm>
            <a:off x="10517494" y="53086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BH"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rPr>
              <a:t>إضاءة          </a:t>
            </a:r>
          </a:p>
        </p:txBody>
      </p:sp>
      <p:sp>
        <p:nvSpPr>
          <p:cNvPr id="26" name="مستطيل مستدير الزوايا 16">
            <a:hlinkClick r:id="" action="ppaction://noaction"/>
            <a:extLst>
              <a:ext uri="{FF2B5EF4-FFF2-40B4-BE49-F238E27FC236}">
                <a16:creationId xmlns="" xmlns:a16="http://schemas.microsoft.com/office/drawing/2014/main" id="{234515CF-A18E-4E8C-8ADD-92081BB9ADAC}"/>
              </a:ext>
            </a:extLst>
          </p:cNvPr>
          <p:cNvSpPr/>
          <p:nvPr/>
        </p:nvSpPr>
        <p:spPr>
          <a:xfrm>
            <a:off x="10484520" y="4644400"/>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rPr>
              <a:t>الهدف </a:t>
            </a:r>
            <a:r>
              <a:rPr kumimoji="0" lang="ar-BH"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rPr>
              <a:t>الخامس</a:t>
            </a:r>
            <a:r>
              <a:rPr kumimoji="0" lang="ar-SA"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rPr>
              <a:t>     </a:t>
            </a:r>
            <a:endParaRPr kumimoji="0" lang="ar-BH"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5400" b="0" i="0" u="none" strike="noStrike" kern="1200" cap="none" spc="0" normalizeH="0" baseline="0" noProof="0" dirty="0">
                <a:ln w="9525">
                  <a:noFill/>
                  <a:prstDash val="solid"/>
                </a:ln>
                <a:solidFill>
                  <a:prstClr val="white"/>
                </a:solidFill>
                <a:effectLst/>
                <a:uLnTx/>
                <a:uFillTx/>
                <a:latin typeface="Arial Black" panose="020B0A04020102020204" pitchFamily="34" charset="0"/>
                <a:ea typeface="+mn-ea"/>
                <a:cs typeface="Sultan bold" pitchFamily="2" charset="-78"/>
              </a:rPr>
              <a:t>النشاط الاستهلالي</a:t>
            </a:r>
            <a:endParaRPr kumimoji="0" lang="en-US" sz="5400" b="0" i="0" u="none" strike="noStrike" kern="1200" cap="none" spc="0" normalizeH="0" baseline="0" noProof="0" dirty="0">
              <a:ln w="9525">
                <a:noFill/>
                <a:prstDash val="solid"/>
              </a:ln>
              <a:solidFill>
                <a:prstClr val="white"/>
              </a:solidFill>
              <a:effectLst/>
              <a:uLnTx/>
              <a:uFillTx/>
              <a:latin typeface="Arial Black" panose="020B0A04020102020204" pitchFamily="34" charset="0"/>
              <a:ea typeface="+mn-ea"/>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2144237" y="177021"/>
            <a:ext cx="10337323"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BH"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3" name="Rectangle 6">
            <a:extLst>
              <a:ext uri="{FF2B5EF4-FFF2-40B4-BE49-F238E27FC236}">
                <a16:creationId xmlns="" xmlns:a16="http://schemas.microsoft.com/office/drawing/2014/main" id="{E78E3F30-EF5E-4302-B73F-67E8AB2EFBBA}"/>
              </a:ext>
            </a:extLst>
          </p:cNvPr>
          <p:cNvSpPr/>
          <p:nvPr/>
        </p:nvSpPr>
        <p:spPr>
          <a:xfrm>
            <a:off x="2408317" y="298322"/>
            <a:ext cx="8137164" cy="830997"/>
          </a:xfrm>
          <a:prstGeom prst="rect">
            <a:avLst/>
          </a:prstGeom>
        </p:spPr>
        <p:txBody>
          <a:bodyPr wrap="none">
            <a:spAutoFit/>
          </a:bodyPr>
          <a:lstStyle/>
          <a:p>
            <a:pPr marL="0" marR="0" lvl="0" indent="0" algn="r" defTabSz="914400" rtl="1" eaLnBrk="1" fontAlgn="auto" latinLnBrk="0" hangingPunct="1">
              <a:lnSpc>
                <a:spcPct val="100000"/>
              </a:lnSpc>
              <a:spcBef>
                <a:spcPts val="0"/>
              </a:spcBef>
              <a:spcAft>
                <a:spcPts val="1000"/>
              </a:spcAft>
              <a:buClrTx/>
              <a:buSzTx/>
              <a:buFontTx/>
              <a:buNone/>
              <a:tabLst/>
              <a:defRPr/>
            </a:pPr>
            <a:r>
              <a:rPr kumimoji="0" lang="ar-BH" sz="4800" b="0" i="0" u="none" strike="noStrike" kern="1200" cap="none" spc="0" normalizeH="0" baseline="0" noProof="0" dirty="0">
                <a:ln>
                  <a:noFill/>
                </a:ln>
                <a:solidFill>
                  <a:prstClr val="white"/>
                </a:solidFill>
                <a:effectLst/>
                <a:uLnTx/>
                <a:uFillTx/>
                <a:latin typeface="Sakkal Majalla" panose="02000000000000000000" pitchFamily="2" charset="-78"/>
                <a:ea typeface="+mn-ea"/>
                <a:cs typeface="Sultan bold" pitchFamily="2" charset="-78"/>
              </a:rPr>
              <a:t>جهود مملكة البحرين في مجالات الابتكار</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3" name="TextBox 52">
            <a:extLst>
              <a:ext uri="{FF2B5EF4-FFF2-40B4-BE49-F238E27FC236}">
                <a16:creationId xmlns="" xmlns:a16="http://schemas.microsoft.com/office/drawing/2014/main" id="{C4C5713F-A45E-4775-B4E2-F5D4C4FFB32C}"/>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42260921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BH" sz="16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وزارة التربية والتعليم – </a:t>
            </a:r>
            <a:r>
              <a:rPr kumimoji="0" lang="ar-SA" sz="16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الفصل الدراسي الثاني 2021-2022</a:t>
            </a:r>
            <a:endParaRPr kumimoji="0" lang="en-US" sz="16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33064" y="133553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342900" lvl="0" indent="-342900" algn="just" rtl="1">
              <a:lnSpc>
                <a:spcPct val="115000"/>
              </a:lnSpc>
              <a:buClr>
                <a:srgbClr val="FFC000"/>
              </a:buClr>
              <a:buSzPts val="1400"/>
              <a:buFont typeface="Wingdings 3" panose="05040102010807070707" pitchFamily="18" charset="2"/>
              <a:buChar char=""/>
              <a:tabLst>
                <a:tab pos="849630" algn="l"/>
                <a:tab pos="1140460" algn="l"/>
              </a:tabLst>
            </a:pPr>
            <a:r>
              <a:rPr lang="ar-SA" sz="26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الذكاء الاصطناعي بإيجاز هو جميع أنواع التقنيات التي تُمكن أجهزة الحاسوب من محاكاة الذكاء البشري، </a:t>
            </a:r>
            <a:r>
              <a:rPr lang="ar-BH"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ومن أمثلة ذلك:</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 </a:t>
            </a:r>
            <a:r>
              <a:rPr lang="ar-SA" sz="26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أجهزة الحاسوب التي </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تحل</a:t>
            </a:r>
            <a:r>
              <a:rPr lang="ar-BH"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ل البيانات</a:t>
            </a:r>
            <a:r>
              <a:rPr lang="ar-BH"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 </a:t>
            </a:r>
            <a:r>
              <a:rPr lang="ar-SA" sz="26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أو الأنظمة </a:t>
            </a:r>
            <a:r>
              <a:rPr lang="ar-SA" sz="2600" b="1" dirty="0" err="1"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المضم</a:t>
            </a:r>
            <a:r>
              <a:rPr lang="ar-BH"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a:t>
            </a:r>
            <a:r>
              <a:rPr lang="ar-SA" sz="2600" b="1" dirty="0" err="1"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نة</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 </a:t>
            </a:r>
            <a:r>
              <a:rPr lang="ar-SA" sz="26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في مركبة </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ذاتي</a:t>
            </a:r>
            <a:r>
              <a:rPr lang="ar-BH"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ة </a:t>
            </a:r>
            <a:r>
              <a:rPr lang="ar-SA" sz="26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القيادة.  </a:t>
            </a:r>
            <a:endParaRPr lang="en-US" sz="26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endParaRPr>
          </a:p>
          <a:p>
            <a:pPr marL="342900" lvl="0" indent="-342900" algn="just" rtl="1">
              <a:lnSpc>
                <a:spcPct val="115000"/>
              </a:lnSpc>
              <a:buClr>
                <a:srgbClr val="FFC000"/>
              </a:buClr>
              <a:buSzPts val="1400"/>
              <a:buFont typeface="Wingdings 3" panose="05040102010807070707" pitchFamily="18" charset="2"/>
              <a:buChar char=""/>
              <a:tabLst>
                <a:tab pos="849630" algn="l"/>
                <a:tab pos="1140460" algn="l"/>
              </a:tabLst>
            </a:pPr>
            <a:r>
              <a:rPr lang="ar-BH"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يُعَـدُّ </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الذكاء </a:t>
            </a:r>
            <a:r>
              <a:rPr lang="ar-SA" sz="26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الاصطناعي من أهم مجالات علوم المستقبل لأنه يشكل أساس </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تعل</a:t>
            </a:r>
            <a:r>
              <a:rPr lang="ar-BH"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م </a:t>
            </a:r>
            <a:r>
              <a:rPr lang="ar-SA" sz="26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الحاسوب الذي بات جزءًا أساسيًا في تكوين الأجهزة الحديثة، حيث </a:t>
            </a:r>
            <a:r>
              <a:rPr lang="ar-SA" sz="2600" b="1" dirty="0" err="1"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تتمت</a:t>
            </a:r>
            <a:r>
              <a:rPr lang="ar-BH"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ع </a:t>
            </a:r>
            <a:r>
              <a:rPr lang="ar-SA" sz="26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هذه الأجهزة بالقدرة على </a:t>
            </a:r>
            <a:r>
              <a:rPr lang="ar-BH"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استيعاب </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قدر </a:t>
            </a:r>
            <a:r>
              <a:rPr lang="ar-SA" sz="26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هائل من </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البيانات</a:t>
            </a:r>
            <a:r>
              <a:rPr lang="ar-BH"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 وتحليلها،</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 </a:t>
            </a:r>
            <a:r>
              <a:rPr lang="ar-BH"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واستعمال </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ذكائها </a:t>
            </a:r>
            <a:r>
              <a:rPr lang="ar-SA" sz="26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المكتسب </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لات</a:t>
            </a:r>
            <a:r>
              <a:rPr lang="ar-BH"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خاذ </a:t>
            </a:r>
            <a:r>
              <a:rPr lang="ar-SA" sz="26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القرارات في وقت قصير نسبيًا مقارنة بالوقت الذي يستغرقه </a:t>
            </a:r>
            <a:r>
              <a:rPr lang="ar-BH"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ا</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لإنسان</a:t>
            </a:r>
            <a:r>
              <a:rPr lang="ar-SA" sz="26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 فأصبح الذكاء الاصطناعي </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يمس</a:t>
            </a:r>
            <a:r>
              <a:rPr lang="ar-BH"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 </a:t>
            </a:r>
            <a:r>
              <a:rPr lang="ar-SA" sz="26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جميع المجالات من الاكتشافات الطبية في أبحاث </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السرطان</a:t>
            </a:r>
            <a:r>
              <a:rPr lang="ar-BH"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 </a:t>
            </a:r>
            <a:r>
              <a:rPr lang="ar-SA" sz="26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إلى أحدث الأبحاث في تغير </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المناخ</a:t>
            </a:r>
            <a:r>
              <a:rPr lang="ar-BH"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 </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والأجهزة </a:t>
            </a:r>
            <a:r>
              <a:rPr lang="ar-SA" sz="26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الذكية في السيارات والطائرات والمركبات </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الفضائية</a:t>
            </a:r>
            <a:r>
              <a:rPr lang="ar-BH"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 </a:t>
            </a:r>
            <a:r>
              <a:rPr lang="ar-SA" sz="26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حتى بات من الصعب تجاهل تأثير الذكاء الاصطناعي على حياتنا اليومية</a:t>
            </a:r>
            <a:r>
              <a:rPr lang="en-US" sz="26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a:t>
            </a:r>
          </a:p>
          <a:p>
            <a:pPr marL="342900" lvl="0" indent="-342900" algn="just" rtl="1">
              <a:lnSpc>
                <a:spcPct val="115000"/>
              </a:lnSpc>
              <a:spcAft>
                <a:spcPts val="800"/>
              </a:spcAft>
              <a:buClr>
                <a:srgbClr val="FFC000"/>
              </a:buClr>
              <a:buSzPts val="1400"/>
              <a:buFont typeface="Wingdings 3" panose="05040102010807070707" pitchFamily="18" charset="2"/>
              <a:buChar char=""/>
              <a:tabLst>
                <a:tab pos="849630" algn="l"/>
                <a:tab pos="1140460" algn="l"/>
              </a:tabLst>
            </a:pPr>
            <a:r>
              <a:rPr lang="ar-SA" sz="26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أطلق سمو الشيخ خالد بن حمد آل خليفة النائب الأول لرئيس المجلس الأعلى للشباب والرياضة مسابقة</a:t>
            </a:r>
            <a:r>
              <a:rPr lang="en-US" sz="26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 "</a:t>
            </a:r>
            <a:r>
              <a:rPr lang="en-US" sz="2600" b="1" dirty="0" err="1">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HackFest</a:t>
            </a:r>
            <a:r>
              <a:rPr lang="en-US" sz="26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  </a:t>
            </a:r>
            <a:r>
              <a:rPr lang="ar-SA" sz="26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السنوية </a:t>
            </a:r>
            <a:r>
              <a:rPr lang="ar-BH" sz="2600" b="1" dirty="0" smtClean="0">
                <a:solidFill>
                  <a:schemeClr val="tx1"/>
                </a:solidFill>
                <a:latin typeface="Sakkal Majalla" panose="02000000000000000000" pitchFamily="2" charset="-78"/>
                <a:ea typeface="Calibri" panose="020F0502020204030204" pitchFamily="34" charset="0"/>
                <a:cs typeface="Sakkal Majalla" panose="02000000000000000000" pitchFamily="2" charset="-78"/>
              </a:rPr>
              <a:t>ل</a:t>
            </a:r>
            <a:r>
              <a:rPr lang="ar-SA" sz="2600" b="1" dirty="0" smtClean="0">
                <a:solidFill>
                  <a:schemeClr val="tx1"/>
                </a:solidFill>
                <a:latin typeface="Sakkal Majalla" panose="02000000000000000000" pitchFamily="2" charset="-78"/>
                <a:ea typeface="Calibri" panose="020F0502020204030204" pitchFamily="34" charset="0"/>
                <a:cs typeface="Sakkal Majalla" panose="02000000000000000000" pitchFamily="2" charset="-78"/>
              </a:rPr>
              <a:t>تشج</a:t>
            </a:r>
            <a:r>
              <a:rPr lang="ar-BH" sz="2600" b="1" dirty="0" smtClean="0">
                <a:solidFill>
                  <a:schemeClr val="tx1"/>
                </a:solidFill>
                <a:latin typeface="Sakkal Majalla" panose="02000000000000000000" pitchFamily="2" charset="-78"/>
                <a:ea typeface="Calibri" panose="020F0502020204030204" pitchFamily="34" charset="0"/>
                <a:cs typeface="Sakkal Majalla" panose="02000000000000000000" pitchFamily="2" charset="-78"/>
              </a:rPr>
              <a:t>ي</a:t>
            </a:r>
            <a:r>
              <a:rPr lang="ar-SA" sz="2600" b="1" dirty="0" smtClean="0">
                <a:solidFill>
                  <a:schemeClr val="tx1"/>
                </a:solidFill>
                <a:latin typeface="Sakkal Majalla" panose="02000000000000000000" pitchFamily="2" charset="-78"/>
                <a:ea typeface="Calibri" panose="020F0502020204030204" pitchFamily="34" charset="0"/>
                <a:cs typeface="Sakkal Majalla" panose="02000000000000000000" pitchFamily="2" charset="-78"/>
              </a:rPr>
              <a:t>ع </a:t>
            </a:r>
            <a:r>
              <a:rPr lang="ar-SA" sz="2600" b="1" dirty="0">
                <a:solidFill>
                  <a:schemeClr val="tx1"/>
                </a:solidFill>
                <a:latin typeface="Sakkal Majalla" panose="02000000000000000000" pitchFamily="2" charset="-78"/>
                <a:ea typeface="Calibri" panose="020F0502020204030204" pitchFamily="34" charset="0"/>
                <a:cs typeface="Sakkal Majalla" panose="02000000000000000000" pitchFamily="2" charset="-78"/>
              </a:rPr>
              <a:t>الابتكار في الذكاء </a:t>
            </a:r>
            <a:r>
              <a:rPr lang="ar-SA" sz="2600" b="1" dirty="0" smtClean="0">
                <a:solidFill>
                  <a:schemeClr val="tx1"/>
                </a:solidFill>
                <a:latin typeface="Sakkal Majalla" panose="02000000000000000000" pitchFamily="2" charset="-78"/>
                <a:ea typeface="Calibri" panose="020F0502020204030204" pitchFamily="34" charset="0"/>
                <a:cs typeface="Sakkal Majalla" panose="02000000000000000000" pitchFamily="2" charset="-78"/>
              </a:rPr>
              <a:t>الاصطناعي</a:t>
            </a:r>
            <a:r>
              <a:rPr lang="ar-BH" sz="2600" b="1" dirty="0" smtClean="0">
                <a:solidFill>
                  <a:schemeClr val="tx1"/>
                </a:solidFill>
                <a:latin typeface="Sakkal Majalla" panose="02000000000000000000" pitchFamily="2" charset="-78"/>
                <a:ea typeface="Calibri" panose="020F0502020204030204" pitchFamily="34" charset="0"/>
                <a:cs typeface="Sakkal Majalla" panose="02000000000000000000" pitchFamily="2" charset="-78"/>
              </a:rPr>
              <a:t>ّ، و</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تستهدف </a:t>
            </a:r>
            <a:r>
              <a:rPr lang="ar-BH"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طلبة </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الجامعات </a:t>
            </a:r>
            <a:r>
              <a:rPr lang="ar-BH"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وطلبة </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المدارس الثانوية</a:t>
            </a:r>
            <a:r>
              <a:rPr lang="ar-BH"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a:t>
            </a:r>
            <a:r>
              <a:rPr lang="ar-SA" sz="2600" b="1" dirty="0" smtClean="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 </a:t>
            </a:r>
            <a:endParaRPr lang="en-US" sz="26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endParaRPr>
          </a:p>
          <a:p>
            <a:pPr marL="0" marR="0" lvl="0" indent="0" algn="just" defTabSz="914400" rtl="1" eaLnBrk="1" fontAlgn="auto" latinLnBrk="0" hangingPunct="1">
              <a:lnSpc>
                <a:spcPct val="115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5400" b="0" i="0" u="none" strike="noStrike" kern="1200" cap="none" spc="0" normalizeH="0" baseline="0" noProof="0" dirty="0">
                <a:ln w="9525">
                  <a:noFill/>
                  <a:prstDash val="solid"/>
                </a:ln>
                <a:solidFill>
                  <a:prstClr val="white"/>
                </a:solidFill>
                <a:effectLst/>
                <a:uLnTx/>
                <a:uFillTx/>
                <a:latin typeface="Arial Black" panose="020B0A04020102020204" pitchFamily="34" charset="0"/>
                <a:ea typeface="+mn-ea"/>
                <a:cs typeface="Sultan bold" pitchFamily="2" charset="-78"/>
              </a:rPr>
              <a:t>النشاط الاستهلالي</a:t>
            </a:r>
            <a:endParaRPr kumimoji="0" lang="en-US" sz="5400" b="0" i="0" u="none" strike="noStrike" kern="1200" cap="none" spc="0" normalizeH="0" baseline="0" noProof="0" dirty="0">
              <a:ln w="9525">
                <a:noFill/>
                <a:prstDash val="solid"/>
              </a:ln>
              <a:solidFill>
                <a:prstClr val="white"/>
              </a:solidFill>
              <a:effectLst/>
              <a:uLnTx/>
              <a:uFillTx/>
              <a:latin typeface="Arial Black" panose="020B0A04020102020204" pitchFamily="34" charset="0"/>
              <a:ea typeface="+mn-ea"/>
              <a:cs typeface="Sultan bold" pitchFamily="2" charset="-78"/>
            </a:endParaRPr>
          </a:p>
        </p:txBody>
      </p:sp>
      <p:sp>
        <p:nvSpPr>
          <p:cNvPr id="37" name="مستطيل مستدير الزوايا 5">
            <a:hlinkClick r:id="rId2" action="ppaction://hlinksldjump"/>
            <a:extLst>
              <a:ext uri="{FF2B5EF4-FFF2-40B4-BE49-F238E27FC236}">
                <a16:creationId xmlns="" xmlns:a16="http://schemas.microsoft.com/office/drawing/2014/main" id="{43E9C12C-5BC2-40AE-ACC5-04FA6747C583}"/>
              </a:ext>
            </a:extLst>
          </p:cNvPr>
          <p:cNvSpPr/>
          <p:nvPr/>
        </p:nvSpPr>
        <p:spPr>
          <a:xfrm>
            <a:off x="10545482" y="14886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rPr>
              <a:t>النشاط الاستهلالي </a:t>
            </a:r>
            <a:endParaRPr kumimoji="0" lang="ar-BH"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endParaRPr>
          </a:p>
        </p:txBody>
      </p:sp>
      <p:sp>
        <p:nvSpPr>
          <p:cNvPr id="38" name="مستطيل مستدير الزوايا 11">
            <a:hlinkClick r:id="rId3" action="ppaction://hlinksldjump"/>
            <a:extLst>
              <a:ext uri="{FF2B5EF4-FFF2-40B4-BE49-F238E27FC236}">
                <a16:creationId xmlns="" xmlns:a16="http://schemas.microsoft.com/office/drawing/2014/main" id="{26A7B993-6928-4D4E-A625-2F80AE4E59C8}"/>
              </a:ext>
            </a:extLst>
          </p:cNvPr>
          <p:cNvSpPr/>
          <p:nvPr/>
        </p:nvSpPr>
        <p:spPr>
          <a:xfrm>
            <a:off x="10520081" y="2093214"/>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rPr>
              <a:t>الهدف الأول      </a:t>
            </a:r>
            <a:endParaRPr kumimoji="0" lang="ar-BH"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endParaRPr>
          </a:p>
        </p:txBody>
      </p:sp>
      <p:sp>
        <p:nvSpPr>
          <p:cNvPr id="39" name="مستطيل مستدير الزوايا 12">
            <a:hlinkClick r:id="rId4" action="ppaction://hlinksldjump"/>
            <a:extLst>
              <a:ext uri="{FF2B5EF4-FFF2-40B4-BE49-F238E27FC236}">
                <a16:creationId xmlns="" xmlns:a16="http://schemas.microsoft.com/office/drawing/2014/main" id="{02C9A14A-8535-4363-81B7-4E9E0BA9039D}"/>
              </a:ext>
            </a:extLst>
          </p:cNvPr>
          <p:cNvSpPr/>
          <p:nvPr/>
        </p:nvSpPr>
        <p:spPr>
          <a:xfrm>
            <a:off x="10517493" y="2782737"/>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rPr>
              <a:t>الهدف الثاني     </a:t>
            </a:r>
            <a:endParaRPr kumimoji="0" lang="ar-BH"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endParaRPr>
          </a:p>
        </p:txBody>
      </p:sp>
      <p:sp>
        <p:nvSpPr>
          <p:cNvPr id="40" name="مستطيل مستدير الزوايا 16">
            <a:hlinkClick r:id="" action="ppaction://noaction"/>
            <a:extLst>
              <a:ext uri="{FF2B5EF4-FFF2-40B4-BE49-F238E27FC236}">
                <a16:creationId xmlns="" xmlns:a16="http://schemas.microsoft.com/office/drawing/2014/main" id="{F0F1F850-26EE-4CA3-86F7-9345F8C043B7}"/>
              </a:ext>
            </a:extLst>
          </p:cNvPr>
          <p:cNvSpPr/>
          <p:nvPr/>
        </p:nvSpPr>
        <p:spPr>
          <a:xfrm>
            <a:off x="10517494" y="3387320"/>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rPr>
              <a:t>الهدف الثالث     </a:t>
            </a:r>
            <a:endParaRPr kumimoji="0" lang="ar-BH"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endParaRPr>
          </a:p>
        </p:txBody>
      </p:sp>
      <p:sp>
        <p:nvSpPr>
          <p:cNvPr id="41" name="مستطيل مستدير الزوايا 16">
            <a:hlinkClick r:id="rId5" action="ppaction://hlinksldjump"/>
            <a:extLst>
              <a:ext uri="{FF2B5EF4-FFF2-40B4-BE49-F238E27FC236}">
                <a16:creationId xmlns="" xmlns:a16="http://schemas.microsoft.com/office/drawing/2014/main" id="{FCAA9A9D-66D9-4C62-9EA9-08AEB5B5C91D}"/>
              </a:ext>
            </a:extLst>
          </p:cNvPr>
          <p:cNvSpPr/>
          <p:nvPr/>
        </p:nvSpPr>
        <p:spPr>
          <a:xfrm>
            <a:off x="10518976" y="59730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rPr>
              <a:t>التقويم الختامي   </a:t>
            </a:r>
            <a:endParaRPr kumimoji="0" lang="ar-BH"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endParaRPr>
          </a:p>
        </p:txBody>
      </p:sp>
      <p:sp>
        <p:nvSpPr>
          <p:cNvPr id="42" name="مستطيل مستدير الزوايا 16">
            <a:hlinkClick r:id="" action="ppaction://noaction"/>
            <a:extLst>
              <a:ext uri="{FF2B5EF4-FFF2-40B4-BE49-F238E27FC236}">
                <a16:creationId xmlns="" xmlns:a16="http://schemas.microsoft.com/office/drawing/2014/main" id="{A6D69346-064A-43CE-86E1-9DDD1539E51B}"/>
              </a:ext>
            </a:extLst>
          </p:cNvPr>
          <p:cNvSpPr/>
          <p:nvPr/>
        </p:nvSpPr>
        <p:spPr>
          <a:xfrm>
            <a:off x="10532734" y="40075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rPr>
              <a:t>الهدف </a:t>
            </a:r>
            <a:r>
              <a:rPr kumimoji="0" lang="ar-BH"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rPr>
              <a:t>الرابع</a:t>
            </a:r>
            <a:r>
              <a:rPr kumimoji="0" lang="ar-SA"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rPr>
              <a:t>     </a:t>
            </a:r>
            <a:endParaRPr kumimoji="0" lang="ar-BH"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endParaRPr>
          </a:p>
        </p:txBody>
      </p:sp>
      <p:sp>
        <p:nvSpPr>
          <p:cNvPr id="43" name="مستطيل مستدير الزوايا 16">
            <a:hlinkClick r:id="" action="ppaction://noaction"/>
            <a:extLst>
              <a:ext uri="{FF2B5EF4-FFF2-40B4-BE49-F238E27FC236}">
                <a16:creationId xmlns="" xmlns:a16="http://schemas.microsoft.com/office/drawing/2014/main" id="{E26899B5-85F1-47B1-AE22-01A44E3E7B06}"/>
              </a:ext>
            </a:extLst>
          </p:cNvPr>
          <p:cNvSpPr/>
          <p:nvPr/>
        </p:nvSpPr>
        <p:spPr>
          <a:xfrm>
            <a:off x="10517494" y="5308652"/>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BH"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rPr>
              <a:t>إضاءة          </a:t>
            </a:r>
          </a:p>
        </p:txBody>
      </p:sp>
      <p:sp>
        <p:nvSpPr>
          <p:cNvPr id="26" name="مستطيل مستدير الزوايا 16">
            <a:hlinkClick r:id="" action="ppaction://noaction"/>
            <a:extLst>
              <a:ext uri="{FF2B5EF4-FFF2-40B4-BE49-F238E27FC236}">
                <a16:creationId xmlns="" xmlns:a16="http://schemas.microsoft.com/office/drawing/2014/main" id="{234515CF-A18E-4E8C-8ADD-92081BB9ADAC}"/>
              </a:ext>
            </a:extLst>
          </p:cNvPr>
          <p:cNvSpPr/>
          <p:nvPr/>
        </p:nvSpPr>
        <p:spPr>
          <a:xfrm>
            <a:off x="10484520" y="4644400"/>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rPr>
              <a:t>الهدف </a:t>
            </a:r>
            <a:r>
              <a:rPr kumimoji="0" lang="ar-BH"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rPr>
              <a:t>الخامس</a:t>
            </a:r>
            <a:r>
              <a:rPr kumimoji="0" lang="ar-SA"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rPr>
              <a:t>     </a:t>
            </a:r>
            <a:endParaRPr kumimoji="0" lang="ar-BH" sz="2000" b="0" i="0" u="none" strike="noStrike" kern="1200" cap="none" spc="0" normalizeH="0" baseline="0" noProof="0" dirty="0">
              <a:ln>
                <a:noFill/>
              </a:ln>
              <a:solidFill>
                <a:srgbClr val="3F5378"/>
              </a:solidFill>
              <a:effectLst/>
              <a:uLnTx/>
              <a:uFillTx/>
              <a:latin typeface="Arial Black" panose="020B0A04020102020204" pitchFamily="34" charset="0"/>
              <a:ea typeface="+mn-ea"/>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5400" b="0" i="0" u="none" strike="noStrike" kern="1200" cap="none" spc="0" normalizeH="0" baseline="0" noProof="0" dirty="0">
                <a:ln w="9525">
                  <a:noFill/>
                  <a:prstDash val="solid"/>
                </a:ln>
                <a:solidFill>
                  <a:prstClr val="white"/>
                </a:solidFill>
                <a:effectLst/>
                <a:uLnTx/>
                <a:uFillTx/>
                <a:latin typeface="Arial Black" panose="020B0A04020102020204" pitchFamily="34" charset="0"/>
                <a:ea typeface="+mn-ea"/>
                <a:cs typeface="Sultan bold" pitchFamily="2" charset="-78"/>
              </a:rPr>
              <a:t>النشاط الاستهلالي</a:t>
            </a:r>
            <a:endParaRPr kumimoji="0" lang="en-US" sz="5400" b="0" i="0" u="none" strike="noStrike" kern="1200" cap="none" spc="0" normalizeH="0" baseline="0" noProof="0" dirty="0">
              <a:ln w="9525">
                <a:noFill/>
                <a:prstDash val="solid"/>
              </a:ln>
              <a:solidFill>
                <a:prstClr val="white"/>
              </a:solidFill>
              <a:effectLst/>
              <a:uLnTx/>
              <a:uFillTx/>
              <a:latin typeface="Arial Black" panose="020B0A04020102020204" pitchFamily="34" charset="0"/>
              <a:ea typeface="+mn-ea"/>
              <a:cs typeface="Sultan bold" pitchFamily="2" charset="-78"/>
            </a:endParaRP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مستطيل مستدير الزوايا 13">
            <a:extLst>
              <a:ext uri="{FF2B5EF4-FFF2-40B4-BE49-F238E27FC236}">
                <a16:creationId xmlns="" xmlns:a16="http://schemas.microsoft.com/office/drawing/2014/main" id="{E0D89959-AD5E-43F0-BC21-C55C47F48F82}"/>
              </a:ext>
            </a:extLst>
          </p:cNvPr>
          <p:cNvSpPr/>
          <p:nvPr/>
        </p:nvSpPr>
        <p:spPr>
          <a:xfrm>
            <a:off x="3907747" y="143756"/>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55" name="Rectangle 6">
            <a:extLst>
              <a:ext uri="{FF2B5EF4-FFF2-40B4-BE49-F238E27FC236}">
                <a16:creationId xmlns="" xmlns:a16="http://schemas.microsoft.com/office/drawing/2014/main" id="{B18C6284-B8AB-423C-A299-4AF59A40B7C4}"/>
              </a:ext>
            </a:extLst>
          </p:cNvPr>
          <p:cNvSpPr/>
          <p:nvPr/>
        </p:nvSpPr>
        <p:spPr>
          <a:xfrm>
            <a:off x="7613523" y="331091"/>
            <a:ext cx="1233030" cy="769441"/>
          </a:xfrm>
          <a:prstGeom prst="rect">
            <a:avLst/>
          </a:prstGeom>
        </p:spPr>
        <p:txBody>
          <a:bodyPr wrap="none">
            <a:spAutoFit/>
          </a:bodyPr>
          <a:lstStyle/>
          <a:p>
            <a:pPr algn="r" rtl="1">
              <a:spcBef>
                <a:spcPts val="0"/>
              </a:spcBef>
              <a:spcAft>
                <a:spcPts val="1000"/>
              </a:spcAft>
            </a:pPr>
            <a:r>
              <a:rPr lang="ar-BH" sz="4400" dirty="0">
                <a:solidFill>
                  <a:schemeClr val="bg1"/>
                </a:solidFill>
                <a:latin typeface="Sakkal Majalla" panose="02000000000000000000" pitchFamily="2" charset="-78"/>
                <a:cs typeface="Sultan bold" pitchFamily="2" charset="-78"/>
              </a:rPr>
              <a:t>إضاءة </a:t>
            </a:r>
            <a:endParaRPr lang="ar-SA" sz="4400" dirty="0">
              <a:solidFill>
                <a:schemeClr val="bg1"/>
              </a:solidFill>
              <a:latin typeface="Sakkal Majalla" panose="02000000000000000000" pitchFamily="2" charset="-78"/>
              <a:cs typeface="Sultan bold" pitchFamily="2" charset="-78"/>
            </a:endParaRPr>
          </a:p>
        </p:txBody>
      </p:sp>
      <p:grpSp>
        <p:nvGrpSpPr>
          <p:cNvPr id="57" name="Shape 901">
            <a:extLst>
              <a:ext uri="{FF2B5EF4-FFF2-40B4-BE49-F238E27FC236}">
                <a16:creationId xmlns="" xmlns:a16="http://schemas.microsoft.com/office/drawing/2014/main" id="{A624E1C4-C83D-4720-AE70-FE5445F94E27}"/>
              </a:ext>
            </a:extLst>
          </p:cNvPr>
          <p:cNvGrpSpPr/>
          <p:nvPr/>
        </p:nvGrpSpPr>
        <p:grpSpPr>
          <a:xfrm>
            <a:off x="10867697" y="189186"/>
            <a:ext cx="656647" cy="1015035"/>
            <a:chOff x="6718575" y="2318625"/>
            <a:chExt cx="256950" cy="407375"/>
          </a:xfrm>
        </p:grpSpPr>
        <p:sp>
          <p:nvSpPr>
            <p:cNvPr id="58" name="Shape 902">
              <a:extLst>
                <a:ext uri="{FF2B5EF4-FFF2-40B4-BE49-F238E27FC236}">
                  <a16:creationId xmlns="" xmlns:a16="http://schemas.microsoft.com/office/drawing/2014/main" id="{2C23F74E-AF8B-4302-802D-3C6F5FE78E5C}"/>
                </a:ext>
              </a:extLst>
            </p:cNvPr>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59" name="Shape 903">
              <a:extLst>
                <a:ext uri="{FF2B5EF4-FFF2-40B4-BE49-F238E27FC236}">
                  <a16:creationId xmlns="" xmlns:a16="http://schemas.microsoft.com/office/drawing/2014/main" id="{3794352E-E029-4C38-82B4-E83EA22571AB}"/>
                </a:ext>
              </a:extLst>
            </p:cNvPr>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60" name="Shape 904">
              <a:extLst>
                <a:ext uri="{FF2B5EF4-FFF2-40B4-BE49-F238E27FC236}">
                  <a16:creationId xmlns="" xmlns:a16="http://schemas.microsoft.com/office/drawing/2014/main" id="{40DB6A09-9842-4653-AC47-FD875E23AB20}"/>
                </a:ext>
              </a:extLst>
            </p:cNvPr>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61" name="Shape 905">
              <a:extLst>
                <a:ext uri="{FF2B5EF4-FFF2-40B4-BE49-F238E27FC236}">
                  <a16:creationId xmlns="" xmlns:a16="http://schemas.microsoft.com/office/drawing/2014/main" id="{133BE2EE-6E81-4201-AC53-357DFC008C1D}"/>
                </a:ext>
              </a:extLst>
            </p:cNvPr>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62" name="Shape 906">
              <a:extLst>
                <a:ext uri="{FF2B5EF4-FFF2-40B4-BE49-F238E27FC236}">
                  <a16:creationId xmlns="" xmlns:a16="http://schemas.microsoft.com/office/drawing/2014/main" id="{9B904C00-366A-4C4D-9D2A-5635FA619107}"/>
                </a:ext>
              </a:extLst>
            </p:cNvPr>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63" name="Shape 907">
              <a:extLst>
                <a:ext uri="{FF2B5EF4-FFF2-40B4-BE49-F238E27FC236}">
                  <a16:creationId xmlns="" xmlns:a16="http://schemas.microsoft.com/office/drawing/2014/main" id="{677ED943-EE2B-49C8-AD5B-AA98D78ED0E7}"/>
                </a:ext>
              </a:extLst>
            </p:cNvPr>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64" name="Shape 908">
              <a:extLst>
                <a:ext uri="{FF2B5EF4-FFF2-40B4-BE49-F238E27FC236}">
                  <a16:creationId xmlns="" xmlns:a16="http://schemas.microsoft.com/office/drawing/2014/main" id="{D21856BA-802C-46E2-887C-C701F39E6C57}"/>
                </a:ext>
              </a:extLst>
            </p:cNvPr>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65" name="Shape 909">
              <a:extLst>
                <a:ext uri="{FF2B5EF4-FFF2-40B4-BE49-F238E27FC236}">
                  <a16:creationId xmlns="" xmlns:a16="http://schemas.microsoft.com/office/drawing/2014/main" id="{446272D9-5D64-437E-9F7D-13BC4ECCEC38}"/>
                </a:ext>
              </a:extLst>
            </p:cNvPr>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grpSp>
      <p:sp>
        <p:nvSpPr>
          <p:cNvPr id="66" name="TextBox 65">
            <a:extLst>
              <a:ext uri="{FF2B5EF4-FFF2-40B4-BE49-F238E27FC236}">
                <a16:creationId xmlns="" xmlns:a16="http://schemas.microsoft.com/office/drawing/2014/main" id="{D3100806-6248-4641-B129-75A2AEDB8CA1}"/>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902188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342900" marR="0" lvl="0" indent="-342900" algn="just" rtl="1">
              <a:lnSpc>
                <a:spcPct val="107000"/>
              </a:lnSpc>
              <a:spcBef>
                <a:spcPts val="0"/>
              </a:spcBef>
              <a:spcAft>
                <a:spcPts val="800"/>
              </a:spcAft>
              <a:buFont typeface="+mj-lt"/>
              <a:buAutoNum type="arabicPeriod"/>
            </a:pPr>
            <a:r>
              <a:rPr lang="ar-BH"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اربط بين كل مكوَّن من عناصر الإبداع </a:t>
            </a:r>
            <a:r>
              <a:rPr lang="ar-BH" sz="2800" dirty="0" smtClean="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والابتكار، والمفهوم </a:t>
            </a:r>
            <a:r>
              <a:rPr lang="ar-BH"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المناسب له في الفراغات أدناه:</a:t>
            </a:r>
            <a:endParaRPr lang="en-US" sz="2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gn="ctr" rtl="1">
              <a:lnSpc>
                <a:spcPct val="107000"/>
              </a:lnSpc>
              <a:spcBef>
                <a:spcPts val="0"/>
              </a:spcBef>
              <a:spcAft>
                <a:spcPts val="800"/>
              </a:spcAft>
            </a:pPr>
            <a:r>
              <a:rPr lang="ar-BH"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[الطلاقة – المرونة – الأصالة – الحساسية للمشكلات]</a:t>
            </a:r>
            <a:endParaRPr lang="en-US" sz="2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15000"/>
              </a:lnSpc>
              <a:spcBef>
                <a:spcPts val="0"/>
              </a:spcBef>
              <a:spcAft>
                <a:spcPts val="0"/>
              </a:spcAft>
              <a:buFont typeface="+mj-lt"/>
              <a:buAutoNum type="arabicParenBoth"/>
            </a:pPr>
            <a:r>
              <a:rPr lang="ar-BH"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القدرة على سرعة إدراك ما لا يدركه الآخرون في الموقف من مشكلات أو نقاط ضعف.</a:t>
            </a:r>
            <a:endParaRPr lang="en-US" sz="2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15000"/>
              </a:lnSpc>
              <a:spcBef>
                <a:spcPts val="0"/>
              </a:spcBef>
              <a:spcAft>
                <a:spcPts val="0"/>
              </a:spcAft>
              <a:buFont typeface="+mj-lt"/>
              <a:buAutoNum type="arabicParenBoth"/>
            </a:pPr>
            <a:r>
              <a:rPr lang="ar-BH"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أفكار فريدة تتسم بالجِدَّة.</a:t>
            </a:r>
            <a:endParaRPr lang="en-US" sz="2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15000"/>
              </a:lnSpc>
              <a:spcBef>
                <a:spcPts val="0"/>
              </a:spcBef>
              <a:spcAft>
                <a:spcPts val="0"/>
              </a:spcAft>
              <a:buFont typeface="+mj-lt"/>
              <a:buAutoNum type="arabicParenBoth"/>
            </a:pPr>
            <a:r>
              <a:rPr lang="ar-BH"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أفكار ثرية تتمير </a:t>
            </a:r>
            <a:r>
              <a:rPr lang="ar-BH" sz="2800" dirty="0" smtClean="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بالتنوّع</a:t>
            </a:r>
            <a:r>
              <a:rPr lang="ar-BH"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a:t>
            </a:r>
            <a:endParaRPr lang="en-US" sz="2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15000"/>
              </a:lnSpc>
              <a:spcBef>
                <a:spcPts val="0"/>
              </a:spcBef>
              <a:spcAft>
                <a:spcPts val="0"/>
              </a:spcAft>
              <a:buFont typeface="+mj-lt"/>
              <a:buAutoNum type="arabicParenBoth"/>
            </a:pPr>
            <a:r>
              <a:rPr lang="ar-BH"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عدد كبير من الأفكار المرتبطة بالفكرة أو الموقف.</a:t>
            </a:r>
            <a:endParaRPr lang="en-US" sz="2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0"/>
              </a:spcAft>
            </a:pPr>
            <a:r>
              <a:rPr lang="ar-BH"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 </a:t>
            </a:r>
          </a:p>
          <a:p>
            <a:pPr lvl="0" algn="just" rtl="1">
              <a:lnSpc>
                <a:spcPct val="107000"/>
              </a:lnSpc>
              <a:spcAft>
                <a:spcPts val="800"/>
              </a:spcAft>
            </a:pPr>
            <a:r>
              <a:rPr lang="ar-BH" sz="2800" dirty="0">
                <a:solidFill>
                  <a:schemeClr val="tx1"/>
                </a:solidFill>
                <a:latin typeface="Calibri" panose="020F0502020204030204" pitchFamily="34" charset="0"/>
                <a:ea typeface="Calibri" panose="020F0502020204030204" pitchFamily="34" charset="0"/>
                <a:cs typeface="Sakkal Majalla" panose="02000000000000000000" pitchFamily="2" charset="-78"/>
              </a:rPr>
              <a:t>2. </a:t>
            </a:r>
            <a:r>
              <a:rPr lang="ar-BH" sz="2800" dirty="0" smtClean="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عدّد الطرائق </a:t>
            </a:r>
            <a:r>
              <a:rPr lang="ar-BH"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التي </a:t>
            </a:r>
            <a:r>
              <a:rPr lang="ar-BH" sz="2800" dirty="0" smtClean="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تنمّي </a:t>
            </a:r>
            <a:r>
              <a:rPr lang="ar-BH"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التفكير الإبداعي.</a:t>
            </a:r>
            <a:endParaRPr lang="ar-BH" sz="2800" dirty="0">
              <a:solidFill>
                <a:schemeClr val="tx1"/>
              </a:solidFill>
              <a:latin typeface="Calibri" panose="020F0502020204030204" pitchFamily="34" charset="0"/>
              <a:ea typeface="Calibri" panose="020F0502020204030204" pitchFamily="34" charset="0"/>
              <a:cs typeface="Sakkal Majalla" panose="02000000000000000000" pitchFamily="2" charset="-78"/>
            </a:endParaRPr>
          </a:p>
          <a:p>
            <a:pPr lvl="0" algn="just" rtl="1">
              <a:lnSpc>
                <a:spcPct val="107000"/>
              </a:lnSpc>
              <a:spcAft>
                <a:spcPts val="800"/>
              </a:spcAft>
            </a:pPr>
            <a:r>
              <a:rPr lang="ar-BH" sz="2800" dirty="0">
                <a:solidFill>
                  <a:schemeClr val="tx1"/>
                </a:solidFill>
                <a:latin typeface="Calibri" panose="020F0502020204030204" pitchFamily="34" charset="0"/>
                <a:ea typeface="Calibri" panose="020F0502020204030204" pitchFamily="34" charset="0"/>
                <a:cs typeface="Sakkal Majalla" panose="02000000000000000000" pitchFamily="2" charset="-78"/>
              </a:rPr>
              <a:t>3. اذكر جهود مملكة البحرين في مجال الإبداع والابتكار.</a:t>
            </a:r>
            <a:endParaRPr lang="ar-BH"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endParaRPr>
          </a:p>
          <a:p>
            <a:pPr marL="514350" lvl="0" indent="-514350" algn="just" rtl="1">
              <a:lnSpc>
                <a:spcPct val="107000"/>
              </a:lnSpc>
              <a:spcAft>
                <a:spcPts val="800"/>
              </a:spcAft>
              <a:buAutoNum type="arabicPeriod"/>
            </a:pPr>
            <a:endParaRPr lang="ar-BH" sz="4000"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endParaRPr>
          </a:p>
          <a:p>
            <a:pPr lvl="0" algn="just" rtl="1">
              <a:lnSpc>
                <a:spcPct val="107000"/>
              </a:lnSpc>
              <a:spcAft>
                <a:spcPts val="800"/>
              </a:spcAft>
            </a:pPr>
            <a:endParaRPr lang="ar-BH" sz="4000" dirty="0">
              <a:solidFill>
                <a:srgbClr val="C00000"/>
              </a:solidFill>
              <a:latin typeface="Calibri" panose="020F0502020204030204" pitchFamily="34" charset="0"/>
              <a:ea typeface="Calibri" panose="020F0502020204030204" pitchFamily="34" charset="0"/>
              <a:cs typeface="Sakkal Majalla" panose="02000000000000000000" pitchFamily="2" charset="-78"/>
            </a:endParaRPr>
          </a:p>
          <a:p>
            <a:pPr marL="2343150" lvl="4" indent="-514350" algn="just" rtl="1">
              <a:lnSpc>
                <a:spcPct val="107000"/>
              </a:lnSpc>
              <a:spcAft>
                <a:spcPts val="800"/>
              </a:spcAft>
              <a:buAutoNum type="arabicPeriod"/>
            </a:pPr>
            <a:endParaRPr lang="ar-BH" sz="4000" dirty="0">
              <a:solidFill>
                <a:srgbClr val="C00000"/>
              </a:solidFill>
              <a:latin typeface="Calibri" panose="020F0502020204030204" pitchFamily="34" charset="0"/>
              <a:ea typeface="Calibri" panose="020F0502020204030204" pitchFamily="34" charset="0"/>
              <a:cs typeface="Sakkal Majalla" panose="02000000000000000000" pitchFamily="2" charset="-78"/>
            </a:endParaRPr>
          </a:p>
          <a:p>
            <a:pPr algn="just" rtl="1">
              <a:lnSpc>
                <a:spcPct val="115000"/>
              </a:lnSpc>
              <a:spcAft>
                <a:spcPts val="800"/>
              </a:spcAft>
            </a:pPr>
            <a:endParaRPr lang="en-US" sz="3200" dirty="0">
              <a:solidFill>
                <a:schemeClr val="tx1"/>
              </a:solidFill>
              <a:latin typeface="Calibri" panose="020F0502020204030204" pitchFamily="34" charset="0"/>
              <a:ea typeface="Calibri" panose="020F0502020204030204" pitchFamily="34" charset="0"/>
              <a:cs typeface="Sultan bold" pitchFamily="2" charset="-78"/>
            </a:endParaRPr>
          </a:p>
        </p:txBody>
      </p:sp>
      <p:sp>
        <p:nvSpPr>
          <p:cNvPr id="8" name="مستطيل مستدير الزوايا 13">
            <a:extLst>
              <a:ext uri="{FF2B5EF4-FFF2-40B4-BE49-F238E27FC236}">
                <a16:creationId xmlns=""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5" name="Rectangle 6">
            <a:extLst>
              <a:ext uri="{FF2B5EF4-FFF2-40B4-BE49-F238E27FC236}">
                <a16:creationId xmlns="" xmlns:a16="http://schemas.microsoft.com/office/drawing/2014/main" id="{71FAE08D-445D-4F51-B33F-A087EA61B8D8}"/>
              </a:ext>
            </a:extLst>
          </p:cNvPr>
          <p:cNvSpPr/>
          <p:nvPr/>
        </p:nvSpPr>
        <p:spPr>
          <a:xfrm>
            <a:off x="6714881" y="255539"/>
            <a:ext cx="1683474" cy="923330"/>
          </a:xfrm>
          <a:prstGeom prst="rect">
            <a:avLst/>
          </a:prstGeom>
        </p:spPr>
        <p:txBody>
          <a:bodyPr wrap="none">
            <a:spAutoFit/>
          </a:bodyPr>
          <a:lstStyle/>
          <a:p>
            <a:pPr algn="ctr"/>
            <a:r>
              <a:rPr lang="ar-SA" sz="5400" dirty="0">
                <a:ln w="9525">
                  <a:noFill/>
                  <a:prstDash val="solid"/>
                </a:ln>
                <a:solidFill>
                  <a:schemeClr val="bg1"/>
                </a:solidFill>
                <a:latin typeface="Arial Black" panose="020B0A04020102020204" pitchFamily="34" charset="0"/>
                <a:cs typeface="Sultan bold" pitchFamily="2" charset="-78"/>
              </a:rPr>
              <a:t>التقويم</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6" name="Rectangle 3">
            <a:extLst>
              <a:ext uri="{FF2B5EF4-FFF2-40B4-BE49-F238E27FC236}">
                <a16:creationId xmlns="" xmlns:a16="http://schemas.microsoft.com/office/drawing/2014/main" id="{E780412B-F418-412D-B1BA-7800BF5012D9}"/>
              </a:ext>
            </a:extLst>
          </p:cNvPr>
          <p:cNvSpPr/>
          <p:nvPr/>
        </p:nvSpPr>
        <p:spPr>
          <a:xfrm flipH="1">
            <a:off x="11053783" y="-114335"/>
            <a:ext cx="707366" cy="1862048"/>
          </a:xfrm>
          <a:prstGeom prst="rect">
            <a:avLst/>
          </a:prstGeom>
          <a:noFill/>
          <a:ln w="28575">
            <a:noFill/>
          </a:ln>
        </p:spPr>
        <p:txBody>
          <a:bodyPr wrap="square" lIns="91440" tIns="45720" rIns="91440" bIns="45720">
            <a:spAutoFit/>
          </a:bodyPr>
          <a:lstStyle/>
          <a:p>
            <a:pPr rtl="1"/>
            <a:r>
              <a:rPr lang="ar-SA" sz="11500" b="1" cap="none" spc="0" dirty="0">
                <a:ln w="19050">
                  <a:solidFill>
                    <a:srgbClr val="FF9933"/>
                  </a:solidFill>
                  <a:prstDash val="solid"/>
                </a:ln>
                <a:noFill/>
                <a:latin typeface="Arial" panose="020B0604020202020204" pitchFamily="34" charset="0"/>
                <a:cs typeface="Arial" panose="020B0604020202020204" pitchFamily="34" charset="0"/>
              </a:rPr>
              <a:t>؟</a:t>
            </a:r>
            <a:endParaRPr lang="en-US" sz="11500" b="1" cap="none" spc="0" dirty="0">
              <a:ln w="19050">
                <a:solidFill>
                  <a:srgbClr val="FF9933"/>
                </a:solidFill>
                <a:prstDash val="solid"/>
              </a:ln>
              <a:noFill/>
              <a:latin typeface="Arial" panose="020B0604020202020204" pitchFamily="34" charset="0"/>
              <a:cs typeface="Arial" panose="020B0604020202020204" pitchFamily="34" charset="0"/>
            </a:endParaRPr>
          </a:p>
        </p:txBody>
      </p:sp>
      <p:sp>
        <p:nvSpPr>
          <p:cNvPr id="30" name="مستطيل مستدير الزوايا 5">
            <a:hlinkClick r:id="rId2" action="ppaction://hlinksldjump"/>
            <a:extLst>
              <a:ext uri="{FF2B5EF4-FFF2-40B4-BE49-F238E27FC236}">
                <a16:creationId xmlns="" xmlns:a16="http://schemas.microsoft.com/office/drawing/2014/main" id="{0814499B-16F7-4E0E-939E-A19BFFDB04B8}"/>
              </a:ext>
            </a:extLst>
          </p:cNvPr>
          <p:cNvSpPr/>
          <p:nvPr/>
        </p:nvSpPr>
        <p:spPr>
          <a:xfrm>
            <a:off x="10542269" y="131522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1" name="مستطيل مستدير الزوايا 11">
            <a:hlinkClick r:id="rId3" action="ppaction://hlinksldjump"/>
            <a:extLst>
              <a:ext uri="{FF2B5EF4-FFF2-40B4-BE49-F238E27FC236}">
                <a16:creationId xmlns="" xmlns:a16="http://schemas.microsoft.com/office/drawing/2014/main" id="{89F15BAD-10A4-4EB0-863A-C901FEA10801}"/>
              </a:ext>
            </a:extLst>
          </p:cNvPr>
          <p:cNvSpPr/>
          <p:nvPr/>
        </p:nvSpPr>
        <p:spPr>
          <a:xfrm>
            <a:off x="10542268" y="1932205"/>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2" name="مستطيل مستدير الزوايا 12">
            <a:hlinkClick r:id="rId4" action="ppaction://hlinksldjump"/>
            <a:extLst>
              <a:ext uri="{FF2B5EF4-FFF2-40B4-BE49-F238E27FC236}">
                <a16:creationId xmlns="" xmlns:a16="http://schemas.microsoft.com/office/drawing/2014/main" id="{FF285BBD-DDCD-4198-AC59-866DF2912CC6}"/>
              </a:ext>
            </a:extLst>
          </p:cNvPr>
          <p:cNvSpPr/>
          <p:nvPr/>
        </p:nvSpPr>
        <p:spPr>
          <a:xfrm>
            <a:off x="10542268" y="254648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33" name="مستطيل مستدير الزوايا 16">
            <a:hlinkClick r:id="" action="ppaction://noaction"/>
            <a:extLst>
              <a:ext uri="{FF2B5EF4-FFF2-40B4-BE49-F238E27FC236}">
                <a16:creationId xmlns="" xmlns:a16="http://schemas.microsoft.com/office/drawing/2014/main" id="{62B2C582-D105-4C2C-8401-F3A19877B5F1}"/>
              </a:ext>
            </a:extLst>
          </p:cNvPr>
          <p:cNvSpPr/>
          <p:nvPr/>
        </p:nvSpPr>
        <p:spPr>
          <a:xfrm>
            <a:off x="10542267" y="321423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34" name="مستطيل مستدير الزوايا 16">
            <a:hlinkClick r:id="rId5" action="ppaction://hlinksldjump"/>
            <a:extLst>
              <a:ext uri="{FF2B5EF4-FFF2-40B4-BE49-F238E27FC236}">
                <a16:creationId xmlns="" xmlns:a16="http://schemas.microsoft.com/office/drawing/2014/main" id="{7C2BF00B-3562-4018-83A3-467676ACEA2A}"/>
              </a:ext>
            </a:extLst>
          </p:cNvPr>
          <p:cNvSpPr/>
          <p:nvPr/>
        </p:nvSpPr>
        <p:spPr>
          <a:xfrm>
            <a:off x="10542270" y="5696350"/>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35" name="مستطيل مستدير الزوايا 16">
            <a:hlinkClick r:id="" action="ppaction://noaction"/>
            <a:extLst>
              <a:ext uri="{FF2B5EF4-FFF2-40B4-BE49-F238E27FC236}">
                <a16:creationId xmlns="" xmlns:a16="http://schemas.microsoft.com/office/drawing/2014/main" id="{085A56AD-9972-44D2-8BB0-BEA55736332B}"/>
              </a:ext>
            </a:extLst>
          </p:cNvPr>
          <p:cNvSpPr/>
          <p:nvPr/>
        </p:nvSpPr>
        <p:spPr>
          <a:xfrm>
            <a:off x="10542266" y="3857147"/>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37" name="مستطيل مستدير الزوايا 16">
            <a:hlinkClick r:id="" action="ppaction://noaction"/>
            <a:extLst>
              <a:ext uri="{FF2B5EF4-FFF2-40B4-BE49-F238E27FC236}">
                <a16:creationId xmlns="" xmlns:a16="http://schemas.microsoft.com/office/drawing/2014/main" id="{092EF3E8-F96E-4E0D-A702-81C73513E295}"/>
              </a:ext>
            </a:extLst>
          </p:cNvPr>
          <p:cNvSpPr/>
          <p:nvPr/>
        </p:nvSpPr>
        <p:spPr>
          <a:xfrm>
            <a:off x="10499882" y="509383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18" name="TextBox 17">
            <a:extLst>
              <a:ext uri="{FF2B5EF4-FFF2-40B4-BE49-F238E27FC236}">
                <a16:creationId xmlns="" xmlns:a16="http://schemas.microsoft.com/office/drawing/2014/main" id="{CB2B6073-E483-47A4-8C6A-F77CED8F66D4}"/>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sp>
        <p:nvSpPr>
          <p:cNvPr id="16" name="مستطيل مستدير الزوايا 16">
            <a:hlinkClick r:id="" action="ppaction://noaction"/>
            <a:extLst>
              <a:ext uri="{FF2B5EF4-FFF2-40B4-BE49-F238E27FC236}">
                <a16:creationId xmlns="" xmlns:a16="http://schemas.microsoft.com/office/drawing/2014/main" id="{A12EA8E3-3DF7-4182-A3A0-A33F7676C0B1}"/>
              </a:ext>
            </a:extLst>
          </p:cNvPr>
          <p:cNvSpPr/>
          <p:nvPr/>
        </p:nvSpPr>
        <p:spPr>
          <a:xfrm>
            <a:off x="10499883" y="4471425"/>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Tree>
    <p:extLst>
      <p:ext uri="{BB962C8B-B14F-4D97-AF65-F5344CB8AC3E}">
        <p14:creationId xmlns:p14="http://schemas.microsoft.com/office/powerpoint/2010/main" val="3917533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342900" marR="0" lvl="0" indent="-342900" algn="just" rtl="1">
              <a:lnSpc>
                <a:spcPct val="107000"/>
              </a:lnSpc>
              <a:spcBef>
                <a:spcPts val="0"/>
              </a:spcBef>
              <a:spcAft>
                <a:spcPts val="800"/>
              </a:spcAft>
              <a:buFont typeface="+mj-lt"/>
              <a:buAutoNum type="arabicPeriod"/>
            </a:pPr>
            <a:r>
              <a:rPr lang="ar-BH" sz="3200"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rPr>
              <a:t>اربط بين كل مكوَّن من عناصر الإبداع </a:t>
            </a:r>
            <a:r>
              <a:rPr lang="ar-BH" sz="3200" dirty="0" smtClean="0">
                <a:solidFill>
                  <a:srgbClr val="C00000"/>
                </a:solidFill>
                <a:effectLst/>
                <a:latin typeface="Calibri" panose="020F0502020204030204" pitchFamily="34" charset="0"/>
                <a:ea typeface="Calibri" panose="020F0502020204030204" pitchFamily="34" charset="0"/>
                <a:cs typeface="Sakkal Majalla" panose="02000000000000000000" pitchFamily="2" charset="-78"/>
              </a:rPr>
              <a:t>والابتكار، والمفهوم </a:t>
            </a:r>
            <a:r>
              <a:rPr lang="ar-BH" sz="3200"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rPr>
              <a:t>المناسب له في الفراغات أدناه:</a:t>
            </a:r>
            <a:endParaRPr lang="en-US" sz="32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0" marR="0" algn="ctr" rtl="1">
              <a:lnSpc>
                <a:spcPct val="107000"/>
              </a:lnSpc>
              <a:spcBef>
                <a:spcPts val="0"/>
              </a:spcBef>
              <a:spcAft>
                <a:spcPts val="800"/>
              </a:spcAft>
            </a:pPr>
            <a:r>
              <a:rPr lang="ar-BH" sz="3200"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rPr>
              <a:t>[الطلاقة – المرونة – الأصالة – الحساسية للمشكلات]</a:t>
            </a:r>
            <a:endParaRPr lang="en-US" sz="32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15000"/>
              </a:lnSpc>
              <a:spcBef>
                <a:spcPts val="0"/>
              </a:spcBef>
              <a:spcAft>
                <a:spcPts val="0"/>
              </a:spcAft>
              <a:buFont typeface="+mj-lt"/>
              <a:buAutoNum type="arabicParenBoth"/>
            </a:pPr>
            <a:r>
              <a:rPr lang="ar-BH" sz="3200"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rPr>
              <a:t>القدرة على سرعة إدراك ما لا يدركه الآخرون في الموقف من مشكلات أو نقاط ضعف. </a:t>
            </a:r>
            <a:r>
              <a:rPr lang="ar-BH" sz="3200" dirty="0">
                <a:solidFill>
                  <a:schemeClr val="tx1"/>
                </a:solidFill>
                <a:latin typeface="Calibri" panose="020F0502020204030204" pitchFamily="34" charset="0"/>
                <a:ea typeface="Calibri" panose="020F0502020204030204" pitchFamily="34" charset="0"/>
                <a:cs typeface="Sakkal Majalla" panose="02000000000000000000" pitchFamily="2" charset="-78"/>
              </a:rPr>
              <a:t>(الحساسية للمشكلة )</a:t>
            </a:r>
            <a:endParaRPr lang="en-US" sz="32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15000"/>
              </a:lnSpc>
              <a:spcBef>
                <a:spcPts val="0"/>
              </a:spcBef>
              <a:spcAft>
                <a:spcPts val="0"/>
              </a:spcAft>
              <a:buFont typeface="+mj-lt"/>
              <a:buAutoNum type="arabicParenBoth"/>
            </a:pPr>
            <a:r>
              <a:rPr lang="ar-BH" sz="3200"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rPr>
              <a:t>أفكار فريدة تتسم بالجِدَّة. </a:t>
            </a:r>
            <a:r>
              <a:rPr lang="ar-BH" sz="3200" dirty="0">
                <a:solidFill>
                  <a:schemeClr val="tx1"/>
                </a:solidFill>
                <a:latin typeface="Calibri" panose="020F0502020204030204" pitchFamily="34" charset="0"/>
                <a:ea typeface="Calibri" panose="020F0502020204030204" pitchFamily="34" charset="0"/>
                <a:cs typeface="Sakkal Majalla" panose="02000000000000000000" pitchFamily="2" charset="-78"/>
              </a:rPr>
              <a:t>(الاصالة )</a:t>
            </a:r>
            <a:endParaRPr lang="en-US" sz="32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15000"/>
              </a:lnSpc>
              <a:spcBef>
                <a:spcPts val="0"/>
              </a:spcBef>
              <a:spcAft>
                <a:spcPts val="0"/>
              </a:spcAft>
              <a:buFont typeface="+mj-lt"/>
              <a:buAutoNum type="arabicParenBoth"/>
            </a:pPr>
            <a:r>
              <a:rPr lang="ar-BH" sz="3200"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rPr>
              <a:t>أفكار ثرية تتمير </a:t>
            </a:r>
            <a:r>
              <a:rPr lang="ar-BH" sz="3200" dirty="0" smtClean="0">
                <a:solidFill>
                  <a:srgbClr val="C00000"/>
                </a:solidFill>
                <a:effectLst/>
                <a:latin typeface="Calibri" panose="020F0502020204030204" pitchFamily="34" charset="0"/>
                <a:ea typeface="Calibri" panose="020F0502020204030204" pitchFamily="34" charset="0"/>
                <a:cs typeface="Sakkal Majalla" panose="02000000000000000000" pitchFamily="2" charset="-78"/>
              </a:rPr>
              <a:t>بالتنوّع</a:t>
            </a:r>
            <a:r>
              <a:rPr lang="ar-BH" sz="3200"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rPr>
              <a:t>.</a:t>
            </a:r>
            <a:r>
              <a:rPr lang="ar-BH" sz="32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(المرونة)</a:t>
            </a:r>
            <a:endParaRPr lang="en-US" sz="32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15000"/>
              </a:lnSpc>
              <a:spcBef>
                <a:spcPts val="0"/>
              </a:spcBef>
              <a:spcAft>
                <a:spcPts val="0"/>
              </a:spcAft>
              <a:buFont typeface="+mj-lt"/>
              <a:buAutoNum type="arabicParenBoth"/>
            </a:pPr>
            <a:r>
              <a:rPr lang="ar-BH" sz="3200" dirty="0" smtClean="0">
                <a:solidFill>
                  <a:srgbClr val="C00000"/>
                </a:solidFill>
                <a:effectLst/>
                <a:latin typeface="Calibri" panose="020F0502020204030204" pitchFamily="34" charset="0"/>
                <a:ea typeface="Calibri" panose="020F0502020204030204" pitchFamily="34" charset="0"/>
                <a:cs typeface="Sakkal Majalla" panose="02000000000000000000" pitchFamily="2" charset="-78"/>
              </a:rPr>
              <a:t>عدَد </a:t>
            </a:r>
            <a:r>
              <a:rPr lang="ar-BH" sz="3200"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rPr>
              <a:t>كبير من الأفكار المرتبطة بالفكرة أو الموقف. </a:t>
            </a:r>
            <a:r>
              <a:rPr lang="ar-BH" sz="3200" dirty="0">
                <a:solidFill>
                  <a:schemeClr val="tx1"/>
                </a:solidFill>
                <a:latin typeface="Calibri" panose="020F0502020204030204" pitchFamily="34" charset="0"/>
                <a:ea typeface="Calibri" panose="020F0502020204030204" pitchFamily="34" charset="0"/>
                <a:cs typeface="Sakkal Majalla" panose="02000000000000000000" pitchFamily="2" charset="-78"/>
              </a:rPr>
              <a:t>(الطلاقة )</a:t>
            </a:r>
            <a:endParaRPr lang="en-US" sz="32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0"/>
              </a:spcAft>
            </a:pPr>
            <a:r>
              <a:rPr lang="ar-BH" sz="2400"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rPr>
              <a:t> </a:t>
            </a:r>
            <a:endParaRPr lang="ar-BH" sz="4000"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endParaRPr>
          </a:p>
          <a:p>
            <a:pPr lvl="0" algn="just" rtl="1">
              <a:lnSpc>
                <a:spcPct val="107000"/>
              </a:lnSpc>
              <a:spcAft>
                <a:spcPts val="800"/>
              </a:spcAft>
            </a:pPr>
            <a:endParaRPr lang="ar-BH" sz="4000" dirty="0">
              <a:solidFill>
                <a:srgbClr val="C00000"/>
              </a:solidFill>
              <a:latin typeface="Calibri" panose="020F0502020204030204" pitchFamily="34" charset="0"/>
              <a:ea typeface="Calibri" panose="020F0502020204030204" pitchFamily="34" charset="0"/>
              <a:cs typeface="Sakkal Majalla" panose="02000000000000000000" pitchFamily="2" charset="-78"/>
            </a:endParaRPr>
          </a:p>
          <a:p>
            <a:pPr marL="2343150" lvl="4" indent="-514350" algn="just" rtl="1">
              <a:lnSpc>
                <a:spcPct val="107000"/>
              </a:lnSpc>
              <a:spcAft>
                <a:spcPts val="800"/>
              </a:spcAft>
              <a:buAutoNum type="arabicPeriod"/>
            </a:pPr>
            <a:endParaRPr lang="ar-BH" sz="4000" dirty="0">
              <a:solidFill>
                <a:srgbClr val="C00000"/>
              </a:solidFill>
              <a:latin typeface="Calibri" panose="020F0502020204030204" pitchFamily="34" charset="0"/>
              <a:ea typeface="Calibri" panose="020F0502020204030204" pitchFamily="34" charset="0"/>
              <a:cs typeface="Sakkal Majalla" panose="02000000000000000000" pitchFamily="2" charset="-78"/>
            </a:endParaRPr>
          </a:p>
          <a:p>
            <a:pPr algn="just" rtl="1">
              <a:lnSpc>
                <a:spcPct val="115000"/>
              </a:lnSpc>
              <a:spcAft>
                <a:spcPts val="800"/>
              </a:spcAft>
            </a:pPr>
            <a:endParaRPr lang="en-US" sz="3200" dirty="0">
              <a:solidFill>
                <a:schemeClr val="tx1"/>
              </a:solidFill>
              <a:latin typeface="Calibri" panose="020F0502020204030204" pitchFamily="34" charset="0"/>
              <a:ea typeface="Calibri" panose="020F0502020204030204" pitchFamily="34" charset="0"/>
              <a:cs typeface="Sultan bold" pitchFamily="2" charset="-78"/>
            </a:endParaRPr>
          </a:p>
        </p:txBody>
      </p:sp>
      <p:sp>
        <p:nvSpPr>
          <p:cNvPr id="8" name="مستطيل مستدير الزوايا 13">
            <a:extLst>
              <a:ext uri="{FF2B5EF4-FFF2-40B4-BE49-F238E27FC236}">
                <a16:creationId xmlns=""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5" name="Rectangle 6">
            <a:extLst>
              <a:ext uri="{FF2B5EF4-FFF2-40B4-BE49-F238E27FC236}">
                <a16:creationId xmlns="" xmlns:a16="http://schemas.microsoft.com/office/drawing/2014/main" id="{71FAE08D-445D-4F51-B33F-A087EA61B8D8}"/>
              </a:ext>
            </a:extLst>
          </p:cNvPr>
          <p:cNvSpPr/>
          <p:nvPr/>
        </p:nvSpPr>
        <p:spPr>
          <a:xfrm>
            <a:off x="6714881" y="255539"/>
            <a:ext cx="1683474" cy="923330"/>
          </a:xfrm>
          <a:prstGeom prst="rect">
            <a:avLst/>
          </a:prstGeom>
        </p:spPr>
        <p:txBody>
          <a:bodyPr wrap="none">
            <a:spAutoFit/>
          </a:bodyPr>
          <a:lstStyle/>
          <a:p>
            <a:pPr algn="ctr"/>
            <a:r>
              <a:rPr lang="ar-SA" sz="5400" dirty="0">
                <a:ln w="9525">
                  <a:noFill/>
                  <a:prstDash val="solid"/>
                </a:ln>
                <a:solidFill>
                  <a:schemeClr val="bg1"/>
                </a:solidFill>
                <a:latin typeface="Arial Black" panose="020B0A04020102020204" pitchFamily="34" charset="0"/>
                <a:cs typeface="Sultan bold" pitchFamily="2" charset="-78"/>
              </a:rPr>
              <a:t>التقويم</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6" name="Rectangle 3">
            <a:extLst>
              <a:ext uri="{FF2B5EF4-FFF2-40B4-BE49-F238E27FC236}">
                <a16:creationId xmlns="" xmlns:a16="http://schemas.microsoft.com/office/drawing/2014/main" id="{E780412B-F418-412D-B1BA-7800BF5012D9}"/>
              </a:ext>
            </a:extLst>
          </p:cNvPr>
          <p:cNvSpPr/>
          <p:nvPr/>
        </p:nvSpPr>
        <p:spPr>
          <a:xfrm flipH="1">
            <a:off x="11053783" y="-114335"/>
            <a:ext cx="707366" cy="1862048"/>
          </a:xfrm>
          <a:prstGeom prst="rect">
            <a:avLst/>
          </a:prstGeom>
          <a:noFill/>
          <a:ln w="28575">
            <a:noFill/>
          </a:ln>
        </p:spPr>
        <p:txBody>
          <a:bodyPr wrap="square" lIns="91440" tIns="45720" rIns="91440" bIns="45720">
            <a:spAutoFit/>
          </a:bodyPr>
          <a:lstStyle/>
          <a:p>
            <a:pPr rtl="1"/>
            <a:r>
              <a:rPr lang="ar-SA" sz="11500" b="1" cap="none" spc="0" dirty="0">
                <a:ln w="19050">
                  <a:solidFill>
                    <a:srgbClr val="FF9933"/>
                  </a:solidFill>
                  <a:prstDash val="solid"/>
                </a:ln>
                <a:noFill/>
                <a:latin typeface="Arial" panose="020B0604020202020204" pitchFamily="34" charset="0"/>
                <a:cs typeface="Arial" panose="020B0604020202020204" pitchFamily="34" charset="0"/>
              </a:rPr>
              <a:t>؟</a:t>
            </a:r>
            <a:endParaRPr lang="en-US" sz="11500" b="1" cap="none" spc="0" dirty="0">
              <a:ln w="19050">
                <a:solidFill>
                  <a:srgbClr val="FF9933"/>
                </a:solidFill>
                <a:prstDash val="solid"/>
              </a:ln>
              <a:noFill/>
              <a:latin typeface="Arial" panose="020B0604020202020204" pitchFamily="34" charset="0"/>
              <a:cs typeface="Arial" panose="020B0604020202020204" pitchFamily="34" charset="0"/>
            </a:endParaRPr>
          </a:p>
        </p:txBody>
      </p:sp>
      <p:sp>
        <p:nvSpPr>
          <p:cNvPr id="30" name="مستطيل مستدير الزوايا 5">
            <a:hlinkClick r:id="rId2" action="ppaction://hlinksldjump"/>
            <a:extLst>
              <a:ext uri="{FF2B5EF4-FFF2-40B4-BE49-F238E27FC236}">
                <a16:creationId xmlns="" xmlns:a16="http://schemas.microsoft.com/office/drawing/2014/main" id="{0814499B-16F7-4E0E-939E-A19BFFDB04B8}"/>
              </a:ext>
            </a:extLst>
          </p:cNvPr>
          <p:cNvSpPr/>
          <p:nvPr/>
        </p:nvSpPr>
        <p:spPr>
          <a:xfrm>
            <a:off x="10542269" y="131522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1" name="مستطيل مستدير الزوايا 11">
            <a:hlinkClick r:id="rId3" action="ppaction://hlinksldjump"/>
            <a:extLst>
              <a:ext uri="{FF2B5EF4-FFF2-40B4-BE49-F238E27FC236}">
                <a16:creationId xmlns="" xmlns:a16="http://schemas.microsoft.com/office/drawing/2014/main" id="{89F15BAD-10A4-4EB0-863A-C901FEA10801}"/>
              </a:ext>
            </a:extLst>
          </p:cNvPr>
          <p:cNvSpPr/>
          <p:nvPr/>
        </p:nvSpPr>
        <p:spPr>
          <a:xfrm>
            <a:off x="10542268" y="1932205"/>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2" name="مستطيل مستدير الزوايا 12">
            <a:hlinkClick r:id="rId4" action="ppaction://hlinksldjump"/>
            <a:extLst>
              <a:ext uri="{FF2B5EF4-FFF2-40B4-BE49-F238E27FC236}">
                <a16:creationId xmlns="" xmlns:a16="http://schemas.microsoft.com/office/drawing/2014/main" id="{FF285BBD-DDCD-4198-AC59-866DF2912CC6}"/>
              </a:ext>
            </a:extLst>
          </p:cNvPr>
          <p:cNvSpPr/>
          <p:nvPr/>
        </p:nvSpPr>
        <p:spPr>
          <a:xfrm>
            <a:off x="10542268" y="254648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33" name="مستطيل مستدير الزوايا 16">
            <a:hlinkClick r:id="" action="ppaction://noaction"/>
            <a:extLst>
              <a:ext uri="{FF2B5EF4-FFF2-40B4-BE49-F238E27FC236}">
                <a16:creationId xmlns="" xmlns:a16="http://schemas.microsoft.com/office/drawing/2014/main" id="{62B2C582-D105-4C2C-8401-F3A19877B5F1}"/>
              </a:ext>
            </a:extLst>
          </p:cNvPr>
          <p:cNvSpPr/>
          <p:nvPr/>
        </p:nvSpPr>
        <p:spPr>
          <a:xfrm>
            <a:off x="10542267" y="321423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34" name="مستطيل مستدير الزوايا 16">
            <a:hlinkClick r:id="rId5" action="ppaction://hlinksldjump"/>
            <a:extLst>
              <a:ext uri="{FF2B5EF4-FFF2-40B4-BE49-F238E27FC236}">
                <a16:creationId xmlns="" xmlns:a16="http://schemas.microsoft.com/office/drawing/2014/main" id="{7C2BF00B-3562-4018-83A3-467676ACEA2A}"/>
              </a:ext>
            </a:extLst>
          </p:cNvPr>
          <p:cNvSpPr/>
          <p:nvPr/>
        </p:nvSpPr>
        <p:spPr>
          <a:xfrm>
            <a:off x="10542270" y="5696350"/>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35" name="مستطيل مستدير الزوايا 16">
            <a:hlinkClick r:id="" action="ppaction://noaction"/>
            <a:extLst>
              <a:ext uri="{FF2B5EF4-FFF2-40B4-BE49-F238E27FC236}">
                <a16:creationId xmlns="" xmlns:a16="http://schemas.microsoft.com/office/drawing/2014/main" id="{085A56AD-9972-44D2-8BB0-BEA55736332B}"/>
              </a:ext>
            </a:extLst>
          </p:cNvPr>
          <p:cNvSpPr/>
          <p:nvPr/>
        </p:nvSpPr>
        <p:spPr>
          <a:xfrm>
            <a:off x="10542266" y="3857147"/>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37" name="مستطيل مستدير الزوايا 16">
            <a:hlinkClick r:id="" action="ppaction://noaction"/>
            <a:extLst>
              <a:ext uri="{FF2B5EF4-FFF2-40B4-BE49-F238E27FC236}">
                <a16:creationId xmlns="" xmlns:a16="http://schemas.microsoft.com/office/drawing/2014/main" id="{092EF3E8-F96E-4E0D-A702-81C73513E295}"/>
              </a:ext>
            </a:extLst>
          </p:cNvPr>
          <p:cNvSpPr/>
          <p:nvPr/>
        </p:nvSpPr>
        <p:spPr>
          <a:xfrm>
            <a:off x="10499882" y="509383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18" name="TextBox 17">
            <a:extLst>
              <a:ext uri="{FF2B5EF4-FFF2-40B4-BE49-F238E27FC236}">
                <a16:creationId xmlns="" xmlns:a16="http://schemas.microsoft.com/office/drawing/2014/main" id="{CB2B6073-E483-47A4-8C6A-F77CED8F66D4}"/>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sp>
        <p:nvSpPr>
          <p:cNvPr id="16" name="مستطيل مستدير الزوايا 16">
            <a:hlinkClick r:id="" action="ppaction://noaction"/>
            <a:extLst>
              <a:ext uri="{FF2B5EF4-FFF2-40B4-BE49-F238E27FC236}">
                <a16:creationId xmlns="" xmlns:a16="http://schemas.microsoft.com/office/drawing/2014/main" id="{A12EA8E3-3DF7-4182-A3A0-A33F7676C0B1}"/>
              </a:ext>
            </a:extLst>
          </p:cNvPr>
          <p:cNvSpPr/>
          <p:nvPr/>
        </p:nvSpPr>
        <p:spPr>
          <a:xfrm>
            <a:off x="10499883" y="4471425"/>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Tree>
    <p:extLst>
      <p:ext uri="{BB962C8B-B14F-4D97-AF65-F5344CB8AC3E}">
        <p14:creationId xmlns:p14="http://schemas.microsoft.com/office/powerpoint/2010/main" val="972490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162559" y="1315228"/>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lvl="0" algn="just" rtl="1">
              <a:lnSpc>
                <a:spcPct val="107000"/>
              </a:lnSpc>
              <a:spcAft>
                <a:spcPts val="800"/>
              </a:spcAft>
            </a:pPr>
            <a:r>
              <a:rPr lang="ar-BH" sz="3200" dirty="0">
                <a:solidFill>
                  <a:srgbClr val="C00000"/>
                </a:solidFill>
                <a:latin typeface="Calibri" panose="020F0502020204030204" pitchFamily="34" charset="0"/>
                <a:ea typeface="Calibri" panose="020F0502020204030204" pitchFamily="34" charset="0"/>
                <a:cs typeface="Sakkal Majalla" panose="02000000000000000000" pitchFamily="2" charset="-78"/>
              </a:rPr>
              <a:t>2. </a:t>
            </a:r>
            <a:r>
              <a:rPr lang="ar-BH" sz="3200" dirty="0" smtClean="0">
                <a:solidFill>
                  <a:srgbClr val="C00000"/>
                </a:solidFill>
                <a:latin typeface="Calibri" panose="020F0502020204030204" pitchFamily="34" charset="0"/>
                <a:ea typeface="Calibri" panose="020F0502020204030204" pitchFamily="34" charset="0"/>
                <a:cs typeface="Sakkal Majalla" panose="02000000000000000000" pitchFamily="2" charset="-78"/>
              </a:rPr>
              <a:t>ن</a:t>
            </a:r>
            <a:r>
              <a:rPr lang="ar-BH" sz="3200" dirty="0" smtClean="0">
                <a:solidFill>
                  <a:srgbClr val="C00000"/>
                </a:solidFill>
                <a:effectLst/>
                <a:latin typeface="Calibri" panose="020F0502020204030204" pitchFamily="34" charset="0"/>
                <a:ea typeface="Calibri" panose="020F0502020204030204" pitchFamily="34" charset="0"/>
                <a:cs typeface="Sakkal Majalla" panose="02000000000000000000" pitchFamily="2" charset="-78"/>
              </a:rPr>
              <a:t>اقش طريقتين </a:t>
            </a:r>
            <a:r>
              <a:rPr lang="ar-BH" sz="3200"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rPr>
              <a:t>على الأقل من </a:t>
            </a:r>
            <a:r>
              <a:rPr lang="ar-BH" sz="3200" dirty="0" smtClean="0">
                <a:solidFill>
                  <a:srgbClr val="C00000"/>
                </a:solidFill>
                <a:effectLst/>
                <a:latin typeface="Calibri" panose="020F0502020204030204" pitchFamily="34" charset="0"/>
                <a:ea typeface="Calibri" panose="020F0502020204030204" pitchFamily="34" charset="0"/>
                <a:cs typeface="Sakkal Majalla" panose="02000000000000000000" pitchFamily="2" charset="-78"/>
              </a:rPr>
              <a:t>الطرائق </a:t>
            </a:r>
            <a:r>
              <a:rPr lang="ar-BH" sz="3200"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rPr>
              <a:t>التي تنمي التفكير الإبداعي.</a:t>
            </a:r>
          </a:p>
          <a:p>
            <a:pPr marL="342900" marR="0" lvl="0" indent="-342900" algn="just" rtl="1">
              <a:lnSpc>
                <a:spcPct val="115000"/>
              </a:lnSpc>
              <a:spcBef>
                <a:spcPts val="0"/>
              </a:spcBef>
              <a:spcAft>
                <a:spcPts val="0"/>
              </a:spcAft>
              <a:buClr>
                <a:srgbClr val="4472C4"/>
              </a:buClr>
              <a:buFont typeface="+mj-lt"/>
              <a:buAutoNum type="arabicPeriod"/>
            </a:pPr>
            <a:r>
              <a:rPr lang="ar-SA" sz="2400" dirty="0">
                <a:solidFill>
                  <a:schemeClr val="tx1"/>
                </a:solidFill>
                <a:effectLst/>
                <a:latin typeface="Sakkal Majalla" panose="02000000000000000000" pitchFamily="2" charset="-78"/>
                <a:ea typeface="Calibri" panose="020F0502020204030204" pitchFamily="34" charset="0"/>
                <a:cs typeface="Sultan bold"/>
              </a:rPr>
              <a:t>العصف الذهني (</a:t>
            </a:r>
            <a:r>
              <a:rPr lang="en-US" sz="2400" b="1" dirty="0">
                <a:solidFill>
                  <a:schemeClr val="tx1"/>
                </a:solidFill>
                <a:effectLst/>
                <a:latin typeface="Sakkal Majalla" panose="02000000000000000000" pitchFamily="2" charset="-78"/>
                <a:ea typeface="Calibri" panose="020F0502020204030204" pitchFamily="34" charset="0"/>
                <a:cs typeface="Sultan bold"/>
              </a:rPr>
              <a:t>Brainstorming</a:t>
            </a:r>
            <a:r>
              <a:rPr lang="ar-SA" sz="2400" dirty="0">
                <a:solidFill>
                  <a:schemeClr val="tx1"/>
                </a:solidFill>
                <a:effectLst/>
                <a:latin typeface="Sakkal Majalla" panose="02000000000000000000" pitchFamily="2" charset="-78"/>
                <a:ea typeface="Calibri" panose="020F0502020204030204" pitchFamily="34" charset="0"/>
                <a:cs typeface="Sultan bold"/>
              </a:rPr>
              <a:t>)</a:t>
            </a:r>
            <a:endParaRPr lang="ar-BH" sz="2400" dirty="0">
              <a:solidFill>
                <a:schemeClr val="tx1"/>
              </a:solidFill>
              <a:effectLst/>
              <a:latin typeface="Sakkal Majalla" panose="02000000000000000000" pitchFamily="2" charset="-78"/>
              <a:ea typeface="Calibri" panose="020F0502020204030204" pitchFamily="34" charset="0"/>
              <a:cs typeface="Sultan bold"/>
            </a:endParaRPr>
          </a:p>
          <a:p>
            <a:pPr marL="342900" marR="0" lvl="0" indent="-342900" algn="just" rtl="1">
              <a:lnSpc>
                <a:spcPct val="115000"/>
              </a:lnSpc>
              <a:spcBef>
                <a:spcPts val="0"/>
              </a:spcBef>
              <a:spcAft>
                <a:spcPts val="0"/>
              </a:spcAft>
              <a:buClr>
                <a:srgbClr val="4472C4"/>
              </a:buClr>
              <a:buFont typeface="+mj-lt"/>
              <a:buAutoNum type="arabicPeriod"/>
            </a:pPr>
            <a:r>
              <a:rPr lang="ar-SA" sz="2400" dirty="0">
                <a:solidFill>
                  <a:schemeClr val="tx1"/>
                </a:solidFill>
                <a:effectLst/>
                <a:latin typeface="Sakkal Majalla" panose="02000000000000000000" pitchFamily="2" charset="-78"/>
                <a:ea typeface="Calibri" panose="020F0502020204030204" pitchFamily="34" charset="0"/>
                <a:cs typeface="Sultan bold"/>
              </a:rPr>
              <a:t>قبعات التفكير الست (</a:t>
            </a:r>
            <a:r>
              <a:rPr lang="en-US" sz="2400" b="1" dirty="0">
                <a:solidFill>
                  <a:schemeClr val="tx1"/>
                </a:solidFill>
                <a:effectLst/>
                <a:latin typeface="Sakkal Majalla" panose="02000000000000000000" pitchFamily="2" charset="-78"/>
                <a:ea typeface="Calibri" panose="020F0502020204030204" pitchFamily="34" charset="0"/>
                <a:cs typeface="Sultan bold"/>
              </a:rPr>
              <a:t>6 Thinking Hats</a:t>
            </a:r>
            <a:r>
              <a:rPr lang="ar-BH" sz="2400" dirty="0">
                <a:solidFill>
                  <a:schemeClr val="tx1"/>
                </a:solidFill>
                <a:effectLst/>
                <a:latin typeface="Sakkal Majalla" panose="02000000000000000000" pitchFamily="2" charset="-78"/>
                <a:ea typeface="Calibri" panose="020F0502020204030204" pitchFamily="34" charset="0"/>
                <a:cs typeface="Sultan bold"/>
              </a:rPr>
              <a:t>)</a:t>
            </a:r>
            <a:endParaRPr lang="ar-BH" sz="24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just" rtl="1">
              <a:lnSpc>
                <a:spcPct val="115000"/>
              </a:lnSpc>
              <a:spcBef>
                <a:spcPts val="0"/>
              </a:spcBef>
              <a:spcAft>
                <a:spcPts val="0"/>
              </a:spcAft>
              <a:buClr>
                <a:srgbClr val="4472C4"/>
              </a:buClr>
              <a:buFont typeface="+mj-lt"/>
              <a:buAutoNum type="arabicPeriod"/>
            </a:pPr>
            <a:r>
              <a:rPr lang="ar-SA" sz="2400" dirty="0">
                <a:solidFill>
                  <a:schemeClr val="tx1"/>
                </a:solidFill>
                <a:effectLst/>
                <a:latin typeface="Sakkal Majalla" panose="02000000000000000000" pitchFamily="2" charset="-78"/>
                <a:ea typeface="Calibri" panose="020F0502020204030204" pitchFamily="34" charset="0"/>
                <a:cs typeface="Sultan bold"/>
              </a:rPr>
              <a:t>طريقة سكامبر (</a:t>
            </a:r>
            <a:r>
              <a:rPr lang="en-US" sz="2400" b="1" dirty="0">
                <a:solidFill>
                  <a:schemeClr val="tx1"/>
                </a:solidFill>
                <a:effectLst/>
                <a:latin typeface="Sakkal Majalla" panose="02000000000000000000" pitchFamily="2" charset="-78"/>
                <a:ea typeface="Calibri" panose="020F0502020204030204" pitchFamily="34" charset="0"/>
                <a:cs typeface="Sultan bold"/>
              </a:rPr>
              <a:t>Scamper</a:t>
            </a:r>
            <a:r>
              <a:rPr lang="ar-BH" sz="2400" dirty="0">
                <a:solidFill>
                  <a:schemeClr val="tx1"/>
                </a:solidFill>
                <a:effectLst/>
                <a:latin typeface="Sakkal Majalla" panose="02000000000000000000" pitchFamily="2" charset="-78"/>
                <a:ea typeface="Calibri" panose="020F0502020204030204" pitchFamily="34" charset="0"/>
                <a:cs typeface="Sultan bold"/>
              </a:rPr>
              <a:t>)</a:t>
            </a:r>
          </a:p>
          <a:p>
            <a:pPr marR="0" lvl="0" algn="just" rtl="1">
              <a:lnSpc>
                <a:spcPct val="115000"/>
              </a:lnSpc>
              <a:spcBef>
                <a:spcPts val="0"/>
              </a:spcBef>
              <a:spcAft>
                <a:spcPts val="0"/>
              </a:spcAft>
              <a:buClr>
                <a:srgbClr val="4472C4"/>
              </a:buClr>
            </a:pPr>
            <a:endParaRPr lang="ar-BH" sz="3200" dirty="0">
              <a:solidFill>
                <a:schemeClr val="tx1"/>
              </a:solidFill>
              <a:latin typeface="Calibri" panose="020F0502020204030204" pitchFamily="34" charset="0"/>
              <a:ea typeface="Calibri" panose="020F0502020204030204" pitchFamily="34" charset="0"/>
              <a:cs typeface="Sakkal Majalla" panose="02000000000000000000" pitchFamily="2" charset="-78"/>
            </a:endParaRPr>
          </a:p>
          <a:p>
            <a:pPr lvl="0" algn="just" rtl="1">
              <a:lnSpc>
                <a:spcPct val="107000"/>
              </a:lnSpc>
              <a:spcAft>
                <a:spcPts val="800"/>
              </a:spcAft>
            </a:pPr>
            <a:r>
              <a:rPr lang="ar-BH" sz="3200" dirty="0">
                <a:solidFill>
                  <a:srgbClr val="C00000"/>
                </a:solidFill>
                <a:latin typeface="Calibri" panose="020F0502020204030204" pitchFamily="34" charset="0"/>
                <a:ea typeface="Calibri" panose="020F0502020204030204" pitchFamily="34" charset="0"/>
                <a:cs typeface="Sakkal Majalla" panose="02000000000000000000" pitchFamily="2" charset="-78"/>
              </a:rPr>
              <a:t>3. اذكر جهود مملكة البحرين في مجال الإبداع والابتكار.</a:t>
            </a:r>
          </a:p>
          <a:p>
            <a:pPr lvl="0" algn="just" rtl="1">
              <a:lnSpc>
                <a:spcPct val="107000"/>
              </a:lnSpc>
              <a:spcAft>
                <a:spcPts val="800"/>
              </a:spcAft>
            </a:pPr>
            <a:r>
              <a:rPr lang="ar-BH" sz="2800" dirty="0">
                <a:solidFill>
                  <a:srgbClr val="C00000"/>
                </a:solidFill>
                <a:latin typeface="Calibri" panose="020F0502020204030204" pitchFamily="34" charset="0"/>
                <a:ea typeface="Calibri" panose="020F0502020204030204" pitchFamily="34" charset="0"/>
                <a:cs typeface="Sakkal Majalla" panose="02000000000000000000" pitchFamily="2" charset="-78"/>
              </a:rPr>
              <a:t>ا</a:t>
            </a:r>
            <a:r>
              <a:rPr lang="ar-BH" sz="2800" dirty="0">
                <a:solidFill>
                  <a:schemeClr val="tx1"/>
                </a:solidFill>
                <a:latin typeface="Calibri" panose="020F0502020204030204" pitchFamily="34" charset="0"/>
                <a:ea typeface="Calibri" panose="020F0502020204030204" pitchFamily="34" charset="0"/>
                <a:cs typeface="Sakkal Majalla" panose="02000000000000000000" pitchFamily="2" charset="-78"/>
              </a:rPr>
              <a:t>لمبادرات الحكومية في مجال الابتكار : الاستثمار في الابتكار – حكومة مبتكرة – دعم الابتكار – حاضنات </a:t>
            </a:r>
            <a:r>
              <a:rPr lang="ar-BH" sz="2800" dirty="0" smtClean="0">
                <a:solidFill>
                  <a:schemeClr val="tx1"/>
                </a:solidFill>
                <a:latin typeface="Calibri" panose="020F0502020204030204" pitchFamily="34" charset="0"/>
                <a:ea typeface="Calibri" panose="020F0502020204030204" pitchFamily="34" charset="0"/>
                <a:cs typeface="Sakkal Majalla" panose="02000000000000000000" pitchFamily="2" charset="-78"/>
              </a:rPr>
              <a:t>ومسرِّعات الأعمال </a:t>
            </a:r>
            <a:r>
              <a:rPr lang="ar-BH" sz="2800" dirty="0">
                <a:solidFill>
                  <a:schemeClr val="tx1"/>
                </a:solidFill>
                <a:latin typeface="Calibri" panose="020F0502020204030204" pitchFamily="34" charset="0"/>
                <a:ea typeface="Calibri" panose="020F0502020204030204" pitchFamily="34" charset="0"/>
                <a:cs typeface="Sakkal Majalla" panose="02000000000000000000" pitchFamily="2" charset="-78"/>
              </a:rPr>
              <a:t>– حماية الأفكار المبتكرة – فريق البحرين للفضاء .</a:t>
            </a:r>
          </a:p>
          <a:p>
            <a:pPr lvl="0" algn="just" rtl="1">
              <a:lnSpc>
                <a:spcPct val="107000"/>
              </a:lnSpc>
              <a:spcAft>
                <a:spcPts val="800"/>
              </a:spcAft>
            </a:pPr>
            <a:r>
              <a:rPr lang="ar-BH"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الجوائز والمسابقات في مجال </a:t>
            </a:r>
            <a:r>
              <a:rPr lang="ar-BH" sz="2800" dirty="0" smtClean="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الابتكار: </a:t>
            </a:r>
            <a:r>
              <a:rPr lang="ar-BH"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مسابقة فكرة للابتكار </a:t>
            </a:r>
            <a:r>
              <a:rPr lang="ar-BH" sz="2800" dirty="0" smtClean="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الحكوميّ </a:t>
            </a:r>
            <a:r>
              <a:rPr lang="ar-BH"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 جائزة </a:t>
            </a:r>
            <a:r>
              <a:rPr lang="ar-BH" sz="2800" dirty="0" smtClean="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التميّز </a:t>
            </a:r>
            <a:r>
              <a:rPr lang="ar-BH"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للحكومة الالكترونية .</a:t>
            </a:r>
          </a:p>
          <a:p>
            <a:pPr marL="514350" lvl="0" indent="-514350" algn="just" rtl="1">
              <a:lnSpc>
                <a:spcPct val="107000"/>
              </a:lnSpc>
              <a:spcAft>
                <a:spcPts val="800"/>
              </a:spcAft>
              <a:buAutoNum type="arabicPeriod"/>
            </a:pPr>
            <a:endParaRPr lang="ar-BH" sz="4800"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endParaRPr>
          </a:p>
          <a:p>
            <a:pPr lvl="0" algn="just" rtl="1">
              <a:lnSpc>
                <a:spcPct val="107000"/>
              </a:lnSpc>
              <a:spcAft>
                <a:spcPts val="800"/>
              </a:spcAft>
            </a:pPr>
            <a:endParaRPr lang="ar-BH" sz="4800" dirty="0">
              <a:solidFill>
                <a:srgbClr val="C00000"/>
              </a:solidFill>
              <a:latin typeface="Calibri" panose="020F0502020204030204" pitchFamily="34" charset="0"/>
              <a:ea typeface="Calibri" panose="020F0502020204030204" pitchFamily="34" charset="0"/>
              <a:cs typeface="Sakkal Majalla" panose="02000000000000000000" pitchFamily="2" charset="-78"/>
            </a:endParaRPr>
          </a:p>
          <a:p>
            <a:pPr marL="2343150" lvl="4" indent="-514350" algn="just" rtl="1">
              <a:lnSpc>
                <a:spcPct val="107000"/>
              </a:lnSpc>
              <a:spcAft>
                <a:spcPts val="800"/>
              </a:spcAft>
              <a:buAutoNum type="arabicPeriod"/>
            </a:pPr>
            <a:endParaRPr lang="ar-BH" sz="4800" dirty="0">
              <a:solidFill>
                <a:srgbClr val="C00000"/>
              </a:solidFill>
              <a:latin typeface="Calibri" panose="020F0502020204030204" pitchFamily="34" charset="0"/>
              <a:ea typeface="Calibri" panose="020F0502020204030204" pitchFamily="34" charset="0"/>
              <a:cs typeface="Sakkal Majalla" panose="02000000000000000000" pitchFamily="2" charset="-78"/>
            </a:endParaRPr>
          </a:p>
          <a:p>
            <a:pPr algn="just" rtl="1">
              <a:lnSpc>
                <a:spcPct val="115000"/>
              </a:lnSpc>
              <a:spcAft>
                <a:spcPts val="800"/>
              </a:spcAft>
            </a:pPr>
            <a:endParaRPr lang="en-US" sz="4000" dirty="0">
              <a:solidFill>
                <a:schemeClr val="tx1"/>
              </a:solidFill>
              <a:latin typeface="Calibri" panose="020F0502020204030204" pitchFamily="34" charset="0"/>
              <a:ea typeface="Calibri" panose="020F0502020204030204" pitchFamily="34" charset="0"/>
              <a:cs typeface="Sultan bold" pitchFamily="2" charset="-78"/>
            </a:endParaRPr>
          </a:p>
        </p:txBody>
      </p:sp>
      <p:sp>
        <p:nvSpPr>
          <p:cNvPr id="8" name="مستطيل مستدير الزوايا 13">
            <a:extLst>
              <a:ext uri="{FF2B5EF4-FFF2-40B4-BE49-F238E27FC236}">
                <a16:creationId xmlns=""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5" name="Rectangle 6">
            <a:extLst>
              <a:ext uri="{FF2B5EF4-FFF2-40B4-BE49-F238E27FC236}">
                <a16:creationId xmlns="" xmlns:a16="http://schemas.microsoft.com/office/drawing/2014/main" id="{71FAE08D-445D-4F51-B33F-A087EA61B8D8}"/>
              </a:ext>
            </a:extLst>
          </p:cNvPr>
          <p:cNvSpPr/>
          <p:nvPr/>
        </p:nvSpPr>
        <p:spPr>
          <a:xfrm>
            <a:off x="6714881" y="255539"/>
            <a:ext cx="1683474" cy="923330"/>
          </a:xfrm>
          <a:prstGeom prst="rect">
            <a:avLst/>
          </a:prstGeom>
        </p:spPr>
        <p:txBody>
          <a:bodyPr wrap="none">
            <a:spAutoFit/>
          </a:bodyPr>
          <a:lstStyle/>
          <a:p>
            <a:pPr algn="ctr"/>
            <a:r>
              <a:rPr lang="ar-SA" sz="5400" dirty="0">
                <a:ln w="9525">
                  <a:noFill/>
                  <a:prstDash val="solid"/>
                </a:ln>
                <a:solidFill>
                  <a:schemeClr val="bg1"/>
                </a:solidFill>
                <a:latin typeface="Arial Black" panose="020B0A04020102020204" pitchFamily="34" charset="0"/>
                <a:cs typeface="Sultan bold" pitchFamily="2" charset="-78"/>
              </a:rPr>
              <a:t>التقويم</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6" name="Rectangle 3">
            <a:extLst>
              <a:ext uri="{FF2B5EF4-FFF2-40B4-BE49-F238E27FC236}">
                <a16:creationId xmlns="" xmlns:a16="http://schemas.microsoft.com/office/drawing/2014/main" id="{E780412B-F418-412D-B1BA-7800BF5012D9}"/>
              </a:ext>
            </a:extLst>
          </p:cNvPr>
          <p:cNvSpPr/>
          <p:nvPr/>
        </p:nvSpPr>
        <p:spPr>
          <a:xfrm flipH="1">
            <a:off x="11053783" y="-114335"/>
            <a:ext cx="707366" cy="1862048"/>
          </a:xfrm>
          <a:prstGeom prst="rect">
            <a:avLst/>
          </a:prstGeom>
          <a:noFill/>
          <a:ln w="28575">
            <a:noFill/>
          </a:ln>
        </p:spPr>
        <p:txBody>
          <a:bodyPr wrap="square" lIns="91440" tIns="45720" rIns="91440" bIns="45720">
            <a:spAutoFit/>
          </a:bodyPr>
          <a:lstStyle/>
          <a:p>
            <a:pPr rtl="1"/>
            <a:r>
              <a:rPr lang="ar-SA" sz="11500" b="1" cap="none" spc="0" dirty="0">
                <a:ln w="19050">
                  <a:solidFill>
                    <a:srgbClr val="FF9933"/>
                  </a:solidFill>
                  <a:prstDash val="solid"/>
                </a:ln>
                <a:noFill/>
                <a:latin typeface="Arial" panose="020B0604020202020204" pitchFamily="34" charset="0"/>
                <a:cs typeface="Arial" panose="020B0604020202020204" pitchFamily="34" charset="0"/>
              </a:rPr>
              <a:t>؟</a:t>
            </a:r>
            <a:endParaRPr lang="en-US" sz="11500" b="1" cap="none" spc="0" dirty="0">
              <a:ln w="19050">
                <a:solidFill>
                  <a:srgbClr val="FF9933"/>
                </a:solidFill>
                <a:prstDash val="solid"/>
              </a:ln>
              <a:noFill/>
              <a:latin typeface="Arial" panose="020B0604020202020204" pitchFamily="34" charset="0"/>
              <a:cs typeface="Arial" panose="020B0604020202020204" pitchFamily="34" charset="0"/>
            </a:endParaRPr>
          </a:p>
        </p:txBody>
      </p:sp>
      <p:sp>
        <p:nvSpPr>
          <p:cNvPr id="30" name="مستطيل مستدير الزوايا 5">
            <a:hlinkClick r:id="rId2" action="ppaction://hlinksldjump"/>
            <a:extLst>
              <a:ext uri="{FF2B5EF4-FFF2-40B4-BE49-F238E27FC236}">
                <a16:creationId xmlns="" xmlns:a16="http://schemas.microsoft.com/office/drawing/2014/main" id="{0814499B-16F7-4E0E-939E-A19BFFDB04B8}"/>
              </a:ext>
            </a:extLst>
          </p:cNvPr>
          <p:cNvSpPr/>
          <p:nvPr/>
        </p:nvSpPr>
        <p:spPr>
          <a:xfrm>
            <a:off x="10542269" y="131522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1" name="مستطيل مستدير الزوايا 11">
            <a:hlinkClick r:id="rId3" action="ppaction://hlinksldjump"/>
            <a:extLst>
              <a:ext uri="{FF2B5EF4-FFF2-40B4-BE49-F238E27FC236}">
                <a16:creationId xmlns="" xmlns:a16="http://schemas.microsoft.com/office/drawing/2014/main" id="{89F15BAD-10A4-4EB0-863A-C901FEA10801}"/>
              </a:ext>
            </a:extLst>
          </p:cNvPr>
          <p:cNvSpPr/>
          <p:nvPr/>
        </p:nvSpPr>
        <p:spPr>
          <a:xfrm>
            <a:off x="10542268" y="1932205"/>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2" name="مستطيل مستدير الزوايا 12">
            <a:hlinkClick r:id="rId4" action="ppaction://hlinksldjump"/>
            <a:extLst>
              <a:ext uri="{FF2B5EF4-FFF2-40B4-BE49-F238E27FC236}">
                <a16:creationId xmlns="" xmlns:a16="http://schemas.microsoft.com/office/drawing/2014/main" id="{FF285BBD-DDCD-4198-AC59-866DF2912CC6}"/>
              </a:ext>
            </a:extLst>
          </p:cNvPr>
          <p:cNvSpPr/>
          <p:nvPr/>
        </p:nvSpPr>
        <p:spPr>
          <a:xfrm>
            <a:off x="10542268" y="254648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33" name="مستطيل مستدير الزوايا 16">
            <a:hlinkClick r:id="" action="ppaction://noaction"/>
            <a:extLst>
              <a:ext uri="{FF2B5EF4-FFF2-40B4-BE49-F238E27FC236}">
                <a16:creationId xmlns="" xmlns:a16="http://schemas.microsoft.com/office/drawing/2014/main" id="{62B2C582-D105-4C2C-8401-F3A19877B5F1}"/>
              </a:ext>
            </a:extLst>
          </p:cNvPr>
          <p:cNvSpPr/>
          <p:nvPr/>
        </p:nvSpPr>
        <p:spPr>
          <a:xfrm>
            <a:off x="10542267" y="321423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34" name="مستطيل مستدير الزوايا 16">
            <a:hlinkClick r:id="rId5" action="ppaction://hlinksldjump"/>
            <a:extLst>
              <a:ext uri="{FF2B5EF4-FFF2-40B4-BE49-F238E27FC236}">
                <a16:creationId xmlns="" xmlns:a16="http://schemas.microsoft.com/office/drawing/2014/main" id="{7C2BF00B-3562-4018-83A3-467676ACEA2A}"/>
              </a:ext>
            </a:extLst>
          </p:cNvPr>
          <p:cNvSpPr/>
          <p:nvPr/>
        </p:nvSpPr>
        <p:spPr>
          <a:xfrm>
            <a:off x="10542270" y="5696350"/>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35" name="مستطيل مستدير الزوايا 16">
            <a:hlinkClick r:id="" action="ppaction://noaction"/>
            <a:extLst>
              <a:ext uri="{FF2B5EF4-FFF2-40B4-BE49-F238E27FC236}">
                <a16:creationId xmlns="" xmlns:a16="http://schemas.microsoft.com/office/drawing/2014/main" id="{085A56AD-9972-44D2-8BB0-BEA55736332B}"/>
              </a:ext>
            </a:extLst>
          </p:cNvPr>
          <p:cNvSpPr/>
          <p:nvPr/>
        </p:nvSpPr>
        <p:spPr>
          <a:xfrm>
            <a:off x="10542266" y="3857147"/>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37" name="مستطيل مستدير الزوايا 16">
            <a:hlinkClick r:id="" action="ppaction://noaction"/>
            <a:extLst>
              <a:ext uri="{FF2B5EF4-FFF2-40B4-BE49-F238E27FC236}">
                <a16:creationId xmlns="" xmlns:a16="http://schemas.microsoft.com/office/drawing/2014/main" id="{092EF3E8-F96E-4E0D-A702-81C73513E295}"/>
              </a:ext>
            </a:extLst>
          </p:cNvPr>
          <p:cNvSpPr/>
          <p:nvPr/>
        </p:nvSpPr>
        <p:spPr>
          <a:xfrm>
            <a:off x="10499882" y="509383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18" name="TextBox 17">
            <a:extLst>
              <a:ext uri="{FF2B5EF4-FFF2-40B4-BE49-F238E27FC236}">
                <a16:creationId xmlns="" xmlns:a16="http://schemas.microsoft.com/office/drawing/2014/main" id="{CB2B6073-E483-47A4-8C6A-F77CED8F66D4}"/>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sp>
        <p:nvSpPr>
          <p:cNvPr id="16" name="مستطيل مستدير الزوايا 16">
            <a:hlinkClick r:id="" action="ppaction://noaction"/>
            <a:extLst>
              <a:ext uri="{FF2B5EF4-FFF2-40B4-BE49-F238E27FC236}">
                <a16:creationId xmlns="" xmlns:a16="http://schemas.microsoft.com/office/drawing/2014/main" id="{A12EA8E3-3DF7-4182-A3A0-A33F7676C0B1}"/>
              </a:ext>
            </a:extLst>
          </p:cNvPr>
          <p:cNvSpPr/>
          <p:nvPr/>
        </p:nvSpPr>
        <p:spPr>
          <a:xfrm>
            <a:off x="10499883" y="4471425"/>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Tree>
    <p:extLst>
      <p:ext uri="{BB962C8B-B14F-4D97-AF65-F5344CB8AC3E}">
        <p14:creationId xmlns:p14="http://schemas.microsoft.com/office/powerpoint/2010/main" val="1526758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lvl="0" algn="just" rtl="1">
              <a:lnSpc>
                <a:spcPct val="107000"/>
              </a:lnSpc>
              <a:spcAft>
                <a:spcPts val="800"/>
              </a:spcAft>
            </a:pPr>
            <a:endParaRPr lang="en-US" sz="3400" b="1" dirty="0">
              <a:solidFill>
                <a:srgbClr val="000000"/>
              </a:solidFill>
              <a:latin typeface="Calibri" panose="020F0502020204030204" pitchFamily="34" charset="0"/>
              <a:cs typeface="Sakkal Majalla" panose="02000000000000000000" pitchFamily="2" charset="-78"/>
            </a:endParaRPr>
          </a:p>
        </p:txBody>
      </p:sp>
      <p:sp>
        <p:nvSpPr>
          <p:cNvPr id="8" name="مستطيل مستدير الزوايا 13">
            <a:extLst>
              <a:ext uri="{FF2B5EF4-FFF2-40B4-BE49-F238E27FC236}">
                <a16:creationId xmlns=""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5" name="Rectangle 6">
            <a:extLst>
              <a:ext uri="{FF2B5EF4-FFF2-40B4-BE49-F238E27FC236}">
                <a16:creationId xmlns="" xmlns:a16="http://schemas.microsoft.com/office/drawing/2014/main" id="{71FAE08D-445D-4F51-B33F-A087EA61B8D8}"/>
              </a:ext>
            </a:extLst>
          </p:cNvPr>
          <p:cNvSpPr/>
          <p:nvPr/>
        </p:nvSpPr>
        <p:spPr>
          <a:xfrm>
            <a:off x="6714881" y="255539"/>
            <a:ext cx="1683474" cy="923330"/>
          </a:xfrm>
          <a:prstGeom prst="rect">
            <a:avLst/>
          </a:prstGeom>
        </p:spPr>
        <p:txBody>
          <a:bodyPr wrap="none">
            <a:spAutoFit/>
          </a:bodyPr>
          <a:lstStyle/>
          <a:p>
            <a:pPr algn="ctr"/>
            <a:r>
              <a:rPr lang="ar-SA" sz="5400" dirty="0">
                <a:ln w="9525">
                  <a:noFill/>
                  <a:prstDash val="solid"/>
                </a:ln>
                <a:solidFill>
                  <a:schemeClr val="bg1"/>
                </a:solidFill>
                <a:latin typeface="Arial Black" panose="020B0A04020102020204" pitchFamily="34" charset="0"/>
                <a:cs typeface="Sultan bold" pitchFamily="2" charset="-78"/>
              </a:rPr>
              <a:t>التقويم</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6" name="Rectangle 3">
            <a:extLst>
              <a:ext uri="{FF2B5EF4-FFF2-40B4-BE49-F238E27FC236}">
                <a16:creationId xmlns="" xmlns:a16="http://schemas.microsoft.com/office/drawing/2014/main" id="{E780412B-F418-412D-B1BA-7800BF5012D9}"/>
              </a:ext>
            </a:extLst>
          </p:cNvPr>
          <p:cNvSpPr/>
          <p:nvPr/>
        </p:nvSpPr>
        <p:spPr>
          <a:xfrm flipH="1">
            <a:off x="11053783" y="-114335"/>
            <a:ext cx="707366" cy="1862048"/>
          </a:xfrm>
          <a:prstGeom prst="rect">
            <a:avLst/>
          </a:prstGeom>
          <a:noFill/>
          <a:ln w="28575">
            <a:noFill/>
          </a:ln>
        </p:spPr>
        <p:txBody>
          <a:bodyPr wrap="square" lIns="91440" tIns="45720" rIns="91440" bIns="45720">
            <a:spAutoFit/>
          </a:bodyPr>
          <a:lstStyle/>
          <a:p>
            <a:pPr rtl="1"/>
            <a:r>
              <a:rPr lang="ar-SA" sz="11500" b="1" cap="none" spc="0" dirty="0">
                <a:ln w="19050">
                  <a:solidFill>
                    <a:srgbClr val="FF9933"/>
                  </a:solidFill>
                  <a:prstDash val="solid"/>
                </a:ln>
                <a:noFill/>
                <a:latin typeface="Arial" panose="020B0604020202020204" pitchFamily="34" charset="0"/>
                <a:cs typeface="Arial" panose="020B0604020202020204" pitchFamily="34" charset="0"/>
              </a:rPr>
              <a:t>؟</a:t>
            </a:r>
            <a:endParaRPr lang="en-US" sz="11500" b="1" cap="none" spc="0" dirty="0">
              <a:ln w="19050">
                <a:solidFill>
                  <a:srgbClr val="FF9933"/>
                </a:solidFill>
                <a:prstDash val="solid"/>
              </a:ln>
              <a:noFill/>
              <a:latin typeface="Arial" panose="020B0604020202020204" pitchFamily="34" charset="0"/>
              <a:cs typeface="Arial" panose="020B0604020202020204" pitchFamily="34" charset="0"/>
            </a:endParaRPr>
          </a:p>
        </p:txBody>
      </p:sp>
      <p:grpSp>
        <p:nvGrpSpPr>
          <p:cNvPr id="34" name="Shape 401">
            <a:extLst>
              <a:ext uri="{FF2B5EF4-FFF2-40B4-BE49-F238E27FC236}">
                <a16:creationId xmlns="" xmlns:a16="http://schemas.microsoft.com/office/drawing/2014/main" id="{4A139AB9-5351-42D2-ADEF-F82CD8101DD4}"/>
              </a:ext>
            </a:extLst>
          </p:cNvPr>
          <p:cNvGrpSpPr/>
          <p:nvPr/>
        </p:nvGrpSpPr>
        <p:grpSpPr>
          <a:xfrm>
            <a:off x="768340" y="3326001"/>
            <a:ext cx="5043757" cy="907708"/>
            <a:chOff x="-1535283" y="1287960"/>
            <a:chExt cx="11486579" cy="2067200"/>
          </a:xfrm>
        </p:grpSpPr>
        <p:sp>
          <p:nvSpPr>
            <p:cNvPr id="35" name="Shape 402">
              <a:extLst>
                <a:ext uri="{FF2B5EF4-FFF2-40B4-BE49-F238E27FC236}">
                  <a16:creationId xmlns="" xmlns:a16="http://schemas.microsoft.com/office/drawing/2014/main" id="{4E74A183-FC63-4404-92E6-A535E8FF9473}"/>
                </a:ext>
              </a:extLst>
            </p:cNvPr>
            <p:cNvSpPr/>
            <p:nvPr/>
          </p:nvSpPr>
          <p:spPr>
            <a:xfrm>
              <a:off x="8699476" y="1287960"/>
              <a:ext cx="1243800" cy="414300"/>
            </a:xfrm>
            <a:prstGeom prst="triangle">
              <a:avLst>
                <a:gd name="adj" fmla="val 0"/>
              </a:avLst>
            </a:prstGeom>
            <a:solidFill>
              <a:srgbClr val="D26F00"/>
            </a:solidFill>
            <a:ln>
              <a:noFill/>
            </a:ln>
          </p:spPr>
          <p:txBody>
            <a:bodyPr wrap="square" lIns="91425" tIns="91425" rIns="91425" bIns="91425" anchor="ctr" anchorCtr="0">
              <a:noAutofit/>
            </a:bodyPr>
            <a:lstStyle/>
            <a:p>
              <a:pPr marL="0" lvl="0" indent="0" rtl="0">
                <a:spcBef>
                  <a:spcPts val="0"/>
                </a:spcBef>
                <a:buNone/>
              </a:pPr>
              <a:endParaRPr>
                <a:latin typeface="Arvo"/>
                <a:ea typeface="Arvo"/>
                <a:cs typeface="Arvo"/>
                <a:sym typeface="Arvo"/>
              </a:endParaRPr>
            </a:p>
          </p:txBody>
        </p:sp>
        <p:sp>
          <p:nvSpPr>
            <p:cNvPr id="37" name="Shape 403">
              <a:extLst>
                <a:ext uri="{FF2B5EF4-FFF2-40B4-BE49-F238E27FC236}">
                  <a16:creationId xmlns="" xmlns:a16="http://schemas.microsoft.com/office/drawing/2014/main" id="{8F005254-6D07-4D7D-885A-2D1BFF0764D6}"/>
                </a:ext>
              </a:extLst>
            </p:cNvPr>
            <p:cNvSpPr/>
            <p:nvPr/>
          </p:nvSpPr>
          <p:spPr>
            <a:xfrm rot="10800000" flipH="1">
              <a:off x="-308909" y="1697039"/>
              <a:ext cx="9030600" cy="1243800"/>
            </a:xfrm>
            <a:prstGeom prst="rect">
              <a:avLst/>
            </a:prstGeom>
            <a:solidFill>
              <a:srgbClr val="FF9800"/>
            </a:solidFill>
            <a:ln>
              <a:noFill/>
            </a:ln>
          </p:spPr>
          <p:txBody>
            <a:bodyPr wrap="square" lIns="91425" tIns="91425" rIns="91425" bIns="91425" anchor="ctr" anchorCtr="0">
              <a:noAutofit/>
            </a:bodyPr>
            <a:lstStyle/>
            <a:p>
              <a:pPr marL="0" lvl="0" indent="0" rtl="0">
                <a:spcBef>
                  <a:spcPts val="0"/>
                </a:spcBef>
                <a:buNone/>
              </a:pPr>
              <a:endParaRPr>
                <a:latin typeface="Arvo"/>
                <a:ea typeface="Arvo"/>
                <a:cs typeface="Arvo"/>
                <a:sym typeface="Arvo"/>
              </a:endParaRPr>
            </a:p>
          </p:txBody>
        </p:sp>
        <p:sp>
          <p:nvSpPr>
            <p:cNvPr id="38" name="Shape 404">
              <a:extLst>
                <a:ext uri="{FF2B5EF4-FFF2-40B4-BE49-F238E27FC236}">
                  <a16:creationId xmlns="" xmlns:a16="http://schemas.microsoft.com/office/drawing/2014/main" id="{8806E541-53E4-432D-9833-EF823790CFA3}"/>
                </a:ext>
              </a:extLst>
            </p:cNvPr>
            <p:cNvSpPr/>
            <p:nvPr/>
          </p:nvSpPr>
          <p:spPr>
            <a:xfrm rot="10800000" flipH="1">
              <a:off x="8707496" y="1697043"/>
              <a:ext cx="1243800" cy="1243800"/>
            </a:xfrm>
            <a:prstGeom prst="rtTriangle">
              <a:avLst/>
            </a:prstGeom>
            <a:solidFill>
              <a:srgbClr val="FF9800"/>
            </a:solidFill>
            <a:ln>
              <a:noFill/>
            </a:ln>
          </p:spPr>
          <p:txBody>
            <a:bodyPr wrap="square" lIns="91425" tIns="91425" rIns="91425" bIns="91425" anchor="ctr" anchorCtr="0">
              <a:noAutofit/>
            </a:bodyPr>
            <a:lstStyle/>
            <a:p>
              <a:pPr marL="0" lvl="0" indent="0" rtl="0">
                <a:spcBef>
                  <a:spcPts val="0"/>
                </a:spcBef>
                <a:buNone/>
              </a:pPr>
              <a:endParaRPr>
                <a:latin typeface="Arvo"/>
                <a:ea typeface="Arvo"/>
                <a:cs typeface="Arvo"/>
                <a:sym typeface="Arvo"/>
              </a:endParaRPr>
            </a:p>
          </p:txBody>
        </p:sp>
        <p:sp>
          <p:nvSpPr>
            <p:cNvPr id="39" name="Shape 405">
              <a:extLst>
                <a:ext uri="{FF2B5EF4-FFF2-40B4-BE49-F238E27FC236}">
                  <a16:creationId xmlns="" xmlns:a16="http://schemas.microsoft.com/office/drawing/2014/main" id="{103098C6-C0D4-459F-A23D-C1F6DC1E868B}"/>
                </a:ext>
              </a:extLst>
            </p:cNvPr>
            <p:cNvSpPr/>
            <p:nvPr/>
          </p:nvSpPr>
          <p:spPr>
            <a:xfrm flipH="1">
              <a:off x="-1535283" y="1697043"/>
              <a:ext cx="1243800" cy="1243800"/>
            </a:xfrm>
            <a:prstGeom prst="rtTriangle">
              <a:avLst/>
            </a:prstGeom>
            <a:solidFill>
              <a:srgbClr val="FF9800"/>
            </a:solidFill>
            <a:ln>
              <a:noFill/>
            </a:ln>
          </p:spPr>
          <p:txBody>
            <a:bodyPr wrap="square" lIns="91425" tIns="91425" rIns="91425" bIns="91425" anchor="ctr" anchorCtr="0">
              <a:noAutofit/>
            </a:bodyPr>
            <a:lstStyle/>
            <a:p>
              <a:pPr marL="0" lvl="0" indent="0" rtl="0">
                <a:spcBef>
                  <a:spcPts val="0"/>
                </a:spcBef>
                <a:buNone/>
              </a:pPr>
              <a:endParaRPr>
                <a:latin typeface="Arvo"/>
                <a:ea typeface="Arvo"/>
                <a:cs typeface="Arvo"/>
                <a:sym typeface="Arvo"/>
              </a:endParaRPr>
            </a:p>
          </p:txBody>
        </p:sp>
        <p:sp>
          <p:nvSpPr>
            <p:cNvPr id="40" name="Shape 406">
              <a:extLst>
                <a:ext uri="{FF2B5EF4-FFF2-40B4-BE49-F238E27FC236}">
                  <a16:creationId xmlns="" xmlns:a16="http://schemas.microsoft.com/office/drawing/2014/main" id="{2111E602-598F-4BD6-AC92-97453190D8D9}"/>
                </a:ext>
              </a:extLst>
            </p:cNvPr>
            <p:cNvSpPr/>
            <p:nvPr/>
          </p:nvSpPr>
          <p:spPr>
            <a:xfrm rot="10800000">
              <a:off x="-1535278" y="2940860"/>
              <a:ext cx="1243800" cy="414300"/>
            </a:xfrm>
            <a:prstGeom prst="triangle">
              <a:avLst>
                <a:gd name="adj" fmla="val 0"/>
              </a:avLst>
            </a:prstGeom>
            <a:solidFill>
              <a:srgbClr val="D26F00"/>
            </a:solidFill>
            <a:ln>
              <a:noFill/>
            </a:ln>
          </p:spPr>
          <p:txBody>
            <a:bodyPr wrap="square" lIns="91425" tIns="91425" rIns="91425" bIns="91425" anchor="ctr" anchorCtr="0">
              <a:noAutofit/>
            </a:bodyPr>
            <a:lstStyle/>
            <a:p>
              <a:pPr marL="0" lvl="0" indent="0" rtl="0">
                <a:spcBef>
                  <a:spcPts val="0"/>
                </a:spcBef>
                <a:buNone/>
              </a:pPr>
              <a:endParaRPr>
                <a:latin typeface="Arvo"/>
                <a:ea typeface="Arvo"/>
                <a:cs typeface="Arvo"/>
                <a:sym typeface="Arvo"/>
              </a:endParaRPr>
            </a:p>
          </p:txBody>
        </p:sp>
      </p:grpSp>
      <p:sp>
        <p:nvSpPr>
          <p:cNvPr id="41" name="Shape 408">
            <a:extLst>
              <a:ext uri="{FF2B5EF4-FFF2-40B4-BE49-F238E27FC236}">
                <a16:creationId xmlns="" xmlns:a16="http://schemas.microsoft.com/office/drawing/2014/main" id="{ADB5ED7F-6199-43B9-BAD2-CF34C922D888}"/>
              </a:ext>
            </a:extLst>
          </p:cNvPr>
          <p:cNvSpPr txBox="1">
            <a:spLocks/>
          </p:cNvSpPr>
          <p:nvPr/>
        </p:nvSpPr>
        <p:spPr>
          <a:xfrm>
            <a:off x="1334784" y="4628557"/>
            <a:ext cx="3800807" cy="463200"/>
          </a:xfrm>
          <a:prstGeom prst="rect">
            <a:avLst/>
          </a:prstGeom>
        </p:spPr>
        <p:txBody>
          <a:bodyPr vert="horz" wrap="square" lIns="91425" tIns="91425" rIns="91425" bIns="91425"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1">
              <a:buNone/>
            </a:pPr>
            <a:r>
              <a:rPr lang="ar-SA" b="1" dirty="0">
                <a:solidFill>
                  <a:srgbClr val="3F5378"/>
                </a:solidFill>
                <a:latin typeface="Sakkal Majalla" panose="02000000000000000000" pitchFamily="2" charset="-78"/>
                <a:cs typeface="Sakkal Majalla" panose="02000000000000000000" pitchFamily="2" charset="-78"/>
              </a:rPr>
              <a:t>أجب </a:t>
            </a:r>
            <a:r>
              <a:rPr lang="ar-SA" b="1" dirty="0" smtClean="0">
                <a:solidFill>
                  <a:srgbClr val="3F5378"/>
                </a:solidFill>
                <a:latin typeface="Sakkal Majalla" panose="02000000000000000000" pitchFamily="2" charset="-78"/>
                <a:cs typeface="Sakkal Majalla" panose="02000000000000000000" pitchFamily="2" charset="-78"/>
              </a:rPr>
              <a:t>ع</a:t>
            </a:r>
            <a:r>
              <a:rPr lang="ar-BH" b="1" dirty="0" smtClean="0">
                <a:solidFill>
                  <a:srgbClr val="3F5378"/>
                </a:solidFill>
                <a:latin typeface="Sakkal Majalla" panose="02000000000000000000" pitchFamily="2" charset="-78"/>
                <a:cs typeface="Sakkal Majalla" panose="02000000000000000000" pitchFamily="2" charset="-78"/>
              </a:rPr>
              <a:t>ن</a:t>
            </a:r>
            <a:r>
              <a:rPr lang="ar-SA" b="1" dirty="0" smtClean="0">
                <a:solidFill>
                  <a:srgbClr val="3F5378"/>
                </a:solidFill>
                <a:latin typeface="Sakkal Majalla" panose="02000000000000000000" pitchFamily="2" charset="-78"/>
                <a:cs typeface="Sakkal Majalla" panose="02000000000000000000" pitchFamily="2" charset="-78"/>
              </a:rPr>
              <a:t> </a:t>
            </a:r>
            <a:r>
              <a:rPr lang="ar-BH" b="1" dirty="0">
                <a:solidFill>
                  <a:srgbClr val="3F5378"/>
                </a:solidFill>
                <a:latin typeface="Sakkal Majalla" panose="02000000000000000000" pitchFamily="2" charset="-78"/>
                <a:cs typeface="Sakkal Majalla" panose="02000000000000000000" pitchFamily="2" charset="-78"/>
              </a:rPr>
              <a:t>أسئلة الدرس </a:t>
            </a:r>
            <a:r>
              <a:rPr lang="ar-SA" b="1" dirty="0">
                <a:solidFill>
                  <a:srgbClr val="3F5378"/>
                </a:solidFill>
                <a:latin typeface="Sakkal Majalla" panose="02000000000000000000" pitchFamily="2" charset="-78"/>
                <a:cs typeface="Sakkal Majalla" panose="02000000000000000000" pitchFamily="2" charset="-78"/>
              </a:rPr>
              <a:t>في الكتاب المدرسي صفحة</a:t>
            </a:r>
            <a:r>
              <a:rPr lang="ar-BH" b="1" dirty="0">
                <a:solidFill>
                  <a:srgbClr val="3F5378"/>
                </a:solidFill>
                <a:latin typeface="Sakkal Majalla" panose="02000000000000000000" pitchFamily="2" charset="-78"/>
                <a:cs typeface="Sakkal Majalla" panose="02000000000000000000" pitchFamily="2" charset="-78"/>
              </a:rPr>
              <a:t> 35</a:t>
            </a:r>
            <a:r>
              <a:rPr lang="ar-SA" b="1" dirty="0">
                <a:solidFill>
                  <a:srgbClr val="3F5378"/>
                </a:solidFill>
                <a:latin typeface="Sakkal Majalla" panose="02000000000000000000" pitchFamily="2" charset="-78"/>
                <a:cs typeface="Sakkal Majalla" panose="02000000000000000000" pitchFamily="2" charset="-78"/>
              </a:rPr>
              <a:t>.</a:t>
            </a:r>
            <a:endParaRPr lang="en-US" b="1" dirty="0">
              <a:solidFill>
                <a:srgbClr val="3F5378"/>
              </a:solidFill>
              <a:latin typeface="Sakkal Majalla" panose="02000000000000000000" pitchFamily="2" charset="-78"/>
              <a:cs typeface="Sakkal Majalla" panose="02000000000000000000" pitchFamily="2" charset="-78"/>
            </a:endParaRPr>
          </a:p>
        </p:txBody>
      </p:sp>
      <p:sp>
        <p:nvSpPr>
          <p:cNvPr id="42" name="Shape 407">
            <a:extLst>
              <a:ext uri="{FF2B5EF4-FFF2-40B4-BE49-F238E27FC236}">
                <a16:creationId xmlns="" xmlns:a16="http://schemas.microsoft.com/office/drawing/2014/main" id="{675ADF1D-6610-4E3E-9572-58440F586AED}"/>
              </a:ext>
            </a:extLst>
          </p:cNvPr>
          <p:cNvSpPr txBox="1">
            <a:spLocks/>
          </p:cNvSpPr>
          <p:nvPr/>
        </p:nvSpPr>
        <p:spPr>
          <a:xfrm>
            <a:off x="1334784" y="3503568"/>
            <a:ext cx="3917100" cy="534600"/>
          </a:xfrm>
          <a:prstGeom prst="rect">
            <a:avLst/>
          </a:prstGeom>
        </p:spPr>
        <p:txBody>
          <a:bodyPr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SA" sz="3200" dirty="0">
                <a:solidFill>
                  <a:schemeClr val="bg1"/>
                </a:solidFill>
                <a:latin typeface="Arial Black" panose="020B0A04020102020204" pitchFamily="34" charset="0"/>
                <a:cs typeface="Sultan bold" pitchFamily="2" charset="-78"/>
              </a:rPr>
              <a:t>نشاط إضافي</a:t>
            </a:r>
          </a:p>
        </p:txBody>
      </p:sp>
      <p:sp>
        <p:nvSpPr>
          <p:cNvPr id="46" name="مستطيل مستدير الزوايا 5">
            <a:hlinkClick r:id="rId2" action="ppaction://hlinksldjump"/>
            <a:extLst>
              <a:ext uri="{FF2B5EF4-FFF2-40B4-BE49-F238E27FC236}">
                <a16:creationId xmlns="" xmlns:a16="http://schemas.microsoft.com/office/drawing/2014/main" id="{51058728-DE8D-4C5C-A95C-214B6CC2628E}"/>
              </a:ext>
            </a:extLst>
          </p:cNvPr>
          <p:cNvSpPr/>
          <p:nvPr/>
        </p:nvSpPr>
        <p:spPr>
          <a:xfrm>
            <a:off x="10545482" y="14886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47" name="مستطيل مستدير الزوايا 11">
            <a:hlinkClick r:id="rId3" action="ppaction://hlinksldjump"/>
            <a:extLst>
              <a:ext uri="{FF2B5EF4-FFF2-40B4-BE49-F238E27FC236}">
                <a16:creationId xmlns="" xmlns:a16="http://schemas.microsoft.com/office/drawing/2014/main" id="{80F61CAC-8711-40AF-9A78-5B22222B9DE8}"/>
              </a:ext>
            </a:extLst>
          </p:cNvPr>
          <p:cNvSpPr/>
          <p:nvPr/>
        </p:nvSpPr>
        <p:spPr>
          <a:xfrm>
            <a:off x="10545482" y="218536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48" name="مستطيل مستدير الزوايا 12">
            <a:hlinkClick r:id="rId4" action="ppaction://hlinksldjump"/>
            <a:extLst>
              <a:ext uri="{FF2B5EF4-FFF2-40B4-BE49-F238E27FC236}">
                <a16:creationId xmlns="" xmlns:a16="http://schemas.microsoft.com/office/drawing/2014/main" id="{D20C31CB-8A2B-4079-B8AF-3E69E1A3BA09}"/>
              </a:ext>
            </a:extLst>
          </p:cNvPr>
          <p:cNvSpPr/>
          <p:nvPr/>
        </p:nvSpPr>
        <p:spPr>
          <a:xfrm>
            <a:off x="10545482" y="287346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49" name="مستطيل مستدير الزوايا 16">
            <a:hlinkClick r:id="" action="ppaction://noaction"/>
            <a:extLst>
              <a:ext uri="{FF2B5EF4-FFF2-40B4-BE49-F238E27FC236}">
                <a16:creationId xmlns="" xmlns:a16="http://schemas.microsoft.com/office/drawing/2014/main" id="{8D586699-3E29-4E04-BAFD-FE953FB6FB32}"/>
              </a:ext>
            </a:extLst>
          </p:cNvPr>
          <p:cNvSpPr/>
          <p:nvPr/>
        </p:nvSpPr>
        <p:spPr>
          <a:xfrm>
            <a:off x="10545482" y="358083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50" name="مستطيل مستدير الزوايا 16">
            <a:hlinkClick r:id="rId5" action="ppaction://hlinksldjump"/>
            <a:extLst>
              <a:ext uri="{FF2B5EF4-FFF2-40B4-BE49-F238E27FC236}">
                <a16:creationId xmlns="" xmlns:a16="http://schemas.microsoft.com/office/drawing/2014/main" id="{0014714D-237D-4B3D-B5D9-59BA0004768C}"/>
              </a:ext>
            </a:extLst>
          </p:cNvPr>
          <p:cNvSpPr/>
          <p:nvPr/>
        </p:nvSpPr>
        <p:spPr>
          <a:xfrm>
            <a:off x="10542270" y="5696350"/>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51" name="مستطيل مستدير الزوايا 16">
            <a:hlinkClick r:id="" action="ppaction://noaction"/>
            <a:extLst>
              <a:ext uri="{FF2B5EF4-FFF2-40B4-BE49-F238E27FC236}">
                <a16:creationId xmlns="" xmlns:a16="http://schemas.microsoft.com/office/drawing/2014/main" id="{6B992131-0198-4C00-BF0A-EBB9D2C1BF71}"/>
              </a:ext>
            </a:extLst>
          </p:cNvPr>
          <p:cNvSpPr/>
          <p:nvPr/>
        </p:nvSpPr>
        <p:spPr>
          <a:xfrm>
            <a:off x="10545481" y="4311517"/>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52" name="مستطيل مستدير الزوايا 16">
            <a:hlinkClick r:id="" action="ppaction://noaction"/>
            <a:extLst>
              <a:ext uri="{FF2B5EF4-FFF2-40B4-BE49-F238E27FC236}">
                <a16:creationId xmlns="" xmlns:a16="http://schemas.microsoft.com/office/drawing/2014/main" id="{3731C95A-9A9A-49A0-B142-194E18E4E40C}"/>
              </a:ext>
            </a:extLst>
          </p:cNvPr>
          <p:cNvSpPr/>
          <p:nvPr/>
        </p:nvSpPr>
        <p:spPr>
          <a:xfrm>
            <a:off x="10542270" y="499961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7" name="TextBox 26">
            <a:extLst>
              <a:ext uri="{FF2B5EF4-FFF2-40B4-BE49-F238E27FC236}">
                <a16:creationId xmlns="" xmlns:a16="http://schemas.microsoft.com/office/drawing/2014/main" id="{00EF5880-2A5E-4B70-99E9-DBB0069D43E2}"/>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pic>
        <p:nvPicPr>
          <p:cNvPr id="29" name="Picture 28">
            <a:extLst>
              <a:ext uri="{FF2B5EF4-FFF2-40B4-BE49-F238E27FC236}">
                <a16:creationId xmlns="" xmlns:a16="http://schemas.microsoft.com/office/drawing/2014/main" id="{8EA227E0-A3F5-4FD1-A878-115F252B65B1}"/>
              </a:ext>
            </a:extLst>
          </p:cNvPr>
          <p:cNvPicPr>
            <a:picLocks noChangeAspect="1"/>
          </p:cNvPicPr>
          <p:nvPr/>
        </p:nvPicPr>
        <p:blipFill rotWithShape="1">
          <a:blip r:embed="rId6"/>
          <a:srcRect l="33891" t="11446" r="32358" b="11194"/>
          <a:stretch/>
        </p:blipFill>
        <p:spPr>
          <a:xfrm>
            <a:off x="6263251" y="1455571"/>
            <a:ext cx="3782111" cy="4876306"/>
          </a:xfrm>
          <a:prstGeom prst="rect">
            <a:avLst/>
          </a:prstGeom>
          <a:ln>
            <a:solidFill>
              <a:srgbClr val="3F5378"/>
            </a:solidFill>
          </a:ln>
        </p:spPr>
      </p:pic>
    </p:spTree>
    <p:extLst>
      <p:ext uri="{BB962C8B-B14F-4D97-AF65-F5344CB8AC3E}">
        <p14:creationId xmlns:p14="http://schemas.microsoft.com/office/powerpoint/2010/main" val="3868987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Diamond 44">
            <a:extLst>
              <a:ext uri="{FF2B5EF4-FFF2-40B4-BE49-F238E27FC236}">
                <a16:creationId xmlns="" xmlns:a16="http://schemas.microsoft.com/office/drawing/2014/main" id="{F2E6B44F-BA01-4BDD-BCD6-75AF033F4C95}"/>
              </a:ext>
            </a:extLst>
          </p:cNvPr>
          <p:cNvSpPr/>
          <p:nvPr/>
        </p:nvSpPr>
        <p:spPr>
          <a:xfrm>
            <a:off x="6330171" y="3521887"/>
            <a:ext cx="2547047" cy="2534492"/>
          </a:xfrm>
          <a:prstGeom prst="diamond">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6" name="Diamond 45">
            <a:extLst>
              <a:ext uri="{FF2B5EF4-FFF2-40B4-BE49-F238E27FC236}">
                <a16:creationId xmlns="" xmlns:a16="http://schemas.microsoft.com/office/drawing/2014/main" id="{43F39B9C-B604-4378-BEDF-46A2C8C2B9CE}"/>
              </a:ext>
            </a:extLst>
          </p:cNvPr>
          <p:cNvSpPr/>
          <p:nvPr/>
        </p:nvSpPr>
        <p:spPr>
          <a:xfrm>
            <a:off x="5846853" y="1021330"/>
            <a:ext cx="2547047" cy="2534492"/>
          </a:xfrm>
          <a:prstGeom prst="diamond">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7" name="Diamond 46">
            <a:extLst>
              <a:ext uri="{FF2B5EF4-FFF2-40B4-BE49-F238E27FC236}">
                <a16:creationId xmlns="" xmlns:a16="http://schemas.microsoft.com/office/drawing/2014/main" id="{AD1C7783-B6B3-4C8B-B414-74A7C6A3A418}"/>
              </a:ext>
            </a:extLst>
          </p:cNvPr>
          <p:cNvSpPr/>
          <p:nvPr/>
        </p:nvSpPr>
        <p:spPr>
          <a:xfrm>
            <a:off x="2816488" y="2060119"/>
            <a:ext cx="2547047" cy="2534492"/>
          </a:xfrm>
          <a:prstGeom prst="diamond">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8" name="Diamond 47">
            <a:extLst>
              <a:ext uri="{FF2B5EF4-FFF2-40B4-BE49-F238E27FC236}">
                <a16:creationId xmlns="" xmlns:a16="http://schemas.microsoft.com/office/drawing/2014/main" id="{E4336F76-E6B8-47E0-A93F-7A48B065319C}"/>
              </a:ext>
            </a:extLst>
          </p:cNvPr>
          <p:cNvSpPr/>
          <p:nvPr/>
        </p:nvSpPr>
        <p:spPr>
          <a:xfrm>
            <a:off x="5741231" y="131108"/>
            <a:ext cx="684000" cy="684000"/>
          </a:xfrm>
          <a:prstGeom prst="diamond">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9" name="Diamond 48">
            <a:extLst>
              <a:ext uri="{FF2B5EF4-FFF2-40B4-BE49-F238E27FC236}">
                <a16:creationId xmlns="" xmlns:a16="http://schemas.microsoft.com/office/drawing/2014/main" id="{45EFDABE-0AFC-43D8-A6AF-74DD48D04491}"/>
              </a:ext>
            </a:extLst>
          </p:cNvPr>
          <p:cNvSpPr/>
          <p:nvPr/>
        </p:nvSpPr>
        <p:spPr>
          <a:xfrm>
            <a:off x="3136764" y="394895"/>
            <a:ext cx="5893994" cy="5864941"/>
          </a:xfrm>
          <a:prstGeom prst="diamond">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0" name="Diamond 49">
            <a:extLst>
              <a:ext uri="{FF2B5EF4-FFF2-40B4-BE49-F238E27FC236}">
                <a16:creationId xmlns="" xmlns:a16="http://schemas.microsoft.com/office/drawing/2014/main" id="{18E19D18-2756-4D41-9F68-9DB69A84C13B}"/>
              </a:ext>
            </a:extLst>
          </p:cNvPr>
          <p:cNvSpPr/>
          <p:nvPr/>
        </p:nvSpPr>
        <p:spPr>
          <a:xfrm>
            <a:off x="3473034" y="696461"/>
            <a:ext cx="5220395" cy="5194662"/>
          </a:xfrm>
          <a:prstGeom prst="diamond">
            <a:avLst/>
          </a:prstGeom>
          <a:solidFill>
            <a:schemeClr val="bg1"/>
          </a:solidFill>
          <a:ln w="76200">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nvGrpSpPr>
          <p:cNvPr id="51" name="Group 50">
            <a:extLst>
              <a:ext uri="{FF2B5EF4-FFF2-40B4-BE49-F238E27FC236}">
                <a16:creationId xmlns="" xmlns:a16="http://schemas.microsoft.com/office/drawing/2014/main" id="{FD12E1D9-2028-4948-986E-ACA22B638234}"/>
              </a:ext>
            </a:extLst>
          </p:cNvPr>
          <p:cNvGrpSpPr/>
          <p:nvPr/>
        </p:nvGrpSpPr>
        <p:grpSpPr>
          <a:xfrm>
            <a:off x="5140851" y="995486"/>
            <a:ext cx="1818511" cy="942048"/>
            <a:chOff x="5140851" y="893888"/>
            <a:chExt cx="1818511" cy="942048"/>
          </a:xfrm>
        </p:grpSpPr>
        <p:cxnSp>
          <p:nvCxnSpPr>
            <p:cNvPr id="52" name="Straight Connector 51">
              <a:extLst>
                <a:ext uri="{FF2B5EF4-FFF2-40B4-BE49-F238E27FC236}">
                  <a16:creationId xmlns="" xmlns:a16="http://schemas.microsoft.com/office/drawing/2014/main" id="{D0161EC6-8881-4565-B733-7EC3BE3D43E0}"/>
                </a:ext>
              </a:extLst>
            </p:cNvPr>
            <p:cNvCxnSpPr/>
            <p:nvPr/>
          </p:nvCxnSpPr>
          <p:spPr>
            <a:xfrm flipH="1">
              <a:off x="5140851" y="945807"/>
              <a:ext cx="890129" cy="890129"/>
            </a:xfrm>
            <a:prstGeom prst="line">
              <a:avLst/>
            </a:prstGeom>
            <a:ln w="381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E91F7985-31C2-452F-A6E0-6DEF795D00CF}"/>
                </a:ext>
              </a:extLst>
            </p:cNvPr>
            <p:cNvCxnSpPr>
              <a:cxnSpLocks/>
            </p:cNvCxnSpPr>
            <p:nvPr/>
          </p:nvCxnSpPr>
          <p:spPr>
            <a:xfrm flipH="1" flipV="1">
              <a:off x="6069233" y="893888"/>
              <a:ext cx="890129" cy="890129"/>
            </a:xfrm>
            <a:prstGeom prst="line">
              <a:avLst/>
            </a:prstGeom>
            <a:ln w="381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 xmlns:a16="http://schemas.microsoft.com/office/drawing/2014/main" id="{58226416-2743-483D-A111-55268B783333}"/>
              </a:ext>
            </a:extLst>
          </p:cNvPr>
          <p:cNvGrpSpPr/>
          <p:nvPr/>
        </p:nvGrpSpPr>
        <p:grpSpPr>
          <a:xfrm flipV="1">
            <a:off x="5140851" y="4691354"/>
            <a:ext cx="1818511" cy="942048"/>
            <a:chOff x="5140851" y="893888"/>
            <a:chExt cx="1818511" cy="942048"/>
          </a:xfrm>
        </p:grpSpPr>
        <p:cxnSp>
          <p:nvCxnSpPr>
            <p:cNvPr id="55" name="Straight Connector 54">
              <a:extLst>
                <a:ext uri="{FF2B5EF4-FFF2-40B4-BE49-F238E27FC236}">
                  <a16:creationId xmlns="" xmlns:a16="http://schemas.microsoft.com/office/drawing/2014/main" id="{04AB96C8-A485-49AE-93D7-1AD74616113C}"/>
                </a:ext>
              </a:extLst>
            </p:cNvPr>
            <p:cNvCxnSpPr/>
            <p:nvPr/>
          </p:nvCxnSpPr>
          <p:spPr>
            <a:xfrm flipH="1">
              <a:off x="5140851" y="945807"/>
              <a:ext cx="890129" cy="890129"/>
            </a:xfrm>
            <a:prstGeom prst="line">
              <a:avLst/>
            </a:prstGeom>
            <a:ln w="381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0C38210C-A2E7-4EF0-B4C0-881E141B8207}"/>
                </a:ext>
              </a:extLst>
            </p:cNvPr>
            <p:cNvCxnSpPr>
              <a:cxnSpLocks/>
            </p:cNvCxnSpPr>
            <p:nvPr/>
          </p:nvCxnSpPr>
          <p:spPr>
            <a:xfrm flipH="1" flipV="1">
              <a:off x="6069233" y="893888"/>
              <a:ext cx="890129" cy="890129"/>
            </a:xfrm>
            <a:prstGeom prst="line">
              <a:avLst/>
            </a:prstGeom>
            <a:ln w="381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grpSp>
      <p:sp>
        <p:nvSpPr>
          <p:cNvPr id="57" name="Google Shape;503;p34">
            <a:extLst>
              <a:ext uri="{FF2B5EF4-FFF2-40B4-BE49-F238E27FC236}">
                <a16:creationId xmlns="" xmlns:a16="http://schemas.microsoft.com/office/drawing/2014/main" id="{F8305BD8-436A-43D6-B8F0-84B5DF4F958A}"/>
              </a:ext>
            </a:extLst>
          </p:cNvPr>
          <p:cNvSpPr txBox="1">
            <a:spLocks/>
          </p:cNvSpPr>
          <p:nvPr/>
        </p:nvSpPr>
        <p:spPr>
          <a:xfrm>
            <a:off x="2688047" y="2600636"/>
            <a:ext cx="6762371" cy="1079708"/>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lnSpc>
                <a:spcPct val="150000"/>
              </a:lnSpc>
              <a:defRPr/>
            </a:pPr>
            <a:r>
              <a:rPr lang="ar-BH" sz="4000" dirty="0">
                <a:solidFill>
                  <a:srgbClr val="3F5378"/>
                </a:solidFill>
                <a:effectLst>
                  <a:outerShdw blurRad="38100" dist="38100" dir="2700000" algn="tl">
                    <a:srgbClr val="000000">
                      <a:alpha val="43137"/>
                    </a:srgbClr>
                  </a:outerShdw>
                </a:effectLst>
                <a:latin typeface="Simplified Arabic" panose="02020603050405020304" pitchFamily="18" charset="-78"/>
                <a:cs typeface="Sultan bold" pitchFamily="2" charset="-78"/>
              </a:rPr>
              <a:t>نهاية </a:t>
            </a:r>
            <a:r>
              <a:rPr lang="ar-SA" sz="4000" dirty="0">
                <a:solidFill>
                  <a:srgbClr val="3F5378"/>
                </a:solidFill>
                <a:effectLst>
                  <a:outerShdw blurRad="38100" dist="38100" dir="2700000" algn="tl">
                    <a:srgbClr val="000000">
                      <a:alpha val="43137"/>
                    </a:srgbClr>
                  </a:outerShdw>
                </a:effectLst>
                <a:latin typeface="Simplified Arabic" panose="02020603050405020304" pitchFamily="18" charset="-78"/>
                <a:cs typeface="Sultan bold" pitchFamily="2" charset="-78"/>
              </a:rPr>
              <a:t>الدرس</a:t>
            </a:r>
            <a:endParaRPr lang="ar-BH" sz="4000" dirty="0">
              <a:solidFill>
                <a:srgbClr val="3F5378"/>
              </a:solidFill>
              <a:effectLst>
                <a:outerShdw blurRad="38100" dist="38100" dir="2700000" algn="tl">
                  <a:srgbClr val="000000">
                    <a:alpha val="43137"/>
                  </a:srgbClr>
                </a:outerShdw>
              </a:effectLst>
              <a:latin typeface="Simplified Arabic" panose="02020603050405020304" pitchFamily="18" charset="-78"/>
              <a:cs typeface="Sultan bold" pitchFamily="2" charset="-78"/>
            </a:endParaRPr>
          </a:p>
          <a:p>
            <a:pPr algn="ctr" rtl="1">
              <a:lnSpc>
                <a:spcPct val="150000"/>
              </a:lnSpc>
              <a:defRPr/>
            </a:pPr>
            <a:r>
              <a:rPr lang="ar-BH" sz="4000" dirty="0" smtClean="0">
                <a:solidFill>
                  <a:srgbClr val="3F5378"/>
                </a:solidFill>
                <a:effectLst>
                  <a:outerShdw blurRad="38100" dist="38100" dir="2700000" algn="tl">
                    <a:srgbClr val="000000">
                      <a:alpha val="43137"/>
                    </a:srgbClr>
                  </a:outerShdw>
                </a:effectLst>
                <a:latin typeface="Simplified Arabic" panose="02020603050405020304" pitchFamily="18" charset="-78"/>
                <a:cs typeface="Sultan bold" pitchFamily="2" charset="-78"/>
              </a:rPr>
              <a:t>شكرًا </a:t>
            </a:r>
            <a:r>
              <a:rPr lang="ar-BH" sz="4000" dirty="0">
                <a:solidFill>
                  <a:srgbClr val="3F5378"/>
                </a:solidFill>
                <a:effectLst>
                  <a:outerShdw blurRad="38100" dist="38100" dir="2700000" algn="tl">
                    <a:srgbClr val="000000">
                      <a:alpha val="43137"/>
                    </a:srgbClr>
                  </a:outerShdw>
                </a:effectLst>
                <a:latin typeface="Simplified Arabic" panose="02020603050405020304" pitchFamily="18" charset="-78"/>
                <a:cs typeface="Sultan bold" pitchFamily="2" charset="-78"/>
              </a:rPr>
              <a:t>لكم ،، وفقكم الله</a:t>
            </a:r>
          </a:p>
        </p:txBody>
      </p:sp>
      <p:sp>
        <p:nvSpPr>
          <p:cNvPr id="19" name="TextBox 18">
            <a:extLst>
              <a:ext uri="{FF2B5EF4-FFF2-40B4-BE49-F238E27FC236}">
                <a16:creationId xmlns="" xmlns:a16="http://schemas.microsoft.com/office/drawing/2014/main" id="{EAD43E02-E553-497F-A2B7-89FCBD8F46CF}"/>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986699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7B2488F9-75C8-4243-956B-BA322D50A580}"/>
              </a:ext>
            </a:extLst>
          </p:cNvPr>
          <p:cNvPicPr>
            <a:picLocks noChangeAspect="1"/>
          </p:cNvPicPr>
          <p:nvPr/>
        </p:nvPicPr>
        <p:blipFill rotWithShape="1">
          <a:blip r:embed="rId2"/>
          <a:srcRect l="33891" t="11446" r="32358" b="11194"/>
          <a:stretch/>
        </p:blipFill>
        <p:spPr>
          <a:xfrm>
            <a:off x="49190" y="1517367"/>
            <a:ext cx="2955258" cy="4061162"/>
          </a:xfrm>
          <a:prstGeom prst="rect">
            <a:avLst/>
          </a:prstGeom>
          <a:ln>
            <a:solidFill>
              <a:srgbClr val="3F5378"/>
            </a:solidFill>
          </a:ln>
        </p:spPr>
      </p:pic>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5">
            <a:extLst>
              <a:ext uri="{FF2B5EF4-FFF2-40B4-BE49-F238E27FC236}">
                <a16:creationId xmlns="" xmlns:a16="http://schemas.microsoft.com/office/drawing/2014/main" id="{7C797B1A-418C-4B62-8E24-39B7C9D85415}"/>
              </a:ext>
            </a:extLst>
          </p:cNvPr>
          <p:cNvSpPr/>
          <p:nvPr/>
        </p:nvSpPr>
        <p:spPr>
          <a:xfrm>
            <a:off x="3139327" y="2237911"/>
            <a:ext cx="9052673" cy="3340618"/>
          </a:xfrm>
          <a:prstGeom prst="roundRect">
            <a:avLst>
              <a:gd name="adj" fmla="val 2893"/>
            </a:avLst>
          </a:prstGeom>
          <a:solidFill>
            <a:srgbClr val="F7931F"/>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rtlCol="1" anchor="ctr"/>
          <a:lstStyle/>
          <a:p>
            <a:pPr algn="ctr"/>
            <a:endParaRPr lang="ar-BH"/>
          </a:p>
        </p:txBody>
      </p:sp>
      <p:sp>
        <p:nvSpPr>
          <p:cNvPr id="9" name="Rectangle 8">
            <a:extLst>
              <a:ext uri="{FF2B5EF4-FFF2-40B4-BE49-F238E27FC236}">
                <a16:creationId xmlns="" xmlns:a16="http://schemas.microsoft.com/office/drawing/2014/main" id="{16A66CD8-A06B-4D00-BF1B-32A5C6F2E5D3}"/>
              </a:ext>
            </a:extLst>
          </p:cNvPr>
          <p:cNvSpPr/>
          <p:nvPr/>
        </p:nvSpPr>
        <p:spPr>
          <a:xfrm>
            <a:off x="49190" y="4976388"/>
            <a:ext cx="2955258" cy="461665"/>
          </a:xfrm>
          <a:prstGeom prst="rect">
            <a:avLst/>
          </a:prstGeom>
          <a:solidFill>
            <a:srgbClr val="C00000"/>
          </a:solidFill>
        </p:spPr>
        <p:txBody>
          <a:bodyPr wrap="square" lIns="91440" tIns="45720" rIns="91440" bIns="45720">
            <a:spAutoFit/>
          </a:bodyPr>
          <a:lstStyle/>
          <a:p>
            <a:pPr algn="ctr"/>
            <a:r>
              <a:rPr lang="ar-BH" sz="24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Sultan bold" pitchFamily="2" charset="-78"/>
              </a:rPr>
              <a:t>الصفحات </a:t>
            </a:r>
            <a:r>
              <a:rPr lang="ar-BH" sz="2400" b="1"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mj-cs"/>
              </a:rPr>
              <a:t>23-34</a:t>
            </a:r>
            <a:endParaRPr lang="ar-SA" sz="2400" b="1"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mj-cs"/>
            </a:endParaRPr>
          </a:p>
        </p:txBody>
      </p:sp>
      <p:sp>
        <p:nvSpPr>
          <p:cNvPr id="12" name="Google Shape;221;p14">
            <a:extLst>
              <a:ext uri="{FF2B5EF4-FFF2-40B4-BE49-F238E27FC236}">
                <a16:creationId xmlns="" xmlns:a16="http://schemas.microsoft.com/office/drawing/2014/main" id="{C765A8CE-6C7D-4071-824A-3E2A21650527}"/>
              </a:ext>
            </a:extLst>
          </p:cNvPr>
          <p:cNvSpPr txBox="1">
            <a:spLocks/>
          </p:cNvSpPr>
          <p:nvPr/>
        </p:nvSpPr>
        <p:spPr>
          <a:xfrm>
            <a:off x="2698009" y="2184182"/>
            <a:ext cx="9935307" cy="1159800"/>
          </a:xfrm>
          <a:prstGeom prst="rect">
            <a:avLst/>
          </a:prstGeom>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sz="6600" dirty="0">
                <a:solidFill>
                  <a:srgbClr val="3F5378"/>
                </a:solidFill>
                <a:latin typeface="Arial Black" panose="020B0A04020102020204" pitchFamily="34" charset="0"/>
                <a:cs typeface="Sultan bold" pitchFamily="2" charset="-78"/>
              </a:rPr>
              <a:t>مهارة الإبداع والابتكار</a:t>
            </a:r>
            <a:endParaRPr lang="en-US" sz="6600" dirty="0">
              <a:solidFill>
                <a:srgbClr val="3F5378"/>
              </a:solidFill>
              <a:latin typeface="Arial Black" panose="020B0A04020102020204" pitchFamily="34" charset="0"/>
              <a:cs typeface="Sultan bold" pitchFamily="2" charset="-78"/>
            </a:endParaRPr>
          </a:p>
        </p:txBody>
      </p:sp>
      <p:sp>
        <p:nvSpPr>
          <p:cNvPr id="14" name="TextBox 13">
            <a:extLst>
              <a:ext uri="{FF2B5EF4-FFF2-40B4-BE49-F238E27FC236}">
                <a16:creationId xmlns="" xmlns:a16="http://schemas.microsoft.com/office/drawing/2014/main" id="{206FA434-648C-44D2-8102-78895182BE10}"/>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sp>
        <p:nvSpPr>
          <p:cNvPr id="2" name="TextBox 1">
            <a:extLst>
              <a:ext uri="{FF2B5EF4-FFF2-40B4-BE49-F238E27FC236}">
                <a16:creationId xmlns="" xmlns:a16="http://schemas.microsoft.com/office/drawing/2014/main" id="{6F4BC838-6151-4F09-899B-BF5CDE9A791F}"/>
              </a:ext>
            </a:extLst>
          </p:cNvPr>
          <p:cNvSpPr txBox="1"/>
          <p:nvPr/>
        </p:nvSpPr>
        <p:spPr>
          <a:xfrm>
            <a:off x="5033801" y="3385489"/>
            <a:ext cx="4643120" cy="2246769"/>
          </a:xfrm>
          <a:prstGeom prst="rect">
            <a:avLst/>
          </a:prstGeom>
          <a:noFill/>
        </p:spPr>
        <p:txBody>
          <a:bodyPr wrap="square" rtlCol="0">
            <a:spAutoFit/>
          </a:bodyPr>
          <a:lstStyle/>
          <a:p>
            <a:pPr marL="342900" marR="0" lvl="0" indent="-342900" algn="r" rtl="1">
              <a:spcBef>
                <a:spcPts val="0"/>
              </a:spcBef>
              <a:spcAft>
                <a:spcPts val="0"/>
              </a:spcAft>
              <a:buClr>
                <a:srgbClr val="C00000"/>
              </a:buClr>
              <a:buSzPts val="1400"/>
              <a:buFont typeface="Wingdings 3" panose="05040102010807070707" pitchFamily="18" charset="2"/>
              <a:buChar char=""/>
            </a:pPr>
            <a:r>
              <a:rPr lang="ar-BH" sz="2400" b="0" dirty="0">
                <a:solidFill>
                  <a:srgbClr val="000000"/>
                </a:solidFill>
                <a:effectLst/>
                <a:latin typeface="Arial" panose="020B0604020202020204" pitchFamily="34" charset="0"/>
                <a:ea typeface="Calibri" panose="020F0502020204030204" pitchFamily="34" charset="0"/>
                <a:cs typeface="Sakkal Majalla" panose="02000000000000000000" pitchFamily="2" charset="-78"/>
              </a:rPr>
              <a:t> </a:t>
            </a:r>
            <a:r>
              <a:rPr lang="ar-BH" sz="2800" b="0" dirty="0">
                <a:solidFill>
                  <a:srgbClr val="000000"/>
                </a:solidFill>
                <a:effectLst/>
                <a:latin typeface="Arial" panose="020B0604020202020204" pitchFamily="34" charset="0"/>
                <a:ea typeface="Calibri" panose="020F0502020204030204" pitchFamily="34" charset="0"/>
                <a:cs typeface="Sakkal Majalla" panose="02000000000000000000" pitchFamily="2" charset="-78"/>
              </a:rPr>
              <a:t>مفهوم الإبداع والابتكار.</a:t>
            </a:r>
            <a:endParaRPr lang="en-US" sz="2800" b="1" dirty="0">
              <a:effectLst/>
              <a:latin typeface="Arial" panose="020B0604020202020204" pitchFamily="34" charset="0"/>
              <a:ea typeface="Times New Roman" panose="02020603050405020304" pitchFamily="18" charset="0"/>
              <a:cs typeface="Wingdings 3" panose="05040102010807070707" pitchFamily="18" charset="2"/>
            </a:endParaRPr>
          </a:p>
          <a:p>
            <a:pPr marL="342900" marR="0" lvl="0" indent="-342900" algn="r" rtl="1">
              <a:spcBef>
                <a:spcPts val="0"/>
              </a:spcBef>
              <a:spcAft>
                <a:spcPts val="0"/>
              </a:spcAft>
              <a:buClr>
                <a:srgbClr val="C00000"/>
              </a:buClr>
              <a:buSzPts val="1400"/>
              <a:buFont typeface="Wingdings 3" panose="05040102010807070707" pitchFamily="18" charset="2"/>
              <a:buChar char=""/>
            </a:pPr>
            <a:r>
              <a:rPr lang="ar-BH" sz="2800" b="0" dirty="0">
                <a:solidFill>
                  <a:srgbClr val="000000"/>
                </a:solidFill>
                <a:effectLst/>
                <a:latin typeface="Arial" panose="020B0604020202020204" pitchFamily="34" charset="0"/>
                <a:ea typeface="Calibri" panose="020F0502020204030204" pitchFamily="34" charset="0"/>
                <a:cs typeface="Sakkal Majalla" panose="02000000000000000000" pitchFamily="2" charset="-78"/>
              </a:rPr>
              <a:t>عناصر الإبداع والابتكار.</a:t>
            </a:r>
            <a:endParaRPr lang="en-US" sz="2800" b="1" dirty="0">
              <a:effectLst/>
              <a:latin typeface="Arial" panose="020B0604020202020204" pitchFamily="34" charset="0"/>
              <a:ea typeface="Times New Roman" panose="02020603050405020304" pitchFamily="18" charset="0"/>
              <a:cs typeface="Wingdings 3" panose="05040102010807070707" pitchFamily="18" charset="2"/>
            </a:endParaRPr>
          </a:p>
          <a:p>
            <a:pPr marL="342900" marR="0" lvl="0" indent="-342900" algn="r" rtl="1">
              <a:spcBef>
                <a:spcPts val="0"/>
              </a:spcBef>
              <a:spcAft>
                <a:spcPts val="0"/>
              </a:spcAft>
              <a:buClr>
                <a:srgbClr val="C00000"/>
              </a:buClr>
              <a:buSzPts val="1400"/>
              <a:buFont typeface="Wingdings 3" panose="05040102010807070707" pitchFamily="18" charset="2"/>
              <a:buChar char=""/>
            </a:pPr>
            <a:r>
              <a:rPr lang="ar-BH" sz="2800" b="0" dirty="0">
                <a:solidFill>
                  <a:srgbClr val="000000"/>
                </a:solidFill>
                <a:effectLst/>
                <a:latin typeface="Arial" panose="020B0604020202020204" pitchFamily="34" charset="0"/>
                <a:ea typeface="Calibri" panose="020F0502020204030204" pitchFamily="34" charset="0"/>
                <a:cs typeface="Sakkal Majalla" panose="02000000000000000000" pitchFamily="2" charset="-78"/>
              </a:rPr>
              <a:t> طرق توليد الأفكار الإبداعية.</a:t>
            </a:r>
            <a:endParaRPr lang="en-US" sz="2800" b="1" dirty="0">
              <a:effectLst/>
              <a:latin typeface="Arial" panose="020B0604020202020204" pitchFamily="34" charset="0"/>
              <a:ea typeface="Times New Roman" panose="02020603050405020304" pitchFamily="18" charset="0"/>
              <a:cs typeface="Wingdings 3" panose="05040102010807070707" pitchFamily="18" charset="2"/>
            </a:endParaRPr>
          </a:p>
          <a:p>
            <a:pPr marL="342900" marR="0" lvl="0" indent="-342900" algn="r" rtl="1">
              <a:spcBef>
                <a:spcPts val="0"/>
              </a:spcBef>
              <a:spcAft>
                <a:spcPts val="0"/>
              </a:spcAft>
              <a:buClr>
                <a:srgbClr val="C00000"/>
              </a:buClr>
              <a:buSzPts val="1400"/>
              <a:buFont typeface="Wingdings 3" panose="05040102010807070707" pitchFamily="18" charset="2"/>
              <a:buChar char=""/>
            </a:pPr>
            <a:r>
              <a:rPr lang="ar-BH" sz="2800" b="0" dirty="0">
                <a:solidFill>
                  <a:srgbClr val="000000"/>
                </a:solidFill>
                <a:effectLst/>
                <a:latin typeface="Arial" panose="020B0604020202020204" pitchFamily="34" charset="0"/>
                <a:ea typeface="Calibri" panose="020F0502020204030204" pitchFamily="34" charset="0"/>
                <a:cs typeface="Sakkal Majalla" panose="02000000000000000000" pitchFamily="2" charset="-78"/>
              </a:rPr>
              <a:t> مجالات الإبداع والابتكار.</a:t>
            </a:r>
          </a:p>
          <a:p>
            <a:pPr marL="342900" marR="0" lvl="0" indent="-342900" algn="r" rtl="1">
              <a:spcBef>
                <a:spcPts val="0"/>
              </a:spcBef>
              <a:spcAft>
                <a:spcPts val="0"/>
              </a:spcAft>
              <a:buClr>
                <a:srgbClr val="C00000"/>
              </a:buClr>
              <a:buSzPts val="1400"/>
              <a:buFont typeface="Wingdings 3" panose="05040102010807070707" pitchFamily="18" charset="2"/>
              <a:buChar char=""/>
            </a:pPr>
            <a:r>
              <a:rPr lang="ar-BH" sz="2800" dirty="0">
                <a:solidFill>
                  <a:srgbClr val="000000"/>
                </a:solidFill>
                <a:latin typeface="Arial" panose="020B0604020202020204" pitchFamily="34" charset="0"/>
                <a:ea typeface="Times New Roman" panose="02020603050405020304" pitchFamily="18" charset="0"/>
                <a:cs typeface="Sakkal Majalla" panose="02000000000000000000" pitchFamily="2" charset="-78"/>
              </a:rPr>
              <a:t>جهود مملكة البحرين في مجالات </a:t>
            </a:r>
            <a:r>
              <a:rPr lang="ar-BH" sz="2800" dirty="0" smtClean="0">
                <a:solidFill>
                  <a:srgbClr val="000000"/>
                </a:solidFill>
                <a:latin typeface="Arial" panose="020B0604020202020204" pitchFamily="34" charset="0"/>
                <a:ea typeface="Times New Roman" panose="02020603050405020304" pitchFamily="18" charset="0"/>
                <a:cs typeface="Sakkal Majalla" panose="02000000000000000000" pitchFamily="2" charset="-78"/>
              </a:rPr>
              <a:t>الابتكار.</a:t>
            </a:r>
            <a:endParaRPr lang="en-US" sz="2400" b="1" dirty="0">
              <a:effectLst/>
              <a:latin typeface="Arial" panose="020B0604020202020204" pitchFamily="34" charset="0"/>
              <a:ea typeface="Times New Roman" panose="02020603050405020304" pitchFamily="18" charset="0"/>
              <a:cs typeface="Wingdings 3" panose="05040102010807070707" pitchFamily="18" charset="2"/>
            </a:endParaRPr>
          </a:p>
        </p:txBody>
      </p:sp>
    </p:spTree>
    <p:extLst>
      <p:ext uri="{BB962C8B-B14F-4D97-AF65-F5344CB8AC3E}">
        <p14:creationId xmlns:p14="http://schemas.microsoft.com/office/powerpoint/2010/main" val="4111366717"/>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266700" algn="r" rtl="1"/>
            <a:r>
              <a:rPr lang="ar-SA" sz="3600" b="1" dirty="0" smtClean="0">
                <a:solidFill>
                  <a:srgbClr val="C00000"/>
                </a:solidFill>
                <a:latin typeface="Sakkal Majalla" panose="02000000000000000000" pitchFamily="2" charset="-78"/>
                <a:cs typeface="Sakkal Majalla" panose="02000000000000000000" pitchFamily="2" charset="-78"/>
              </a:rPr>
              <a:t>يُتَوَق</a:t>
            </a:r>
            <a:r>
              <a:rPr lang="ar-BH" sz="3600" b="1" dirty="0" smtClean="0">
                <a:solidFill>
                  <a:srgbClr val="C00000"/>
                </a:solidFill>
                <a:latin typeface="Sakkal Majalla" panose="02000000000000000000" pitchFamily="2" charset="-78"/>
                <a:cs typeface="Sakkal Majalla" panose="02000000000000000000" pitchFamily="2" charset="-78"/>
              </a:rPr>
              <a:t>َّ</a:t>
            </a:r>
            <a:r>
              <a:rPr lang="ar-SA" sz="3600" b="1" dirty="0" smtClean="0">
                <a:solidFill>
                  <a:srgbClr val="C00000"/>
                </a:solidFill>
                <a:latin typeface="Sakkal Majalla" panose="02000000000000000000" pitchFamily="2" charset="-78"/>
                <a:cs typeface="Sakkal Majalla" panose="02000000000000000000" pitchFamily="2" charset="-78"/>
              </a:rPr>
              <a:t>ع </a:t>
            </a:r>
            <a:r>
              <a:rPr lang="ar-SA" sz="3600" b="1" dirty="0">
                <a:solidFill>
                  <a:srgbClr val="C00000"/>
                </a:solidFill>
                <a:latin typeface="Sakkal Majalla" panose="02000000000000000000" pitchFamily="2" charset="-78"/>
                <a:cs typeface="Sakkal Majalla" panose="02000000000000000000" pitchFamily="2" charset="-78"/>
              </a:rPr>
              <a:t>من الطالب بعد الانتهاء من هذا الدرس أن:</a:t>
            </a:r>
            <a:endParaRPr lang="ar-SA" sz="3200" b="1" dirty="0">
              <a:solidFill>
                <a:srgbClr val="3C6070"/>
              </a:solidFill>
              <a:latin typeface="Sakkal Majalla" panose="02000000000000000000" pitchFamily="2" charset="-78"/>
              <a:cs typeface="Sakkal Majalla" panose="02000000000000000000" pitchFamily="2" charset="-78"/>
            </a:endParaRPr>
          </a:p>
          <a:p>
            <a:pPr marR="0" lvl="0" algn="just" rtl="1">
              <a:spcBef>
                <a:spcPts val="0"/>
              </a:spcBef>
              <a:spcAft>
                <a:spcPts val="0"/>
              </a:spcAft>
              <a:buClr>
                <a:srgbClr val="C00000"/>
              </a:buClr>
              <a:buSzPts val="1400"/>
            </a:pPr>
            <a:endParaRPr lang="ar-BH" b="1" dirty="0">
              <a:latin typeface="Arial" panose="020B0604020202020204" pitchFamily="34" charset="0"/>
              <a:ea typeface="Calibri" panose="020F0502020204030204" pitchFamily="34" charset="0"/>
              <a:cs typeface="Sakkal Majalla" panose="02000000000000000000" pitchFamily="2" charset="-78"/>
            </a:endParaRPr>
          </a:p>
          <a:p>
            <a:pPr marL="1544638" marR="0" lvl="0" indent="-742950" algn="just" rtl="1">
              <a:spcBef>
                <a:spcPts val="0"/>
              </a:spcBef>
              <a:spcAft>
                <a:spcPts val="0"/>
              </a:spcAft>
              <a:buClr>
                <a:srgbClr val="C00000"/>
              </a:buClr>
              <a:buSzPct val="60000"/>
              <a:buFont typeface="+mj-lt"/>
              <a:buAutoNum type="arabicPeriod"/>
            </a:pPr>
            <a:r>
              <a:rPr lang="ar-BH" sz="3600" dirty="0">
                <a:solidFill>
                  <a:srgbClr val="000000"/>
                </a:solidFill>
                <a:ea typeface="Calibri" panose="020F0502020204030204" pitchFamily="34" charset="0"/>
                <a:cs typeface="Sakkal Majalla" panose="02000000000000000000" pitchFamily="2" charset="-78"/>
              </a:rPr>
              <a:t>ي</a:t>
            </a:r>
            <a:r>
              <a:rPr lang="ar-BH" sz="3600" dirty="0">
                <a:solidFill>
                  <a:srgbClr val="000000"/>
                </a:solidFill>
                <a:effectLst/>
                <a:ea typeface="Calibri" panose="020F0502020204030204" pitchFamily="34" charset="0"/>
                <a:cs typeface="Sakkal Majalla" panose="02000000000000000000" pitchFamily="2" charset="-78"/>
              </a:rPr>
              <a:t>عرّف مفهوم الإبداع </a:t>
            </a:r>
            <a:r>
              <a:rPr lang="ar-BH" sz="3600" dirty="0" smtClean="0">
                <a:solidFill>
                  <a:srgbClr val="000000"/>
                </a:solidFill>
                <a:effectLst/>
                <a:ea typeface="Calibri" panose="020F0502020204030204" pitchFamily="34" charset="0"/>
                <a:cs typeface="Sakkal Majalla" panose="02000000000000000000" pitchFamily="2" charset="-78"/>
              </a:rPr>
              <a:t>والابتكار.</a:t>
            </a:r>
            <a:endParaRPr lang="ar-BH" sz="3600" dirty="0">
              <a:solidFill>
                <a:srgbClr val="000000"/>
              </a:solidFill>
              <a:effectLst/>
              <a:ea typeface="Calibri" panose="020F0502020204030204" pitchFamily="34" charset="0"/>
              <a:cs typeface="Sakkal Majalla" panose="02000000000000000000" pitchFamily="2" charset="-78"/>
            </a:endParaRPr>
          </a:p>
          <a:p>
            <a:pPr marL="1544638" marR="0" lvl="0" indent="-742950" algn="just" rtl="1">
              <a:spcBef>
                <a:spcPts val="0"/>
              </a:spcBef>
              <a:spcAft>
                <a:spcPts val="0"/>
              </a:spcAft>
              <a:buClr>
                <a:srgbClr val="C00000"/>
              </a:buClr>
              <a:buSzPct val="60000"/>
              <a:buFont typeface="+mj-lt"/>
              <a:buAutoNum type="arabicPeriod"/>
            </a:pPr>
            <a:r>
              <a:rPr lang="ar-BH" sz="3600" dirty="0">
                <a:solidFill>
                  <a:srgbClr val="000000"/>
                </a:solidFill>
                <a:ea typeface="Calibri" panose="020F0502020204030204" pitchFamily="34" charset="0"/>
                <a:cs typeface="Sakkal Majalla" panose="02000000000000000000" pitchFamily="2" charset="-78"/>
              </a:rPr>
              <a:t>ي</a:t>
            </a:r>
            <a:r>
              <a:rPr lang="ar-BH" sz="3600" dirty="0">
                <a:solidFill>
                  <a:srgbClr val="000000"/>
                </a:solidFill>
                <a:effectLst/>
                <a:ea typeface="Calibri" panose="020F0502020204030204" pitchFamily="34" charset="0"/>
                <a:cs typeface="Sakkal Majalla" panose="02000000000000000000" pitchFamily="2" charset="-78"/>
              </a:rPr>
              <a:t>ستنتج عناصر الإبداع </a:t>
            </a:r>
            <a:r>
              <a:rPr lang="ar-BH" sz="3600" dirty="0" smtClean="0">
                <a:solidFill>
                  <a:srgbClr val="000000"/>
                </a:solidFill>
                <a:effectLst/>
                <a:ea typeface="Calibri" panose="020F0502020204030204" pitchFamily="34" charset="0"/>
                <a:cs typeface="Sakkal Majalla" panose="02000000000000000000" pitchFamily="2" charset="-78"/>
              </a:rPr>
              <a:t>والابتكار.</a:t>
            </a:r>
            <a:endParaRPr lang="ar-BH" sz="3600" dirty="0">
              <a:solidFill>
                <a:srgbClr val="000000"/>
              </a:solidFill>
              <a:effectLst/>
              <a:latin typeface="Sakkal Majalla" panose="02000000000000000000" pitchFamily="2" charset="-78"/>
              <a:ea typeface="Calibri" panose="020F0502020204030204" pitchFamily="34" charset="0"/>
              <a:cs typeface="Sakkal Majalla" panose="02000000000000000000" pitchFamily="2" charset="-78"/>
            </a:endParaRPr>
          </a:p>
          <a:p>
            <a:pPr marL="1544638" marR="0" lvl="0" indent="-742950" algn="just" rtl="1">
              <a:spcBef>
                <a:spcPts val="0"/>
              </a:spcBef>
              <a:spcAft>
                <a:spcPts val="0"/>
              </a:spcAft>
              <a:buClr>
                <a:srgbClr val="C00000"/>
              </a:buClr>
              <a:buSzPct val="60000"/>
              <a:buFont typeface="+mj-lt"/>
              <a:buAutoNum type="arabicPeriod"/>
            </a:pPr>
            <a:r>
              <a:rPr lang="ar-SA" sz="3600" b="1" dirty="0">
                <a:solidFill>
                  <a:srgbClr val="3C6070"/>
                </a:solidFill>
                <a:latin typeface="Sakkal Majalla" panose="02000000000000000000" pitchFamily="2" charset="-78"/>
                <a:cs typeface="Sakkal Majalla" panose="02000000000000000000" pitchFamily="2" charset="-78"/>
              </a:rPr>
              <a:t> </a:t>
            </a:r>
            <a:r>
              <a:rPr lang="ar-BH" sz="3600" dirty="0">
                <a:solidFill>
                  <a:srgbClr val="000000"/>
                </a:solidFill>
                <a:latin typeface="Sakkal Majalla" panose="02000000000000000000" pitchFamily="2" charset="-78"/>
                <a:cs typeface="Sakkal Majalla" panose="02000000000000000000" pitchFamily="2" charset="-78"/>
              </a:rPr>
              <a:t>يطبق</a:t>
            </a:r>
            <a:r>
              <a:rPr lang="ar-BH" sz="3600" dirty="0">
                <a:solidFill>
                  <a:srgbClr val="000000"/>
                </a:solidFill>
                <a:effectLst/>
                <a:ea typeface="Calibri" panose="020F0502020204030204" pitchFamily="34" charset="0"/>
                <a:cs typeface="Sakkal Majalla" panose="02000000000000000000" pitchFamily="2" charset="-78"/>
              </a:rPr>
              <a:t> </a:t>
            </a:r>
            <a:r>
              <a:rPr lang="ar-BH" sz="3600" dirty="0" smtClean="0">
                <a:solidFill>
                  <a:srgbClr val="000000"/>
                </a:solidFill>
                <a:effectLst/>
                <a:ea typeface="Calibri" panose="020F0502020204030204" pitchFamily="34" charset="0"/>
                <a:cs typeface="Sakkal Majalla" panose="02000000000000000000" pitchFamily="2" charset="-78"/>
              </a:rPr>
              <a:t>طرائق </a:t>
            </a:r>
            <a:r>
              <a:rPr lang="ar-BH" sz="3600" dirty="0">
                <a:solidFill>
                  <a:srgbClr val="000000"/>
                </a:solidFill>
                <a:effectLst/>
                <a:ea typeface="Calibri" panose="020F0502020204030204" pitchFamily="34" charset="0"/>
                <a:cs typeface="Sakkal Majalla" panose="02000000000000000000" pitchFamily="2" charset="-78"/>
              </a:rPr>
              <a:t>توليد الأفكار </a:t>
            </a:r>
            <a:r>
              <a:rPr lang="ar-BH" sz="3600" dirty="0" smtClean="0">
                <a:solidFill>
                  <a:srgbClr val="000000"/>
                </a:solidFill>
                <a:effectLst/>
                <a:ea typeface="Calibri" panose="020F0502020204030204" pitchFamily="34" charset="0"/>
                <a:cs typeface="Sakkal Majalla" panose="02000000000000000000" pitchFamily="2" charset="-78"/>
              </a:rPr>
              <a:t>الإبداعية.</a:t>
            </a:r>
            <a:endParaRPr lang="ar-BH" sz="3600" b="1" dirty="0">
              <a:solidFill>
                <a:srgbClr val="3C6070"/>
              </a:solidFill>
              <a:effectLst/>
              <a:latin typeface="Sakkal Majalla" panose="02000000000000000000" pitchFamily="2" charset="-78"/>
              <a:ea typeface="Calibri" panose="020F0502020204030204" pitchFamily="34" charset="0"/>
              <a:cs typeface="Sakkal Majalla" panose="02000000000000000000" pitchFamily="2" charset="-78"/>
            </a:endParaRPr>
          </a:p>
          <a:p>
            <a:pPr marL="1544638" marR="0" lvl="0" indent="-742950" algn="just" rtl="1">
              <a:spcBef>
                <a:spcPts val="0"/>
              </a:spcBef>
              <a:spcAft>
                <a:spcPts val="0"/>
              </a:spcAft>
              <a:buClr>
                <a:srgbClr val="C00000"/>
              </a:buClr>
              <a:buSzPct val="60000"/>
              <a:buFont typeface="+mj-lt"/>
              <a:buAutoNum type="arabicPeriod"/>
            </a:pPr>
            <a:r>
              <a:rPr lang="ar-BH" sz="3600" dirty="0">
                <a:solidFill>
                  <a:srgbClr val="000000"/>
                </a:solidFill>
                <a:ea typeface="Calibri" panose="020F0502020204030204" pitchFamily="34" charset="0"/>
                <a:cs typeface="Sakkal Majalla" panose="02000000000000000000" pitchFamily="2" charset="-78"/>
              </a:rPr>
              <a:t>ي</a:t>
            </a:r>
            <a:r>
              <a:rPr lang="ar-BH" sz="3600" dirty="0">
                <a:solidFill>
                  <a:srgbClr val="000000"/>
                </a:solidFill>
                <a:effectLst/>
                <a:ea typeface="Calibri" panose="020F0502020204030204" pitchFamily="34" charset="0"/>
                <a:cs typeface="Sakkal Majalla" panose="02000000000000000000" pitchFamily="2" charset="-78"/>
              </a:rPr>
              <a:t>تعرف مجالات الإبداع </a:t>
            </a:r>
            <a:r>
              <a:rPr lang="ar-BH" sz="3600" dirty="0" smtClean="0">
                <a:solidFill>
                  <a:srgbClr val="000000"/>
                </a:solidFill>
                <a:effectLst/>
                <a:ea typeface="Calibri" panose="020F0502020204030204" pitchFamily="34" charset="0"/>
                <a:cs typeface="Sakkal Majalla" panose="02000000000000000000" pitchFamily="2" charset="-78"/>
              </a:rPr>
              <a:t>والابتكار.</a:t>
            </a:r>
            <a:endParaRPr lang="ar-BH" sz="3600" dirty="0">
              <a:solidFill>
                <a:srgbClr val="000000"/>
              </a:solidFill>
              <a:effectLst/>
              <a:ea typeface="Calibri" panose="020F0502020204030204" pitchFamily="34" charset="0"/>
              <a:cs typeface="Sakkal Majalla" panose="02000000000000000000" pitchFamily="2" charset="-78"/>
            </a:endParaRPr>
          </a:p>
          <a:p>
            <a:pPr marL="1544638" marR="0" lvl="0" indent="-742950" algn="just" rtl="1">
              <a:spcBef>
                <a:spcPts val="0"/>
              </a:spcBef>
              <a:spcAft>
                <a:spcPts val="0"/>
              </a:spcAft>
              <a:buClr>
                <a:srgbClr val="C00000"/>
              </a:buClr>
              <a:buSzPct val="60000"/>
              <a:buFont typeface="+mj-lt"/>
              <a:buAutoNum type="arabicPeriod"/>
            </a:pPr>
            <a:r>
              <a:rPr lang="ar-BH" sz="3600" b="0" dirty="0">
                <a:solidFill>
                  <a:srgbClr val="000000"/>
                </a:solidFill>
                <a:effectLst/>
                <a:latin typeface="Arial" panose="020B0604020202020204" pitchFamily="34" charset="0"/>
                <a:ea typeface="Calibri" panose="020F0502020204030204" pitchFamily="34" charset="0"/>
                <a:cs typeface="Sakkal Majalla" panose="02000000000000000000" pitchFamily="2" charset="-78"/>
              </a:rPr>
              <a:t>يحدد جهود مملكة البحرين في مجالات الابتكار.</a:t>
            </a:r>
            <a:endParaRPr lang="en-US" sz="3600" b="1" dirty="0">
              <a:effectLst/>
              <a:latin typeface="Arial" panose="020B0604020202020204" pitchFamily="34" charset="0"/>
              <a:ea typeface="Times New Roman" panose="02020603050405020304" pitchFamily="18" charset="0"/>
              <a:cs typeface="Wingdings 3" panose="05040102010807070707" pitchFamily="18" charset="2"/>
            </a:endParaRPr>
          </a:p>
          <a:p>
            <a:pPr marL="1009650" indent="-742950" algn="r" rtl="1">
              <a:buFont typeface="+mj-lt"/>
              <a:buAutoNum type="arabicParenR"/>
            </a:pPr>
            <a:endParaRPr lang="ar-SA" sz="2800" b="1" dirty="0">
              <a:latin typeface="Sakkal Majalla" panose="02000000000000000000" pitchFamily="2" charset="-78"/>
              <a:cs typeface="Sakkal Majalla" panose="02000000000000000000" pitchFamily="2" charset="-78"/>
            </a:endParaRPr>
          </a:p>
          <a:p>
            <a:pPr marL="266700" algn="r" rtl="1"/>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8" name="مستطيل مستدير الزوايا 13">
            <a:extLst>
              <a:ext uri="{FF2B5EF4-FFF2-40B4-BE49-F238E27FC236}">
                <a16:creationId xmlns=""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9" name="Rectangle 6">
            <a:extLst>
              <a:ext uri="{FF2B5EF4-FFF2-40B4-BE49-F238E27FC236}">
                <a16:creationId xmlns="" xmlns:a16="http://schemas.microsoft.com/office/drawing/2014/main" id="{06026ACD-4FC9-499D-A4D4-602A071AD132}"/>
              </a:ext>
            </a:extLst>
          </p:cNvPr>
          <p:cNvSpPr/>
          <p:nvPr/>
        </p:nvSpPr>
        <p:spPr>
          <a:xfrm>
            <a:off x="6151418" y="255539"/>
            <a:ext cx="2810385" cy="923330"/>
          </a:xfrm>
          <a:prstGeom prst="rect">
            <a:avLst/>
          </a:prstGeom>
        </p:spPr>
        <p:txBody>
          <a:bodyPr wrap="none">
            <a:spAutoFit/>
          </a:bodyPr>
          <a:lstStyle/>
          <a:p>
            <a:pPr algn="ctr"/>
            <a:r>
              <a:rPr lang="ar-SA" sz="5400" dirty="0">
                <a:ln w="9525">
                  <a:noFill/>
                  <a:prstDash val="solid"/>
                </a:ln>
                <a:solidFill>
                  <a:schemeClr val="bg1"/>
                </a:solidFill>
                <a:latin typeface="Arial Black" panose="020B0A04020102020204" pitchFamily="34" charset="0"/>
                <a:cs typeface="Sultan bold" pitchFamily="2" charset="-78"/>
              </a:rPr>
              <a:t>أهداف الدرس</a:t>
            </a:r>
            <a:endParaRPr lang="en-US" sz="5400" dirty="0">
              <a:ln w="9525">
                <a:noFill/>
                <a:prstDash val="solid"/>
              </a:ln>
              <a:solidFill>
                <a:schemeClr val="bg1"/>
              </a:solidFill>
              <a:latin typeface="Arial Black" panose="020B0A04020102020204" pitchFamily="34" charset="0"/>
              <a:cs typeface="Sultan bold" pitchFamily="2" charset="-78"/>
            </a:endParaRPr>
          </a:p>
        </p:txBody>
      </p:sp>
      <p:grpSp>
        <p:nvGrpSpPr>
          <p:cNvPr id="12" name="Shape 631">
            <a:extLst>
              <a:ext uri="{FF2B5EF4-FFF2-40B4-BE49-F238E27FC236}">
                <a16:creationId xmlns="" xmlns:a16="http://schemas.microsoft.com/office/drawing/2014/main" id="{26404733-55D9-4213-B05C-D0BE9C60E1F9}"/>
              </a:ext>
            </a:extLst>
          </p:cNvPr>
          <p:cNvGrpSpPr/>
          <p:nvPr/>
        </p:nvGrpSpPr>
        <p:grpSpPr>
          <a:xfrm flipH="1">
            <a:off x="11056602" y="302643"/>
            <a:ext cx="827524" cy="848823"/>
            <a:chOff x="5961125" y="1623900"/>
            <a:chExt cx="427450" cy="448175"/>
          </a:xfrm>
        </p:grpSpPr>
        <p:sp>
          <p:nvSpPr>
            <p:cNvPr id="13" name="Shape 632">
              <a:extLst>
                <a:ext uri="{FF2B5EF4-FFF2-40B4-BE49-F238E27FC236}">
                  <a16:creationId xmlns="" xmlns:a16="http://schemas.microsoft.com/office/drawing/2014/main" id="{FBC4067F-F4D1-46EE-BB67-7B23C1260126}"/>
                </a:ext>
              </a:extLst>
            </p:cNvPr>
            <p:cNvSpPr/>
            <p:nvPr/>
          </p:nvSpPr>
          <p:spPr>
            <a:xfrm>
              <a:off x="5961125" y="1678700"/>
              <a:ext cx="376925" cy="376925"/>
            </a:xfrm>
            <a:custGeom>
              <a:avLst/>
              <a:gdLst/>
              <a:ahLst/>
              <a:cxnLst/>
              <a:rect l="0" t="0" r="0" b="0"/>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9050"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chemeClr val="accent2"/>
                </a:solidFill>
              </a:endParaRPr>
            </a:p>
          </p:txBody>
        </p:sp>
        <p:sp>
          <p:nvSpPr>
            <p:cNvPr id="14" name="Shape 633">
              <a:extLst>
                <a:ext uri="{FF2B5EF4-FFF2-40B4-BE49-F238E27FC236}">
                  <a16:creationId xmlns="" xmlns:a16="http://schemas.microsoft.com/office/drawing/2014/main" id="{0F970148-B9AF-453B-949B-66702049C424}"/>
                </a:ext>
              </a:extLst>
            </p:cNvPr>
            <p:cNvSpPr/>
            <p:nvPr/>
          </p:nvSpPr>
          <p:spPr>
            <a:xfrm>
              <a:off x="6009825" y="1727425"/>
              <a:ext cx="279500" cy="279500"/>
            </a:xfrm>
            <a:custGeom>
              <a:avLst/>
              <a:gdLst/>
              <a:ahLst/>
              <a:cxnLst/>
              <a:rect l="0" t="0" r="0" b="0"/>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9050"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chemeClr val="accent2"/>
                </a:solidFill>
              </a:endParaRPr>
            </a:p>
          </p:txBody>
        </p:sp>
        <p:sp>
          <p:nvSpPr>
            <p:cNvPr id="15" name="Shape 634">
              <a:extLst>
                <a:ext uri="{FF2B5EF4-FFF2-40B4-BE49-F238E27FC236}">
                  <a16:creationId xmlns="" xmlns:a16="http://schemas.microsoft.com/office/drawing/2014/main" id="{0EFE44E9-6915-4BEF-BAA1-1164CF41B1E6}"/>
                </a:ext>
              </a:extLst>
            </p:cNvPr>
            <p:cNvSpPr/>
            <p:nvPr/>
          </p:nvSpPr>
          <p:spPr>
            <a:xfrm>
              <a:off x="6107250" y="1824850"/>
              <a:ext cx="84650" cy="84650"/>
            </a:xfrm>
            <a:custGeom>
              <a:avLst/>
              <a:gdLst/>
              <a:ahLst/>
              <a:cxnLst/>
              <a:rect l="0" t="0" r="0" b="0"/>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9050"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chemeClr val="accent2"/>
                </a:solidFill>
              </a:endParaRPr>
            </a:p>
          </p:txBody>
        </p:sp>
        <p:sp>
          <p:nvSpPr>
            <p:cNvPr id="16" name="Shape 635">
              <a:extLst>
                <a:ext uri="{FF2B5EF4-FFF2-40B4-BE49-F238E27FC236}">
                  <a16:creationId xmlns="" xmlns:a16="http://schemas.microsoft.com/office/drawing/2014/main" id="{F5254662-978C-494C-A5CC-7B6AF784ACF5}"/>
                </a:ext>
              </a:extLst>
            </p:cNvPr>
            <p:cNvSpPr/>
            <p:nvPr/>
          </p:nvSpPr>
          <p:spPr>
            <a:xfrm>
              <a:off x="6058550" y="1776125"/>
              <a:ext cx="182075" cy="182075"/>
            </a:xfrm>
            <a:custGeom>
              <a:avLst/>
              <a:gdLst/>
              <a:ahLst/>
              <a:cxnLst/>
              <a:rect l="0" t="0" r="0" b="0"/>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9050"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chemeClr val="accent2"/>
                </a:solidFill>
              </a:endParaRPr>
            </a:p>
          </p:txBody>
        </p:sp>
        <p:sp>
          <p:nvSpPr>
            <p:cNvPr id="17" name="Shape 636">
              <a:extLst>
                <a:ext uri="{FF2B5EF4-FFF2-40B4-BE49-F238E27FC236}">
                  <a16:creationId xmlns="" xmlns:a16="http://schemas.microsoft.com/office/drawing/2014/main" id="{AF18F426-07A8-46FD-9319-42DFAD7570F6}"/>
                </a:ext>
              </a:extLst>
            </p:cNvPr>
            <p:cNvSpPr/>
            <p:nvPr/>
          </p:nvSpPr>
          <p:spPr>
            <a:xfrm>
              <a:off x="5971475" y="2001400"/>
              <a:ext cx="74925" cy="70675"/>
            </a:xfrm>
            <a:custGeom>
              <a:avLst/>
              <a:gdLst/>
              <a:ahLst/>
              <a:cxnLst/>
              <a:rect l="0" t="0" r="0" b="0"/>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9050"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chemeClr val="accent2"/>
                </a:solidFill>
              </a:endParaRPr>
            </a:p>
          </p:txBody>
        </p:sp>
        <p:sp>
          <p:nvSpPr>
            <p:cNvPr id="18" name="Shape 637">
              <a:extLst>
                <a:ext uri="{FF2B5EF4-FFF2-40B4-BE49-F238E27FC236}">
                  <a16:creationId xmlns="" xmlns:a16="http://schemas.microsoft.com/office/drawing/2014/main" id="{BE1E9959-7B11-4D58-A979-FA1BC56BCCE5}"/>
                </a:ext>
              </a:extLst>
            </p:cNvPr>
            <p:cNvSpPr/>
            <p:nvPr/>
          </p:nvSpPr>
          <p:spPr>
            <a:xfrm>
              <a:off x="6253375" y="2001400"/>
              <a:ext cx="74325" cy="70675"/>
            </a:xfrm>
            <a:custGeom>
              <a:avLst/>
              <a:gdLst/>
              <a:ahLst/>
              <a:cxnLst/>
              <a:rect l="0" t="0" r="0" b="0"/>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9050"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chemeClr val="accent2"/>
                </a:solidFill>
              </a:endParaRPr>
            </a:p>
          </p:txBody>
        </p:sp>
        <p:sp>
          <p:nvSpPr>
            <p:cNvPr id="19" name="Shape 638">
              <a:extLst>
                <a:ext uri="{FF2B5EF4-FFF2-40B4-BE49-F238E27FC236}">
                  <a16:creationId xmlns="" xmlns:a16="http://schemas.microsoft.com/office/drawing/2014/main" id="{AD1312A7-F816-48E9-89F3-EE8D60ACF512}"/>
                </a:ext>
              </a:extLst>
            </p:cNvPr>
            <p:cNvSpPr/>
            <p:nvPr/>
          </p:nvSpPr>
          <p:spPr>
            <a:xfrm>
              <a:off x="6137700" y="1623900"/>
              <a:ext cx="250875" cy="255150"/>
            </a:xfrm>
            <a:custGeom>
              <a:avLst/>
              <a:gdLst/>
              <a:ahLst/>
              <a:cxnLst/>
              <a:rect l="0" t="0" r="0" b="0"/>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9050"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chemeClr val="accent2"/>
                </a:solidFill>
              </a:endParaRPr>
            </a:p>
          </p:txBody>
        </p:sp>
      </p:grpSp>
      <p:sp>
        <p:nvSpPr>
          <p:cNvPr id="37" name="مستطيل مستدير الزوايا 5">
            <a:hlinkClick r:id="rId2" action="ppaction://hlinksldjump"/>
            <a:extLst>
              <a:ext uri="{FF2B5EF4-FFF2-40B4-BE49-F238E27FC236}">
                <a16:creationId xmlns="" xmlns:a16="http://schemas.microsoft.com/office/drawing/2014/main" id="{43E9C12C-5BC2-40AE-ACC5-04FA6747C583}"/>
              </a:ext>
            </a:extLst>
          </p:cNvPr>
          <p:cNvSpPr/>
          <p:nvPr/>
        </p:nvSpPr>
        <p:spPr>
          <a:xfrm>
            <a:off x="10545482" y="14886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8" name="مستطيل مستدير الزوايا 11">
            <a:hlinkClick r:id="rId3" action="ppaction://hlinksldjump"/>
            <a:extLst>
              <a:ext uri="{FF2B5EF4-FFF2-40B4-BE49-F238E27FC236}">
                <a16:creationId xmlns="" xmlns:a16="http://schemas.microsoft.com/office/drawing/2014/main" id="{26A7B993-6928-4D4E-A625-2F80AE4E59C8}"/>
              </a:ext>
            </a:extLst>
          </p:cNvPr>
          <p:cNvSpPr/>
          <p:nvPr/>
        </p:nvSpPr>
        <p:spPr>
          <a:xfrm>
            <a:off x="10520081" y="209321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9" name="مستطيل مستدير الزوايا 12">
            <a:hlinkClick r:id="rId4" action="ppaction://hlinksldjump"/>
            <a:extLst>
              <a:ext uri="{FF2B5EF4-FFF2-40B4-BE49-F238E27FC236}">
                <a16:creationId xmlns="" xmlns:a16="http://schemas.microsoft.com/office/drawing/2014/main" id="{02C9A14A-8535-4363-81B7-4E9E0BA9039D}"/>
              </a:ext>
            </a:extLst>
          </p:cNvPr>
          <p:cNvSpPr/>
          <p:nvPr/>
        </p:nvSpPr>
        <p:spPr>
          <a:xfrm>
            <a:off x="10517493" y="278273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40" name="مستطيل مستدير الزوايا 16">
            <a:hlinkClick r:id="" action="ppaction://noaction"/>
            <a:extLst>
              <a:ext uri="{FF2B5EF4-FFF2-40B4-BE49-F238E27FC236}">
                <a16:creationId xmlns="" xmlns:a16="http://schemas.microsoft.com/office/drawing/2014/main" id="{F0F1F850-26EE-4CA3-86F7-9345F8C043B7}"/>
              </a:ext>
            </a:extLst>
          </p:cNvPr>
          <p:cNvSpPr/>
          <p:nvPr/>
        </p:nvSpPr>
        <p:spPr>
          <a:xfrm>
            <a:off x="10517494" y="338732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41" name="مستطيل مستدير الزوايا 16">
            <a:hlinkClick r:id="rId5" action="ppaction://hlinksldjump"/>
            <a:extLst>
              <a:ext uri="{FF2B5EF4-FFF2-40B4-BE49-F238E27FC236}">
                <a16:creationId xmlns="" xmlns:a16="http://schemas.microsoft.com/office/drawing/2014/main" id="{FCAA9A9D-66D9-4C62-9EA9-08AEB5B5C91D}"/>
              </a:ext>
            </a:extLst>
          </p:cNvPr>
          <p:cNvSpPr/>
          <p:nvPr/>
        </p:nvSpPr>
        <p:spPr>
          <a:xfrm>
            <a:off x="10552815" y="596434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42" name="مستطيل مستدير الزوايا 16">
            <a:hlinkClick r:id="" action="ppaction://noaction"/>
            <a:extLst>
              <a:ext uri="{FF2B5EF4-FFF2-40B4-BE49-F238E27FC236}">
                <a16:creationId xmlns="" xmlns:a16="http://schemas.microsoft.com/office/drawing/2014/main" id="{A6D69346-064A-43CE-86E1-9DDD1539E51B}"/>
              </a:ext>
            </a:extLst>
          </p:cNvPr>
          <p:cNvSpPr/>
          <p:nvPr/>
        </p:nvSpPr>
        <p:spPr>
          <a:xfrm>
            <a:off x="10532734" y="40075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3" name="مستطيل مستدير الزوايا 16">
            <a:hlinkClick r:id="" action="ppaction://noaction"/>
            <a:extLst>
              <a:ext uri="{FF2B5EF4-FFF2-40B4-BE49-F238E27FC236}">
                <a16:creationId xmlns="" xmlns:a16="http://schemas.microsoft.com/office/drawing/2014/main" id="{E26899B5-85F1-47B1-AE22-01A44E3E7B06}"/>
              </a:ext>
            </a:extLst>
          </p:cNvPr>
          <p:cNvSpPr/>
          <p:nvPr/>
        </p:nvSpPr>
        <p:spPr>
          <a:xfrm>
            <a:off x="10545482" y="5310346"/>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6" name="مستطيل مستدير الزوايا 16">
            <a:hlinkClick r:id="" action="ppaction://noaction"/>
            <a:extLst>
              <a:ext uri="{FF2B5EF4-FFF2-40B4-BE49-F238E27FC236}">
                <a16:creationId xmlns="" xmlns:a16="http://schemas.microsoft.com/office/drawing/2014/main" id="{234515CF-A18E-4E8C-8ADD-92081BB9ADAC}"/>
              </a:ext>
            </a:extLst>
          </p:cNvPr>
          <p:cNvSpPr/>
          <p:nvPr/>
        </p:nvSpPr>
        <p:spPr>
          <a:xfrm>
            <a:off x="10545482" y="467023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7" name="TextBox 26">
            <a:extLst>
              <a:ext uri="{FF2B5EF4-FFF2-40B4-BE49-F238E27FC236}">
                <a16:creationId xmlns="" xmlns:a16="http://schemas.microsoft.com/office/drawing/2014/main" id="{1FA3B865-65AA-4CEF-A07A-A256332080EE}"/>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653942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82714" y="134221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266700" algn="r" rtl="1"/>
            <a:r>
              <a:rPr lang="ar-BH" sz="3600" b="0" dirty="0">
                <a:solidFill>
                  <a:srgbClr val="000000"/>
                </a:solidFill>
                <a:effectLst/>
                <a:latin typeface="Arial" panose="020B0604020202020204" pitchFamily="34" charset="0"/>
                <a:ea typeface="Calibri" panose="020F0502020204030204" pitchFamily="34" charset="0"/>
                <a:cs typeface="Sakkal Majalla" panose="02000000000000000000" pitchFamily="2" charset="-78"/>
              </a:rPr>
              <a:t>.</a:t>
            </a:r>
            <a:endParaRPr lang="en-US" sz="3600" b="1" dirty="0">
              <a:effectLst/>
              <a:latin typeface="Arial" panose="020B0604020202020204" pitchFamily="34" charset="0"/>
              <a:ea typeface="Times New Roman" panose="02020603050405020304" pitchFamily="18" charset="0"/>
              <a:cs typeface="Wingdings 3" panose="05040102010807070707" pitchFamily="18" charset="2"/>
            </a:endParaRPr>
          </a:p>
          <a:p>
            <a:pPr marL="1009650" indent="-742950" algn="r" rtl="1">
              <a:buFont typeface="+mj-lt"/>
              <a:buAutoNum type="arabicPeriod"/>
            </a:pPr>
            <a:endParaRPr lang="ar-SA" sz="2800" b="1" dirty="0">
              <a:latin typeface="Sakkal Majalla" panose="02000000000000000000" pitchFamily="2" charset="-78"/>
              <a:cs typeface="Sakkal Majalla" panose="02000000000000000000" pitchFamily="2" charset="-78"/>
            </a:endParaRPr>
          </a:p>
          <a:p>
            <a:pPr marL="266700" algn="r" rtl="1"/>
            <a:endParaRPr lang="ar-BH" sz="3200" dirty="0">
              <a:solidFill>
                <a:schemeClr val="tx1"/>
              </a:solidFill>
              <a:latin typeface="Times New Roman" panose="02020603050405020304" pitchFamily="18" charset="0"/>
              <a:cs typeface="Times New Roman" panose="02020603050405020304" pitchFamily="18" charset="0"/>
            </a:endParaRPr>
          </a:p>
          <a:p>
            <a:pPr marL="266700" algn="r" rtl="1"/>
            <a:endParaRPr lang="ar-BH" sz="3200" dirty="0">
              <a:solidFill>
                <a:schemeClr val="tx1"/>
              </a:solidFill>
              <a:latin typeface="Times New Roman" panose="02020603050405020304" pitchFamily="18" charset="0"/>
              <a:cs typeface="Times New Roman" panose="02020603050405020304" pitchFamily="18" charset="0"/>
            </a:endParaRPr>
          </a:p>
          <a:p>
            <a:pPr marL="266700" algn="r" rtl="1"/>
            <a:endParaRPr lang="ar-BH" sz="3200" dirty="0">
              <a:solidFill>
                <a:schemeClr val="tx1"/>
              </a:solidFill>
              <a:latin typeface="Times New Roman" panose="02020603050405020304" pitchFamily="18" charset="0"/>
              <a:cs typeface="Times New Roman" panose="02020603050405020304" pitchFamily="18" charset="0"/>
            </a:endParaRPr>
          </a:p>
          <a:p>
            <a:pPr marL="266700" algn="r" rtl="1"/>
            <a:endParaRPr lang="ar-BH" sz="3200" dirty="0">
              <a:solidFill>
                <a:schemeClr val="tx1"/>
              </a:solidFill>
              <a:latin typeface="Times New Roman" panose="02020603050405020304" pitchFamily="18" charset="0"/>
              <a:cs typeface="Times New Roman" panose="02020603050405020304" pitchFamily="18" charset="0"/>
            </a:endParaRPr>
          </a:p>
          <a:p>
            <a:pPr marL="266700" algn="r" rtl="1"/>
            <a:endParaRPr lang="ar-BH" sz="3200" dirty="0">
              <a:solidFill>
                <a:schemeClr val="tx1"/>
              </a:solidFill>
              <a:latin typeface="Times New Roman" panose="02020603050405020304" pitchFamily="18" charset="0"/>
              <a:cs typeface="Times New Roman" panose="02020603050405020304" pitchFamily="18" charset="0"/>
            </a:endParaRPr>
          </a:p>
          <a:p>
            <a:pPr marL="266700" algn="r" rtl="1"/>
            <a:endParaRPr lang="ar-BH" sz="3200" dirty="0">
              <a:solidFill>
                <a:schemeClr val="tx1"/>
              </a:solidFill>
              <a:latin typeface="Times New Roman" panose="02020603050405020304" pitchFamily="18" charset="0"/>
              <a:cs typeface="Times New Roman" panose="02020603050405020304" pitchFamily="18" charset="0"/>
            </a:endParaRPr>
          </a:p>
          <a:p>
            <a:pPr marL="266700" algn="r" rtl="1"/>
            <a:endParaRPr lang="ar-BH" sz="3200" dirty="0">
              <a:solidFill>
                <a:schemeClr val="tx1"/>
              </a:solidFill>
              <a:latin typeface="Times New Roman" panose="02020603050405020304" pitchFamily="18" charset="0"/>
              <a:cs typeface="Times New Roman" panose="02020603050405020304" pitchFamily="18" charset="0"/>
            </a:endParaRPr>
          </a:p>
          <a:p>
            <a:pPr marL="266700" algn="r" rtl="1"/>
            <a:r>
              <a:rPr lang="ar-BH" sz="32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تأمّل الصورة التي أمامَك، وناقش زملاءَك في العلاقة بينَها وبينَ مفهوم الإبداع والابتكار</a:t>
            </a:r>
            <a:r>
              <a:rPr lang="ar-BH" sz="4800" dirty="0">
                <a:solidFill>
                  <a:schemeClr val="tx1"/>
                </a:solidFill>
                <a:latin typeface="Calibri" panose="020F0502020204030204" pitchFamily="34" charset="0"/>
                <a:ea typeface="Calibri" panose="020F0502020204030204" pitchFamily="34" charset="0"/>
                <a:cs typeface="Sakkal Majalla" panose="02000000000000000000" pitchFamily="2" charset="-78"/>
              </a:rPr>
              <a:t>؟</a:t>
            </a:r>
            <a:endParaRPr lang="en-US" sz="3200" dirty="0">
              <a:solidFill>
                <a:schemeClr val="tx1"/>
              </a:solidFill>
              <a:effectLst/>
              <a:latin typeface="Calibri" panose="020F0502020204030204" pitchFamily="34" charset="0"/>
              <a:ea typeface="Calibri" panose="020F0502020204030204" pitchFamily="34" charset="0"/>
              <a:cs typeface="Wingdings 3" panose="05040102010807070707" pitchFamily="18" charset="2"/>
            </a:endParaRPr>
          </a:p>
          <a:p>
            <a:pPr marL="266700" algn="r" rtl="1"/>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37" name="مستطيل مستدير الزوايا 5">
            <a:hlinkClick r:id="rId2" action="ppaction://hlinksldjump"/>
            <a:extLst>
              <a:ext uri="{FF2B5EF4-FFF2-40B4-BE49-F238E27FC236}">
                <a16:creationId xmlns="" xmlns:a16="http://schemas.microsoft.com/office/drawing/2014/main" id="{43E9C12C-5BC2-40AE-ACC5-04FA6747C583}"/>
              </a:ext>
            </a:extLst>
          </p:cNvPr>
          <p:cNvSpPr/>
          <p:nvPr/>
        </p:nvSpPr>
        <p:spPr>
          <a:xfrm>
            <a:off x="10545482" y="1488631"/>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8" name="مستطيل مستدير الزوايا 11">
            <a:hlinkClick r:id="rId3" action="ppaction://hlinksldjump"/>
            <a:extLst>
              <a:ext uri="{FF2B5EF4-FFF2-40B4-BE49-F238E27FC236}">
                <a16:creationId xmlns="" xmlns:a16="http://schemas.microsoft.com/office/drawing/2014/main" id="{26A7B993-6928-4D4E-A625-2F80AE4E59C8}"/>
              </a:ext>
            </a:extLst>
          </p:cNvPr>
          <p:cNvSpPr/>
          <p:nvPr/>
        </p:nvSpPr>
        <p:spPr>
          <a:xfrm>
            <a:off x="10520081" y="209321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9" name="مستطيل مستدير الزوايا 12">
            <a:hlinkClick r:id="rId4" action="ppaction://hlinksldjump"/>
            <a:extLst>
              <a:ext uri="{FF2B5EF4-FFF2-40B4-BE49-F238E27FC236}">
                <a16:creationId xmlns="" xmlns:a16="http://schemas.microsoft.com/office/drawing/2014/main" id="{02C9A14A-8535-4363-81B7-4E9E0BA9039D}"/>
              </a:ext>
            </a:extLst>
          </p:cNvPr>
          <p:cNvSpPr/>
          <p:nvPr/>
        </p:nvSpPr>
        <p:spPr>
          <a:xfrm>
            <a:off x="10517493" y="278273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40" name="مستطيل مستدير الزوايا 16">
            <a:hlinkClick r:id="" action="ppaction://noaction"/>
            <a:extLst>
              <a:ext uri="{FF2B5EF4-FFF2-40B4-BE49-F238E27FC236}">
                <a16:creationId xmlns="" xmlns:a16="http://schemas.microsoft.com/office/drawing/2014/main" id="{F0F1F850-26EE-4CA3-86F7-9345F8C043B7}"/>
              </a:ext>
            </a:extLst>
          </p:cNvPr>
          <p:cNvSpPr/>
          <p:nvPr/>
        </p:nvSpPr>
        <p:spPr>
          <a:xfrm>
            <a:off x="10517494" y="338732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41" name="مستطيل مستدير الزوايا 16">
            <a:hlinkClick r:id="rId5" action="ppaction://hlinksldjump"/>
            <a:extLst>
              <a:ext uri="{FF2B5EF4-FFF2-40B4-BE49-F238E27FC236}">
                <a16:creationId xmlns="" xmlns:a16="http://schemas.microsoft.com/office/drawing/2014/main" id="{FCAA9A9D-66D9-4C62-9EA9-08AEB5B5C91D}"/>
              </a:ext>
            </a:extLst>
          </p:cNvPr>
          <p:cNvSpPr/>
          <p:nvPr/>
        </p:nvSpPr>
        <p:spPr>
          <a:xfrm>
            <a:off x="10518976" y="59730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42" name="مستطيل مستدير الزوايا 16">
            <a:hlinkClick r:id="" action="ppaction://noaction"/>
            <a:extLst>
              <a:ext uri="{FF2B5EF4-FFF2-40B4-BE49-F238E27FC236}">
                <a16:creationId xmlns="" xmlns:a16="http://schemas.microsoft.com/office/drawing/2014/main" id="{A6D69346-064A-43CE-86E1-9DDD1539E51B}"/>
              </a:ext>
            </a:extLst>
          </p:cNvPr>
          <p:cNvSpPr/>
          <p:nvPr/>
        </p:nvSpPr>
        <p:spPr>
          <a:xfrm>
            <a:off x="10532734" y="40075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3" name="مستطيل مستدير الزوايا 16">
            <a:hlinkClick r:id="" action="ppaction://noaction"/>
            <a:extLst>
              <a:ext uri="{FF2B5EF4-FFF2-40B4-BE49-F238E27FC236}">
                <a16:creationId xmlns="" xmlns:a16="http://schemas.microsoft.com/office/drawing/2014/main" id="{E26899B5-85F1-47B1-AE22-01A44E3E7B06}"/>
              </a:ext>
            </a:extLst>
          </p:cNvPr>
          <p:cNvSpPr/>
          <p:nvPr/>
        </p:nvSpPr>
        <p:spPr>
          <a:xfrm>
            <a:off x="10517494" y="53086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6" name="مستطيل مستدير الزوايا 16">
            <a:hlinkClick r:id="" action="ppaction://noaction"/>
            <a:extLst>
              <a:ext uri="{FF2B5EF4-FFF2-40B4-BE49-F238E27FC236}">
                <a16:creationId xmlns="" xmlns:a16="http://schemas.microsoft.com/office/drawing/2014/main" id="{234515CF-A18E-4E8C-8ADD-92081BB9ADAC}"/>
              </a:ext>
            </a:extLst>
          </p:cNvPr>
          <p:cNvSpPr/>
          <p:nvPr/>
        </p:nvSpPr>
        <p:spPr>
          <a:xfrm>
            <a:off x="10532733" y="466291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7" name="مستطيل مستدير الزوايا 13">
            <a:extLst>
              <a:ext uri="{FF2B5EF4-FFF2-40B4-BE49-F238E27FC236}">
                <a16:creationId xmlns="" xmlns:a16="http://schemas.microsoft.com/office/drawing/2014/main" id="{20F8A3CA-C715-485C-812D-6F72208D3EA7}"/>
              </a:ext>
            </a:extLst>
          </p:cNvPr>
          <p:cNvSpPr/>
          <p:nvPr/>
        </p:nvSpPr>
        <p:spPr>
          <a:xfrm>
            <a:off x="4328674" y="127330"/>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8" name="Google Shape;618;p37">
            <a:extLst>
              <a:ext uri="{FF2B5EF4-FFF2-40B4-BE49-F238E27FC236}">
                <a16:creationId xmlns="" xmlns:a16="http://schemas.microsoft.com/office/drawing/2014/main" id="{FBF02DDA-0566-4B25-86FB-B206521E6298}"/>
              </a:ext>
            </a:extLst>
          </p:cNvPr>
          <p:cNvSpPr/>
          <p:nvPr/>
        </p:nvSpPr>
        <p:spPr>
          <a:xfrm flipH="1">
            <a:off x="11405735" y="370299"/>
            <a:ext cx="690113" cy="738922"/>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5434905" y="218233"/>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pic>
        <p:nvPicPr>
          <p:cNvPr id="30" name="صورة 4" descr="What is discovery commerce? | Cafe24 Newsroom">
            <a:extLst>
              <a:ext uri="{FF2B5EF4-FFF2-40B4-BE49-F238E27FC236}">
                <a16:creationId xmlns="" xmlns:a16="http://schemas.microsoft.com/office/drawing/2014/main" id="{0BC39B0A-B80B-4346-9759-44EA20FFB1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84983" y="1334274"/>
            <a:ext cx="7888414" cy="4638777"/>
          </a:xfrm>
          <a:prstGeom prst="rect">
            <a:avLst/>
          </a:prstGeom>
          <a:noFill/>
          <a:ln>
            <a:noFill/>
          </a:ln>
        </p:spPr>
      </p:pic>
      <p:sp>
        <p:nvSpPr>
          <p:cNvPr id="31" name="مربع نص 5">
            <a:extLst>
              <a:ext uri="{FF2B5EF4-FFF2-40B4-BE49-F238E27FC236}">
                <a16:creationId xmlns="" xmlns:a16="http://schemas.microsoft.com/office/drawing/2014/main" id="{191788B3-7CDA-4D3D-80C9-38364A97AB27}"/>
              </a:ext>
            </a:extLst>
          </p:cNvPr>
          <p:cNvSpPr txBox="1"/>
          <p:nvPr/>
        </p:nvSpPr>
        <p:spPr>
          <a:xfrm>
            <a:off x="2158899" y="2084211"/>
            <a:ext cx="2728061" cy="27759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1" fromWordArt="0" anchor="t" anchorCtr="0" forceAA="0" compatLnSpc="1">
            <a:prstTxWarp prst="textNoShape">
              <a:avLst/>
            </a:prstTxWarp>
            <a:noAutofit/>
          </a:bodyPr>
          <a:lstStyle/>
          <a:p>
            <a:pPr marL="0" marR="0" algn="justLow" rtl="1">
              <a:lnSpc>
                <a:spcPct val="107000"/>
              </a:lnSpc>
              <a:spcBef>
                <a:spcPts val="0"/>
              </a:spcBef>
              <a:spcAft>
                <a:spcPts val="800"/>
              </a:spcAft>
            </a:pPr>
            <a:r>
              <a:rPr lang="ar-BH" sz="2800" dirty="0">
                <a:effectLst/>
                <a:ea typeface="Calibri" panose="020F0502020204030204" pitchFamily="34" charset="0"/>
                <a:cs typeface="Sultan bold"/>
              </a:rPr>
              <a:t>رحلة الاستكشاف الحقيقية لا تستلزم الذهاب </a:t>
            </a:r>
            <a:r>
              <a:rPr lang="ar-BH" sz="2800" dirty="0" smtClean="0">
                <a:ea typeface="Calibri" panose="020F0502020204030204" pitchFamily="34" charset="0"/>
                <a:cs typeface="Sultan bold"/>
              </a:rPr>
              <a:t>إلى أ</a:t>
            </a:r>
            <a:r>
              <a:rPr lang="ar-BH" sz="2800" dirty="0" smtClean="0">
                <a:effectLst/>
                <a:ea typeface="Calibri" panose="020F0502020204030204" pitchFamily="34" charset="0"/>
                <a:cs typeface="Sultan bold"/>
              </a:rPr>
              <a:t>راضٍ </a:t>
            </a:r>
            <a:r>
              <a:rPr lang="ar-BH" sz="2800" dirty="0">
                <a:effectLst/>
                <a:ea typeface="Calibri" panose="020F0502020204030204" pitchFamily="34" charset="0"/>
                <a:cs typeface="Sultan bold"/>
              </a:rPr>
              <a:t>جديدة، بل تستلزم الرؤية بعيون جديدة.</a:t>
            </a:r>
            <a:endParaRPr lang="en-US" sz="1400" dirty="0">
              <a:effectLst/>
              <a:ea typeface="Calibri" panose="020F0502020204030204" pitchFamily="34" charset="0"/>
              <a:cs typeface="Arial" panose="020B0604020202020204" pitchFamily="34" charset="0"/>
            </a:endParaRPr>
          </a:p>
          <a:p>
            <a:pPr marL="0" marR="0" algn="ctr" rtl="1">
              <a:lnSpc>
                <a:spcPct val="107000"/>
              </a:lnSpc>
              <a:spcBef>
                <a:spcPts val="0"/>
              </a:spcBef>
              <a:spcAft>
                <a:spcPts val="800"/>
              </a:spcAft>
            </a:pPr>
            <a:r>
              <a:rPr lang="ar-BH" sz="2000" dirty="0">
                <a:effectLst/>
                <a:ea typeface="Calibri" panose="020F0502020204030204" pitchFamily="34" charset="0"/>
                <a:cs typeface="Sultan bold"/>
              </a:rPr>
              <a:t>مارسيل بروست</a:t>
            </a:r>
            <a:endParaRPr lang="en-US" sz="1400" dirty="0">
              <a:effectLst/>
              <a:ea typeface="Calibri" panose="020F050202020403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34BDACD2-7B3A-4DEA-88A9-AAB88008DAA5}"/>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74853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51183" y="134221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lvl="0" algn="r" rtl="1">
              <a:buClr>
                <a:srgbClr val="5A8887"/>
              </a:buClr>
              <a:buSzPts val="1400"/>
            </a:pPr>
            <a:r>
              <a:rPr lang="ar-BH" sz="22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اقرأ </a:t>
            </a:r>
            <a:r>
              <a:rPr lang="ar-BH" sz="2200" b="1"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قصّة حمد</a:t>
            </a:r>
            <a:r>
              <a:rPr lang="ar-BH" sz="22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 ثم أجب عن الأسئلة التي تليها:</a:t>
            </a:r>
            <a:endParaRPr lang="en-US" sz="2200" dirty="0">
              <a:effectLst/>
              <a:latin typeface="Calibri" panose="020F0502020204030204" pitchFamily="34" charset="0"/>
              <a:ea typeface="Calibri" panose="020F0502020204030204" pitchFamily="34" charset="0"/>
              <a:cs typeface="Wingdings 3" panose="05040102010807070707" pitchFamily="18" charset="2"/>
            </a:endParaRPr>
          </a:p>
          <a:p>
            <a:pPr algn="just" rtl="1"/>
            <a:r>
              <a:rPr lang="ar-BH" sz="22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     حمدٌ طالبٌ بحريني يحبُ وطنه، ويحلم أن يشارك في تقدمه وتطوره، تعلم حمد من والده وجده حب الوطن والإخلاص له.  استيقظ ذات يوم باكرًا كعادته وتوجه إلى المكتبة، وقد قرر أن ينفذ في المجلة الحائطية ما طلب من مجموعته حول موضوع الإبداع والابتكار.  وطلب من زملائه ناصر وخالد أن يساعدانه في ذلك، وقد بحث ناصر عن تعريف الإبداع فتوصّل إلى أنّه عملية الإتيان بجديد يواكب التغيير والتطور، كما بحث خالد عن تعريف الابتكار فتوصّل إلى أنّه يعني تحويل الأفكار إلى واقعٍ لخدمة المجتمع وتطوره.</a:t>
            </a:r>
            <a:endParaRPr lang="en-US" sz="2200" dirty="0">
              <a:effectLst/>
              <a:latin typeface="Calibri" panose="020F0502020204030204" pitchFamily="34" charset="0"/>
              <a:ea typeface="Calibri" panose="020F0502020204030204" pitchFamily="34" charset="0"/>
              <a:cs typeface="Arial" panose="020B0604020202020204" pitchFamily="34" charset="0"/>
            </a:endParaRPr>
          </a:p>
          <a:p>
            <a:pPr algn="just" rtl="1"/>
            <a:r>
              <a:rPr lang="ar-SA" sz="22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 </a:t>
            </a:r>
            <a:r>
              <a:rPr lang="ar-BH" sz="22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     وبعد بحثٍ طويلٍ، دوّن حمد أروع ما قرأ عن الإبداع والابتكار من مقولات صاحب السمو الملكي الأمير سلمان بن حمد آل خليفة، ولي العهد رئيس مجلس الوزراء، - حفظه الله ورعاه – وكتب ما يأتي:  </a:t>
            </a:r>
            <a:r>
              <a:rPr lang="ar-BH" sz="2200" b="1"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"الإبداع والتفوق سمة لأبناء البحرين وبها تحققت وتتحقق الإنجازات".</a:t>
            </a:r>
            <a:endParaRPr lang="en-US" sz="2200" dirty="0">
              <a:effectLst/>
              <a:latin typeface="Calibri" panose="020F0502020204030204" pitchFamily="34" charset="0"/>
              <a:ea typeface="Calibri" panose="020F0502020204030204" pitchFamily="34" charset="0"/>
              <a:cs typeface="Arial" panose="020B0604020202020204" pitchFamily="34" charset="0"/>
            </a:endParaRPr>
          </a:p>
          <a:p>
            <a:pPr algn="just" rtl="1"/>
            <a:r>
              <a:rPr lang="en-US" sz="2200" b="1" dirty="0">
                <a:solidFill>
                  <a:srgbClr val="0D0D0D"/>
                </a:solidFill>
                <a:effectLst/>
                <a:latin typeface="Sakkal Majalla" panose="02000000000000000000" pitchFamily="2" charset="-78"/>
                <a:ea typeface="Calibri" panose="020F0502020204030204" pitchFamily="34" charset="0"/>
                <a:cs typeface="Arial" panose="020B0604020202020204" pitchFamily="34" charset="0"/>
              </a:rPr>
              <a:t> </a:t>
            </a:r>
            <a:r>
              <a:rPr lang="ar-BH" sz="22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     هذه المقولة لصاحب السمو الملكي الأمير سلمان بن حمد آل خليفة – حفظه الله ورعاه – كانت الدافع لحمد كي يشجع والده على التّسجيل في مسابقة الابتكار الحكومي "فكرة"، التي تهدف إلى تحفيز الإبداع والابتكار لدى موظفي القطاع الحكومي، وإتاحة الفرصة أمامهم للتنافس في تقديم مقترحات فاعلة للارتقاء بمستوى الأداء الحكومي</a:t>
            </a:r>
            <a:r>
              <a:rPr lang="en-US" sz="2200" dirty="0">
                <a:solidFill>
                  <a:srgbClr val="0D0D0D"/>
                </a:solidFill>
                <a:effectLst/>
                <a:latin typeface="Sakkal Majalla" panose="02000000000000000000" pitchFamily="2" charset="-78"/>
                <a:ea typeface="Calibri" panose="020F0502020204030204" pitchFamily="34" charset="0"/>
                <a:cs typeface="Arial" panose="020B0604020202020204" pitchFamily="34" charset="0"/>
              </a:rPr>
              <a:t>.</a:t>
            </a:r>
            <a:endParaRPr lang="en-US" sz="2200" dirty="0">
              <a:effectLst/>
              <a:latin typeface="Calibri" panose="020F0502020204030204" pitchFamily="34" charset="0"/>
              <a:ea typeface="Calibri" panose="020F0502020204030204" pitchFamily="34" charset="0"/>
              <a:cs typeface="Arial" panose="020B0604020202020204" pitchFamily="34" charset="0"/>
            </a:endParaRPr>
          </a:p>
          <a:p>
            <a:pPr algn="just" rtl="1"/>
            <a:r>
              <a:rPr lang="ar-SA" sz="22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 </a:t>
            </a:r>
            <a:r>
              <a:rPr lang="ar-BH" sz="22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     واختتم حمد لوحته بمقولة صاحب السمو الملكي الأمير سلمان بن حمد آل خليفة – حفظه الله ورعاه – التي تدفعنا إلى الابتكار:  </a:t>
            </a:r>
            <a:r>
              <a:rPr lang="ar-BH" sz="2200" b="1"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"إن شغف التعلم والتطور والابتكار لدى الكوادر الوطنية شهدناه طوال مسيرة العمل الوطني وهو ما أسهم في تحقيق المنجزات في مختلف القطاعات الحيوية".</a:t>
            </a:r>
            <a:endParaRPr lang="en-US" sz="2200" dirty="0">
              <a:effectLst/>
              <a:latin typeface="Calibri" panose="020F0502020204030204" pitchFamily="34" charset="0"/>
              <a:ea typeface="Calibri" panose="020F0502020204030204" pitchFamily="34" charset="0"/>
              <a:cs typeface="Arial" panose="020B0604020202020204" pitchFamily="34" charset="0"/>
            </a:endParaRPr>
          </a:p>
          <a:p>
            <a:pPr algn="just" rtl="1"/>
            <a:r>
              <a:rPr lang="ar-SA" sz="22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      وبينما كان يكتب حمد الجملة الختامية قال ناصر لزملائه:  "الحمدلله الذي أنعم علينا بقيادةٍ تُشجعُنا على </a:t>
            </a:r>
            <a:r>
              <a:rPr lang="ar-BH" sz="22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الإبداع والابتكار"</a:t>
            </a:r>
            <a:r>
              <a:rPr lang="ar-SA" sz="22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a:t>
            </a:r>
            <a:endParaRPr lang="en-US" sz="2200" dirty="0">
              <a:effectLst/>
              <a:latin typeface="Calibri" panose="020F0502020204030204" pitchFamily="34" charset="0"/>
              <a:ea typeface="Calibri" panose="020F0502020204030204" pitchFamily="34" charset="0"/>
              <a:cs typeface="Arial" panose="020B0604020202020204" pitchFamily="34" charset="0"/>
            </a:endParaRPr>
          </a:p>
          <a:p>
            <a:pPr marR="0" lvl="0" algn="r" rtl="1">
              <a:lnSpc>
                <a:spcPct val="107000"/>
              </a:lnSpc>
              <a:spcBef>
                <a:spcPts val="0"/>
              </a:spcBef>
              <a:spcAft>
                <a:spcPts val="0"/>
              </a:spcAft>
              <a:buClr>
                <a:srgbClr val="5A8887"/>
              </a:buClr>
              <a:buSzPts val="1400"/>
            </a:pP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37" name="مستطيل مستدير الزوايا 5">
            <a:hlinkClick r:id="rId2" action="ppaction://hlinksldjump"/>
            <a:extLst>
              <a:ext uri="{FF2B5EF4-FFF2-40B4-BE49-F238E27FC236}">
                <a16:creationId xmlns="" xmlns:a16="http://schemas.microsoft.com/office/drawing/2014/main" id="{43E9C12C-5BC2-40AE-ACC5-04FA6747C583}"/>
              </a:ext>
            </a:extLst>
          </p:cNvPr>
          <p:cNvSpPr/>
          <p:nvPr/>
        </p:nvSpPr>
        <p:spPr>
          <a:xfrm>
            <a:off x="10545482" y="14886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8" name="مستطيل مستدير الزوايا 11">
            <a:hlinkClick r:id="rId3" action="ppaction://hlinksldjump"/>
            <a:extLst>
              <a:ext uri="{FF2B5EF4-FFF2-40B4-BE49-F238E27FC236}">
                <a16:creationId xmlns="" xmlns:a16="http://schemas.microsoft.com/office/drawing/2014/main" id="{26A7B993-6928-4D4E-A625-2F80AE4E59C8}"/>
              </a:ext>
            </a:extLst>
          </p:cNvPr>
          <p:cNvSpPr/>
          <p:nvPr/>
        </p:nvSpPr>
        <p:spPr>
          <a:xfrm>
            <a:off x="10520081" y="2093214"/>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9" name="مستطيل مستدير الزوايا 12">
            <a:hlinkClick r:id="rId4" action="ppaction://hlinksldjump"/>
            <a:extLst>
              <a:ext uri="{FF2B5EF4-FFF2-40B4-BE49-F238E27FC236}">
                <a16:creationId xmlns="" xmlns:a16="http://schemas.microsoft.com/office/drawing/2014/main" id="{02C9A14A-8535-4363-81B7-4E9E0BA9039D}"/>
              </a:ext>
            </a:extLst>
          </p:cNvPr>
          <p:cNvSpPr/>
          <p:nvPr/>
        </p:nvSpPr>
        <p:spPr>
          <a:xfrm>
            <a:off x="10517493" y="278273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40" name="مستطيل مستدير الزوايا 16">
            <a:hlinkClick r:id="" action="ppaction://noaction"/>
            <a:extLst>
              <a:ext uri="{FF2B5EF4-FFF2-40B4-BE49-F238E27FC236}">
                <a16:creationId xmlns="" xmlns:a16="http://schemas.microsoft.com/office/drawing/2014/main" id="{F0F1F850-26EE-4CA3-86F7-9345F8C043B7}"/>
              </a:ext>
            </a:extLst>
          </p:cNvPr>
          <p:cNvSpPr/>
          <p:nvPr/>
        </p:nvSpPr>
        <p:spPr>
          <a:xfrm>
            <a:off x="10517494" y="338732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41" name="مستطيل مستدير الزوايا 16">
            <a:hlinkClick r:id="rId5" action="ppaction://hlinksldjump"/>
            <a:extLst>
              <a:ext uri="{FF2B5EF4-FFF2-40B4-BE49-F238E27FC236}">
                <a16:creationId xmlns="" xmlns:a16="http://schemas.microsoft.com/office/drawing/2014/main" id="{FCAA9A9D-66D9-4C62-9EA9-08AEB5B5C91D}"/>
              </a:ext>
            </a:extLst>
          </p:cNvPr>
          <p:cNvSpPr/>
          <p:nvPr/>
        </p:nvSpPr>
        <p:spPr>
          <a:xfrm>
            <a:off x="10518976" y="59730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42" name="مستطيل مستدير الزوايا 16">
            <a:hlinkClick r:id="" action="ppaction://noaction"/>
            <a:extLst>
              <a:ext uri="{FF2B5EF4-FFF2-40B4-BE49-F238E27FC236}">
                <a16:creationId xmlns="" xmlns:a16="http://schemas.microsoft.com/office/drawing/2014/main" id="{A6D69346-064A-43CE-86E1-9DDD1539E51B}"/>
              </a:ext>
            </a:extLst>
          </p:cNvPr>
          <p:cNvSpPr/>
          <p:nvPr/>
        </p:nvSpPr>
        <p:spPr>
          <a:xfrm>
            <a:off x="10532734" y="40075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3" name="مستطيل مستدير الزوايا 16">
            <a:hlinkClick r:id="" action="ppaction://noaction"/>
            <a:extLst>
              <a:ext uri="{FF2B5EF4-FFF2-40B4-BE49-F238E27FC236}">
                <a16:creationId xmlns="" xmlns:a16="http://schemas.microsoft.com/office/drawing/2014/main" id="{E26899B5-85F1-47B1-AE22-01A44E3E7B06}"/>
              </a:ext>
            </a:extLst>
          </p:cNvPr>
          <p:cNvSpPr/>
          <p:nvPr/>
        </p:nvSpPr>
        <p:spPr>
          <a:xfrm>
            <a:off x="10517494" y="53086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6" name="مستطيل مستدير الزوايا 16">
            <a:hlinkClick r:id="" action="ppaction://noaction"/>
            <a:extLst>
              <a:ext uri="{FF2B5EF4-FFF2-40B4-BE49-F238E27FC236}">
                <a16:creationId xmlns="" xmlns:a16="http://schemas.microsoft.com/office/drawing/2014/main" id="{234515CF-A18E-4E8C-8ADD-92081BB9ADAC}"/>
              </a:ext>
            </a:extLst>
          </p:cNvPr>
          <p:cNvSpPr/>
          <p:nvPr/>
        </p:nvSpPr>
        <p:spPr>
          <a:xfrm>
            <a:off x="10532734" y="4642265"/>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4429704" y="298322"/>
            <a:ext cx="6115777" cy="830997"/>
          </a:xfrm>
          <a:prstGeom prst="rect">
            <a:avLst/>
          </a:prstGeom>
        </p:spPr>
        <p:txBody>
          <a:bodyPr wrap="none">
            <a:spAutoFit/>
          </a:bodyPr>
          <a:lstStyle/>
          <a:p>
            <a:pPr algn="r" rtl="1">
              <a:spcBef>
                <a:spcPts val="0"/>
              </a:spcBef>
              <a:spcAft>
                <a:spcPts val="1000"/>
              </a:spcAft>
            </a:pPr>
            <a:r>
              <a:rPr lang="ar-BH" sz="4800" dirty="0">
                <a:solidFill>
                  <a:schemeClr val="bg1"/>
                </a:solidFill>
                <a:latin typeface="Sakkal Majalla" panose="02000000000000000000" pitchFamily="2" charset="-78"/>
                <a:cs typeface="Sultan bold" pitchFamily="2" charset="-78"/>
              </a:rPr>
              <a:t>مفهوم الإبداع والابتكار</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TextBox 54">
            <a:extLst>
              <a:ext uri="{FF2B5EF4-FFF2-40B4-BE49-F238E27FC236}">
                <a16:creationId xmlns="" xmlns:a16="http://schemas.microsoft.com/office/drawing/2014/main" id="{580E29EE-9442-4B09-9545-C3D5CD1EDB4D}"/>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sp>
        <p:nvSpPr>
          <p:cNvPr id="56" name="Rectangle 55">
            <a:extLst>
              <a:ext uri="{FF2B5EF4-FFF2-40B4-BE49-F238E27FC236}">
                <a16:creationId xmlns="" xmlns:a16="http://schemas.microsoft.com/office/drawing/2014/main" id="{938784B7-A21D-42E6-A84E-E594FFD3E5F8}"/>
              </a:ext>
            </a:extLst>
          </p:cNvPr>
          <p:cNvSpPr/>
          <p:nvPr/>
        </p:nvSpPr>
        <p:spPr>
          <a:xfrm>
            <a:off x="721437" y="426542"/>
            <a:ext cx="2953147" cy="676103"/>
          </a:xfrm>
          <a:prstGeom prst="rect">
            <a:avLst/>
          </a:prstGeom>
          <a:solidFill>
            <a:srgbClr val="5A88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60325" marR="0" algn="r" rtl="1">
              <a:spcBef>
                <a:spcPts val="0"/>
              </a:spcBef>
              <a:spcAft>
                <a:spcPts val="0"/>
              </a:spcAft>
            </a:pPr>
            <a:r>
              <a:rPr lang="ar-BH" sz="2800" dirty="0">
                <a:effectLst/>
                <a:ea typeface="Calibri" panose="020F0502020204030204" pitchFamily="34" charset="0"/>
                <a:cs typeface="Sultan bold"/>
              </a:rPr>
              <a:t>مهارة جماعيّة</a:t>
            </a:r>
            <a:r>
              <a:rPr lang="ar-BH" sz="2800" b="1" dirty="0">
                <a:effectLst/>
                <a:ea typeface="Calibri" panose="020F0502020204030204" pitchFamily="34" charset="0"/>
                <a:cs typeface="Times New Roman" panose="02020603050405020304" pitchFamily="18" charset="0"/>
              </a:rPr>
              <a:t> (1-2-1)</a:t>
            </a:r>
            <a:endParaRPr lang="en-US" dirty="0">
              <a:effectLst/>
              <a:ea typeface="Calibri" panose="020F0502020204030204" pitchFamily="34" charset="0"/>
              <a:cs typeface="Arial" panose="020B0604020202020204" pitchFamily="34" charset="0"/>
            </a:endParaRPr>
          </a:p>
          <a:p>
            <a:pPr marL="0" marR="0" algn="l" rtl="1">
              <a:lnSpc>
                <a:spcPct val="107000"/>
              </a:lnSpc>
              <a:spcBef>
                <a:spcPts val="0"/>
              </a:spcBef>
              <a:spcAft>
                <a:spcPts val="0"/>
              </a:spcAft>
            </a:pPr>
            <a:r>
              <a:rPr lang="en-US" sz="1600" dirty="0">
                <a:effectLst/>
                <a:ea typeface="Calibri" panose="020F0502020204030204" pitchFamily="34" charset="0"/>
                <a:cs typeface="Sultan bold"/>
              </a:rPr>
              <a:t> </a:t>
            </a:r>
            <a:endParaRPr lang="en-US" sz="11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11830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51183" y="134221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177800" marR="0" algn="just" rtl="1">
              <a:lnSpc>
                <a:spcPct val="107000"/>
              </a:lnSpc>
              <a:spcBef>
                <a:spcPts val="0"/>
              </a:spcBef>
              <a:spcAft>
                <a:spcPts val="0"/>
              </a:spcAft>
            </a:pPr>
            <a:r>
              <a:rPr lang="ar-SA" sz="18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37" name="مستطيل مستدير الزوايا 5">
            <a:hlinkClick r:id="rId2" action="ppaction://hlinksldjump"/>
            <a:extLst>
              <a:ext uri="{FF2B5EF4-FFF2-40B4-BE49-F238E27FC236}">
                <a16:creationId xmlns="" xmlns:a16="http://schemas.microsoft.com/office/drawing/2014/main" id="{43E9C12C-5BC2-40AE-ACC5-04FA6747C583}"/>
              </a:ext>
            </a:extLst>
          </p:cNvPr>
          <p:cNvSpPr/>
          <p:nvPr/>
        </p:nvSpPr>
        <p:spPr>
          <a:xfrm>
            <a:off x="10545482" y="14886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8" name="مستطيل مستدير الزوايا 11">
            <a:hlinkClick r:id="rId3" action="ppaction://hlinksldjump"/>
            <a:extLst>
              <a:ext uri="{FF2B5EF4-FFF2-40B4-BE49-F238E27FC236}">
                <a16:creationId xmlns="" xmlns:a16="http://schemas.microsoft.com/office/drawing/2014/main" id="{26A7B993-6928-4D4E-A625-2F80AE4E59C8}"/>
              </a:ext>
            </a:extLst>
          </p:cNvPr>
          <p:cNvSpPr/>
          <p:nvPr/>
        </p:nvSpPr>
        <p:spPr>
          <a:xfrm>
            <a:off x="10520081" y="2093214"/>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9" name="مستطيل مستدير الزوايا 12">
            <a:hlinkClick r:id="rId4" action="ppaction://hlinksldjump"/>
            <a:extLst>
              <a:ext uri="{FF2B5EF4-FFF2-40B4-BE49-F238E27FC236}">
                <a16:creationId xmlns="" xmlns:a16="http://schemas.microsoft.com/office/drawing/2014/main" id="{02C9A14A-8535-4363-81B7-4E9E0BA9039D}"/>
              </a:ext>
            </a:extLst>
          </p:cNvPr>
          <p:cNvSpPr/>
          <p:nvPr/>
        </p:nvSpPr>
        <p:spPr>
          <a:xfrm>
            <a:off x="10517493" y="278273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40" name="مستطيل مستدير الزوايا 16">
            <a:hlinkClick r:id="" action="ppaction://noaction"/>
            <a:extLst>
              <a:ext uri="{FF2B5EF4-FFF2-40B4-BE49-F238E27FC236}">
                <a16:creationId xmlns="" xmlns:a16="http://schemas.microsoft.com/office/drawing/2014/main" id="{F0F1F850-26EE-4CA3-86F7-9345F8C043B7}"/>
              </a:ext>
            </a:extLst>
          </p:cNvPr>
          <p:cNvSpPr/>
          <p:nvPr/>
        </p:nvSpPr>
        <p:spPr>
          <a:xfrm>
            <a:off x="10517494" y="338732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41" name="مستطيل مستدير الزوايا 16">
            <a:hlinkClick r:id="rId5" action="ppaction://hlinksldjump"/>
            <a:extLst>
              <a:ext uri="{FF2B5EF4-FFF2-40B4-BE49-F238E27FC236}">
                <a16:creationId xmlns="" xmlns:a16="http://schemas.microsoft.com/office/drawing/2014/main" id="{FCAA9A9D-66D9-4C62-9EA9-08AEB5B5C91D}"/>
              </a:ext>
            </a:extLst>
          </p:cNvPr>
          <p:cNvSpPr/>
          <p:nvPr/>
        </p:nvSpPr>
        <p:spPr>
          <a:xfrm>
            <a:off x="10518976" y="59730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42" name="مستطيل مستدير الزوايا 16">
            <a:hlinkClick r:id="" action="ppaction://noaction"/>
            <a:extLst>
              <a:ext uri="{FF2B5EF4-FFF2-40B4-BE49-F238E27FC236}">
                <a16:creationId xmlns="" xmlns:a16="http://schemas.microsoft.com/office/drawing/2014/main" id="{A6D69346-064A-43CE-86E1-9DDD1539E51B}"/>
              </a:ext>
            </a:extLst>
          </p:cNvPr>
          <p:cNvSpPr/>
          <p:nvPr/>
        </p:nvSpPr>
        <p:spPr>
          <a:xfrm>
            <a:off x="10532734" y="40075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3" name="مستطيل مستدير الزوايا 16">
            <a:hlinkClick r:id="" action="ppaction://noaction"/>
            <a:extLst>
              <a:ext uri="{FF2B5EF4-FFF2-40B4-BE49-F238E27FC236}">
                <a16:creationId xmlns="" xmlns:a16="http://schemas.microsoft.com/office/drawing/2014/main" id="{E26899B5-85F1-47B1-AE22-01A44E3E7B06}"/>
              </a:ext>
            </a:extLst>
          </p:cNvPr>
          <p:cNvSpPr/>
          <p:nvPr/>
        </p:nvSpPr>
        <p:spPr>
          <a:xfrm>
            <a:off x="10517494" y="53086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6" name="مستطيل مستدير الزوايا 16">
            <a:hlinkClick r:id="" action="ppaction://noaction"/>
            <a:extLst>
              <a:ext uri="{FF2B5EF4-FFF2-40B4-BE49-F238E27FC236}">
                <a16:creationId xmlns="" xmlns:a16="http://schemas.microsoft.com/office/drawing/2014/main" id="{234515CF-A18E-4E8C-8ADD-92081BB9ADAC}"/>
              </a:ext>
            </a:extLst>
          </p:cNvPr>
          <p:cNvSpPr/>
          <p:nvPr/>
        </p:nvSpPr>
        <p:spPr>
          <a:xfrm>
            <a:off x="10532733" y="4639589"/>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4429704" y="298322"/>
            <a:ext cx="6115777" cy="830997"/>
          </a:xfrm>
          <a:prstGeom prst="rect">
            <a:avLst/>
          </a:prstGeom>
        </p:spPr>
        <p:txBody>
          <a:bodyPr wrap="none">
            <a:spAutoFit/>
          </a:bodyPr>
          <a:lstStyle/>
          <a:p>
            <a:pPr algn="r" rtl="1">
              <a:spcBef>
                <a:spcPts val="0"/>
              </a:spcBef>
              <a:spcAft>
                <a:spcPts val="1000"/>
              </a:spcAft>
            </a:pPr>
            <a:r>
              <a:rPr lang="ar-BH" sz="4800" dirty="0">
                <a:solidFill>
                  <a:schemeClr val="bg1"/>
                </a:solidFill>
                <a:latin typeface="Sakkal Majalla" panose="02000000000000000000" pitchFamily="2" charset="-78"/>
                <a:cs typeface="Sultan bold" pitchFamily="2" charset="-78"/>
              </a:rPr>
              <a:t>مفهوم الإبداع والابتكار</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 xmlns:a16="http://schemas.microsoft.com/office/drawing/2014/main" id="{8C281EAA-C3D7-47D0-8FF9-0AF45F29AB7A}"/>
              </a:ext>
            </a:extLst>
          </p:cNvPr>
          <p:cNvSpPr txBox="1"/>
          <p:nvPr/>
        </p:nvSpPr>
        <p:spPr>
          <a:xfrm>
            <a:off x="931653" y="2499612"/>
            <a:ext cx="8675004" cy="2668679"/>
          </a:xfrm>
          <a:prstGeom prst="rect">
            <a:avLst/>
          </a:prstGeom>
          <a:solidFill>
            <a:srgbClr val="FFC000">
              <a:alpha val="9000"/>
            </a:srgbClr>
          </a:solidFill>
        </p:spPr>
        <p:txBody>
          <a:bodyPr wrap="square" rtlCol="0">
            <a:spAutoFit/>
          </a:bodyPr>
          <a:lstStyle/>
          <a:p>
            <a:pPr marL="342900" marR="172720" lvl="0" indent="-342900" algn="justLow" rtl="1">
              <a:lnSpc>
                <a:spcPct val="107000"/>
              </a:lnSpc>
              <a:spcAft>
                <a:spcPts val="800"/>
              </a:spcAft>
              <a:buClr>
                <a:srgbClr val="5A8887"/>
              </a:buClr>
              <a:buSzPts val="1400"/>
              <a:buFont typeface="Symbol" panose="05050102010706020507" pitchFamily="18" charset="2"/>
              <a:buChar char=""/>
            </a:pPr>
            <a:r>
              <a:rPr lang="ar-BH" sz="36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ما مفهوم الإبداع والابتكار؟</a:t>
            </a:r>
            <a:endParaRPr lang="en-US" sz="3600" dirty="0">
              <a:effectLst/>
              <a:latin typeface="Calibri" panose="020F0502020204030204" pitchFamily="34" charset="0"/>
              <a:ea typeface="Calibri" panose="020F0502020204030204" pitchFamily="34" charset="0"/>
              <a:cs typeface="Arial" panose="020B0604020202020204" pitchFamily="34" charset="0"/>
            </a:endParaRPr>
          </a:p>
          <a:p>
            <a:pPr marL="342900" marR="172720" lvl="0" indent="-342900" algn="justLow" rtl="1">
              <a:lnSpc>
                <a:spcPct val="107000"/>
              </a:lnSpc>
              <a:spcAft>
                <a:spcPts val="800"/>
              </a:spcAft>
              <a:buClr>
                <a:srgbClr val="5A8887"/>
              </a:buClr>
              <a:buSzPts val="1400"/>
              <a:buFont typeface="Symbol" panose="05050102010706020507" pitchFamily="18" charset="2"/>
              <a:buChar char=""/>
            </a:pPr>
            <a:r>
              <a:rPr lang="ar-BH" sz="36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وازن بين الإبداع والابتكار؟</a:t>
            </a:r>
            <a:endParaRPr lang="en-US" sz="3600" dirty="0">
              <a:effectLst/>
              <a:latin typeface="Calibri" panose="020F0502020204030204" pitchFamily="34" charset="0"/>
              <a:ea typeface="Calibri" panose="020F0502020204030204" pitchFamily="34" charset="0"/>
              <a:cs typeface="Arial" panose="020B0604020202020204" pitchFamily="34" charset="0"/>
            </a:endParaRPr>
          </a:p>
          <a:p>
            <a:pPr marL="342900" marR="172720" lvl="0" indent="-342900" algn="justLow" rtl="1">
              <a:lnSpc>
                <a:spcPct val="107000"/>
              </a:lnSpc>
              <a:spcAft>
                <a:spcPts val="800"/>
              </a:spcAft>
              <a:buClr>
                <a:srgbClr val="5A8887"/>
              </a:buClr>
              <a:buSzPts val="1400"/>
              <a:buFont typeface="Symbol" panose="05050102010706020507" pitchFamily="18" charset="2"/>
              <a:buChar char=""/>
            </a:pPr>
            <a:r>
              <a:rPr lang="ar-BH" sz="36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"يهدف الإبداع والابتكار إلى توفير الجهد والوقت والمال"، </a:t>
            </a:r>
            <a:r>
              <a:rPr lang="ar-BH" sz="3600" dirty="0" smtClean="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فسّر </a:t>
            </a:r>
            <a:r>
              <a:rPr lang="ar-BH" sz="36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العبارة السابقة مستشهدًا ببعض الأمثلة من الواقع.</a:t>
            </a:r>
            <a:endParaRPr lang="en-US" sz="3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5" name="TextBox 54">
            <a:extLst>
              <a:ext uri="{FF2B5EF4-FFF2-40B4-BE49-F238E27FC236}">
                <a16:creationId xmlns="" xmlns:a16="http://schemas.microsoft.com/office/drawing/2014/main" id="{D2E34A0B-EB37-4290-879B-41397781D1EC}"/>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sp>
        <p:nvSpPr>
          <p:cNvPr id="56" name="Rectangle 55">
            <a:extLst>
              <a:ext uri="{FF2B5EF4-FFF2-40B4-BE49-F238E27FC236}">
                <a16:creationId xmlns="" xmlns:a16="http://schemas.microsoft.com/office/drawing/2014/main" id="{0415EDEE-3958-4DB2-BA98-355BE7D3BECD}"/>
              </a:ext>
            </a:extLst>
          </p:cNvPr>
          <p:cNvSpPr/>
          <p:nvPr/>
        </p:nvSpPr>
        <p:spPr>
          <a:xfrm>
            <a:off x="721437" y="426542"/>
            <a:ext cx="2953147" cy="676103"/>
          </a:xfrm>
          <a:prstGeom prst="rect">
            <a:avLst/>
          </a:prstGeom>
          <a:solidFill>
            <a:srgbClr val="5A88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60325" marR="0" algn="r" rtl="1">
              <a:spcBef>
                <a:spcPts val="0"/>
              </a:spcBef>
              <a:spcAft>
                <a:spcPts val="0"/>
              </a:spcAft>
            </a:pPr>
            <a:r>
              <a:rPr lang="ar-BH" sz="2800" dirty="0">
                <a:effectLst/>
                <a:ea typeface="Calibri" panose="020F0502020204030204" pitchFamily="34" charset="0"/>
                <a:cs typeface="Sultan bold"/>
              </a:rPr>
              <a:t>مهارة جماعيّة</a:t>
            </a:r>
            <a:r>
              <a:rPr lang="ar-BH" sz="2800" b="1" dirty="0">
                <a:effectLst/>
                <a:ea typeface="Calibri" panose="020F0502020204030204" pitchFamily="34" charset="0"/>
                <a:cs typeface="Times New Roman" panose="02020603050405020304" pitchFamily="18" charset="0"/>
              </a:rPr>
              <a:t> (1-2-1)</a:t>
            </a:r>
            <a:endParaRPr lang="en-US" dirty="0">
              <a:effectLst/>
              <a:ea typeface="Calibri" panose="020F0502020204030204" pitchFamily="34" charset="0"/>
              <a:cs typeface="Arial" panose="020B0604020202020204" pitchFamily="34" charset="0"/>
            </a:endParaRPr>
          </a:p>
          <a:p>
            <a:pPr marL="0" marR="0" algn="l" rtl="1">
              <a:lnSpc>
                <a:spcPct val="107000"/>
              </a:lnSpc>
              <a:spcBef>
                <a:spcPts val="0"/>
              </a:spcBef>
              <a:spcAft>
                <a:spcPts val="0"/>
              </a:spcAft>
            </a:pPr>
            <a:r>
              <a:rPr lang="en-US" sz="1600" dirty="0">
                <a:effectLst/>
                <a:ea typeface="Calibri" panose="020F0502020204030204" pitchFamily="34" charset="0"/>
                <a:cs typeface="Sultan bold"/>
              </a:rPr>
              <a:t> </a:t>
            </a:r>
            <a:endParaRPr lang="en-US" sz="11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43698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67511" y="1320822"/>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algn="just" rtl="1">
              <a:lnSpc>
                <a:spcPct val="115000"/>
              </a:lnSpc>
              <a:spcBef>
                <a:spcPts val="0"/>
              </a:spcBef>
              <a:spcAft>
                <a:spcPts val="0"/>
              </a:spcAft>
            </a:pPr>
            <a:endParaRPr lang="ar-BH" sz="1800" dirty="0">
              <a:effectLst/>
              <a:latin typeface="Calibri" panose="020F0502020204030204" pitchFamily="34" charset="0"/>
              <a:ea typeface="Calibri" panose="020F0502020204030204" pitchFamily="34" charset="0"/>
              <a:cs typeface="Sakkal Majalla" panose="02000000000000000000" pitchFamily="2" charset="-78"/>
            </a:endParaRPr>
          </a:p>
          <a:p>
            <a:pPr marL="0" marR="0" algn="just" rtl="1">
              <a:lnSpc>
                <a:spcPct val="115000"/>
              </a:lnSpc>
              <a:spcBef>
                <a:spcPts val="0"/>
              </a:spcBef>
              <a:spcAft>
                <a:spcPts val="0"/>
              </a:spcAft>
            </a:pPr>
            <a:endParaRPr lang="ar-BH" dirty="0">
              <a:latin typeface="Calibri" panose="020F0502020204030204" pitchFamily="34" charset="0"/>
              <a:ea typeface="Calibri" panose="020F0502020204030204" pitchFamily="34" charset="0"/>
              <a:cs typeface="Sakkal Majalla" panose="02000000000000000000" pitchFamily="2" charset="-78"/>
            </a:endParaRPr>
          </a:p>
          <a:p>
            <a:pPr marL="0" marR="0" algn="just" rtl="1">
              <a:lnSpc>
                <a:spcPct val="115000"/>
              </a:lnSpc>
              <a:spcBef>
                <a:spcPts val="0"/>
              </a:spcBef>
              <a:spcAft>
                <a:spcPts val="0"/>
              </a:spcAft>
            </a:pPr>
            <a:endParaRPr lang="ar-BH" sz="1800" dirty="0">
              <a:effectLst/>
              <a:latin typeface="Calibri" panose="020F0502020204030204" pitchFamily="34" charset="0"/>
              <a:ea typeface="Calibri" panose="020F0502020204030204" pitchFamily="34" charset="0"/>
              <a:cs typeface="Sakkal Majalla" panose="02000000000000000000" pitchFamily="2" charset="-78"/>
            </a:endParaRPr>
          </a:p>
          <a:p>
            <a:pPr marL="0" marR="0" algn="just" rtl="1">
              <a:lnSpc>
                <a:spcPct val="115000"/>
              </a:lnSpc>
              <a:spcBef>
                <a:spcPts val="0"/>
              </a:spcBef>
              <a:spcAft>
                <a:spcPts val="0"/>
              </a:spcAft>
            </a:pPr>
            <a:endParaRPr lang="ar-BH" dirty="0">
              <a:latin typeface="Calibri" panose="020F0502020204030204" pitchFamily="34" charset="0"/>
              <a:ea typeface="Calibri" panose="020F0502020204030204" pitchFamily="34" charset="0"/>
              <a:cs typeface="Sakkal Majalla" panose="02000000000000000000" pitchFamily="2" charset="-78"/>
            </a:endParaRPr>
          </a:p>
          <a:p>
            <a:pPr marL="0" marR="0" algn="just" rtl="1">
              <a:lnSpc>
                <a:spcPct val="115000"/>
              </a:lnSpc>
              <a:spcBef>
                <a:spcPts val="0"/>
              </a:spcBef>
              <a:spcAft>
                <a:spcPts val="0"/>
              </a:spcAft>
            </a:pPr>
            <a:endParaRPr lang="ar-BH" sz="1800" dirty="0">
              <a:effectLst/>
              <a:latin typeface="Calibri" panose="020F0502020204030204" pitchFamily="34" charset="0"/>
              <a:ea typeface="Calibri" panose="020F0502020204030204" pitchFamily="34" charset="0"/>
              <a:cs typeface="Sakkal Majalla" panose="02000000000000000000" pitchFamily="2" charset="-78"/>
            </a:endParaRPr>
          </a:p>
          <a:p>
            <a:pPr marL="0" marR="0" algn="just" rtl="1">
              <a:lnSpc>
                <a:spcPct val="115000"/>
              </a:lnSpc>
              <a:spcBef>
                <a:spcPts val="0"/>
              </a:spcBef>
              <a:spcAft>
                <a:spcPts val="0"/>
              </a:spcAft>
            </a:pPr>
            <a:endParaRPr lang="ar-BH" dirty="0">
              <a:latin typeface="Calibri" panose="020F0502020204030204" pitchFamily="34" charset="0"/>
              <a:ea typeface="Calibri" panose="020F0502020204030204" pitchFamily="34" charset="0"/>
              <a:cs typeface="Sakkal Majalla" panose="02000000000000000000" pitchFamily="2" charset="-78"/>
            </a:endParaRPr>
          </a:p>
          <a:p>
            <a:pPr marL="0" marR="0" algn="just" rtl="1">
              <a:lnSpc>
                <a:spcPct val="115000"/>
              </a:lnSpc>
              <a:spcBef>
                <a:spcPts val="0"/>
              </a:spcBef>
              <a:spcAft>
                <a:spcPts val="0"/>
              </a:spcAft>
            </a:pPr>
            <a:endParaRPr lang="ar-BH" sz="1800" dirty="0">
              <a:effectLst/>
              <a:latin typeface="Calibri" panose="020F0502020204030204" pitchFamily="34" charset="0"/>
              <a:ea typeface="Calibri" panose="020F0502020204030204" pitchFamily="34" charset="0"/>
              <a:cs typeface="Sakkal Majalla" panose="02000000000000000000" pitchFamily="2" charset="-78"/>
            </a:endParaRPr>
          </a:p>
          <a:p>
            <a:pPr marL="0" marR="0" algn="just" rtl="1">
              <a:lnSpc>
                <a:spcPct val="115000"/>
              </a:lnSpc>
              <a:spcBef>
                <a:spcPts val="0"/>
              </a:spcBef>
              <a:spcAft>
                <a:spcPts val="0"/>
              </a:spcAft>
            </a:pPr>
            <a:endParaRPr lang="ar-BH" dirty="0">
              <a:latin typeface="Calibri" panose="020F0502020204030204" pitchFamily="34" charset="0"/>
              <a:ea typeface="Calibri" panose="020F0502020204030204" pitchFamily="34" charset="0"/>
              <a:cs typeface="Sakkal Majalla" panose="02000000000000000000" pitchFamily="2" charset="-78"/>
            </a:endParaRPr>
          </a:p>
          <a:p>
            <a:pPr marL="0" marR="0" algn="just" rtl="1">
              <a:lnSpc>
                <a:spcPct val="115000"/>
              </a:lnSpc>
              <a:spcBef>
                <a:spcPts val="0"/>
              </a:spcBef>
              <a:spcAft>
                <a:spcPts val="0"/>
              </a:spcAft>
            </a:pPr>
            <a:endParaRPr lang="ar-BH" sz="1800" dirty="0">
              <a:effectLst/>
              <a:latin typeface="Calibri" panose="020F0502020204030204" pitchFamily="34" charset="0"/>
              <a:ea typeface="Calibri" panose="020F0502020204030204" pitchFamily="34" charset="0"/>
              <a:cs typeface="Sakkal Majalla" panose="02000000000000000000" pitchFamily="2" charset="-78"/>
            </a:endParaRPr>
          </a:p>
          <a:p>
            <a:pPr marL="0" marR="0" algn="just" rtl="1">
              <a:lnSpc>
                <a:spcPct val="115000"/>
              </a:lnSpc>
              <a:spcBef>
                <a:spcPts val="0"/>
              </a:spcBef>
              <a:spcAft>
                <a:spcPts val="0"/>
              </a:spcAft>
            </a:pPr>
            <a:endParaRPr lang="ar-BH" sz="2000" dirty="0">
              <a:solidFill>
                <a:schemeClr val="accent1">
                  <a:lumMod val="50000"/>
                </a:schemeClr>
              </a:solidFill>
              <a:effectLst/>
              <a:latin typeface="Calibri" panose="020F0502020204030204" pitchFamily="34" charset="0"/>
              <a:ea typeface="Calibri" panose="020F0502020204030204" pitchFamily="34" charset="0"/>
              <a:cs typeface="Sakkal Majalla" panose="02000000000000000000" pitchFamily="2" charset="-78"/>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37" name="مستطيل مستدير الزوايا 5">
            <a:hlinkClick r:id="rId2" action="ppaction://hlinksldjump"/>
            <a:extLst>
              <a:ext uri="{FF2B5EF4-FFF2-40B4-BE49-F238E27FC236}">
                <a16:creationId xmlns="" xmlns:a16="http://schemas.microsoft.com/office/drawing/2014/main" id="{43E9C12C-5BC2-40AE-ACC5-04FA6747C583}"/>
              </a:ext>
            </a:extLst>
          </p:cNvPr>
          <p:cNvSpPr/>
          <p:nvPr/>
        </p:nvSpPr>
        <p:spPr>
          <a:xfrm>
            <a:off x="10545482" y="14886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8" name="مستطيل مستدير الزوايا 11">
            <a:hlinkClick r:id="rId3" action="ppaction://hlinksldjump"/>
            <a:extLst>
              <a:ext uri="{FF2B5EF4-FFF2-40B4-BE49-F238E27FC236}">
                <a16:creationId xmlns="" xmlns:a16="http://schemas.microsoft.com/office/drawing/2014/main" id="{26A7B993-6928-4D4E-A625-2F80AE4E59C8}"/>
              </a:ext>
            </a:extLst>
          </p:cNvPr>
          <p:cNvSpPr/>
          <p:nvPr/>
        </p:nvSpPr>
        <p:spPr>
          <a:xfrm>
            <a:off x="10520081" y="2093214"/>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9" name="مستطيل مستدير الزوايا 12">
            <a:hlinkClick r:id="rId4" action="ppaction://hlinksldjump"/>
            <a:extLst>
              <a:ext uri="{FF2B5EF4-FFF2-40B4-BE49-F238E27FC236}">
                <a16:creationId xmlns="" xmlns:a16="http://schemas.microsoft.com/office/drawing/2014/main" id="{02C9A14A-8535-4363-81B7-4E9E0BA9039D}"/>
              </a:ext>
            </a:extLst>
          </p:cNvPr>
          <p:cNvSpPr/>
          <p:nvPr/>
        </p:nvSpPr>
        <p:spPr>
          <a:xfrm>
            <a:off x="10517493" y="278273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40" name="مستطيل مستدير الزوايا 16">
            <a:hlinkClick r:id="" action="ppaction://noaction"/>
            <a:extLst>
              <a:ext uri="{FF2B5EF4-FFF2-40B4-BE49-F238E27FC236}">
                <a16:creationId xmlns="" xmlns:a16="http://schemas.microsoft.com/office/drawing/2014/main" id="{F0F1F850-26EE-4CA3-86F7-9345F8C043B7}"/>
              </a:ext>
            </a:extLst>
          </p:cNvPr>
          <p:cNvSpPr/>
          <p:nvPr/>
        </p:nvSpPr>
        <p:spPr>
          <a:xfrm>
            <a:off x="10517494" y="338732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41" name="مستطيل مستدير الزوايا 16">
            <a:hlinkClick r:id="rId5" action="ppaction://hlinksldjump"/>
            <a:extLst>
              <a:ext uri="{FF2B5EF4-FFF2-40B4-BE49-F238E27FC236}">
                <a16:creationId xmlns="" xmlns:a16="http://schemas.microsoft.com/office/drawing/2014/main" id="{FCAA9A9D-66D9-4C62-9EA9-08AEB5B5C91D}"/>
              </a:ext>
            </a:extLst>
          </p:cNvPr>
          <p:cNvSpPr/>
          <p:nvPr/>
        </p:nvSpPr>
        <p:spPr>
          <a:xfrm>
            <a:off x="10518976" y="59730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42" name="مستطيل مستدير الزوايا 16">
            <a:hlinkClick r:id="" action="ppaction://noaction"/>
            <a:extLst>
              <a:ext uri="{FF2B5EF4-FFF2-40B4-BE49-F238E27FC236}">
                <a16:creationId xmlns="" xmlns:a16="http://schemas.microsoft.com/office/drawing/2014/main" id="{A6D69346-064A-43CE-86E1-9DDD1539E51B}"/>
              </a:ext>
            </a:extLst>
          </p:cNvPr>
          <p:cNvSpPr/>
          <p:nvPr/>
        </p:nvSpPr>
        <p:spPr>
          <a:xfrm>
            <a:off x="10532734" y="40075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3" name="مستطيل مستدير الزوايا 16">
            <a:hlinkClick r:id="" action="ppaction://noaction"/>
            <a:extLst>
              <a:ext uri="{FF2B5EF4-FFF2-40B4-BE49-F238E27FC236}">
                <a16:creationId xmlns="" xmlns:a16="http://schemas.microsoft.com/office/drawing/2014/main" id="{E26899B5-85F1-47B1-AE22-01A44E3E7B06}"/>
              </a:ext>
            </a:extLst>
          </p:cNvPr>
          <p:cNvSpPr/>
          <p:nvPr/>
        </p:nvSpPr>
        <p:spPr>
          <a:xfrm>
            <a:off x="10517494" y="53086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6" name="مستطيل مستدير الزوايا 16">
            <a:hlinkClick r:id="" action="ppaction://noaction"/>
            <a:extLst>
              <a:ext uri="{FF2B5EF4-FFF2-40B4-BE49-F238E27FC236}">
                <a16:creationId xmlns="" xmlns:a16="http://schemas.microsoft.com/office/drawing/2014/main" id="{234515CF-A18E-4E8C-8ADD-92081BB9ADAC}"/>
              </a:ext>
            </a:extLst>
          </p:cNvPr>
          <p:cNvSpPr/>
          <p:nvPr/>
        </p:nvSpPr>
        <p:spPr>
          <a:xfrm>
            <a:off x="10517493" y="4642265"/>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4429704" y="298322"/>
            <a:ext cx="6115777" cy="830997"/>
          </a:xfrm>
          <a:prstGeom prst="rect">
            <a:avLst/>
          </a:prstGeom>
        </p:spPr>
        <p:txBody>
          <a:bodyPr wrap="none">
            <a:spAutoFit/>
          </a:bodyPr>
          <a:lstStyle/>
          <a:p>
            <a:pPr algn="r" rtl="1">
              <a:spcBef>
                <a:spcPts val="0"/>
              </a:spcBef>
              <a:spcAft>
                <a:spcPts val="1000"/>
              </a:spcAft>
            </a:pPr>
            <a:r>
              <a:rPr lang="ar-BH" sz="4800" dirty="0">
                <a:solidFill>
                  <a:schemeClr val="bg1"/>
                </a:solidFill>
                <a:latin typeface="Sakkal Majalla" panose="02000000000000000000" pitchFamily="2" charset="-78"/>
                <a:cs typeface="Sultan bold" pitchFamily="2" charset="-78"/>
              </a:rPr>
              <a:t>مفهوم الإبداع والابتكار</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مستطيل مستدير الزوايا 15">
            <a:extLst>
              <a:ext uri="{FF2B5EF4-FFF2-40B4-BE49-F238E27FC236}">
                <a16:creationId xmlns="" xmlns:a16="http://schemas.microsoft.com/office/drawing/2014/main" id="{D163B739-8FD5-4D76-9AE1-A860FAE15E91}"/>
              </a:ext>
            </a:extLst>
          </p:cNvPr>
          <p:cNvSpPr/>
          <p:nvPr/>
        </p:nvSpPr>
        <p:spPr>
          <a:xfrm>
            <a:off x="405443" y="1759199"/>
            <a:ext cx="9779908" cy="1129147"/>
          </a:xfrm>
          <a:prstGeom prst="roundRect">
            <a:avLst>
              <a:gd name="adj" fmla="val 0"/>
            </a:avLst>
          </a:prstGeom>
          <a:solidFill>
            <a:schemeClr val="accent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b" anchorCtr="0" forceAA="0" compatLnSpc="1">
            <a:prstTxWarp prst="textNoShape">
              <a:avLst/>
            </a:prstTxWarp>
            <a:noAutofit/>
          </a:bodyPr>
          <a:lstStyle/>
          <a:p>
            <a:pPr marL="178435" marR="0" indent="-228600" algn="r" rtl="1">
              <a:lnSpc>
                <a:spcPct val="107000"/>
              </a:lnSpc>
              <a:spcBef>
                <a:spcPts val="0"/>
              </a:spcBef>
              <a:spcAft>
                <a:spcPts val="0"/>
              </a:spcAft>
            </a:pPr>
            <a:r>
              <a:rPr lang="ar-BH" sz="3200" b="1" dirty="0">
                <a:solidFill>
                  <a:srgbClr val="0D0D0D"/>
                </a:solidFill>
                <a:effectLst/>
                <a:ea typeface="Calibri" panose="020F0502020204030204" pitchFamily="34" charset="0"/>
                <a:cs typeface="Sakkal Majalla" panose="02000000000000000000" pitchFamily="2" charset="-78"/>
              </a:rPr>
              <a:t>عملية الإتيان بشيء جديد أو تحسين وتطوير شيء موجود وتجديده</a:t>
            </a:r>
            <a:r>
              <a:rPr lang="ar-BH" sz="1600" b="1" dirty="0">
                <a:solidFill>
                  <a:srgbClr val="0D0D0D"/>
                </a:solidFill>
                <a:effectLst/>
                <a:ea typeface="Calibri" panose="020F0502020204030204" pitchFamily="34" charset="0"/>
                <a:cs typeface="Sakkal Majalla" panose="02000000000000000000" pitchFamily="2" charset="-78"/>
              </a:rPr>
              <a:t>.</a:t>
            </a:r>
            <a:endParaRPr lang="en-US" sz="1100" dirty="0">
              <a:effectLst/>
              <a:ea typeface="Calibri" panose="020F0502020204030204" pitchFamily="34" charset="0"/>
              <a:cs typeface="Arial" panose="020B0604020202020204" pitchFamily="34" charset="0"/>
            </a:endParaRPr>
          </a:p>
        </p:txBody>
      </p:sp>
      <p:sp>
        <p:nvSpPr>
          <p:cNvPr id="56" name="Rectangle 55">
            <a:extLst>
              <a:ext uri="{FF2B5EF4-FFF2-40B4-BE49-F238E27FC236}">
                <a16:creationId xmlns="" xmlns:a16="http://schemas.microsoft.com/office/drawing/2014/main" id="{CED45139-4FD7-4E6F-920C-8663EDEDBF82}"/>
              </a:ext>
            </a:extLst>
          </p:cNvPr>
          <p:cNvSpPr/>
          <p:nvPr/>
        </p:nvSpPr>
        <p:spPr>
          <a:xfrm>
            <a:off x="6675709" y="1346108"/>
            <a:ext cx="3509642" cy="828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6710" marR="0" algn="r" rtl="1">
              <a:lnSpc>
                <a:spcPct val="107000"/>
              </a:lnSpc>
              <a:spcBef>
                <a:spcPts val="0"/>
              </a:spcBef>
              <a:spcAft>
                <a:spcPts val="0"/>
              </a:spcAft>
            </a:pPr>
            <a:r>
              <a:rPr lang="ar-BH" sz="2800" dirty="0">
                <a:ea typeface="Calibri" panose="020F0502020204030204" pitchFamily="34" charset="0"/>
                <a:cs typeface="Sultan bold"/>
              </a:rPr>
              <a:t>  </a:t>
            </a:r>
            <a:r>
              <a:rPr lang="ar-BH" sz="2800" dirty="0">
                <a:effectLst/>
                <a:ea typeface="Calibri" panose="020F0502020204030204" pitchFamily="34" charset="0"/>
                <a:cs typeface="Sultan bold"/>
              </a:rPr>
              <a:t> الإبداع </a:t>
            </a:r>
            <a:r>
              <a:rPr lang="ar-BH" sz="2800" dirty="0">
                <a:effectLst/>
                <a:ea typeface="Calibri" panose="020F0502020204030204" pitchFamily="34" charset="0"/>
                <a:cs typeface="Calibri" panose="020F0502020204030204" pitchFamily="34" charset="0"/>
              </a:rPr>
              <a:t>(</a:t>
            </a:r>
            <a:r>
              <a:rPr lang="en-US" sz="2800" b="1" dirty="0">
                <a:effectLst/>
                <a:latin typeface="Sakkal Majalla" panose="02000000000000000000" pitchFamily="2" charset="-78"/>
                <a:ea typeface="Calibri" panose="020F0502020204030204" pitchFamily="34" charset="0"/>
                <a:cs typeface="Arial" panose="020B0604020202020204" pitchFamily="34" charset="0"/>
              </a:rPr>
              <a:t>Creativity</a:t>
            </a:r>
            <a:r>
              <a:rPr lang="ar-BH" sz="2800" dirty="0">
                <a:effectLst/>
                <a:ea typeface="Calibri" panose="020F0502020204030204" pitchFamily="34" charset="0"/>
                <a:cs typeface="Calibri" panose="020F0502020204030204" pitchFamily="34" charset="0"/>
              </a:rPr>
              <a:t>)</a:t>
            </a:r>
            <a:endParaRPr lang="en-US" dirty="0">
              <a:effectLst/>
              <a:ea typeface="Calibri" panose="020F0502020204030204" pitchFamily="34" charset="0"/>
              <a:cs typeface="Arial" panose="020B0604020202020204" pitchFamily="34" charset="0"/>
            </a:endParaRPr>
          </a:p>
        </p:txBody>
      </p:sp>
      <p:sp>
        <p:nvSpPr>
          <p:cNvPr id="64" name="مستطيل مستدير الزوايا 15">
            <a:extLst>
              <a:ext uri="{FF2B5EF4-FFF2-40B4-BE49-F238E27FC236}">
                <a16:creationId xmlns="" xmlns:a16="http://schemas.microsoft.com/office/drawing/2014/main" id="{03DC2317-7753-43FD-8CB7-261E39A10A09}"/>
              </a:ext>
            </a:extLst>
          </p:cNvPr>
          <p:cNvSpPr/>
          <p:nvPr/>
        </p:nvSpPr>
        <p:spPr>
          <a:xfrm>
            <a:off x="483688" y="4273252"/>
            <a:ext cx="9779908" cy="917653"/>
          </a:xfrm>
          <a:prstGeom prst="roundRect">
            <a:avLst>
              <a:gd name="adj" fmla="val 0"/>
            </a:avLst>
          </a:prstGeom>
          <a:solidFill>
            <a:srgbClr val="ED7D31">
              <a:lumMod val="20000"/>
              <a:lumOff val="80000"/>
            </a:srgbClr>
          </a:solidFill>
          <a:ln w="19050" cap="flat" cmpd="sng" algn="ctr">
            <a:noFill/>
            <a:prstDash val="solid"/>
            <a:miter lim="800000"/>
          </a:ln>
          <a:effectLst/>
        </p:spPr>
        <p:txBody>
          <a:bodyPr rot="0" spcFirstLastPara="0" vert="horz" wrap="square" lIns="91440" tIns="45720" rIns="91440" bIns="45720" numCol="1" spcCol="0" rtlCol="1" fromWordArt="0" anchor="b" anchorCtr="0" forceAA="0" compatLnSpc="1">
            <a:prstTxWarp prst="textNoShape">
              <a:avLst/>
            </a:prstTxWarp>
            <a:noAutofit/>
          </a:bodyPr>
          <a:lstStyle/>
          <a:p>
            <a:pPr marL="178435" marR="0" lvl="0" indent="-228600" algn="r" defTabSz="914400" rtl="1" eaLnBrk="1" fontAlgn="auto" latinLnBrk="0" hangingPunct="1">
              <a:lnSpc>
                <a:spcPct val="107000"/>
              </a:lnSpc>
              <a:spcBef>
                <a:spcPts val="0"/>
              </a:spcBef>
              <a:spcAft>
                <a:spcPts val="0"/>
              </a:spcAft>
              <a:buClrTx/>
              <a:buSzTx/>
              <a:buFontTx/>
              <a:buNone/>
              <a:tabLst/>
              <a:defRPr/>
            </a:pPr>
            <a:r>
              <a:rPr kumimoji="0" lang="ar-BH" sz="2800" b="1" i="0" u="none" strike="noStrike" kern="0" cap="none" spc="0" normalizeH="0" baseline="0" noProof="0" dirty="0">
                <a:ln>
                  <a:noFill/>
                </a:ln>
                <a:solidFill>
                  <a:srgbClr val="0D0D0D"/>
                </a:solidFill>
                <a:effectLst/>
                <a:uLnTx/>
                <a:uFillTx/>
                <a:latin typeface="Calibri" panose="020F0502020204030204"/>
                <a:ea typeface="Calibri" panose="020F0502020204030204" pitchFamily="34" charset="0"/>
                <a:cs typeface="Sakkal Majalla" panose="02000000000000000000" pitchFamily="2" charset="-78"/>
              </a:rPr>
              <a:t>الخطوات التنفيذية لتحويل الأفكار الإبداعية إلى واقع ملموس</a:t>
            </a:r>
            <a:r>
              <a:rPr kumimoji="0" lang="ar-BH" sz="1600" b="1" i="0" u="none" strike="noStrike" kern="0" cap="none" spc="0" normalizeH="0" baseline="0" noProof="0" dirty="0">
                <a:ln>
                  <a:noFill/>
                </a:ln>
                <a:solidFill>
                  <a:srgbClr val="0D0D0D"/>
                </a:solidFill>
                <a:effectLst/>
                <a:uLnTx/>
                <a:uFillTx/>
                <a:latin typeface="Calibri" panose="020F0502020204030204"/>
                <a:ea typeface="Calibri" panose="020F0502020204030204" pitchFamily="34" charset="0"/>
                <a:cs typeface="Sakkal Majalla" panose="02000000000000000000" pitchFamily="2" charset="-78"/>
              </a:rPr>
              <a:t>.</a:t>
            </a:r>
            <a:endParaRPr kumimoji="0" lang="en-US" sz="11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Arial" panose="020B0604020202020204" pitchFamily="34" charset="0"/>
            </a:endParaRPr>
          </a:p>
        </p:txBody>
      </p:sp>
      <p:sp>
        <p:nvSpPr>
          <p:cNvPr id="65" name="Rectangle 64">
            <a:extLst>
              <a:ext uri="{FF2B5EF4-FFF2-40B4-BE49-F238E27FC236}">
                <a16:creationId xmlns="" xmlns:a16="http://schemas.microsoft.com/office/drawing/2014/main" id="{EED5547B-3E6E-4114-877E-0D0067948E95}"/>
              </a:ext>
            </a:extLst>
          </p:cNvPr>
          <p:cNvSpPr/>
          <p:nvPr/>
        </p:nvSpPr>
        <p:spPr>
          <a:xfrm>
            <a:off x="6452195" y="3528857"/>
            <a:ext cx="3811401" cy="782043"/>
          </a:xfrm>
          <a:prstGeom prst="rect">
            <a:avLst/>
          </a:prstGeom>
          <a:solidFill>
            <a:srgbClr val="ED7D31"/>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346710" marR="0" lvl="0" indent="0" algn="r" defTabSz="914400" rtl="1" eaLnBrk="1" fontAlgn="auto" latinLnBrk="0" hangingPunct="1">
              <a:lnSpc>
                <a:spcPct val="107000"/>
              </a:lnSpc>
              <a:spcBef>
                <a:spcPts val="0"/>
              </a:spcBef>
              <a:spcAft>
                <a:spcPts val="0"/>
              </a:spcAft>
              <a:buClrTx/>
              <a:buSzTx/>
              <a:buFontTx/>
              <a:buNone/>
              <a:tabLst/>
              <a:defRPr/>
            </a:pPr>
            <a:r>
              <a:rPr kumimoji="0" lang="ar-BH" sz="24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Sultan bold"/>
              </a:rPr>
              <a:t>الابتكار </a:t>
            </a:r>
            <a:r>
              <a:rPr kumimoji="0" lang="ar-BH" sz="24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Calibri" panose="020F0502020204030204" pitchFamily="34" charset="0"/>
              </a:rPr>
              <a:t>(</a:t>
            </a:r>
            <a:r>
              <a:rPr kumimoji="0" lang="en-US" sz="3600" b="1" i="0" u="none" strike="noStrike" kern="0" cap="none" spc="0" normalizeH="0" baseline="0" noProof="0" dirty="0">
                <a:ln>
                  <a:noFill/>
                </a:ln>
                <a:solidFill>
                  <a:sysClr val="window" lastClr="FFFFFF"/>
                </a:solidFill>
                <a:effectLst/>
                <a:uLnTx/>
                <a:uFillTx/>
                <a:latin typeface="Sakkal Majalla" panose="02000000000000000000" pitchFamily="2" charset="-78"/>
                <a:ea typeface="Calibri" panose="020F0502020204030204" pitchFamily="34" charset="0"/>
                <a:cs typeface="Arial" panose="020B0604020202020204" pitchFamily="34" charset="0"/>
              </a:rPr>
              <a:t>Innovation</a:t>
            </a:r>
            <a:r>
              <a:rPr kumimoji="0" lang="ar-BH" sz="16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Calibri" panose="020F0502020204030204" pitchFamily="34" charset="0"/>
              </a:rPr>
              <a:t>)</a:t>
            </a:r>
            <a:endParaRPr kumimoji="0" lang="en-US" sz="11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Arial" panose="020B0604020202020204" pitchFamily="34" charset="0"/>
            </a:endParaRPr>
          </a:p>
        </p:txBody>
      </p:sp>
      <p:sp>
        <p:nvSpPr>
          <p:cNvPr id="54" name="TextBox 53">
            <a:extLst>
              <a:ext uri="{FF2B5EF4-FFF2-40B4-BE49-F238E27FC236}">
                <a16:creationId xmlns="" xmlns:a16="http://schemas.microsoft.com/office/drawing/2014/main" id="{17ABBA60-06FF-4401-BB53-22B64CBB39FC}"/>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869866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33064" y="1299690"/>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342900" lvl="0" indent="-342900" algn="justLow" rtl="1">
              <a:lnSpc>
                <a:spcPct val="107000"/>
              </a:lnSpc>
              <a:spcAft>
                <a:spcPts val="800"/>
              </a:spcAft>
              <a:buClr>
                <a:srgbClr val="5A8887"/>
              </a:buClr>
              <a:buSzPts val="1200"/>
              <a:buFont typeface="Wingdings 3" panose="05040102010807070707" pitchFamily="18" charset="2"/>
              <a:buChar char=""/>
            </a:pPr>
            <a:r>
              <a:rPr lang="ar-BH" sz="32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تأمّل مع زملائك صورة صندوق، ودوِّن أفكارًا جديدة غير مألوفة يمكن من خلالها تطوير الصندوق والاستفادة منه في استعمالات أخرى.</a:t>
            </a:r>
            <a:endParaRPr lang="en-US" sz="3200" dirty="0">
              <a:effectLst/>
              <a:latin typeface="Calibri" panose="020F0502020204030204" pitchFamily="34" charset="0"/>
              <a:ea typeface="Calibri" panose="020F0502020204030204" pitchFamily="34" charset="0"/>
              <a:cs typeface="Wingdings 3" panose="05040102010807070707" pitchFamily="18" charset="2"/>
            </a:endParaRPr>
          </a:p>
          <a:p>
            <a:pPr marL="342900" lvl="0" indent="-342900" algn="justLow" rtl="1">
              <a:lnSpc>
                <a:spcPct val="107000"/>
              </a:lnSpc>
              <a:spcAft>
                <a:spcPts val="800"/>
              </a:spcAft>
              <a:buClr>
                <a:srgbClr val="5A8887"/>
              </a:buClr>
              <a:buSzPts val="1200"/>
              <a:buFont typeface="Wingdings 3" panose="05040102010807070707" pitchFamily="18" charset="2"/>
              <a:buChar char=""/>
            </a:pPr>
            <a:r>
              <a:rPr lang="ar-BH" sz="32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اعرض وزملاؤك في المجموعة ما توصلتم إليه أمام المجموعات الأخرى.  </a:t>
            </a:r>
            <a:endParaRPr lang="en-US" sz="3200" dirty="0">
              <a:effectLst/>
              <a:latin typeface="Calibri" panose="020F0502020204030204" pitchFamily="34" charset="0"/>
              <a:ea typeface="Calibri" panose="020F0502020204030204" pitchFamily="34" charset="0"/>
              <a:cs typeface="Wingdings 3" panose="05040102010807070707" pitchFamily="18" charset="2"/>
            </a:endParaRPr>
          </a:p>
          <a:p>
            <a:pPr marL="342900" marR="1890395" lvl="0" indent="-342900" algn="justLow" rtl="1">
              <a:lnSpc>
                <a:spcPct val="107000"/>
              </a:lnSpc>
              <a:spcAft>
                <a:spcPts val="800"/>
              </a:spcAft>
              <a:buClr>
                <a:srgbClr val="5A8887"/>
              </a:buClr>
              <a:buSzPts val="1200"/>
              <a:buFont typeface="Wingdings 3" panose="05040102010807070707" pitchFamily="18" charset="2"/>
              <a:buChar char=""/>
            </a:pPr>
            <a:r>
              <a:rPr lang="ar-BH" sz="32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وازن أفكار المجموعات الأخرى من حيث:  عددها - تنوّعها - تفردها (عدم تكرارها مع المجموعات الأخرى).</a:t>
            </a:r>
            <a:endParaRPr lang="en-US" sz="3200" dirty="0">
              <a:effectLst/>
              <a:latin typeface="Calibri" panose="020F0502020204030204" pitchFamily="34" charset="0"/>
              <a:ea typeface="Calibri" panose="020F0502020204030204" pitchFamily="34" charset="0"/>
              <a:cs typeface="Wingdings 3" panose="05040102010807070707" pitchFamily="18" charset="2"/>
            </a:endParaRPr>
          </a:p>
          <a:p>
            <a:pPr marL="342900" lvl="0" indent="-342900" algn="justLow" rtl="1">
              <a:lnSpc>
                <a:spcPct val="107000"/>
              </a:lnSpc>
              <a:spcAft>
                <a:spcPts val="800"/>
              </a:spcAft>
              <a:buClr>
                <a:srgbClr val="5A8887"/>
              </a:buClr>
              <a:buSzPts val="1200"/>
              <a:buFont typeface="Wingdings 3" panose="05040102010807070707" pitchFamily="18" charset="2"/>
              <a:buChar char=""/>
            </a:pPr>
            <a:r>
              <a:rPr lang="ar-BH" sz="32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استنتج وزملاؤك في المجموعة الآتي:</a:t>
            </a:r>
            <a:endParaRPr lang="en-US" sz="3200" dirty="0">
              <a:effectLst/>
              <a:latin typeface="Calibri" panose="020F0502020204030204" pitchFamily="34" charset="0"/>
              <a:ea typeface="Calibri" panose="020F0502020204030204" pitchFamily="34" charset="0"/>
              <a:cs typeface="Wingdings 3" panose="05040102010807070707" pitchFamily="18" charset="2"/>
            </a:endParaRPr>
          </a:p>
          <a:p>
            <a:pPr marL="342900" marR="630555" lvl="0" indent="-342900" algn="justLow" rtl="1">
              <a:lnSpc>
                <a:spcPct val="107000"/>
              </a:lnSpc>
              <a:buClr>
                <a:srgbClr val="5A8887"/>
              </a:buClr>
              <a:buSzPts val="1400"/>
              <a:buFont typeface="Symbol" panose="05050102010706020507" pitchFamily="18" charset="2"/>
              <a:buChar char=""/>
            </a:pPr>
            <a:r>
              <a:rPr lang="ar-BH" sz="32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العلاقة بين عدد الأفكار وتنوعها وتفردها ومكونات الإبداع والابتكار.</a:t>
            </a: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342900" marR="630555" lvl="0" indent="-342900" algn="justLow" rtl="1">
              <a:lnSpc>
                <a:spcPct val="115000"/>
              </a:lnSpc>
              <a:spcAft>
                <a:spcPts val="800"/>
              </a:spcAft>
              <a:buClr>
                <a:srgbClr val="5A8887"/>
              </a:buClr>
              <a:buSzPts val="1400"/>
              <a:buFont typeface="Symbol" panose="05050102010706020507" pitchFamily="18" charset="2"/>
              <a:buChar char=""/>
            </a:pPr>
            <a:r>
              <a:rPr lang="ar-BH" sz="32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العلاقة بين الأفكار الجديدة ومفهوم الإبداع والابتكار.</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37" name="مستطيل مستدير الزوايا 5">
            <a:hlinkClick r:id="rId2" action="ppaction://hlinksldjump"/>
            <a:extLst>
              <a:ext uri="{FF2B5EF4-FFF2-40B4-BE49-F238E27FC236}">
                <a16:creationId xmlns="" xmlns:a16="http://schemas.microsoft.com/office/drawing/2014/main" id="{43E9C12C-5BC2-40AE-ACC5-04FA6747C583}"/>
              </a:ext>
            </a:extLst>
          </p:cNvPr>
          <p:cNvSpPr/>
          <p:nvPr/>
        </p:nvSpPr>
        <p:spPr>
          <a:xfrm>
            <a:off x="10545482" y="1488631"/>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8" name="مستطيل مستدير الزوايا 11">
            <a:hlinkClick r:id="rId3" action="ppaction://hlinksldjump"/>
            <a:extLst>
              <a:ext uri="{FF2B5EF4-FFF2-40B4-BE49-F238E27FC236}">
                <a16:creationId xmlns="" xmlns:a16="http://schemas.microsoft.com/office/drawing/2014/main" id="{26A7B993-6928-4D4E-A625-2F80AE4E59C8}"/>
              </a:ext>
            </a:extLst>
          </p:cNvPr>
          <p:cNvSpPr/>
          <p:nvPr/>
        </p:nvSpPr>
        <p:spPr>
          <a:xfrm>
            <a:off x="10520081" y="2093214"/>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9" name="مستطيل مستدير الزوايا 12">
            <a:hlinkClick r:id="rId4" action="ppaction://hlinksldjump"/>
            <a:extLst>
              <a:ext uri="{FF2B5EF4-FFF2-40B4-BE49-F238E27FC236}">
                <a16:creationId xmlns="" xmlns:a16="http://schemas.microsoft.com/office/drawing/2014/main" id="{02C9A14A-8535-4363-81B7-4E9E0BA9039D}"/>
              </a:ext>
            </a:extLst>
          </p:cNvPr>
          <p:cNvSpPr/>
          <p:nvPr/>
        </p:nvSpPr>
        <p:spPr>
          <a:xfrm>
            <a:off x="10517493" y="2782737"/>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40" name="مستطيل مستدير الزوايا 16">
            <a:hlinkClick r:id="" action="ppaction://noaction"/>
            <a:extLst>
              <a:ext uri="{FF2B5EF4-FFF2-40B4-BE49-F238E27FC236}">
                <a16:creationId xmlns="" xmlns:a16="http://schemas.microsoft.com/office/drawing/2014/main" id="{F0F1F850-26EE-4CA3-86F7-9345F8C043B7}"/>
              </a:ext>
            </a:extLst>
          </p:cNvPr>
          <p:cNvSpPr/>
          <p:nvPr/>
        </p:nvSpPr>
        <p:spPr>
          <a:xfrm>
            <a:off x="10517494" y="338732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41" name="مستطيل مستدير الزوايا 16">
            <a:hlinkClick r:id="rId5" action="ppaction://hlinksldjump"/>
            <a:extLst>
              <a:ext uri="{FF2B5EF4-FFF2-40B4-BE49-F238E27FC236}">
                <a16:creationId xmlns="" xmlns:a16="http://schemas.microsoft.com/office/drawing/2014/main" id="{FCAA9A9D-66D9-4C62-9EA9-08AEB5B5C91D}"/>
              </a:ext>
            </a:extLst>
          </p:cNvPr>
          <p:cNvSpPr/>
          <p:nvPr/>
        </p:nvSpPr>
        <p:spPr>
          <a:xfrm>
            <a:off x="10518976" y="59730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42" name="مستطيل مستدير الزوايا 16">
            <a:hlinkClick r:id="" action="ppaction://noaction"/>
            <a:extLst>
              <a:ext uri="{FF2B5EF4-FFF2-40B4-BE49-F238E27FC236}">
                <a16:creationId xmlns="" xmlns:a16="http://schemas.microsoft.com/office/drawing/2014/main" id="{A6D69346-064A-43CE-86E1-9DDD1539E51B}"/>
              </a:ext>
            </a:extLst>
          </p:cNvPr>
          <p:cNvSpPr/>
          <p:nvPr/>
        </p:nvSpPr>
        <p:spPr>
          <a:xfrm>
            <a:off x="10532734" y="40075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3" name="مستطيل مستدير الزوايا 16">
            <a:hlinkClick r:id="" action="ppaction://noaction"/>
            <a:extLst>
              <a:ext uri="{FF2B5EF4-FFF2-40B4-BE49-F238E27FC236}">
                <a16:creationId xmlns="" xmlns:a16="http://schemas.microsoft.com/office/drawing/2014/main" id="{E26899B5-85F1-47B1-AE22-01A44E3E7B06}"/>
              </a:ext>
            </a:extLst>
          </p:cNvPr>
          <p:cNvSpPr/>
          <p:nvPr/>
        </p:nvSpPr>
        <p:spPr>
          <a:xfrm>
            <a:off x="10517494" y="530865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6" name="مستطيل مستدير الزوايا 16">
            <a:hlinkClick r:id="" action="ppaction://noaction"/>
            <a:extLst>
              <a:ext uri="{FF2B5EF4-FFF2-40B4-BE49-F238E27FC236}">
                <a16:creationId xmlns="" xmlns:a16="http://schemas.microsoft.com/office/drawing/2014/main" id="{234515CF-A18E-4E8C-8ADD-92081BB9ADAC}"/>
              </a:ext>
            </a:extLst>
          </p:cNvPr>
          <p:cNvSpPr/>
          <p:nvPr/>
        </p:nvSpPr>
        <p:spPr>
          <a:xfrm>
            <a:off x="10517493" y="4642265"/>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5579057" y="298322"/>
            <a:ext cx="4966424" cy="830997"/>
          </a:xfrm>
          <a:prstGeom prst="rect">
            <a:avLst/>
          </a:prstGeom>
        </p:spPr>
        <p:txBody>
          <a:bodyPr wrap="none">
            <a:spAutoFit/>
          </a:bodyPr>
          <a:lstStyle/>
          <a:p>
            <a:pPr algn="r" rtl="1">
              <a:spcBef>
                <a:spcPts val="0"/>
              </a:spcBef>
              <a:spcAft>
                <a:spcPts val="1000"/>
              </a:spcAft>
            </a:pPr>
            <a:r>
              <a:rPr lang="ar-BH" sz="4800" dirty="0">
                <a:solidFill>
                  <a:schemeClr val="bg1"/>
                </a:solidFill>
                <a:latin typeface="Sakkal Majalla" panose="02000000000000000000" pitchFamily="2" charset="-78"/>
                <a:cs typeface="Sultan bold" pitchFamily="2" charset="-78"/>
              </a:rPr>
              <a:t>عناصر الإبداع والابتكار</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Rectangle 56">
            <a:extLst>
              <a:ext uri="{FF2B5EF4-FFF2-40B4-BE49-F238E27FC236}">
                <a16:creationId xmlns="" xmlns:a16="http://schemas.microsoft.com/office/drawing/2014/main" id="{1386D455-E8CC-49A6-99CF-2936ADEC46D0}"/>
              </a:ext>
            </a:extLst>
          </p:cNvPr>
          <p:cNvSpPr/>
          <p:nvPr/>
        </p:nvSpPr>
        <p:spPr>
          <a:xfrm>
            <a:off x="871269" y="525664"/>
            <a:ext cx="3245708" cy="663807"/>
          </a:xfrm>
          <a:prstGeom prst="rect">
            <a:avLst/>
          </a:prstGeom>
          <a:solidFill>
            <a:srgbClr val="5A88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rtl="1">
              <a:lnSpc>
                <a:spcPct val="107000"/>
              </a:lnSpc>
              <a:spcBef>
                <a:spcPts val="0"/>
              </a:spcBef>
              <a:spcAft>
                <a:spcPts val="0"/>
              </a:spcAft>
            </a:pPr>
            <a:r>
              <a:rPr lang="ar-BH" sz="2400" dirty="0">
                <a:effectLst/>
                <a:ea typeface="Calibri" panose="020F0502020204030204" pitchFamily="34" charset="0"/>
                <a:cs typeface="Sultan bold"/>
              </a:rPr>
              <a:t>مهارة جماعيّة</a:t>
            </a:r>
            <a:r>
              <a:rPr lang="ar-BH" sz="2400" b="1" dirty="0">
                <a:effectLst/>
                <a:ea typeface="Calibri" panose="020F0502020204030204" pitchFamily="34" charset="0"/>
                <a:cs typeface="Times New Roman" panose="02020603050405020304" pitchFamily="18" charset="0"/>
              </a:rPr>
              <a:t> (1-2-2)</a:t>
            </a:r>
            <a:endParaRPr lang="en-US" sz="1600" dirty="0">
              <a:effectLst/>
              <a:ea typeface="Calibri" panose="020F0502020204030204" pitchFamily="34" charset="0"/>
              <a:cs typeface="Arial" panose="020B0604020202020204" pitchFamily="34" charset="0"/>
            </a:endParaRPr>
          </a:p>
        </p:txBody>
      </p:sp>
      <p:pic>
        <p:nvPicPr>
          <p:cNvPr id="59" name="Picture 58">
            <a:extLst>
              <a:ext uri="{FF2B5EF4-FFF2-40B4-BE49-F238E27FC236}">
                <a16:creationId xmlns="" xmlns:a16="http://schemas.microsoft.com/office/drawing/2014/main" id="{4CC85A9C-A69A-4D58-8EF2-D3412F70AE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37" y="3519361"/>
            <a:ext cx="2788742" cy="2872214"/>
          </a:xfrm>
          <a:prstGeom prst="rect">
            <a:avLst/>
          </a:prstGeom>
        </p:spPr>
      </p:pic>
      <p:sp>
        <p:nvSpPr>
          <p:cNvPr id="53" name="TextBox 52">
            <a:extLst>
              <a:ext uri="{FF2B5EF4-FFF2-40B4-BE49-F238E27FC236}">
                <a16:creationId xmlns="" xmlns:a16="http://schemas.microsoft.com/office/drawing/2014/main" id="{58CD0572-F8EE-4DFB-9B0B-24D3DE1D866F}"/>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مهارة الإبداع والابتكار</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45160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docProps/app.xml><?xml version="1.0" encoding="utf-8"?>
<Properties xmlns="http://schemas.openxmlformats.org/officeDocument/2006/extended-properties" xmlns:vt="http://schemas.openxmlformats.org/officeDocument/2006/docPropsVTypes">
  <Template>PPT TMPLT (2)</Template>
  <TotalTime>1558</TotalTime>
  <Words>2302</Words>
  <Application>Microsoft Office PowerPoint</Application>
  <PresentationFormat>Widescreen</PresentationFormat>
  <Paragraphs>459</Paragraphs>
  <Slides>28</Slides>
  <Notes>0</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Arial</vt:lpstr>
      <vt:lpstr>Arial Black</vt:lpstr>
      <vt:lpstr>Arvo</vt:lpstr>
      <vt:lpstr>Calibri</vt:lpstr>
      <vt:lpstr>Calibri Light</vt:lpstr>
      <vt:lpstr>Sakkal Majalla</vt:lpstr>
      <vt:lpstr>Simplified Arabic</vt:lpstr>
      <vt:lpstr>Sultan bold</vt:lpstr>
      <vt:lpstr>Symbol</vt:lpstr>
      <vt:lpstr>Times New Roman</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Anissa Ibrahim Alsadoon</cp:lastModifiedBy>
  <cp:revision>46</cp:revision>
  <dcterms:created xsi:type="dcterms:W3CDTF">2020-03-09T08:29:54Z</dcterms:created>
  <dcterms:modified xsi:type="dcterms:W3CDTF">2022-03-03T05:38:36Z</dcterms:modified>
</cp:coreProperties>
</file>