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7" r:id="rId3"/>
    <p:sldId id="276" r:id="rId4"/>
    <p:sldId id="277" r:id="rId5"/>
    <p:sldId id="278" r:id="rId6"/>
    <p:sldId id="279" r:id="rId7"/>
    <p:sldId id="281" r:id="rId8"/>
    <p:sldId id="282" r:id="rId9"/>
    <p:sldId id="283" r:id="rId10"/>
    <p:sldId id="284" r:id="rId11"/>
    <p:sldId id="285" r:id="rId12"/>
    <p:sldId id="286" r:id="rId13"/>
    <p:sldId id="287" r:id="rId14"/>
    <p:sldId id="292" r:id="rId15"/>
    <p:sldId id="295" r:id="rId16"/>
    <p:sldId id="288" r:id="rId17"/>
    <p:sldId id="293" r:id="rId18"/>
    <p:sldId id="291" r:id="rId19"/>
    <p:sldId id="29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ECFF"/>
    <a:srgbClr val="FF9999"/>
    <a:srgbClr val="9999FF"/>
    <a:srgbClr val="FF6600"/>
    <a:srgbClr val="6666FF"/>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2" autoAdjust="0"/>
    <p:restoredTop sz="94660"/>
  </p:normalViewPr>
  <p:slideViewPr>
    <p:cSldViewPr snapToGrid="0">
      <p:cViewPr varScale="1">
        <p:scale>
          <a:sx n="62" d="100"/>
          <a:sy n="62" d="100"/>
        </p:scale>
        <p:origin x="102"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12/21/2020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12/21/2020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12/21/2020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12/21/2020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http://www.almhml.com/media/images/kid.jpg"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ar.wikipedia.org/wiki/%D8%AA%D9%86%D8%A7%D9%81%D8%B3" TargetMode="External"/><Relationship Id="rId2" Type="http://schemas.openxmlformats.org/officeDocument/2006/relationships/hyperlink" Target="http://ar.wikipedia.org/wiki/%D8%B9%D9%86%D9%81" TargetMode="External"/><Relationship Id="rId1" Type="http://schemas.openxmlformats.org/officeDocument/2006/relationships/slideLayout" Target="../slideLayouts/slideLayout7.xml"/><Relationship Id="rId4" Type="http://schemas.openxmlformats.org/officeDocument/2006/relationships/hyperlink" Target="http://ar.wikipedia.org/wiki/%D8%AA%D9%84%D9%81%D8%A7%D8%B2"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http://www.almhml.com/media/images/dm33_com_children_(10).jpg"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http://www.almhml.com/media/images/dm33_com_children_(106).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36704" t="26893" r="37363" b="16252"/>
          <a:stretch/>
        </p:blipFill>
        <p:spPr>
          <a:xfrm>
            <a:off x="727670" y="2763565"/>
            <a:ext cx="2884868" cy="355586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Rectangle 4"/>
          <p:cNvSpPr/>
          <p:nvPr/>
        </p:nvSpPr>
        <p:spPr>
          <a:xfrm>
            <a:off x="4071622" y="3634284"/>
            <a:ext cx="4768948" cy="1938992"/>
          </a:xfrm>
          <a:prstGeom prst="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rtl="1"/>
            <a:r>
              <a:rPr lang="ar-BH" sz="2800" b="1" dirty="0">
                <a:solidFill>
                  <a:srgbClr val="FF0000"/>
                </a:solidFill>
                <a:latin typeface="Sakkal Majalla" panose="02000000000000000000" pitchFamily="2" charset="-78"/>
                <a:cs typeface="Sakkal Majalla" panose="02000000000000000000" pitchFamily="2" charset="-78"/>
              </a:rPr>
              <a:t>مادة التربية الأسرية (الطفولة 211 ) </a:t>
            </a:r>
          </a:p>
          <a:p>
            <a:pPr algn="ctr" rtl="1"/>
            <a:r>
              <a:rPr lang="ar-BH" sz="2800" b="1" dirty="0">
                <a:latin typeface="Sakkal Majalla" panose="02000000000000000000" pitchFamily="2" charset="-78"/>
                <a:cs typeface="Sakkal Majalla" panose="02000000000000000000" pitchFamily="2" charset="-78"/>
              </a:rPr>
              <a:t>الصف الثاني- الثالث ثانوي</a:t>
            </a:r>
            <a:br>
              <a:rPr lang="ar-BH" sz="2800" b="1" dirty="0">
                <a:latin typeface="Sakkal Majalla" panose="02000000000000000000" pitchFamily="2" charset="-78"/>
                <a:cs typeface="Sakkal Majalla" panose="02000000000000000000" pitchFamily="2" charset="-78"/>
              </a:rPr>
            </a:br>
            <a:r>
              <a:rPr lang="ar-BH" sz="2800" b="1" dirty="0">
                <a:latin typeface="Sakkal Majalla" panose="02000000000000000000" pitchFamily="2" charset="-78"/>
                <a:cs typeface="Sakkal Majalla" panose="02000000000000000000" pitchFamily="2" charset="-78"/>
              </a:rPr>
              <a:t>الفصل</a:t>
            </a:r>
            <a:r>
              <a:rPr lang="ar-BH" sz="3600" b="1" dirty="0">
                <a:latin typeface="Sakkal Majalla" panose="02000000000000000000" pitchFamily="2" charset="-78"/>
                <a:cs typeface="Sakkal Majalla" panose="02000000000000000000" pitchFamily="2" charset="-78"/>
              </a:rPr>
              <a:t> </a:t>
            </a:r>
            <a:r>
              <a:rPr lang="ar-BH" sz="2800" b="1" dirty="0">
                <a:latin typeface="Sakkal Majalla" panose="02000000000000000000" pitchFamily="2" charset="-78"/>
                <a:cs typeface="Sakkal Majalla" panose="02000000000000000000" pitchFamily="2" charset="-78"/>
              </a:rPr>
              <a:t>الدراسي</a:t>
            </a:r>
            <a:r>
              <a:rPr lang="ar-BH" sz="3600" b="1" dirty="0">
                <a:latin typeface="Sakkal Majalla" panose="02000000000000000000" pitchFamily="2" charset="-78"/>
                <a:cs typeface="Sakkal Majalla" panose="02000000000000000000" pitchFamily="2" charset="-78"/>
              </a:rPr>
              <a:t> </a:t>
            </a:r>
            <a:r>
              <a:rPr lang="ar-BH" sz="2800" b="1" dirty="0">
                <a:latin typeface="Sakkal Majalla" panose="02000000000000000000" pitchFamily="2" charset="-78"/>
                <a:cs typeface="Sakkal Majalla" panose="02000000000000000000" pitchFamily="2" charset="-78"/>
              </a:rPr>
              <a:t>الأول/الثاني</a:t>
            </a:r>
          </a:p>
          <a:p>
            <a:pPr algn="ctr" rtl="1"/>
            <a:r>
              <a:rPr lang="ar-BH" sz="2800" b="1" dirty="0">
                <a:latin typeface="Sakkal Majalla" panose="02000000000000000000" pitchFamily="2" charset="-78"/>
                <a:cs typeface="Sakkal Majalla" panose="02000000000000000000" pitchFamily="2" charset="-78"/>
              </a:rPr>
              <a:t>الصفحة71-79</a:t>
            </a:r>
          </a:p>
        </p:txBody>
      </p:sp>
      <p:sp>
        <p:nvSpPr>
          <p:cNvPr id="6" name="Rounded Rectangle 5"/>
          <p:cNvSpPr/>
          <p:nvPr/>
        </p:nvSpPr>
        <p:spPr>
          <a:xfrm>
            <a:off x="2009106" y="1557727"/>
            <a:ext cx="9358894" cy="1468523"/>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5400" b="1" dirty="0">
                <a:solidFill>
                  <a:schemeClr val="bg1"/>
                </a:solidFill>
                <a:latin typeface="Sakkal Majalla" panose="02000000000000000000" pitchFamily="2" charset="-78"/>
                <a:cs typeface="Sakkal Majalla" panose="02000000000000000000" pitchFamily="2" charset="-78"/>
              </a:rPr>
              <a:t>الدرس الثاني و الثالث عشر : </a:t>
            </a:r>
          </a:p>
          <a:p>
            <a:r>
              <a:rPr lang="ar-BH" sz="5400" b="1" dirty="0">
                <a:solidFill>
                  <a:schemeClr val="bg1"/>
                </a:solidFill>
                <a:latin typeface="Sakkal Majalla" panose="02000000000000000000" pitchFamily="2" charset="-78"/>
                <a:cs typeface="Sakkal Majalla" panose="02000000000000000000" pitchFamily="2" charset="-78"/>
              </a:rPr>
              <a:t>المشكلات السلوكية لأطفال ما قبل المدرسة</a:t>
            </a:r>
            <a:endParaRPr lang="en-US" sz="5400" b="1" dirty="0">
              <a:solidFill>
                <a:schemeClr val="bg1"/>
              </a:solidFill>
              <a:latin typeface="Sakkal Majalla" panose="02000000000000000000" pitchFamily="2" charset="-78"/>
              <a:cs typeface="Sakkal Majalla" panose="02000000000000000000" pitchFamily="2" charset="-78"/>
            </a:endParaRPr>
          </a:p>
        </p:txBody>
      </p:sp>
      <p:pic>
        <p:nvPicPr>
          <p:cNvPr id="7" name="Picture 743" descr="upsetbab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9654" y="3946669"/>
            <a:ext cx="2125014" cy="174510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4217226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85662666"/>
              </p:ext>
            </p:extLst>
          </p:nvPr>
        </p:nvGraphicFramePr>
        <p:xfrm>
          <a:off x="459347" y="2605471"/>
          <a:ext cx="11732653" cy="3549498"/>
        </p:xfrm>
        <a:graphic>
          <a:graphicData uri="http://schemas.openxmlformats.org/drawingml/2006/table">
            <a:tbl>
              <a:tblPr firstRow="1" bandRow="1">
                <a:tableStyleId>{5C22544A-7EE6-4342-B048-85BDC9FD1C3A}</a:tableStyleId>
              </a:tblPr>
              <a:tblGrid>
                <a:gridCol w="4417453">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4100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EG" sz="2000" b="1" dirty="0">
                          <a:solidFill>
                            <a:srgbClr val="FF0000"/>
                          </a:solidFill>
                          <a:latin typeface="Sakkal Majalla" panose="02000000000000000000" pitchFamily="2" charset="-78"/>
                          <a:cs typeface="Sakkal Majalla" panose="02000000000000000000" pitchFamily="2" charset="-78"/>
                        </a:rPr>
                        <a:t>علاج مشكلة</a:t>
                      </a:r>
                      <a:r>
                        <a:rPr lang="ar-BH" sz="2000" b="1" dirty="0">
                          <a:solidFill>
                            <a:srgbClr val="FF0000"/>
                          </a:solidFill>
                          <a:latin typeface="Sakkal Majalla" panose="02000000000000000000" pitchFamily="2" charset="-78"/>
                          <a:cs typeface="Sakkal Majalla" panose="02000000000000000000" pitchFamily="2" charset="-78"/>
                        </a:rPr>
                        <a:t> العدوان</a:t>
                      </a:r>
                      <a:endParaRPr lang="en-US" sz="20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BH" sz="2000" b="1" dirty="0">
                          <a:solidFill>
                            <a:srgbClr val="FF0000"/>
                          </a:solidFill>
                          <a:latin typeface="Sakkal Majalla" panose="02000000000000000000" pitchFamily="2" charset="-78"/>
                          <a:cs typeface="Sakkal Majalla" panose="02000000000000000000" pitchFamily="2" charset="-78"/>
                        </a:rPr>
                        <a:t>أسباب العدوان</a:t>
                      </a:r>
                      <a:endParaRPr lang="en-US" sz="20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000"/>
                  </a:ext>
                </a:extLst>
              </a:tr>
              <a:tr h="3022902">
                <a:tc>
                  <a:txBody>
                    <a:bodyPr/>
                    <a:lstStyle/>
                    <a:p>
                      <a:pPr marL="285750" lvl="0" indent="-285750" algn="r" rtl="1">
                        <a:buFont typeface="Arial" panose="020B0604020202020204" pitchFamily="34" charset="0"/>
                        <a:buChar char="•"/>
                      </a:pPr>
                      <a:r>
                        <a:rPr lang="ar-SA" sz="2000" b="1" kern="1200" dirty="0">
                          <a:solidFill>
                            <a:schemeClr val="dk1"/>
                          </a:solidFill>
                          <a:effectLst/>
                          <a:latin typeface="Sakkal Majalla" panose="02000000000000000000" pitchFamily="2" charset="-78"/>
                          <a:ea typeface="+mn-ea"/>
                          <a:cs typeface="Sakkal Majalla" panose="02000000000000000000" pitchFamily="2" charset="-78"/>
                        </a:rPr>
                        <a:t>التربية الصحيحة السوية داخل المنزل.</a:t>
                      </a:r>
                      <a:endParaRPr lang="en-US" sz="2000" b="1" kern="1200" dirty="0">
                        <a:solidFill>
                          <a:schemeClr val="dk1"/>
                        </a:solidFill>
                        <a:effectLst/>
                        <a:latin typeface="Sakkal Majalla" panose="02000000000000000000" pitchFamily="2" charset="-78"/>
                        <a:ea typeface="+mn-ea"/>
                        <a:cs typeface="Sakkal Majalla" panose="02000000000000000000" pitchFamily="2" charset="-78"/>
                      </a:endParaRPr>
                    </a:p>
                    <a:p>
                      <a:pPr marL="285750" lvl="0" indent="-285750" algn="r" rtl="1">
                        <a:buFont typeface="Arial" panose="020B0604020202020204" pitchFamily="34" charset="0"/>
                        <a:buChar char="•"/>
                      </a:pPr>
                      <a:r>
                        <a:rPr lang="ar-SA" sz="2000" b="1" kern="1200" dirty="0">
                          <a:solidFill>
                            <a:schemeClr val="dk1"/>
                          </a:solidFill>
                          <a:effectLst/>
                          <a:latin typeface="Sakkal Majalla" panose="02000000000000000000" pitchFamily="2" charset="-78"/>
                          <a:ea typeface="+mn-ea"/>
                          <a:cs typeface="Sakkal Majalla" panose="02000000000000000000" pitchFamily="2" charset="-78"/>
                        </a:rPr>
                        <a:t>تعزيز حب التعاون مع الآخرين لدى الطفل.</a:t>
                      </a:r>
                      <a:endParaRPr lang="en-US" sz="2000" b="1" kern="1200" dirty="0">
                        <a:solidFill>
                          <a:schemeClr val="dk1"/>
                        </a:solidFill>
                        <a:effectLst/>
                        <a:latin typeface="Sakkal Majalla" panose="02000000000000000000" pitchFamily="2" charset="-78"/>
                        <a:ea typeface="+mn-ea"/>
                        <a:cs typeface="Sakkal Majalla" panose="02000000000000000000" pitchFamily="2" charset="-78"/>
                      </a:endParaRPr>
                    </a:p>
                    <a:p>
                      <a:pPr marL="285750" lvl="0" indent="-285750" algn="r" rtl="1">
                        <a:buFont typeface="Arial" panose="020B0604020202020204" pitchFamily="34" charset="0"/>
                        <a:buChar char="•"/>
                      </a:pPr>
                      <a:r>
                        <a:rPr lang="ar-BH" sz="2000" b="1" kern="1200" dirty="0">
                          <a:solidFill>
                            <a:schemeClr val="dk1"/>
                          </a:solidFill>
                          <a:effectLst/>
                          <a:latin typeface="Sakkal Majalla" panose="02000000000000000000" pitchFamily="2" charset="-78"/>
                          <a:ea typeface="+mn-ea"/>
                          <a:cs typeface="Sakkal Majalla" panose="02000000000000000000" pitchFamily="2" charset="-78"/>
                        </a:rPr>
                        <a:t>إشباع النقص العاطفي والمادي والاجتماعي لدى الطفل.</a:t>
                      </a:r>
                      <a:endParaRPr lang="en-US" sz="2000" b="1" kern="1200" dirty="0">
                        <a:solidFill>
                          <a:schemeClr val="dk1"/>
                        </a:solidFill>
                        <a:effectLst/>
                        <a:latin typeface="Sakkal Majalla" panose="02000000000000000000" pitchFamily="2" charset="-78"/>
                        <a:ea typeface="+mn-ea"/>
                        <a:cs typeface="Sakkal Majalla" panose="02000000000000000000" pitchFamily="2" charset="-78"/>
                      </a:endParaRPr>
                    </a:p>
                    <a:p>
                      <a:pPr rtl="1"/>
                      <a:r>
                        <a:rPr lang="ar-BH" sz="2000" kern="1200" dirty="0">
                          <a:solidFill>
                            <a:schemeClr val="dk1"/>
                          </a:solidFill>
                          <a:effectLst/>
                          <a:latin typeface="Sakkal Majalla" panose="02000000000000000000" pitchFamily="2" charset="-78"/>
                          <a:ea typeface="+mn-ea"/>
                          <a:cs typeface="Sakkal Majalla" panose="02000000000000000000" pitchFamily="2" charset="-78"/>
                        </a:rPr>
                        <a:t> </a:t>
                      </a:r>
                      <a:endParaRPr lang="en-US" sz="2000" kern="1200" dirty="0">
                        <a:solidFill>
                          <a:schemeClr val="dk1"/>
                        </a:solidFill>
                        <a:effectLst/>
                        <a:latin typeface="Sakkal Majalla" panose="02000000000000000000" pitchFamily="2" charset="-78"/>
                        <a:ea typeface="+mn-ea"/>
                        <a:cs typeface="Sakkal Majalla" panose="02000000000000000000" pitchFamily="2" charset="-78"/>
                      </a:endParaRPr>
                    </a:p>
                    <a:p>
                      <a:pPr marL="342900" lvl="0" indent="-342900" algn="r" rtl="1">
                        <a:buFont typeface="Arial" panose="020B0604020202020204" pitchFamily="34" charset="0"/>
                        <a:buChar char="•"/>
                      </a:pPr>
                      <a:endParaRPr lang="en-US" sz="2000" dirty="0">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285750" lvl="0" indent="-285750" algn="r" rtl="1">
                        <a:buFont typeface="Arial" panose="020B0604020202020204" pitchFamily="34" charset="0"/>
                        <a:buChar char="•"/>
                      </a:pPr>
                      <a:r>
                        <a:rPr lang="ar-SA" sz="2000" b="1" u="none" kern="1200" dirty="0">
                          <a:solidFill>
                            <a:schemeClr val="tx1"/>
                          </a:solidFill>
                          <a:effectLst/>
                          <a:latin typeface="Sakkal Majalla" panose="02000000000000000000" pitchFamily="2" charset="-78"/>
                          <a:ea typeface="+mn-ea"/>
                          <a:cs typeface="Sakkal Majalla" panose="02000000000000000000" pitchFamily="2" charset="-78"/>
                        </a:rPr>
                        <a:t>خلال </a:t>
                      </a:r>
                      <a:r>
                        <a:rPr lang="ar-BH" sz="2000" b="1" u="none" kern="1200" dirty="0">
                          <a:solidFill>
                            <a:schemeClr val="tx1"/>
                          </a:solidFill>
                          <a:effectLst/>
                          <a:latin typeface="Sakkal Majalla" panose="02000000000000000000" pitchFamily="2" charset="-78"/>
                          <a:ea typeface="+mn-ea"/>
                          <a:cs typeface="Sakkal Majalla" panose="02000000000000000000" pitchFamily="2" charset="-78"/>
                        </a:rPr>
                        <a:t>ال</a:t>
                      </a:r>
                      <a:r>
                        <a:rPr lang="ar-SA" sz="2000" b="1" u="none" kern="1200" dirty="0">
                          <a:solidFill>
                            <a:schemeClr val="tx1"/>
                          </a:solidFill>
                          <a:effectLst/>
                          <a:latin typeface="Sakkal Majalla" panose="02000000000000000000" pitchFamily="2" charset="-78"/>
                          <a:ea typeface="+mn-ea"/>
                          <a:cs typeface="Sakkal Majalla" panose="02000000000000000000" pitchFamily="2" charset="-78"/>
                        </a:rPr>
                        <a:t>شعور بالنقص المادي أو العاطفي أو الاجتماعي وغيرها.</a:t>
                      </a:r>
                      <a:endParaRPr lang="en-US" sz="2000" b="1" u="none" kern="1200" dirty="0">
                        <a:solidFill>
                          <a:schemeClr val="tx1"/>
                        </a:solidFill>
                        <a:effectLst/>
                        <a:latin typeface="Sakkal Majalla" panose="02000000000000000000" pitchFamily="2" charset="-78"/>
                        <a:ea typeface="+mn-ea"/>
                        <a:cs typeface="Sakkal Majalla" panose="02000000000000000000" pitchFamily="2" charset="-78"/>
                      </a:endParaRPr>
                    </a:p>
                    <a:p>
                      <a:pPr marL="285750" lvl="0" indent="-285750" algn="r" rtl="1">
                        <a:buFont typeface="Arial" panose="020B0604020202020204" pitchFamily="34" charset="0"/>
                        <a:buChar char="•"/>
                      </a:pPr>
                      <a:r>
                        <a:rPr lang="ar-SA" sz="2000" b="1" u="none" kern="1200" dirty="0">
                          <a:solidFill>
                            <a:schemeClr val="tx1"/>
                          </a:solidFill>
                          <a:effectLst/>
                          <a:latin typeface="Sakkal Majalla" panose="02000000000000000000" pitchFamily="2" charset="-78"/>
                          <a:ea typeface="+mn-ea"/>
                          <a:cs typeface="Sakkal Majalla" panose="02000000000000000000" pitchFamily="2" charset="-78"/>
                        </a:rPr>
                        <a:t>التربية الخاطئة حينما يوجهه الوالدان إلى العنف لرد الأذى عنه من قبل الآخرين.</a:t>
                      </a:r>
                      <a:endParaRPr lang="en-US" sz="2000" b="1" u="none" kern="1200" dirty="0">
                        <a:solidFill>
                          <a:schemeClr val="tx1"/>
                        </a:solidFill>
                        <a:effectLst/>
                        <a:latin typeface="Sakkal Majalla" panose="02000000000000000000" pitchFamily="2" charset="-78"/>
                        <a:ea typeface="+mn-ea"/>
                        <a:cs typeface="Sakkal Majalla" panose="02000000000000000000" pitchFamily="2" charset="-78"/>
                      </a:endParaRPr>
                    </a:p>
                    <a:p>
                      <a:pPr marL="285750" lvl="0" indent="-285750" algn="r" rtl="1">
                        <a:buFont typeface="Arial" panose="020B0604020202020204" pitchFamily="34" charset="0"/>
                        <a:buChar char="•"/>
                      </a:pPr>
                      <a:r>
                        <a:rPr lang="ar-SA" sz="2000" b="1" u="none" kern="1200" dirty="0">
                          <a:solidFill>
                            <a:schemeClr val="tx1"/>
                          </a:solidFill>
                          <a:effectLst/>
                          <a:latin typeface="Sakkal Majalla" panose="02000000000000000000" pitchFamily="2" charset="-78"/>
                          <a:ea typeface="+mn-ea"/>
                          <a:cs typeface="Sakkal Majalla" panose="02000000000000000000" pitchFamily="2" charset="-78"/>
                        </a:rPr>
                        <a:t>الغيرة أحياناً.</a:t>
                      </a:r>
                      <a:endParaRPr lang="en-US" sz="2000" b="1" u="none" kern="1200" dirty="0">
                        <a:solidFill>
                          <a:schemeClr val="tx1"/>
                        </a:solidFill>
                        <a:effectLst/>
                        <a:latin typeface="Sakkal Majalla" panose="02000000000000000000" pitchFamily="2" charset="-78"/>
                        <a:ea typeface="+mn-ea"/>
                        <a:cs typeface="Sakkal Majalla" panose="02000000000000000000" pitchFamily="2" charset="-78"/>
                      </a:endParaRPr>
                    </a:p>
                    <a:p>
                      <a:pPr marL="285750" lvl="0" indent="-285750" algn="r" rtl="1">
                        <a:buFont typeface="Arial" panose="020B0604020202020204" pitchFamily="34" charset="0"/>
                        <a:buChar char="•"/>
                      </a:pPr>
                      <a:r>
                        <a:rPr lang="ar-SA" sz="2000" b="1" u="none" kern="1200" dirty="0">
                          <a:solidFill>
                            <a:schemeClr val="tx1"/>
                          </a:solidFill>
                          <a:effectLst/>
                          <a:latin typeface="Sakkal Majalla" panose="02000000000000000000" pitchFamily="2" charset="-78"/>
                          <a:ea typeface="+mn-ea"/>
                          <a:cs typeface="Sakkal Majalla" panose="02000000000000000000" pitchFamily="2" charset="-78"/>
                        </a:rPr>
                        <a:t>للبيئة دور كبير في تغير سلوك الطفل . </a:t>
                      </a:r>
                      <a:endParaRPr lang="en-US" sz="2000" b="1" u="none" kern="1200" dirty="0">
                        <a:solidFill>
                          <a:schemeClr val="tx1"/>
                        </a:solidFill>
                        <a:effectLst/>
                        <a:latin typeface="Sakkal Majalla" panose="02000000000000000000" pitchFamily="2" charset="-78"/>
                        <a:ea typeface="+mn-ea"/>
                        <a:cs typeface="Sakkal Majalla" panose="02000000000000000000" pitchFamily="2" charset="-78"/>
                      </a:endParaRPr>
                    </a:p>
                    <a:p>
                      <a:pPr marL="285750" lvl="0" indent="-285750" algn="r" rtl="1">
                        <a:buFont typeface="Arial" panose="020B0604020202020204" pitchFamily="34" charset="0"/>
                        <a:buChar char="•"/>
                      </a:pPr>
                      <a:r>
                        <a:rPr lang="ar-SA" sz="2000" b="1" u="none" kern="1200" dirty="0">
                          <a:solidFill>
                            <a:schemeClr val="tx1"/>
                          </a:solidFill>
                          <a:effectLst/>
                          <a:latin typeface="Sakkal Majalla" panose="02000000000000000000" pitchFamily="2" charset="-78"/>
                          <a:ea typeface="+mn-ea"/>
                          <a:cs typeface="Sakkal Majalla" panose="02000000000000000000" pitchFamily="2" charset="-78"/>
                        </a:rPr>
                        <a:t>الاضطراب أو المرض النفسي.</a:t>
                      </a:r>
                      <a:endParaRPr lang="en-US" sz="2000" b="1" u="none" kern="1200" dirty="0">
                        <a:solidFill>
                          <a:schemeClr val="tx1"/>
                        </a:solidFill>
                        <a:effectLst/>
                        <a:latin typeface="Sakkal Majalla" panose="02000000000000000000" pitchFamily="2" charset="-78"/>
                        <a:ea typeface="+mn-ea"/>
                        <a:cs typeface="Sakkal Majalla" panose="02000000000000000000" pitchFamily="2" charset="-78"/>
                      </a:endParaRPr>
                    </a:p>
                    <a:p>
                      <a:pPr marL="285750" lvl="0" indent="-285750" algn="r" rtl="1">
                        <a:buFont typeface="Arial" panose="020B0604020202020204" pitchFamily="34" charset="0"/>
                        <a:buChar char="•"/>
                      </a:pPr>
                      <a:r>
                        <a:rPr lang="ar-SA" sz="2000" b="1" u="none" kern="1200" dirty="0">
                          <a:solidFill>
                            <a:schemeClr val="tx1"/>
                          </a:solidFill>
                          <a:effectLst/>
                          <a:latin typeface="Sakkal Majalla" panose="02000000000000000000" pitchFamily="2" charset="-78"/>
                          <a:ea typeface="+mn-ea"/>
                          <a:cs typeface="Sakkal Majalla" panose="02000000000000000000" pitchFamily="2" charset="-78"/>
                        </a:rPr>
                        <a:t>القسوة الزائدة من قبل الوالدين أو أحدهما ممَّا يؤدي الى الانتقام. </a:t>
                      </a:r>
                      <a:endParaRPr lang="en-US" sz="2000" b="1" u="none" kern="1200" dirty="0">
                        <a:solidFill>
                          <a:schemeClr val="tx1"/>
                        </a:solidFill>
                        <a:effectLst/>
                        <a:latin typeface="Sakkal Majalla" panose="02000000000000000000" pitchFamily="2" charset="-78"/>
                        <a:ea typeface="+mn-ea"/>
                        <a:cs typeface="Sakkal Majalla" panose="02000000000000000000" pitchFamily="2" charset="-78"/>
                      </a:endParaRPr>
                    </a:p>
                    <a:p>
                      <a:pPr marL="285750" lvl="0" indent="-285750" algn="r" rtl="1">
                        <a:buFont typeface="Arial" panose="020B0604020202020204" pitchFamily="34" charset="0"/>
                        <a:buChar char="•"/>
                      </a:pPr>
                      <a:r>
                        <a:rPr lang="ar-SA" sz="2000" b="1" u="none" kern="1200" dirty="0">
                          <a:solidFill>
                            <a:schemeClr val="tx1"/>
                          </a:solidFill>
                          <a:effectLst/>
                          <a:latin typeface="Sakkal Majalla" panose="02000000000000000000" pitchFamily="2" charset="-78"/>
                          <a:ea typeface="+mn-ea"/>
                          <a:cs typeface="Sakkal Majalla" panose="02000000000000000000" pitchFamily="2" charset="-78"/>
                        </a:rPr>
                        <a:t>فرض السيطرة على الطفل. </a:t>
                      </a:r>
                      <a:endParaRPr lang="en-US" sz="2000" b="1" u="none" kern="1200" dirty="0">
                        <a:solidFill>
                          <a:schemeClr val="tx1"/>
                        </a:solidFill>
                        <a:effectLst/>
                        <a:latin typeface="Sakkal Majalla" panose="02000000000000000000" pitchFamily="2" charset="-78"/>
                        <a:ea typeface="+mn-ea"/>
                        <a:cs typeface="Sakkal Majalla" panose="02000000000000000000" pitchFamily="2" charset="-78"/>
                      </a:endParaRPr>
                    </a:p>
                    <a:p>
                      <a:pPr marL="285750" lvl="0" indent="-285750" algn="r" rtl="1">
                        <a:buFont typeface="Arial" panose="020B0604020202020204" pitchFamily="34" charset="0"/>
                        <a:buChar char="•"/>
                      </a:pPr>
                      <a:r>
                        <a:rPr lang="ar-SA" sz="2000" b="1" u="none" kern="1200" dirty="0">
                          <a:solidFill>
                            <a:schemeClr val="tx1"/>
                          </a:solidFill>
                          <a:effectLst/>
                          <a:latin typeface="Sakkal Majalla" panose="02000000000000000000" pitchFamily="2" charset="-78"/>
                          <a:ea typeface="+mn-ea"/>
                          <a:cs typeface="Sakkal Majalla" panose="02000000000000000000" pitchFamily="2" charset="-78"/>
                        </a:rPr>
                        <a:t>الثقافات التي تمجّد العنف وتحبّذ التنافس </a:t>
                      </a:r>
                      <a:r>
                        <a:rPr lang="ar-BH" sz="2000" b="1" u="none" kern="1200" dirty="0">
                          <a:solidFill>
                            <a:schemeClr val="tx1"/>
                          </a:solidFill>
                          <a:effectLst/>
                          <a:latin typeface="Sakkal Majalla" panose="02000000000000000000" pitchFamily="2" charset="-78"/>
                          <a:ea typeface="+mn-ea"/>
                          <a:cs typeface="Sakkal Majalla" panose="02000000000000000000" pitchFamily="2" charset="-78"/>
                        </a:rPr>
                        <a:t>.</a:t>
                      </a:r>
                      <a:endParaRPr lang="en-US" sz="2000" b="1" u="none" kern="1200" dirty="0">
                        <a:solidFill>
                          <a:schemeClr val="tx1"/>
                        </a:solidFill>
                        <a:effectLst/>
                        <a:latin typeface="Sakkal Majalla" panose="02000000000000000000" pitchFamily="2" charset="-78"/>
                        <a:ea typeface="+mn-ea"/>
                        <a:cs typeface="Sakkal Majalla" panose="02000000000000000000" pitchFamily="2" charset="-78"/>
                      </a:endParaRPr>
                    </a:p>
                    <a:p>
                      <a:pPr marL="285750" lvl="0" indent="-285750" algn="r" rtl="1">
                        <a:buFont typeface="Arial" panose="020B0604020202020204" pitchFamily="34" charset="0"/>
                        <a:buChar char="•"/>
                      </a:pPr>
                      <a:r>
                        <a:rPr lang="ar-SA" sz="2000" b="1" u="none" kern="1200" dirty="0">
                          <a:solidFill>
                            <a:schemeClr val="tx1"/>
                          </a:solidFill>
                          <a:effectLst/>
                          <a:latin typeface="Sakkal Majalla" panose="02000000000000000000" pitchFamily="2" charset="-78"/>
                          <a:ea typeface="+mn-ea"/>
                          <a:cs typeface="Sakkal Majalla" panose="02000000000000000000" pitchFamily="2" charset="-78"/>
                        </a:rPr>
                        <a:t>مشاهدة أفلام العنف بالتلفزيون أو من خلال أية وسيلة أخرى تشجِّع الأولاد على التصرف العدواني</a:t>
                      </a:r>
                      <a:r>
                        <a:rPr lang="ar-BH" sz="2000" u="none" kern="1200" dirty="0">
                          <a:solidFill>
                            <a:schemeClr val="tx1"/>
                          </a:solidFill>
                          <a:effectLst/>
                          <a:latin typeface="Sakkal Majalla" panose="02000000000000000000" pitchFamily="2" charset="-78"/>
                          <a:ea typeface="+mn-ea"/>
                          <a:cs typeface="Sakkal Majalla" panose="02000000000000000000" pitchFamily="2" charset="-78"/>
                        </a:rPr>
                        <a:t>.</a:t>
                      </a:r>
                      <a:endParaRPr lang="en-US" sz="2000" dirty="0">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2923453" y="383499"/>
            <a:ext cx="7045176"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a:r>
              <a:rPr lang="ar-SA"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مشكلة </a:t>
            </a:r>
            <a:r>
              <a:rPr lang="ar-BH"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العدوان </a:t>
            </a:r>
            <a:r>
              <a:rPr lang="ar-SA"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عند الأطفال</a:t>
            </a:r>
            <a:endParaRPr lang="en-US"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endParaRPr>
          </a:p>
        </p:txBody>
      </p:sp>
      <p:sp>
        <p:nvSpPr>
          <p:cNvPr id="7" name="مربع نص 4"/>
          <p:cNvSpPr txBox="1"/>
          <p:nvPr/>
        </p:nvSpPr>
        <p:spPr>
          <a:xfrm>
            <a:off x="888642" y="1331809"/>
            <a:ext cx="10879227" cy="954107"/>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1">
            <a:spAutoFit/>
          </a:bodyPr>
          <a:lstStyle/>
          <a:p>
            <a:pPr algn="justLow" rtl="1"/>
            <a:r>
              <a:rPr lang="ar-SA" sz="2800" dirty="0">
                <a:latin typeface="Sakkal Majalla" panose="02000000000000000000" pitchFamily="2" charset="-78"/>
                <a:ea typeface="Times New Roman" panose="02020603050405020304" pitchFamily="18" charset="0"/>
                <a:cs typeface="Sakkal Majalla" panose="02000000000000000000" pitchFamily="2" charset="-78"/>
              </a:rPr>
              <a:t>يتمثل السلوك العدواني بالخشونة في الاعتداء على الآخرين بالضرب أو الركل بالأرجل أو التهجم بألفاظ  بذ</a:t>
            </a:r>
            <a:r>
              <a:rPr lang="ar-BH" sz="2800" dirty="0">
                <a:latin typeface="Sakkal Majalla" panose="02000000000000000000" pitchFamily="2" charset="-78"/>
                <a:ea typeface="Times New Roman" panose="02020603050405020304" pitchFamily="18" charset="0"/>
                <a:cs typeface="Sakkal Majalla" panose="02000000000000000000" pitchFamily="2" charset="-78"/>
              </a:rPr>
              <a:t>ي</a:t>
            </a:r>
            <a:r>
              <a:rPr lang="ar-SA" sz="2800" dirty="0" err="1">
                <a:latin typeface="Sakkal Majalla" panose="02000000000000000000" pitchFamily="2" charset="-78"/>
                <a:ea typeface="Times New Roman" panose="02020603050405020304" pitchFamily="18" charset="0"/>
                <a:cs typeface="Sakkal Majalla" panose="02000000000000000000" pitchFamily="2" charset="-78"/>
              </a:rPr>
              <a:t>ئه</a:t>
            </a:r>
            <a:r>
              <a:rPr lang="ar-SA" sz="2800" dirty="0">
                <a:latin typeface="Sakkal Majalla" panose="02000000000000000000" pitchFamily="2" charset="-78"/>
                <a:ea typeface="Times New Roman" panose="02020603050405020304" pitchFamily="18" charset="0"/>
                <a:cs typeface="Sakkal Majalla" panose="02000000000000000000" pitchFamily="2" charset="-78"/>
              </a:rPr>
              <a:t>، ويتطلب سلوك الطفل العدواني اليقظة والانتباه وبذ</a:t>
            </a:r>
            <a:r>
              <a:rPr lang="ar-BH" sz="2800" dirty="0">
                <a:latin typeface="Sakkal Majalla" panose="02000000000000000000" pitchFamily="2" charset="-78"/>
                <a:ea typeface="Times New Roman" panose="02020603050405020304" pitchFamily="18" charset="0"/>
                <a:cs typeface="Sakkal Majalla" panose="02000000000000000000" pitchFamily="2" charset="-78"/>
              </a:rPr>
              <a:t>ل </a:t>
            </a:r>
            <a:r>
              <a:rPr lang="ar-SA" sz="2800" dirty="0">
                <a:latin typeface="Sakkal Majalla" panose="02000000000000000000" pitchFamily="2" charset="-78"/>
                <a:ea typeface="Times New Roman" panose="02020603050405020304" pitchFamily="18" charset="0"/>
                <a:cs typeface="Sakkal Majalla" panose="02000000000000000000" pitchFamily="2" charset="-78"/>
              </a:rPr>
              <a:t>طاقة كبيرة للسيطرة عليه </a:t>
            </a:r>
            <a:r>
              <a:rPr lang="en-US" sz="2800" dirty="0">
                <a:latin typeface="Sakkal Majalla" panose="02000000000000000000" pitchFamily="2" charset="-78"/>
                <a:ea typeface="Times New Roman" panose="02020603050405020304" pitchFamily="18" charset="0"/>
                <a:cs typeface="Sakkal Majalla" panose="02000000000000000000" pitchFamily="2" charset="-78"/>
              </a:rPr>
              <a:t>.</a:t>
            </a:r>
          </a:p>
        </p:txBody>
      </p:sp>
      <p:sp>
        <p:nvSpPr>
          <p:cNvPr id="8" name="TextBox 7"/>
          <p:cNvSpPr txBox="1"/>
          <p:nvPr/>
        </p:nvSpPr>
        <p:spPr>
          <a:xfrm>
            <a:off x="127907" y="6457890"/>
            <a:ext cx="5177306" cy="400110"/>
          </a:xfrm>
          <a:prstGeom prst="rect">
            <a:avLst/>
          </a:prstGeom>
          <a:noFill/>
        </p:spPr>
        <p:txBody>
          <a:bodyPr wrap="square" rtlCol="0">
            <a:spAutoFit/>
          </a:bodyPr>
          <a:lstStyle/>
          <a:p>
            <a:pPr algn="r" rtl="1"/>
            <a:r>
              <a:rPr lang="ar-BH" sz="2000" b="1" dirty="0">
                <a:latin typeface="Sakkal Majalla" panose="02000000000000000000" pitchFamily="2" charset="-78"/>
                <a:cs typeface="Sakkal Majalla" panose="02000000000000000000" pitchFamily="2" charset="-78"/>
              </a:rPr>
              <a:t>المشكلات السلوكية لأطفال ما قبل المدرسة -التربية الأسرية-اسر 211</a:t>
            </a:r>
            <a:endParaRPr lang="en-US" sz="2000" b="1" dirty="0">
              <a:latin typeface="Sakkal Majalla" panose="02000000000000000000" pitchFamily="2" charset="-78"/>
              <a:cs typeface="Sakkal Majalla" panose="02000000000000000000" pitchFamily="2" charset="-78"/>
            </a:endParaRPr>
          </a:p>
        </p:txBody>
      </p:sp>
      <p:pic>
        <p:nvPicPr>
          <p:cNvPr id="6146" name="Picture 743" descr="upsetba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856" y="4231932"/>
            <a:ext cx="2125014" cy="17451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7607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80284808"/>
              </p:ext>
            </p:extLst>
          </p:nvPr>
        </p:nvGraphicFramePr>
        <p:xfrm>
          <a:off x="172650" y="2225529"/>
          <a:ext cx="11886821" cy="4206240"/>
        </p:xfrm>
        <a:graphic>
          <a:graphicData uri="http://schemas.openxmlformats.org/drawingml/2006/table">
            <a:tbl>
              <a:tblPr firstRow="1" bandRow="1">
                <a:tableStyleId>{5C22544A-7EE6-4342-B048-85BDC9FD1C3A}</a:tableStyleId>
              </a:tblPr>
              <a:tblGrid>
                <a:gridCol w="5816026">
                  <a:extLst>
                    <a:ext uri="{9D8B030D-6E8A-4147-A177-3AD203B41FA5}">
                      <a16:colId xmlns:a16="http://schemas.microsoft.com/office/drawing/2014/main" val="20000"/>
                    </a:ext>
                  </a:extLst>
                </a:gridCol>
                <a:gridCol w="6070795">
                  <a:extLst>
                    <a:ext uri="{9D8B030D-6E8A-4147-A177-3AD203B41FA5}">
                      <a16:colId xmlns:a16="http://schemas.microsoft.com/office/drawing/2014/main" val="20001"/>
                    </a:ext>
                  </a:extLst>
                </a:gridCol>
              </a:tblGrid>
              <a:tr h="4095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EG" sz="2400" b="1" dirty="0">
                          <a:solidFill>
                            <a:srgbClr val="FF0000"/>
                          </a:solidFill>
                          <a:latin typeface="Sakkal Majalla" panose="02000000000000000000" pitchFamily="2" charset="-78"/>
                          <a:cs typeface="Sakkal Majalla" panose="02000000000000000000" pitchFamily="2" charset="-78"/>
                        </a:rPr>
                        <a:t>علاج مشكلة</a:t>
                      </a:r>
                      <a:r>
                        <a:rPr lang="ar-BH" sz="2400" b="1" dirty="0">
                          <a:solidFill>
                            <a:srgbClr val="FF0000"/>
                          </a:solidFill>
                          <a:latin typeface="Sakkal Majalla" panose="02000000000000000000" pitchFamily="2" charset="-78"/>
                          <a:cs typeface="Sakkal Majalla" panose="02000000000000000000" pitchFamily="2" charset="-78"/>
                        </a:rPr>
                        <a:t> عدم الثقة بالنفس</a:t>
                      </a:r>
                      <a:endParaRPr lang="en-US" sz="24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BH" sz="2400" b="1" dirty="0">
                          <a:solidFill>
                            <a:srgbClr val="FF0000"/>
                          </a:solidFill>
                          <a:latin typeface="Sakkal Majalla" panose="02000000000000000000" pitchFamily="2" charset="-78"/>
                          <a:cs typeface="Sakkal Majalla" panose="02000000000000000000" pitchFamily="2" charset="-78"/>
                        </a:rPr>
                        <a:t>أسباب مشكلة عدم الثقة بالنفس</a:t>
                      </a:r>
                      <a:endParaRPr lang="en-US" sz="24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000"/>
                  </a:ext>
                </a:extLst>
              </a:tr>
              <a:tr h="3701287">
                <a:tc>
                  <a:txBody>
                    <a:bodyPr/>
                    <a:lstStyle/>
                    <a:p>
                      <a:pPr marL="285750" lvl="0" indent="-285750" algn="r" rtl="1">
                        <a:buFont typeface="Arial" panose="020B0604020202020204" pitchFamily="34" charset="0"/>
                        <a:buChar char="•"/>
                      </a:pPr>
                      <a:r>
                        <a:rPr lang="ar-BH" sz="2000" kern="1200" dirty="0">
                          <a:solidFill>
                            <a:schemeClr val="dk1"/>
                          </a:solidFill>
                          <a:effectLst/>
                          <a:latin typeface="Sakkal Majalla" panose="02000000000000000000" pitchFamily="2" charset="-78"/>
                          <a:ea typeface="+mn-ea"/>
                          <a:cs typeface="Sakkal Majalla" panose="02000000000000000000" pitchFamily="2" charset="-78"/>
                        </a:rPr>
                        <a:t>إ</a:t>
                      </a:r>
                      <a:r>
                        <a:rPr lang="ar-SA" sz="2000" b="1" kern="1200" dirty="0" err="1">
                          <a:solidFill>
                            <a:schemeClr val="dk1"/>
                          </a:solidFill>
                          <a:effectLst/>
                          <a:latin typeface="Sakkal Majalla" panose="02000000000000000000" pitchFamily="2" charset="-78"/>
                          <a:ea typeface="+mn-ea"/>
                          <a:cs typeface="Sakkal Majalla" panose="02000000000000000000" pitchFamily="2" charset="-78"/>
                        </a:rPr>
                        <a:t>حاطة</a:t>
                      </a:r>
                      <a:r>
                        <a:rPr lang="ar-SA" sz="2000" b="1" kern="1200" dirty="0">
                          <a:solidFill>
                            <a:schemeClr val="dk1"/>
                          </a:solidFill>
                          <a:effectLst/>
                          <a:latin typeface="Sakkal Majalla" panose="02000000000000000000" pitchFamily="2" charset="-78"/>
                          <a:ea typeface="+mn-ea"/>
                          <a:cs typeface="Sakkal Majalla" panose="02000000000000000000" pitchFamily="2" charset="-78"/>
                        </a:rPr>
                        <a:t> الطفل بجو من الدفء العاطفي والحنان والمحبة، مع الحزم المعتدل والمرن.</a:t>
                      </a:r>
                      <a:endParaRPr lang="en-US" sz="2000" b="1" kern="1200" dirty="0">
                        <a:solidFill>
                          <a:schemeClr val="dk1"/>
                        </a:solidFill>
                        <a:effectLst/>
                        <a:latin typeface="Sakkal Majalla" panose="02000000000000000000" pitchFamily="2" charset="-78"/>
                        <a:ea typeface="+mn-ea"/>
                        <a:cs typeface="Sakkal Majalla" panose="02000000000000000000" pitchFamily="2" charset="-78"/>
                      </a:endParaRPr>
                    </a:p>
                    <a:p>
                      <a:pPr marL="285750" lvl="0" indent="-285750" algn="r" rtl="1">
                        <a:buFont typeface="Arial" panose="020B0604020202020204" pitchFamily="34" charset="0"/>
                        <a:buChar char="•"/>
                      </a:pPr>
                      <a:r>
                        <a:rPr lang="ar-SA" sz="2000" b="1" kern="1200" dirty="0">
                          <a:solidFill>
                            <a:schemeClr val="dk1"/>
                          </a:solidFill>
                          <a:effectLst/>
                          <a:latin typeface="Sakkal Majalla" panose="02000000000000000000" pitchFamily="2" charset="-78"/>
                          <a:ea typeface="+mn-ea"/>
                          <a:cs typeface="Sakkal Majalla" panose="02000000000000000000" pitchFamily="2" charset="-78"/>
                        </a:rPr>
                        <a:t>تربية روح الاستقلال والاعتماد على النفس في الطفل بالتقدير وعدم السخرية وعدم المقارنة.</a:t>
                      </a:r>
                      <a:endParaRPr lang="en-US" sz="2000" b="1" kern="1200" dirty="0">
                        <a:solidFill>
                          <a:schemeClr val="dk1"/>
                        </a:solidFill>
                        <a:effectLst/>
                        <a:latin typeface="Sakkal Majalla" panose="02000000000000000000" pitchFamily="2" charset="-78"/>
                        <a:ea typeface="+mn-ea"/>
                        <a:cs typeface="Sakkal Majalla" panose="02000000000000000000" pitchFamily="2" charset="-78"/>
                      </a:endParaRPr>
                    </a:p>
                    <a:p>
                      <a:pPr marL="285750" lvl="0" indent="-285750" algn="r" rtl="1">
                        <a:buFont typeface="Arial" panose="020B0604020202020204" pitchFamily="34" charset="0"/>
                        <a:buChar char="•"/>
                      </a:pPr>
                      <a:r>
                        <a:rPr lang="en-US" sz="2000" b="1" kern="1200" dirty="0">
                          <a:solidFill>
                            <a:schemeClr val="dk1"/>
                          </a:solidFill>
                          <a:effectLst/>
                          <a:latin typeface="Sakkal Majalla" panose="02000000000000000000" pitchFamily="2" charset="-78"/>
                          <a:ea typeface="+mn-ea"/>
                          <a:cs typeface="Sakkal Majalla" panose="02000000000000000000" pitchFamily="2" charset="-78"/>
                        </a:rPr>
                        <a:t> </a:t>
                      </a:r>
                      <a:r>
                        <a:rPr lang="ar-SA" sz="2000" b="1" kern="1200" dirty="0">
                          <a:solidFill>
                            <a:schemeClr val="dk1"/>
                          </a:solidFill>
                          <a:effectLst/>
                          <a:latin typeface="Sakkal Majalla" panose="02000000000000000000" pitchFamily="2" charset="-78"/>
                          <a:ea typeface="+mn-ea"/>
                          <a:cs typeface="Sakkal Majalla" panose="02000000000000000000" pitchFamily="2" charset="-78"/>
                        </a:rPr>
                        <a:t> توفير جو عائلي هادئ ومستقر يشبع حاجات الطفل النفسية .</a:t>
                      </a:r>
                      <a:endParaRPr lang="en-US" sz="2000" b="1" kern="1200" dirty="0">
                        <a:solidFill>
                          <a:schemeClr val="dk1"/>
                        </a:solidFill>
                        <a:effectLst/>
                        <a:latin typeface="Sakkal Majalla" panose="02000000000000000000" pitchFamily="2" charset="-78"/>
                        <a:ea typeface="+mn-ea"/>
                        <a:cs typeface="Sakkal Majalla" panose="02000000000000000000" pitchFamily="2" charset="-78"/>
                      </a:endParaRPr>
                    </a:p>
                    <a:p>
                      <a:pPr marL="285750" lvl="0" indent="-285750" algn="r" rtl="1">
                        <a:buFont typeface="Arial" panose="020B0604020202020204" pitchFamily="34" charset="0"/>
                        <a:buChar char="•"/>
                      </a:pPr>
                      <a:r>
                        <a:rPr lang="en-US" sz="2000" b="1" kern="1200" dirty="0">
                          <a:solidFill>
                            <a:schemeClr val="dk1"/>
                          </a:solidFill>
                          <a:effectLst/>
                          <a:latin typeface="Sakkal Majalla" panose="02000000000000000000" pitchFamily="2" charset="-78"/>
                          <a:ea typeface="+mn-ea"/>
                          <a:cs typeface="Sakkal Majalla" panose="02000000000000000000" pitchFamily="2" charset="-78"/>
                        </a:rPr>
                        <a:t>  </a:t>
                      </a:r>
                      <a:r>
                        <a:rPr lang="ar-SA" sz="2000" b="1" kern="1200" dirty="0">
                          <a:solidFill>
                            <a:schemeClr val="dk1"/>
                          </a:solidFill>
                          <a:effectLst/>
                          <a:latin typeface="Sakkal Majalla" panose="02000000000000000000" pitchFamily="2" charset="-78"/>
                          <a:ea typeface="+mn-ea"/>
                          <a:cs typeface="Sakkal Majalla" panose="02000000000000000000" pitchFamily="2" charset="-78"/>
                        </a:rPr>
                        <a:t>اتزان سلوك الآباء (بلا هلع ولا فزع) في المواقف المختلفة خاصة عند مرضه ، أو إصابته بمكروه لتفادي الإيحاء والتقليد والمشاركة. </a:t>
                      </a:r>
                      <a:endParaRPr lang="en-US" sz="2000" b="1" kern="1200" dirty="0">
                        <a:solidFill>
                          <a:schemeClr val="dk1"/>
                        </a:solidFill>
                        <a:effectLst/>
                        <a:latin typeface="Sakkal Majalla" panose="02000000000000000000" pitchFamily="2" charset="-78"/>
                        <a:ea typeface="+mn-ea"/>
                        <a:cs typeface="Sakkal Majalla" panose="02000000000000000000" pitchFamily="2" charset="-78"/>
                      </a:endParaRPr>
                    </a:p>
                    <a:p>
                      <a:pPr marL="285750" lvl="0" indent="-285750" algn="r" rtl="1">
                        <a:buFont typeface="Arial" panose="020B0604020202020204" pitchFamily="34" charset="0"/>
                        <a:buChar char="•"/>
                      </a:pPr>
                      <a:r>
                        <a:rPr lang="ar-SA" sz="2000" b="1" kern="1200" dirty="0">
                          <a:solidFill>
                            <a:schemeClr val="dk1"/>
                          </a:solidFill>
                          <a:effectLst/>
                          <a:latin typeface="Sakkal Majalla" panose="02000000000000000000" pitchFamily="2" charset="-78"/>
                          <a:ea typeface="+mn-ea"/>
                          <a:cs typeface="Sakkal Majalla" panose="02000000000000000000" pitchFamily="2" charset="-78"/>
                        </a:rPr>
                        <a:t> مساعدته على معرفة الحياة وتفهم ما يجهل، وبث الأمن والطمأنينة في نفسه.</a:t>
                      </a:r>
                      <a:endParaRPr lang="en-US" sz="2000" b="1" kern="1200" dirty="0">
                        <a:solidFill>
                          <a:schemeClr val="dk1"/>
                        </a:solidFill>
                        <a:effectLst/>
                        <a:latin typeface="Sakkal Majalla" panose="02000000000000000000" pitchFamily="2" charset="-78"/>
                        <a:ea typeface="+mn-ea"/>
                        <a:cs typeface="Sakkal Majalla" panose="02000000000000000000" pitchFamily="2" charset="-78"/>
                      </a:endParaRPr>
                    </a:p>
                    <a:p>
                      <a:pPr marL="285750" lvl="0" indent="-285750" algn="r" rtl="1">
                        <a:buFont typeface="Arial" panose="020B0604020202020204" pitchFamily="34" charset="0"/>
                        <a:buChar char="•"/>
                      </a:pPr>
                      <a:r>
                        <a:rPr lang="ar-SA" sz="2000" b="1" kern="1200" dirty="0">
                          <a:solidFill>
                            <a:schemeClr val="dk1"/>
                          </a:solidFill>
                          <a:effectLst/>
                          <a:latin typeface="Sakkal Majalla" panose="02000000000000000000" pitchFamily="2" charset="-78"/>
                          <a:ea typeface="+mn-ea"/>
                          <a:cs typeface="Sakkal Majalla" panose="02000000000000000000" pitchFamily="2" charset="-78"/>
                        </a:rPr>
                        <a:t>تعويده على أخذ القرارات في سن مبكرة كي يتعود التعامل بثقة وبلا خوف.</a:t>
                      </a:r>
                      <a:endParaRPr lang="en-US" sz="2000" b="1" kern="1200" dirty="0">
                        <a:solidFill>
                          <a:schemeClr val="dk1"/>
                        </a:solidFill>
                        <a:effectLst/>
                        <a:latin typeface="Sakkal Majalla" panose="02000000000000000000" pitchFamily="2" charset="-78"/>
                        <a:ea typeface="+mn-ea"/>
                        <a:cs typeface="Sakkal Majalla" panose="02000000000000000000" pitchFamily="2" charset="-78"/>
                      </a:endParaRPr>
                    </a:p>
                    <a:p>
                      <a:pPr marL="285750" lvl="0" indent="-285750" algn="r" rtl="1">
                        <a:buFont typeface="Arial" panose="020B0604020202020204" pitchFamily="34" charset="0"/>
                        <a:buChar char="•"/>
                      </a:pPr>
                      <a:r>
                        <a:rPr lang="ar-SA" sz="2000" b="1" kern="1200" dirty="0">
                          <a:solidFill>
                            <a:schemeClr val="dk1"/>
                          </a:solidFill>
                          <a:effectLst/>
                          <a:latin typeface="Sakkal Majalla" panose="02000000000000000000" pitchFamily="2" charset="-78"/>
                          <a:ea typeface="+mn-ea"/>
                          <a:cs typeface="Sakkal Majalla" panose="02000000000000000000" pitchFamily="2" charset="-78"/>
                        </a:rPr>
                        <a:t>عدم قلق الآباء على الأبناء ، والتقليل من التحذير وعدم المبالغة والاستهزاء والحماية الزائدة.</a:t>
                      </a:r>
                      <a:endParaRPr lang="en-US" sz="2000" b="1" dirty="0">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lang="ar-SA" sz="2000" b="1" kern="1200" dirty="0">
                          <a:solidFill>
                            <a:schemeClr val="dk1"/>
                          </a:solidFill>
                          <a:effectLst/>
                          <a:latin typeface="Sakkal Majalla" panose="02000000000000000000" pitchFamily="2" charset="-78"/>
                          <a:ea typeface="+mn-ea"/>
                          <a:cs typeface="Sakkal Majalla" panose="02000000000000000000" pitchFamily="2" charset="-78"/>
                        </a:rPr>
                        <a:t>التربية الخاطئة في الطفولة الأولى، كالمبالغة في الاهتمام بالطفل، أو التدليل الزائد.</a:t>
                      </a:r>
                      <a:endParaRPr lang="ar-BH" sz="2000" b="1" kern="1200" dirty="0">
                        <a:solidFill>
                          <a:schemeClr val="dk1"/>
                        </a:solidFill>
                        <a:effectLst/>
                        <a:latin typeface="Sakkal Majalla" panose="02000000000000000000" pitchFamily="2" charset="-78"/>
                        <a:ea typeface="+mn-ea"/>
                        <a:cs typeface="Sakkal Majalla" panose="02000000000000000000" pitchFamily="2" charset="-78"/>
                      </a:endParaRP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lang="ar-SA" sz="2000" b="1" kern="1200" dirty="0">
                          <a:solidFill>
                            <a:schemeClr val="dk1"/>
                          </a:solidFill>
                          <a:effectLst/>
                          <a:latin typeface="Sakkal Majalla" panose="02000000000000000000" pitchFamily="2" charset="-78"/>
                          <a:ea typeface="+mn-ea"/>
                          <a:cs typeface="Sakkal Majalla" panose="02000000000000000000" pitchFamily="2" charset="-78"/>
                        </a:rPr>
                        <a:t>مقارنة الآباء بين طفل وآخر، بهدف التحفيز والتشجيع مما يأتي بنتائج عكسية.</a:t>
                      </a:r>
                      <a:endParaRPr lang="ar-BH" sz="2000" b="1" kern="1200" dirty="0">
                        <a:solidFill>
                          <a:schemeClr val="dk1"/>
                        </a:solidFill>
                        <a:effectLst/>
                        <a:latin typeface="Sakkal Majalla" panose="02000000000000000000" pitchFamily="2" charset="-78"/>
                        <a:ea typeface="+mn-ea"/>
                        <a:cs typeface="Sakkal Majalla" panose="02000000000000000000" pitchFamily="2" charset="-78"/>
                      </a:endParaRP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lang="ar-SA" sz="2000" b="1" kern="1200" dirty="0">
                          <a:solidFill>
                            <a:schemeClr val="dk1"/>
                          </a:solidFill>
                          <a:effectLst/>
                          <a:latin typeface="Sakkal Majalla" panose="02000000000000000000" pitchFamily="2" charset="-78"/>
                          <a:ea typeface="+mn-ea"/>
                          <a:cs typeface="Sakkal Majalla" panose="02000000000000000000" pitchFamily="2" charset="-78"/>
                        </a:rPr>
                        <a:t>النقد والزجر والتوبيخ والضرب.</a:t>
                      </a:r>
                      <a:endParaRPr lang="ar-BH" sz="2000" b="1" kern="1200" dirty="0">
                        <a:solidFill>
                          <a:schemeClr val="dk1"/>
                        </a:solidFill>
                        <a:effectLst/>
                        <a:latin typeface="Sakkal Majalla" panose="02000000000000000000" pitchFamily="2" charset="-78"/>
                        <a:ea typeface="+mn-ea"/>
                        <a:cs typeface="Sakkal Majalla" panose="02000000000000000000" pitchFamily="2" charset="-78"/>
                      </a:endParaRP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lang="ar-SA" sz="2000" b="1" kern="1200" dirty="0">
                          <a:solidFill>
                            <a:schemeClr val="dk1"/>
                          </a:solidFill>
                          <a:effectLst/>
                          <a:latin typeface="Sakkal Majalla" panose="02000000000000000000" pitchFamily="2" charset="-78"/>
                          <a:ea typeface="+mn-ea"/>
                          <a:cs typeface="Sakkal Majalla" panose="02000000000000000000" pitchFamily="2" charset="-78"/>
                        </a:rPr>
                        <a:t>التنشئة الاعتمادية على الآخرين</a:t>
                      </a:r>
                      <a:r>
                        <a:rPr lang="ar-BH" sz="2000" b="1" kern="1200" dirty="0">
                          <a:solidFill>
                            <a:schemeClr val="dk1"/>
                          </a:solidFill>
                          <a:effectLst/>
                          <a:latin typeface="Sakkal Majalla" panose="02000000000000000000" pitchFamily="2" charset="-78"/>
                          <a:ea typeface="+mn-ea"/>
                          <a:cs typeface="Sakkal Majalla" panose="02000000000000000000" pitchFamily="2" charset="-78"/>
                        </a:rPr>
                        <a:t>.</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lang="ar-SA" sz="2000" b="1" kern="1200" dirty="0">
                          <a:solidFill>
                            <a:schemeClr val="dk1"/>
                          </a:solidFill>
                          <a:effectLst/>
                          <a:latin typeface="Sakkal Majalla" panose="02000000000000000000" pitchFamily="2" charset="-78"/>
                          <a:ea typeface="+mn-ea"/>
                          <a:cs typeface="Sakkal Majalla" panose="02000000000000000000" pitchFamily="2" charset="-78"/>
                        </a:rPr>
                        <a:t>تسلط الآباء وسيطرتهم.</a:t>
                      </a:r>
                      <a:endParaRPr lang="ar-BH" sz="2000" b="1" kern="1200" dirty="0">
                        <a:solidFill>
                          <a:schemeClr val="dk1"/>
                        </a:solidFill>
                        <a:effectLst/>
                        <a:latin typeface="Sakkal Majalla" panose="02000000000000000000" pitchFamily="2" charset="-78"/>
                        <a:ea typeface="+mn-ea"/>
                        <a:cs typeface="Sakkal Majalla" panose="02000000000000000000" pitchFamily="2" charset="-78"/>
                      </a:endParaRP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lang="ar-SA" sz="2000" b="1" kern="1200" dirty="0">
                          <a:solidFill>
                            <a:schemeClr val="dk1"/>
                          </a:solidFill>
                          <a:effectLst/>
                          <a:latin typeface="Sakkal Majalla" panose="02000000000000000000" pitchFamily="2" charset="-78"/>
                          <a:ea typeface="+mn-ea"/>
                          <a:cs typeface="Sakkal Majalla" panose="02000000000000000000" pitchFamily="2" charset="-78"/>
                        </a:rPr>
                        <a:t>اضطراب الجو العائلي ومنازعات الوالدين.</a:t>
                      </a:r>
                      <a:endParaRPr lang="ar-BH" sz="2000" b="1" kern="1200" dirty="0">
                        <a:solidFill>
                          <a:schemeClr val="dk1"/>
                        </a:solidFill>
                        <a:effectLst/>
                        <a:latin typeface="Sakkal Majalla" panose="02000000000000000000" pitchFamily="2" charset="-78"/>
                        <a:ea typeface="+mn-ea"/>
                        <a:cs typeface="Sakkal Majalla" panose="02000000000000000000" pitchFamily="2" charset="-78"/>
                      </a:endParaRP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lang="ar-SA" sz="2000" b="1" kern="1200" dirty="0">
                          <a:solidFill>
                            <a:schemeClr val="dk1"/>
                          </a:solidFill>
                          <a:effectLst/>
                          <a:latin typeface="Sakkal Majalla" panose="02000000000000000000" pitchFamily="2" charset="-78"/>
                          <a:ea typeface="+mn-ea"/>
                          <a:cs typeface="Sakkal Majalla" panose="02000000000000000000" pitchFamily="2" charset="-78"/>
                        </a:rPr>
                        <a:t>النقص الجسماني (عرج - حول - طول مفرط - قصر شديد - تشوه - سمنة مفرطة - انخفاض درجة الذكاء- والتأخر الدراسي).</a:t>
                      </a:r>
                      <a:endParaRPr lang="ar-BH" sz="2000" b="1" kern="1200" dirty="0">
                        <a:solidFill>
                          <a:schemeClr val="dk1"/>
                        </a:solidFill>
                        <a:effectLst/>
                        <a:latin typeface="Sakkal Majalla" panose="02000000000000000000" pitchFamily="2" charset="-78"/>
                        <a:ea typeface="+mn-ea"/>
                        <a:cs typeface="Sakkal Majalla" panose="02000000000000000000" pitchFamily="2" charset="-78"/>
                      </a:endParaRP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lang="ar-SA" sz="2000" b="1" kern="1200" dirty="0">
                          <a:solidFill>
                            <a:schemeClr val="dk1"/>
                          </a:solidFill>
                          <a:effectLst/>
                          <a:latin typeface="Sakkal Majalla" panose="02000000000000000000" pitchFamily="2" charset="-78"/>
                          <a:ea typeface="+mn-ea"/>
                          <a:cs typeface="Sakkal Majalla" panose="02000000000000000000" pitchFamily="2" charset="-78"/>
                        </a:rPr>
                        <a:t>النشأة في بيئة تعاني من القلق النفسي والخوف وعدم الثقة بالنفس، وفي الآخرين.</a:t>
                      </a:r>
                      <a:endParaRPr lang="ar-BH" sz="2000" b="1" kern="1200" dirty="0">
                        <a:solidFill>
                          <a:schemeClr val="dk1"/>
                        </a:solidFill>
                        <a:effectLst/>
                        <a:latin typeface="Sakkal Majalla" panose="02000000000000000000" pitchFamily="2" charset="-78"/>
                        <a:ea typeface="+mn-ea"/>
                        <a:cs typeface="Sakkal Majalla" panose="02000000000000000000" pitchFamily="2" charset="-78"/>
                      </a:endParaRP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lang="ar-SA" sz="2000" b="1" kern="1200" dirty="0">
                          <a:solidFill>
                            <a:schemeClr val="dk1"/>
                          </a:solidFill>
                          <a:effectLst/>
                          <a:latin typeface="Sakkal Majalla" panose="02000000000000000000" pitchFamily="2" charset="-78"/>
                          <a:ea typeface="+mn-ea"/>
                          <a:cs typeface="Sakkal Majalla" panose="02000000000000000000" pitchFamily="2" charset="-78"/>
                        </a:rPr>
                        <a:t>تكرار الفشل والإخفاق.</a:t>
                      </a:r>
                      <a:endParaRPr lang="en-US" sz="2200" b="1" dirty="0">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2745880" y="145734"/>
            <a:ext cx="7045176"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a:r>
              <a:rPr lang="ar-SA"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مشكلة </a:t>
            </a:r>
            <a:r>
              <a:rPr lang="ar-BH"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عدم الثقة بالنفس </a:t>
            </a:r>
            <a:r>
              <a:rPr lang="ar-SA"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عند الأطفال</a:t>
            </a:r>
            <a:endParaRPr lang="en-US"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endParaRPr>
          </a:p>
        </p:txBody>
      </p:sp>
      <p:sp>
        <p:nvSpPr>
          <p:cNvPr id="7" name="مربع نص 4"/>
          <p:cNvSpPr txBox="1"/>
          <p:nvPr/>
        </p:nvSpPr>
        <p:spPr>
          <a:xfrm>
            <a:off x="809625" y="1033924"/>
            <a:ext cx="11292223" cy="954107"/>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1">
            <a:spAutoFit/>
          </a:bodyPr>
          <a:lstStyle/>
          <a:p>
            <a:pPr algn="justLow" rtl="1"/>
            <a:r>
              <a:rPr lang="ar-SA" sz="2800" dirty="0">
                <a:latin typeface="Sakkal Majalla" panose="02000000000000000000" pitchFamily="2" charset="-78"/>
                <a:ea typeface="Times New Roman" panose="02020603050405020304" pitchFamily="18" charset="0"/>
                <a:cs typeface="Sakkal Majalla" panose="02000000000000000000" pitchFamily="2" charset="-78"/>
              </a:rPr>
              <a:t>يعاني بعض الأطفال من ضعف الثقة بالنفس، وعدم الشعور بالأمن والطمأنينة، وقد يصاحبها ظهور مخاوف غير واقعية، وأعراض أخرى كعدم القدرة على الكلام والتأتأة والانطواء والخجل والاكتئاب والتشاؤم وتوقع الخطر.</a:t>
            </a:r>
            <a:endParaRPr lang="en-US" sz="2800" dirty="0">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8" name="TextBox 7"/>
          <p:cNvSpPr txBox="1"/>
          <p:nvPr/>
        </p:nvSpPr>
        <p:spPr>
          <a:xfrm>
            <a:off x="127907" y="6457890"/>
            <a:ext cx="5177306" cy="400110"/>
          </a:xfrm>
          <a:prstGeom prst="rect">
            <a:avLst/>
          </a:prstGeom>
          <a:noFill/>
        </p:spPr>
        <p:txBody>
          <a:bodyPr wrap="square" rtlCol="0">
            <a:spAutoFit/>
          </a:bodyPr>
          <a:lstStyle/>
          <a:p>
            <a:pPr algn="r" rtl="1"/>
            <a:r>
              <a:rPr lang="ar-BH" sz="2000" b="1" dirty="0">
                <a:latin typeface="Sakkal Majalla" panose="02000000000000000000" pitchFamily="2" charset="-78"/>
                <a:cs typeface="Sakkal Majalla" panose="02000000000000000000" pitchFamily="2" charset="-78"/>
              </a:rPr>
              <a:t>المشكلات السلوكية لأطفال ما قبل المدرسة -التربية الأسرية-اسر 211</a:t>
            </a:r>
            <a:endParaRPr lang="en-US"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047528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056756830"/>
              </p:ext>
            </p:extLst>
          </p:nvPr>
        </p:nvGraphicFramePr>
        <p:xfrm>
          <a:off x="965915" y="2302089"/>
          <a:ext cx="10032642" cy="3997814"/>
        </p:xfrm>
        <a:graphic>
          <a:graphicData uri="http://schemas.openxmlformats.org/drawingml/2006/table">
            <a:tbl>
              <a:tblPr firstRow="1" bandRow="1">
                <a:tableStyleId>{5C22544A-7EE6-4342-B048-85BDC9FD1C3A}</a:tableStyleId>
              </a:tblPr>
              <a:tblGrid>
                <a:gridCol w="6439437">
                  <a:extLst>
                    <a:ext uri="{9D8B030D-6E8A-4147-A177-3AD203B41FA5}">
                      <a16:colId xmlns:a16="http://schemas.microsoft.com/office/drawing/2014/main" val="20000"/>
                    </a:ext>
                  </a:extLst>
                </a:gridCol>
                <a:gridCol w="3593205">
                  <a:extLst>
                    <a:ext uri="{9D8B030D-6E8A-4147-A177-3AD203B41FA5}">
                      <a16:colId xmlns:a16="http://schemas.microsoft.com/office/drawing/2014/main" val="20001"/>
                    </a:ext>
                  </a:extLst>
                </a:gridCol>
              </a:tblGrid>
              <a:tr h="4389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EG" sz="2400" b="1" dirty="0">
                          <a:solidFill>
                            <a:srgbClr val="FF0000"/>
                          </a:solidFill>
                          <a:latin typeface="Sakkal Majalla" panose="02000000000000000000" pitchFamily="2" charset="-78"/>
                          <a:cs typeface="Sakkal Majalla" panose="02000000000000000000" pitchFamily="2" charset="-78"/>
                        </a:rPr>
                        <a:t>علاج مشكلة</a:t>
                      </a:r>
                      <a:r>
                        <a:rPr lang="ar-BH" sz="2400" b="1" dirty="0">
                          <a:solidFill>
                            <a:srgbClr val="FF0000"/>
                          </a:solidFill>
                          <a:latin typeface="Sakkal Majalla" panose="02000000000000000000" pitchFamily="2" charset="-78"/>
                          <a:cs typeface="Sakkal Majalla" panose="02000000000000000000" pitchFamily="2" charset="-78"/>
                        </a:rPr>
                        <a:t> الخجل</a:t>
                      </a:r>
                      <a:endParaRPr lang="en-US" sz="24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BH" sz="2400" b="1" dirty="0">
                          <a:solidFill>
                            <a:srgbClr val="FF0000"/>
                          </a:solidFill>
                          <a:latin typeface="Sakkal Majalla" panose="02000000000000000000" pitchFamily="2" charset="-78"/>
                          <a:cs typeface="Sakkal Majalla" panose="02000000000000000000" pitchFamily="2" charset="-78"/>
                        </a:rPr>
                        <a:t>أسباب مشكلة الخجل</a:t>
                      </a:r>
                      <a:endParaRPr lang="en-US" sz="24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000"/>
                  </a:ext>
                </a:extLst>
              </a:tr>
              <a:tr h="3540614">
                <a:tc>
                  <a:txBody>
                    <a:bodyPr/>
                    <a:lstStyle/>
                    <a:p>
                      <a:pPr marL="285750" lvl="0" indent="-285750" algn="r" rtl="1">
                        <a:buFont typeface="Wingdings" panose="05000000000000000000" pitchFamily="2" charset="2"/>
                        <a:buChar char="§"/>
                      </a:pPr>
                      <a:r>
                        <a:rPr lang="ar-SA" sz="2000" b="1" kern="1200" dirty="0">
                          <a:solidFill>
                            <a:schemeClr val="dk1"/>
                          </a:solidFill>
                          <a:effectLst/>
                          <a:latin typeface="Sakkal Majalla" panose="02000000000000000000" pitchFamily="2" charset="-78"/>
                          <a:ea typeface="+mn-ea"/>
                          <a:cs typeface="Sakkal Majalla" panose="02000000000000000000" pitchFamily="2" charset="-78"/>
                        </a:rPr>
                        <a:t>تشجيع الطفل على الثقة بنفسه</a:t>
                      </a:r>
                      <a:r>
                        <a:rPr lang="ar-BH" sz="2000" b="1" kern="1200" dirty="0">
                          <a:solidFill>
                            <a:schemeClr val="dk1"/>
                          </a:solidFill>
                          <a:effectLst/>
                          <a:latin typeface="Sakkal Majalla" panose="02000000000000000000" pitchFamily="2" charset="-78"/>
                          <a:ea typeface="+mn-ea"/>
                          <a:cs typeface="Sakkal Majalla" panose="02000000000000000000" pitchFamily="2" charset="-78"/>
                        </a:rPr>
                        <a:t>.</a:t>
                      </a:r>
                      <a:endParaRPr lang="en-US" sz="2000" b="1" kern="1200" dirty="0">
                        <a:solidFill>
                          <a:schemeClr val="dk1"/>
                        </a:solidFill>
                        <a:effectLst/>
                        <a:latin typeface="Sakkal Majalla" panose="02000000000000000000" pitchFamily="2" charset="-78"/>
                        <a:ea typeface="+mn-ea"/>
                        <a:cs typeface="Sakkal Majalla" panose="02000000000000000000" pitchFamily="2" charset="-78"/>
                      </a:endParaRPr>
                    </a:p>
                    <a:p>
                      <a:pPr marL="285750" lvl="0" indent="-285750" algn="r" rtl="1">
                        <a:buFont typeface="Wingdings" panose="05000000000000000000" pitchFamily="2" charset="2"/>
                        <a:buChar char="§"/>
                      </a:pPr>
                      <a:r>
                        <a:rPr lang="ar-SA" sz="2000" b="1" kern="1200" dirty="0">
                          <a:solidFill>
                            <a:schemeClr val="dk1"/>
                          </a:solidFill>
                          <a:effectLst/>
                          <a:latin typeface="Sakkal Majalla" panose="02000000000000000000" pitchFamily="2" charset="-78"/>
                          <a:ea typeface="+mn-ea"/>
                          <a:cs typeface="Sakkal Majalla" panose="02000000000000000000" pitchFamily="2" charset="-78"/>
                        </a:rPr>
                        <a:t>عدم مقارنته بالأطفال الآخرين ممن هم أفضل منه</a:t>
                      </a:r>
                      <a:r>
                        <a:rPr lang="en-US" sz="2000" b="1" kern="1200" dirty="0">
                          <a:solidFill>
                            <a:schemeClr val="dk1"/>
                          </a:solidFill>
                          <a:effectLst/>
                          <a:latin typeface="Sakkal Majalla" panose="02000000000000000000" pitchFamily="2" charset="-78"/>
                          <a:ea typeface="+mn-ea"/>
                          <a:cs typeface="Sakkal Majalla" panose="02000000000000000000" pitchFamily="2" charset="-78"/>
                        </a:rPr>
                        <a:t>. </a:t>
                      </a:r>
                    </a:p>
                    <a:p>
                      <a:pPr marL="285750" lvl="0" indent="-285750" algn="r" rtl="1">
                        <a:buFont typeface="Wingdings" panose="05000000000000000000" pitchFamily="2" charset="2"/>
                        <a:buChar char="§"/>
                      </a:pPr>
                      <a:r>
                        <a:rPr lang="en-US" sz="2000" b="1" kern="1200" dirty="0">
                          <a:solidFill>
                            <a:schemeClr val="dk1"/>
                          </a:solidFill>
                          <a:effectLst/>
                          <a:latin typeface="Sakkal Majalla" panose="02000000000000000000" pitchFamily="2" charset="-78"/>
                          <a:ea typeface="+mn-ea"/>
                          <a:cs typeface="Sakkal Majalla" panose="02000000000000000000" pitchFamily="2" charset="-78"/>
                        </a:rPr>
                        <a:t> </a:t>
                      </a:r>
                      <a:r>
                        <a:rPr lang="ar-SA" sz="2000" b="1" kern="1200" dirty="0">
                          <a:solidFill>
                            <a:schemeClr val="dk1"/>
                          </a:solidFill>
                          <a:effectLst/>
                          <a:latin typeface="Sakkal Majalla" panose="02000000000000000000" pitchFamily="2" charset="-78"/>
                          <a:ea typeface="+mn-ea"/>
                          <a:cs typeface="Sakkal Majalla" panose="02000000000000000000" pitchFamily="2" charset="-78"/>
                        </a:rPr>
                        <a:t>توفير قدر كاف من الرعاية والعطف والمحبة</a:t>
                      </a:r>
                      <a:r>
                        <a:rPr lang="en-US" sz="2000" b="1" kern="1200" dirty="0">
                          <a:solidFill>
                            <a:schemeClr val="dk1"/>
                          </a:solidFill>
                          <a:effectLst/>
                          <a:latin typeface="Sakkal Majalla" panose="02000000000000000000" pitchFamily="2" charset="-78"/>
                          <a:ea typeface="+mn-ea"/>
                          <a:cs typeface="Sakkal Majalla" panose="02000000000000000000" pitchFamily="2" charset="-78"/>
                        </a:rPr>
                        <a:t>. </a:t>
                      </a:r>
                    </a:p>
                    <a:p>
                      <a:pPr marL="285750" lvl="0" indent="-285750" algn="r" rtl="1">
                        <a:buFont typeface="Wingdings" panose="05000000000000000000" pitchFamily="2" charset="2"/>
                        <a:buChar char="§"/>
                      </a:pPr>
                      <a:r>
                        <a:rPr lang="en-US" sz="2000" b="1" kern="1200" dirty="0">
                          <a:solidFill>
                            <a:schemeClr val="dk1"/>
                          </a:solidFill>
                          <a:effectLst/>
                          <a:latin typeface="Sakkal Majalla" panose="02000000000000000000" pitchFamily="2" charset="-78"/>
                          <a:ea typeface="+mn-ea"/>
                          <a:cs typeface="Sakkal Majalla" panose="02000000000000000000" pitchFamily="2" charset="-78"/>
                        </a:rPr>
                        <a:t> </a:t>
                      </a:r>
                      <a:r>
                        <a:rPr lang="ar-SA" sz="2000" b="1" kern="1200" dirty="0">
                          <a:solidFill>
                            <a:schemeClr val="dk1"/>
                          </a:solidFill>
                          <a:effectLst/>
                          <a:latin typeface="Sakkal Majalla" panose="02000000000000000000" pitchFamily="2" charset="-78"/>
                          <a:ea typeface="+mn-ea"/>
                          <a:cs typeface="Sakkal Majalla" panose="02000000000000000000" pitchFamily="2" charset="-78"/>
                        </a:rPr>
                        <a:t>الابتعاد عن نقد الطفل باستمرار وخاصة أمام أقرانه أو إخوته</a:t>
                      </a:r>
                      <a:r>
                        <a:rPr lang="en-US" sz="2000" b="1" kern="1200" dirty="0">
                          <a:solidFill>
                            <a:schemeClr val="dk1"/>
                          </a:solidFill>
                          <a:effectLst/>
                          <a:latin typeface="Sakkal Majalla" panose="02000000000000000000" pitchFamily="2" charset="-78"/>
                          <a:ea typeface="+mn-ea"/>
                          <a:cs typeface="Sakkal Majalla" panose="02000000000000000000" pitchFamily="2" charset="-78"/>
                        </a:rPr>
                        <a:t>. </a:t>
                      </a:r>
                    </a:p>
                    <a:p>
                      <a:pPr marL="285750" lvl="0" indent="-285750" algn="r" rtl="1">
                        <a:buFont typeface="Wingdings" panose="05000000000000000000" pitchFamily="2" charset="2"/>
                        <a:buChar char="§"/>
                      </a:pPr>
                      <a:r>
                        <a:rPr lang="ar-SA" sz="2000" b="1" kern="1200" dirty="0">
                          <a:solidFill>
                            <a:schemeClr val="dk1"/>
                          </a:solidFill>
                          <a:effectLst/>
                          <a:latin typeface="Sakkal Majalla" panose="02000000000000000000" pitchFamily="2" charset="-78"/>
                          <a:ea typeface="+mn-ea"/>
                          <a:cs typeface="Sakkal Majalla" panose="02000000000000000000" pitchFamily="2" charset="-78"/>
                        </a:rPr>
                        <a:t>يجب أن لا تدفع الطفل للقيام بأعمال تفوق قدراته ومهاراته</a:t>
                      </a:r>
                      <a:r>
                        <a:rPr lang="en-US" sz="2000" b="1" kern="1200" dirty="0">
                          <a:solidFill>
                            <a:schemeClr val="dk1"/>
                          </a:solidFill>
                          <a:effectLst/>
                          <a:latin typeface="Sakkal Majalla" panose="02000000000000000000" pitchFamily="2" charset="-78"/>
                          <a:ea typeface="+mn-ea"/>
                          <a:cs typeface="Sakkal Majalla" panose="02000000000000000000" pitchFamily="2" charset="-78"/>
                        </a:rPr>
                        <a:t>. </a:t>
                      </a:r>
                    </a:p>
                    <a:p>
                      <a:pPr marL="285750" lvl="0" indent="-285750" algn="r" rtl="1">
                        <a:buFont typeface="Wingdings" panose="05000000000000000000" pitchFamily="2" charset="2"/>
                        <a:buChar char="§"/>
                      </a:pPr>
                      <a:r>
                        <a:rPr lang="en-US" sz="2000" b="1" kern="1200" dirty="0">
                          <a:solidFill>
                            <a:schemeClr val="dk1"/>
                          </a:solidFill>
                          <a:effectLst/>
                          <a:latin typeface="Sakkal Majalla" panose="02000000000000000000" pitchFamily="2" charset="-78"/>
                          <a:ea typeface="+mn-ea"/>
                          <a:cs typeface="Sakkal Majalla" panose="02000000000000000000" pitchFamily="2" charset="-78"/>
                        </a:rPr>
                        <a:t> </a:t>
                      </a:r>
                      <a:r>
                        <a:rPr lang="ar-SA" sz="2000" b="1" kern="1200" dirty="0">
                          <a:solidFill>
                            <a:schemeClr val="dk1"/>
                          </a:solidFill>
                          <a:effectLst/>
                          <a:latin typeface="Sakkal Majalla" panose="02000000000000000000" pitchFamily="2" charset="-78"/>
                          <a:ea typeface="+mn-ea"/>
                          <a:cs typeface="Sakkal Majalla" panose="02000000000000000000" pitchFamily="2" charset="-78"/>
                        </a:rPr>
                        <a:t>العمل على تدربيه في تكوين الصداقات وتعليمه فن المهارات الاجتماعية</a:t>
                      </a:r>
                      <a:r>
                        <a:rPr lang="en-US" sz="2000" b="1" kern="1200" dirty="0">
                          <a:solidFill>
                            <a:schemeClr val="dk1"/>
                          </a:solidFill>
                          <a:effectLst/>
                          <a:latin typeface="Sakkal Majalla" panose="02000000000000000000" pitchFamily="2" charset="-78"/>
                          <a:ea typeface="+mn-ea"/>
                          <a:cs typeface="Sakkal Majalla" panose="02000000000000000000" pitchFamily="2" charset="-78"/>
                        </a:rPr>
                        <a:t>. </a:t>
                      </a:r>
                    </a:p>
                    <a:p>
                      <a:pPr marL="285750" lvl="0" indent="-285750" algn="r" rtl="1">
                        <a:buFont typeface="Wingdings" panose="05000000000000000000" pitchFamily="2" charset="2"/>
                        <a:buChar char="§"/>
                      </a:pPr>
                      <a:r>
                        <a:rPr lang="en-US" sz="2000" b="1" kern="1200" dirty="0">
                          <a:solidFill>
                            <a:schemeClr val="dk1"/>
                          </a:solidFill>
                          <a:effectLst/>
                          <a:latin typeface="Sakkal Majalla" panose="02000000000000000000" pitchFamily="2" charset="-78"/>
                          <a:ea typeface="+mn-ea"/>
                          <a:cs typeface="Sakkal Majalla" panose="02000000000000000000" pitchFamily="2" charset="-78"/>
                        </a:rPr>
                        <a:t> </a:t>
                      </a:r>
                      <a:r>
                        <a:rPr lang="ar-SA" sz="2000" b="1" kern="1200" dirty="0">
                          <a:solidFill>
                            <a:schemeClr val="dk1"/>
                          </a:solidFill>
                          <a:effectLst/>
                          <a:latin typeface="Sakkal Majalla" panose="02000000000000000000" pitchFamily="2" charset="-78"/>
                          <a:ea typeface="+mn-ea"/>
                          <a:cs typeface="Sakkal Majalla" panose="02000000000000000000" pitchFamily="2" charset="-78"/>
                        </a:rPr>
                        <a:t>الثناء على إنجازاته ولو كانت قليلة</a:t>
                      </a:r>
                      <a:r>
                        <a:rPr lang="en-US" sz="2000" b="1" kern="1200" dirty="0">
                          <a:solidFill>
                            <a:schemeClr val="dk1"/>
                          </a:solidFill>
                          <a:effectLst/>
                          <a:latin typeface="Sakkal Majalla" panose="02000000000000000000" pitchFamily="2" charset="-78"/>
                          <a:ea typeface="+mn-ea"/>
                          <a:cs typeface="Sakkal Majalla" panose="02000000000000000000" pitchFamily="2" charset="-78"/>
                        </a:rPr>
                        <a:t>. </a:t>
                      </a:r>
                    </a:p>
                    <a:p>
                      <a:pPr marL="285750" lvl="0" indent="-285750" algn="r" rtl="1">
                        <a:buFont typeface="Wingdings" panose="05000000000000000000" pitchFamily="2" charset="2"/>
                        <a:buChar char="§"/>
                      </a:pPr>
                      <a:r>
                        <a:rPr lang="en-US" sz="2000" b="1" kern="1200" dirty="0">
                          <a:solidFill>
                            <a:schemeClr val="dk1"/>
                          </a:solidFill>
                          <a:effectLst/>
                          <a:latin typeface="Sakkal Majalla" panose="02000000000000000000" pitchFamily="2" charset="-78"/>
                          <a:ea typeface="+mn-ea"/>
                          <a:cs typeface="Sakkal Majalla" panose="02000000000000000000" pitchFamily="2" charset="-78"/>
                        </a:rPr>
                        <a:t> </a:t>
                      </a:r>
                      <a:r>
                        <a:rPr lang="ar-SA" sz="2000" b="1" kern="1200" dirty="0">
                          <a:solidFill>
                            <a:schemeClr val="dk1"/>
                          </a:solidFill>
                          <a:effectLst/>
                          <a:latin typeface="Sakkal Majalla" panose="02000000000000000000" pitchFamily="2" charset="-78"/>
                          <a:ea typeface="+mn-ea"/>
                          <a:cs typeface="Sakkal Majalla" panose="02000000000000000000" pitchFamily="2" charset="-78"/>
                        </a:rPr>
                        <a:t>تشجيع الطفل على الحوار من قبل الوالدين كما يجب أن يشجع على الحوار مع الآخرين </a:t>
                      </a:r>
                      <a:r>
                        <a:rPr lang="ar-BH" sz="2000" b="1" kern="1200" dirty="0">
                          <a:solidFill>
                            <a:schemeClr val="dk1"/>
                          </a:solidFill>
                          <a:effectLst/>
                          <a:latin typeface="Sakkal Majalla" panose="02000000000000000000" pitchFamily="2" charset="-78"/>
                          <a:ea typeface="+mn-ea"/>
                          <a:cs typeface="Sakkal Majalla" panose="02000000000000000000" pitchFamily="2" charset="-78"/>
                        </a:rPr>
                        <a:t>.</a:t>
                      </a:r>
                      <a:endParaRPr lang="en-US" sz="2000" b="1" kern="1200" dirty="0">
                        <a:solidFill>
                          <a:schemeClr val="dk1"/>
                        </a:solidFill>
                        <a:effectLst/>
                        <a:latin typeface="Sakkal Majalla" panose="02000000000000000000" pitchFamily="2" charset="-78"/>
                        <a:ea typeface="+mn-ea"/>
                        <a:cs typeface="Sakkal Majalla" panose="02000000000000000000" pitchFamily="2" charset="-78"/>
                      </a:endParaRPr>
                    </a:p>
                    <a:p>
                      <a:pPr marL="285750" lvl="0" indent="-285750" algn="r" rtl="1">
                        <a:buFont typeface="Wingdings" panose="05000000000000000000" pitchFamily="2" charset="2"/>
                        <a:buChar char="§"/>
                      </a:pPr>
                      <a:r>
                        <a:rPr lang="ar-SA" sz="2000" b="1" kern="1200" dirty="0">
                          <a:solidFill>
                            <a:schemeClr val="dk1"/>
                          </a:solidFill>
                          <a:effectLst/>
                          <a:latin typeface="Sakkal Majalla" panose="02000000000000000000" pitchFamily="2" charset="-78"/>
                          <a:ea typeface="+mn-ea"/>
                          <a:cs typeface="Sakkal Majalla" panose="02000000000000000000" pitchFamily="2" charset="-78"/>
                        </a:rPr>
                        <a:t>تدريبه على الاسترخاء لتقليل الحساسية من الخجل</a:t>
                      </a:r>
                      <a:r>
                        <a:rPr lang="en-US" sz="2000" b="1" kern="1200" dirty="0">
                          <a:solidFill>
                            <a:schemeClr val="dk1"/>
                          </a:solidFill>
                          <a:effectLst/>
                          <a:latin typeface="Sakkal Majalla" panose="02000000000000000000" pitchFamily="2" charset="-78"/>
                          <a:ea typeface="+mn-ea"/>
                          <a:cs typeface="Sakkal Majalla" panose="02000000000000000000" pitchFamily="2" charset="-78"/>
                        </a:rPr>
                        <a:t>. </a:t>
                      </a:r>
                    </a:p>
                    <a:p>
                      <a:pPr marL="285750" lvl="0" indent="-285750" algn="r" rtl="1">
                        <a:buFont typeface="Wingdings" panose="05000000000000000000" pitchFamily="2" charset="2"/>
                        <a:buChar char="§"/>
                      </a:pPr>
                      <a:r>
                        <a:rPr lang="ar-SA" sz="2000" b="1" kern="1200" dirty="0">
                          <a:solidFill>
                            <a:schemeClr val="dk1"/>
                          </a:solidFill>
                          <a:effectLst/>
                          <a:latin typeface="Sakkal Majalla" panose="02000000000000000000" pitchFamily="2" charset="-78"/>
                          <a:ea typeface="+mn-ea"/>
                          <a:cs typeface="Sakkal Majalla" panose="02000000000000000000" pitchFamily="2" charset="-78"/>
                        </a:rPr>
                        <a:t>أخذه في نزهة إلى أحد المتنزهات وإشراكه في اللعب والتفاعل مع الآخرين</a:t>
                      </a:r>
                      <a:r>
                        <a:rPr lang="en-US" sz="2000" b="1" kern="1200" dirty="0">
                          <a:solidFill>
                            <a:schemeClr val="dk1"/>
                          </a:solidFill>
                          <a:effectLst/>
                          <a:latin typeface="Sakkal Majalla" panose="02000000000000000000" pitchFamily="2" charset="-78"/>
                          <a:ea typeface="+mn-ea"/>
                          <a:cs typeface="Sakkal Majalla" panose="02000000000000000000" pitchFamily="2" charset="-78"/>
                        </a:rPr>
                        <a:t>.</a:t>
                      </a:r>
                      <a:endParaRPr lang="en-US" sz="2000" b="1" dirty="0">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285750" lvl="0" indent="-285750" algn="r" rtl="1">
                        <a:buFont typeface="Arial" panose="020B0604020202020204" pitchFamily="34" charset="0"/>
                        <a:buChar char="•"/>
                      </a:pPr>
                      <a:r>
                        <a:rPr lang="ar-SA" sz="2000" b="1" kern="1200" dirty="0">
                          <a:solidFill>
                            <a:schemeClr val="dk1"/>
                          </a:solidFill>
                          <a:effectLst/>
                          <a:latin typeface="Sakkal Majalla" panose="02000000000000000000" pitchFamily="2" charset="-78"/>
                          <a:ea typeface="+mn-ea"/>
                          <a:cs typeface="Sakkal Majalla" panose="02000000000000000000" pitchFamily="2" charset="-78"/>
                        </a:rPr>
                        <a:t>وجود عاهات جسمية </a:t>
                      </a:r>
                      <a:r>
                        <a:rPr lang="ar-BH" sz="2000" b="1" kern="1200" dirty="0">
                          <a:solidFill>
                            <a:schemeClr val="dk1"/>
                          </a:solidFill>
                          <a:effectLst/>
                          <a:latin typeface="Sakkal Majalla" panose="02000000000000000000" pitchFamily="2" charset="-78"/>
                          <a:ea typeface="+mn-ea"/>
                          <a:cs typeface="Sakkal Majalla" panose="02000000000000000000" pitchFamily="2" charset="-78"/>
                        </a:rPr>
                        <a:t>.</a:t>
                      </a:r>
                      <a:r>
                        <a:rPr lang="ar-SA" sz="2000" b="1" kern="1200" dirty="0">
                          <a:solidFill>
                            <a:schemeClr val="dk1"/>
                          </a:solidFill>
                          <a:effectLst/>
                          <a:latin typeface="Sakkal Majalla" panose="02000000000000000000" pitchFamily="2" charset="-78"/>
                          <a:ea typeface="+mn-ea"/>
                          <a:cs typeface="Sakkal Majalla" panose="02000000000000000000" pitchFamily="2" charset="-78"/>
                        </a:rPr>
                        <a:t> </a:t>
                      </a:r>
                      <a:endParaRPr lang="en-US" sz="2000" b="1" kern="1200" dirty="0">
                        <a:solidFill>
                          <a:schemeClr val="dk1"/>
                        </a:solidFill>
                        <a:effectLst/>
                        <a:latin typeface="Sakkal Majalla" panose="02000000000000000000" pitchFamily="2" charset="-78"/>
                        <a:ea typeface="+mn-ea"/>
                        <a:cs typeface="Sakkal Majalla" panose="02000000000000000000" pitchFamily="2" charset="-78"/>
                      </a:endParaRPr>
                    </a:p>
                    <a:p>
                      <a:pPr marL="285750" lvl="0" indent="-285750" algn="r" rtl="1">
                        <a:buFont typeface="Arial" panose="020B0604020202020204" pitchFamily="34" charset="0"/>
                        <a:buChar char="•"/>
                      </a:pPr>
                      <a:r>
                        <a:rPr lang="ar-SA" sz="2000" b="1" kern="1200" dirty="0">
                          <a:solidFill>
                            <a:schemeClr val="dk1"/>
                          </a:solidFill>
                          <a:effectLst/>
                          <a:latin typeface="Sakkal Majalla" panose="02000000000000000000" pitchFamily="2" charset="-78"/>
                          <a:ea typeface="+mn-ea"/>
                          <a:cs typeface="Sakkal Majalla" panose="02000000000000000000" pitchFamily="2" charset="-78"/>
                        </a:rPr>
                        <a:t>انخفاض المستوى الاقتصادي للأسرة</a:t>
                      </a:r>
                      <a:r>
                        <a:rPr lang="ar-BH" sz="2000" b="1" kern="1200" dirty="0">
                          <a:solidFill>
                            <a:schemeClr val="dk1"/>
                          </a:solidFill>
                          <a:effectLst/>
                          <a:latin typeface="Sakkal Majalla" panose="02000000000000000000" pitchFamily="2" charset="-78"/>
                          <a:ea typeface="+mn-ea"/>
                          <a:cs typeface="Sakkal Majalla" panose="02000000000000000000" pitchFamily="2" charset="-78"/>
                        </a:rPr>
                        <a:t>.</a:t>
                      </a:r>
                      <a:endParaRPr lang="en-US" sz="2000" b="1" kern="1200" dirty="0">
                        <a:solidFill>
                          <a:schemeClr val="dk1"/>
                        </a:solidFill>
                        <a:effectLst/>
                        <a:latin typeface="Sakkal Majalla" panose="02000000000000000000" pitchFamily="2" charset="-78"/>
                        <a:ea typeface="+mn-ea"/>
                        <a:cs typeface="Sakkal Majalla" panose="02000000000000000000" pitchFamily="2" charset="-78"/>
                      </a:endParaRPr>
                    </a:p>
                    <a:p>
                      <a:pPr marL="285750" indent="-285750" algn="r" rtl="1">
                        <a:buFont typeface="Arial" panose="020B0604020202020204" pitchFamily="34" charset="0"/>
                        <a:buChar char="•"/>
                      </a:pPr>
                      <a:r>
                        <a:rPr lang="ar-BH" sz="2000" b="1" kern="1200" dirty="0">
                          <a:solidFill>
                            <a:schemeClr val="dk1"/>
                          </a:solidFill>
                          <a:effectLst/>
                          <a:latin typeface="Sakkal Majalla" panose="02000000000000000000" pitchFamily="2" charset="-78"/>
                          <a:ea typeface="+mn-ea"/>
                          <a:cs typeface="Sakkal Majalla" panose="02000000000000000000" pitchFamily="2" charset="-78"/>
                        </a:rPr>
                        <a:t>ا</a:t>
                      </a:r>
                      <a:r>
                        <a:rPr lang="ar-SA" sz="2000" b="1" kern="1200" dirty="0">
                          <a:solidFill>
                            <a:schemeClr val="dk1"/>
                          </a:solidFill>
                          <a:effectLst/>
                          <a:latin typeface="Sakkal Majalla" panose="02000000000000000000" pitchFamily="2" charset="-78"/>
                          <a:ea typeface="+mn-ea"/>
                          <a:cs typeface="Sakkal Majalla" panose="02000000000000000000" pitchFamily="2" charset="-78"/>
                        </a:rPr>
                        <a:t>فتقاد الشعور بالأمن</a:t>
                      </a:r>
                      <a:r>
                        <a:rPr lang="ar-BH" sz="2000" b="1" kern="1200" dirty="0">
                          <a:solidFill>
                            <a:schemeClr val="dk1"/>
                          </a:solidFill>
                          <a:effectLst/>
                          <a:latin typeface="Sakkal Majalla" panose="02000000000000000000" pitchFamily="2" charset="-78"/>
                          <a:ea typeface="+mn-ea"/>
                          <a:cs typeface="Sakkal Majalla" panose="02000000000000000000" pitchFamily="2" charset="-78"/>
                        </a:rPr>
                        <a:t>.</a:t>
                      </a:r>
                      <a:endParaRPr lang="en-US" sz="2000" b="1" kern="1200" dirty="0">
                        <a:solidFill>
                          <a:schemeClr val="dk1"/>
                        </a:solidFill>
                        <a:effectLst/>
                        <a:latin typeface="Sakkal Majalla" panose="02000000000000000000" pitchFamily="2" charset="-78"/>
                        <a:ea typeface="+mn-ea"/>
                        <a:cs typeface="Sakkal Majalla" panose="02000000000000000000" pitchFamily="2" charset="-78"/>
                      </a:endParaRPr>
                    </a:p>
                    <a:p>
                      <a:pPr marL="285750" indent="-285750" algn="r" rtl="1">
                        <a:buFont typeface="Arial" panose="020B0604020202020204" pitchFamily="34" charset="0"/>
                        <a:buChar char="•"/>
                      </a:pPr>
                      <a:r>
                        <a:rPr lang="en-US" sz="2000" b="1" kern="1200" dirty="0">
                          <a:solidFill>
                            <a:schemeClr val="dk1"/>
                          </a:solidFill>
                          <a:effectLst/>
                          <a:latin typeface="Sakkal Majalla" panose="02000000000000000000" pitchFamily="2" charset="-78"/>
                          <a:ea typeface="+mn-ea"/>
                          <a:cs typeface="Sakkal Majalla" panose="02000000000000000000" pitchFamily="2" charset="-78"/>
                        </a:rPr>
                        <a:t> </a:t>
                      </a:r>
                      <a:r>
                        <a:rPr lang="ar-SA" sz="2000" b="1" kern="1200" dirty="0">
                          <a:solidFill>
                            <a:schemeClr val="dk1"/>
                          </a:solidFill>
                          <a:effectLst/>
                          <a:latin typeface="Sakkal Majalla" panose="02000000000000000000" pitchFamily="2" charset="-78"/>
                          <a:ea typeface="+mn-ea"/>
                          <a:cs typeface="Sakkal Majalla" panose="02000000000000000000" pitchFamily="2" charset="-78"/>
                        </a:rPr>
                        <a:t>إشعار الطفل بالتبعية </a:t>
                      </a:r>
                      <a:r>
                        <a:rPr lang="ar-BH" sz="2000" b="1" kern="1200" dirty="0">
                          <a:solidFill>
                            <a:schemeClr val="dk1"/>
                          </a:solidFill>
                          <a:effectLst/>
                          <a:latin typeface="Sakkal Majalla" panose="02000000000000000000" pitchFamily="2" charset="-78"/>
                          <a:ea typeface="+mn-ea"/>
                          <a:cs typeface="Sakkal Majalla" panose="02000000000000000000" pitchFamily="2" charset="-78"/>
                        </a:rPr>
                        <a:t>.</a:t>
                      </a:r>
                      <a:endParaRPr lang="en-US" sz="2000" b="1" kern="1200" dirty="0">
                        <a:solidFill>
                          <a:schemeClr val="dk1"/>
                        </a:solidFill>
                        <a:effectLst/>
                        <a:latin typeface="Sakkal Majalla" panose="02000000000000000000" pitchFamily="2" charset="-78"/>
                        <a:ea typeface="+mn-ea"/>
                        <a:cs typeface="Sakkal Majalla" panose="02000000000000000000" pitchFamily="2" charset="-78"/>
                      </a:endParaRPr>
                    </a:p>
                    <a:p>
                      <a:pPr marL="285750" indent="-285750" algn="r" rtl="1">
                        <a:buFont typeface="Arial" panose="020B0604020202020204" pitchFamily="34" charset="0"/>
                        <a:buChar char="•"/>
                      </a:pPr>
                      <a:r>
                        <a:rPr lang="en-US" sz="2000" b="1" kern="1200" dirty="0">
                          <a:solidFill>
                            <a:schemeClr val="dk1"/>
                          </a:solidFill>
                          <a:effectLst/>
                          <a:latin typeface="Sakkal Majalla" panose="02000000000000000000" pitchFamily="2" charset="-78"/>
                          <a:ea typeface="+mn-ea"/>
                          <a:cs typeface="Sakkal Majalla" panose="02000000000000000000" pitchFamily="2" charset="-78"/>
                        </a:rPr>
                        <a:t> </a:t>
                      </a:r>
                      <a:r>
                        <a:rPr lang="ar-SA" sz="2000" b="1" kern="1200" dirty="0">
                          <a:solidFill>
                            <a:schemeClr val="dk1"/>
                          </a:solidFill>
                          <a:effectLst/>
                          <a:latin typeface="Sakkal Majalla" panose="02000000000000000000" pitchFamily="2" charset="-78"/>
                          <a:ea typeface="+mn-ea"/>
                          <a:cs typeface="Sakkal Majalla" panose="02000000000000000000" pitchFamily="2" charset="-78"/>
                        </a:rPr>
                        <a:t>التجريح أمام الأقران</a:t>
                      </a:r>
                      <a:r>
                        <a:rPr lang="ar-BH" sz="2000" b="1" kern="1200" dirty="0">
                          <a:solidFill>
                            <a:schemeClr val="dk1"/>
                          </a:solidFill>
                          <a:effectLst/>
                          <a:latin typeface="Sakkal Majalla" panose="02000000000000000000" pitchFamily="2" charset="-78"/>
                          <a:ea typeface="+mn-ea"/>
                          <a:cs typeface="Sakkal Majalla" panose="02000000000000000000" pitchFamily="2" charset="-78"/>
                        </a:rPr>
                        <a:t>.</a:t>
                      </a:r>
                      <a:endParaRPr lang="en-US" sz="2000" b="1" kern="1200" dirty="0">
                        <a:solidFill>
                          <a:schemeClr val="dk1"/>
                        </a:solidFill>
                        <a:effectLst/>
                        <a:latin typeface="Sakkal Majalla" panose="02000000000000000000" pitchFamily="2" charset="-78"/>
                        <a:ea typeface="+mn-ea"/>
                        <a:cs typeface="Sakkal Majalla" panose="02000000000000000000" pitchFamily="2" charset="-78"/>
                      </a:endParaRPr>
                    </a:p>
                    <a:p>
                      <a:pPr marL="285750" indent="-285750" algn="r" rtl="1">
                        <a:buFont typeface="Arial" panose="020B0604020202020204" pitchFamily="34" charset="0"/>
                        <a:buChar char="•"/>
                      </a:pPr>
                      <a:r>
                        <a:rPr lang="en-US" sz="2000" b="1" kern="1200" dirty="0">
                          <a:solidFill>
                            <a:schemeClr val="dk1"/>
                          </a:solidFill>
                          <a:effectLst/>
                          <a:latin typeface="Sakkal Majalla" panose="02000000000000000000" pitchFamily="2" charset="-78"/>
                          <a:ea typeface="+mn-ea"/>
                          <a:cs typeface="Sakkal Majalla" panose="02000000000000000000" pitchFamily="2" charset="-78"/>
                        </a:rPr>
                        <a:t> </a:t>
                      </a:r>
                      <a:r>
                        <a:rPr lang="ar-SA" sz="2000" b="1" kern="1200" dirty="0">
                          <a:solidFill>
                            <a:schemeClr val="dk1"/>
                          </a:solidFill>
                          <a:effectLst/>
                          <a:latin typeface="Sakkal Majalla" panose="02000000000000000000" pitchFamily="2" charset="-78"/>
                          <a:ea typeface="+mn-ea"/>
                          <a:cs typeface="Sakkal Majalla" panose="02000000000000000000" pitchFamily="2" charset="-78"/>
                        </a:rPr>
                        <a:t>تكرار كلمة الخجل</a:t>
                      </a:r>
                      <a:r>
                        <a:rPr lang="en-US" sz="2000" b="1" kern="1200" dirty="0">
                          <a:solidFill>
                            <a:schemeClr val="dk1"/>
                          </a:solidFill>
                          <a:effectLst/>
                          <a:latin typeface="Sakkal Majalla" panose="02000000000000000000" pitchFamily="2" charset="-78"/>
                          <a:ea typeface="+mn-ea"/>
                          <a:cs typeface="Sakkal Majalla" panose="02000000000000000000" pitchFamily="2" charset="-78"/>
                        </a:rPr>
                        <a:t> . </a:t>
                      </a:r>
                    </a:p>
                    <a:p>
                      <a:pPr marL="285750" indent="-285750" algn="r" rtl="1">
                        <a:buFont typeface="Arial" panose="020B0604020202020204" pitchFamily="34" charset="0"/>
                        <a:buChar char="•"/>
                      </a:pPr>
                      <a:r>
                        <a:rPr lang="ar-SA" sz="2000" b="1" kern="1200" dirty="0">
                          <a:solidFill>
                            <a:schemeClr val="dk1"/>
                          </a:solidFill>
                          <a:effectLst/>
                          <a:latin typeface="Sakkal Majalla" panose="02000000000000000000" pitchFamily="2" charset="-78"/>
                          <a:ea typeface="+mn-ea"/>
                          <a:cs typeface="Sakkal Majalla" panose="02000000000000000000" pitchFamily="2" charset="-78"/>
                        </a:rPr>
                        <a:t>الوراثة وتقليد أحد الوالدين</a:t>
                      </a:r>
                      <a:r>
                        <a:rPr lang="ar-BH" sz="2000" b="1" kern="1200" dirty="0">
                          <a:solidFill>
                            <a:schemeClr val="dk1"/>
                          </a:solidFill>
                          <a:effectLst/>
                          <a:latin typeface="Sakkal Majalla" panose="02000000000000000000" pitchFamily="2" charset="-78"/>
                          <a:ea typeface="+mn-ea"/>
                          <a:cs typeface="Sakkal Majalla" panose="02000000000000000000" pitchFamily="2" charset="-78"/>
                        </a:rPr>
                        <a:t>.</a:t>
                      </a:r>
                      <a:endParaRPr lang="en-US" sz="2000" b="1" kern="1200" dirty="0">
                        <a:solidFill>
                          <a:schemeClr val="dk1"/>
                        </a:solidFill>
                        <a:effectLst/>
                        <a:latin typeface="Sakkal Majalla" panose="02000000000000000000" pitchFamily="2" charset="-78"/>
                        <a:ea typeface="+mn-ea"/>
                        <a:cs typeface="Sakkal Majalla" panose="02000000000000000000" pitchFamily="2" charset="-78"/>
                      </a:endParaRPr>
                    </a:p>
                    <a:p>
                      <a:pPr marL="285750" indent="-285750" algn="r" rtl="1">
                        <a:buFont typeface="Arial" panose="020B0604020202020204" pitchFamily="34" charset="0"/>
                        <a:buChar char="•"/>
                      </a:pPr>
                      <a:r>
                        <a:rPr lang="ar-SA" sz="2000" b="1" kern="1200" dirty="0">
                          <a:solidFill>
                            <a:schemeClr val="dk1"/>
                          </a:solidFill>
                          <a:effectLst/>
                          <a:latin typeface="Sakkal Majalla" panose="02000000000000000000" pitchFamily="2" charset="-78"/>
                          <a:ea typeface="+mn-ea"/>
                          <a:cs typeface="Sakkal Majalla" panose="02000000000000000000" pitchFamily="2" charset="-78"/>
                        </a:rPr>
                        <a:t>اضطرابات النمو الخاصة والمرض الجسمي</a:t>
                      </a:r>
                      <a:r>
                        <a:rPr lang="ar-BH" sz="2000" b="1" kern="1200" dirty="0">
                          <a:solidFill>
                            <a:schemeClr val="dk1"/>
                          </a:solidFill>
                          <a:effectLst/>
                          <a:latin typeface="Sakkal Majalla" panose="02000000000000000000" pitchFamily="2" charset="-78"/>
                          <a:ea typeface="+mn-ea"/>
                          <a:cs typeface="Sakkal Majalla" panose="02000000000000000000" pitchFamily="2" charset="-78"/>
                        </a:rPr>
                        <a:t>.</a:t>
                      </a:r>
                      <a:endParaRPr lang="en-US" sz="2000" b="1" kern="1200" dirty="0">
                        <a:solidFill>
                          <a:schemeClr val="dk1"/>
                        </a:solidFill>
                        <a:effectLst/>
                        <a:latin typeface="Sakkal Majalla" panose="02000000000000000000" pitchFamily="2" charset="-78"/>
                        <a:ea typeface="+mn-ea"/>
                        <a:cs typeface="Sakkal Majalla" panose="02000000000000000000" pitchFamily="2" charset="-78"/>
                      </a:endParaRP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2800" dirty="0">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2797395" y="136620"/>
            <a:ext cx="7045176"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a:r>
              <a:rPr lang="ar-SA"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مشكلة </a:t>
            </a:r>
            <a:r>
              <a:rPr lang="ar-BH"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الخجل </a:t>
            </a:r>
            <a:r>
              <a:rPr lang="ar-SA"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عند الأطفال</a:t>
            </a:r>
            <a:endParaRPr lang="en-US"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endParaRPr>
          </a:p>
        </p:txBody>
      </p:sp>
      <p:sp>
        <p:nvSpPr>
          <p:cNvPr id="8" name="مربع نص 4"/>
          <p:cNvSpPr txBox="1"/>
          <p:nvPr/>
        </p:nvSpPr>
        <p:spPr>
          <a:xfrm>
            <a:off x="476518" y="943773"/>
            <a:ext cx="11292223" cy="1200329"/>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1">
            <a:spAutoFit/>
          </a:bodyPr>
          <a:lstStyle/>
          <a:p>
            <a:pPr algn="justLow" rtl="1"/>
            <a:r>
              <a:rPr lang="ar-SA" sz="2400" b="1" dirty="0">
                <a:latin typeface="Sakkal Majalla" panose="02000000000000000000" pitchFamily="2" charset="-78"/>
                <a:ea typeface="Times New Roman" panose="02020603050405020304" pitchFamily="18" charset="0"/>
                <a:cs typeface="Sakkal Majalla" panose="02000000000000000000" pitchFamily="2" charset="-78"/>
              </a:rPr>
              <a:t>الطفل الخجول عادة ما يتحاشى الآخرين </a:t>
            </a:r>
            <a:r>
              <a:rPr lang="ar-SA" sz="2400" b="1"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ولا يميل الى المشاركة في المواقف الاجتماعية </a:t>
            </a:r>
            <a:r>
              <a:rPr lang="ar-SA" sz="2400" b="1" dirty="0">
                <a:latin typeface="Sakkal Majalla" panose="02000000000000000000" pitchFamily="2" charset="-78"/>
                <a:ea typeface="Times New Roman" panose="02020603050405020304" pitchFamily="18" charset="0"/>
                <a:cs typeface="Sakkal Majalla" panose="02000000000000000000" pitchFamily="2" charset="-78"/>
              </a:rPr>
              <a:t>، </a:t>
            </a:r>
            <a:r>
              <a:rPr lang="ar-SA" sz="2400" b="1"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ثقته بنفسه ضعيفة </a:t>
            </a:r>
            <a:r>
              <a:rPr lang="ar-SA" sz="2400" b="1" dirty="0">
                <a:latin typeface="Sakkal Majalla" panose="02000000000000000000" pitchFamily="2" charset="-78"/>
                <a:ea typeface="Times New Roman" panose="02020603050405020304" pitchFamily="18" charset="0"/>
                <a:cs typeface="Sakkal Majalla" panose="02000000000000000000" pitchFamily="2" charset="-78"/>
              </a:rPr>
              <a:t>، </a:t>
            </a:r>
            <a:r>
              <a:rPr lang="ar-SA" sz="2400" b="1"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كثير التردد</a:t>
            </a:r>
            <a:r>
              <a:rPr lang="ar-SA" sz="2400" b="1" dirty="0">
                <a:latin typeface="Sakkal Majalla" panose="02000000000000000000" pitchFamily="2" charset="-78"/>
                <a:ea typeface="Times New Roman" panose="02020603050405020304" pitchFamily="18" charset="0"/>
                <a:cs typeface="Sakkal Majalla" panose="02000000000000000000" pitchFamily="2" charset="-78"/>
              </a:rPr>
              <a:t>، </a:t>
            </a:r>
            <a:r>
              <a:rPr lang="ar-SA" sz="2400" b="1"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يتحدث بصوت منخفض </a:t>
            </a:r>
            <a:r>
              <a:rPr lang="ar-SA" sz="2400" b="1" dirty="0">
                <a:latin typeface="Sakkal Majalla" panose="02000000000000000000" pitchFamily="2" charset="-78"/>
                <a:ea typeface="Times New Roman" panose="02020603050405020304" pitchFamily="18" charset="0"/>
                <a:cs typeface="Sakkal Majalla" panose="02000000000000000000" pitchFamily="2" charset="-78"/>
              </a:rPr>
              <a:t>وعندما يتحدث إليه شخص غريب يحمر وجهه وقد يلزم الصمت ولا يجيب ويخفي نفسه عند مواجهة الغرباء، ويبدأ الخجل عند الأطفال في </a:t>
            </a:r>
            <a:r>
              <a:rPr lang="ar-SA" sz="2400" b="1" u="sng" dirty="0">
                <a:latin typeface="Sakkal Majalla" panose="02000000000000000000" pitchFamily="2" charset="-78"/>
                <a:ea typeface="Times New Roman" panose="02020603050405020304" pitchFamily="18" charset="0"/>
                <a:cs typeface="Sakkal Majalla" panose="02000000000000000000" pitchFamily="2" charset="-78"/>
              </a:rPr>
              <a:t>الفئة العمرية 2-4 سنوات </a:t>
            </a:r>
            <a:r>
              <a:rPr lang="ar-SA" sz="2400" b="1" dirty="0">
                <a:latin typeface="Sakkal Majalla" panose="02000000000000000000" pitchFamily="2" charset="-78"/>
                <a:ea typeface="Times New Roman" panose="02020603050405020304" pitchFamily="18" charset="0"/>
                <a:cs typeface="Sakkal Majalla" panose="02000000000000000000" pitchFamily="2" charset="-78"/>
              </a:rPr>
              <a:t>ويستمر عند بعض الأطفال حتى سن المدرسة وقد يختفي أو يستمر</a:t>
            </a:r>
            <a:r>
              <a:rPr lang="ar-BH" sz="2400" b="1" dirty="0">
                <a:latin typeface="Sakkal Majalla" panose="02000000000000000000" pitchFamily="2" charset="-78"/>
                <a:ea typeface="Times New Roman" panose="02020603050405020304" pitchFamily="18" charset="0"/>
                <a:cs typeface="Sakkal Majalla" panose="02000000000000000000" pitchFamily="2" charset="-78"/>
              </a:rPr>
              <a:t>.</a:t>
            </a:r>
            <a:endParaRPr lang="en-US" sz="2400" b="1" dirty="0">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9" name="TextBox 8"/>
          <p:cNvSpPr txBox="1"/>
          <p:nvPr/>
        </p:nvSpPr>
        <p:spPr>
          <a:xfrm>
            <a:off x="127907" y="6457890"/>
            <a:ext cx="5177306" cy="400110"/>
          </a:xfrm>
          <a:prstGeom prst="rect">
            <a:avLst/>
          </a:prstGeom>
          <a:noFill/>
        </p:spPr>
        <p:txBody>
          <a:bodyPr wrap="square" rtlCol="0">
            <a:spAutoFit/>
          </a:bodyPr>
          <a:lstStyle/>
          <a:p>
            <a:pPr algn="r" rtl="1"/>
            <a:r>
              <a:rPr lang="ar-BH" sz="2000" b="1" dirty="0">
                <a:latin typeface="Sakkal Majalla" panose="02000000000000000000" pitchFamily="2" charset="-78"/>
                <a:cs typeface="Sakkal Majalla" panose="02000000000000000000" pitchFamily="2" charset="-78"/>
              </a:rPr>
              <a:t>المشكلات السلوكية لأطفال ما قبل المدرسة -التربية الأسرية-اسر 211</a:t>
            </a:r>
            <a:endParaRPr lang="en-US" sz="2000" b="1" dirty="0">
              <a:latin typeface="Sakkal Majalla" panose="02000000000000000000" pitchFamily="2" charset="-78"/>
              <a:cs typeface="Sakkal Majalla" panose="02000000000000000000" pitchFamily="2" charset="-78"/>
            </a:endParaRPr>
          </a:p>
        </p:txBody>
      </p:sp>
      <p:pic>
        <p:nvPicPr>
          <p:cNvPr id="8194" name="Picture 938" descr="http://www.almhml.com/media/images/kid.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76518" y="2243369"/>
            <a:ext cx="2086619" cy="16855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1991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9213287" y="1102594"/>
            <a:ext cx="2501152" cy="461665"/>
          </a:xfrm>
          <a:prstGeom prst="rect">
            <a:avLst/>
          </a:prstGeom>
          <a:solidFill>
            <a:schemeClr val="accent4">
              <a:lumMod val="60000"/>
              <a:lumOff val="4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a:ln>
                  <a:noFill/>
                </a:ln>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أكمل الجدول التالي:</a:t>
            </a:r>
            <a:endParaRPr kumimoji="0" lang="en-US" sz="2400" b="0" i="0" u="none" strike="noStrike" cap="none" normalizeH="0" baseline="0" dirty="0">
              <a:ln>
                <a:noFill/>
              </a:ln>
              <a:solidFill>
                <a:schemeClr val="tx1"/>
              </a:solidFill>
              <a:effectLst/>
              <a:latin typeface="Sakkal Majalla" panose="02000000000000000000" pitchFamily="2" charset="-78"/>
              <a:cs typeface="Sakkal Majalla" panose="02000000000000000000" pitchFamily="2" charset="-78"/>
            </a:endParaRPr>
          </a:p>
        </p:txBody>
      </p:sp>
      <p:sp>
        <p:nvSpPr>
          <p:cNvPr id="4" name="Rectangle 3"/>
          <p:cNvSpPr/>
          <p:nvPr/>
        </p:nvSpPr>
        <p:spPr>
          <a:xfrm>
            <a:off x="4178105" y="150223"/>
            <a:ext cx="4250519"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a:r>
              <a:rPr lang="ar-BH"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النشاط التقويمي</a:t>
            </a:r>
            <a:endParaRPr lang="en-US"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3064431335"/>
              </p:ext>
            </p:extLst>
          </p:nvPr>
        </p:nvGraphicFramePr>
        <p:xfrm>
          <a:off x="154744" y="1719990"/>
          <a:ext cx="6434847" cy="4304858"/>
        </p:xfrm>
        <a:graphic>
          <a:graphicData uri="http://schemas.openxmlformats.org/drawingml/2006/table">
            <a:tbl>
              <a:tblPr rtl="1" firstRow="1" firstCol="1" bandRow="1">
                <a:tableStyleId>{ED083AE6-46FA-4A59-8FB0-9F97EB10719F}</a:tableStyleId>
              </a:tblPr>
              <a:tblGrid>
                <a:gridCol w="3137907">
                  <a:extLst>
                    <a:ext uri="{9D8B030D-6E8A-4147-A177-3AD203B41FA5}">
                      <a16:colId xmlns:a16="http://schemas.microsoft.com/office/drawing/2014/main" val="20000"/>
                    </a:ext>
                  </a:extLst>
                </a:gridCol>
                <a:gridCol w="3296940">
                  <a:extLst>
                    <a:ext uri="{9D8B030D-6E8A-4147-A177-3AD203B41FA5}">
                      <a16:colId xmlns:a16="http://schemas.microsoft.com/office/drawing/2014/main" val="20001"/>
                    </a:ext>
                  </a:extLst>
                </a:gridCol>
              </a:tblGrid>
              <a:tr h="288290">
                <a:tc>
                  <a:txBody>
                    <a:bodyPr/>
                    <a:lstStyle/>
                    <a:p>
                      <a:pPr marL="0" marR="0" algn="ctr" rtl="1">
                        <a:lnSpc>
                          <a:spcPct val="107000"/>
                        </a:lnSpc>
                        <a:spcBef>
                          <a:spcPts val="0"/>
                        </a:spcBef>
                        <a:spcAft>
                          <a:spcPts val="0"/>
                        </a:spcAft>
                      </a:pPr>
                      <a:r>
                        <a:rPr lang="ar-SA" sz="2400" b="1" dirty="0">
                          <a:effectLst/>
                          <a:latin typeface="Sakkal Majalla" panose="02000000000000000000" pitchFamily="2" charset="-78"/>
                          <a:cs typeface="Sakkal Majalla" panose="02000000000000000000" pitchFamily="2" charset="-78"/>
                        </a:rPr>
                        <a:t>المقصود بالكذب الخيالي</a:t>
                      </a:r>
                      <a:endParaRPr lang="en-US" sz="24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marL="0" marR="0" algn="ctr" rtl="1">
                        <a:lnSpc>
                          <a:spcPct val="107000"/>
                        </a:lnSpc>
                        <a:spcBef>
                          <a:spcPts val="0"/>
                        </a:spcBef>
                        <a:spcAft>
                          <a:spcPts val="0"/>
                        </a:spcAft>
                      </a:pPr>
                      <a:r>
                        <a:rPr lang="ar-SA" sz="2400" b="1" dirty="0">
                          <a:effectLst/>
                          <a:latin typeface="Sakkal Majalla" panose="02000000000000000000" pitchFamily="2" charset="-78"/>
                          <a:cs typeface="Sakkal Majalla" panose="02000000000000000000" pitchFamily="2" charset="-78"/>
                        </a:rPr>
                        <a:t>المقصود بالكذب الالتباسي</a:t>
                      </a:r>
                      <a:endParaRPr lang="en-US" sz="24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extLst>
                  <a:ext uri="{0D108BD9-81ED-4DB2-BD59-A6C34878D82A}">
                    <a16:rowId xmlns:a16="http://schemas.microsoft.com/office/drawing/2014/main" val="10000"/>
                  </a:ext>
                </a:extLst>
              </a:tr>
              <a:tr h="490855">
                <a:tc>
                  <a:txBody>
                    <a:bodyPr/>
                    <a:lstStyle/>
                    <a:p>
                      <a:pPr marL="0" marR="0" algn="ctr" rtl="1">
                        <a:lnSpc>
                          <a:spcPct val="107000"/>
                        </a:lnSpc>
                        <a:spcBef>
                          <a:spcPts val="0"/>
                        </a:spcBef>
                        <a:spcAft>
                          <a:spcPts val="0"/>
                        </a:spcAft>
                      </a:pPr>
                      <a:r>
                        <a:rPr lang="ar-SA" sz="2400" b="1" dirty="0">
                          <a:effectLst/>
                          <a:latin typeface="Sakkal Majalla" panose="02000000000000000000" pitchFamily="2" charset="-78"/>
                          <a:cs typeface="Sakkal Majalla" panose="02000000000000000000" pitchFamily="2" charset="-78"/>
                        </a:rPr>
                        <a:t> </a:t>
                      </a:r>
                      <a:endParaRPr lang="en-US" sz="2400" b="1" dirty="0">
                        <a:effectLst/>
                        <a:latin typeface="Sakkal Majalla" panose="02000000000000000000" pitchFamily="2" charset="-78"/>
                        <a:cs typeface="Sakkal Majalla" panose="02000000000000000000" pitchFamily="2" charset="-78"/>
                      </a:endParaRPr>
                    </a:p>
                    <a:p>
                      <a:pPr marL="0" marR="0" algn="ctr" rtl="1">
                        <a:lnSpc>
                          <a:spcPct val="107000"/>
                        </a:lnSpc>
                        <a:spcBef>
                          <a:spcPts val="0"/>
                        </a:spcBef>
                        <a:spcAft>
                          <a:spcPts val="0"/>
                        </a:spcAft>
                      </a:pPr>
                      <a:r>
                        <a:rPr lang="ar-SA" sz="2400" b="1" dirty="0">
                          <a:effectLst/>
                          <a:latin typeface="Sakkal Majalla" panose="02000000000000000000" pitchFamily="2" charset="-78"/>
                          <a:cs typeface="Sakkal Majalla" panose="02000000000000000000" pitchFamily="2" charset="-78"/>
                        </a:rPr>
                        <a:t>................................</a:t>
                      </a:r>
                      <a:endParaRPr lang="en-US" sz="24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marL="0" marR="0" algn="ctr" rtl="1">
                        <a:lnSpc>
                          <a:spcPct val="107000"/>
                        </a:lnSpc>
                        <a:spcBef>
                          <a:spcPts val="0"/>
                        </a:spcBef>
                        <a:spcAft>
                          <a:spcPts val="0"/>
                        </a:spcAft>
                      </a:pPr>
                      <a:r>
                        <a:rPr lang="ar-SA" sz="2400" b="1" dirty="0">
                          <a:effectLst/>
                          <a:latin typeface="Sakkal Majalla" panose="02000000000000000000" pitchFamily="2" charset="-78"/>
                          <a:cs typeface="Sakkal Majalla" panose="02000000000000000000" pitchFamily="2" charset="-78"/>
                        </a:rPr>
                        <a:t> </a:t>
                      </a:r>
                      <a:endParaRPr lang="en-US" sz="2400" b="1" dirty="0">
                        <a:effectLst/>
                        <a:latin typeface="Sakkal Majalla" panose="02000000000000000000" pitchFamily="2" charset="-78"/>
                        <a:cs typeface="Sakkal Majalla" panose="02000000000000000000" pitchFamily="2" charset="-78"/>
                      </a:endParaRPr>
                    </a:p>
                    <a:p>
                      <a:pPr marL="0" marR="0" algn="ctr" rtl="1">
                        <a:lnSpc>
                          <a:spcPct val="107000"/>
                        </a:lnSpc>
                        <a:spcBef>
                          <a:spcPts val="0"/>
                        </a:spcBef>
                        <a:spcAft>
                          <a:spcPts val="0"/>
                        </a:spcAft>
                      </a:pPr>
                      <a:r>
                        <a:rPr lang="ar-SA" sz="2400" b="1" dirty="0">
                          <a:effectLst/>
                          <a:latin typeface="Sakkal Majalla" panose="02000000000000000000" pitchFamily="2" charset="-78"/>
                          <a:cs typeface="Sakkal Majalla" panose="02000000000000000000" pitchFamily="2" charset="-78"/>
                        </a:rPr>
                        <a:t>..................................</a:t>
                      </a:r>
                      <a:endParaRPr lang="en-US" sz="24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extLst>
                  <a:ext uri="{0D108BD9-81ED-4DB2-BD59-A6C34878D82A}">
                    <a16:rowId xmlns:a16="http://schemas.microsoft.com/office/drawing/2014/main" val="10001"/>
                  </a:ext>
                </a:extLst>
              </a:tr>
              <a:tr h="275590">
                <a:tc>
                  <a:txBody>
                    <a:bodyPr/>
                    <a:lstStyle/>
                    <a:p>
                      <a:pPr marL="0" marR="0" algn="ctr" rtl="1">
                        <a:lnSpc>
                          <a:spcPct val="107000"/>
                        </a:lnSpc>
                        <a:spcBef>
                          <a:spcPts val="0"/>
                        </a:spcBef>
                        <a:spcAft>
                          <a:spcPts val="0"/>
                        </a:spcAft>
                      </a:pPr>
                      <a:r>
                        <a:rPr lang="ar-SA" sz="2400" b="1" dirty="0">
                          <a:effectLst/>
                          <a:latin typeface="Sakkal Majalla" panose="02000000000000000000" pitchFamily="2" charset="-78"/>
                          <a:cs typeface="Sakkal Majalla" panose="02000000000000000000" pitchFamily="2" charset="-78"/>
                        </a:rPr>
                        <a:t>المقصود بالكذب الادعائي</a:t>
                      </a:r>
                      <a:endParaRPr lang="en-US" sz="24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marL="0" marR="0" algn="ctr" rtl="1">
                        <a:lnSpc>
                          <a:spcPct val="107000"/>
                        </a:lnSpc>
                        <a:spcBef>
                          <a:spcPts val="0"/>
                        </a:spcBef>
                        <a:spcAft>
                          <a:spcPts val="0"/>
                        </a:spcAft>
                      </a:pPr>
                      <a:r>
                        <a:rPr lang="ar-SA" sz="2400" b="1" dirty="0">
                          <a:effectLst/>
                          <a:latin typeface="Sakkal Majalla" panose="02000000000000000000" pitchFamily="2" charset="-78"/>
                          <a:cs typeface="Sakkal Majalla" panose="02000000000000000000" pitchFamily="2" charset="-78"/>
                        </a:rPr>
                        <a:t>المقصود بالكذب الغرضي</a:t>
                      </a:r>
                      <a:endParaRPr lang="en-US" sz="24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extLst>
                  <a:ext uri="{0D108BD9-81ED-4DB2-BD59-A6C34878D82A}">
                    <a16:rowId xmlns:a16="http://schemas.microsoft.com/office/drawing/2014/main" val="10002"/>
                  </a:ext>
                </a:extLst>
              </a:tr>
              <a:tr h="355600">
                <a:tc>
                  <a:txBody>
                    <a:bodyPr/>
                    <a:lstStyle/>
                    <a:p>
                      <a:pPr marL="0" marR="0" algn="ctr" rtl="1">
                        <a:lnSpc>
                          <a:spcPct val="107000"/>
                        </a:lnSpc>
                        <a:spcBef>
                          <a:spcPts val="0"/>
                        </a:spcBef>
                        <a:spcAft>
                          <a:spcPts val="0"/>
                        </a:spcAft>
                      </a:pPr>
                      <a:r>
                        <a:rPr lang="ar-SA" sz="2400" b="1" dirty="0">
                          <a:effectLst/>
                          <a:latin typeface="Sakkal Majalla" panose="02000000000000000000" pitchFamily="2" charset="-78"/>
                          <a:cs typeface="Sakkal Majalla" panose="02000000000000000000" pitchFamily="2" charset="-78"/>
                        </a:rPr>
                        <a:t> </a:t>
                      </a:r>
                      <a:endParaRPr lang="en-US" sz="2400" b="1" dirty="0">
                        <a:effectLst/>
                        <a:latin typeface="Sakkal Majalla" panose="02000000000000000000" pitchFamily="2" charset="-78"/>
                        <a:cs typeface="Sakkal Majalla" panose="02000000000000000000" pitchFamily="2" charset="-78"/>
                      </a:endParaRPr>
                    </a:p>
                    <a:p>
                      <a:pPr marL="0" marR="0" algn="ctr" rtl="1">
                        <a:lnSpc>
                          <a:spcPct val="107000"/>
                        </a:lnSpc>
                        <a:spcBef>
                          <a:spcPts val="0"/>
                        </a:spcBef>
                        <a:spcAft>
                          <a:spcPts val="0"/>
                        </a:spcAft>
                      </a:pPr>
                      <a:r>
                        <a:rPr lang="ar-SA" sz="2400" b="1" dirty="0">
                          <a:effectLst/>
                          <a:latin typeface="Sakkal Majalla" panose="02000000000000000000" pitchFamily="2" charset="-78"/>
                          <a:cs typeface="Sakkal Majalla" panose="02000000000000000000" pitchFamily="2" charset="-78"/>
                        </a:rPr>
                        <a:t>...............................</a:t>
                      </a:r>
                      <a:endParaRPr lang="en-US" sz="2400" b="1" dirty="0">
                        <a:effectLst/>
                        <a:latin typeface="Sakkal Majalla" panose="02000000000000000000" pitchFamily="2" charset="-78"/>
                        <a:cs typeface="Sakkal Majalla" panose="02000000000000000000" pitchFamily="2" charset="-78"/>
                      </a:endParaRPr>
                    </a:p>
                    <a:p>
                      <a:pPr marL="0" marR="0" algn="ctr" rtl="1">
                        <a:lnSpc>
                          <a:spcPct val="107000"/>
                        </a:lnSpc>
                        <a:spcBef>
                          <a:spcPts val="0"/>
                        </a:spcBef>
                        <a:spcAft>
                          <a:spcPts val="0"/>
                        </a:spcAft>
                      </a:pPr>
                      <a:r>
                        <a:rPr lang="ar-SA" sz="2400" b="1" dirty="0">
                          <a:effectLst/>
                          <a:latin typeface="Sakkal Majalla" panose="02000000000000000000" pitchFamily="2" charset="-78"/>
                          <a:cs typeface="Sakkal Majalla" panose="02000000000000000000" pitchFamily="2" charset="-78"/>
                        </a:rPr>
                        <a:t> </a:t>
                      </a:r>
                      <a:endParaRPr lang="en-US" sz="24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marL="0" marR="0" algn="ctr" rtl="1">
                        <a:lnSpc>
                          <a:spcPct val="107000"/>
                        </a:lnSpc>
                        <a:spcBef>
                          <a:spcPts val="0"/>
                        </a:spcBef>
                        <a:spcAft>
                          <a:spcPts val="0"/>
                        </a:spcAft>
                      </a:pPr>
                      <a:r>
                        <a:rPr lang="ar-SA" sz="2400" b="1" dirty="0">
                          <a:effectLst/>
                          <a:latin typeface="Sakkal Majalla" panose="02000000000000000000" pitchFamily="2" charset="-78"/>
                          <a:cs typeface="Sakkal Majalla" panose="02000000000000000000" pitchFamily="2" charset="-78"/>
                        </a:rPr>
                        <a:t> </a:t>
                      </a:r>
                      <a:endParaRPr lang="en-US" sz="2400" b="1" dirty="0">
                        <a:effectLst/>
                        <a:latin typeface="Sakkal Majalla" panose="02000000000000000000" pitchFamily="2" charset="-78"/>
                        <a:cs typeface="Sakkal Majalla" panose="02000000000000000000" pitchFamily="2" charset="-78"/>
                      </a:endParaRPr>
                    </a:p>
                    <a:p>
                      <a:pPr marL="0" marR="0" algn="ctr" rtl="1">
                        <a:lnSpc>
                          <a:spcPct val="107000"/>
                        </a:lnSpc>
                        <a:spcBef>
                          <a:spcPts val="0"/>
                        </a:spcBef>
                        <a:spcAft>
                          <a:spcPts val="0"/>
                        </a:spcAft>
                      </a:pPr>
                      <a:r>
                        <a:rPr lang="ar-SA" sz="2400" b="1" dirty="0">
                          <a:effectLst/>
                          <a:latin typeface="Sakkal Majalla" panose="02000000000000000000" pitchFamily="2" charset="-78"/>
                          <a:cs typeface="Sakkal Majalla" panose="02000000000000000000" pitchFamily="2" charset="-78"/>
                        </a:rPr>
                        <a:t>.....................................</a:t>
                      </a:r>
                      <a:endParaRPr lang="en-US" sz="24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extLst>
                  <a:ext uri="{0D108BD9-81ED-4DB2-BD59-A6C34878D82A}">
                    <a16:rowId xmlns:a16="http://schemas.microsoft.com/office/drawing/2014/main" val="10003"/>
                  </a:ext>
                </a:extLst>
              </a:tr>
              <a:tr h="319405">
                <a:tc>
                  <a:txBody>
                    <a:bodyPr/>
                    <a:lstStyle/>
                    <a:p>
                      <a:pPr marL="0" marR="0" algn="ctr" rtl="1">
                        <a:lnSpc>
                          <a:spcPct val="107000"/>
                        </a:lnSpc>
                        <a:spcBef>
                          <a:spcPts val="0"/>
                        </a:spcBef>
                        <a:spcAft>
                          <a:spcPts val="0"/>
                        </a:spcAft>
                      </a:pPr>
                      <a:r>
                        <a:rPr lang="ar-SA" sz="2400" b="1">
                          <a:effectLst/>
                          <a:latin typeface="Sakkal Majalla" panose="02000000000000000000" pitchFamily="2" charset="-78"/>
                          <a:cs typeface="Sakkal Majalla" panose="02000000000000000000" pitchFamily="2" charset="-78"/>
                        </a:rPr>
                        <a:t>المقصود بالكذب الوقائي</a:t>
                      </a:r>
                      <a:endParaRPr lang="en-US" sz="2400" b="1">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marL="0" marR="0" algn="ctr" rtl="1">
                        <a:lnSpc>
                          <a:spcPct val="107000"/>
                        </a:lnSpc>
                        <a:spcBef>
                          <a:spcPts val="0"/>
                        </a:spcBef>
                        <a:spcAft>
                          <a:spcPts val="0"/>
                        </a:spcAft>
                      </a:pPr>
                      <a:r>
                        <a:rPr lang="ar-SA" sz="2400" b="1" dirty="0">
                          <a:effectLst/>
                          <a:latin typeface="Sakkal Majalla" panose="02000000000000000000" pitchFamily="2" charset="-78"/>
                          <a:cs typeface="Sakkal Majalla" panose="02000000000000000000" pitchFamily="2" charset="-78"/>
                        </a:rPr>
                        <a:t>المقصود بكذب التقليد</a:t>
                      </a:r>
                      <a:endParaRPr lang="en-US" sz="24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extLst>
                  <a:ext uri="{0D108BD9-81ED-4DB2-BD59-A6C34878D82A}">
                    <a16:rowId xmlns:a16="http://schemas.microsoft.com/office/drawing/2014/main" val="10004"/>
                  </a:ext>
                </a:extLst>
              </a:tr>
              <a:tr h="355600">
                <a:tc>
                  <a:txBody>
                    <a:bodyPr/>
                    <a:lstStyle/>
                    <a:p>
                      <a:pPr marL="0" marR="0" algn="ctr" rtl="1">
                        <a:lnSpc>
                          <a:spcPct val="107000"/>
                        </a:lnSpc>
                        <a:spcBef>
                          <a:spcPts val="0"/>
                        </a:spcBef>
                        <a:spcAft>
                          <a:spcPts val="0"/>
                        </a:spcAft>
                      </a:pPr>
                      <a:r>
                        <a:rPr lang="ar-SA" sz="2400" b="1" dirty="0">
                          <a:effectLst/>
                          <a:latin typeface="Sakkal Majalla" panose="02000000000000000000" pitchFamily="2" charset="-78"/>
                          <a:cs typeface="Sakkal Majalla" panose="02000000000000000000" pitchFamily="2" charset="-78"/>
                        </a:rPr>
                        <a:t> </a:t>
                      </a:r>
                      <a:endParaRPr lang="en-US" sz="2400" b="1" dirty="0">
                        <a:effectLst/>
                        <a:latin typeface="Sakkal Majalla" panose="02000000000000000000" pitchFamily="2" charset="-78"/>
                        <a:cs typeface="Sakkal Majalla" panose="02000000000000000000" pitchFamily="2" charset="-78"/>
                      </a:endParaRPr>
                    </a:p>
                    <a:p>
                      <a:pPr marL="0" marR="0" algn="ctr" rtl="1">
                        <a:lnSpc>
                          <a:spcPct val="107000"/>
                        </a:lnSpc>
                        <a:spcBef>
                          <a:spcPts val="0"/>
                        </a:spcBef>
                        <a:spcAft>
                          <a:spcPts val="0"/>
                        </a:spcAft>
                      </a:pPr>
                      <a:r>
                        <a:rPr lang="ar-SA" sz="2400" b="1" dirty="0">
                          <a:effectLst/>
                          <a:latin typeface="Sakkal Majalla" panose="02000000000000000000" pitchFamily="2" charset="-78"/>
                          <a:cs typeface="Sakkal Majalla" panose="02000000000000000000" pitchFamily="2" charset="-78"/>
                        </a:rPr>
                        <a:t>...............................</a:t>
                      </a:r>
                      <a:endParaRPr lang="en-US" sz="2400" b="1" dirty="0">
                        <a:effectLst/>
                        <a:latin typeface="Sakkal Majalla" panose="02000000000000000000" pitchFamily="2" charset="-78"/>
                        <a:cs typeface="Sakkal Majalla" panose="02000000000000000000" pitchFamily="2" charset="-78"/>
                      </a:endParaRPr>
                    </a:p>
                    <a:p>
                      <a:pPr marL="0" marR="0" algn="ctr" rtl="1">
                        <a:lnSpc>
                          <a:spcPct val="107000"/>
                        </a:lnSpc>
                        <a:spcBef>
                          <a:spcPts val="0"/>
                        </a:spcBef>
                        <a:spcAft>
                          <a:spcPts val="0"/>
                        </a:spcAft>
                      </a:pPr>
                      <a:r>
                        <a:rPr lang="ar-SA" sz="2400" b="1" dirty="0">
                          <a:effectLst/>
                          <a:latin typeface="Sakkal Majalla" panose="02000000000000000000" pitchFamily="2" charset="-78"/>
                          <a:cs typeface="Sakkal Majalla" panose="02000000000000000000" pitchFamily="2" charset="-78"/>
                        </a:rPr>
                        <a:t> </a:t>
                      </a:r>
                      <a:endParaRPr lang="en-US" sz="24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marL="0" marR="0" algn="ctr" rtl="1">
                        <a:lnSpc>
                          <a:spcPct val="107000"/>
                        </a:lnSpc>
                        <a:spcBef>
                          <a:spcPts val="0"/>
                        </a:spcBef>
                        <a:spcAft>
                          <a:spcPts val="0"/>
                        </a:spcAft>
                      </a:pPr>
                      <a:r>
                        <a:rPr lang="ar-SA" sz="2400" b="1" dirty="0">
                          <a:effectLst/>
                          <a:latin typeface="Sakkal Majalla" panose="02000000000000000000" pitchFamily="2" charset="-78"/>
                          <a:cs typeface="Sakkal Majalla" panose="02000000000000000000" pitchFamily="2" charset="-78"/>
                        </a:rPr>
                        <a:t> </a:t>
                      </a:r>
                      <a:endParaRPr lang="en-US" sz="2400" b="1" dirty="0">
                        <a:effectLst/>
                        <a:latin typeface="Sakkal Majalla" panose="02000000000000000000" pitchFamily="2" charset="-78"/>
                        <a:cs typeface="Sakkal Majalla" panose="02000000000000000000" pitchFamily="2" charset="-78"/>
                      </a:endParaRPr>
                    </a:p>
                    <a:p>
                      <a:pPr marL="0" marR="0" algn="ctr" rtl="1">
                        <a:lnSpc>
                          <a:spcPct val="107000"/>
                        </a:lnSpc>
                        <a:spcBef>
                          <a:spcPts val="0"/>
                        </a:spcBef>
                        <a:spcAft>
                          <a:spcPts val="0"/>
                        </a:spcAft>
                      </a:pPr>
                      <a:r>
                        <a:rPr lang="ar-SA" sz="2400" b="1" dirty="0">
                          <a:effectLst/>
                          <a:latin typeface="Sakkal Majalla" panose="02000000000000000000" pitchFamily="2" charset="-78"/>
                          <a:cs typeface="Sakkal Majalla" panose="02000000000000000000" pitchFamily="2" charset="-78"/>
                        </a:rPr>
                        <a:t>.....................................</a:t>
                      </a:r>
                      <a:endParaRPr lang="en-US" sz="24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extLst>
                  <a:ext uri="{0D108BD9-81ED-4DB2-BD59-A6C34878D82A}">
                    <a16:rowId xmlns:a16="http://schemas.microsoft.com/office/drawing/2014/main" val="10005"/>
                  </a:ext>
                </a:extLst>
              </a:tr>
            </a:tbl>
          </a:graphicData>
        </a:graphic>
      </p:graphicFrame>
      <p:sp>
        <p:nvSpPr>
          <p:cNvPr id="6" name="Rectangle 1"/>
          <p:cNvSpPr>
            <a:spLocks noChangeArrowheads="1"/>
          </p:cNvSpPr>
          <p:nvPr/>
        </p:nvSpPr>
        <p:spPr bwMode="auto">
          <a:xfrm>
            <a:off x="2269003" y="1058217"/>
            <a:ext cx="2584352" cy="461665"/>
          </a:xfrm>
          <a:prstGeom prst="rect">
            <a:avLst/>
          </a:prstGeom>
          <a:solidFill>
            <a:schemeClr val="accent5">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lang="ar-SA" sz="24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قارن بين أنواع الكذب</a:t>
            </a:r>
            <a:r>
              <a:rPr kumimoji="0" lang="ar-SA" sz="16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 </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nvGraphicFramePr>
        <p:xfrm>
          <a:off x="7020221" y="1808743"/>
          <a:ext cx="4953001" cy="4239768"/>
        </p:xfrm>
        <a:graphic>
          <a:graphicData uri="http://schemas.openxmlformats.org/drawingml/2006/table">
            <a:tbl>
              <a:tblPr rtl="1" firstRow="1" firstCol="1" bandRow="1">
                <a:tableStyleId>{5C22544A-7EE6-4342-B048-85BDC9FD1C3A}</a:tableStyleId>
              </a:tblPr>
              <a:tblGrid>
                <a:gridCol w="953526">
                  <a:extLst>
                    <a:ext uri="{9D8B030D-6E8A-4147-A177-3AD203B41FA5}">
                      <a16:colId xmlns:a16="http://schemas.microsoft.com/office/drawing/2014/main" val="20000"/>
                    </a:ext>
                  </a:extLst>
                </a:gridCol>
                <a:gridCol w="1885467">
                  <a:extLst>
                    <a:ext uri="{9D8B030D-6E8A-4147-A177-3AD203B41FA5}">
                      <a16:colId xmlns:a16="http://schemas.microsoft.com/office/drawing/2014/main" val="20001"/>
                    </a:ext>
                  </a:extLst>
                </a:gridCol>
                <a:gridCol w="2114008">
                  <a:extLst>
                    <a:ext uri="{9D8B030D-6E8A-4147-A177-3AD203B41FA5}">
                      <a16:colId xmlns:a16="http://schemas.microsoft.com/office/drawing/2014/main" val="20002"/>
                    </a:ext>
                  </a:extLst>
                </a:gridCol>
              </a:tblGrid>
              <a:tr h="410845">
                <a:tc>
                  <a:txBody>
                    <a:bodyPr/>
                    <a:lstStyle/>
                    <a:p>
                      <a:pPr marL="0" marR="0" algn="ctr" rtl="1">
                        <a:lnSpc>
                          <a:spcPct val="107000"/>
                        </a:lnSpc>
                        <a:spcBef>
                          <a:spcPts val="0"/>
                        </a:spcBef>
                        <a:spcAft>
                          <a:spcPts val="0"/>
                        </a:spcAft>
                      </a:pPr>
                      <a:r>
                        <a:rPr lang="ar-SA" sz="2000" dirty="0">
                          <a:solidFill>
                            <a:srgbClr val="FF0000"/>
                          </a:solidFill>
                          <a:effectLst/>
                          <a:latin typeface="Sakkal Majalla" panose="02000000000000000000" pitchFamily="2" charset="-78"/>
                          <a:cs typeface="Sakkal Majalla" panose="02000000000000000000" pitchFamily="2" charset="-78"/>
                        </a:rPr>
                        <a:t>وجه المقارنة</a:t>
                      </a:r>
                      <a:endParaRPr lang="en-US"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ctr" rtl="1">
                        <a:lnSpc>
                          <a:spcPct val="107000"/>
                        </a:lnSpc>
                        <a:spcBef>
                          <a:spcPts val="0"/>
                        </a:spcBef>
                        <a:spcAft>
                          <a:spcPts val="0"/>
                        </a:spcAft>
                      </a:pPr>
                      <a:r>
                        <a:rPr lang="ar-SA" sz="2000" dirty="0">
                          <a:solidFill>
                            <a:srgbClr val="FF0000"/>
                          </a:solidFill>
                          <a:effectLst/>
                          <a:latin typeface="Sakkal Majalla" panose="02000000000000000000" pitchFamily="2" charset="-78"/>
                          <a:cs typeface="Sakkal Majalla" panose="02000000000000000000" pitchFamily="2" charset="-78"/>
                        </a:rPr>
                        <a:t>الخوف</a:t>
                      </a:r>
                      <a:endParaRPr lang="en-US"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ctr" rtl="1">
                        <a:lnSpc>
                          <a:spcPct val="107000"/>
                        </a:lnSpc>
                        <a:spcBef>
                          <a:spcPts val="0"/>
                        </a:spcBef>
                        <a:spcAft>
                          <a:spcPts val="0"/>
                        </a:spcAft>
                      </a:pPr>
                      <a:r>
                        <a:rPr lang="ar-SA" sz="2000" dirty="0">
                          <a:solidFill>
                            <a:srgbClr val="FF0000"/>
                          </a:solidFill>
                          <a:effectLst/>
                          <a:latin typeface="Sakkal Majalla" panose="02000000000000000000" pitchFamily="2" charset="-78"/>
                          <a:cs typeface="Sakkal Majalla" panose="02000000000000000000" pitchFamily="2" charset="-78"/>
                        </a:rPr>
                        <a:t>العدوان</a:t>
                      </a:r>
                      <a:endParaRPr lang="en-US"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0">
                <a:tc>
                  <a:txBody>
                    <a:bodyPr/>
                    <a:lstStyle/>
                    <a:p>
                      <a:pPr marL="0" marR="0" algn="ctr" rtl="1">
                        <a:lnSpc>
                          <a:spcPct val="107000"/>
                        </a:lnSpc>
                        <a:spcBef>
                          <a:spcPts val="0"/>
                        </a:spcBef>
                        <a:spcAft>
                          <a:spcPts val="0"/>
                        </a:spcAft>
                      </a:pPr>
                      <a:r>
                        <a:rPr lang="ar-SA" sz="2000" dirty="0">
                          <a:solidFill>
                            <a:srgbClr val="FF0000"/>
                          </a:solidFill>
                          <a:effectLst/>
                          <a:latin typeface="Sakkal Majalla" panose="02000000000000000000" pitchFamily="2" charset="-78"/>
                          <a:cs typeface="Sakkal Majalla" panose="02000000000000000000" pitchFamily="2" charset="-78"/>
                        </a:rPr>
                        <a:t> </a:t>
                      </a:r>
                      <a:endParaRPr lang="en-US" sz="2000" dirty="0">
                        <a:solidFill>
                          <a:srgbClr val="FF0000"/>
                        </a:solidFill>
                        <a:effectLst/>
                        <a:latin typeface="Sakkal Majalla" panose="02000000000000000000" pitchFamily="2" charset="-78"/>
                        <a:cs typeface="Sakkal Majalla" panose="02000000000000000000" pitchFamily="2" charset="-78"/>
                      </a:endParaRPr>
                    </a:p>
                    <a:p>
                      <a:pPr marL="0" marR="0" algn="ctr" rtl="1">
                        <a:lnSpc>
                          <a:spcPct val="107000"/>
                        </a:lnSpc>
                        <a:spcBef>
                          <a:spcPts val="0"/>
                        </a:spcBef>
                        <a:spcAft>
                          <a:spcPts val="0"/>
                        </a:spcAft>
                      </a:pPr>
                      <a:r>
                        <a:rPr lang="ar-SA" sz="2000" dirty="0">
                          <a:solidFill>
                            <a:srgbClr val="FF0000"/>
                          </a:solidFill>
                          <a:effectLst/>
                          <a:latin typeface="Sakkal Majalla" panose="02000000000000000000" pitchFamily="2" charset="-78"/>
                          <a:cs typeface="Sakkal Majalla" panose="02000000000000000000" pitchFamily="2" charset="-78"/>
                        </a:rPr>
                        <a:t>التعريف</a:t>
                      </a:r>
                      <a:endParaRPr lang="en-US"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r" rtl="1">
                        <a:lnSpc>
                          <a:spcPct val="107000"/>
                        </a:lnSpc>
                        <a:spcBef>
                          <a:spcPts val="0"/>
                        </a:spcBef>
                        <a:spcAft>
                          <a:spcPts val="0"/>
                        </a:spcAft>
                      </a:pPr>
                      <a:r>
                        <a:rPr lang="ar-SA" sz="2000" dirty="0">
                          <a:solidFill>
                            <a:srgbClr val="FF0000"/>
                          </a:solidFill>
                          <a:effectLst/>
                          <a:latin typeface="Sakkal Majalla" panose="02000000000000000000" pitchFamily="2" charset="-78"/>
                          <a:cs typeface="Sakkal Majalla" panose="02000000000000000000" pitchFamily="2" charset="-78"/>
                        </a:rPr>
                        <a:t> </a:t>
                      </a:r>
                      <a:endParaRPr lang="en-US" sz="2000" dirty="0">
                        <a:solidFill>
                          <a:srgbClr val="FF0000"/>
                        </a:solidFill>
                        <a:effectLst/>
                        <a:latin typeface="Sakkal Majalla" panose="02000000000000000000" pitchFamily="2" charset="-78"/>
                        <a:cs typeface="Sakkal Majalla" panose="02000000000000000000" pitchFamily="2" charset="-78"/>
                      </a:endParaRPr>
                    </a:p>
                    <a:p>
                      <a:pPr marL="0" marR="0" algn="r" rtl="1">
                        <a:lnSpc>
                          <a:spcPct val="107000"/>
                        </a:lnSpc>
                        <a:spcBef>
                          <a:spcPts val="0"/>
                        </a:spcBef>
                        <a:spcAft>
                          <a:spcPts val="0"/>
                        </a:spcAft>
                      </a:pPr>
                      <a:r>
                        <a:rPr lang="ar-SA" sz="2000" dirty="0">
                          <a:solidFill>
                            <a:srgbClr val="FF0000"/>
                          </a:solidFill>
                          <a:effectLst/>
                          <a:latin typeface="Sakkal Majalla" panose="02000000000000000000" pitchFamily="2" charset="-78"/>
                          <a:cs typeface="Sakkal Majalla" panose="02000000000000000000" pitchFamily="2" charset="-78"/>
                        </a:rPr>
                        <a:t>......................................... </a:t>
                      </a:r>
                      <a:endParaRPr lang="en-US"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r" rtl="1">
                        <a:lnSpc>
                          <a:spcPct val="107000"/>
                        </a:lnSpc>
                        <a:spcBef>
                          <a:spcPts val="0"/>
                        </a:spcBef>
                        <a:spcAft>
                          <a:spcPts val="0"/>
                        </a:spcAft>
                      </a:pPr>
                      <a:r>
                        <a:rPr lang="ar-SA" sz="2000" dirty="0">
                          <a:solidFill>
                            <a:srgbClr val="FF0000"/>
                          </a:solidFill>
                          <a:effectLst/>
                          <a:latin typeface="Sakkal Majalla" panose="02000000000000000000" pitchFamily="2" charset="-78"/>
                          <a:cs typeface="Sakkal Majalla" panose="02000000000000000000" pitchFamily="2" charset="-78"/>
                        </a:rPr>
                        <a:t> </a:t>
                      </a:r>
                      <a:endParaRPr lang="en-US" sz="2000" dirty="0">
                        <a:solidFill>
                          <a:srgbClr val="FF0000"/>
                        </a:solidFill>
                        <a:effectLst/>
                        <a:latin typeface="Sakkal Majalla" panose="02000000000000000000" pitchFamily="2" charset="-78"/>
                        <a:cs typeface="Sakkal Majalla" panose="02000000000000000000" pitchFamily="2" charset="-78"/>
                      </a:endParaRPr>
                    </a:p>
                    <a:p>
                      <a:pPr marL="0" marR="0" algn="r" rtl="1">
                        <a:lnSpc>
                          <a:spcPct val="107000"/>
                        </a:lnSpc>
                        <a:spcBef>
                          <a:spcPts val="0"/>
                        </a:spcBef>
                        <a:spcAft>
                          <a:spcPts val="0"/>
                        </a:spcAft>
                      </a:pPr>
                      <a:r>
                        <a:rPr lang="ar-SA" sz="2000" dirty="0">
                          <a:solidFill>
                            <a:srgbClr val="FF0000"/>
                          </a:solidFill>
                          <a:effectLst/>
                          <a:latin typeface="Sakkal Majalla" panose="02000000000000000000" pitchFamily="2" charset="-78"/>
                          <a:cs typeface="Sakkal Majalla" panose="02000000000000000000" pitchFamily="2" charset="-78"/>
                        </a:rPr>
                        <a:t>..............................................</a:t>
                      </a:r>
                      <a:endParaRPr lang="en-US"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0">
                <a:tc>
                  <a:txBody>
                    <a:bodyPr/>
                    <a:lstStyle/>
                    <a:p>
                      <a:pPr marL="0" marR="0" algn="ctr" rtl="1">
                        <a:lnSpc>
                          <a:spcPct val="107000"/>
                        </a:lnSpc>
                        <a:spcBef>
                          <a:spcPts val="0"/>
                        </a:spcBef>
                        <a:spcAft>
                          <a:spcPts val="0"/>
                        </a:spcAft>
                      </a:pPr>
                      <a:r>
                        <a:rPr lang="ar-SA" sz="2000">
                          <a:solidFill>
                            <a:srgbClr val="FF0000"/>
                          </a:solidFill>
                          <a:effectLst/>
                          <a:latin typeface="Sakkal Majalla" panose="02000000000000000000" pitchFamily="2" charset="-78"/>
                          <a:cs typeface="Sakkal Majalla" panose="02000000000000000000" pitchFamily="2" charset="-78"/>
                        </a:rPr>
                        <a:t> </a:t>
                      </a:r>
                      <a:endParaRPr lang="en-US" sz="2000">
                        <a:solidFill>
                          <a:srgbClr val="FF0000"/>
                        </a:solidFill>
                        <a:effectLst/>
                        <a:latin typeface="Sakkal Majalla" panose="02000000000000000000" pitchFamily="2" charset="-78"/>
                        <a:cs typeface="Sakkal Majalla" panose="02000000000000000000" pitchFamily="2" charset="-78"/>
                      </a:endParaRPr>
                    </a:p>
                    <a:p>
                      <a:pPr marL="0" marR="0" algn="ctr" rtl="1">
                        <a:lnSpc>
                          <a:spcPct val="107000"/>
                        </a:lnSpc>
                        <a:spcBef>
                          <a:spcPts val="0"/>
                        </a:spcBef>
                        <a:spcAft>
                          <a:spcPts val="0"/>
                        </a:spcAft>
                      </a:pPr>
                      <a:r>
                        <a:rPr lang="ar-SA" sz="2000">
                          <a:solidFill>
                            <a:srgbClr val="FF0000"/>
                          </a:solidFill>
                          <a:effectLst/>
                          <a:latin typeface="Sakkal Majalla" panose="02000000000000000000" pitchFamily="2" charset="-78"/>
                          <a:cs typeface="Sakkal Majalla" panose="02000000000000000000" pitchFamily="2" charset="-78"/>
                        </a:rPr>
                        <a:t> </a:t>
                      </a:r>
                      <a:endParaRPr lang="en-US" sz="2000">
                        <a:solidFill>
                          <a:srgbClr val="FF0000"/>
                        </a:solidFill>
                        <a:effectLst/>
                        <a:latin typeface="Sakkal Majalla" panose="02000000000000000000" pitchFamily="2" charset="-78"/>
                        <a:cs typeface="Sakkal Majalla" panose="02000000000000000000" pitchFamily="2" charset="-78"/>
                      </a:endParaRPr>
                    </a:p>
                    <a:p>
                      <a:pPr marL="0" marR="0" algn="ctr" rtl="1">
                        <a:lnSpc>
                          <a:spcPct val="107000"/>
                        </a:lnSpc>
                        <a:spcBef>
                          <a:spcPts val="0"/>
                        </a:spcBef>
                        <a:spcAft>
                          <a:spcPts val="0"/>
                        </a:spcAft>
                      </a:pPr>
                      <a:r>
                        <a:rPr lang="ar-SA" sz="2000">
                          <a:solidFill>
                            <a:srgbClr val="FF0000"/>
                          </a:solidFill>
                          <a:effectLst/>
                          <a:latin typeface="Sakkal Majalla" panose="02000000000000000000" pitchFamily="2" charset="-78"/>
                          <a:cs typeface="Sakkal Majalla" panose="02000000000000000000" pitchFamily="2" charset="-78"/>
                        </a:rPr>
                        <a:t>الأسباب</a:t>
                      </a:r>
                      <a:endParaRPr lang="en-US" sz="2000">
                        <a:solidFill>
                          <a:srgbClr val="FF0000"/>
                        </a:solidFill>
                        <a:effectLst/>
                        <a:latin typeface="Sakkal Majalla" panose="02000000000000000000" pitchFamily="2" charset="-78"/>
                        <a:cs typeface="Sakkal Majalla" panose="02000000000000000000" pitchFamily="2" charset="-78"/>
                      </a:endParaRPr>
                    </a:p>
                    <a:p>
                      <a:pPr marL="0" marR="0" algn="ctr" rtl="1">
                        <a:lnSpc>
                          <a:spcPct val="107000"/>
                        </a:lnSpc>
                        <a:spcBef>
                          <a:spcPts val="0"/>
                        </a:spcBef>
                        <a:spcAft>
                          <a:spcPts val="0"/>
                        </a:spcAft>
                      </a:pPr>
                      <a:r>
                        <a:rPr lang="ar-SA" sz="2000">
                          <a:solidFill>
                            <a:srgbClr val="FF0000"/>
                          </a:solidFill>
                          <a:effectLst/>
                          <a:latin typeface="Sakkal Majalla" panose="02000000000000000000" pitchFamily="2" charset="-78"/>
                          <a:cs typeface="Sakkal Majalla" panose="02000000000000000000" pitchFamily="2" charset="-78"/>
                        </a:rPr>
                        <a:t> </a:t>
                      </a:r>
                      <a:endParaRPr lang="en-US" sz="200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r" rtl="1">
                        <a:lnSpc>
                          <a:spcPct val="107000"/>
                        </a:lnSpc>
                        <a:spcBef>
                          <a:spcPts val="0"/>
                        </a:spcBef>
                        <a:spcAft>
                          <a:spcPts val="0"/>
                        </a:spcAft>
                      </a:pPr>
                      <a:r>
                        <a:rPr lang="ar-SA" sz="2000">
                          <a:solidFill>
                            <a:srgbClr val="FF0000"/>
                          </a:solidFill>
                          <a:effectLst/>
                          <a:latin typeface="Sakkal Majalla" panose="02000000000000000000" pitchFamily="2" charset="-78"/>
                          <a:cs typeface="Sakkal Majalla" panose="02000000000000000000" pitchFamily="2" charset="-78"/>
                        </a:rPr>
                        <a:t> </a:t>
                      </a:r>
                      <a:endParaRPr lang="en-US" sz="2000">
                        <a:solidFill>
                          <a:srgbClr val="FF0000"/>
                        </a:solidFill>
                        <a:effectLst/>
                        <a:latin typeface="Sakkal Majalla" panose="02000000000000000000" pitchFamily="2" charset="-78"/>
                        <a:cs typeface="Sakkal Majalla" panose="02000000000000000000" pitchFamily="2" charset="-78"/>
                      </a:endParaRPr>
                    </a:p>
                    <a:p>
                      <a:pPr marL="0" marR="0" algn="r" rtl="1">
                        <a:lnSpc>
                          <a:spcPct val="107000"/>
                        </a:lnSpc>
                        <a:spcBef>
                          <a:spcPts val="0"/>
                        </a:spcBef>
                        <a:spcAft>
                          <a:spcPts val="0"/>
                        </a:spcAft>
                      </a:pPr>
                      <a:r>
                        <a:rPr lang="ar-SA" sz="2000">
                          <a:solidFill>
                            <a:srgbClr val="FF0000"/>
                          </a:solidFill>
                          <a:effectLst/>
                          <a:latin typeface="Sakkal Majalla" panose="02000000000000000000" pitchFamily="2" charset="-78"/>
                          <a:cs typeface="Sakkal Majalla" panose="02000000000000000000" pitchFamily="2" charset="-78"/>
                        </a:rPr>
                        <a:t>.........................................</a:t>
                      </a:r>
                      <a:endParaRPr lang="en-US" sz="2000">
                        <a:solidFill>
                          <a:srgbClr val="FF0000"/>
                        </a:solidFill>
                        <a:effectLst/>
                        <a:latin typeface="Sakkal Majalla" panose="02000000000000000000" pitchFamily="2" charset="-78"/>
                        <a:cs typeface="Sakkal Majalla" panose="02000000000000000000" pitchFamily="2" charset="-78"/>
                      </a:endParaRPr>
                    </a:p>
                    <a:p>
                      <a:pPr marL="0" marR="0" algn="r" rtl="1">
                        <a:lnSpc>
                          <a:spcPct val="107000"/>
                        </a:lnSpc>
                        <a:spcBef>
                          <a:spcPts val="0"/>
                        </a:spcBef>
                        <a:spcAft>
                          <a:spcPts val="0"/>
                        </a:spcAft>
                      </a:pPr>
                      <a:r>
                        <a:rPr lang="ar-SA" sz="2000">
                          <a:solidFill>
                            <a:srgbClr val="FF0000"/>
                          </a:solidFill>
                          <a:effectLst/>
                          <a:latin typeface="Sakkal Majalla" panose="02000000000000000000" pitchFamily="2" charset="-78"/>
                          <a:cs typeface="Sakkal Majalla" panose="02000000000000000000" pitchFamily="2" charset="-78"/>
                        </a:rPr>
                        <a:t>.........................................</a:t>
                      </a:r>
                      <a:endParaRPr lang="en-US" sz="2000">
                        <a:solidFill>
                          <a:srgbClr val="FF0000"/>
                        </a:solidFill>
                        <a:effectLst/>
                        <a:latin typeface="Sakkal Majalla" panose="02000000000000000000" pitchFamily="2" charset="-78"/>
                        <a:cs typeface="Sakkal Majalla" panose="02000000000000000000" pitchFamily="2" charset="-78"/>
                      </a:endParaRPr>
                    </a:p>
                    <a:p>
                      <a:pPr marL="0" marR="0" algn="r" rtl="1">
                        <a:lnSpc>
                          <a:spcPct val="107000"/>
                        </a:lnSpc>
                        <a:spcBef>
                          <a:spcPts val="0"/>
                        </a:spcBef>
                        <a:spcAft>
                          <a:spcPts val="0"/>
                        </a:spcAft>
                      </a:pPr>
                      <a:r>
                        <a:rPr lang="ar-SA" sz="2000">
                          <a:solidFill>
                            <a:srgbClr val="FF0000"/>
                          </a:solidFill>
                          <a:effectLst/>
                          <a:latin typeface="Sakkal Majalla" panose="02000000000000000000" pitchFamily="2" charset="-78"/>
                          <a:cs typeface="Sakkal Majalla" panose="02000000000000000000" pitchFamily="2" charset="-78"/>
                        </a:rPr>
                        <a:t>.........................................</a:t>
                      </a:r>
                      <a:endParaRPr lang="en-US" sz="200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r" rtl="1">
                        <a:lnSpc>
                          <a:spcPct val="107000"/>
                        </a:lnSpc>
                        <a:spcBef>
                          <a:spcPts val="0"/>
                        </a:spcBef>
                        <a:spcAft>
                          <a:spcPts val="0"/>
                        </a:spcAft>
                      </a:pPr>
                      <a:r>
                        <a:rPr lang="ar-SA" sz="2000" dirty="0">
                          <a:solidFill>
                            <a:srgbClr val="FF0000"/>
                          </a:solidFill>
                          <a:effectLst/>
                          <a:latin typeface="Sakkal Majalla" panose="02000000000000000000" pitchFamily="2" charset="-78"/>
                          <a:cs typeface="Sakkal Majalla" panose="02000000000000000000" pitchFamily="2" charset="-78"/>
                        </a:rPr>
                        <a:t> </a:t>
                      </a:r>
                      <a:endParaRPr lang="en-US" sz="2000" dirty="0">
                        <a:solidFill>
                          <a:srgbClr val="FF0000"/>
                        </a:solidFill>
                        <a:effectLst/>
                        <a:latin typeface="Sakkal Majalla" panose="02000000000000000000" pitchFamily="2" charset="-78"/>
                        <a:cs typeface="Sakkal Majalla" panose="02000000000000000000" pitchFamily="2" charset="-78"/>
                      </a:endParaRPr>
                    </a:p>
                    <a:p>
                      <a:pPr marL="0" marR="0" algn="r" rtl="1">
                        <a:lnSpc>
                          <a:spcPct val="107000"/>
                        </a:lnSpc>
                        <a:spcBef>
                          <a:spcPts val="0"/>
                        </a:spcBef>
                        <a:spcAft>
                          <a:spcPts val="0"/>
                        </a:spcAft>
                      </a:pPr>
                      <a:r>
                        <a:rPr lang="ar-SA" sz="2000" dirty="0">
                          <a:solidFill>
                            <a:srgbClr val="FF0000"/>
                          </a:solidFill>
                          <a:effectLst/>
                          <a:latin typeface="Sakkal Majalla" panose="02000000000000000000" pitchFamily="2" charset="-78"/>
                          <a:cs typeface="Sakkal Majalla" panose="02000000000000000000" pitchFamily="2" charset="-78"/>
                        </a:rPr>
                        <a:t>..............................................</a:t>
                      </a:r>
                      <a:endParaRPr lang="en-US" sz="2000" dirty="0">
                        <a:solidFill>
                          <a:srgbClr val="FF0000"/>
                        </a:solidFill>
                        <a:effectLst/>
                        <a:latin typeface="Sakkal Majalla" panose="02000000000000000000" pitchFamily="2" charset="-78"/>
                        <a:cs typeface="Sakkal Majalla" panose="02000000000000000000" pitchFamily="2" charset="-78"/>
                      </a:endParaRPr>
                    </a:p>
                    <a:p>
                      <a:pPr marL="0" marR="0" algn="r" rtl="1">
                        <a:lnSpc>
                          <a:spcPct val="107000"/>
                        </a:lnSpc>
                        <a:spcBef>
                          <a:spcPts val="0"/>
                        </a:spcBef>
                        <a:spcAft>
                          <a:spcPts val="0"/>
                        </a:spcAft>
                      </a:pPr>
                      <a:r>
                        <a:rPr lang="ar-SA" sz="2000" dirty="0">
                          <a:solidFill>
                            <a:srgbClr val="FF0000"/>
                          </a:solidFill>
                          <a:effectLst/>
                          <a:latin typeface="Sakkal Majalla" panose="02000000000000000000" pitchFamily="2" charset="-78"/>
                          <a:cs typeface="Sakkal Majalla" panose="02000000000000000000" pitchFamily="2" charset="-78"/>
                        </a:rPr>
                        <a:t>............................................................................................</a:t>
                      </a:r>
                      <a:endParaRPr lang="en-US"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0">
                <a:tc>
                  <a:txBody>
                    <a:bodyPr/>
                    <a:lstStyle/>
                    <a:p>
                      <a:pPr marL="0" marR="0" algn="ctr" rtl="1">
                        <a:lnSpc>
                          <a:spcPct val="107000"/>
                        </a:lnSpc>
                        <a:spcBef>
                          <a:spcPts val="0"/>
                        </a:spcBef>
                        <a:spcAft>
                          <a:spcPts val="0"/>
                        </a:spcAft>
                      </a:pPr>
                      <a:r>
                        <a:rPr lang="ar-SA" sz="2000">
                          <a:solidFill>
                            <a:srgbClr val="FF0000"/>
                          </a:solidFill>
                          <a:effectLst/>
                          <a:latin typeface="Sakkal Majalla" panose="02000000000000000000" pitchFamily="2" charset="-78"/>
                          <a:cs typeface="Sakkal Majalla" panose="02000000000000000000" pitchFamily="2" charset="-78"/>
                        </a:rPr>
                        <a:t> </a:t>
                      </a:r>
                      <a:endParaRPr lang="en-US" sz="2000">
                        <a:solidFill>
                          <a:srgbClr val="FF0000"/>
                        </a:solidFill>
                        <a:effectLst/>
                        <a:latin typeface="Sakkal Majalla" panose="02000000000000000000" pitchFamily="2" charset="-78"/>
                        <a:cs typeface="Sakkal Majalla" panose="02000000000000000000" pitchFamily="2" charset="-78"/>
                      </a:endParaRPr>
                    </a:p>
                    <a:p>
                      <a:pPr marL="0" marR="0" algn="ctr" rtl="1">
                        <a:lnSpc>
                          <a:spcPct val="107000"/>
                        </a:lnSpc>
                        <a:spcBef>
                          <a:spcPts val="0"/>
                        </a:spcBef>
                        <a:spcAft>
                          <a:spcPts val="0"/>
                        </a:spcAft>
                      </a:pPr>
                      <a:r>
                        <a:rPr lang="ar-SA" sz="2000">
                          <a:solidFill>
                            <a:srgbClr val="FF0000"/>
                          </a:solidFill>
                          <a:effectLst/>
                          <a:latin typeface="Sakkal Majalla" panose="02000000000000000000" pitchFamily="2" charset="-78"/>
                          <a:cs typeface="Sakkal Majalla" panose="02000000000000000000" pitchFamily="2" charset="-78"/>
                        </a:rPr>
                        <a:t>علاج المشكلة</a:t>
                      </a:r>
                      <a:endParaRPr lang="en-US" sz="200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r" rtl="1">
                        <a:lnSpc>
                          <a:spcPct val="107000"/>
                        </a:lnSpc>
                        <a:spcBef>
                          <a:spcPts val="0"/>
                        </a:spcBef>
                        <a:spcAft>
                          <a:spcPts val="0"/>
                        </a:spcAft>
                      </a:pPr>
                      <a:r>
                        <a:rPr lang="ar-SA" sz="2000">
                          <a:solidFill>
                            <a:srgbClr val="FF0000"/>
                          </a:solidFill>
                          <a:effectLst/>
                          <a:latin typeface="Sakkal Majalla" panose="02000000000000000000" pitchFamily="2" charset="-78"/>
                          <a:cs typeface="Sakkal Majalla" panose="02000000000000000000" pitchFamily="2" charset="-78"/>
                        </a:rPr>
                        <a:t> </a:t>
                      </a:r>
                      <a:endParaRPr lang="en-US" sz="2000">
                        <a:solidFill>
                          <a:srgbClr val="FF0000"/>
                        </a:solidFill>
                        <a:effectLst/>
                        <a:latin typeface="Sakkal Majalla" panose="02000000000000000000" pitchFamily="2" charset="-78"/>
                        <a:cs typeface="Sakkal Majalla" panose="02000000000000000000" pitchFamily="2" charset="-78"/>
                      </a:endParaRPr>
                    </a:p>
                    <a:p>
                      <a:pPr marL="0" marR="0" algn="r" rtl="1">
                        <a:lnSpc>
                          <a:spcPct val="107000"/>
                        </a:lnSpc>
                        <a:spcBef>
                          <a:spcPts val="0"/>
                        </a:spcBef>
                        <a:spcAft>
                          <a:spcPts val="0"/>
                        </a:spcAft>
                      </a:pPr>
                      <a:r>
                        <a:rPr lang="ar-SA" sz="2000">
                          <a:solidFill>
                            <a:srgbClr val="FF0000"/>
                          </a:solidFill>
                          <a:effectLst/>
                          <a:latin typeface="Sakkal Majalla" panose="02000000000000000000" pitchFamily="2" charset="-78"/>
                          <a:cs typeface="Sakkal Majalla" panose="02000000000000000000" pitchFamily="2" charset="-78"/>
                        </a:rPr>
                        <a:t>.........................................</a:t>
                      </a:r>
                      <a:endParaRPr lang="en-US" sz="2000">
                        <a:solidFill>
                          <a:srgbClr val="FF0000"/>
                        </a:solidFill>
                        <a:effectLst/>
                        <a:latin typeface="Sakkal Majalla" panose="02000000000000000000" pitchFamily="2" charset="-78"/>
                        <a:cs typeface="Sakkal Majalla" panose="02000000000000000000" pitchFamily="2" charset="-78"/>
                      </a:endParaRPr>
                    </a:p>
                    <a:p>
                      <a:pPr marL="0" marR="0" algn="r" rtl="1">
                        <a:lnSpc>
                          <a:spcPct val="107000"/>
                        </a:lnSpc>
                        <a:spcBef>
                          <a:spcPts val="0"/>
                        </a:spcBef>
                        <a:spcAft>
                          <a:spcPts val="0"/>
                        </a:spcAft>
                      </a:pPr>
                      <a:r>
                        <a:rPr lang="ar-SA" sz="2000">
                          <a:solidFill>
                            <a:srgbClr val="FF0000"/>
                          </a:solidFill>
                          <a:effectLst/>
                          <a:latin typeface="Sakkal Majalla" panose="02000000000000000000" pitchFamily="2" charset="-78"/>
                          <a:cs typeface="Sakkal Majalla" panose="02000000000000000000" pitchFamily="2" charset="-78"/>
                        </a:rPr>
                        <a:t>.........................................</a:t>
                      </a:r>
                      <a:endParaRPr lang="en-US" sz="2000">
                        <a:solidFill>
                          <a:srgbClr val="FF0000"/>
                        </a:solidFill>
                        <a:effectLst/>
                        <a:latin typeface="Sakkal Majalla" panose="02000000000000000000" pitchFamily="2" charset="-78"/>
                        <a:cs typeface="Sakkal Majalla" panose="02000000000000000000" pitchFamily="2" charset="-78"/>
                      </a:endParaRPr>
                    </a:p>
                    <a:p>
                      <a:pPr marL="0" marR="0" algn="r" rtl="1">
                        <a:lnSpc>
                          <a:spcPct val="107000"/>
                        </a:lnSpc>
                        <a:spcBef>
                          <a:spcPts val="0"/>
                        </a:spcBef>
                        <a:spcAft>
                          <a:spcPts val="0"/>
                        </a:spcAft>
                      </a:pPr>
                      <a:r>
                        <a:rPr lang="ar-SA" sz="2000">
                          <a:solidFill>
                            <a:srgbClr val="FF0000"/>
                          </a:solidFill>
                          <a:effectLst/>
                          <a:latin typeface="Sakkal Majalla" panose="02000000000000000000" pitchFamily="2" charset="-78"/>
                          <a:cs typeface="Sakkal Majalla" panose="02000000000000000000" pitchFamily="2" charset="-78"/>
                        </a:rPr>
                        <a:t>.........................................</a:t>
                      </a:r>
                      <a:endParaRPr lang="en-US" sz="200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r" rtl="1">
                        <a:lnSpc>
                          <a:spcPct val="107000"/>
                        </a:lnSpc>
                        <a:spcBef>
                          <a:spcPts val="0"/>
                        </a:spcBef>
                        <a:spcAft>
                          <a:spcPts val="0"/>
                        </a:spcAft>
                      </a:pPr>
                      <a:r>
                        <a:rPr lang="ar-SA" sz="2000" dirty="0">
                          <a:solidFill>
                            <a:srgbClr val="FF0000"/>
                          </a:solidFill>
                          <a:effectLst/>
                          <a:latin typeface="Sakkal Majalla" panose="02000000000000000000" pitchFamily="2" charset="-78"/>
                          <a:cs typeface="Sakkal Majalla" panose="02000000000000000000" pitchFamily="2" charset="-78"/>
                        </a:rPr>
                        <a:t> </a:t>
                      </a:r>
                      <a:endParaRPr lang="en-US" sz="2000" dirty="0">
                        <a:solidFill>
                          <a:srgbClr val="FF0000"/>
                        </a:solidFill>
                        <a:effectLst/>
                        <a:latin typeface="Sakkal Majalla" panose="02000000000000000000" pitchFamily="2" charset="-78"/>
                        <a:cs typeface="Sakkal Majalla" panose="02000000000000000000" pitchFamily="2" charset="-78"/>
                      </a:endParaRPr>
                    </a:p>
                    <a:p>
                      <a:pPr marL="0" marR="0" algn="r" rtl="1">
                        <a:lnSpc>
                          <a:spcPct val="107000"/>
                        </a:lnSpc>
                        <a:spcBef>
                          <a:spcPts val="0"/>
                        </a:spcBef>
                        <a:spcAft>
                          <a:spcPts val="0"/>
                        </a:spcAft>
                      </a:pPr>
                      <a:r>
                        <a:rPr lang="ar-SA" sz="2000" dirty="0">
                          <a:solidFill>
                            <a:srgbClr val="FF0000"/>
                          </a:solidFill>
                          <a:effectLst/>
                          <a:latin typeface="Sakkal Majalla" panose="02000000000000000000" pitchFamily="2" charset="-78"/>
                          <a:cs typeface="Sakkal Majalla" panose="02000000000000000000" pitchFamily="2" charset="-78"/>
                        </a:rPr>
                        <a:t>..............................................</a:t>
                      </a:r>
                      <a:endParaRPr lang="en-US" sz="2000" dirty="0">
                        <a:solidFill>
                          <a:srgbClr val="FF0000"/>
                        </a:solidFill>
                        <a:effectLst/>
                        <a:latin typeface="Sakkal Majalla" panose="02000000000000000000" pitchFamily="2" charset="-78"/>
                        <a:cs typeface="Sakkal Majalla" panose="02000000000000000000" pitchFamily="2" charset="-78"/>
                      </a:endParaRPr>
                    </a:p>
                    <a:p>
                      <a:pPr marL="0" marR="0" algn="r" rtl="1">
                        <a:lnSpc>
                          <a:spcPct val="107000"/>
                        </a:lnSpc>
                        <a:spcBef>
                          <a:spcPts val="0"/>
                        </a:spcBef>
                        <a:spcAft>
                          <a:spcPts val="0"/>
                        </a:spcAft>
                      </a:pPr>
                      <a:r>
                        <a:rPr lang="ar-SA" sz="2000" dirty="0">
                          <a:solidFill>
                            <a:srgbClr val="FF0000"/>
                          </a:solidFill>
                          <a:effectLst/>
                          <a:latin typeface="Sakkal Majalla" panose="02000000000000000000" pitchFamily="2" charset="-78"/>
                          <a:cs typeface="Sakkal Majalla" panose="02000000000000000000" pitchFamily="2" charset="-78"/>
                        </a:rPr>
                        <a:t>..............................................</a:t>
                      </a:r>
                      <a:endParaRPr lang="en-US" sz="2000" dirty="0">
                        <a:solidFill>
                          <a:srgbClr val="FF0000"/>
                        </a:solidFill>
                        <a:effectLst/>
                        <a:latin typeface="Sakkal Majalla" panose="02000000000000000000" pitchFamily="2" charset="-78"/>
                        <a:cs typeface="Sakkal Majalla" panose="02000000000000000000" pitchFamily="2" charset="-78"/>
                      </a:endParaRPr>
                    </a:p>
                    <a:p>
                      <a:pPr marL="0" marR="0" algn="r" rtl="1">
                        <a:lnSpc>
                          <a:spcPct val="107000"/>
                        </a:lnSpc>
                        <a:spcBef>
                          <a:spcPts val="0"/>
                        </a:spcBef>
                        <a:spcAft>
                          <a:spcPts val="0"/>
                        </a:spcAft>
                      </a:pPr>
                      <a:r>
                        <a:rPr lang="ar-SA" sz="2000" dirty="0">
                          <a:solidFill>
                            <a:srgbClr val="FF0000"/>
                          </a:solidFill>
                          <a:effectLst/>
                          <a:latin typeface="Sakkal Majalla" panose="02000000000000000000" pitchFamily="2" charset="-78"/>
                          <a:cs typeface="Sakkal Majalla" panose="02000000000000000000" pitchFamily="2" charset="-78"/>
                        </a:rPr>
                        <a:t>..............................................</a:t>
                      </a:r>
                      <a:endParaRPr lang="en-US" sz="2000" dirty="0">
                        <a:solidFill>
                          <a:srgbClr val="FF0000"/>
                        </a:solidFill>
                        <a:effectLst/>
                        <a:latin typeface="Sakkal Majalla" panose="02000000000000000000" pitchFamily="2" charset="-78"/>
                        <a:cs typeface="Sakkal Majalla" panose="02000000000000000000" pitchFamily="2" charset="-78"/>
                      </a:endParaRPr>
                    </a:p>
                    <a:p>
                      <a:pPr marL="0" marR="0" algn="r" rtl="1">
                        <a:lnSpc>
                          <a:spcPct val="107000"/>
                        </a:lnSpc>
                        <a:spcBef>
                          <a:spcPts val="0"/>
                        </a:spcBef>
                        <a:spcAft>
                          <a:spcPts val="0"/>
                        </a:spcAft>
                      </a:pPr>
                      <a:r>
                        <a:rPr lang="ar-SA" sz="2000" dirty="0">
                          <a:solidFill>
                            <a:srgbClr val="FF0000"/>
                          </a:solidFill>
                          <a:effectLst/>
                          <a:latin typeface="Sakkal Majalla" panose="02000000000000000000" pitchFamily="2" charset="-78"/>
                          <a:cs typeface="Sakkal Majalla" panose="02000000000000000000" pitchFamily="2" charset="-78"/>
                        </a:rPr>
                        <a:t> </a:t>
                      </a:r>
                      <a:endParaRPr lang="en-US"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8" name="TextBox 7"/>
          <p:cNvSpPr txBox="1"/>
          <p:nvPr/>
        </p:nvSpPr>
        <p:spPr>
          <a:xfrm>
            <a:off x="127907" y="6457890"/>
            <a:ext cx="5177306" cy="400110"/>
          </a:xfrm>
          <a:prstGeom prst="rect">
            <a:avLst/>
          </a:prstGeom>
          <a:noFill/>
        </p:spPr>
        <p:txBody>
          <a:bodyPr wrap="square" rtlCol="0">
            <a:spAutoFit/>
          </a:bodyPr>
          <a:lstStyle/>
          <a:p>
            <a:pPr algn="r" rtl="1"/>
            <a:r>
              <a:rPr lang="ar-BH" sz="2000" b="1" dirty="0">
                <a:latin typeface="Sakkal Majalla" panose="02000000000000000000" pitchFamily="2" charset="-78"/>
                <a:cs typeface="Sakkal Majalla" panose="02000000000000000000" pitchFamily="2" charset="-78"/>
              </a:rPr>
              <a:t>المشكلات السلوكية لأطفال ما قبل المدرسة -التربية الأسرية-اسر 211</a:t>
            </a:r>
            <a:endParaRPr lang="en-US"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3501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9076766" y="504166"/>
            <a:ext cx="2501152" cy="461665"/>
          </a:xfrm>
          <a:prstGeom prst="rect">
            <a:avLst/>
          </a:prstGeom>
          <a:solidFill>
            <a:schemeClr val="accent4">
              <a:lumMod val="60000"/>
              <a:lumOff val="4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a:ln>
                  <a:noFill/>
                </a:ln>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أكمل الجدول التالي:</a:t>
            </a:r>
            <a:endParaRPr kumimoji="0" lang="en-US" sz="2400" b="0" i="0" u="none" strike="noStrike" cap="none" normalizeH="0" baseline="0" dirty="0">
              <a:ln>
                <a:noFill/>
              </a:ln>
              <a:solidFill>
                <a:schemeClr val="tx1"/>
              </a:solidFill>
              <a:effectLst/>
              <a:latin typeface="Sakkal Majalla" panose="02000000000000000000" pitchFamily="2" charset="-78"/>
              <a:cs typeface="Sakkal Majalla" panose="02000000000000000000" pitchFamily="2" charset="-78"/>
            </a:endParaRPr>
          </a:p>
        </p:txBody>
      </p:sp>
      <p:sp>
        <p:nvSpPr>
          <p:cNvPr id="4" name="Rectangle 3"/>
          <p:cNvSpPr/>
          <p:nvPr/>
        </p:nvSpPr>
        <p:spPr>
          <a:xfrm>
            <a:off x="4178105" y="150223"/>
            <a:ext cx="4250519"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a:r>
              <a:rPr lang="ar-BH"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إجابة النشاط التقويمي</a:t>
            </a:r>
            <a:endParaRPr lang="en-US"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endParaRPr>
          </a:p>
        </p:txBody>
      </p:sp>
      <p:graphicFrame>
        <p:nvGraphicFramePr>
          <p:cNvPr id="7" name="Table 6"/>
          <p:cNvGraphicFramePr>
            <a:graphicFrameLocks noGrp="1"/>
          </p:cNvGraphicFramePr>
          <p:nvPr>
            <p:extLst>
              <p:ext uri="{D42A27DB-BD31-4B8C-83A1-F6EECF244321}">
                <p14:modId xmlns:p14="http://schemas.microsoft.com/office/powerpoint/2010/main" val="2365149613"/>
              </p:ext>
            </p:extLst>
          </p:nvPr>
        </p:nvGraphicFramePr>
        <p:xfrm>
          <a:off x="156025" y="1073262"/>
          <a:ext cx="11744622" cy="5354432"/>
        </p:xfrm>
        <a:graphic>
          <a:graphicData uri="http://schemas.openxmlformats.org/drawingml/2006/table">
            <a:tbl>
              <a:tblPr rtl="1" firstRow="1" firstCol="1" bandRow="1">
                <a:tableStyleId>{5C22544A-7EE6-4342-B048-85BDC9FD1C3A}</a:tableStyleId>
              </a:tblPr>
              <a:tblGrid>
                <a:gridCol w="1065154">
                  <a:extLst>
                    <a:ext uri="{9D8B030D-6E8A-4147-A177-3AD203B41FA5}">
                      <a16:colId xmlns:a16="http://schemas.microsoft.com/office/drawing/2014/main" val="20000"/>
                    </a:ext>
                  </a:extLst>
                </a:gridCol>
                <a:gridCol w="4803103">
                  <a:extLst>
                    <a:ext uri="{9D8B030D-6E8A-4147-A177-3AD203B41FA5}">
                      <a16:colId xmlns:a16="http://schemas.microsoft.com/office/drawing/2014/main" val="20001"/>
                    </a:ext>
                  </a:extLst>
                </a:gridCol>
                <a:gridCol w="5876365">
                  <a:extLst>
                    <a:ext uri="{9D8B030D-6E8A-4147-A177-3AD203B41FA5}">
                      <a16:colId xmlns:a16="http://schemas.microsoft.com/office/drawing/2014/main" val="20002"/>
                    </a:ext>
                  </a:extLst>
                </a:gridCol>
              </a:tblGrid>
              <a:tr h="448408">
                <a:tc>
                  <a:txBody>
                    <a:bodyPr/>
                    <a:lstStyle/>
                    <a:p>
                      <a:pPr marL="0" marR="0" algn="ctr" rtl="1">
                        <a:lnSpc>
                          <a:spcPct val="107000"/>
                        </a:lnSpc>
                        <a:spcBef>
                          <a:spcPts val="0"/>
                        </a:spcBef>
                        <a:spcAft>
                          <a:spcPts val="0"/>
                        </a:spcAft>
                      </a:pPr>
                      <a:r>
                        <a:rPr lang="ar-SA" sz="2000" dirty="0">
                          <a:solidFill>
                            <a:srgbClr val="FF0000"/>
                          </a:solidFill>
                          <a:effectLst/>
                          <a:latin typeface="Sakkal Majalla" panose="02000000000000000000" pitchFamily="2" charset="-78"/>
                          <a:cs typeface="Sakkal Majalla" panose="02000000000000000000" pitchFamily="2" charset="-78"/>
                        </a:rPr>
                        <a:t>وجه المقارنة</a:t>
                      </a:r>
                      <a:endParaRPr lang="en-US"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ctr" rtl="1">
                        <a:lnSpc>
                          <a:spcPct val="107000"/>
                        </a:lnSpc>
                        <a:spcBef>
                          <a:spcPts val="0"/>
                        </a:spcBef>
                        <a:spcAft>
                          <a:spcPts val="0"/>
                        </a:spcAft>
                      </a:pPr>
                      <a:r>
                        <a:rPr lang="ar-SA" sz="2000" dirty="0">
                          <a:solidFill>
                            <a:srgbClr val="FF0000"/>
                          </a:solidFill>
                          <a:effectLst/>
                          <a:latin typeface="Sakkal Majalla" panose="02000000000000000000" pitchFamily="2" charset="-78"/>
                          <a:cs typeface="Sakkal Majalla" panose="02000000000000000000" pitchFamily="2" charset="-78"/>
                        </a:rPr>
                        <a:t>الخوف</a:t>
                      </a:r>
                      <a:endParaRPr lang="en-US"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ctr" rtl="1">
                        <a:lnSpc>
                          <a:spcPct val="107000"/>
                        </a:lnSpc>
                        <a:spcBef>
                          <a:spcPts val="0"/>
                        </a:spcBef>
                        <a:spcAft>
                          <a:spcPts val="0"/>
                        </a:spcAft>
                      </a:pPr>
                      <a:r>
                        <a:rPr lang="ar-SA" sz="2000" dirty="0">
                          <a:solidFill>
                            <a:srgbClr val="FF0000"/>
                          </a:solidFill>
                          <a:effectLst/>
                          <a:latin typeface="Sakkal Majalla" panose="02000000000000000000" pitchFamily="2" charset="-78"/>
                          <a:cs typeface="Sakkal Majalla" panose="02000000000000000000" pitchFamily="2" charset="-78"/>
                        </a:rPr>
                        <a:t>العدوان</a:t>
                      </a:r>
                      <a:endParaRPr lang="en-US"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1284300">
                <a:tc>
                  <a:txBody>
                    <a:bodyPr/>
                    <a:lstStyle/>
                    <a:p>
                      <a:pPr marL="0" marR="0" algn="ctr" rtl="1">
                        <a:lnSpc>
                          <a:spcPct val="107000"/>
                        </a:lnSpc>
                        <a:spcBef>
                          <a:spcPts val="0"/>
                        </a:spcBef>
                        <a:spcAft>
                          <a:spcPts val="0"/>
                        </a:spcAft>
                      </a:pPr>
                      <a:r>
                        <a:rPr lang="ar-SA" sz="2000" dirty="0">
                          <a:solidFill>
                            <a:srgbClr val="FF0000"/>
                          </a:solidFill>
                          <a:effectLst/>
                          <a:latin typeface="Sakkal Majalla" panose="02000000000000000000" pitchFamily="2" charset="-78"/>
                          <a:cs typeface="Sakkal Majalla" panose="02000000000000000000" pitchFamily="2" charset="-78"/>
                        </a:rPr>
                        <a:t> </a:t>
                      </a:r>
                      <a:endParaRPr lang="en-US" sz="2000" dirty="0">
                        <a:solidFill>
                          <a:srgbClr val="FF0000"/>
                        </a:solidFill>
                        <a:effectLst/>
                        <a:latin typeface="Sakkal Majalla" panose="02000000000000000000" pitchFamily="2" charset="-78"/>
                        <a:cs typeface="Sakkal Majalla" panose="02000000000000000000" pitchFamily="2" charset="-78"/>
                      </a:endParaRPr>
                    </a:p>
                    <a:p>
                      <a:pPr marL="0" marR="0" algn="ctr" rtl="1">
                        <a:lnSpc>
                          <a:spcPct val="107000"/>
                        </a:lnSpc>
                        <a:spcBef>
                          <a:spcPts val="0"/>
                        </a:spcBef>
                        <a:spcAft>
                          <a:spcPts val="0"/>
                        </a:spcAft>
                      </a:pPr>
                      <a:r>
                        <a:rPr lang="ar-SA" sz="2000" dirty="0">
                          <a:solidFill>
                            <a:srgbClr val="FF0000"/>
                          </a:solidFill>
                          <a:effectLst/>
                          <a:latin typeface="Sakkal Majalla" panose="02000000000000000000" pitchFamily="2" charset="-78"/>
                          <a:cs typeface="Sakkal Majalla" panose="02000000000000000000" pitchFamily="2" charset="-78"/>
                        </a:rPr>
                        <a:t>التعريف</a:t>
                      </a:r>
                      <a:endParaRPr lang="en-US"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rtl="1"/>
                      <a:r>
                        <a:rPr lang="ar-EG" sz="1600" b="0" dirty="0">
                          <a:latin typeface="Sakkal Majalla" panose="02000000000000000000" pitchFamily="2" charset="-78"/>
                          <a:cs typeface="Sakkal Majalla" panose="02000000000000000000" pitchFamily="2" charset="-78"/>
                        </a:rPr>
                        <a:t>الخوف أمر طبيعي يشعر به الإنسان في بعض المواقف التي تهدد حياته بالخطر وهو مفيد فهو يحميه من هذا الخطر</a:t>
                      </a:r>
                      <a:r>
                        <a:rPr lang="ar-BH" sz="1600" b="0" dirty="0">
                          <a:latin typeface="Sakkal Majalla" panose="02000000000000000000" pitchFamily="2" charset="-78"/>
                          <a:cs typeface="Sakkal Majalla" panose="02000000000000000000" pitchFamily="2" charset="-78"/>
                        </a:rPr>
                        <a:t>.</a:t>
                      </a:r>
                      <a:r>
                        <a:rPr lang="ar-SA" sz="1600" b="0" dirty="0">
                          <a:latin typeface="Sakkal Majalla" panose="02000000000000000000" pitchFamily="2" charset="-78"/>
                          <a:ea typeface="Times New Roman" panose="02020603050405020304" pitchFamily="18" charset="0"/>
                          <a:cs typeface="Sakkal Majalla" panose="02000000000000000000" pitchFamily="2" charset="-78"/>
                        </a:rPr>
                        <a:t>لكن هناك من الخوف ما هو مَرَضي فالخوف المبالَغ فيه والمتكرر لأي سبب يكون خوفًا غير طبيعي</a:t>
                      </a:r>
                      <a:r>
                        <a:rPr lang="ar-BH" sz="1600" b="0" dirty="0">
                          <a:latin typeface="Sakkal Majalla" panose="02000000000000000000" pitchFamily="2" charset="-78"/>
                          <a:ea typeface="Times New Roman" panose="02020603050405020304" pitchFamily="18" charset="0"/>
                          <a:cs typeface="Sakkal Majalla" panose="02000000000000000000" pitchFamily="2" charset="-78"/>
                        </a:rPr>
                        <a:t>.</a:t>
                      </a:r>
                    </a:p>
                    <a:p>
                      <a:pPr algn="r" rtl="1"/>
                      <a:r>
                        <a:rPr lang="ar-SA" sz="1600" b="0" dirty="0">
                          <a:latin typeface="Sakkal Majalla" panose="02000000000000000000" pitchFamily="2" charset="-78"/>
                          <a:ea typeface="Times New Roman" panose="02020603050405020304" pitchFamily="18" charset="0"/>
                          <a:cs typeface="Sakkal Majalla" panose="02000000000000000000" pitchFamily="2" charset="-78"/>
                        </a:rPr>
                        <a:t>يعرف الخوف بأنه حالة انفعالية طبيعية يشعر بها الإنسان وكل الكائنات الحية في بعض المواقف التي فيها نوع من الخطر، وقد تظهر هذه المخاوف بصورة واضحة في سن الثالثة من العمر، وتتراوح درجاتها بين الحذر، والهلع، والرعب</a:t>
                      </a:r>
                      <a:r>
                        <a:rPr lang="ar-BH" sz="1600" b="0" dirty="0">
                          <a:latin typeface="Sakkal Majalla" panose="02000000000000000000" pitchFamily="2" charset="-78"/>
                          <a:ea typeface="Times New Roman" panose="02020603050405020304" pitchFamily="18" charset="0"/>
                          <a:cs typeface="Sakkal Majalla" panose="02000000000000000000" pitchFamily="2" charset="-78"/>
                        </a:rPr>
                        <a:t>.</a:t>
                      </a:r>
                      <a:endParaRPr lang="en-US" sz="1600" b="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r" defTabSz="914400" rtl="1" eaLnBrk="1" fontAlgn="auto" latinLnBrk="0" hangingPunct="1">
                        <a:lnSpc>
                          <a:spcPct val="107000"/>
                        </a:lnSpc>
                        <a:spcBef>
                          <a:spcPts val="0"/>
                        </a:spcBef>
                        <a:spcAft>
                          <a:spcPts val="0"/>
                        </a:spcAft>
                        <a:buClrTx/>
                        <a:buSzTx/>
                        <a:buFontTx/>
                        <a:buNone/>
                        <a:tabLst/>
                        <a:defRPr/>
                      </a:pPr>
                      <a:r>
                        <a:rPr lang="ar-SA" sz="1600" dirty="0">
                          <a:latin typeface="Sakkal Majalla" panose="02000000000000000000" pitchFamily="2" charset="-78"/>
                          <a:ea typeface="Times New Roman" panose="02020603050405020304" pitchFamily="18" charset="0"/>
                          <a:cs typeface="Sakkal Majalla" panose="02000000000000000000" pitchFamily="2" charset="-78"/>
                        </a:rPr>
                        <a:t>يتمثل السلوك العدواني بالخشونة في الاعتداء على الآخرين بالضرب أو الركل بالأرجل أو التهجم بألفاظ  بذ</a:t>
                      </a:r>
                      <a:r>
                        <a:rPr lang="ar-BH" sz="1600" dirty="0">
                          <a:latin typeface="Sakkal Majalla" panose="02000000000000000000" pitchFamily="2" charset="-78"/>
                          <a:ea typeface="Times New Roman" panose="02020603050405020304" pitchFamily="18" charset="0"/>
                          <a:cs typeface="Sakkal Majalla" panose="02000000000000000000" pitchFamily="2" charset="-78"/>
                        </a:rPr>
                        <a:t>ي</a:t>
                      </a:r>
                      <a:r>
                        <a:rPr lang="ar-SA" sz="1600" dirty="0" err="1">
                          <a:latin typeface="Sakkal Majalla" panose="02000000000000000000" pitchFamily="2" charset="-78"/>
                          <a:ea typeface="Times New Roman" panose="02020603050405020304" pitchFamily="18" charset="0"/>
                          <a:cs typeface="Sakkal Majalla" panose="02000000000000000000" pitchFamily="2" charset="-78"/>
                        </a:rPr>
                        <a:t>ئه</a:t>
                      </a:r>
                      <a:r>
                        <a:rPr lang="ar-SA" sz="1600" dirty="0">
                          <a:latin typeface="Sakkal Majalla" panose="02000000000000000000" pitchFamily="2" charset="-78"/>
                          <a:ea typeface="Times New Roman" panose="02020603050405020304" pitchFamily="18" charset="0"/>
                          <a:cs typeface="Sakkal Majalla" panose="02000000000000000000" pitchFamily="2" charset="-78"/>
                        </a:rPr>
                        <a:t>، ويتطلب سلوك الطفل العدواني اليقظة والانتباه وبذ</a:t>
                      </a:r>
                      <a:r>
                        <a:rPr lang="ar-BH" sz="1600" dirty="0">
                          <a:latin typeface="Sakkal Majalla" panose="02000000000000000000" pitchFamily="2" charset="-78"/>
                          <a:ea typeface="Times New Roman" panose="02020603050405020304" pitchFamily="18" charset="0"/>
                          <a:cs typeface="Sakkal Majalla" panose="02000000000000000000" pitchFamily="2" charset="-78"/>
                        </a:rPr>
                        <a:t>ل </a:t>
                      </a:r>
                      <a:r>
                        <a:rPr lang="ar-SA" sz="1600" dirty="0">
                          <a:latin typeface="Sakkal Majalla" panose="02000000000000000000" pitchFamily="2" charset="-78"/>
                          <a:ea typeface="Times New Roman" panose="02020603050405020304" pitchFamily="18" charset="0"/>
                          <a:cs typeface="Sakkal Majalla" panose="02000000000000000000" pitchFamily="2" charset="-78"/>
                        </a:rPr>
                        <a:t>طاقة كبيرة للسيطرة عليه </a:t>
                      </a:r>
                      <a:r>
                        <a:rPr lang="en-US" sz="1600" dirty="0">
                          <a:latin typeface="Sakkal Majalla" panose="02000000000000000000" pitchFamily="2" charset="-78"/>
                          <a:ea typeface="Times New Roman" panose="02020603050405020304" pitchFamily="18" charset="0"/>
                          <a:cs typeface="Sakkal Majalla" panose="02000000000000000000" pitchFamily="2" charset="-78"/>
                        </a:rPr>
                        <a:t>.</a:t>
                      </a:r>
                    </a:p>
                    <a:p>
                      <a:pPr marL="0" marR="0" algn="r" rtl="1">
                        <a:lnSpc>
                          <a:spcPct val="107000"/>
                        </a:lnSpc>
                        <a:spcBef>
                          <a:spcPts val="0"/>
                        </a:spcBef>
                        <a:spcAft>
                          <a:spcPts val="0"/>
                        </a:spcAft>
                      </a:pPr>
                      <a:endParaRPr lang="en-US" sz="16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497005">
                <a:tc>
                  <a:txBody>
                    <a:bodyPr/>
                    <a:lstStyle/>
                    <a:p>
                      <a:pPr marL="0" marR="0" algn="ctr" rtl="1">
                        <a:lnSpc>
                          <a:spcPct val="107000"/>
                        </a:lnSpc>
                        <a:spcBef>
                          <a:spcPts val="0"/>
                        </a:spcBef>
                        <a:spcAft>
                          <a:spcPts val="0"/>
                        </a:spcAft>
                      </a:pPr>
                      <a:r>
                        <a:rPr lang="ar-SA" sz="2000">
                          <a:solidFill>
                            <a:srgbClr val="FF0000"/>
                          </a:solidFill>
                          <a:effectLst/>
                          <a:latin typeface="Sakkal Majalla" panose="02000000000000000000" pitchFamily="2" charset="-78"/>
                          <a:cs typeface="Sakkal Majalla" panose="02000000000000000000" pitchFamily="2" charset="-78"/>
                        </a:rPr>
                        <a:t> </a:t>
                      </a:r>
                      <a:endParaRPr lang="en-US" sz="2000">
                        <a:solidFill>
                          <a:srgbClr val="FF0000"/>
                        </a:solidFill>
                        <a:effectLst/>
                        <a:latin typeface="Sakkal Majalla" panose="02000000000000000000" pitchFamily="2" charset="-78"/>
                        <a:cs typeface="Sakkal Majalla" panose="02000000000000000000" pitchFamily="2" charset="-78"/>
                      </a:endParaRPr>
                    </a:p>
                    <a:p>
                      <a:pPr marL="0" marR="0" algn="ctr" rtl="1">
                        <a:lnSpc>
                          <a:spcPct val="107000"/>
                        </a:lnSpc>
                        <a:spcBef>
                          <a:spcPts val="0"/>
                        </a:spcBef>
                        <a:spcAft>
                          <a:spcPts val="0"/>
                        </a:spcAft>
                      </a:pPr>
                      <a:r>
                        <a:rPr lang="ar-SA" sz="2000">
                          <a:solidFill>
                            <a:srgbClr val="FF0000"/>
                          </a:solidFill>
                          <a:effectLst/>
                          <a:latin typeface="Sakkal Majalla" panose="02000000000000000000" pitchFamily="2" charset="-78"/>
                          <a:cs typeface="Sakkal Majalla" panose="02000000000000000000" pitchFamily="2" charset="-78"/>
                        </a:rPr>
                        <a:t> </a:t>
                      </a:r>
                      <a:endParaRPr lang="en-US" sz="2000">
                        <a:solidFill>
                          <a:srgbClr val="FF0000"/>
                        </a:solidFill>
                        <a:effectLst/>
                        <a:latin typeface="Sakkal Majalla" panose="02000000000000000000" pitchFamily="2" charset="-78"/>
                        <a:cs typeface="Sakkal Majalla" panose="02000000000000000000" pitchFamily="2" charset="-78"/>
                      </a:endParaRPr>
                    </a:p>
                    <a:p>
                      <a:pPr marL="0" marR="0" algn="ctr" rtl="1">
                        <a:lnSpc>
                          <a:spcPct val="107000"/>
                        </a:lnSpc>
                        <a:spcBef>
                          <a:spcPts val="0"/>
                        </a:spcBef>
                        <a:spcAft>
                          <a:spcPts val="0"/>
                        </a:spcAft>
                      </a:pPr>
                      <a:r>
                        <a:rPr lang="ar-SA" sz="2000">
                          <a:solidFill>
                            <a:srgbClr val="FF0000"/>
                          </a:solidFill>
                          <a:effectLst/>
                          <a:latin typeface="Sakkal Majalla" panose="02000000000000000000" pitchFamily="2" charset="-78"/>
                          <a:cs typeface="Sakkal Majalla" panose="02000000000000000000" pitchFamily="2" charset="-78"/>
                        </a:rPr>
                        <a:t>الأسباب</a:t>
                      </a:r>
                      <a:endParaRPr lang="en-US" sz="2000">
                        <a:solidFill>
                          <a:srgbClr val="FF0000"/>
                        </a:solidFill>
                        <a:effectLst/>
                        <a:latin typeface="Sakkal Majalla" panose="02000000000000000000" pitchFamily="2" charset="-78"/>
                        <a:cs typeface="Sakkal Majalla" panose="02000000000000000000" pitchFamily="2" charset="-78"/>
                      </a:endParaRPr>
                    </a:p>
                    <a:p>
                      <a:pPr marL="0" marR="0" algn="ctr" rtl="1">
                        <a:lnSpc>
                          <a:spcPct val="107000"/>
                        </a:lnSpc>
                        <a:spcBef>
                          <a:spcPts val="0"/>
                        </a:spcBef>
                        <a:spcAft>
                          <a:spcPts val="0"/>
                        </a:spcAft>
                      </a:pPr>
                      <a:r>
                        <a:rPr lang="ar-SA" sz="2000">
                          <a:solidFill>
                            <a:srgbClr val="FF0000"/>
                          </a:solidFill>
                          <a:effectLst/>
                          <a:latin typeface="Sakkal Majalla" panose="02000000000000000000" pitchFamily="2" charset="-78"/>
                          <a:cs typeface="Sakkal Majalla" panose="02000000000000000000" pitchFamily="2" charset="-78"/>
                        </a:rPr>
                        <a:t> </a:t>
                      </a:r>
                      <a:endParaRPr lang="en-US" sz="200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r" rtl="1">
                        <a:lnSpc>
                          <a:spcPct val="100000"/>
                        </a:lnSpc>
                        <a:spcBef>
                          <a:spcPts val="0"/>
                        </a:spcBef>
                        <a:spcAft>
                          <a:spcPts val="0"/>
                        </a:spcAft>
                      </a:pPr>
                      <a:r>
                        <a:rPr lang="ar-SA" sz="1600" b="0" dirty="0">
                          <a:solidFill>
                            <a:srgbClr val="FF0000"/>
                          </a:solidFill>
                          <a:effectLst/>
                          <a:latin typeface="Sakkal Majalla" panose="02000000000000000000" pitchFamily="2" charset="-78"/>
                          <a:cs typeface="Sakkal Majalla" panose="02000000000000000000" pitchFamily="2" charset="-78"/>
                        </a:rPr>
                        <a:t> </a:t>
                      </a:r>
                      <a:r>
                        <a:rPr lang="ar-EG" sz="1600" b="0" dirty="0">
                          <a:latin typeface="Sakkal Majalla" panose="02000000000000000000" pitchFamily="2" charset="-78"/>
                          <a:cs typeface="Sakkal Majalla" panose="02000000000000000000" pitchFamily="2" charset="-78"/>
                        </a:rPr>
                        <a:t>تهديد الأبوين له وتخويفه</a:t>
                      </a:r>
                      <a:r>
                        <a:rPr lang="ar-BH" sz="1600" b="0" dirty="0">
                          <a:latin typeface="Sakkal Majalla" panose="02000000000000000000" pitchFamily="2" charset="-78"/>
                          <a:cs typeface="Sakkal Majalla" panose="02000000000000000000" pitchFamily="2" charset="-78"/>
                        </a:rPr>
                        <a:t> </a:t>
                      </a:r>
                      <a:r>
                        <a:rPr lang="ar-SA" sz="1600" b="0" kern="1200" dirty="0">
                          <a:solidFill>
                            <a:schemeClr val="dk1"/>
                          </a:solidFill>
                          <a:effectLst/>
                          <a:latin typeface="Sakkal Majalla" panose="02000000000000000000" pitchFamily="2" charset="-78"/>
                          <a:ea typeface="+mn-ea"/>
                          <a:cs typeface="Sakkal Majalla" panose="02000000000000000000" pitchFamily="2" charset="-78"/>
                        </a:rPr>
                        <a:t>باستمرار</a:t>
                      </a:r>
                      <a:r>
                        <a:rPr lang="ar-BH" sz="1600" b="0" kern="1200" dirty="0">
                          <a:solidFill>
                            <a:schemeClr val="dk1"/>
                          </a:solidFill>
                          <a:effectLst/>
                          <a:latin typeface="Sakkal Majalla" panose="02000000000000000000" pitchFamily="2" charset="-78"/>
                          <a:ea typeface="+mn-ea"/>
                          <a:cs typeface="Sakkal Majalla" panose="02000000000000000000" pitchFamily="2" charset="-78"/>
                        </a:rPr>
                        <a:t>.</a:t>
                      </a:r>
                      <a:endParaRPr lang="ar-EG" sz="1600" b="0" dirty="0">
                        <a:latin typeface="Sakkal Majalla" panose="02000000000000000000" pitchFamily="2" charset="-78"/>
                        <a:cs typeface="Sakkal Majalla" panose="02000000000000000000" pitchFamily="2" charset="-78"/>
                      </a:endParaRPr>
                    </a:p>
                    <a:p>
                      <a:pPr marL="285750" indent="-285750" algn="r" rtl="1">
                        <a:lnSpc>
                          <a:spcPct val="100000"/>
                        </a:lnSpc>
                        <a:buFont typeface="Arial" panose="020B0604020202020204" pitchFamily="34" charset="0"/>
                        <a:buChar char="•"/>
                      </a:pPr>
                      <a:r>
                        <a:rPr lang="ar-EG" sz="1600" b="0" dirty="0">
                          <a:latin typeface="Sakkal Majalla" panose="02000000000000000000" pitchFamily="2" charset="-78"/>
                          <a:cs typeface="Sakkal Majalla" panose="02000000000000000000" pitchFamily="2" charset="-78"/>
                        </a:rPr>
                        <a:t>مشاهدته للمناظر العنيفة والقصص المخيفة</a:t>
                      </a:r>
                      <a:r>
                        <a:rPr lang="ar-BH" sz="1600" b="0" dirty="0">
                          <a:latin typeface="Sakkal Majalla" panose="02000000000000000000" pitchFamily="2" charset="-78"/>
                          <a:cs typeface="Sakkal Majalla" panose="02000000000000000000" pitchFamily="2" charset="-78"/>
                        </a:rPr>
                        <a:t>.</a:t>
                      </a:r>
                      <a:endParaRPr lang="ar-EG" sz="1600" b="0" dirty="0">
                        <a:latin typeface="Sakkal Majalla" panose="02000000000000000000" pitchFamily="2" charset="-78"/>
                        <a:cs typeface="Sakkal Majalla" panose="02000000000000000000" pitchFamily="2" charset="-78"/>
                      </a:endParaRPr>
                    </a:p>
                    <a:p>
                      <a:pPr marL="285750" indent="-285750" algn="r" rtl="1">
                        <a:lnSpc>
                          <a:spcPct val="100000"/>
                        </a:lnSpc>
                        <a:buFont typeface="Arial" panose="020B0604020202020204" pitchFamily="34" charset="0"/>
                        <a:buChar char="•"/>
                      </a:pPr>
                      <a:r>
                        <a:rPr lang="ar-EG" sz="1600" b="0" dirty="0">
                          <a:latin typeface="Sakkal Majalla" panose="02000000000000000000" pitchFamily="2" charset="-78"/>
                          <a:cs typeface="Sakkal Majalla" panose="02000000000000000000" pitchFamily="2" charset="-78"/>
                        </a:rPr>
                        <a:t>افتقاره للحب والرعاية </a:t>
                      </a:r>
                      <a:r>
                        <a:rPr lang="ar-BH" sz="1600" b="0" dirty="0">
                          <a:latin typeface="Sakkal Majalla" panose="02000000000000000000" pitchFamily="2" charset="-78"/>
                          <a:cs typeface="Sakkal Majalla" panose="02000000000000000000" pitchFamily="2" charset="-78"/>
                        </a:rPr>
                        <a:t>.</a:t>
                      </a:r>
                      <a:endParaRPr lang="ar-EG" sz="1600" b="0" dirty="0">
                        <a:latin typeface="Sakkal Majalla" panose="02000000000000000000" pitchFamily="2" charset="-78"/>
                        <a:cs typeface="Sakkal Majalla" panose="02000000000000000000" pitchFamily="2" charset="-78"/>
                      </a:endParaRPr>
                    </a:p>
                    <a:p>
                      <a:pPr marL="285750" indent="-285750" algn="r" rtl="1">
                        <a:lnSpc>
                          <a:spcPct val="100000"/>
                        </a:lnSpc>
                        <a:buFont typeface="Arial" panose="020B0604020202020204" pitchFamily="34" charset="0"/>
                        <a:buChar char="•"/>
                      </a:pPr>
                      <a:r>
                        <a:rPr lang="ar-EG" sz="1600" b="0" dirty="0">
                          <a:latin typeface="Sakkal Majalla" panose="02000000000000000000" pitchFamily="2" charset="-78"/>
                          <a:cs typeface="Sakkal Majalla" panose="02000000000000000000" pitchFamily="2" charset="-78"/>
                        </a:rPr>
                        <a:t>الخلافات الزوجية أمام الأطفال </a:t>
                      </a:r>
                      <a:r>
                        <a:rPr lang="ar-BH" sz="1600" b="0" dirty="0">
                          <a:latin typeface="Sakkal Majalla" panose="02000000000000000000" pitchFamily="2" charset="-78"/>
                          <a:cs typeface="Sakkal Majalla" panose="02000000000000000000" pitchFamily="2" charset="-78"/>
                        </a:rPr>
                        <a:t>.</a:t>
                      </a:r>
                    </a:p>
                    <a:p>
                      <a:pPr marL="285750" indent="-285750" algn="r" rtl="1">
                        <a:lnSpc>
                          <a:spcPct val="100000"/>
                        </a:lnSpc>
                        <a:buFont typeface="Arial" panose="020B0604020202020204" pitchFamily="34" charset="0"/>
                        <a:buChar char="•"/>
                      </a:pPr>
                      <a:r>
                        <a:rPr lang="ar-EG" sz="1600" b="0" dirty="0">
                          <a:latin typeface="Sakkal Majalla" panose="02000000000000000000" pitchFamily="2" charset="-78"/>
                          <a:cs typeface="Sakkal Majalla" panose="02000000000000000000" pitchFamily="2" charset="-78"/>
                        </a:rPr>
                        <a:t>المبالغة في الخوف والقلق  من الآباء</a:t>
                      </a:r>
                      <a:r>
                        <a:rPr lang="ar-BH" sz="1600" b="0" dirty="0">
                          <a:latin typeface="Sakkal Majalla" panose="02000000000000000000" pitchFamily="2" charset="-78"/>
                          <a:cs typeface="Sakkal Majalla" panose="02000000000000000000" pitchFamily="2" charset="-78"/>
                        </a:rPr>
                        <a:t> </a:t>
                      </a:r>
                      <a:r>
                        <a:rPr lang="ar-EG" sz="1600" b="0" dirty="0">
                          <a:latin typeface="Sakkal Majalla" panose="02000000000000000000" pitchFamily="2" charset="-78"/>
                          <a:cs typeface="Sakkal Majalla" panose="02000000000000000000" pitchFamily="2" charset="-78"/>
                        </a:rPr>
                        <a:t>على الأبناء</a:t>
                      </a:r>
                      <a:r>
                        <a:rPr lang="ar-BH" sz="1600" b="0" dirty="0">
                          <a:latin typeface="Sakkal Majalla" panose="02000000000000000000" pitchFamily="2" charset="-78"/>
                          <a:cs typeface="Sakkal Majalla" panose="02000000000000000000" pitchFamily="2" charset="-78"/>
                        </a:rPr>
                        <a:t>.</a:t>
                      </a:r>
                      <a:endParaRPr lang="en-US" sz="1600" b="0" dirty="0">
                        <a:latin typeface="Sakkal Majalla" panose="02000000000000000000" pitchFamily="2" charset="-78"/>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285750" lvl="0" indent="-285750" algn="r" rtl="1">
                        <a:buFont typeface="Arial" panose="020B0604020202020204" pitchFamily="34" charset="0"/>
                        <a:buChar char="•"/>
                      </a:pPr>
                      <a:r>
                        <a:rPr lang="ar-SA" sz="1600" dirty="0">
                          <a:solidFill>
                            <a:srgbClr val="FF0000"/>
                          </a:solidFill>
                          <a:effectLst/>
                          <a:latin typeface="Sakkal Majalla" panose="02000000000000000000" pitchFamily="2" charset="-78"/>
                          <a:cs typeface="Sakkal Majalla" panose="02000000000000000000" pitchFamily="2" charset="-78"/>
                        </a:rPr>
                        <a:t> </a:t>
                      </a:r>
                      <a:r>
                        <a:rPr lang="ar-SA" sz="1600" b="0" kern="1200" dirty="0">
                          <a:solidFill>
                            <a:schemeClr val="dk1"/>
                          </a:solidFill>
                          <a:latin typeface="Sakkal Majalla" panose="02000000000000000000" pitchFamily="2" charset="-78"/>
                          <a:ea typeface="Times New Roman" panose="02020603050405020304" pitchFamily="18" charset="0"/>
                          <a:cs typeface="Sakkal Majalla" panose="02000000000000000000" pitchFamily="2" charset="-78"/>
                        </a:rPr>
                        <a:t>خلال </a:t>
                      </a:r>
                      <a:r>
                        <a:rPr lang="ar-BH" sz="1600" b="0" kern="1200" dirty="0">
                          <a:solidFill>
                            <a:schemeClr val="dk1"/>
                          </a:solidFill>
                          <a:latin typeface="Sakkal Majalla" panose="02000000000000000000" pitchFamily="2" charset="-78"/>
                          <a:ea typeface="Times New Roman" panose="02020603050405020304" pitchFamily="18" charset="0"/>
                          <a:cs typeface="Sakkal Majalla" panose="02000000000000000000" pitchFamily="2" charset="-78"/>
                        </a:rPr>
                        <a:t>ال</a:t>
                      </a:r>
                      <a:r>
                        <a:rPr lang="ar-SA" sz="1600" b="0" kern="1200" dirty="0">
                          <a:solidFill>
                            <a:schemeClr val="dk1"/>
                          </a:solidFill>
                          <a:latin typeface="Sakkal Majalla" panose="02000000000000000000" pitchFamily="2" charset="-78"/>
                          <a:ea typeface="Times New Roman" panose="02020603050405020304" pitchFamily="18" charset="0"/>
                          <a:cs typeface="Sakkal Majalla" panose="02000000000000000000" pitchFamily="2" charset="-78"/>
                        </a:rPr>
                        <a:t>شعور بالنقص المادي أو العاطفي أو الاجتماعي وغيرها.</a:t>
                      </a:r>
                      <a:endParaRPr lang="en-US" sz="1600" b="0" kern="1200" dirty="0">
                        <a:solidFill>
                          <a:schemeClr val="dk1"/>
                        </a:solidFill>
                        <a:latin typeface="Sakkal Majalla" panose="02000000000000000000" pitchFamily="2" charset="-78"/>
                        <a:ea typeface="Times New Roman" panose="02020603050405020304" pitchFamily="18" charset="0"/>
                        <a:cs typeface="Sakkal Majalla" panose="02000000000000000000" pitchFamily="2" charset="-78"/>
                      </a:endParaRPr>
                    </a:p>
                    <a:p>
                      <a:pPr marL="285750" lvl="0" indent="-285750" algn="r" rtl="1">
                        <a:buFont typeface="Arial" panose="020B0604020202020204" pitchFamily="34" charset="0"/>
                        <a:buChar char="•"/>
                      </a:pPr>
                      <a:r>
                        <a:rPr lang="ar-SA" sz="1600" b="0" kern="1200" dirty="0">
                          <a:solidFill>
                            <a:schemeClr val="dk1"/>
                          </a:solidFill>
                          <a:latin typeface="Sakkal Majalla" panose="02000000000000000000" pitchFamily="2" charset="-78"/>
                          <a:ea typeface="Times New Roman" panose="02020603050405020304" pitchFamily="18" charset="0"/>
                          <a:cs typeface="Sakkal Majalla" panose="02000000000000000000" pitchFamily="2" charset="-78"/>
                        </a:rPr>
                        <a:t>التربية الخاطئة حينما يوجهه الوالدان إلى العنف لرد الأذى عنه من قبل الآخرين.</a:t>
                      </a:r>
                      <a:endParaRPr lang="en-US" sz="1600" b="0" kern="1200" dirty="0">
                        <a:solidFill>
                          <a:schemeClr val="dk1"/>
                        </a:solidFill>
                        <a:latin typeface="Sakkal Majalla" panose="02000000000000000000" pitchFamily="2" charset="-78"/>
                        <a:ea typeface="Times New Roman" panose="02020603050405020304" pitchFamily="18" charset="0"/>
                        <a:cs typeface="Sakkal Majalla" panose="02000000000000000000" pitchFamily="2" charset="-78"/>
                      </a:endParaRPr>
                    </a:p>
                    <a:p>
                      <a:pPr marL="285750" lvl="0" indent="-285750" algn="r" rtl="1">
                        <a:buFont typeface="Arial" panose="020B0604020202020204" pitchFamily="34" charset="0"/>
                        <a:buChar char="•"/>
                      </a:pPr>
                      <a:r>
                        <a:rPr lang="ar-SA" sz="1600" b="0" kern="1200" dirty="0">
                          <a:solidFill>
                            <a:schemeClr val="dk1"/>
                          </a:solidFill>
                          <a:latin typeface="Sakkal Majalla" panose="02000000000000000000" pitchFamily="2" charset="-78"/>
                          <a:ea typeface="Times New Roman" panose="02020603050405020304" pitchFamily="18" charset="0"/>
                          <a:cs typeface="Sakkal Majalla" panose="02000000000000000000" pitchFamily="2" charset="-78"/>
                        </a:rPr>
                        <a:t>الغيرة أحياناً.</a:t>
                      </a:r>
                      <a:r>
                        <a:rPr lang="ar-BH" sz="1600" b="0" kern="1200" dirty="0">
                          <a:solidFill>
                            <a:schemeClr val="dk1"/>
                          </a:solidFill>
                          <a:latin typeface="Sakkal Majalla" panose="02000000000000000000" pitchFamily="2" charset="-78"/>
                          <a:ea typeface="Times New Roman" panose="02020603050405020304" pitchFamily="18" charset="0"/>
                          <a:cs typeface="Sakkal Majalla" panose="02000000000000000000" pitchFamily="2" charset="-78"/>
                        </a:rPr>
                        <a:t>و</a:t>
                      </a:r>
                      <a:r>
                        <a:rPr lang="ar-SA" sz="1600" b="0" kern="1200" dirty="0">
                          <a:solidFill>
                            <a:schemeClr val="dk1"/>
                          </a:solidFill>
                          <a:latin typeface="Sakkal Majalla" panose="02000000000000000000" pitchFamily="2" charset="-78"/>
                          <a:ea typeface="Times New Roman" panose="02020603050405020304" pitchFamily="18" charset="0"/>
                          <a:cs typeface="Sakkal Majalla" panose="02000000000000000000" pitchFamily="2" charset="-78"/>
                        </a:rPr>
                        <a:t>للبيئة دور كبير في تغير سلوك الطفل . </a:t>
                      </a:r>
                      <a:endParaRPr lang="en-US" sz="1600" b="0" kern="1200" dirty="0">
                        <a:solidFill>
                          <a:schemeClr val="dk1"/>
                        </a:solidFill>
                        <a:latin typeface="Sakkal Majalla" panose="02000000000000000000" pitchFamily="2" charset="-78"/>
                        <a:ea typeface="Times New Roman" panose="02020603050405020304" pitchFamily="18" charset="0"/>
                        <a:cs typeface="Sakkal Majalla" panose="02000000000000000000" pitchFamily="2" charset="-78"/>
                      </a:endParaRPr>
                    </a:p>
                    <a:p>
                      <a:pPr marL="285750" lvl="0" indent="-285750" algn="r" rtl="1">
                        <a:buFont typeface="Arial" panose="020B0604020202020204" pitchFamily="34" charset="0"/>
                        <a:buChar char="•"/>
                      </a:pPr>
                      <a:r>
                        <a:rPr lang="ar-SA" sz="1600" b="0" kern="1200" dirty="0">
                          <a:solidFill>
                            <a:schemeClr val="dk1"/>
                          </a:solidFill>
                          <a:latin typeface="Sakkal Majalla" panose="02000000000000000000" pitchFamily="2" charset="-78"/>
                          <a:ea typeface="Times New Roman" panose="02020603050405020304" pitchFamily="18" charset="0"/>
                          <a:cs typeface="Sakkal Majalla" panose="02000000000000000000" pitchFamily="2" charset="-78"/>
                        </a:rPr>
                        <a:t>الاضطراب أو المرض النفسي.</a:t>
                      </a:r>
                      <a:endParaRPr lang="en-US" sz="1600" b="0" kern="1200" dirty="0">
                        <a:solidFill>
                          <a:schemeClr val="dk1"/>
                        </a:solidFill>
                        <a:latin typeface="Sakkal Majalla" panose="02000000000000000000" pitchFamily="2" charset="-78"/>
                        <a:ea typeface="Times New Roman" panose="02020603050405020304" pitchFamily="18" charset="0"/>
                        <a:cs typeface="Sakkal Majalla" panose="02000000000000000000" pitchFamily="2" charset="-78"/>
                      </a:endParaRPr>
                    </a:p>
                    <a:p>
                      <a:pPr marL="285750" lvl="0" indent="-285750" algn="r" rtl="1">
                        <a:buFont typeface="Arial" panose="020B0604020202020204" pitchFamily="34" charset="0"/>
                        <a:buChar char="•"/>
                      </a:pPr>
                      <a:r>
                        <a:rPr lang="ar-SA" sz="1600" b="0" kern="1200" dirty="0">
                          <a:solidFill>
                            <a:schemeClr val="dk1"/>
                          </a:solidFill>
                          <a:latin typeface="Sakkal Majalla" panose="02000000000000000000" pitchFamily="2" charset="-78"/>
                          <a:ea typeface="Times New Roman" panose="02020603050405020304" pitchFamily="18" charset="0"/>
                          <a:cs typeface="Sakkal Majalla" panose="02000000000000000000" pitchFamily="2" charset="-78"/>
                        </a:rPr>
                        <a:t>القسوة الزائدة من قبل الوالدين أو أحدهما ممَّا يؤدي الى الانتقام. </a:t>
                      </a:r>
                      <a:endParaRPr lang="en-US" sz="1600" b="0" kern="1200" dirty="0">
                        <a:solidFill>
                          <a:schemeClr val="dk1"/>
                        </a:solidFill>
                        <a:latin typeface="Sakkal Majalla" panose="02000000000000000000" pitchFamily="2" charset="-78"/>
                        <a:ea typeface="Times New Roman" panose="02020603050405020304" pitchFamily="18" charset="0"/>
                        <a:cs typeface="Sakkal Majalla" panose="02000000000000000000" pitchFamily="2" charset="-78"/>
                      </a:endParaRPr>
                    </a:p>
                    <a:p>
                      <a:pPr marL="285750" lvl="0" indent="-285750" algn="r" rtl="1">
                        <a:buFont typeface="Arial" panose="020B0604020202020204" pitchFamily="34" charset="0"/>
                        <a:buChar char="•"/>
                      </a:pPr>
                      <a:r>
                        <a:rPr lang="ar-SA" sz="1600" b="0" kern="1200" dirty="0">
                          <a:solidFill>
                            <a:schemeClr val="dk1"/>
                          </a:solidFill>
                          <a:latin typeface="Sakkal Majalla" panose="02000000000000000000" pitchFamily="2" charset="-78"/>
                          <a:ea typeface="Times New Roman" panose="02020603050405020304" pitchFamily="18" charset="0"/>
                          <a:cs typeface="Sakkal Majalla" panose="02000000000000000000" pitchFamily="2" charset="-78"/>
                        </a:rPr>
                        <a:t>فرض السيطرة على الطفل. </a:t>
                      </a:r>
                      <a:endParaRPr lang="en-US" sz="1600" b="0" kern="1200" dirty="0">
                        <a:solidFill>
                          <a:schemeClr val="dk1"/>
                        </a:solidFill>
                        <a:latin typeface="Sakkal Majalla" panose="02000000000000000000" pitchFamily="2" charset="-78"/>
                        <a:ea typeface="Times New Roman" panose="02020603050405020304" pitchFamily="18" charset="0"/>
                        <a:cs typeface="Sakkal Majalla" panose="02000000000000000000" pitchFamily="2" charset="-78"/>
                      </a:endParaRPr>
                    </a:p>
                    <a:p>
                      <a:pPr marL="285750" lvl="0" indent="-285750" algn="r" rtl="1">
                        <a:buFont typeface="Arial" panose="020B0604020202020204" pitchFamily="34" charset="0"/>
                        <a:buChar char="•"/>
                      </a:pPr>
                      <a:r>
                        <a:rPr lang="ar-SA" sz="1600" b="0" kern="1200" dirty="0">
                          <a:solidFill>
                            <a:schemeClr val="dk1"/>
                          </a:solidFill>
                          <a:latin typeface="Sakkal Majalla" panose="02000000000000000000" pitchFamily="2" charset="-78"/>
                          <a:ea typeface="Times New Roman" panose="02020603050405020304" pitchFamily="18" charset="0"/>
                          <a:cs typeface="Sakkal Majalla" panose="02000000000000000000" pitchFamily="2" charset="-78"/>
                        </a:rPr>
                        <a:t>الثقافات التي تمجّد </a:t>
                      </a:r>
                      <a:r>
                        <a:rPr lang="ar-SA" sz="1600" b="0" kern="1200" dirty="0">
                          <a:solidFill>
                            <a:schemeClr val="dk1"/>
                          </a:solidFill>
                          <a:latin typeface="Sakkal Majalla" panose="02000000000000000000" pitchFamily="2" charset="-78"/>
                          <a:ea typeface="Times New Roman" panose="02020603050405020304" pitchFamily="18" charset="0"/>
                          <a:cs typeface="Sakkal Majalla" panose="02000000000000000000" pitchFamily="2" charset="-78"/>
                          <a:hlinkClick r:id="rId2" tooltip="عنف"/>
                        </a:rPr>
                        <a:t>العنف</a:t>
                      </a:r>
                      <a:r>
                        <a:rPr lang="ar-SA" sz="1600" b="0" kern="1200" dirty="0">
                          <a:solidFill>
                            <a:schemeClr val="dk1"/>
                          </a:solidFill>
                          <a:latin typeface="Sakkal Majalla" panose="02000000000000000000" pitchFamily="2" charset="-78"/>
                          <a:ea typeface="Times New Roman" panose="02020603050405020304" pitchFamily="18" charset="0"/>
                          <a:cs typeface="Sakkal Majalla" panose="02000000000000000000" pitchFamily="2" charset="-78"/>
                        </a:rPr>
                        <a:t> وتحبّذ </a:t>
                      </a:r>
                      <a:r>
                        <a:rPr lang="ar-SA" sz="1600" b="0" kern="1200" dirty="0">
                          <a:solidFill>
                            <a:schemeClr val="dk1"/>
                          </a:solidFill>
                          <a:latin typeface="Sakkal Majalla" panose="02000000000000000000" pitchFamily="2" charset="-78"/>
                          <a:ea typeface="Times New Roman" panose="02020603050405020304" pitchFamily="18" charset="0"/>
                          <a:cs typeface="Sakkal Majalla" panose="02000000000000000000" pitchFamily="2" charset="-78"/>
                          <a:hlinkClick r:id="rId3" tooltip="تنافس"/>
                        </a:rPr>
                        <a:t>التنافس</a:t>
                      </a:r>
                      <a:r>
                        <a:rPr lang="ar-SA" sz="1600" b="0" kern="1200" dirty="0">
                          <a:solidFill>
                            <a:schemeClr val="dk1"/>
                          </a:solidFill>
                          <a:latin typeface="Sakkal Majalla" panose="02000000000000000000" pitchFamily="2" charset="-78"/>
                          <a:ea typeface="Times New Roman" panose="02020603050405020304" pitchFamily="18" charset="0"/>
                          <a:cs typeface="Sakkal Majalla" panose="02000000000000000000" pitchFamily="2" charset="-78"/>
                        </a:rPr>
                        <a:t> </a:t>
                      </a:r>
                      <a:r>
                        <a:rPr lang="ar-BH" sz="1600" b="0" kern="1200" dirty="0">
                          <a:solidFill>
                            <a:schemeClr val="dk1"/>
                          </a:solidFill>
                          <a:latin typeface="Sakkal Majalla" panose="02000000000000000000" pitchFamily="2" charset="-78"/>
                          <a:ea typeface="Times New Roman" panose="02020603050405020304" pitchFamily="18" charset="0"/>
                          <a:cs typeface="Sakkal Majalla" panose="02000000000000000000" pitchFamily="2" charset="-78"/>
                        </a:rPr>
                        <a:t>.</a:t>
                      </a:r>
                      <a:endParaRPr lang="en-US" sz="1600" b="0" kern="1200" dirty="0">
                        <a:solidFill>
                          <a:schemeClr val="dk1"/>
                        </a:solidFill>
                        <a:latin typeface="Sakkal Majalla" panose="02000000000000000000" pitchFamily="2" charset="-78"/>
                        <a:ea typeface="Times New Roman" panose="02020603050405020304" pitchFamily="18" charset="0"/>
                        <a:cs typeface="Sakkal Majalla" panose="02000000000000000000" pitchFamily="2" charset="-78"/>
                      </a:endParaRPr>
                    </a:p>
                    <a:p>
                      <a:pPr marL="285750" lvl="0" indent="-285750" algn="r" rtl="1">
                        <a:buFont typeface="Arial" panose="020B0604020202020204" pitchFamily="34" charset="0"/>
                        <a:buChar char="•"/>
                      </a:pPr>
                      <a:r>
                        <a:rPr lang="ar-SA" sz="1600" b="0" kern="1200" dirty="0">
                          <a:solidFill>
                            <a:schemeClr val="dk1"/>
                          </a:solidFill>
                          <a:latin typeface="Sakkal Majalla" panose="02000000000000000000" pitchFamily="2" charset="-78"/>
                          <a:ea typeface="Times New Roman" panose="02020603050405020304" pitchFamily="18" charset="0"/>
                          <a:cs typeface="Sakkal Majalla" panose="02000000000000000000" pitchFamily="2" charset="-78"/>
                        </a:rPr>
                        <a:t>مشاهدة أفلام العنف </a:t>
                      </a:r>
                      <a:r>
                        <a:rPr lang="ar-SA" sz="1600" b="0" kern="1200" dirty="0">
                          <a:solidFill>
                            <a:schemeClr val="dk1"/>
                          </a:solidFill>
                          <a:latin typeface="Sakkal Majalla" panose="02000000000000000000" pitchFamily="2" charset="-78"/>
                          <a:ea typeface="Times New Roman" panose="02020603050405020304" pitchFamily="18" charset="0"/>
                          <a:cs typeface="Sakkal Majalla" panose="02000000000000000000" pitchFamily="2" charset="-78"/>
                          <a:hlinkClick r:id="rId4" tooltip="تلفاز"/>
                        </a:rPr>
                        <a:t>بالتلفزيون</a:t>
                      </a:r>
                      <a:r>
                        <a:rPr lang="ar-SA" sz="1600" b="0" kern="1200" dirty="0">
                          <a:solidFill>
                            <a:schemeClr val="dk1"/>
                          </a:solidFill>
                          <a:latin typeface="Sakkal Majalla" panose="02000000000000000000" pitchFamily="2" charset="-78"/>
                          <a:ea typeface="Times New Roman" panose="02020603050405020304" pitchFamily="18" charset="0"/>
                          <a:cs typeface="Sakkal Majalla" panose="02000000000000000000" pitchFamily="2" charset="-78"/>
                        </a:rPr>
                        <a:t> أو من خلال أية وسيلة أخرى تشجِّع الأولاد على التصرف العدواني</a:t>
                      </a:r>
                      <a:r>
                        <a:rPr lang="ar-BH" sz="1600" b="0" kern="1200" dirty="0">
                          <a:solidFill>
                            <a:schemeClr val="dk1"/>
                          </a:solidFill>
                          <a:latin typeface="Sakkal Majalla" panose="02000000000000000000" pitchFamily="2" charset="-78"/>
                          <a:ea typeface="Times New Roman" panose="02020603050405020304" pitchFamily="18" charset="0"/>
                          <a:cs typeface="Sakkal Majalla" panose="02000000000000000000" pitchFamily="2" charset="-78"/>
                        </a:rPr>
                        <a:t>.</a:t>
                      </a:r>
                      <a:endParaRPr lang="en-US" sz="1600" dirty="0">
                        <a:solidFill>
                          <a:srgbClr val="FF0000"/>
                        </a:solidFill>
                        <a:effectLst/>
                        <a:latin typeface="Sakkal Majalla" panose="02000000000000000000" pitchFamily="2" charset="-78"/>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248424">
                <a:tc>
                  <a:txBody>
                    <a:bodyPr/>
                    <a:lstStyle/>
                    <a:p>
                      <a:pPr marL="0" marR="0" algn="ctr" rtl="1">
                        <a:lnSpc>
                          <a:spcPct val="107000"/>
                        </a:lnSpc>
                        <a:spcBef>
                          <a:spcPts val="0"/>
                        </a:spcBef>
                        <a:spcAft>
                          <a:spcPts val="0"/>
                        </a:spcAft>
                      </a:pPr>
                      <a:r>
                        <a:rPr lang="ar-SA" sz="2000">
                          <a:solidFill>
                            <a:srgbClr val="FF0000"/>
                          </a:solidFill>
                          <a:effectLst/>
                          <a:latin typeface="Sakkal Majalla" panose="02000000000000000000" pitchFamily="2" charset="-78"/>
                          <a:cs typeface="Sakkal Majalla" panose="02000000000000000000" pitchFamily="2" charset="-78"/>
                        </a:rPr>
                        <a:t> </a:t>
                      </a:r>
                      <a:endParaRPr lang="en-US" sz="2000">
                        <a:solidFill>
                          <a:srgbClr val="FF0000"/>
                        </a:solidFill>
                        <a:effectLst/>
                        <a:latin typeface="Sakkal Majalla" panose="02000000000000000000" pitchFamily="2" charset="-78"/>
                        <a:cs typeface="Sakkal Majalla" panose="02000000000000000000" pitchFamily="2" charset="-78"/>
                      </a:endParaRPr>
                    </a:p>
                    <a:p>
                      <a:pPr marL="0" marR="0" algn="ctr" rtl="1">
                        <a:lnSpc>
                          <a:spcPct val="107000"/>
                        </a:lnSpc>
                        <a:spcBef>
                          <a:spcPts val="0"/>
                        </a:spcBef>
                        <a:spcAft>
                          <a:spcPts val="0"/>
                        </a:spcAft>
                      </a:pPr>
                      <a:r>
                        <a:rPr lang="ar-SA" sz="2000">
                          <a:solidFill>
                            <a:srgbClr val="FF0000"/>
                          </a:solidFill>
                          <a:effectLst/>
                          <a:latin typeface="Sakkal Majalla" panose="02000000000000000000" pitchFamily="2" charset="-78"/>
                          <a:cs typeface="Sakkal Majalla" panose="02000000000000000000" pitchFamily="2" charset="-78"/>
                        </a:rPr>
                        <a:t>علاج المشكلة</a:t>
                      </a:r>
                      <a:endParaRPr lang="en-US" sz="200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r" rtl="1">
                        <a:lnSpc>
                          <a:spcPct val="100000"/>
                        </a:lnSpc>
                        <a:spcBef>
                          <a:spcPts val="0"/>
                        </a:spcBef>
                        <a:spcAft>
                          <a:spcPts val="0"/>
                        </a:spcAft>
                      </a:pPr>
                      <a:r>
                        <a:rPr lang="ar-SA" sz="1600" b="0" dirty="0">
                          <a:solidFill>
                            <a:srgbClr val="FF0000"/>
                          </a:solidFill>
                          <a:effectLst/>
                          <a:latin typeface="Sakkal Majalla" panose="02000000000000000000" pitchFamily="2" charset="-78"/>
                          <a:cs typeface="Sakkal Majalla" panose="02000000000000000000" pitchFamily="2" charset="-78"/>
                        </a:rPr>
                        <a:t> </a:t>
                      </a:r>
                      <a:r>
                        <a:rPr lang="ar-EG" sz="1600" b="0" dirty="0">
                          <a:latin typeface="Sakkal Majalla" panose="02000000000000000000" pitchFamily="2" charset="-78"/>
                          <a:cs typeface="Sakkal Majalla" panose="02000000000000000000" pitchFamily="2" charset="-78"/>
                        </a:rPr>
                        <a:t>الابتعاد عن الأسباب التي تؤدي إلى خوف الطفل</a:t>
                      </a:r>
                      <a:r>
                        <a:rPr lang="ar-BH" sz="1600" b="0" dirty="0">
                          <a:latin typeface="Sakkal Majalla" panose="02000000000000000000" pitchFamily="2" charset="-78"/>
                          <a:cs typeface="Sakkal Majalla" panose="02000000000000000000" pitchFamily="2" charset="-78"/>
                        </a:rPr>
                        <a:t>.</a:t>
                      </a:r>
                    </a:p>
                    <a:p>
                      <a:pPr marL="457200" marR="0" lvl="1" indent="-4572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EG" sz="1600" b="0" dirty="0">
                          <a:latin typeface="Sakkal Majalla" panose="02000000000000000000" pitchFamily="2" charset="-78"/>
                          <a:cs typeface="Sakkal Majalla" panose="02000000000000000000" pitchFamily="2" charset="-78"/>
                        </a:rPr>
                        <a:t>مناقشة الطفل بعد زوال الخوف</a:t>
                      </a:r>
                      <a:r>
                        <a:rPr lang="ar-BH" sz="1600" b="0" dirty="0">
                          <a:latin typeface="Sakkal Majalla" panose="02000000000000000000" pitchFamily="2" charset="-78"/>
                          <a:cs typeface="Sakkal Majalla" panose="02000000000000000000" pitchFamily="2" charset="-78"/>
                        </a:rPr>
                        <a:t>.</a:t>
                      </a:r>
                      <a:endParaRPr lang="ar-EG" sz="1600" b="0" dirty="0">
                        <a:latin typeface="Sakkal Majalla" panose="02000000000000000000" pitchFamily="2" charset="-78"/>
                        <a:cs typeface="Sakkal Majalla" panose="02000000000000000000" pitchFamily="2" charset="-78"/>
                      </a:endParaRPr>
                    </a:p>
                    <a:p>
                      <a:pPr marL="457200" indent="-457200" algn="r" rtl="1">
                        <a:lnSpc>
                          <a:spcPct val="100000"/>
                        </a:lnSpc>
                        <a:buFont typeface="Arial" panose="020B0604020202020204" pitchFamily="34" charset="0"/>
                        <a:buChar char="•"/>
                      </a:pPr>
                      <a:r>
                        <a:rPr lang="ar-EG" sz="1600" b="0" dirty="0">
                          <a:latin typeface="Sakkal Majalla" panose="02000000000000000000" pitchFamily="2" charset="-78"/>
                          <a:cs typeface="Sakkal Majalla" panose="02000000000000000000" pitchFamily="2" charset="-78"/>
                        </a:rPr>
                        <a:t>تعويد الطفل تدريجيا بعد تهيئته</a:t>
                      </a:r>
                      <a:r>
                        <a:rPr lang="ar-BH" sz="1600" b="0" dirty="0">
                          <a:latin typeface="Sakkal Majalla" panose="02000000000000000000" pitchFamily="2" charset="-78"/>
                          <a:cs typeface="Sakkal Majalla" panose="02000000000000000000" pitchFamily="2" charset="-78"/>
                        </a:rPr>
                        <a:t>.</a:t>
                      </a:r>
                      <a:r>
                        <a:rPr lang="ar-EG" sz="1600" b="0" dirty="0">
                          <a:latin typeface="Sakkal Majalla" panose="02000000000000000000" pitchFamily="2" charset="-78"/>
                          <a:cs typeface="Sakkal Majalla" panose="02000000000000000000" pitchFamily="2" charset="-78"/>
                        </a:rPr>
                        <a:t> </a:t>
                      </a:r>
                    </a:p>
                    <a:p>
                      <a:pPr marL="457200" indent="-457200" algn="r" rtl="1">
                        <a:lnSpc>
                          <a:spcPct val="100000"/>
                        </a:lnSpc>
                        <a:buFont typeface="Arial" panose="020B0604020202020204" pitchFamily="34" charset="0"/>
                        <a:buChar char="•"/>
                      </a:pPr>
                      <a:r>
                        <a:rPr lang="ar-EG" sz="1600" b="0" dirty="0">
                          <a:latin typeface="Sakkal Majalla" panose="02000000000000000000" pitchFamily="2" charset="-78"/>
                          <a:cs typeface="Sakkal Majalla" panose="02000000000000000000" pitchFamily="2" charset="-78"/>
                        </a:rPr>
                        <a:t>لمشاهدة الأشياء التي يخافها</a:t>
                      </a:r>
                    </a:p>
                    <a:p>
                      <a:pPr marL="457200" indent="-457200" algn="r" rtl="1">
                        <a:lnSpc>
                          <a:spcPct val="100000"/>
                        </a:lnSpc>
                        <a:buFont typeface="Arial" panose="020B0604020202020204" pitchFamily="34" charset="0"/>
                        <a:buChar char="•"/>
                      </a:pPr>
                      <a:r>
                        <a:rPr lang="ar-EG" sz="1600" b="0" dirty="0">
                          <a:latin typeface="Sakkal Majalla" panose="02000000000000000000" pitchFamily="2" charset="-78"/>
                          <a:cs typeface="Sakkal Majalla" panose="02000000000000000000" pitchFamily="2" charset="-78"/>
                        </a:rPr>
                        <a:t>عرض الطفل على الطبيب في حاله الخوف المرضي</a:t>
                      </a:r>
                      <a:r>
                        <a:rPr lang="ar-BH" sz="1600" b="0" dirty="0">
                          <a:latin typeface="Sakkal Majalla" panose="02000000000000000000" pitchFamily="2" charset="-78"/>
                          <a:cs typeface="Sakkal Majalla" panose="02000000000000000000" pitchFamily="2" charset="-78"/>
                        </a:rPr>
                        <a:t>.</a:t>
                      </a:r>
                      <a:r>
                        <a:rPr lang="ar-EG" sz="1600" b="0" dirty="0">
                          <a:latin typeface="Sakkal Majalla" panose="02000000000000000000" pitchFamily="2" charset="-78"/>
                          <a:cs typeface="Sakkal Majalla" panose="02000000000000000000" pitchFamily="2" charset="-78"/>
                        </a:rPr>
                        <a:t> </a:t>
                      </a:r>
                      <a:endParaRPr lang="en-US" sz="1600" b="0" dirty="0">
                        <a:latin typeface="Sakkal Majalla" panose="02000000000000000000" pitchFamily="2" charset="-78"/>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285750" lvl="0" indent="-285750" algn="r" rtl="1">
                        <a:buFont typeface="Arial" panose="020B0604020202020204" pitchFamily="34" charset="0"/>
                        <a:buChar char="•"/>
                      </a:pPr>
                      <a:r>
                        <a:rPr lang="ar-SA" sz="1600" dirty="0">
                          <a:solidFill>
                            <a:srgbClr val="FF0000"/>
                          </a:solidFill>
                          <a:effectLst/>
                          <a:latin typeface="Sakkal Majalla" panose="02000000000000000000" pitchFamily="2" charset="-78"/>
                          <a:cs typeface="Sakkal Majalla" panose="02000000000000000000" pitchFamily="2" charset="-78"/>
                        </a:rPr>
                        <a:t> </a:t>
                      </a:r>
                      <a:r>
                        <a:rPr lang="ar-SA" sz="1600" b="0" kern="1200" dirty="0">
                          <a:solidFill>
                            <a:schemeClr val="dk1"/>
                          </a:solidFill>
                          <a:latin typeface="Sakkal Majalla" panose="02000000000000000000" pitchFamily="2" charset="-78"/>
                          <a:ea typeface="Times New Roman" panose="02020603050405020304" pitchFamily="18" charset="0"/>
                          <a:cs typeface="Sakkal Majalla" panose="02000000000000000000" pitchFamily="2" charset="-78"/>
                        </a:rPr>
                        <a:t>التربية الصحيحة السوية داخل المنزل.</a:t>
                      </a:r>
                      <a:endParaRPr lang="en-US" sz="1600" b="0" kern="1200" dirty="0">
                        <a:solidFill>
                          <a:schemeClr val="dk1"/>
                        </a:solidFill>
                        <a:latin typeface="Sakkal Majalla" panose="02000000000000000000" pitchFamily="2" charset="-78"/>
                        <a:ea typeface="Times New Roman" panose="02020603050405020304" pitchFamily="18" charset="0"/>
                        <a:cs typeface="Sakkal Majalla" panose="02000000000000000000" pitchFamily="2" charset="-78"/>
                      </a:endParaRPr>
                    </a:p>
                    <a:p>
                      <a:pPr marL="285750" lvl="0" indent="-285750" algn="r" rtl="1">
                        <a:buFont typeface="Arial" panose="020B0604020202020204" pitchFamily="34" charset="0"/>
                        <a:buChar char="•"/>
                      </a:pPr>
                      <a:r>
                        <a:rPr lang="ar-SA" sz="1600" b="0" kern="1200" dirty="0">
                          <a:solidFill>
                            <a:schemeClr val="dk1"/>
                          </a:solidFill>
                          <a:latin typeface="Sakkal Majalla" panose="02000000000000000000" pitchFamily="2" charset="-78"/>
                          <a:ea typeface="Times New Roman" panose="02020603050405020304" pitchFamily="18" charset="0"/>
                          <a:cs typeface="Sakkal Majalla" panose="02000000000000000000" pitchFamily="2" charset="-78"/>
                        </a:rPr>
                        <a:t>تعزيز حب التعاون مع الآخرين لدى الطفل.</a:t>
                      </a:r>
                      <a:endParaRPr lang="en-US" sz="1600" b="0" kern="1200" dirty="0">
                        <a:solidFill>
                          <a:schemeClr val="dk1"/>
                        </a:solidFill>
                        <a:latin typeface="Sakkal Majalla" panose="02000000000000000000" pitchFamily="2" charset="-78"/>
                        <a:ea typeface="Times New Roman" panose="02020603050405020304" pitchFamily="18" charset="0"/>
                        <a:cs typeface="Sakkal Majalla" panose="02000000000000000000" pitchFamily="2" charset="-78"/>
                      </a:endParaRPr>
                    </a:p>
                    <a:p>
                      <a:pPr marL="285750" lvl="0" indent="-285750" algn="r" rtl="1">
                        <a:buFont typeface="Arial" panose="020B0604020202020204" pitchFamily="34" charset="0"/>
                        <a:buChar char="•"/>
                      </a:pPr>
                      <a:r>
                        <a:rPr lang="ar-BH" sz="1600" b="0" kern="1200" dirty="0">
                          <a:solidFill>
                            <a:schemeClr val="dk1"/>
                          </a:solidFill>
                          <a:latin typeface="Sakkal Majalla" panose="02000000000000000000" pitchFamily="2" charset="-78"/>
                          <a:ea typeface="Times New Roman" panose="02020603050405020304" pitchFamily="18" charset="0"/>
                          <a:cs typeface="Sakkal Majalla" panose="02000000000000000000" pitchFamily="2" charset="-78"/>
                        </a:rPr>
                        <a:t>إشباع النقص العاطفي والمادي والاجتماعي لدى الطفل.</a:t>
                      </a:r>
                      <a:endParaRPr lang="en-US" sz="1600" b="0" kern="1200" dirty="0">
                        <a:solidFill>
                          <a:schemeClr val="dk1"/>
                        </a:solidFill>
                        <a:latin typeface="Sakkal Majalla" panose="02000000000000000000" pitchFamily="2" charset="-78"/>
                        <a:ea typeface="Times New Roman" panose="02020603050405020304" pitchFamily="18" charset="0"/>
                        <a:cs typeface="Sakkal Majalla" panose="02000000000000000000" pitchFamily="2" charset="-78"/>
                      </a:endParaRPr>
                    </a:p>
                    <a:p>
                      <a:pPr marL="0" marR="0" algn="r" rtl="1">
                        <a:lnSpc>
                          <a:spcPct val="100000"/>
                        </a:lnSpc>
                        <a:spcBef>
                          <a:spcPts val="0"/>
                        </a:spcBef>
                        <a:spcAft>
                          <a:spcPts val="0"/>
                        </a:spcAft>
                      </a:pPr>
                      <a:endParaRPr lang="en-US" sz="1600" b="0" kern="1200" dirty="0">
                        <a:solidFill>
                          <a:schemeClr val="dk1"/>
                        </a:solidFill>
                        <a:latin typeface="Sakkal Majalla" panose="02000000000000000000" pitchFamily="2" charset="-78"/>
                        <a:ea typeface="Times New Roman" panose="02020603050405020304" pitchFamily="18" charset="0"/>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8" name="TextBox 7"/>
          <p:cNvSpPr txBox="1"/>
          <p:nvPr/>
        </p:nvSpPr>
        <p:spPr>
          <a:xfrm>
            <a:off x="127907" y="6457890"/>
            <a:ext cx="5177306" cy="400110"/>
          </a:xfrm>
          <a:prstGeom prst="rect">
            <a:avLst/>
          </a:prstGeom>
          <a:noFill/>
        </p:spPr>
        <p:txBody>
          <a:bodyPr wrap="square" rtlCol="0">
            <a:spAutoFit/>
          </a:bodyPr>
          <a:lstStyle/>
          <a:p>
            <a:pPr algn="r" rtl="1"/>
            <a:r>
              <a:rPr lang="ar-BH" sz="2000" b="1" dirty="0">
                <a:latin typeface="Sakkal Majalla" panose="02000000000000000000" pitchFamily="2" charset="-78"/>
                <a:cs typeface="Sakkal Majalla" panose="02000000000000000000" pitchFamily="2" charset="-78"/>
              </a:rPr>
              <a:t>المشكلات السلوكية لأطفال ما قبل المدرسة -التربية الأسرية-اسر 211</a:t>
            </a:r>
            <a:endParaRPr lang="en-US"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3304787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78105" y="150223"/>
            <a:ext cx="4250519"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a:r>
              <a:rPr lang="ar-BH"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إجابة النشاط التقويمي</a:t>
            </a:r>
            <a:endParaRPr lang="en-US"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1208603566"/>
              </p:ext>
            </p:extLst>
          </p:nvPr>
        </p:nvGraphicFramePr>
        <p:xfrm>
          <a:off x="430306" y="1382909"/>
          <a:ext cx="11497235" cy="4984210"/>
        </p:xfrm>
        <a:graphic>
          <a:graphicData uri="http://schemas.openxmlformats.org/drawingml/2006/table">
            <a:tbl>
              <a:tblPr rtl="1" firstRow="1" firstCol="1" bandRow="1">
                <a:tableStyleId>{ED083AE6-46FA-4A59-8FB0-9F97EB10719F}</a:tableStyleId>
              </a:tblPr>
              <a:tblGrid>
                <a:gridCol w="5606544">
                  <a:extLst>
                    <a:ext uri="{9D8B030D-6E8A-4147-A177-3AD203B41FA5}">
                      <a16:colId xmlns:a16="http://schemas.microsoft.com/office/drawing/2014/main" val="20000"/>
                    </a:ext>
                  </a:extLst>
                </a:gridCol>
                <a:gridCol w="5890691">
                  <a:extLst>
                    <a:ext uri="{9D8B030D-6E8A-4147-A177-3AD203B41FA5}">
                      <a16:colId xmlns:a16="http://schemas.microsoft.com/office/drawing/2014/main" val="20001"/>
                    </a:ext>
                  </a:extLst>
                </a:gridCol>
              </a:tblGrid>
              <a:tr h="288290">
                <a:tc>
                  <a:txBody>
                    <a:bodyPr/>
                    <a:lstStyle/>
                    <a:p>
                      <a:pPr marL="0" marR="0" algn="ctr" rtl="1">
                        <a:lnSpc>
                          <a:spcPct val="107000"/>
                        </a:lnSpc>
                        <a:spcBef>
                          <a:spcPts val="0"/>
                        </a:spcBef>
                        <a:spcAft>
                          <a:spcPts val="0"/>
                        </a:spcAft>
                      </a:pPr>
                      <a:r>
                        <a:rPr lang="ar-SA" sz="2400" dirty="0">
                          <a:effectLst/>
                          <a:latin typeface="Sakkal Majalla" panose="02000000000000000000" pitchFamily="2" charset="-78"/>
                          <a:cs typeface="Sakkal Majalla" panose="02000000000000000000" pitchFamily="2" charset="-78"/>
                        </a:rPr>
                        <a:t>المقصود بالكذب الخيالي</a:t>
                      </a:r>
                      <a:endParaRPr lang="en-US" sz="24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marL="0" marR="0" algn="ctr" rtl="1">
                        <a:lnSpc>
                          <a:spcPct val="107000"/>
                        </a:lnSpc>
                        <a:spcBef>
                          <a:spcPts val="0"/>
                        </a:spcBef>
                        <a:spcAft>
                          <a:spcPts val="0"/>
                        </a:spcAft>
                      </a:pPr>
                      <a:r>
                        <a:rPr lang="ar-SA" sz="2400" dirty="0">
                          <a:effectLst/>
                          <a:latin typeface="Sakkal Majalla" panose="02000000000000000000" pitchFamily="2" charset="-78"/>
                          <a:cs typeface="Sakkal Majalla" panose="02000000000000000000" pitchFamily="2" charset="-78"/>
                        </a:rPr>
                        <a:t>المقصود بالكذب </a:t>
                      </a:r>
                      <a:r>
                        <a:rPr lang="ar-SA" sz="2400" dirty="0" err="1">
                          <a:effectLst/>
                          <a:latin typeface="Sakkal Majalla" panose="02000000000000000000" pitchFamily="2" charset="-78"/>
                          <a:cs typeface="Sakkal Majalla" panose="02000000000000000000" pitchFamily="2" charset="-78"/>
                        </a:rPr>
                        <a:t>الالتباسي</a:t>
                      </a:r>
                      <a:endParaRPr lang="en-US" sz="24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extLst>
                  <a:ext uri="{0D108BD9-81ED-4DB2-BD59-A6C34878D82A}">
                    <a16:rowId xmlns:a16="http://schemas.microsoft.com/office/drawing/2014/main" val="10000"/>
                  </a:ext>
                </a:extLst>
              </a:tr>
              <a:tr h="1102506">
                <a:tc>
                  <a:txBody>
                    <a:bodyPr/>
                    <a:lstStyle/>
                    <a:p>
                      <a:pPr marR="0" lvl="0" algn="justLow" rtl="1">
                        <a:spcBef>
                          <a:spcPts val="0"/>
                        </a:spcBef>
                        <a:spcAft>
                          <a:spcPts val="0"/>
                        </a:spcAft>
                        <a:tabLst>
                          <a:tab pos="245110" algn="l"/>
                        </a:tabLst>
                      </a:pPr>
                      <a:r>
                        <a:rPr lang="ar-SA" sz="2000" b="0" dirty="0">
                          <a:latin typeface="Sakkal Majalla" panose="02000000000000000000" pitchFamily="2" charset="-78"/>
                          <a:ea typeface="Times New Roman" panose="02020603050405020304" pitchFamily="18" charset="0"/>
                          <a:cs typeface="Sakkal Majalla" panose="02000000000000000000" pitchFamily="2" charset="-78"/>
                        </a:rPr>
                        <a:t>غالباً ما يكون لدى المبدعين أو أصحاب الخيال الواسع ، فالطفل قد يتخيل شيئا</a:t>
                      </a:r>
                      <a:r>
                        <a:rPr lang="ar-BH" sz="2000" b="0" dirty="0">
                          <a:latin typeface="Sakkal Majalla" panose="02000000000000000000" pitchFamily="2" charset="-78"/>
                          <a:ea typeface="Times New Roman" panose="02020603050405020304" pitchFamily="18" charset="0"/>
                          <a:cs typeface="Sakkal Majalla" panose="02000000000000000000" pitchFamily="2" charset="-78"/>
                        </a:rPr>
                        <a:t>ً</a:t>
                      </a:r>
                      <a:r>
                        <a:rPr lang="ar-SA" sz="2000" b="0" dirty="0">
                          <a:latin typeface="Sakkal Majalla" panose="02000000000000000000" pitchFamily="2" charset="-78"/>
                          <a:ea typeface="Times New Roman" panose="02020603050405020304" pitchFamily="18" charset="0"/>
                          <a:cs typeface="Sakkal Majalla" panose="02000000000000000000" pitchFamily="2" charset="-78"/>
                        </a:rPr>
                        <a:t> ويحوله إلى حقيقة وهذا لا يعد كذباً حقيقيًا، التوجيه هو دور الوالدين، للتفريق بين الخيال والحقيقة بما يتناسب مع نمو الطفل، ومن الخطأ اتهامه هنا بالكذب.</a:t>
                      </a:r>
                      <a:endParaRPr lang="en-US" sz="2000" b="0" dirty="0">
                        <a:latin typeface="Sakkal Majalla" panose="02000000000000000000" pitchFamily="2" charset="-78"/>
                        <a:ea typeface="Times New Roman" panose="02020603050405020304" pitchFamily="18" charset="0"/>
                        <a:cs typeface="Sakkal Majalla" panose="02000000000000000000" pitchFamily="2" charset="-78"/>
                      </a:endParaRPr>
                    </a:p>
                  </a:txBody>
                  <a:tcPr marL="68580" marR="68580" marT="0" marB="0"/>
                </a:tc>
                <a:tc>
                  <a:txBody>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lang="ar-BH" sz="2000" b="0" dirty="0">
                          <a:latin typeface="Sakkal Majalla" panose="02000000000000000000" pitchFamily="2" charset="-78"/>
                          <a:ea typeface="Times New Roman" panose="02020603050405020304" pitchFamily="18" charset="0"/>
                          <a:cs typeface="Sakkal Majalla" panose="02000000000000000000" pitchFamily="2" charset="-78"/>
                        </a:rPr>
                        <a:t>ي</a:t>
                      </a:r>
                      <a:r>
                        <a:rPr lang="ar-SA" sz="2000" b="0" dirty="0" err="1">
                          <a:latin typeface="Sakkal Majalla" panose="02000000000000000000" pitchFamily="2" charset="-78"/>
                          <a:ea typeface="Times New Roman" panose="02020603050405020304" pitchFamily="18" charset="0"/>
                          <a:cs typeface="Sakkal Majalla" panose="02000000000000000000" pitchFamily="2" charset="-78"/>
                        </a:rPr>
                        <a:t>ختلط</a:t>
                      </a:r>
                      <a:r>
                        <a:rPr lang="ar-SA" sz="2000" b="0" dirty="0">
                          <a:latin typeface="Sakkal Majalla" panose="02000000000000000000" pitchFamily="2" charset="-78"/>
                          <a:ea typeface="Times New Roman" panose="02020603050405020304" pitchFamily="18" charset="0"/>
                          <a:cs typeface="Sakkal Majalla" panose="02000000000000000000" pitchFamily="2" charset="-78"/>
                        </a:rPr>
                        <a:t> الخيال بالحقيقة لدى الطفل فلا يستطيع التفريق بينهما لضعف قدراته العقلية، فقد يسمع قصة خرافية </a:t>
                      </a:r>
                      <a:r>
                        <a:rPr lang="ar-SA" sz="2000" b="0" dirty="0" err="1">
                          <a:latin typeface="Sakkal Majalla" panose="02000000000000000000" pitchFamily="2" charset="-78"/>
                          <a:ea typeface="Times New Roman" panose="02020603050405020304" pitchFamily="18" charset="0"/>
                          <a:cs typeface="Sakkal Majalla" panose="02000000000000000000" pitchFamily="2" charset="-78"/>
                        </a:rPr>
                        <a:t>فيحكيها</a:t>
                      </a:r>
                      <a:r>
                        <a:rPr lang="ar-SA" sz="2000" b="0" dirty="0">
                          <a:latin typeface="Sakkal Majalla" panose="02000000000000000000" pitchFamily="2" charset="-78"/>
                          <a:ea typeface="Times New Roman" panose="02020603050405020304" pitchFamily="18" charset="0"/>
                          <a:cs typeface="Sakkal Majalla" panose="02000000000000000000" pitchFamily="2" charset="-78"/>
                        </a:rPr>
                        <a:t> على أنها حقيقية ويعدل في أشخاصها وأحداثها حذف</a:t>
                      </a:r>
                      <a:r>
                        <a:rPr lang="ar-BH" sz="2000" b="0" dirty="0">
                          <a:latin typeface="Sakkal Majalla" panose="02000000000000000000" pitchFamily="2" charset="-78"/>
                          <a:ea typeface="Times New Roman" panose="02020603050405020304" pitchFamily="18" charset="0"/>
                          <a:cs typeface="Sakkal Majalla" panose="02000000000000000000" pitchFamily="2" charset="-78"/>
                        </a:rPr>
                        <a:t>ً</a:t>
                      </a:r>
                      <a:r>
                        <a:rPr lang="ar-SA" sz="2000" b="0" dirty="0">
                          <a:latin typeface="Sakkal Majalla" panose="02000000000000000000" pitchFamily="2" charset="-78"/>
                          <a:ea typeface="Times New Roman" panose="02020603050405020304" pitchFamily="18" charset="0"/>
                          <a:cs typeface="Sakkal Majalla" panose="02000000000000000000" pitchFamily="2" charset="-78"/>
                        </a:rPr>
                        <a:t>ا وإضافة وفق نموه العقلي.</a:t>
                      </a:r>
                      <a:endParaRPr lang="en-US" sz="2000" b="0" dirty="0">
                        <a:latin typeface="Sakkal Majalla" panose="02000000000000000000" pitchFamily="2" charset="-78"/>
                        <a:ea typeface="Times New Roman" panose="02020603050405020304" pitchFamily="18" charset="0"/>
                        <a:cs typeface="Sakkal Majalla" panose="02000000000000000000" pitchFamily="2" charset="-78"/>
                      </a:endParaRPr>
                    </a:p>
                    <a:p>
                      <a:pPr marL="0" marR="0" algn="ctr" rtl="1">
                        <a:lnSpc>
                          <a:spcPct val="107000"/>
                        </a:lnSpc>
                        <a:spcBef>
                          <a:spcPts val="0"/>
                        </a:spcBef>
                        <a:spcAft>
                          <a:spcPts val="0"/>
                        </a:spcAft>
                      </a:pPr>
                      <a:endParaRPr lang="en-US" sz="2000" b="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extLst>
                  <a:ext uri="{0D108BD9-81ED-4DB2-BD59-A6C34878D82A}">
                    <a16:rowId xmlns:a16="http://schemas.microsoft.com/office/drawing/2014/main" val="10001"/>
                  </a:ext>
                </a:extLst>
              </a:tr>
              <a:tr h="275590">
                <a:tc>
                  <a:txBody>
                    <a:bodyPr/>
                    <a:lstStyle/>
                    <a:p>
                      <a:pPr marL="0" marR="0" algn="ctr" rtl="1">
                        <a:lnSpc>
                          <a:spcPct val="107000"/>
                        </a:lnSpc>
                        <a:spcBef>
                          <a:spcPts val="0"/>
                        </a:spcBef>
                        <a:spcAft>
                          <a:spcPts val="0"/>
                        </a:spcAft>
                      </a:pPr>
                      <a:r>
                        <a:rPr lang="ar-SA" sz="2400" kern="1200" dirty="0">
                          <a:solidFill>
                            <a:schemeClr val="tx1"/>
                          </a:solidFill>
                          <a:effectLst/>
                          <a:latin typeface="Sakkal Majalla" panose="02000000000000000000" pitchFamily="2" charset="-78"/>
                          <a:ea typeface="+mn-ea"/>
                          <a:cs typeface="Sakkal Majalla" panose="02000000000000000000" pitchFamily="2" charset="-78"/>
                        </a:rPr>
                        <a:t>المقصود بالكذب الادعائي</a:t>
                      </a:r>
                      <a:endParaRPr lang="en-US" sz="24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tc>
                <a:tc>
                  <a:txBody>
                    <a:bodyPr/>
                    <a:lstStyle/>
                    <a:p>
                      <a:pPr marL="0" marR="0" algn="ctr" rtl="1">
                        <a:lnSpc>
                          <a:spcPct val="107000"/>
                        </a:lnSpc>
                        <a:spcBef>
                          <a:spcPts val="0"/>
                        </a:spcBef>
                        <a:spcAft>
                          <a:spcPts val="0"/>
                        </a:spcAft>
                      </a:pPr>
                      <a:r>
                        <a:rPr lang="ar-SA" sz="2400" dirty="0">
                          <a:effectLst/>
                          <a:latin typeface="Sakkal Majalla" panose="02000000000000000000" pitchFamily="2" charset="-78"/>
                          <a:cs typeface="Sakkal Majalla" panose="02000000000000000000" pitchFamily="2" charset="-78"/>
                        </a:rPr>
                        <a:t>المقصود بالكذب الغرضي</a:t>
                      </a:r>
                      <a:endParaRPr lang="en-US" sz="24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extLst>
                  <a:ext uri="{0D108BD9-81ED-4DB2-BD59-A6C34878D82A}">
                    <a16:rowId xmlns:a16="http://schemas.microsoft.com/office/drawing/2014/main" val="10002"/>
                  </a:ext>
                </a:extLst>
              </a:tr>
              <a:tr h="1396776">
                <a:tc>
                  <a:txBody>
                    <a:bodyPr/>
                    <a:lstStyle/>
                    <a:p>
                      <a:pPr marL="0" marR="0" indent="0" algn="ctr" defTabSz="914400" rtl="1" eaLnBrk="1" fontAlgn="auto" latinLnBrk="0" hangingPunct="1">
                        <a:lnSpc>
                          <a:spcPct val="107000"/>
                        </a:lnSpc>
                        <a:spcBef>
                          <a:spcPts val="0"/>
                        </a:spcBef>
                        <a:spcAft>
                          <a:spcPts val="0"/>
                        </a:spcAft>
                        <a:buClrTx/>
                        <a:buSzTx/>
                        <a:buFontTx/>
                        <a:buNone/>
                        <a:tabLst/>
                        <a:defRPr/>
                      </a:pPr>
                      <a:r>
                        <a:rPr lang="ar-SA" sz="2000" b="0" dirty="0">
                          <a:latin typeface="Sakkal Majalla" panose="02000000000000000000" pitchFamily="2" charset="-78"/>
                          <a:ea typeface="Times New Roman" panose="02020603050405020304" pitchFamily="18" charset="0"/>
                          <a:cs typeface="Sakkal Majalla" panose="02000000000000000000" pitchFamily="2" charset="-78"/>
                        </a:rPr>
                        <a:t>يلجأ إليه الطفل للشعور بالنقص أو الحرمان ، وفيه يبالغ بالأشياء الكثيرة التي يملكها ، فيحدث الأطفال أنه يملك ألعاباً كثيرة وثمينة ، أو يحدثهم عن والده وثروته ، أو عن مسكنهم ويبالغ في وصفه</a:t>
                      </a:r>
                      <a:r>
                        <a:rPr lang="en-US" sz="2000" b="0" dirty="0">
                          <a:latin typeface="Sakkal Majalla" panose="02000000000000000000" pitchFamily="2" charset="-78"/>
                          <a:ea typeface="Times New Roman" panose="02020603050405020304" pitchFamily="18" charset="0"/>
                          <a:cs typeface="Sakkal Majalla" panose="02000000000000000000" pitchFamily="2" charset="-78"/>
                        </a:rPr>
                        <a:t>  </a:t>
                      </a:r>
                      <a:r>
                        <a:rPr lang="ar-SA" sz="2000" b="0" dirty="0">
                          <a:latin typeface="Sakkal Majalla" panose="02000000000000000000" pitchFamily="2" charset="-78"/>
                          <a:ea typeface="Times New Roman" panose="02020603050405020304" pitchFamily="18" charset="0"/>
                          <a:cs typeface="Sakkal Majalla" panose="02000000000000000000" pitchFamily="2" charset="-78"/>
                        </a:rPr>
                        <a:t>ومن صور الكذب الادعائي التي تحصل لدى الأطفال كثيراً التظاهر بالمرض عند الذهاب إلى المدرسة</a:t>
                      </a:r>
                      <a:r>
                        <a:rPr lang="en-US" sz="2000" b="0" dirty="0">
                          <a:latin typeface="Sakkal Majalla" panose="02000000000000000000" pitchFamily="2" charset="-78"/>
                          <a:ea typeface="Times New Roman" panose="02020603050405020304" pitchFamily="18" charset="0"/>
                          <a:cs typeface="Sakkal Majalla" panose="02000000000000000000" pitchFamily="2" charset="-78"/>
                        </a:rPr>
                        <a:t>. </a:t>
                      </a:r>
                      <a:r>
                        <a:rPr lang="ar-SA" sz="2000" b="0" dirty="0">
                          <a:effectLst/>
                          <a:latin typeface="Sakkal Majalla" panose="02000000000000000000" pitchFamily="2" charset="-78"/>
                          <a:cs typeface="Sakkal Majalla" panose="02000000000000000000" pitchFamily="2" charset="-78"/>
                        </a:rPr>
                        <a:t> </a:t>
                      </a:r>
                      <a:endParaRPr lang="en-US" sz="2000" b="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lang="ar-SA" sz="2000" b="0" kern="1200" dirty="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يلجأ إليه الطفل حين يشعر بوقوف الأبوين حائلاً دون تحقيق أهدافه، فقد يطلب نقودًا لغرض غير الغرض الذي يريد ومن أمثلة ذلك أن يرغب الطفل في شراء لعبة من اللعب ويرى أن والده لن يوافق على ذلك، فيدعي أن المدرسة طلبت منهم مبلغاً من المال فيأخذه من والديه لشراء هذه اللعبة</a:t>
                      </a:r>
                      <a:r>
                        <a:rPr lang="en-US" sz="2000" b="0" kern="1200" dirty="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a:t>
                      </a:r>
                      <a:endParaRPr lang="en-US" sz="24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extLst>
                  <a:ext uri="{0D108BD9-81ED-4DB2-BD59-A6C34878D82A}">
                    <a16:rowId xmlns:a16="http://schemas.microsoft.com/office/drawing/2014/main" val="10003"/>
                  </a:ext>
                </a:extLst>
              </a:tr>
              <a:tr h="319405">
                <a:tc>
                  <a:txBody>
                    <a:bodyPr/>
                    <a:lstStyle/>
                    <a:p>
                      <a:pPr marL="0" marR="0" algn="ctr" rtl="1">
                        <a:lnSpc>
                          <a:spcPct val="107000"/>
                        </a:lnSpc>
                        <a:spcBef>
                          <a:spcPts val="0"/>
                        </a:spcBef>
                        <a:spcAft>
                          <a:spcPts val="0"/>
                        </a:spcAft>
                      </a:pPr>
                      <a:r>
                        <a:rPr lang="ar-SA" sz="2400">
                          <a:effectLst/>
                          <a:latin typeface="Sakkal Majalla" panose="02000000000000000000" pitchFamily="2" charset="-78"/>
                          <a:cs typeface="Sakkal Majalla" panose="02000000000000000000" pitchFamily="2" charset="-78"/>
                        </a:rPr>
                        <a:t>المقصود بالكذب الوقائي</a:t>
                      </a:r>
                      <a:endParaRPr lang="en-US" sz="240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marL="0" marR="0" algn="ctr" rtl="1">
                        <a:lnSpc>
                          <a:spcPct val="107000"/>
                        </a:lnSpc>
                        <a:spcBef>
                          <a:spcPts val="0"/>
                        </a:spcBef>
                        <a:spcAft>
                          <a:spcPts val="0"/>
                        </a:spcAft>
                      </a:pPr>
                      <a:r>
                        <a:rPr lang="ar-SA" sz="2400" dirty="0">
                          <a:effectLst/>
                          <a:latin typeface="Sakkal Majalla" panose="02000000000000000000" pitchFamily="2" charset="-78"/>
                          <a:cs typeface="Sakkal Majalla" panose="02000000000000000000" pitchFamily="2" charset="-78"/>
                        </a:rPr>
                        <a:t>المقصود بكذب التقليد</a:t>
                      </a:r>
                      <a:endParaRPr lang="en-US" sz="24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extLst>
                  <a:ext uri="{0D108BD9-81ED-4DB2-BD59-A6C34878D82A}">
                    <a16:rowId xmlns:a16="http://schemas.microsoft.com/office/drawing/2014/main" val="10004"/>
                  </a:ext>
                </a:extLst>
              </a:tr>
              <a:tr h="355600">
                <a:tc>
                  <a:txBody>
                    <a:bodyPr/>
                    <a:lstStyle/>
                    <a:p>
                      <a:pPr marL="0" marR="0" algn="ctr" rtl="1">
                        <a:lnSpc>
                          <a:spcPct val="107000"/>
                        </a:lnSpc>
                        <a:spcBef>
                          <a:spcPts val="0"/>
                        </a:spcBef>
                        <a:spcAft>
                          <a:spcPts val="0"/>
                        </a:spcAft>
                      </a:pPr>
                      <a:r>
                        <a:rPr lang="ar-SA" sz="2400" dirty="0">
                          <a:effectLst/>
                          <a:latin typeface="Sakkal Majalla" panose="02000000000000000000" pitchFamily="2" charset="-78"/>
                          <a:cs typeface="Sakkal Majalla" panose="02000000000000000000" pitchFamily="2" charset="-78"/>
                        </a:rPr>
                        <a:t> </a:t>
                      </a:r>
                      <a:r>
                        <a:rPr lang="en-US" sz="2400" b="1"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 </a:t>
                      </a:r>
                      <a:r>
                        <a:rPr lang="ar-SA" sz="2000" b="0" kern="1200" dirty="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يلجأ إليه الطفل نتيجة الخوف من عقاب يخشى أن يقع عليه ، سواء أكان هذا العقاب من الوالدين أو من المعلم ، وهو يحصل غالباً في البيئات التي تتسم بالقسوة في التربية وتكثر من العقوبة </a:t>
                      </a:r>
                      <a:r>
                        <a:rPr lang="en-US" sz="2000" b="0" kern="1200" dirty="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a:t>
                      </a:r>
                      <a:r>
                        <a:rPr lang="ar-SA" sz="2400" dirty="0">
                          <a:effectLst/>
                          <a:latin typeface="Sakkal Majalla" panose="02000000000000000000" pitchFamily="2" charset="-78"/>
                          <a:cs typeface="Sakkal Majalla" panose="02000000000000000000" pitchFamily="2" charset="-78"/>
                        </a:rPr>
                        <a:t> </a:t>
                      </a:r>
                      <a:endParaRPr lang="en-US" sz="24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lang="ar-SA" sz="2400" dirty="0">
                          <a:effectLst/>
                          <a:latin typeface="Sakkal Majalla" panose="02000000000000000000" pitchFamily="2" charset="-78"/>
                          <a:cs typeface="Sakkal Majalla" panose="02000000000000000000" pitchFamily="2" charset="-78"/>
                        </a:rPr>
                        <a:t> </a:t>
                      </a:r>
                      <a:r>
                        <a:rPr lang="ar-SA" sz="2000" b="0" kern="1200" dirty="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قد يرى الابن أو البنت أحد الوالدين يمارس الكذب على الآخرين فيقلدهم في ذلك ، ويصل الأمر في مثل هذه الأحوال إلى أن يمارس الطفل الكذب لغير حاجة بل تقليداً للوالدين</a:t>
                      </a:r>
                      <a:r>
                        <a:rPr lang="en-US" sz="2000" b="0" kern="1200" dirty="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 </a:t>
                      </a:r>
                    </a:p>
                  </a:txBody>
                  <a:tcPr marL="68580" marR="68580" marT="0" marB="0"/>
                </a:tc>
                <a:extLst>
                  <a:ext uri="{0D108BD9-81ED-4DB2-BD59-A6C34878D82A}">
                    <a16:rowId xmlns:a16="http://schemas.microsoft.com/office/drawing/2014/main" val="10005"/>
                  </a:ext>
                </a:extLst>
              </a:tr>
            </a:tbl>
          </a:graphicData>
        </a:graphic>
      </p:graphicFrame>
      <p:sp>
        <p:nvSpPr>
          <p:cNvPr id="4" name="Rectangle 1"/>
          <p:cNvSpPr>
            <a:spLocks noChangeArrowheads="1"/>
          </p:cNvSpPr>
          <p:nvPr/>
        </p:nvSpPr>
        <p:spPr bwMode="auto">
          <a:xfrm>
            <a:off x="9127003" y="858109"/>
            <a:ext cx="2584352" cy="461665"/>
          </a:xfrm>
          <a:prstGeom prst="rect">
            <a:avLst/>
          </a:prstGeom>
          <a:solidFill>
            <a:schemeClr val="accent5">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lang="ar-SA" sz="24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قارن بين أنواع الكذب</a:t>
            </a:r>
            <a:r>
              <a:rPr kumimoji="0" lang="ar-SA" sz="16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 </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TextBox 12"/>
          <p:cNvSpPr txBox="1"/>
          <p:nvPr/>
        </p:nvSpPr>
        <p:spPr>
          <a:xfrm>
            <a:off x="127907" y="6457890"/>
            <a:ext cx="5177306" cy="400110"/>
          </a:xfrm>
          <a:prstGeom prst="rect">
            <a:avLst/>
          </a:prstGeom>
          <a:noFill/>
        </p:spPr>
        <p:txBody>
          <a:bodyPr wrap="square" rtlCol="0">
            <a:spAutoFit/>
          </a:bodyPr>
          <a:lstStyle/>
          <a:p>
            <a:pPr algn="r" rtl="1"/>
            <a:r>
              <a:rPr lang="ar-BH" sz="2000" b="1" dirty="0">
                <a:latin typeface="Sakkal Majalla" panose="02000000000000000000" pitchFamily="2" charset="-78"/>
                <a:cs typeface="Sakkal Majalla" panose="02000000000000000000" pitchFamily="2" charset="-78"/>
              </a:rPr>
              <a:t>المشكلات السلوكية لأطفال ما قبل المدرسة -التربية الأسرية-اسر 211</a:t>
            </a:r>
            <a:endParaRPr lang="en-US"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41551637"/>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16394" y="1266073"/>
            <a:ext cx="5219114" cy="4736746"/>
          </a:xfrm>
          <a:prstGeom prst="rect">
            <a:avLst/>
          </a:prstGeom>
          <a:solidFill>
            <a:srgbClr val="FFCCFF"/>
          </a:solidFill>
        </p:spPr>
        <p:txBody>
          <a:bodyPr wrap="square">
            <a:spAutoFit/>
          </a:bodyPr>
          <a:lstStyle/>
          <a:p>
            <a:pPr algn="r" rtl="1">
              <a:lnSpc>
                <a:spcPct val="107000"/>
              </a:lnSpc>
              <a:spcAft>
                <a:spcPts val="800"/>
              </a:spcAft>
            </a:pPr>
            <a:r>
              <a:rPr lang="ar-SA"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اكتب فيما يلي:</a:t>
            </a:r>
            <a:endParaRPr lang="en-US" sz="2800" dirty="0">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r" rtl="1">
              <a:lnSpc>
                <a:spcPct val="107000"/>
              </a:lnSpc>
              <a:spcBef>
                <a:spcPts val="0"/>
              </a:spcBef>
              <a:spcAft>
                <a:spcPts val="800"/>
              </a:spcAft>
              <a:buFont typeface="Symbol" panose="05050102010706020507" pitchFamily="18" charset="2"/>
              <a:buChar char=""/>
            </a:pPr>
            <a:r>
              <a:rPr lang="ar-SA" sz="2400" b="1" dirty="0">
                <a:latin typeface="Sakkal Majalla" panose="02000000000000000000" pitchFamily="2" charset="-78"/>
                <a:ea typeface="Calibri" panose="020F0502020204030204" pitchFamily="34" charset="0"/>
                <a:cs typeface="Sakkal Majalla" panose="02000000000000000000" pitchFamily="2" charset="-78"/>
              </a:rPr>
              <a:t>أسباب الخجل عند الأطفال.     </a:t>
            </a:r>
            <a:endParaRPr lang="en-US" sz="1600" dirty="0">
              <a:latin typeface="Sakkal Majalla" panose="02000000000000000000" pitchFamily="2" charset="-78"/>
              <a:ea typeface="Calibri" panose="020F0502020204030204" pitchFamily="34" charset="0"/>
              <a:cs typeface="Sakkal Majalla" panose="02000000000000000000" pitchFamily="2" charset="-78"/>
            </a:endParaRPr>
          </a:p>
          <a:p>
            <a:pPr marL="95250" marR="0" algn="r" rtl="1">
              <a:lnSpc>
                <a:spcPct val="107000"/>
              </a:lnSpc>
              <a:spcBef>
                <a:spcPts val="0"/>
              </a:spcBef>
              <a:spcAft>
                <a:spcPts val="800"/>
              </a:spcAft>
            </a:pPr>
            <a:r>
              <a:rPr lang="ar-SA" b="1" dirty="0">
                <a:latin typeface="Sakkal Majalla" panose="02000000000000000000" pitchFamily="2" charset="-78"/>
                <a:ea typeface="Calibri" panose="020F0502020204030204" pitchFamily="34" charset="0"/>
                <a:cs typeface="Sakkal Majalla" panose="02000000000000000000" pitchFamily="2" charset="-78"/>
              </a:rPr>
              <a:t>1</a:t>
            </a:r>
            <a:r>
              <a:rPr lang="ar-SA" dirty="0">
                <a:latin typeface="Sakkal Majalla" panose="02000000000000000000" pitchFamily="2" charset="-78"/>
                <a:ea typeface="Calibri" panose="020F0502020204030204" pitchFamily="34" charset="0"/>
                <a:cs typeface="Sakkal Majalla" panose="02000000000000000000" pitchFamily="2" charset="-78"/>
              </a:rPr>
              <a:t>-.................................. 2-.......................................</a:t>
            </a:r>
            <a:endParaRPr lang="ar-BH" dirty="0">
              <a:latin typeface="Sakkal Majalla" panose="02000000000000000000" pitchFamily="2" charset="-78"/>
              <a:ea typeface="Calibri" panose="020F0502020204030204" pitchFamily="34" charset="0"/>
              <a:cs typeface="Sakkal Majalla" panose="02000000000000000000" pitchFamily="2" charset="-78"/>
            </a:endParaRPr>
          </a:p>
          <a:p>
            <a:pPr marL="95250" marR="0" algn="r" rtl="1">
              <a:lnSpc>
                <a:spcPct val="107000"/>
              </a:lnSpc>
              <a:spcBef>
                <a:spcPts val="0"/>
              </a:spcBef>
              <a:spcAft>
                <a:spcPts val="800"/>
              </a:spcAft>
            </a:pPr>
            <a:r>
              <a:rPr lang="ar-SA" dirty="0">
                <a:latin typeface="Sakkal Majalla" panose="02000000000000000000" pitchFamily="2" charset="-78"/>
                <a:ea typeface="Calibri" panose="020F0502020204030204" pitchFamily="34" charset="0"/>
                <a:cs typeface="Sakkal Majalla" panose="02000000000000000000" pitchFamily="2" charset="-78"/>
              </a:rPr>
              <a:t> 3-...........................................4-.......................................</a:t>
            </a:r>
            <a:endParaRPr lang="en-US" sz="1600" dirty="0">
              <a:latin typeface="Sakkal Majalla" panose="02000000000000000000" pitchFamily="2" charset="-78"/>
              <a:ea typeface="Calibri" panose="020F0502020204030204" pitchFamily="34" charset="0"/>
              <a:cs typeface="Sakkal Majalla" panose="02000000000000000000" pitchFamily="2" charset="-78"/>
            </a:endParaRPr>
          </a:p>
          <a:p>
            <a:pPr marL="742950" marR="0" indent="-285750" algn="r" rtl="1">
              <a:lnSpc>
                <a:spcPct val="107000"/>
              </a:lnSpc>
              <a:spcBef>
                <a:spcPts val="0"/>
              </a:spcBef>
              <a:spcAft>
                <a:spcPts val="0"/>
              </a:spcAft>
              <a:buFont typeface="Arial" panose="020B0604020202020204" pitchFamily="34" charset="0"/>
              <a:buChar char="•"/>
            </a:pPr>
            <a:r>
              <a:rPr lang="en-US" b="1" dirty="0">
                <a:latin typeface="Sakkal Majalla" panose="02000000000000000000" pitchFamily="2" charset="-78"/>
                <a:ea typeface="Calibri" panose="020F0502020204030204" pitchFamily="34" charset="0"/>
                <a:cs typeface="Sakkal Majalla" panose="02000000000000000000" pitchFamily="2" charset="-78"/>
              </a:rPr>
              <a:t> </a:t>
            </a:r>
            <a:r>
              <a:rPr lang="ar-SA" sz="2400" b="1" dirty="0">
                <a:latin typeface="Sakkal Majalla" panose="02000000000000000000" pitchFamily="2" charset="-78"/>
                <a:ea typeface="Calibri" panose="020F0502020204030204" pitchFamily="34" charset="0"/>
                <a:cs typeface="Sakkal Majalla" panose="02000000000000000000" pitchFamily="2" charset="-78"/>
              </a:rPr>
              <a:t>علاج مشكلة الخجل لدى الأطفال.   </a:t>
            </a:r>
            <a:endParaRPr lang="en-US" sz="1600" dirty="0">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07000"/>
              </a:lnSpc>
              <a:spcAft>
                <a:spcPts val="800"/>
              </a:spcAft>
            </a:pPr>
            <a:r>
              <a:rPr lang="ar-SA" dirty="0">
                <a:latin typeface="Sakkal Majalla" panose="02000000000000000000" pitchFamily="2" charset="-78"/>
                <a:ea typeface="Calibri" panose="020F0502020204030204" pitchFamily="34" charset="0"/>
                <a:cs typeface="Sakkal Majalla" panose="02000000000000000000" pitchFamily="2" charset="-78"/>
              </a:rPr>
              <a:t>1-...........................................           2-................................................................</a:t>
            </a:r>
            <a:endParaRPr lang="en-US" sz="1600" dirty="0">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07000"/>
              </a:lnSpc>
              <a:spcAft>
                <a:spcPts val="800"/>
              </a:spcAft>
            </a:pPr>
            <a:r>
              <a:rPr lang="ar-SA" dirty="0">
                <a:latin typeface="Sakkal Majalla" panose="02000000000000000000" pitchFamily="2" charset="-78"/>
                <a:ea typeface="Calibri" panose="020F0502020204030204" pitchFamily="34" charset="0"/>
                <a:cs typeface="Sakkal Majalla" panose="02000000000000000000" pitchFamily="2" charset="-78"/>
              </a:rPr>
              <a:t>3-............................................           4-...............................................................</a:t>
            </a:r>
            <a:endParaRPr lang="en-US" sz="1600" dirty="0">
              <a:latin typeface="Sakkal Majalla" panose="02000000000000000000" pitchFamily="2" charset="-78"/>
              <a:ea typeface="Calibri" panose="020F0502020204030204" pitchFamily="34" charset="0"/>
              <a:cs typeface="Sakkal Majalla" panose="02000000000000000000" pitchFamily="2" charset="-78"/>
            </a:endParaRPr>
          </a:p>
          <a:p>
            <a:pPr marL="285750" indent="-285750" algn="r" rtl="1">
              <a:lnSpc>
                <a:spcPct val="107000"/>
              </a:lnSpc>
              <a:spcAft>
                <a:spcPts val="800"/>
              </a:spcAft>
              <a:buFont typeface="Arial" panose="020B0604020202020204" pitchFamily="34" charset="0"/>
              <a:buChar char="•"/>
            </a:pPr>
            <a:r>
              <a:rPr lang="ar-SA" dirty="0">
                <a:latin typeface="Sakkal Majalla" panose="02000000000000000000" pitchFamily="2" charset="-78"/>
                <a:ea typeface="Calibri" panose="020F0502020204030204" pitchFamily="34" charset="0"/>
                <a:cs typeface="Sakkal Majalla" panose="02000000000000000000" pitchFamily="2" charset="-78"/>
              </a:rPr>
              <a:t> </a:t>
            </a:r>
            <a:r>
              <a:rPr lang="ar-BH" sz="2400" b="1" dirty="0">
                <a:latin typeface="Sakkal Majalla" panose="02000000000000000000" pitchFamily="2" charset="-78"/>
                <a:ea typeface="Calibri" panose="020F0502020204030204" pitchFamily="34" charset="0"/>
                <a:cs typeface="Sakkal Majalla" panose="02000000000000000000" pitchFamily="2" charset="-78"/>
              </a:rPr>
              <a:t>معايير الحكم على السلوك</a:t>
            </a:r>
            <a:endParaRPr lang="en-US" sz="1600" dirty="0">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07000"/>
              </a:lnSpc>
              <a:spcAft>
                <a:spcPts val="800"/>
              </a:spcAft>
            </a:pPr>
            <a:r>
              <a:rPr lang="ar-SA" dirty="0">
                <a:latin typeface="Sakkal Majalla" panose="02000000000000000000" pitchFamily="2" charset="-78"/>
                <a:ea typeface="Calibri" panose="020F0502020204030204" pitchFamily="34" charset="0"/>
                <a:cs typeface="Sakkal Majalla" panose="02000000000000000000" pitchFamily="2" charset="-78"/>
              </a:rPr>
              <a:t>1...........................................                 2-..............................................................</a:t>
            </a:r>
            <a:endParaRPr lang="en-US" sz="1600" dirty="0">
              <a:latin typeface="Sakkal Majalla" panose="02000000000000000000" pitchFamily="2" charset="-78"/>
              <a:ea typeface="Calibri" panose="020F0502020204030204" pitchFamily="34" charset="0"/>
              <a:cs typeface="Sakkal Majalla" panose="02000000000000000000" pitchFamily="2" charset="-78"/>
            </a:endParaRPr>
          </a:p>
          <a:p>
            <a:pPr marR="0" lvl="0" algn="r" rtl="1">
              <a:lnSpc>
                <a:spcPct val="107000"/>
              </a:lnSpc>
              <a:spcBef>
                <a:spcPts val="0"/>
              </a:spcBef>
              <a:spcAft>
                <a:spcPts val="800"/>
              </a:spcAft>
            </a:pPr>
            <a:r>
              <a:rPr lang="ar-SA" dirty="0">
                <a:latin typeface="Sakkal Majalla" panose="02000000000000000000" pitchFamily="2" charset="-78"/>
                <a:ea typeface="Calibri" panose="020F0502020204030204" pitchFamily="34" charset="0"/>
                <a:cs typeface="Sakkal Majalla" panose="02000000000000000000" pitchFamily="2" charset="-78"/>
              </a:rPr>
              <a:t>3-............................................           4-...............................................................</a:t>
            </a:r>
            <a:endParaRPr lang="en-US" sz="1600" dirty="0">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07000"/>
              </a:lnSpc>
              <a:spcAft>
                <a:spcPts val="800"/>
              </a:spcAft>
            </a:pPr>
            <a:r>
              <a:rPr lang="ar-SA" dirty="0">
                <a:latin typeface="Sakkal Majalla" panose="02000000000000000000" pitchFamily="2" charset="-78"/>
                <a:ea typeface="Calibri" panose="020F0502020204030204" pitchFamily="34" charset="0"/>
                <a:cs typeface="Sakkal Majalla" panose="02000000000000000000" pitchFamily="2" charset="-78"/>
              </a:rPr>
              <a:t> </a:t>
            </a:r>
            <a:endParaRPr lang="en-US" sz="16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3" name="Rectangle 2"/>
          <p:cNvSpPr/>
          <p:nvPr/>
        </p:nvSpPr>
        <p:spPr>
          <a:xfrm>
            <a:off x="3657601" y="122088"/>
            <a:ext cx="4250519"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a:r>
              <a:rPr lang="ar-BH"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النشاط التقويمي</a:t>
            </a:r>
            <a:endParaRPr lang="en-US"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2563504903"/>
              </p:ext>
            </p:extLst>
          </p:nvPr>
        </p:nvGraphicFramePr>
        <p:xfrm>
          <a:off x="319551" y="2667094"/>
          <a:ext cx="5743624" cy="2930675"/>
        </p:xfrm>
        <a:graphic>
          <a:graphicData uri="http://schemas.openxmlformats.org/drawingml/2006/table">
            <a:tbl>
              <a:tblPr rtl="1" firstRow="1" firstCol="1" bandRow="1">
                <a:tableStyleId>{E8B1032C-EA38-4F05-BA0D-38AFFFC7BED3}</a:tableStyleId>
              </a:tblPr>
              <a:tblGrid>
                <a:gridCol w="1050770">
                  <a:extLst>
                    <a:ext uri="{9D8B030D-6E8A-4147-A177-3AD203B41FA5}">
                      <a16:colId xmlns:a16="http://schemas.microsoft.com/office/drawing/2014/main" val="20000"/>
                    </a:ext>
                  </a:extLst>
                </a:gridCol>
                <a:gridCol w="4692854">
                  <a:extLst>
                    <a:ext uri="{9D8B030D-6E8A-4147-A177-3AD203B41FA5}">
                      <a16:colId xmlns:a16="http://schemas.microsoft.com/office/drawing/2014/main" val="20001"/>
                    </a:ext>
                  </a:extLst>
                </a:gridCol>
              </a:tblGrid>
              <a:tr h="0">
                <a:tc>
                  <a:txBody>
                    <a:bodyPr/>
                    <a:lstStyle/>
                    <a:p>
                      <a:pPr marL="0" marR="0" algn="ctr" rtl="1">
                        <a:lnSpc>
                          <a:spcPct val="107000"/>
                        </a:lnSpc>
                        <a:spcBef>
                          <a:spcPts val="0"/>
                        </a:spcBef>
                        <a:spcAft>
                          <a:spcPts val="0"/>
                        </a:spcAft>
                      </a:pPr>
                      <a:r>
                        <a:rPr lang="ar-SA" sz="2000" dirty="0">
                          <a:effectLst/>
                          <a:latin typeface="Sakkal Majalla" panose="02000000000000000000" pitchFamily="2" charset="-78"/>
                          <a:cs typeface="Sakkal Majalla" panose="02000000000000000000" pitchFamily="2" charset="-78"/>
                        </a:rPr>
                        <a:t>المصطلح</a:t>
                      </a:r>
                      <a:endParaRPr lang="en-US" sz="20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marL="0" marR="0" algn="ctr" rtl="1">
                        <a:lnSpc>
                          <a:spcPct val="107000"/>
                        </a:lnSpc>
                        <a:spcBef>
                          <a:spcPts val="0"/>
                        </a:spcBef>
                        <a:spcAft>
                          <a:spcPts val="0"/>
                        </a:spcAft>
                      </a:pPr>
                      <a:r>
                        <a:rPr lang="ar-SA" sz="2000" dirty="0">
                          <a:effectLst/>
                          <a:latin typeface="Sakkal Majalla" panose="02000000000000000000" pitchFamily="2" charset="-78"/>
                          <a:cs typeface="Sakkal Majalla" panose="02000000000000000000" pitchFamily="2" charset="-78"/>
                        </a:rPr>
                        <a:t>التعريف</a:t>
                      </a:r>
                      <a:endParaRPr lang="en-US" sz="20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extLst>
                  <a:ext uri="{0D108BD9-81ED-4DB2-BD59-A6C34878D82A}">
                    <a16:rowId xmlns:a16="http://schemas.microsoft.com/office/drawing/2014/main" val="10000"/>
                  </a:ext>
                </a:extLst>
              </a:tr>
              <a:tr h="973859">
                <a:tc>
                  <a:txBody>
                    <a:bodyPr/>
                    <a:lstStyle/>
                    <a:p>
                      <a:pPr marL="0" marR="0" algn="ctr" rtl="1">
                        <a:lnSpc>
                          <a:spcPct val="107000"/>
                        </a:lnSpc>
                        <a:spcBef>
                          <a:spcPts val="0"/>
                        </a:spcBef>
                        <a:spcAft>
                          <a:spcPts val="0"/>
                        </a:spcAft>
                      </a:pPr>
                      <a:r>
                        <a:rPr lang="ar-SA" sz="2000" dirty="0">
                          <a:effectLst/>
                          <a:latin typeface="Sakkal Majalla" panose="02000000000000000000" pitchFamily="2" charset="-78"/>
                          <a:cs typeface="Sakkal Majalla" panose="02000000000000000000" pitchFamily="2" charset="-78"/>
                        </a:rPr>
                        <a:t>..................</a:t>
                      </a:r>
                      <a:endParaRPr lang="en-US" sz="2000" dirty="0">
                        <a:effectLst/>
                        <a:latin typeface="Sakkal Majalla" panose="02000000000000000000" pitchFamily="2" charset="-78"/>
                        <a:cs typeface="Sakkal Majalla" panose="02000000000000000000" pitchFamily="2" charset="-78"/>
                      </a:endParaRPr>
                    </a:p>
                    <a:p>
                      <a:pPr marL="0" marR="0" algn="ctr" rtl="1">
                        <a:lnSpc>
                          <a:spcPct val="107000"/>
                        </a:lnSpc>
                        <a:spcBef>
                          <a:spcPts val="0"/>
                        </a:spcBef>
                        <a:spcAft>
                          <a:spcPts val="0"/>
                        </a:spcAft>
                      </a:pPr>
                      <a:r>
                        <a:rPr lang="ar-SA" sz="2000" dirty="0">
                          <a:effectLst/>
                          <a:latin typeface="Sakkal Majalla" panose="02000000000000000000" pitchFamily="2" charset="-78"/>
                          <a:cs typeface="Sakkal Majalla" panose="02000000000000000000" pitchFamily="2" charset="-78"/>
                        </a:rPr>
                        <a:t> </a:t>
                      </a:r>
                      <a:endParaRPr lang="en-US" sz="20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2000" dirty="0">
                          <a:effectLst/>
                          <a:latin typeface="Sakkal Majalla" panose="02000000000000000000" pitchFamily="2" charset="-78"/>
                          <a:cs typeface="Sakkal Majalla" panose="02000000000000000000" pitchFamily="2" charset="-78"/>
                        </a:rPr>
                        <a:t>من المشكلات السلوكية وتتمثل في الاعتداء على الآخرين بالضرب والركل أو بالتهجم بألفاظ بذيئة</a:t>
                      </a:r>
                      <a:endParaRPr lang="en-US" sz="20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extLst>
                  <a:ext uri="{0D108BD9-81ED-4DB2-BD59-A6C34878D82A}">
                    <a16:rowId xmlns:a16="http://schemas.microsoft.com/office/drawing/2014/main" val="10001"/>
                  </a:ext>
                </a:extLst>
              </a:tr>
              <a:tr h="0">
                <a:tc>
                  <a:txBody>
                    <a:bodyPr/>
                    <a:lstStyle/>
                    <a:p>
                      <a:pPr marL="0" marR="0" algn="ctr" rtl="1">
                        <a:lnSpc>
                          <a:spcPct val="107000"/>
                        </a:lnSpc>
                        <a:spcBef>
                          <a:spcPts val="0"/>
                        </a:spcBef>
                        <a:spcAft>
                          <a:spcPts val="0"/>
                        </a:spcAft>
                      </a:pPr>
                      <a:r>
                        <a:rPr lang="ar-SA" sz="2000">
                          <a:effectLst/>
                          <a:latin typeface="Sakkal Majalla" panose="02000000000000000000" pitchFamily="2" charset="-78"/>
                          <a:cs typeface="Sakkal Majalla" panose="02000000000000000000" pitchFamily="2" charset="-78"/>
                        </a:rPr>
                        <a:t>اعراض عدم الثقة بالنفس</a:t>
                      </a:r>
                      <a:endParaRPr lang="en-US" sz="20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marL="0" marR="0" algn="ctr" rtl="1">
                        <a:lnSpc>
                          <a:spcPct val="107000"/>
                        </a:lnSpc>
                        <a:spcBef>
                          <a:spcPts val="0"/>
                        </a:spcBef>
                        <a:spcAft>
                          <a:spcPts val="0"/>
                        </a:spcAft>
                      </a:pPr>
                      <a:r>
                        <a:rPr lang="ar-SA" sz="2000" dirty="0">
                          <a:effectLst/>
                          <a:latin typeface="Sakkal Majalla" panose="02000000000000000000" pitchFamily="2" charset="-78"/>
                          <a:cs typeface="Sakkal Majalla" panose="02000000000000000000" pitchFamily="2" charset="-78"/>
                        </a:rPr>
                        <a:t>..............................................................................................</a:t>
                      </a:r>
                      <a:endParaRPr lang="en-US"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extLst>
                  <a:ext uri="{0D108BD9-81ED-4DB2-BD59-A6C34878D82A}">
                    <a16:rowId xmlns:a16="http://schemas.microsoft.com/office/drawing/2014/main" val="10002"/>
                  </a:ext>
                </a:extLst>
              </a:tr>
              <a:tr h="535305">
                <a:tc>
                  <a:txBody>
                    <a:bodyPr/>
                    <a:lstStyle/>
                    <a:p>
                      <a:pPr marL="0" marR="0" algn="ctr" rtl="1">
                        <a:lnSpc>
                          <a:spcPct val="107000"/>
                        </a:lnSpc>
                        <a:spcBef>
                          <a:spcPts val="0"/>
                        </a:spcBef>
                        <a:spcAft>
                          <a:spcPts val="0"/>
                        </a:spcAft>
                      </a:pPr>
                      <a:r>
                        <a:rPr lang="ar-SA" sz="2000" dirty="0">
                          <a:effectLst/>
                          <a:latin typeface="Sakkal Majalla" panose="02000000000000000000" pitchFamily="2" charset="-78"/>
                          <a:cs typeface="Sakkal Majalla" panose="02000000000000000000" pitchFamily="2" charset="-78"/>
                        </a:rPr>
                        <a:t>..................</a:t>
                      </a:r>
                      <a:endParaRPr lang="en-US" sz="20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2000" dirty="0">
                          <a:effectLst/>
                          <a:latin typeface="Sakkal Majalla" panose="02000000000000000000" pitchFamily="2" charset="-78"/>
                          <a:cs typeface="Sakkal Majalla" panose="02000000000000000000" pitchFamily="2" charset="-78"/>
                        </a:rPr>
                        <a:t>حالة انفعالية طبيعية يشعر بها الإنسان والكائنات الحية في بعض المواقف التي فيها نوع من الخطر</a:t>
                      </a:r>
                      <a:endParaRPr lang="en-US" sz="20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extLst>
                  <a:ext uri="{0D108BD9-81ED-4DB2-BD59-A6C34878D82A}">
                    <a16:rowId xmlns:a16="http://schemas.microsoft.com/office/drawing/2014/main" val="10003"/>
                  </a:ext>
                </a:extLst>
              </a:tr>
            </a:tbl>
          </a:graphicData>
        </a:graphic>
      </p:graphicFrame>
      <p:sp>
        <p:nvSpPr>
          <p:cNvPr id="5" name="Rectangle 1"/>
          <p:cNvSpPr>
            <a:spLocks noChangeArrowheads="1"/>
          </p:cNvSpPr>
          <p:nvPr/>
        </p:nvSpPr>
        <p:spPr bwMode="auto">
          <a:xfrm>
            <a:off x="703385" y="1481516"/>
            <a:ext cx="4670473" cy="800219"/>
          </a:xfrm>
          <a:prstGeom prst="rect">
            <a:avLst/>
          </a:prstGeom>
          <a:solidFill>
            <a:schemeClr val="accent6">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lang="ar-SA"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اكتب التعرف أو المصطلح المناسب: </a:t>
            </a:r>
            <a:endParaRPr lang="en-US"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TextBox 5"/>
          <p:cNvSpPr txBox="1"/>
          <p:nvPr/>
        </p:nvSpPr>
        <p:spPr>
          <a:xfrm>
            <a:off x="127907" y="6457890"/>
            <a:ext cx="5177306" cy="400110"/>
          </a:xfrm>
          <a:prstGeom prst="rect">
            <a:avLst/>
          </a:prstGeom>
          <a:noFill/>
        </p:spPr>
        <p:txBody>
          <a:bodyPr wrap="square" rtlCol="0">
            <a:spAutoFit/>
          </a:bodyPr>
          <a:lstStyle/>
          <a:p>
            <a:pPr algn="r" rtl="1"/>
            <a:r>
              <a:rPr lang="ar-BH" sz="2000" b="1" dirty="0">
                <a:latin typeface="Sakkal Majalla" panose="02000000000000000000" pitchFamily="2" charset="-78"/>
                <a:cs typeface="Sakkal Majalla" panose="02000000000000000000" pitchFamily="2" charset="-78"/>
              </a:rPr>
              <a:t>المشكلات السلوكية لأطفال ما قبل المدرسة -التربية الأسرية-اسر 211</a:t>
            </a:r>
            <a:endParaRPr lang="en-US"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58822811"/>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16394" y="1266073"/>
            <a:ext cx="4888881" cy="4634154"/>
          </a:xfrm>
          <a:prstGeom prst="rect">
            <a:avLst/>
          </a:prstGeom>
          <a:solidFill>
            <a:srgbClr val="FFCCFF"/>
          </a:solidFill>
        </p:spPr>
        <p:txBody>
          <a:bodyPr wrap="square">
            <a:spAutoFit/>
          </a:bodyPr>
          <a:lstStyle/>
          <a:p>
            <a:pPr algn="r" rtl="1">
              <a:lnSpc>
                <a:spcPct val="107000"/>
              </a:lnSpc>
              <a:spcAft>
                <a:spcPts val="800"/>
              </a:spcAft>
            </a:pPr>
            <a:r>
              <a:rPr lang="ar-SA"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اكتب فيما يلي:</a:t>
            </a:r>
            <a:endParaRPr lang="en-US" sz="2800" dirty="0">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r" rtl="1">
              <a:lnSpc>
                <a:spcPct val="107000"/>
              </a:lnSpc>
              <a:spcBef>
                <a:spcPts val="0"/>
              </a:spcBef>
              <a:spcAft>
                <a:spcPts val="800"/>
              </a:spcAft>
              <a:buFont typeface="Symbol" panose="05050102010706020507" pitchFamily="18" charset="2"/>
              <a:buChar char=""/>
            </a:pPr>
            <a:r>
              <a:rPr lang="ar-SA" sz="2400" b="1" dirty="0">
                <a:latin typeface="Sakkal Majalla" panose="02000000000000000000" pitchFamily="2" charset="-78"/>
                <a:ea typeface="Calibri" panose="020F0502020204030204" pitchFamily="34" charset="0"/>
                <a:cs typeface="Sakkal Majalla" panose="02000000000000000000" pitchFamily="2" charset="-78"/>
              </a:rPr>
              <a:t>أسباب الخجل عند الأطفال.     </a:t>
            </a:r>
            <a:endParaRPr lang="en-US" sz="1600" dirty="0">
              <a:latin typeface="Sakkal Majalla" panose="02000000000000000000" pitchFamily="2" charset="-78"/>
              <a:ea typeface="Calibri" panose="020F0502020204030204" pitchFamily="34" charset="0"/>
              <a:cs typeface="Sakkal Majalla" panose="02000000000000000000" pitchFamily="2" charset="-78"/>
            </a:endParaRPr>
          </a:p>
          <a:p>
            <a:pPr marL="95250" marR="0" algn="r" rtl="1">
              <a:lnSpc>
                <a:spcPct val="107000"/>
              </a:lnSpc>
              <a:spcBef>
                <a:spcPts val="0"/>
              </a:spcBef>
              <a:spcAft>
                <a:spcPts val="800"/>
              </a:spcAft>
            </a:pPr>
            <a:r>
              <a:rPr lang="ar-SA"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1</a:t>
            </a:r>
            <a:r>
              <a:rPr lang="ar-SA"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a:t>
            </a:r>
            <a:r>
              <a:rPr lang="ar-SA" b="1" dirty="0">
                <a:solidFill>
                  <a:srgbClr val="FF0000"/>
                </a:solidFill>
                <a:latin typeface="Sakkal Majalla" panose="02000000000000000000" pitchFamily="2" charset="-78"/>
                <a:cs typeface="Sakkal Majalla" panose="02000000000000000000" pitchFamily="2" charset="-78"/>
              </a:rPr>
              <a:t>وجود عاهات جسمية</a:t>
            </a:r>
            <a:r>
              <a:rPr lang="ar-BH" b="1" dirty="0">
                <a:solidFill>
                  <a:srgbClr val="FF0000"/>
                </a:solidFill>
                <a:latin typeface="Sakkal Majalla" panose="02000000000000000000" pitchFamily="2" charset="-78"/>
                <a:cs typeface="Sakkal Majalla" panose="02000000000000000000" pitchFamily="2" charset="-78"/>
              </a:rPr>
              <a:t>            </a:t>
            </a:r>
            <a:r>
              <a:rPr lang="ar-SA" b="1" dirty="0">
                <a:solidFill>
                  <a:srgbClr val="FF0000"/>
                </a:solidFill>
                <a:latin typeface="Sakkal Majalla" panose="02000000000000000000" pitchFamily="2" charset="-78"/>
                <a:cs typeface="Sakkal Majalla" panose="02000000000000000000" pitchFamily="2" charset="-78"/>
              </a:rPr>
              <a:t> </a:t>
            </a:r>
            <a:r>
              <a:rPr lang="ar-BH" b="1" dirty="0">
                <a:solidFill>
                  <a:srgbClr val="FF0000"/>
                </a:solidFill>
                <a:latin typeface="Sakkal Majalla" panose="02000000000000000000" pitchFamily="2" charset="-78"/>
                <a:cs typeface="Sakkal Majalla" panose="02000000000000000000" pitchFamily="2" charset="-78"/>
              </a:rPr>
              <a:t>2</a:t>
            </a:r>
            <a:r>
              <a:rPr lang="ar-SA"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a:t>
            </a:r>
            <a:r>
              <a:rPr lang="ar-SA" b="1" dirty="0">
                <a:solidFill>
                  <a:srgbClr val="FF0000"/>
                </a:solidFill>
                <a:latin typeface="Sakkal Majalla" panose="02000000000000000000" pitchFamily="2" charset="-78"/>
                <a:cs typeface="Sakkal Majalla" panose="02000000000000000000" pitchFamily="2" charset="-78"/>
              </a:rPr>
              <a:t>إشعار الطفل بالتبعية </a:t>
            </a:r>
            <a:endParaRPr lang="ar-BH" b="1" dirty="0">
              <a:solidFill>
                <a:srgbClr val="FF0000"/>
              </a:solidFill>
              <a:latin typeface="Sakkal Majalla" panose="02000000000000000000" pitchFamily="2" charset="-78"/>
              <a:cs typeface="Sakkal Majalla" panose="02000000000000000000" pitchFamily="2" charset="-78"/>
            </a:endParaRPr>
          </a:p>
          <a:p>
            <a:pPr marL="95250" marR="0" algn="r" rtl="1">
              <a:lnSpc>
                <a:spcPct val="107000"/>
              </a:lnSpc>
              <a:spcBef>
                <a:spcPts val="0"/>
              </a:spcBef>
              <a:spcAft>
                <a:spcPts val="800"/>
              </a:spcAft>
            </a:pPr>
            <a:r>
              <a:rPr lang="ar-SA"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 3-</a:t>
            </a:r>
            <a:r>
              <a:rPr lang="ar-BH"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a:t>
            </a:r>
            <a:r>
              <a:rPr lang="ar-SA" b="1" dirty="0">
                <a:solidFill>
                  <a:srgbClr val="FF0000"/>
                </a:solidFill>
                <a:latin typeface="Sakkal Majalla" panose="02000000000000000000" pitchFamily="2" charset="-78"/>
                <a:cs typeface="Sakkal Majalla" panose="02000000000000000000" pitchFamily="2" charset="-78"/>
              </a:rPr>
              <a:t> فتقاد الشعور بالأمن</a:t>
            </a:r>
            <a:r>
              <a:rPr lang="ar-BH" b="1" dirty="0">
                <a:solidFill>
                  <a:srgbClr val="FF0000"/>
                </a:solidFill>
                <a:latin typeface="Sakkal Majalla" panose="02000000000000000000" pitchFamily="2" charset="-78"/>
                <a:cs typeface="Sakkal Majalla" panose="02000000000000000000" pitchFamily="2" charset="-78"/>
              </a:rPr>
              <a:t>            </a:t>
            </a:r>
            <a:r>
              <a:rPr lang="ar-SA"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4-</a:t>
            </a:r>
            <a:r>
              <a:rPr lang="ar-SA" b="1" dirty="0">
                <a:solidFill>
                  <a:srgbClr val="FF0000"/>
                </a:solidFill>
                <a:latin typeface="Sakkal Majalla" panose="02000000000000000000" pitchFamily="2" charset="-78"/>
                <a:cs typeface="Sakkal Majalla" panose="02000000000000000000" pitchFamily="2" charset="-78"/>
              </a:rPr>
              <a:t>تكرار كلمة الخجل</a:t>
            </a:r>
            <a:r>
              <a:rPr lang="en-US" b="1" dirty="0">
                <a:solidFill>
                  <a:srgbClr val="FF0000"/>
                </a:solidFill>
                <a:latin typeface="Sakkal Majalla" panose="02000000000000000000" pitchFamily="2" charset="-78"/>
                <a:cs typeface="Sakkal Majalla" panose="02000000000000000000" pitchFamily="2" charset="-78"/>
              </a:rPr>
              <a:t> </a:t>
            </a:r>
            <a:endParaRPr lang="ar-BH" b="1" dirty="0">
              <a:solidFill>
                <a:srgbClr val="FF0000"/>
              </a:solidFill>
              <a:latin typeface="Sakkal Majalla" panose="02000000000000000000" pitchFamily="2" charset="-78"/>
              <a:cs typeface="Sakkal Majalla" panose="02000000000000000000" pitchFamily="2" charset="-78"/>
            </a:endParaRPr>
          </a:p>
          <a:p>
            <a:pPr marL="381000" marR="0" indent="-285750" algn="r" rtl="1">
              <a:lnSpc>
                <a:spcPct val="107000"/>
              </a:lnSpc>
              <a:spcBef>
                <a:spcPts val="0"/>
              </a:spcBef>
              <a:spcAft>
                <a:spcPts val="800"/>
              </a:spcAft>
              <a:buFont typeface="Arial" panose="020B0604020202020204" pitchFamily="34" charset="0"/>
              <a:buChar char="•"/>
            </a:pPr>
            <a:r>
              <a:rPr lang="en-US" b="1" dirty="0">
                <a:latin typeface="Sakkal Majalla" panose="02000000000000000000" pitchFamily="2" charset="-78"/>
                <a:ea typeface="Calibri" panose="020F0502020204030204" pitchFamily="34" charset="0"/>
                <a:cs typeface="Sakkal Majalla" panose="02000000000000000000" pitchFamily="2" charset="-78"/>
              </a:rPr>
              <a:t> </a:t>
            </a:r>
            <a:r>
              <a:rPr lang="ar-SA" sz="2400" b="1" dirty="0">
                <a:latin typeface="Sakkal Majalla" panose="02000000000000000000" pitchFamily="2" charset="-78"/>
                <a:ea typeface="Calibri" panose="020F0502020204030204" pitchFamily="34" charset="0"/>
                <a:cs typeface="Sakkal Majalla" panose="02000000000000000000" pitchFamily="2" charset="-78"/>
              </a:rPr>
              <a:t>علاج مشكلة الخجل لدى الأطفال.   </a:t>
            </a:r>
            <a:endParaRPr lang="en-US" sz="1600" dirty="0">
              <a:latin typeface="Sakkal Majalla" panose="02000000000000000000" pitchFamily="2" charset="-78"/>
              <a:ea typeface="Calibri" panose="020F0502020204030204" pitchFamily="34" charset="0"/>
              <a:cs typeface="Sakkal Majalla" panose="02000000000000000000" pitchFamily="2" charset="-78"/>
            </a:endParaRPr>
          </a:p>
          <a:p>
            <a:pPr algn="r" rtl="1">
              <a:lnSpc>
                <a:spcPct val="107000"/>
              </a:lnSpc>
              <a:spcAft>
                <a:spcPts val="800"/>
              </a:spcAft>
            </a:pPr>
            <a:r>
              <a:rPr lang="ar-SA" dirty="0">
                <a:latin typeface="Sakkal Majalla" panose="02000000000000000000" pitchFamily="2" charset="-78"/>
                <a:ea typeface="Calibri" panose="020F0502020204030204" pitchFamily="34" charset="0"/>
                <a:cs typeface="Sakkal Majalla" panose="02000000000000000000" pitchFamily="2" charset="-78"/>
              </a:rPr>
              <a:t>1-</a:t>
            </a:r>
            <a:r>
              <a:rPr lang="ar-SA" b="1" dirty="0">
                <a:solidFill>
                  <a:schemeClr val="dk1"/>
                </a:solidFill>
                <a:latin typeface="Sakkal Majalla" panose="02000000000000000000" pitchFamily="2" charset="-78"/>
                <a:cs typeface="Sakkal Majalla" panose="02000000000000000000" pitchFamily="2" charset="-78"/>
              </a:rPr>
              <a:t> </a:t>
            </a:r>
            <a:r>
              <a:rPr lang="ar-SA" b="1" dirty="0">
                <a:solidFill>
                  <a:srgbClr val="FF0000"/>
                </a:solidFill>
                <a:latin typeface="Sakkal Majalla" panose="02000000000000000000" pitchFamily="2" charset="-78"/>
                <a:cs typeface="Sakkal Majalla" panose="02000000000000000000" pitchFamily="2" charset="-78"/>
              </a:rPr>
              <a:t>تشجيع الطفل على الثقة بنفسه</a:t>
            </a:r>
            <a:r>
              <a:rPr lang="ar-SA"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         2-</a:t>
            </a:r>
            <a:r>
              <a:rPr lang="ar-SA" b="1" dirty="0">
                <a:solidFill>
                  <a:srgbClr val="FF0000"/>
                </a:solidFill>
                <a:latin typeface="Sakkal Majalla" panose="02000000000000000000" pitchFamily="2" charset="-78"/>
                <a:cs typeface="Sakkal Majalla" panose="02000000000000000000" pitchFamily="2" charset="-78"/>
              </a:rPr>
              <a:t>عدم مقارنته بالأطفال الآخرين </a:t>
            </a:r>
            <a:r>
              <a:rPr lang="ar-BH" b="1" dirty="0">
                <a:solidFill>
                  <a:srgbClr val="FF0000"/>
                </a:solidFill>
                <a:latin typeface="Sakkal Majalla" panose="02000000000000000000" pitchFamily="2" charset="-78"/>
                <a:cs typeface="Sakkal Majalla" panose="02000000000000000000" pitchFamily="2" charset="-78"/>
              </a:rPr>
              <a:t>       </a:t>
            </a:r>
            <a:r>
              <a:rPr lang="ar-SA" b="1" dirty="0">
                <a:solidFill>
                  <a:srgbClr val="FF0000"/>
                </a:solidFill>
                <a:latin typeface="Sakkal Majalla" panose="02000000000000000000" pitchFamily="2" charset="-78"/>
                <a:cs typeface="Sakkal Majalla" panose="02000000000000000000" pitchFamily="2" charset="-78"/>
              </a:rPr>
              <a:t>ممن هم أفضل منه</a:t>
            </a:r>
            <a:r>
              <a:rPr lang="ar-SA"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a:t>
            </a:r>
            <a:endParaRPr lang="en-US" sz="1600"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a:p>
            <a:pPr lvl="0" algn="r" rtl="1">
              <a:lnSpc>
                <a:spcPct val="107000"/>
              </a:lnSpc>
              <a:spcAft>
                <a:spcPts val="800"/>
              </a:spcAft>
            </a:pPr>
            <a:r>
              <a:rPr lang="ar-SA"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3-</a:t>
            </a:r>
            <a:r>
              <a:rPr lang="ar-SA" b="1" dirty="0">
                <a:solidFill>
                  <a:srgbClr val="FF0000"/>
                </a:solidFill>
                <a:latin typeface="Sakkal Majalla" panose="02000000000000000000" pitchFamily="2" charset="-78"/>
                <a:cs typeface="Sakkal Majalla" panose="02000000000000000000" pitchFamily="2" charset="-78"/>
              </a:rPr>
              <a:t> توفير قدر كاف من الرعاية والعطف والمحبة</a:t>
            </a:r>
            <a:r>
              <a:rPr lang="ar-SA"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       4-</a:t>
            </a:r>
            <a:r>
              <a:rPr lang="ar-SA" b="1" dirty="0">
                <a:solidFill>
                  <a:srgbClr val="FF0000"/>
                </a:solidFill>
                <a:latin typeface="Sakkal Majalla" panose="02000000000000000000" pitchFamily="2" charset="-78"/>
                <a:cs typeface="Sakkal Majalla" panose="02000000000000000000" pitchFamily="2" charset="-78"/>
              </a:rPr>
              <a:t>الثناء على إنجازاته ولو كانت قليلة</a:t>
            </a:r>
            <a:r>
              <a:rPr lang="en-US" b="1" dirty="0">
                <a:solidFill>
                  <a:srgbClr val="FF0000"/>
                </a:solidFill>
                <a:latin typeface="Sakkal Majalla" panose="02000000000000000000" pitchFamily="2" charset="-78"/>
                <a:cs typeface="Sakkal Majalla" panose="02000000000000000000" pitchFamily="2" charset="-78"/>
              </a:rPr>
              <a:t>. </a:t>
            </a:r>
          </a:p>
          <a:p>
            <a:pPr marL="285750" indent="-285750" algn="r" rtl="1">
              <a:lnSpc>
                <a:spcPct val="107000"/>
              </a:lnSpc>
              <a:spcAft>
                <a:spcPts val="800"/>
              </a:spcAft>
              <a:buFont typeface="Arial" panose="020B0604020202020204" pitchFamily="34" charset="0"/>
              <a:buChar char="•"/>
            </a:pPr>
            <a:r>
              <a:rPr lang="ar-SA" dirty="0">
                <a:latin typeface="Sakkal Majalla" panose="02000000000000000000" pitchFamily="2" charset="-78"/>
                <a:ea typeface="Calibri" panose="020F0502020204030204" pitchFamily="34" charset="0"/>
                <a:cs typeface="Sakkal Majalla" panose="02000000000000000000" pitchFamily="2" charset="-78"/>
              </a:rPr>
              <a:t> </a:t>
            </a:r>
            <a:r>
              <a:rPr lang="ar-BH" sz="2400" b="1" dirty="0">
                <a:latin typeface="Sakkal Majalla" panose="02000000000000000000" pitchFamily="2" charset="-78"/>
                <a:ea typeface="Calibri" panose="020F0502020204030204" pitchFamily="34" charset="0"/>
                <a:cs typeface="Sakkal Majalla" panose="02000000000000000000" pitchFamily="2" charset="-78"/>
              </a:rPr>
              <a:t>معايير الحكم على السلوك</a:t>
            </a:r>
            <a:endParaRPr lang="en-US" sz="1600" dirty="0">
              <a:latin typeface="Sakkal Majalla" panose="02000000000000000000" pitchFamily="2" charset="-78"/>
              <a:ea typeface="Calibri" panose="020F0502020204030204" pitchFamily="34" charset="0"/>
              <a:cs typeface="Sakkal Majalla" panose="02000000000000000000" pitchFamily="2" charset="-78"/>
            </a:endParaRPr>
          </a:p>
          <a:p>
            <a:pPr marL="342900" indent="-342900" algn="r" rtl="1">
              <a:lnSpc>
                <a:spcPct val="107000"/>
              </a:lnSpc>
              <a:spcAft>
                <a:spcPts val="800"/>
              </a:spcAft>
              <a:buAutoNum type="arabicPeriod"/>
            </a:pPr>
            <a:r>
              <a:rPr lang="ar-SA" b="1"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السن</a:t>
            </a:r>
            <a:r>
              <a:rPr lang="ar-SA" dirty="0">
                <a:latin typeface="Sakkal Majalla" panose="02000000000000000000" pitchFamily="2" charset="-78"/>
                <a:ea typeface="Calibri" panose="020F0502020204030204" pitchFamily="34" charset="0"/>
                <a:cs typeface="Sakkal Majalla" panose="02000000000000000000" pitchFamily="2" charset="-78"/>
              </a:rPr>
              <a:t>               2-</a:t>
            </a:r>
            <a:r>
              <a:rPr lang="ar-SA" b="1"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 التكرار </a:t>
            </a:r>
            <a:r>
              <a:rPr lang="ar-BH" b="1"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 </a:t>
            </a:r>
            <a:r>
              <a:rPr lang="ar-SA" dirty="0">
                <a:latin typeface="Sakkal Majalla" panose="02000000000000000000" pitchFamily="2" charset="-78"/>
                <a:ea typeface="Calibri" panose="020F0502020204030204" pitchFamily="34" charset="0"/>
                <a:cs typeface="Sakkal Majalla" panose="02000000000000000000" pitchFamily="2" charset="-78"/>
              </a:rPr>
              <a:t>3-</a:t>
            </a:r>
            <a:r>
              <a:rPr lang="ar-SA" b="1"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 القيم والمعايير</a:t>
            </a:r>
            <a:r>
              <a:rPr lang="ar-SA" dirty="0">
                <a:latin typeface="Sakkal Majalla" panose="02000000000000000000" pitchFamily="2" charset="-78"/>
                <a:ea typeface="Calibri" panose="020F0502020204030204" pitchFamily="34" charset="0"/>
                <a:cs typeface="Sakkal Majalla" panose="02000000000000000000" pitchFamily="2" charset="-78"/>
              </a:rPr>
              <a:t>        4-</a:t>
            </a:r>
            <a:r>
              <a:rPr lang="ar-BH" dirty="0">
                <a:latin typeface="Sakkal Majalla" panose="02000000000000000000" pitchFamily="2" charset="-78"/>
                <a:ea typeface="Calibri" panose="020F0502020204030204" pitchFamily="34" charset="0"/>
                <a:cs typeface="Sakkal Majalla" panose="02000000000000000000" pitchFamily="2" charset="-78"/>
              </a:rPr>
              <a:t>\د</a:t>
            </a:r>
            <a:endParaRPr lang="en-US" sz="1600" dirty="0">
              <a:solidFill>
                <a:srgbClr val="C00000"/>
              </a:solidFill>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3" name="Rectangle 2"/>
          <p:cNvSpPr/>
          <p:nvPr/>
        </p:nvSpPr>
        <p:spPr>
          <a:xfrm>
            <a:off x="3657601" y="122088"/>
            <a:ext cx="4250519"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a:r>
              <a:rPr lang="ar-BH"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النشاط التقويمي</a:t>
            </a:r>
            <a:endParaRPr lang="en-US"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2923790834"/>
              </p:ext>
            </p:extLst>
          </p:nvPr>
        </p:nvGraphicFramePr>
        <p:xfrm>
          <a:off x="319551" y="2667094"/>
          <a:ext cx="5743624" cy="2930675"/>
        </p:xfrm>
        <a:graphic>
          <a:graphicData uri="http://schemas.openxmlformats.org/drawingml/2006/table">
            <a:tbl>
              <a:tblPr rtl="1" firstRow="1" firstCol="1" bandRow="1">
                <a:tableStyleId>{E8B1032C-EA38-4F05-BA0D-38AFFFC7BED3}</a:tableStyleId>
              </a:tblPr>
              <a:tblGrid>
                <a:gridCol w="1050770">
                  <a:extLst>
                    <a:ext uri="{9D8B030D-6E8A-4147-A177-3AD203B41FA5}">
                      <a16:colId xmlns:a16="http://schemas.microsoft.com/office/drawing/2014/main" val="20000"/>
                    </a:ext>
                  </a:extLst>
                </a:gridCol>
                <a:gridCol w="4692854">
                  <a:extLst>
                    <a:ext uri="{9D8B030D-6E8A-4147-A177-3AD203B41FA5}">
                      <a16:colId xmlns:a16="http://schemas.microsoft.com/office/drawing/2014/main" val="20001"/>
                    </a:ext>
                  </a:extLst>
                </a:gridCol>
              </a:tblGrid>
              <a:tr h="0">
                <a:tc>
                  <a:txBody>
                    <a:bodyPr/>
                    <a:lstStyle/>
                    <a:p>
                      <a:pPr marL="0" marR="0" algn="ctr" rtl="1">
                        <a:lnSpc>
                          <a:spcPct val="107000"/>
                        </a:lnSpc>
                        <a:spcBef>
                          <a:spcPts val="0"/>
                        </a:spcBef>
                        <a:spcAft>
                          <a:spcPts val="0"/>
                        </a:spcAft>
                      </a:pPr>
                      <a:r>
                        <a:rPr lang="ar-SA" sz="2000" dirty="0">
                          <a:effectLst/>
                          <a:latin typeface="Sakkal Majalla" panose="02000000000000000000" pitchFamily="2" charset="-78"/>
                          <a:cs typeface="Sakkal Majalla" panose="02000000000000000000" pitchFamily="2" charset="-78"/>
                        </a:rPr>
                        <a:t>المصطلح</a:t>
                      </a:r>
                      <a:endParaRPr lang="en-US" sz="20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marL="0" marR="0" algn="ctr" rtl="1">
                        <a:lnSpc>
                          <a:spcPct val="107000"/>
                        </a:lnSpc>
                        <a:spcBef>
                          <a:spcPts val="0"/>
                        </a:spcBef>
                        <a:spcAft>
                          <a:spcPts val="0"/>
                        </a:spcAft>
                      </a:pPr>
                      <a:r>
                        <a:rPr lang="ar-SA" sz="2000" dirty="0">
                          <a:effectLst/>
                          <a:latin typeface="Sakkal Majalla" panose="02000000000000000000" pitchFamily="2" charset="-78"/>
                          <a:cs typeface="Sakkal Majalla" panose="02000000000000000000" pitchFamily="2" charset="-78"/>
                        </a:rPr>
                        <a:t>التعريف</a:t>
                      </a:r>
                      <a:endParaRPr lang="en-US" sz="20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extLst>
                  <a:ext uri="{0D108BD9-81ED-4DB2-BD59-A6C34878D82A}">
                    <a16:rowId xmlns:a16="http://schemas.microsoft.com/office/drawing/2014/main" val="10000"/>
                  </a:ext>
                </a:extLst>
              </a:tr>
              <a:tr h="973859">
                <a:tc>
                  <a:txBody>
                    <a:bodyPr/>
                    <a:lstStyle/>
                    <a:p>
                      <a:pPr marL="0" marR="0" algn="ctr" rtl="1">
                        <a:lnSpc>
                          <a:spcPct val="107000"/>
                        </a:lnSpc>
                        <a:spcBef>
                          <a:spcPts val="0"/>
                        </a:spcBef>
                        <a:spcAft>
                          <a:spcPts val="0"/>
                        </a:spcAft>
                      </a:pPr>
                      <a:r>
                        <a:rPr lang="ar-BH" sz="2000" dirty="0">
                          <a:solidFill>
                            <a:srgbClr val="FF0000"/>
                          </a:solidFill>
                          <a:effectLst/>
                          <a:latin typeface="Sakkal Majalla" panose="02000000000000000000" pitchFamily="2" charset="-78"/>
                          <a:cs typeface="Sakkal Majalla" panose="02000000000000000000" pitchFamily="2" charset="-78"/>
                        </a:rPr>
                        <a:t>العدوان</a:t>
                      </a:r>
                      <a:endParaRPr lang="en-US" sz="2000" dirty="0">
                        <a:solidFill>
                          <a:srgbClr val="FF0000"/>
                        </a:solidFill>
                        <a:effectLst/>
                        <a:latin typeface="Sakkal Majalla" panose="02000000000000000000" pitchFamily="2" charset="-78"/>
                        <a:cs typeface="Sakkal Majalla" panose="02000000000000000000" pitchFamily="2" charset="-78"/>
                      </a:endParaRPr>
                    </a:p>
                    <a:p>
                      <a:pPr marL="0" marR="0" algn="ctr" rtl="1">
                        <a:lnSpc>
                          <a:spcPct val="107000"/>
                        </a:lnSpc>
                        <a:spcBef>
                          <a:spcPts val="0"/>
                        </a:spcBef>
                        <a:spcAft>
                          <a:spcPts val="0"/>
                        </a:spcAft>
                      </a:pPr>
                      <a:r>
                        <a:rPr lang="ar-SA" sz="2000" dirty="0">
                          <a:effectLst/>
                          <a:latin typeface="Sakkal Majalla" panose="02000000000000000000" pitchFamily="2" charset="-78"/>
                          <a:cs typeface="Sakkal Majalla" panose="02000000000000000000" pitchFamily="2" charset="-78"/>
                        </a:rPr>
                        <a:t> </a:t>
                      </a:r>
                      <a:endParaRPr lang="en-US" sz="20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2000" dirty="0">
                          <a:effectLst/>
                          <a:latin typeface="Sakkal Majalla" panose="02000000000000000000" pitchFamily="2" charset="-78"/>
                          <a:cs typeface="Sakkal Majalla" panose="02000000000000000000" pitchFamily="2" charset="-78"/>
                        </a:rPr>
                        <a:t>من المشكلات السلوكية وتتمثل في الاعتداء على الآخرين بالضرب والركل أو بالتهجم بألفاظ بذيئة</a:t>
                      </a:r>
                      <a:endParaRPr lang="en-US" sz="20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extLst>
                  <a:ext uri="{0D108BD9-81ED-4DB2-BD59-A6C34878D82A}">
                    <a16:rowId xmlns:a16="http://schemas.microsoft.com/office/drawing/2014/main" val="10001"/>
                  </a:ext>
                </a:extLst>
              </a:tr>
              <a:tr h="0">
                <a:tc>
                  <a:txBody>
                    <a:bodyPr/>
                    <a:lstStyle/>
                    <a:p>
                      <a:pPr marL="0" marR="0" algn="ctr" rtl="1">
                        <a:lnSpc>
                          <a:spcPct val="107000"/>
                        </a:lnSpc>
                        <a:spcBef>
                          <a:spcPts val="0"/>
                        </a:spcBef>
                        <a:spcAft>
                          <a:spcPts val="0"/>
                        </a:spcAft>
                      </a:pPr>
                      <a:r>
                        <a:rPr lang="ar-SA" sz="2000" dirty="0">
                          <a:effectLst/>
                          <a:latin typeface="Sakkal Majalla" panose="02000000000000000000" pitchFamily="2" charset="-78"/>
                          <a:cs typeface="Sakkal Majalla" panose="02000000000000000000" pitchFamily="2" charset="-78"/>
                        </a:rPr>
                        <a:t>اعراض عدم الثقة بالنفس</a:t>
                      </a:r>
                      <a:endParaRPr lang="en-US" sz="20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tc>
                  <a:txBody>
                    <a:bodyPr/>
                    <a:lstStyle/>
                    <a:p>
                      <a:pPr marL="0" marR="0" algn="ctr" rtl="1">
                        <a:lnSpc>
                          <a:spcPct val="107000"/>
                        </a:lnSpc>
                        <a:spcBef>
                          <a:spcPts val="0"/>
                        </a:spcBef>
                        <a:spcAft>
                          <a:spcPts val="0"/>
                        </a:spcAft>
                      </a:pPr>
                      <a:r>
                        <a:rPr lang="ar-SA" sz="2000"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عدم القدرة على الكلام والتأتأة والانطواء والخجل والاكتئاب والتشاؤم وتوقع الخطر</a:t>
                      </a:r>
                      <a:r>
                        <a:rPr lang="ar-SA" sz="2000" dirty="0">
                          <a:effectLst/>
                          <a:latin typeface="Sakkal Majalla" panose="02000000000000000000" pitchFamily="2" charset="-78"/>
                          <a:cs typeface="Sakkal Majalla" panose="02000000000000000000" pitchFamily="2" charset="-78"/>
                        </a:rPr>
                        <a:t> </a:t>
                      </a:r>
                      <a:endParaRPr lang="en-US" sz="20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extLst>
                  <a:ext uri="{0D108BD9-81ED-4DB2-BD59-A6C34878D82A}">
                    <a16:rowId xmlns:a16="http://schemas.microsoft.com/office/drawing/2014/main" val="10002"/>
                  </a:ext>
                </a:extLst>
              </a:tr>
              <a:tr h="535305">
                <a:tc>
                  <a:txBody>
                    <a:bodyPr/>
                    <a:lstStyle/>
                    <a:p>
                      <a:pPr marL="0" marR="0" algn="ctr" rtl="1">
                        <a:lnSpc>
                          <a:spcPct val="107000"/>
                        </a:lnSpc>
                        <a:spcBef>
                          <a:spcPts val="0"/>
                        </a:spcBef>
                        <a:spcAft>
                          <a:spcPts val="0"/>
                        </a:spcAft>
                      </a:pPr>
                      <a:r>
                        <a:rPr lang="ar-BH" sz="2000" dirty="0">
                          <a:solidFill>
                            <a:srgbClr val="FF0000"/>
                          </a:solidFill>
                          <a:effectLst/>
                          <a:latin typeface="Sakkal Majalla" panose="02000000000000000000" pitchFamily="2" charset="-78"/>
                          <a:cs typeface="Sakkal Majalla" panose="02000000000000000000" pitchFamily="2" charset="-78"/>
                        </a:rPr>
                        <a:t>الخوف</a:t>
                      </a:r>
                      <a:endParaRPr lang="en-US" sz="20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marL="0" marR="0" algn="ctr" rtl="1">
                        <a:lnSpc>
                          <a:spcPct val="107000"/>
                        </a:lnSpc>
                        <a:spcBef>
                          <a:spcPts val="0"/>
                        </a:spcBef>
                        <a:spcAft>
                          <a:spcPts val="0"/>
                        </a:spcAft>
                      </a:pPr>
                      <a:r>
                        <a:rPr lang="ar-SA" sz="2000" dirty="0">
                          <a:effectLst/>
                          <a:latin typeface="Sakkal Majalla" panose="02000000000000000000" pitchFamily="2" charset="-78"/>
                          <a:cs typeface="Sakkal Majalla" panose="02000000000000000000" pitchFamily="2" charset="-78"/>
                        </a:rPr>
                        <a:t>حالة انفعالية طبيعية يشعر بها الإنسان والكائنات الحية في بعض المواقف التي فيها نوع من الخطر</a:t>
                      </a:r>
                      <a:endParaRPr lang="en-US" sz="20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tc>
                <a:extLst>
                  <a:ext uri="{0D108BD9-81ED-4DB2-BD59-A6C34878D82A}">
                    <a16:rowId xmlns:a16="http://schemas.microsoft.com/office/drawing/2014/main" val="10003"/>
                  </a:ext>
                </a:extLst>
              </a:tr>
            </a:tbl>
          </a:graphicData>
        </a:graphic>
      </p:graphicFrame>
      <p:sp>
        <p:nvSpPr>
          <p:cNvPr id="5" name="Rectangle 1"/>
          <p:cNvSpPr>
            <a:spLocks noChangeArrowheads="1"/>
          </p:cNvSpPr>
          <p:nvPr/>
        </p:nvSpPr>
        <p:spPr bwMode="auto">
          <a:xfrm>
            <a:off x="703385" y="1481516"/>
            <a:ext cx="4670473" cy="800219"/>
          </a:xfrm>
          <a:prstGeom prst="rect">
            <a:avLst/>
          </a:prstGeom>
          <a:solidFill>
            <a:schemeClr val="accent6">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lang="ar-SA"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اكتب التعرف أو المصطلح المناسب: </a:t>
            </a:r>
            <a:endParaRPr lang="en-US"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1" name="TextBox 10"/>
          <p:cNvSpPr txBox="1"/>
          <p:nvPr/>
        </p:nvSpPr>
        <p:spPr>
          <a:xfrm>
            <a:off x="127907" y="6457890"/>
            <a:ext cx="5177306" cy="400110"/>
          </a:xfrm>
          <a:prstGeom prst="rect">
            <a:avLst/>
          </a:prstGeom>
          <a:noFill/>
        </p:spPr>
        <p:txBody>
          <a:bodyPr wrap="square" rtlCol="0">
            <a:spAutoFit/>
          </a:bodyPr>
          <a:lstStyle/>
          <a:p>
            <a:pPr algn="r" rtl="1"/>
            <a:r>
              <a:rPr lang="ar-BH" sz="2000" b="1" dirty="0">
                <a:latin typeface="Sakkal Majalla" panose="02000000000000000000" pitchFamily="2" charset="-78"/>
                <a:cs typeface="Sakkal Majalla" panose="02000000000000000000" pitchFamily="2" charset="-78"/>
              </a:rPr>
              <a:t>المشكلات السلوكية لأطفال ما قبل المدرسة -التربية الأسرية-اسر 211</a:t>
            </a:r>
            <a:endParaRPr lang="en-US"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17080572"/>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10012779"/>
              </p:ext>
            </p:extLst>
          </p:nvPr>
        </p:nvGraphicFramePr>
        <p:xfrm>
          <a:off x="2011680" y="1490471"/>
          <a:ext cx="8800379" cy="4696207"/>
        </p:xfrm>
        <a:graphic>
          <a:graphicData uri="http://schemas.openxmlformats.org/drawingml/2006/table">
            <a:tbl>
              <a:tblPr rtl="1" firstRow="1" firstCol="1" bandRow="1">
                <a:tableStyleId>{5FD0F851-EC5A-4D38-B0AD-8093EC10F338}</a:tableStyleId>
              </a:tblPr>
              <a:tblGrid>
                <a:gridCol w="2094707">
                  <a:extLst>
                    <a:ext uri="{9D8B030D-6E8A-4147-A177-3AD203B41FA5}">
                      <a16:colId xmlns:a16="http://schemas.microsoft.com/office/drawing/2014/main" val="20000"/>
                    </a:ext>
                  </a:extLst>
                </a:gridCol>
                <a:gridCol w="3446013">
                  <a:extLst>
                    <a:ext uri="{9D8B030D-6E8A-4147-A177-3AD203B41FA5}">
                      <a16:colId xmlns:a16="http://schemas.microsoft.com/office/drawing/2014/main" val="20001"/>
                    </a:ext>
                  </a:extLst>
                </a:gridCol>
                <a:gridCol w="3259659">
                  <a:extLst>
                    <a:ext uri="{9D8B030D-6E8A-4147-A177-3AD203B41FA5}">
                      <a16:colId xmlns:a16="http://schemas.microsoft.com/office/drawing/2014/main" val="20002"/>
                    </a:ext>
                  </a:extLst>
                </a:gridCol>
              </a:tblGrid>
              <a:tr h="0">
                <a:tc>
                  <a:txBody>
                    <a:bodyPr/>
                    <a:lstStyle/>
                    <a:p>
                      <a:pPr marL="0" marR="0" algn="ctr" rtl="1">
                        <a:lnSpc>
                          <a:spcPct val="107000"/>
                        </a:lnSpc>
                        <a:spcBef>
                          <a:spcPts val="0"/>
                        </a:spcBef>
                        <a:spcAft>
                          <a:spcPts val="0"/>
                        </a:spcAft>
                      </a:pPr>
                      <a:r>
                        <a:rPr lang="ar-SA" sz="2400" dirty="0">
                          <a:solidFill>
                            <a:srgbClr val="FF0000"/>
                          </a:solidFill>
                          <a:effectLst/>
                          <a:latin typeface="Sakkal Majalla" panose="02000000000000000000" pitchFamily="2" charset="-78"/>
                          <a:cs typeface="Sakkal Majalla" panose="02000000000000000000" pitchFamily="2" charset="-78"/>
                        </a:rPr>
                        <a:t>وجه المقارنة</a:t>
                      </a:r>
                      <a:endParaRPr lang="en-US" sz="24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2400" dirty="0">
                          <a:solidFill>
                            <a:srgbClr val="FF0000"/>
                          </a:solidFill>
                          <a:effectLst/>
                          <a:latin typeface="Sakkal Majalla" panose="02000000000000000000" pitchFamily="2" charset="-78"/>
                          <a:cs typeface="Sakkal Majalla" panose="02000000000000000000" pitchFamily="2" charset="-78"/>
                        </a:rPr>
                        <a:t>مشكلة الكذب</a:t>
                      </a:r>
                      <a:endParaRPr lang="en-US" sz="24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2400" dirty="0">
                          <a:solidFill>
                            <a:srgbClr val="FF0000"/>
                          </a:solidFill>
                          <a:effectLst/>
                          <a:latin typeface="Sakkal Majalla" panose="02000000000000000000" pitchFamily="2" charset="-78"/>
                          <a:cs typeface="Sakkal Majalla" panose="02000000000000000000" pitchFamily="2" charset="-78"/>
                        </a:rPr>
                        <a:t>مشكلة عدم الثقة بالنفس</a:t>
                      </a:r>
                      <a:endParaRPr lang="en-US" sz="24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algn="ctr" rtl="1">
                        <a:lnSpc>
                          <a:spcPct val="107000"/>
                        </a:lnSpc>
                        <a:spcBef>
                          <a:spcPts val="0"/>
                        </a:spcBef>
                        <a:spcAft>
                          <a:spcPts val="0"/>
                        </a:spcAft>
                      </a:pPr>
                      <a:r>
                        <a:rPr lang="ar-SA" sz="2400" dirty="0">
                          <a:solidFill>
                            <a:srgbClr val="FF0000"/>
                          </a:solidFill>
                          <a:effectLst/>
                          <a:latin typeface="Sakkal Majalla" panose="02000000000000000000" pitchFamily="2" charset="-78"/>
                          <a:cs typeface="Sakkal Majalla" panose="02000000000000000000" pitchFamily="2" charset="-78"/>
                        </a:rPr>
                        <a:t>التعريف</a:t>
                      </a:r>
                      <a:endParaRPr lang="en-US" sz="24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400" dirty="0">
                          <a:effectLst/>
                          <a:latin typeface="Sakkal Majalla" panose="02000000000000000000" pitchFamily="2" charset="-78"/>
                          <a:cs typeface="Sakkal Majalla" panose="02000000000000000000" pitchFamily="2" charset="-78"/>
                        </a:rPr>
                        <a:t> </a:t>
                      </a:r>
                      <a:endParaRPr lang="en-US" sz="2400" dirty="0">
                        <a:effectLst/>
                        <a:latin typeface="Sakkal Majalla" panose="02000000000000000000" pitchFamily="2" charset="-78"/>
                        <a:cs typeface="Sakkal Majalla" panose="02000000000000000000" pitchFamily="2" charset="-78"/>
                      </a:endParaRPr>
                    </a:p>
                    <a:p>
                      <a:pPr marL="0" marR="0" algn="r" rtl="1">
                        <a:lnSpc>
                          <a:spcPct val="107000"/>
                        </a:lnSpc>
                        <a:spcBef>
                          <a:spcPts val="0"/>
                        </a:spcBef>
                        <a:spcAft>
                          <a:spcPts val="0"/>
                        </a:spcAft>
                      </a:pPr>
                      <a:r>
                        <a:rPr lang="ar-SA" sz="2400" dirty="0">
                          <a:effectLst/>
                          <a:latin typeface="Sakkal Majalla" panose="02000000000000000000" pitchFamily="2" charset="-78"/>
                          <a:cs typeface="Sakkal Majalla" panose="02000000000000000000" pitchFamily="2" charset="-78"/>
                        </a:rPr>
                        <a:t>..............................................................</a:t>
                      </a:r>
                      <a:endParaRPr lang="en-US" sz="2400" dirty="0">
                        <a:effectLst/>
                        <a:latin typeface="Sakkal Majalla" panose="02000000000000000000" pitchFamily="2" charset="-78"/>
                        <a:cs typeface="Sakkal Majalla" panose="02000000000000000000" pitchFamily="2" charset="-78"/>
                      </a:endParaRPr>
                    </a:p>
                    <a:p>
                      <a:pPr marL="0" marR="0" algn="r" rtl="1">
                        <a:lnSpc>
                          <a:spcPct val="107000"/>
                        </a:lnSpc>
                        <a:spcBef>
                          <a:spcPts val="0"/>
                        </a:spcBef>
                        <a:spcAft>
                          <a:spcPts val="0"/>
                        </a:spcAft>
                      </a:pPr>
                      <a:r>
                        <a:rPr lang="ar-SA" sz="2400" dirty="0">
                          <a:effectLst/>
                          <a:latin typeface="Sakkal Majalla" panose="02000000000000000000" pitchFamily="2" charset="-78"/>
                          <a:cs typeface="Sakkal Majalla" panose="02000000000000000000" pitchFamily="2" charset="-78"/>
                        </a:rPr>
                        <a:t> </a:t>
                      </a:r>
                      <a:endParaRPr lang="en-US" sz="24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400" dirty="0">
                          <a:effectLst/>
                          <a:latin typeface="Sakkal Majalla" panose="02000000000000000000" pitchFamily="2" charset="-78"/>
                          <a:cs typeface="Sakkal Majalla" panose="02000000000000000000" pitchFamily="2" charset="-78"/>
                        </a:rPr>
                        <a:t> </a:t>
                      </a:r>
                      <a:endParaRPr lang="en-US" sz="2400" dirty="0">
                        <a:effectLst/>
                        <a:latin typeface="Sakkal Majalla" panose="02000000000000000000" pitchFamily="2" charset="-78"/>
                        <a:cs typeface="Sakkal Majalla" panose="02000000000000000000" pitchFamily="2" charset="-78"/>
                      </a:endParaRPr>
                    </a:p>
                    <a:p>
                      <a:pPr marL="0" marR="0" algn="r" rtl="1">
                        <a:lnSpc>
                          <a:spcPct val="107000"/>
                        </a:lnSpc>
                        <a:spcBef>
                          <a:spcPts val="0"/>
                        </a:spcBef>
                        <a:spcAft>
                          <a:spcPts val="0"/>
                        </a:spcAft>
                      </a:pPr>
                      <a:r>
                        <a:rPr lang="ar-SA" sz="2400" dirty="0">
                          <a:effectLst/>
                          <a:latin typeface="Sakkal Majalla" panose="02000000000000000000" pitchFamily="2" charset="-78"/>
                          <a:cs typeface="Sakkal Majalla" panose="02000000000000000000" pitchFamily="2" charset="-78"/>
                        </a:rPr>
                        <a:t>..............................................</a:t>
                      </a:r>
                      <a:endParaRPr lang="en-US" sz="24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algn="ctr" rtl="1">
                        <a:lnSpc>
                          <a:spcPct val="107000"/>
                        </a:lnSpc>
                        <a:spcBef>
                          <a:spcPts val="0"/>
                        </a:spcBef>
                        <a:spcAft>
                          <a:spcPts val="0"/>
                        </a:spcAft>
                      </a:pPr>
                      <a:r>
                        <a:rPr lang="ar-SA" sz="2400" dirty="0">
                          <a:solidFill>
                            <a:srgbClr val="FF0000"/>
                          </a:solidFill>
                          <a:effectLst/>
                          <a:latin typeface="Sakkal Majalla" panose="02000000000000000000" pitchFamily="2" charset="-78"/>
                          <a:cs typeface="Sakkal Majalla" panose="02000000000000000000" pitchFamily="2" charset="-78"/>
                        </a:rPr>
                        <a:t>الأسباب</a:t>
                      </a:r>
                      <a:endParaRPr lang="en-US" sz="2400" dirty="0">
                        <a:solidFill>
                          <a:srgbClr val="FF0000"/>
                        </a:solidFill>
                        <a:effectLst/>
                        <a:latin typeface="Sakkal Majalla" panose="02000000000000000000" pitchFamily="2" charset="-78"/>
                        <a:cs typeface="Sakkal Majalla" panose="02000000000000000000" pitchFamily="2" charset="-78"/>
                      </a:endParaRPr>
                    </a:p>
                    <a:p>
                      <a:pPr marL="0" marR="0" algn="ctr" rtl="1">
                        <a:lnSpc>
                          <a:spcPct val="107000"/>
                        </a:lnSpc>
                        <a:spcBef>
                          <a:spcPts val="0"/>
                        </a:spcBef>
                        <a:spcAft>
                          <a:spcPts val="0"/>
                        </a:spcAft>
                      </a:pPr>
                      <a:r>
                        <a:rPr lang="ar-SA" sz="2400" dirty="0">
                          <a:solidFill>
                            <a:srgbClr val="FF0000"/>
                          </a:solidFill>
                          <a:effectLst/>
                          <a:latin typeface="Sakkal Majalla" panose="02000000000000000000" pitchFamily="2" charset="-78"/>
                          <a:cs typeface="Sakkal Majalla" panose="02000000000000000000" pitchFamily="2" charset="-78"/>
                        </a:rPr>
                        <a:t> </a:t>
                      </a:r>
                      <a:endParaRPr lang="en-US" sz="24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400" dirty="0">
                          <a:effectLst/>
                          <a:latin typeface="Sakkal Majalla" panose="02000000000000000000" pitchFamily="2" charset="-78"/>
                          <a:cs typeface="Sakkal Majalla" panose="02000000000000000000" pitchFamily="2" charset="-78"/>
                        </a:rPr>
                        <a:t> </a:t>
                      </a:r>
                      <a:endParaRPr lang="en-US" sz="2400" dirty="0">
                        <a:effectLst/>
                        <a:latin typeface="Sakkal Majalla" panose="02000000000000000000" pitchFamily="2" charset="-78"/>
                        <a:cs typeface="Sakkal Majalla" panose="02000000000000000000" pitchFamily="2" charset="-78"/>
                      </a:endParaRPr>
                    </a:p>
                    <a:p>
                      <a:pPr marL="0" marR="0" algn="r" rtl="1">
                        <a:lnSpc>
                          <a:spcPct val="107000"/>
                        </a:lnSpc>
                        <a:spcBef>
                          <a:spcPts val="0"/>
                        </a:spcBef>
                        <a:spcAft>
                          <a:spcPts val="0"/>
                        </a:spcAft>
                      </a:pPr>
                      <a:r>
                        <a:rPr lang="ar-SA" sz="2400" dirty="0">
                          <a:effectLst/>
                          <a:latin typeface="Sakkal Majalla" panose="02000000000000000000" pitchFamily="2" charset="-78"/>
                          <a:cs typeface="Sakkal Majalla" panose="02000000000000000000" pitchFamily="2" charset="-78"/>
                        </a:rPr>
                        <a:t>..............................................................</a:t>
                      </a:r>
                      <a:endParaRPr lang="en-US" sz="2400" dirty="0">
                        <a:effectLst/>
                        <a:latin typeface="Sakkal Majalla" panose="02000000000000000000" pitchFamily="2" charset="-78"/>
                        <a:cs typeface="Sakkal Majalla" panose="02000000000000000000" pitchFamily="2" charset="-78"/>
                      </a:endParaRPr>
                    </a:p>
                    <a:p>
                      <a:pPr marL="0" marR="0" algn="r" rtl="1">
                        <a:lnSpc>
                          <a:spcPct val="107000"/>
                        </a:lnSpc>
                        <a:spcBef>
                          <a:spcPts val="0"/>
                        </a:spcBef>
                        <a:spcAft>
                          <a:spcPts val="0"/>
                        </a:spcAft>
                      </a:pPr>
                      <a:r>
                        <a:rPr lang="ar-SA" sz="2400" dirty="0">
                          <a:effectLst/>
                          <a:latin typeface="Sakkal Majalla" panose="02000000000000000000" pitchFamily="2" charset="-78"/>
                          <a:cs typeface="Sakkal Majalla" panose="02000000000000000000" pitchFamily="2" charset="-78"/>
                        </a:rPr>
                        <a:t>..............................................................</a:t>
                      </a:r>
                      <a:endParaRPr lang="en-US" sz="2400" dirty="0">
                        <a:effectLst/>
                        <a:latin typeface="Sakkal Majalla" panose="02000000000000000000" pitchFamily="2" charset="-78"/>
                        <a:cs typeface="Sakkal Majalla" panose="02000000000000000000" pitchFamily="2" charset="-78"/>
                      </a:endParaRPr>
                    </a:p>
                    <a:p>
                      <a:pPr marL="0" marR="0" algn="r" rtl="1">
                        <a:lnSpc>
                          <a:spcPct val="107000"/>
                        </a:lnSpc>
                        <a:spcBef>
                          <a:spcPts val="0"/>
                        </a:spcBef>
                        <a:spcAft>
                          <a:spcPts val="0"/>
                        </a:spcAft>
                      </a:pPr>
                      <a:r>
                        <a:rPr lang="ar-SA" sz="2400" dirty="0">
                          <a:effectLst/>
                          <a:latin typeface="Sakkal Majalla" panose="02000000000000000000" pitchFamily="2" charset="-78"/>
                          <a:cs typeface="Sakkal Majalla" panose="02000000000000000000" pitchFamily="2" charset="-78"/>
                        </a:rPr>
                        <a:t> </a:t>
                      </a:r>
                      <a:endParaRPr lang="en-US" sz="24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400" dirty="0">
                          <a:effectLst/>
                          <a:latin typeface="Sakkal Majalla" panose="02000000000000000000" pitchFamily="2" charset="-78"/>
                          <a:cs typeface="Sakkal Majalla" panose="02000000000000000000" pitchFamily="2" charset="-78"/>
                        </a:rPr>
                        <a:t> </a:t>
                      </a:r>
                      <a:endParaRPr lang="en-US" sz="2400" dirty="0">
                        <a:effectLst/>
                        <a:latin typeface="Sakkal Majalla" panose="02000000000000000000" pitchFamily="2" charset="-78"/>
                        <a:cs typeface="Sakkal Majalla" panose="02000000000000000000" pitchFamily="2" charset="-78"/>
                      </a:endParaRPr>
                    </a:p>
                    <a:p>
                      <a:pPr marL="0" marR="0" algn="r" rtl="1">
                        <a:lnSpc>
                          <a:spcPct val="107000"/>
                        </a:lnSpc>
                        <a:spcBef>
                          <a:spcPts val="0"/>
                        </a:spcBef>
                        <a:spcAft>
                          <a:spcPts val="0"/>
                        </a:spcAft>
                      </a:pPr>
                      <a:r>
                        <a:rPr lang="ar-SA" sz="2400" dirty="0">
                          <a:effectLst/>
                          <a:latin typeface="Sakkal Majalla" panose="02000000000000000000" pitchFamily="2" charset="-78"/>
                          <a:cs typeface="Sakkal Majalla" panose="02000000000000000000" pitchFamily="2" charset="-78"/>
                        </a:rPr>
                        <a:t>..............................................</a:t>
                      </a:r>
                      <a:endParaRPr lang="en-US" sz="2400" dirty="0">
                        <a:effectLst/>
                        <a:latin typeface="Sakkal Majalla" panose="02000000000000000000" pitchFamily="2" charset="-78"/>
                        <a:cs typeface="Sakkal Majalla" panose="02000000000000000000" pitchFamily="2" charset="-78"/>
                      </a:endParaRPr>
                    </a:p>
                    <a:p>
                      <a:pPr marL="0" marR="0" algn="r" rtl="1">
                        <a:lnSpc>
                          <a:spcPct val="107000"/>
                        </a:lnSpc>
                        <a:spcBef>
                          <a:spcPts val="0"/>
                        </a:spcBef>
                        <a:spcAft>
                          <a:spcPts val="0"/>
                        </a:spcAft>
                      </a:pPr>
                      <a:r>
                        <a:rPr lang="ar-SA" sz="2400" dirty="0">
                          <a:effectLst/>
                          <a:latin typeface="Sakkal Majalla" panose="02000000000000000000" pitchFamily="2" charset="-78"/>
                          <a:cs typeface="Sakkal Majalla" panose="02000000000000000000" pitchFamily="2" charset="-78"/>
                        </a:rPr>
                        <a:t>..............................................</a:t>
                      </a:r>
                      <a:endParaRPr lang="en-US" sz="24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marR="0" algn="ctr" rtl="1">
                        <a:lnSpc>
                          <a:spcPct val="107000"/>
                        </a:lnSpc>
                        <a:spcBef>
                          <a:spcPts val="0"/>
                        </a:spcBef>
                        <a:spcAft>
                          <a:spcPts val="0"/>
                        </a:spcAft>
                      </a:pPr>
                      <a:r>
                        <a:rPr lang="ar-SA" sz="2400" dirty="0">
                          <a:solidFill>
                            <a:srgbClr val="FF0000"/>
                          </a:solidFill>
                          <a:effectLst/>
                          <a:latin typeface="Sakkal Majalla" panose="02000000000000000000" pitchFamily="2" charset="-78"/>
                          <a:cs typeface="Sakkal Majalla" panose="02000000000000000000" pitchFamily="2" charset="-78"/>
                        </a:rPr>
                        <a:t>علاج المشكلة</a:t>
                      </a:r>
                      <a:endParaRPr lang="en-US" sz="24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400" dirty="0">
                          <a:effectLst/>
                          <a:latin typeface="Sakkal Majalla" panose="02000000000000000000" pitchFamily="2" charset="-78"/>
                          <a:cs typeface="Sakkal Majalla" panose="02000000000000000000" pitchFamily="2" charset="-78"/>
                        </a:rPr>
                        <a:t> </a:t>
                      </a:r>
                      <a:endParaRPr lang="en-US" sz="2400" dirty="0">
                        <a:effectLst/>
                        <a:latin typeface="Sakkal Majalla" panose="02000000000000000000" pitchFamily="2" charset="-78"/>
                        <a:cs typeface="Sakkal Majalla" panose="02000000000000000000" pitchFamily="2" charset="-78"/>
                      </a:endParaRPr>
                    </a:p>
                    <a:p>
                      <a:pPr marL="0" marR="0" algn="r" rtl="1">
                        <a:lnSpc>
                          <a:spcPct val="107000"/>
                        </a:lnSpc>
                        <a:spcBef>
                          <a:spcPts val="0"/>
                        </a:spcBef>
                        <a:spcAft>
                          <a:spcPts val="0"/>
                        </a:spcAft>
                      </a:pPr>
                      <a:r>
                        <a:rPr lang="ar-SA" sz="2400" dirty="0">
                          <a:effectLst/>
                          <a:latin typeface="Sakkal Majalla" panose="02000000000000000000" pitchFamily="2" charset="-78"/>
                          <a:cs typeface="Sakkal Majalla" panose="02000000000000000000" pitchFamily="2" charset="-78"/>
                        </a:rPr>
                        <a:t>..............................................................</a:t>
                      </a:r>
                      <a:endParaRPr lang="en-US" sz="2400" dirty="0">
                        <a:effectLst/>
                        <a:latin typeface="Sakkal Majalla" panose="02000000000000000000" pitchFamily="2" charset="-78"/>
                        <a:cs typeface="Sakkal Majalla" panose="02000000000000000000" pitchFamily="2" charset="-78"/>
                      </a:endParaRPr>
                    </a:p>
                    <a:p>
                      <a:pPr marL="0" marR="0" algn="r" rtl="1">
                        <a:lnSpc>
                          <a:spcPct val="107000"/>
                        </a:lnSpc>
                        <a:spcBef>
                          <a:spcPts val="0"/>
                        </a:spcBef>
                        <a:spcAft>
                          <a:spcPts val="0"/>
                        </a:spcAft>
                      </a:pPr>
                      <a:r>
                        <a:rPr lang="ar-SA" sz="2400" dirty="0">
                          <a:effectLst/>
                          <a:latin typeface="Sakkal Majalla" panose="02000000000000000000" pitchFamily="2" charset="-78"/>
                          <a:cs typeface="Sakkal Majalla" panose="02000000000000000000" pitchFamily="2" charset="-78"/>
                        </a:rPr>
                        <a:t>..............................................................</a:t>
                      </a:r>
                      <a:endParaRPr lang="en-US" sz="2400" dirty="0">
                        <a:effectLst/>
                        <a:latin typeface="Sakkal Majalla" panose="02000000000000000000" pitchFamily="2" charset="-78"/>
                        <a:cs typeface="Sakkal Majalla" panose="02000000000000000000" pitchFamily="2" charset="-78"/>
                      </a:endParaRPr>
                    </a:p>
                    <a:p>
                      <a:pPr marL="0" marR="0" algn="r" rtl="1">
                        <a:lnSpc>
                          <a:spcPct val="107000"/>
                        </a:lnSpc>
                        <a:spcBef>
                          <a:spcPts val="0"/>
                        </a:spcBef>
                        <a:spcAft>
                          <a:spcPts val="0"/>
                        </a:spcAft>
                      </a:pPr>
                      <a:r>
                        <a:rPr lang="ar-SA" sz="2400" dirty="0">
                          <a:effectLst/>
                          <a:latin typeface="Sakkal Majalla" panose="02000000000000000000" pitchFamily="2" charset="-78"/>
                          <a:cs typeface="Sakkal Majalla" panose="02000000000000000000" pitchFamily="2" charset="-78"/>
                        </a:rPr>
                        <a:t> </a:t>
                      </a:r>
                      <a:endParaRPr lang="en-US" sz="24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400" dirty="0">
                          <a:effectLst/>
                          <a:latin typeface="Sakkal Majalla" panose="02000000000000000000" pitchFamily="2" charset="-78"/>
                          <a:cs typeface="Sakkal Majalla" panose="02000000000000000000" pitchFamily="2" charset="-78"/>
                        </a:rPr>
                        <a:t> </a:t>
                      </a:r>
                      <a:endParaRPr lang="en-US" sz="2400" dirty="0">
                        <a:effectLst/>
                        <a:latin typeface="Sakkal Majalla" panose="02000000000000000000" pitchFamily="2" charset="-78"/>
                        <a:cs typeface="Sakkal Majalla" panose="02000000000000000000" pitchFamily="2" charset="-78"/>
                      </a:endParaRPr>
                    </a:p>
                    <a:p>
                      <a:pPr marL="0" marR="0" algn="r" rtl="1">
                        <a:lnSpc>
                          <a:spcPct val="107000"/>
                        </a:lnSpc>
                        <a:spcBef>
                          <a:spcPts val="0"/>
                        </a:spcBef>
                        <a:spcAft>
                          <a:spcPts val="0"/>
                        </a:spcAft>
                      </a:pPr>
                      <a:r>
                        <a:rPr lang="ar-SA" sz="2400" dirty="0">
                          <a:effectLst/>
                          <a:latin typeface="Sakkal Majalla" panose="02000000000000000000" pitchFamily="2" charset="-78"/>
                          <a:cs typeface="Sakkal Majalla" panose="02000000000000000000" pitchFamily="2" charset="-78"/>
                        </a:rPr>
                        <a:t>..............................................</a:t>
                      </a:r>
                      <a:endParaRPr lang="en-US" sz="2400" dirty="0">
                        <a:effectLst/>
                        <a:latin typeface="Sakkal Majalla" panose="02000000000000000000" pitchFamily="2" charset="-78"/>
                        <a:cs typeface="Sakkal Majalla" panose="02000000000000000000" pitchFamily="2" charset="-78"/>
                      </a:endParaRPr>
                    </a:p>
                    <a:p>
                      <a:pPr marL="0" marR="0" algn="r" rtl="1">
                        <a:lnSpc>
                          <a:spcPct val="107000"/>
                        </a:lnSpc>
                        <a:spcBef>
                          <a:spcPts val="0"/>
                        </a:spcBef>
                        <a:spcAft>
                          <a:spcPts val="0"/>
                        </a:spcAft>
                      </a:pPr>
                      <a:r>
                        <a:rPr lang="ar-SA" sz="2400" dirty="0">
                          <a:effectLst/>
                          <a:latin typeface="Sakkal Majalla" panose="02000000000000000000" pitchFamily="2" charset="-78"/>
                          <a:cs typeface="Sakkal Majalla" panose="02000000000000000000" pitchFamily="2" charset="-78"/>
                        </a:rPr>
                        <a:t>..............................................</a:t>
                      </a:r>
                      <a:endParaRPr lang="en-US" sz="24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Rectangle 1"/>
          <p:cNvSpPr>
            <a:spLocks noChangeArrowheads="1"/>
          </p:cNvSpPr>
          <p:nvPr/>
        </p:nvSpPr>
        <p:spPr bwMode="auto">
          <a:xfrm>
            <a:off x="9229725" y="834588"/>
            <a:ext cx="2776722" cy="523220"/>
          </a:xfrm>
          <a:prstGeom prst="rect">
            <a:avLst/>
          </a:prstGeom>
          <a:solidFill>
            <a:schemeClr val="accent2">
              <a:lumMod val="20000"/>
              <a:lumOff val="80000"/>
            </a:schemeClr>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0" fontAlgn="base" latinLnBrk="0" hangingPunct="0">
              <a:lnSpc>
                <a:spcPct val="100000"/>
              </a:lnSpc>
              <a:spcBef>
                <a:spcPct val="0"/>
              </a:spcBef>
              <a:spcAft>
                <a:spcPct val="0"/>
              </a:spcAft>
              <a:buClrTx/>
              <a:buSzTx/>
              <a:buFontTx/>
              <a:buNone/>
              <a:tabLst/>
            </a:pPr>
            <a:r>
              <a:rPr lang="ar-SA"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قارن بين المشكلات الاتية</a:t>
            </a:r>
            <a:r>
              <a:rPr kumimoji="0" lang="ar-SA" sz="16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 name="Rectangle 2"/>
          <p:cNvSpPr>
            <a:spLocks noChangeArrowheads="1"/>
          </p:cNvSpPr>
          <p:nvPr/>
        </p:nvSpPr>
        <p:spPr bwMode="auto">
          <a:xfrm>
            <a:off x="3133725" y="36099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4178105" y="150223"/>
            <a:ext cx="4250519"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a:r>
              <a:rPr lang="ar-BH"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النشاط التقويمي</a:t>
            </a:r>
            <a:endParaRPr lang="en-US"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endParaRPr>
          </a:p>
        </p:txBody>
      </p:sp>
      <p:sp>
        <p:nvSpPr>
          <p:cNvPr id="7" name="TextBox 6"/>
          <p:cNvSpPr txBox="1"/>
          <p:nvPr/>
        </p:nvSpPr>
        <p:spPr>
          <a:xfrm>
            <a:off x="127907" y="6457890"/>
            <a:ext cx="5177306" cy="400110"/>
          </a:xfrm>
          <a:prstGeom prst="rect">
            <a:avLst/>
          </a:prstGeom>
          <a:noFill/>
        </p:spPr>
        <p:txBody>
          <a:bodyPr wrap="square" rtlCol="0">
            <a:spAutoFit/>
          </a:bodyPr>
          <a:lstStyle/>
          <a:p>
            <a:pPr algn="r" rtl="1"/>
            <a:r>
              <a:rPr lang="ar-BH" sz="2000" b="1" dirty="0">
                <a:latin typeface="Sakkal Majalla" panose="02000000000000000000" pitchFamily="2" charset="-78"/>
                <a:cs typeface="Sakkal Majalla" panose="02000000000000000000" pitchFamily="2" charset="-78"/>
              </a:rPr>
              <a:t>المشكلات السلوكية لأطفال ما قبل المدرسة -التربية الأسرية-اسر 211</a:t>
            </a:r>
            <a:endParaRPr lang="en-US"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44495858"/>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98400914"/>
              </p:ext>
            </p:extLst>
          </p:nvPr>
        </p:nvGraphicFramePr>
        <p:xfrm>
          <a:off x="127907" y="1119719"/>
          <a:ext cx="11865770" cy="5329111"/>
        </p:xfrm>
        <a:graphic>
          <a:graphicData uri="http://schemas.openxmlformats.org/drawingml/2006/table">
            <a:tbl>
              <a:tblPr rtl="1" firstRow="1" firstCol="1" bandRow="1">
                <a:tableStyleId>{5FD0F851-EC5A-4D38-B0AD-8093EC10F338}</a:tableStyleId>
              </a:tblPr>
              <a:tblGrid>
                <a:gridCol w="1206857">
                  <a:extLst>
                    <a:ext uri="{9D8B030D-6E8A-4147-A177-3AD203B41FA5}">
                      <a16:colId xmlns:a16="http://schemas.microsoft.com/office/drawing/2014/main" val="20000"/>
                    </a:ext>
                  </a:extLst>
                </a:gridCol>
                <a:gridCol w="4262034">
                  <a:extLst>
                    <a:ext uri="{9D8B030D-6E8A-4147-A177-3AD203B41FA5}">
                      <a16:colId xmlns:a16="http://schemas.microsoft.com/office/drawing/2014/main" val="20001"/>
                    </a:ext>
                  </a:extLst>
                </a:gridCol>
                <a:gridCol w="6396879">
                  <a:extLst>
                    <a:ext uri="{9D8B030D-6E8A-4147-A177-3AD203B41FA5}">
                      <a16:colId xmlns:a16="http://schemas.microsoft.com/office/drawing/2014/main" val="20002"/>
                    </a:ext>
                  </a:extLst>
                </a:gridCol>
              </a:tblGrid>
              <a:tr h="0">
                <a:tc>
                  <a:txBody>
                    <a:bodyPr/>
                    <a:lstStyle/>
                    <a:p>
                      <a:pPr marL="0" marR="0" algn="ctr" rtl="1">
                        <a:lnSpc>
                          <a:spcPct val="107000"/>
                        </a:lnSpc>
                        <a:spcBef>
                          <a:spcPts val="0"/>
                        </a:spcBef>
                        <a:spcAft>
                          <a:spcPts val="0"/>
                        </a:spcAft>
                      </a:pPr>
                      <a:r>
                        <a:rPr lang="ar-SA" sz="2400" b="1" dirty="0">
                          <a:solidFill>
                            <a:srgbClr val="FF0000"/>
                          </a:solidFill>
                          <a:effectLst/>
                          <a:latin typeface="Sakkal Majalla" panose="02000000000000000000" pitchFamily="2" charset="-78"/>
                          <a:cs typeface="Sakkal Majalla" panose="02000000000000000000" pitchFamily="2" charset="-78"/>
                        </a:rPr>
                        <a:t>وجه المقارنة</a:t>
                      </a:r>
                      <a:endParaRPr lang="en-US" sz="24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2400" b="1" dirty="0">
                          <a:solidFill>
                            <a:srgbClr val="FF0000"/>
                          </a:solidFill>
                          <a:effectLst/>
                          <a:latin typeface="Sakkal Majalla" panose="02000000000000000000" pitchFamily="2" charset="-78"/>
                          <a:cs typeface="Sakkal Majalla" panose="02000000000000000000" pitchFamily="2" charset="-78"/>
                        </a:rPr>
                        <a:t>مشكلة الكذب</a:t>
                      </a:r>
                      <a:endParaRPr lang="en-US" sz="24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2400" b="1" dirty="0">
                          <a:solidFill>
                            <a:srgbClr val="FF0000"/>
                          </a:solidFill>
                          <a:effectLst/>
                          <a:latin typeface="Sakkal Majalla" panose="02000000000000000000" pitchFamily="2" charset="-78"/>
                          <a:cs typeface="Sakkal Majalla" panose="02000000000000000000" pitchFamily="2" charset="-78"/>
                        </a:rPr>
                        <a:t>مشكلة عدم الثقة بالنفس</a:t>
                      </a:r>
                      <a:endParaRPr lang="en-US" sz="24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84145">
                <a:tc>
                  <a:txBody>
                    <a:bodyPr/>
                    <a:lstStyle/>
                    <a:p>
                      <a:pPr marL="0" marR="0" algn="ctr" rtl="1">
                        <a:lnSpc>
                          <a:spcPct val="107000"/>
                        </a:lnSpc>
                        <a:spcBef>
                          <a:spcPts val="0"/>
                        </a:spcBef>
                        <a:spcAft>
                          <a:spcPts val="0"/>
                        </a:spcAft>
                      </a:pPr>
                      <a:r>
                        <a:rPr lang="ar-SA" sz="2400" b="1" dirty="0">
                          <a:solidFill>
                            <a:srgbClr val="FF0000"/>
                          </a:solidFill>
                          <a:effectLst/>
                          <a:latin typeface="Sakkal Majalla" panose="02000000000000000000" pitchFamily="2" charset="-78"/>
                          <a:cs typeface="Sakkal Majalla" panose="02000000000000000000" pitchFamily="2" charset="-78"/>
                        </a:rPr>
                        <a:t>الأسباب</a:t>
                      </a:r>
                      <a:endParaRPr lang="en-US" sz="2400" b="1" dirty="0">
                        <a:solidFill>
                          <a:srgbClr val="FF0000"/>
                        </a:solidFill>
                        <a:effectLst/>
                        <a:latin typeface="Sakkal Majalla" panose="02000000000000000000" pitchFamily="2" charset="-78"/>
                        <a:cs typeface="Sakkal Majalla" panose="02000000000000000000" pitchFamily="2" charset="-78"/>
                      </a:endParaRPr>
                    </a:p>
                    <a:p>
                      <a:pPr marL="0" marR="0" algn="ctr" rtl="1">
                        <a:lnSpc>
                          <a:spcPct val="107000"/>
                        </a:lnSpc>
                        <a:spcBef>
                          <a:spcPts val="0"/>
                        </a:spcBef>
                        <a:spcAft>
                          <a:spcPts val="0"/>
                        </a:spcAft>
                      </a:pPr>
                      <a:r>
                        <a:rPr lang="ar-SA" sz="2400" b="1" dirty="0">
                          <a:solidFill>
                            <a:srgbClr val="FF0000"/>
                          </a:solidFill>
                          <a:effectLst/>
                          <a:latin typeface="Sakkal Majalla" panose="02000000000000000000" pitchFamily="2" charset="-78"/>
                          <a:cs typeface="Sakkal Majalla" panose="02000000000000000000" pitchFamily="2" charset="-78"/>
                        </a:rPr>
                        <a:t> </a:t>
                      </a:r>
                      <a:endParaRPr lang="en-US" sz="24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indent="-342900" algn="r" rtl="1">
                        <a:lnSpc>
                          <a:spcPct val="107000"/>
                        </a:lnSpc>
                        <a:spcBef>
                          <a:spcPts val="0"/>
                        </a:spcBef>
                        <a:spcAft>
                          <a:spcPts val="0"/>
                        </a:spcAft>
                        <a:buFont typeface="Arial" panose="020B0604020202020204" pitchFamily="34" charset="0"/>
                        <a:buChar char="•"/>
                      </a:pPr>
                      <a:r>
                        <a:rPr lang="ar-SA" sz="2400" b="1" dirty="0">
                          <a:effectLst/>
                          <a:latin typeface="Sakkal Majalla" panose="02000000000000000000" pitchFamily="2" charset="-78"/>
                          <a:cs typeface="Sakkal Majalla" panose="02000000000000000000" pitchFamily="2" charset="-78"/>
                        </a:rPr>
                        <a:t> </a:t>
                      </a:r>
                      <a:r>
                        <a:rPr lang="ar-SA" sz="2000" b="1" kern="1200" dirty="0">
                          <a:solidFill>
                            <a:srgbClr val="FF0000"/>
                          </a:solidFill>
                          <a:effectLst/>
                          <a:latin typeface="Sakkal Majalla" panose="02000000000000000000" pitchFamily="2" charset="-78"/>
                          <a:ea typeface="+mn-ea"/>
                          <a:cs typeface="Sakkal Majalla" panose="02000000000000000000" pitchFamily="2" charset="-78"/>
                        </a:rPr>
                        <a:t>تميز الطفل بسعة الخيال والبعد عن الواقع </a:t>
                      </a:r>
                      <a:r>
                        <a:rPr lang="en-US" sz="2000" b="1" kern="1200" dirty="0">
                          <a:solidFill>
                            <a:srgbClr val="FF0000"/>
                          </a:solidFill>
                          <a:effectLst/>
                          <a:latin typeface="Sakkal Majalla" panose="02000000000000000000" pitchFamily="2" charset="-78"/>
                          <a:ea typeface="+mn-ea"/>
                          <a:cs typeface="Sakkal Majalla" panose="02000000000000000000" pitchFamily="2" charset="-78"/>
                        </a:rPr>
                        <a:t> .</a:t>
                      </a:r>
                    </a:p>
                    <a:p>
                      <a:pPr marL="285750" lvl="0" indent="-285750" algn="r" rtl="1">
                        <a:buFont typeface="Arial" panose="020B0604020202020204" pitchFamily="34" charset="0"/>
                        <a:buChar char="•"/>
                      </a:pPr>
                      <a:r>
                        <a:rPr lang="ar-SA" sz="2000" b="1" kern="1200" dirty="0">
                          <a:solidFill>
                            <a:srgbClr val="FF0000"/>
                          </a:solidFill>
                          <a:effectLst/>
                          <a:latin typeface="Sakkal Majalla" panose="02000000000000000000" pitchFamily="2" charset="-78"/>
                          <a:ea typeface="+mn-ea"/>
                          <a:cs typeface="Sakkal Majalla" panose="02000000000000000000" pitchFamily="2" charset="-78"/>
                        </a:rPr>
                        <a:t>الدفاع عن النفس للهروب من عقاب قد يقع عليه.                                </a:t>
                      </a:r>
                      <a:endParaRPr lang="en-US" sz="2000" b="1" kern="1200" dirty="0">
                        <a:solidFill>
                          <a:srgbClr val="FF0000"/>
                        </a:solidFill>
                        <a:effectLst/>
                        <a:latin typeface="Sakkal Majalla" panose="02000000000000000000" pitchFamily="2" charset="-78"/>
                        <a:ea typeface="+mn-ea"/>
                        <a:cs typeface="Sakkal Majalla" panose="02000000000000000000" pitchFamily="2" charset="-78"/>
                      </a:endParaRPr>
                    </a:p>
                    <a:p>
                      <a:pPr marL="285750" lvl="0" indent="-285750" algn="r" rtl="1">
                        <a:buFont typeface="Arial" panose="020B0604020202020204" pitchFamily="34" charset="0"/>
                        <a:buChar char="•"/>
                      </a:pPr>
                      <a:r>
                        <a:rPr lang="ar-SA" sz="2000" b="1" kern="1200" dirty="0">
                          <a:solidFill>
                            <a:srgbClr val="FF0000"/>
                          </a:solidFill>
                          <a:effectLst/>
                          <a:latin typeface="Sakkal Majalla" panose="02000000000000000000" pitchFamily="2" charset="-78"/>
                          <a:ea typeface="+mn-ea"/>
                          <a:cs typeface="Sakkal Majalla" panose="02000000000000000000" pitchFamily="2" charset="-78"/>
                        </a:rPr>
                        <a:t> تقليد سلوك الكبار، والاقتداء بهم </a:t>
                      </a:r>
                      <a:r>
                        <a:rPr lang="en-US" sz="2000" b="1" kern="1200" dirty="0">
                          <a:solidFill>
                            <a:srgbClr val="FF0000"/>
                          </a:solidFill>
                          <a:effectLst/>
                          <a:latin typeface="Sakkal Majalla" panose="02000000000000000000" pitchFamily="2" charset="-78"/>
                          <a:ea typeface="+mn-ea"/>
                          <a:cs typeface="Sakkal Majalla" panose="02000000000000000000" pitchFamily="2" charset="-78"/>
                        </a:rPr>
                        <a:t>.</a:t>
                      </a:r>
                    </a:p>
                    <a:p>
                      <a:pPr marL="285750" lvl="0" indent="-285750" algn="r" rtl="1">
                        <a:buFont typeface="Arial" panose="020B0604020202020204" pitchFamily="34" charset="0"/>
                        <a:buChar char="•"/>
                      </a:pPr>
                      <a:r>
                        <a:rPr lang="ar-SA" sz="2000" b="1" kern="1200" dirty="0">
                          <a:solidFill>
                            <a:srgbClr val="FF0000"/>
                          </a:solidFill>
                          <a:effectLst/>
                          <a:latin typeface="Sakkal Majalla" panose="02000000000000000000" pitchFamily="2" charset="-78"/>
                          <a:ea typeface="+mn-ea"/>
                          <a:cs typeface="Sakkal Majalla" panose="02000000000000000000" pitchFamily="2" charset="-78"/>
                        </a:rPr>
                        <a:t>الشعور بالنقص أو التباهي والتفاخر.</a:t>
                      </a:r>
                      <a:endParaRPr lang="en-US" sz="2000" b="1" kern="1200" dirty="0">
                        <a:solidFill>
                          <a:srgbClr val="FF0000"/>
                        </a:solidFill>
                        <a:effectLst/>
                        <a:latin typeface="Sakkal Majalla" panose="02000000000000000000" pitchFamily="2" charset="-78"/>
                        <a:ea typeface="+mn-ea"/>
                        <a:cs typeface="Sakkal Majalla" panose="02000000000000000000" pitchFamily="2" charset="-78"/>
                      </a:endParaRPr>
                    </a:p>
                    <a:p>
                      <a:pPr marL="285750" lvl="0" indent="-285750" algn="r" rtl="1">
                        <a:buFont typeface="Arial" panose="020B0604020202020204" pitchFamily="34" charset="0"/>
                        <a:buChar char="•"/>
                      </a:pPr>
                      <a:r>
                        <a:rPr lang="ar-BH" sz="2000" b="1" kern="1200" dirty="0">
                          <a:solidFill>
                            <a:srgbClr val="FF0000"/>
                          </a:solidFill>
                          <a:effectLst/>
                          <a:latin typeface="Sakkal Majalla" panose="02000000000000000000" pitchFamily="2" charset="-78"/>
                          <a:ea typeface="+mn-ea"/>
                          <a:cs typeface="Sakkal Majalla" panose="02000000000000000000" pitchFamily="2" charset="-78"/>
                        </a:rPr>
                        <a:t>إثارة الانتباه خاصة عند انشغال الأهل وعدم الاهتمام به.</a:t>
                      </a:r>
                      <a:endParaRPr lang="en-US" sz="2000" b="1" kern="1200" dirty="0">
                        <a:solidFill>
                          <a:srgbClr val="FF0000"/>
                        </a:solidFill>
                        <a:effectLst/>
                        <a:latin typeface="Sakkal Majalla" panose="02000000000000000000" pitchFamily="2" charset="-78"/>
                        <a:ea typeface="+mn-ea"/>
                        <a:cs typeface="Sakkal Majalla" panose="02000000000000000000" pitchFamily="2" charset="-78"/>
                      </a:endParaRPr>
                    </a:p>
                    <a:p>
                      <a:pPr marL="285750" lvl="0" indent="-285750" algn="r" rtl="1">
                        <a:buFont typeface="Arial" panose="020B0604020202020204" pitchFamily="34" charset="0"/>
                        <a:buChar char="•"/>
                      </a:pPr>
                      <a:r>
                        <a:rPr lang="ar-BH" sz="2000" b="1" kern="1200" dirty="0">
                          <a:solidFill>
                            <a:srgbClr val="FF0000"/>
                          </a:solidFill>
                          <a:effectLst/>
                          <a:latin typeface="Sakkal Majalla" panose="02000000000000000000" pitchFamily="2" charset="-78"/>
                          <a:ea typeface="+mn-ea"/>
                          <a:cs typeface="Sakkal Majalla" panose="02000000000000000000" pitchFamily="2" charset="-78"/>
                        </a:rPr>
                        <a:t>إدخال السرور على الأهل والأخرين.</a:t>
                      </a:r>
                      <a:r>
                        <a:rPr lang="ar-SA" sz="2400" b="1" dirty="0">
                          <a:effectLst/>
                          <a:latin typeface="Sakkal Majalla" panose="02000000000000000000" pitchFamily="2" charset="-78"/>
                          <a:cs typeface="Sakkal Majalla" panose="02000000000000000000" pitchFamily="2" charset="-78"/>
                        </a:rPr>
                        <a:t> </a:t>
                      </a:r>
                      <a:endParaRPr lang="en-US" sz="24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2000" b="1" kern="1200" dirty="0">
                          <a:solidFill>
                            <a:srgbClr val="FF0000"/>
                          </a:solidFill>
                          <a:effectLst/>
                          <a:latin typeface="Sakkal Majalla" panose="02000000000000000000" pitchFamily="2" charset="-78"/>
                          <a:ea typeface="+mn-ea"/>
                          <a:cs typeface="Sakkal Majalla" panose="02000000000000000000" pitchFamily="2" charset="-78"/>
                        </a:rPr>
                        <a:t>التربية الخاطئة في الطفولة الأولى، كالمبالغة في الاهتمام بالطفل، أو التدليل الزائد.</a:t>
                      </a:r>
                      <a:endParaRPr lang="ar-BH" sz="2000" b="1" kern="1200" dirty="0">
                        <a:solidFill>
                          <a:srgbClr val="FF0000"/>
                        </a:solidFill>
                        <a:effectLst/>
                        <a:latin typeface="Sakkal Majalla" panose="02000000000000000000" pitchFamily="2" charset="-78"/>
                        <a:ea typeface="+mn-ea"/>
                        <a:cs typeface="Sakkal Majalla" panose="02000000000000000000" pitchFamily="2" charset="-78"/>
                      </a:endParaRP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2000" b="1" kern="1200" dirty="0">
                          <a:solidFill>
                            <a:srgbClr val="FF0000"/>
                          </a:solidFill>
                          <a:effectLst/>
                          <a:latin typeface="Sakkal Majalla" panose="02000000000000000000" pitchFamily="2" charset="-78"/>
                          <a:ea typeface="+mn-ea"/>
                          <a:cs typeface="Sakkal Majalla" panose="02000000000000000000" pitchFamily="2" charset="-78"/>
                        </a:rPr>
                        <a:t>مقارنة الآباء بين طفل وآخر</a:t>
                      </a:r>
                      <a:r>
                        <a:rPr lang="ar-BH" sz="2000" b="1" kern="1200" dirty="0">
                          <a:solidFill>
                            <a:srgbClr val="FF0000"/>
                          </a:solidFill>
                          <a:effectLst/>
                          <a:latin typeface="Sakkal Majalla" panose="02000000000000000000" pitchFamily="2" charset="-78"/>
                          <a:ea typeface="+mn-ea"/>
                          <a:cs typeface="Sakkal Majalla" panose="02000000000000000000" pitchFamily="2" charset="-78"/>
                        </a:rPr>
                        <a:t>.</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2000" b="1" kern="1200" dirty="0">
                          <a:solidFill>
                            <a:srgbClr val="FF0000"/>
                          </a:solidFill>
                          <a:effectLst/>
                          <a:latin typeface="Sakkal Majalla" panose="02000000000000000000" pitchFamily="2" charset="-78"/>
                          <a:ea typeface="+mn-ea"/>
                          <a:cs typeface="Sakkal Majalla" panose="02000000000000000000" pitchFamily="2" charset="-78"/>
                        </a:rPr>
                        <a:t>النقد والزجر والتوبيخ والضرب.</a:t>
                      </a:r>
                      <a:endParaRPr lang="ar-BH" sz="2000" b="1" kern="1200" dirty="0">
                        <a:solidFill>
                          <a:srgbClr val="FF0000"/>
                        </a:solidFill>
                        <a:effectLst/>
                        <a:latin typeface="Sakkal Majalla" panose="02000000000000000000" pitchFamily="2" charset="-78"/>
                        <a:ea typeface="+mn-ea"/>
                        <a:cs typeface="Sakkal Majalla" panose="02000000000000000000" pitchFamily="2" charset="-78"/>
                      </a:endParaRP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2000" b="1" kern="1200" dirty="0">
                          <a:solidFill>
                            <a:srgbClr val="FF0000"/>
                          </a:solidFill>
                          <a:effectLst/>
                          <a:latin typeface="Sakkal Majalla" panose="02000000000000000000" pitchFamily="2" charset="-78"/>
                          <a:ea typeface="+mn-ea"/>
                          <a:cs typeface="Sakkal Majalla" panose="02000000000000000000" pitchFamily="2" charset="-78"/>
                        </a:rPr>
                        <a:t>التنشئة الاعتمادية على الآخرين</a:t>
                      </a:r>
                      <a:r>
                        <a:rPr lang="ar-BH" sz="2000" b="1" kern="1200" dirty="0">
                          <a:solidFill>
                            <a:srgbClr val="FF0000"/>
                          </a:solidFill>
                          <a:effectLst/>
                          <a:latin typeface="Sakkal Majalla" panose="02000000000000000000" pitchFamily="2" charset="-78"/>
                          <a:ea typeface="+mn-ea"/>
                          <a:cs typeface="Sakkal Majalla" panose="02000000000000000000" pitchFamily="2" charset="-78"/>
                        </a:rPr>
                        <a:t>.</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2000" b="1" kern="1200" dirty="0">
                          <a:solidFill>
                            <a:srgbClr val="FF0000"/>
                          </a:solidFill>
                          <a:effectLst/>
                          <a:latin typeface="Sakkal Majalla" panose="02000000000000000000" pitchFamily="2" charset="-78"/>
                          <a:ea typeface="+mn-ea"/>
                          <a:cs typeface="Sakkal Majalla" panose="02000000000000000000" pitchFamily="2" charset="-78"/>
                        </a:rPr>
                        <a:t>تسلط الآباء وسيطرتهم</a:t>
                      </a:r>
                      <a:r>
                        <a:rPr lang="ar-BH" sz="2000" b="1" kern="1200" dirty="0">
                          <a:solidFill>
                            <a:srgbClr val="FF0000"/>
                          </a:solidFill>
                          <a:effectLst/>
                          <a:latin typeface="Sakkal Majalla" panose="02000000000000000000" pitchFamily="2" charset="-78"/>
                          <a:ea typeface="+mn-ea"/>
                          <a:cs typeface="Sakkal Majalla" panose="02000000000000000000" pitchFamily="2" charset="-78"/>
                        </a:rPr>
                        <a:t> و </a:t>
                      </a:r>
                      <a:r>
                        <a:rPr lang="ar-SA" sz="2000" b="1" kern="1200" dirty="0">
                          <a:solidFill>
                            <a:srgbClr val="FF0000"/>
                          </a:solidFill>
                          <a:effectLst/>
                          <a:latin typeface="Sakkal Majalla" panose="02000000000000000000" pitchFamily="2" charset="-78"/>
                          <a:ea typeface="+mn-ea"/>
                          <a:cs typeface="Sakkal Majalla" panose="02000000000000000000" pitchFamily="2" charset="-78"/>
                        </a:rPr>
                        <a:t>اضطراب الجو العائلي ومنازعات الوالدين.</a:t>
                      </a:r>
                      <a:endParaRPr lang="ar-BH" sz="2000" b="1" kern="1200" dirty="0">
                        <a:solidFill>
                          <a:srgbClr val="FF0000"/>
                        </a:solidFill>
                        <a:effectLst/>
                        <a:latin typeface="Sakkal Majalla" panose="02000000000000000000" pitchFamily="2" charset="-78"/>
                        <a:ea typeface="+mn-ea"/>
                        <a:cs typeface="Sakkal Majalla" panose="02000000000000000000" pitchFamily="2" charset="-78"/>
                      </a:endParaRP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2000" b="1" kern="1200" dirty="0">
                          <a:solidFill>
                            <a:srgbClr val="FF0000"/>
                          </a:solidFill>
                          <a:effectLst/>
                          <a:latin typeface="Sakkal Majalla" panose="02000000000000000000" pitchFamily="2" charset="-78"/>
                          <a:ea typeface="+mn-ea"/>
                          <a:cs typeface="Sakkal Majalla" panose="02000000000000000000" pitchFamily="2" charset="-78"/>
                        </a:rPr>
                        <a:t>النقص الجسماني (عرج - حول - طول مفرط - قصر شديد - تشوه - سمنة مفرطة - انخفاض درجة الذكاء- والتأخر الدراسي).</a:t>
                      </a:r>
                      <a:endParaRPr lang="ar-BH" sz="2000" b="1" kern="1200" dirty="0">
                        <a:solidFill>
                          <a:srgbClr val="FF0000"/>
                        </a:solidFill>
                        <a:effectLst/>
                        <a:latin typeface="Sakkal Majalla" panose="02000000000000000000" pitchFamily="2" charset="-78"/>
                        <a:ea typeface="+mn-ea"/>
                        <a:cs typeface="Sakkal Majalla" panose="02000000000000000000" pitchFamily="2" charset="-78"/>
                      </a:endParaRP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2000" b="1" kern="1200" dirty="0">
                          <a:solidFill>
                            <a:srgbClr val="FF0000"/>
                          </a:solidFill>
                          <a:effectLst/>
                          <a:latin typeface="Sakkal Majalla" panose="02000000000000000000" pitchFamily="2" charset="-78"/>
                          <a:ea typeface="+mn-ea"/>
                          <a:cs typeface="Sakkal Majalla" panose="02000000000000000000" pitchFamily="2" charset="-78"/>
                        </a:rPr>
                        <a:t>النشأة في بيئة تعاني من القلق النفسي والخوف وعدم الثقة بالنفس، وفي الآخرين.</a:t>
                      </a:r>
                      <a:endParaRPr lang="ar-BH" sz="2000" b="1" kern="1200" dirty="0">
                        <a:solidFill>
                          <a:srgbClr val="FF0000"/>
                        </a:solidFill>
                        <a:effectLst/>
                        <a:latin typeface="Sakkal Majalla" panose="02000000000000000000" pitchFamily="2" charset="-78"/>
                        <a:ea typeface="+mn-ea"/>
                        <a:cs typeface="Sakkal Majalla" panose="02000000000000000000" pitchFamily="2" charset="-78"/>
                      </a:endParaRP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2000" b="1" kern="1200" dirty="0">
                          <a:solidFill>
                            <a:srgbClr val="FF0000"/>
                          </a:solidFill>
                          <a:effectLst/>
                          <a:latin typeface="Sakkal Majalla" panose="02000000000000000000" pitchFamily="2" charset="-78"/>
                          <a:ea typeface="+mn-ea"/>
                          <a:cs typeface="Sakkal Majalla" panose="02000000000000000000" pitchFamily="2" charset="-78"/>
                        </a:rPr>
                        <a:t>تكرار الفشل والإخفاق. </a:t>
                      </a:r>
                      <a:endParaRPr lang="en-US" sz="2000" b="1" kern="1200" dirty="0">
                        <a:solidFill>
                          <a:srgbClr val="FF0000"/>
                        </a:solidFill>
                        <a:effectLst/>
                        <a:latin typeface="Sakkal Majalla" panose="02000000000000000000" pitchFamily="2" charset="-78"/>
                        <a:ea typeface="+mn-ea"/>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algn="ctr" rtl="1">
                        <a:lnSpc>
                          <a:spcPct val="107000"/>
                        </a:lnSpc>
                        <a:spcBef>
                          <a:spcPts val="0"/>
                        </a:spcBef>
                        <a:spcAft>
                          <a:spcPts val="0"/>
                        </a:spcAft>
                      </a:pPr>
                      <a:r>
                        <a:rPr lang="ar-SA" sz="2400" b="1" dirty="0">
                          <a:solidFill>
                            <a:srgbClr val="FF0000"/>
                          </a:solidFill>
                          <a:effectLst/>
                          <a:latin typeface="Sakkal Majalla" panose="02000000000000000000" pitchFamily="2" charset="-78"/>
                          <a:cs typeface="Sakkal Majalla" panose="02000000000000000000" pitchFamily="2" charset="-78"/>
                        </a:rPr>
                        <a:t>علاج المشكلة</a:t>
                      </a:r>
                      <a:endParaRPr lang="en-US" sz="24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0" indent="-285750" algn="r" defTabSz="914400" rtl="1" eaLnBrk="1" latinLnBrk="0" hangingPunct="1">
                        <a:buFont typeface="Arial" panose="020B0604020202020204" pitchFamily="34" charset="0"/>
                        <a:buChar char="•"/>
                      </a:pPr>
                      <a:r>
                        <a:rPr lang="ar-SA" sz="2000" b="1" kern="1200" dirty="0">
                          <a:solidFill>
                            <a:srgbClr val="FF0000"/>
                          </a:solidFill>
                          <a:effectLst/>
                          <a:latin typeface="Sakkal Majalla" panose="02000000000000000000" pitchFamily="2" charset="-78"/>
                          <a:ea typeface="+mn-ea"/>
                          <a:cs typeface="Sakkal Majalla" panose="02000000000000000000" pitchFamily="2" charset="-78"/>
                        </a:rPr>
                        <a:t>تدريب الطفل على مصارحة والديه وتعليمه أهمية الصدق والحقيقة.</a:t>
                      </a:r>
                      <a:endParaRPr lang="en-US" sz="2000" b="1" kern="1200" dirty="0">
                        <a:solidFill>
                          <a:srgbClr val="FF0000"/>
                        </a:solidFill>
                        <a:effectLst/>
                        <a:latin typeface="Sakkal Majalla" panose="02000000000000000000" pitchFamily="2" charset="-78"/>
                        <a:ea typeface="+mn-ea"/>
                        <a:cs typeface="Sakkal Majalla" panose="02000000000000000000" pitchFamily="2" charset="-78"/>
                      </a:endParaRPr>
                    </a:p>
                    <a:p>
                      <a:pPr marL="285750" lvl="0" indent="-285750" algn="r" defTabSz="914400" rtl="1" eaLnBrk="1" latinLnBrk="0" hangingPunct="1">
                        <a:buFont typeface="Arial" panose="020B0604020202020204" pitchFamily="34" charset="0"/>
                        <a:buChar char="•"/>
                      </a:pPr>
                      <a:r>
                        <a:rPr lang="ar-SA" sz="2000" b="1" kern="1200" dirty="0">
                          <a:solidFill>
                            <a:srgbClr val="FF0000"/>
                          </a:solidFill>
                          <a:effectLst/>
                          <a:latin typeface="Sakkal Majalla" panose="02000000000000000000" pitchFamily="2" charset="-78"/>
                          <a:ea typeface="+mn-ea"/>
                          <a:cs typeface="Sakkal Majalla" panose="02000000000000000000" pitchFamily="2" charset="-78"/>
                        </a:rPr>
                        <a:t>التأكد من دوافع الكذب قبل العقاب والتأنيب</a:t>
                      </a:r>
                      <a:r>
                        <a:rPr lang="en-US" sz="2000" b="1" kern="1200" dirty="0">
                          <a:solidFill>
                            <a:srgbClr val="FF0000"/>
                          </a:solidFill>
                          <a:effectLst/>
                          <a:latin typeface="Sakkal Majalla" panose="02000000000000000000" pitchFamily="2" charset="-78"/>
                          <a:ea typeface="+mn-ea"/>
                          <a:cs typeface="Sakkal Majalla" panose="02000000000000000000" pitchFamily="2" charset="-78"/>
                        </a:rPr>
                        <a:t>. </a:t>
                      </a:r>
                    </a:p>
                    <a:p>
                      <a:pPr marL="285750" lvl="0" indent="-285750" algn="r" defTabSz="914400" rtl="1" eaLnBrk="1" latinLnBrk="0" hangingPunct="1">
                        <a:buFont typeface="Arial" panose="020B0604020202020204" pitchFamily="34" charset="0"/>
                        <a:buChar char="•"/>
                      </a:pPr>
                      <a:r>
                        <a:rPr lang="ar-SA" sz="2000" b="1" kern="1200" dirty="0">
                          <a:solidFill>
                            <a:srgbClr val="FF0000"/>
                          </a:solidFill>
                          <a:effectLst/>
                          <a:latin typeface="Sakkal Majalla" panose="02000000000000000000" pitchFamily="2" charset="-78"/>
                          <a:ea typeface="+mn-ea"/>
                          <a:cs typeface="Sakkal Majalla" panose="02000000000000000000" pitchFamily="2" charset="-78"/>
                        </a:rPr>
                        <a:t>مناقشة الطفل وتوضيح ما يجب عليه اتباعه لتجنب هذا السلوك.</a:t>
                      </a:r>
                      <a:endParaRPr lang="en-US" sz="2000" b="1" kern="1200" dirty="0">
                        <a:solidFill>
                          <a:srgbClr val="FF0000"/>
                        </a:solidFill>
                        <a:effectLst/>
                        <a:latin typeface="Sakkal Majalla" panose="02000000000000000000" pitchFamily="2" charset="-78"/>
                        <a:ea typeface="+mn-ea"/>
                        <a:cs typeface="Sakkal Majalla" panose="02000000000000000000" pitchFamily="2" charset="-78"/>
                      </a:endParaRPr>
                    </a:p>
                    <a:p>
                      <a:pPr marL="285750" lvl="0" indent="-285750" algn="r" defTabSz="914400" rtl="1" eaLnBrk="1" latinLnBrk="0" hangingPunct="1">
                        <a:buFont typeface="Arial" panose="020B0604020202020204" pitchFamily="34" charset="0"/>
                        <a:buChar char="•"/>
                      </a:pPr>
                      <a:r>
                        <a:rPr lang="ar-SA" sz="2000" b="1" kern="1200" dirty="0">
                          <a:solidFill>
                            <a:srgbClr val="FF0000"/>
                          </a:solidFill>
                          <a:effectLst/>
                          <a:latin typeface="Sakkal Majalla" panose="02000000000000000000" pitchFamily="2" charset="-78"/>
                          <a:ea typeface="+mn-ea"/>
                          <a:cs typeface="Sakkal Majalla" panose="02000000000000000000" pitchFamily="2" charset="-78"/>
                        </a:rPr>
                        <a:t>مكافأة الطفل إذا التزم بالصدق وابتعد عن الكذب.</a:t>
                      </a:r>
                      <a:endParaRPr lang="en-US" sz="2000" b="1" kern="1200" dirty="0">
                        <a:solidFill>
                          <a:srgbClr val="FF0000"/>
                        </a:solidFill>
                        <a:effectLst/>
                        <a:latin typeface="Sakkal Majalla" panose="02000000000000000000" pitchFamily="2" charset="-78"/>
                        <a:ea typeface="+mn-ea"/>
                        <a:cs typeface="Sakkal Majalla" panose="02000000000000000000" pitchFamily="2" charset="-78"/>
                      </a:endParaRPr>
                    </a:p>
                    <a:p>
                      <a:pPr marL="285750" lvl="0" indent="-285750" algn="r" defTabSz="914400" rtl="1" eaLnBrk="1" latinLnBrk="0" hangingPunct="1">
                        <a:buFont typeface="Arial" panose="020B0604020202020204" pitchFamily="34" charset="0"/>
                        <a:buChar char="•"/>
                      </a:pPr>
                      <a:r>
                        <a:rPr lang="ar-SA" sz="2000" b="1" kern="1200" dirty="0">
                          <a:solidFill>
                            <a:srgbClr val="FF0000"/>
                          </a:solidFill>
                          <a:effectLst/>
                          <a:latin typeface="Sakkal Majalla" panose="02000000000000000000" pitchFamily="2" charset="-78"/>
                          <a:ea typeface="+mn-ea"/>
                          <a:cs typeface="Sakkal Majalla" panose="02000000000000000000" pitchFamily="2" charset="-78"/>
                        </a:rPr>
                        <a:t>تقديم القدوة الحسنة للطفل.</a:t>
                      </a:r>
                      <a:endParaRPr lang="en-US" sz="2000" b="1" kern="1200" dirty="0">
                        <a:solidFill>
                          <a:srgbClr val="FF0000"/>
                        </a:solidFill>
                        <a:effectLst/>
                        <a:latin typeface="Sakkal Majalla" panose="02000000000000000000" pitchFamily="2" charset="-78"/>
                        <a:ea typeface="+mn-ea"/>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0" indent="-285750" algn="r" rtl="1">
                        <a:buFont typeface="Arial" panose="020B0604020202020204" pitchFamily="34" charset="0"/>
                        <a:buChar char="•"/>
                      </a:pPr>
                      <a:r>
                        <a:rPr lang="ar-BH" sz="2400" b="1" kern="1200" dirty="0">
                          <a:solidFill>
                            <a:srgbClr val="FF0000"/>
                          </a:solidFill>
                          <a:effectLst/>
                          <a:latin typeface="Sakkal Majalla" panose="02000000000000000000" pitchFamily="2" charset="-78"/>
                          <a:ea typeface="+mn-ea"/>
                          <a:cs typeface="Sakkal Majalla" panose="02000000000000000000" pitchFamily="2" charset="-78"/>
                        </a:rPr>
                        <a:t>إ</a:t>
                      </a:r>
                      <a:r>
                        <a:rPr lang="ar-SA" sz="2000" b="1" kern="1200" dirty="0" err="1">
                          <a:solidFill>
                            <a:srgbClr val="FF0000"/>
                          </a:solidFill>
                          <a:effectLst/>
                          <a:latin typeface="Sakkal Majalla" panose="02000000000000000000" pitchFamily="2" charset="-78"/>
                          <a:ea typeface="+mn-ea"/>
                          <a:cs typeface="Sakkal Majalla" panose="02000000000000000000" pitchFamily="2" charset="-78"/>
                        </a:rPr>
                        <a:t>حاطة</a:t>
                      </a:r>
                      <a:r>
                        <a:rPr lang="ar-SA" sz="2000" b="1" kern="1200" dirty="0">
                          <a:solidFill>
                            <a:srgbClr val="FF0000"/>
                          </a:solidFill>
                          <a:effectLst/>
                          <a:latin typeface="Sakkal Majalla" panose="02000000000000000000" pitchFamily="2" charset="-78"/>
                          <a:ea typeface="+mn-ea"/>
                          <a:cs typeface="Sakkal Majalla" panose="02000000000000000000" pitchFamily="2" charset="-78"/>
                        </a:rPr>
                        <a:t> الطفل بجو من الدفء العاطفي والحنان والمحبة، مع الحزم المعتدل والمرن.</a:t>
                      </a:r>
                      <a:endParaRPr lang="en-US" sz="2000" b="1" kern="1200" dirty="0">
                        <a:solidFill>
                          <a:srgbClr val="FF0000"/>
                        </a:solidFill>
                        <a:effectLst/>
                        <a:latin typeface="Sakkal Majalla" panose="02000000000000000000" pitchFamily="2" charset="-78"/>
                        <a:ea typeface="+mn-ea"/>
                        <a:cs typeface="Sakkal Majalla" panose="02000000000000000000" pitchFamily="2" charset="-78"/>
                      </a:endParaRPr>
                    </a:p>
                    <a:p>
                      <a:pPr marL="285750" lvl="0" indent="-285750" algn="r" rtl="1">
                        <a:buFont typeface="Arial" panose="020B0604020202020204" pitchFamily="34" charset="0"/>
                        <a:buChar char="•"/>
                      </a:pPr>
                      <a:r>
                        <a:rPr lang="ar-SA" sz="2000" b="1" kern="1200" dirty="0">
                          <a:solidFill>
                            <a:srgbClr val="FF0000"/>
                          </a:solidFill>
                          <a:effectLst/>
                          <a:latin typeface="Sakkal Majalla" panose="02000000000000000000" pitchFamily="2" charset="-78"/>
                          <a:ea typeface="+mn-ea"/>
                          <a:cs typeface="Sakkal Majalla" panose="02000000000000000000" pitchFamily="2" charset="-78"/>
                        </a:rPr>
                        <a:t>تربية روح الاستقلال والاعتماد على النفس في الطفل بالتقدير وعدم السخرية وعدم المقارنة</a:t>
                      </a:r>
                      <a:r>
                        <a:rPr lang="ar-BH" sz="2000" b="1" kern="1200" dirty="0">
                          <a:solidFill>
                            <a:srgbClr val="FF0000"/>
                          </a:solidFill>
                          <a:effectLst/>
                          <a:latin typeface="Sakkal Majalla" panose="02000000000000000000" pitchFamily="2" charset="-78"/>
                          <a:ea typeface="+mn-ea"/>
                          <a:cs typeface="Sakkal Majalla" panose="02000000000000000000" pitchFamily="2" charset="-78"/>
                        </a:rPr>
                        <a:t> مع </a:t>
                      </a:r>
                      <a:r>
                        <a:rPr lang="en-US" sz="2000" b="1" kern="1200" dirty="0">
                          <a:solidFill>
                            <a:srgbClr val="FF0000"/>
                          </a:solidFill>
                          <a:effectLst/>
                          <a:latin typeface="Sakkal Majalla" panose="02000000000000000000" pitchFamily="2" charset="-78"/>
                          <a:ea typeface="+mn-ea"/>
                          <a:cs typeface="Sakkal Majalla" panose="02000000000000000000" pitchFamily="2" charset="-78"/>
                        </a:rPr>
                        <a:t> </a:t>
                      </a:r>
                      <a:r>
                        <a:rPr lang="ar-SA" sz="2000" b="1" kern="1200" dirty="0">
                          <a:solidFill>
                            <a:srgbClr val="FF0000"/>
                          </a:solidFill>
                          <a:effectLst/>
                          <a:latin typeface="Sakkal Majalla" panose="02000000000000000000" pitchFamily="2" charset="-78"/>
                          <a:ea typeface="+mn-ea"/>
                          <a:cs typeface="Sakkal Majalla" panose="02000000000000000000" pitchFamily="2" charset="-78"/>
                        </a:rPr>
                        <a:t> توفير جو عائلي هادئ ومستقر يشبع حاجات الطفل النفسية .</a:t>
                      </a:r>
                      <a:endParaRPr lang="en-US" sz="2000" b="1" kern="1200" dirty="0">
                        <a:solidFill>
                          <a:srgbClr val="FF0000"/>
                        </a:solidFill>
                        <a:effectLst/>
                        <a:latin typeface="Sakkal Majalla" panose="02000000000000000000" pitchFamily="2" charset="-78"/>
                        <a:ea typeface="+mn-ea"/>
                        <a:cs typeface="Sakkal Majalla" panose="02000000000000000000" pitchFamily="2" charset="-78"/>
                      </a:endParaRPr>
                    </a:p>
                    <a:p>
                      <a:pPr marL="285750" lvl="0" indent="-285750" algn="r" rtl="1">
                        <a:buFont typeface="Arial" panose="020B0604020202020204" pitchFamily="34" charset="0"/>
                        <a:buChar char="•"/>
                      </a:pPr>
                      <a:r>
                        <a:rPr lang="en-US" sz="2000" b="1" kern="1200" dirty="0">
                          <a:solidFill>
                            <a:srgbClr val="FF0000"/>
                          </a:solidFill>
                          <a:effectLst/>
                          <a:latin typeface="Sakkal Majalla" panose="02000000000000000000" pitchFamily="2" charset="-78"/>
                          <a:ea typeface="+mn-ea"/>
                          <a:cs typeface="Sakkal Majalla" panose="02000000000000000000" pitchFamily="2" charset="-78"/>
                        </a:rPr>
                        <a:t>  </a:t>
                      </a:r>
                      <a:r>
                        <a:rPr lang="ar-SA" sz="2000" b="1" kern="1200" dirty="0">
                          <a:solidFill>
                            <a:srgbClr val="FF0000"/>
                          </a:solidFill>
                          <a:effectLst/>
                          <a:latin typeface="Sakkal Majalla" panose="02000000000000000000" pitchFamily="2" charset="-78"/>
                          <a:ea typeface="+mn-ea"/>
                          <a:cs typeface="Sakkal Majalla" panose="02000000000000000000" pitchFamily="2" charset="-78"/>
                        </a:rPr>
                        <a:t>اتزان سلوك الآباء (بلا هلع ولا فزع) في المواقف المختلفة خاصة عند مرضه ، أو إصابته بمكروه لتفادي الإيحاء والتقليد والمشاركة. </a:t>
                      </a:r>
                      <a:endParaRPr lang="en-US" sz="2000" b="1" kern="1200" dirty="0">
                        <a:solidFill>
                          <a:srgbClr val="FF0000"/>
                        </a:solidFill>
                        <a:effectLst/>
                        <a:latin typeface="Sakkal Majalla" panose="02000000000000000000" pitchFamily="2" charset="-78"/>
                        <a:ea typeface="+mn-ea"/>
                        <a:cs typeface="Sakkal Majalla" panose="02000000000000000000" pitchFamily="2" charset="-78"/>
                      </a:endParaRPr>
                    </a:p>
                    <a:p>
                      <a:pPr marL="285750" lvl="0" indent="-285750" algn="r" rtl="1">
                        <a:buFont typeface="Arial" panose="020B0604020202020204" pitchFamily="34" charset="0"/>
                        <a:buChar char="•"/>
                      </a:pPr>
                      <a:r>
                        <a:rPr lang="ar-SA" sz="2000" b="1" kern="1200" dirty="0">
                          <a:solidFill>
                            <a:srgbClr val="FF0000"/>
                          </a:solidFill>
                          <a:effectLst/>
                          <a:latin typeface="Sakkal Majalla" panose="02000000000000000000" pitchFamily="2" charset="-78"/>
                          <a:ea typeface="+mn-ea"/>
                          <a:cs typeface="Sakkal Majalla" panose="02000000000000000000" pitchFamily="2" charset="-78"/>
                        </a:rPr>
                        <a:t> مساعدته على معرفة الحياة وتفهم ما يجهل، وبث الأمن والطمأنينة في نفسه.</a:t>
                      </a:r>
                      <a:endParaRPr lang="en-US" sz="2000" b="1" kern="1200" dirty="0">
                        <a:solidFill>
                          <a:srgbClr val="FF0000"/>
                        </a:solidFill>
                        <a:effectLst/>
                        <a:latin typeface="Sakkal Majalla" panose="02000000000000000000" pitchFamily="2" charset="-78"/>
                        <a:ea typeface="+mn-ea"/>
                        <a:cs typeface="Sakkal Majalla" panose="02000000000000000000" pitchFamily="2" charset="-78"/>
                      </a:endParaRPr>
                    </a:p>
                    <a:p>
                      <a:pPr marL="285750" lvl="0" indent="-285750" algn="r" rtl="1">
                        <a:buFont typeface="Arial" panose="020B0604020202020204" pitchFamily="34" charset="0"/>
                        <a:buChar char="•"/>
                      </a:pPr>
                      <a:r>
                        <a:rPr lang="ar-SA" sz="2000" b="1" kern="1200" dirty="0">
                          <a:solidFill>
                            <a:srgbClr val="FF0000"/>
                          </a:solidFill>
                          <a:effectLst/>
                          <a:latin typeface="Sakkal Majalla" panose="02000000000000000000" pitchFamily="2" charset="-78"/>
                          <a:ea typeface="+mn-ea"/>
                          <a:cs typeface="Sakkal Majalla" panose="02000000000000000000" pitchFamily="2" charset="-78"/>
                        </a:rPr>
                        <a:t>تعويده على أخذ القرارات في سن مبكرة كي يتعود التعامل بثقة وبلا خوف.</a:t>
                      </a:r>
                      <a:endParaRPr lang="en-US" sz="20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Rectangle 1"/>
          <p:cNvSpPr>
            <a:spLocks noChangeArrowheads="1"/>
          </p:cNvSpPr>
          <p:nvPr/>
        </p:nvSpPr>
        <p:spPr bwMode="auto">
          <a:xfrm>
            <a:off x="9229725" y="548507"/>
            <a:ext cx="2776722" cy="523220"/>
          </a:xfrm>
          <a:prstGeom prst="rect">
            <a:avLst/>
          </a:prstGeom>
          <a:solidFill>
            <a:schemeClr val="accent2">
              <a:lumMod val="20000"/>
              <a:lumOff val="80000"/>
            </a:schemeClr>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0" fontAlgn="base" latinLnBrk="0" hangingPunct="0">
              <a:lnSpc>
                <a:spcPct val="100000"/>
              </a:lnSpc>
              <a:spcBef>
                <a:spcPct val="0"/>
              </a:spcBef>
              <a:spcAft>
                <a:spcPct val="0"/>
              </a:spcAft>
              <a:buClrTx/>
              <a:buSzTx/>
              <a:buFontTx/>
              <a:buNone/>
              <a:tabLst/>
            </a:pPr>
            <a:r>
              <a:rPr lang="ar-SA"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قارن بين المشكلات الاتية</a:t>
            </a:r>
            <a:r>
              <a:rPr kumimoji="0" lang="ar-SA" sz="16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 name="Rectangle 2"/>
          <p:cNvSpPr>
            <a:spLocks noChangeArrowheads="1"/>
          </p:cNvSpPr>
          <p:nvPr/>
        </p:nvSpPr>
        <p:spPr bwMode="auto">
          <a:xfrm>
            <a:off x="3133725" y="36099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p:nvPr/>
        </p:nvSpPr>
        <p:spPr>
          <a:xfrm>
            <a:off x="4178105" y="150223"/>
            <a:ext cx="4250519"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a:r>
              <a:rPr lang="ar-BH"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إجابة النشاط التقويمي</a:t>
            </a:r>
            <a:endParaRPr lang="en-US"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endParaRPr>
          </a:p>
        </p:txBody>
      </p:sp>
      <p:sp>
        <p:nvSpPr>
          <p:cNvPr id="10" name="TextBox 9"/>
          <p:cNvSpPr txBox="1"/>
          <p:nvPr/>
        </p:nvSpPr>
        <p:spPr>
          <a:xfrm>
            <a:off x="127907" y="6457890"/>
            <a:ext cx="5177306" cy="400110"/>
          </a:xfrm>
          <a:prstGeom prst="rect">
            <a:avLst/>
          </a:prstGeom>
          <a:noFill/>
        </p:spPr>
        <p:txBody>
          <a:bodyPr wrap="square" rtlCol="0">
            <a:spAutoFit/>
          </a:bodyPr>
          <a:lstStyle/>
          <a:p>
            <a:pPr algn="r" rtl="1"/>
            <a:r>
              <a:rPr lang="ar-BH" sz="2000" b="1" dirty="0">
                <a:latin typeface="Sakkal Majalla" panose="02000000000000000000" pitchFamily="2" charset="-78"/>
                <a:cs typeface="Sakkal Majalla" panose="02000000000000000000" pitchFamily="2" charset="-78"/>
              </a:rPr>
              <a:t>المشكلات السلوكية لأطفال ما قبل المدرسة -التربية الأسرية-اسر 211</a:t>
            </a:r>
            <a:endParaRPr lang="en-US"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8587692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txBox="1">
            <a:spLocks/>
          </p:cNvSpPr>
          <p:nvPr/>
        </p:nvSpPr>
        <p:spPr>
          <a:xfrm>
            <a:off x="-2419427" y="2616118"/>
            <a:ext cx="10271975"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endParaRPr lang="en-US" dirty="0"/>
          </a:p>
        </p:txBody>
      </p:sp>
      <p:sp>
        <p:nvSpPr>
          <p:cNvPr id="5" name="Content Placeholder 2"/>
          <p:cNvSpPr txBox="1">
            <a:spLocks/>
          </p:cNvSpPr>
          <p:nvPr/>
        </p:nvSpPr>
        <p:spPr>
          <a:xfrm>
            <a:off x="457201" y="2616118"/>
            <a:ext cx="10512470" cy="3557690"/>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Autofit/>
          </a:bodyPr>
          <a:lstStyle/>
          <a:p>
            <a:pPr marL="571500" indent="-571500" algn="r" rtl="1">
              <a:buFont typeface="Wingdings" panose="05000000000000000000" pitchFamily="2" charset="2"/>
              <a:buChar char="q"/>
            </a:pPr>
            <a:r>
              <a:rPr lang="ar-BH" sz="3600" b="1" dirty="0">
                <a:latin typeface="Sakkal Majalla" panose="02000000000000000000" pitchFamily="2" charset="-78"/>
                <a:cs typeface="Sakkal Majalla" panose="02000000000000000000" pitchFamily="2" charset="-78"/>
              </a:rPr>
              <a:t>يعدد معايير الحكم على السلوك.</a:t>
            </a:r>
            <a:endParaRPr lang="en-US" sz="3600" b="1" dirty="0">
              <a:latin typeface="Sakkal Majalla" panose="02000000000000000000" pitchFamily="2" charset="-78"/>
              <a:cs typeface="Sakkal Majalla" panose="02000000000000000000" pitchFamily="2" charset="-78"/>
            </a:endParaRPr>
          </a:p>
          <a:p>
            <a:pPr marL="571500" indent="-571500" algn="r" rtl="1">
              <a:buFont typeface="Wingdings" panose="05000000000000000000" pitchFamily="2" charset="2"/>
              <a:buChar char="q"/>
            </a:pPr>
            <a:r>
              <a:rPr lang="ar-BH" sz="3600" b="1" dirty="0">
                <a:latin typeface="Sakkal Majalla" panose="02000000000000000000" pitchFamily="2" charset="-78"/>
                <a:cs typeface="Sakkal Majalla" panose="02000000000000000000" pitchFamily="2" charset="-78"/>
              </a:rPr>
              <a:t>يناقش </a:t>
            </a:r>
            <a:r>
              <a:rPr lang="ar-EG" sz="3600" b="1" dirty="0">
                <a:latin typeface="Sakkal Majalla" panose="02000000000000000000" pitchFamily="2" charset="-78"/>
                <a:cs typeface="Sakkal Majalla" panose="02000000000000000000" pitchFamily="2" charset="-78"/>
              </a:rPr>
              <a:t>المشاكل السلوكية عند الأطفال</a:t>
            </a:r>
            <a:r>
              <a:rPr lang="ar-BH" sz="3600" b="1" dirty="0">
                <a:latin typeface="Sakkal Majalla" panose="02000000000000000000" pitchFamily="2" charset="-78"/>
                <a:cs typeface="Sakkal Majalla" panose="02000000000000000000" pitchFamily="2" charset="-78"/>
              </a:rPr>
              <a:t>.</a:t>
            </a:r>
          </a:p>
          <a:p>
            <a:pPr marL="571500" indent="-571500" algn="r" rtl="1">
              <a:buFont typeface="Wingdings" panose="05000000000000000000" pitchFamily="2" charset="2"/>
              <a:buChar char="q"/>
            </a:pPr>
            <a:r>
              <a:rPr lang="ar-BH" sz="3600" b="1" dirty="0">
                <a:latin typeface="Sakkal Majalla" panose="02000000000000000000" pitchFamily="2" charset="-78"/>
                <a:cs typeface="Sakkal Majalla" panose="02000000000000000000" pitchFamily="2" charset="-78"/>
              </a:rPr>
              <a:t>ي</a:t>
            </a:r>
            <a:r>
              <a:rPr lang="ar-SA" sz="3600" b="1" dirty="0">
                <a:latin typeface="Sakkal Majalla" panose="02000000000000000000" pitchFamily="2" charset="-78"/>
                <a:cs typeface="Sakkal Majalla" panose="02000000000000000000" pitchFamily="2" charset="-78"/>
              </a:rPr>
              <a:t>قارن بين</a:t>
            </a:r>
            <a:r>
              <a:rPr lang="ar-BH" sz="3600" b="1" dirty="0">
                <a:latin typeface="Sakkal Majalla" panose="02000000000000000000" pitchFamily="2" charset="-78"/>
                <a:cs typeface="Sakkal Majalla" panose="02000000000000000000" pitchFamily="2" charset="-78"/>
              </a:rPr>
              <a:t> علاج مشكلة الخوف ومشكلة العدوان من حيث الأسباب والعلاج.</a:t>
            </a:r>
          </a:p>
          <a:p>
            <a:pPr marL="571500" indent="-571500" algn="r" rtl="1">
              <a:buFont typeface="Wingdings" panose="05000000000000000000" pitchFamily="2" charset="2"/>
              <a:buChar char="q"/>
            </a:pPr>
            <a:r>
              <a:rPr lang="ar-BH" sz="3600" b="1" dirty="0">
                <a:latin typeface="Sakkal Majalla" panose="02000000000000000000" pitchFamily="2" charset="-78"/>
                <a:cs typeface="Sakkal Majalla" panose="02000000000000000000" pitchFamily="2" charset="-78"/>
              </a:rPr>
              <a:t>يحلل أنواع الكذب الذي يلجأ إليه بعض الأطفال </a:t>
            </a:r>
          </a:p>
          <a:p>
            <a:pPr marL="571500" indent="-571500" algn="r" rtl="1">
              <a:buFont typeface="Wingdings" panose="05000000000000000000" pitchFamily="2" charset="2"/>
              <a:buChar char="q"/>
            </a:pPr>
            <a:r>
              <a:rPr lang="ar-BH" sz="3600" b="1" dirty="0">
                <a:latin typeface="Sakkal Majalla" panose="02000000000000000000" pitchFamily="2" charset="-78"/>
                <a:cs typeface="Sakkal Majalla" panose="02000000000000000000" pitchFamily="2" charset="-78"/>
              </a:rPr>
              <a:t>يشرح أسباب مشكلة الخجل لدى الأطفال.</a:t>
            </a:r>
          </a:p>
          <a:p>
            <a:pPr marL="571500" indent="-571500" algn="r" rtl="1">
              <a:buFont typeface="Wingdings" panose="05000000000000000000" pitchFamily="2" charset="2"/>
              <a:buChar char="q"/>
            </a:pPr>
            <a:r>
              <a:rPr lang="ar-BH" sz="3600" b="1" dirty="0">
                <a:latin typeface="Sakkal Majalla" panose="02000000000000000000" pitchFamily="2" charset="-78"/>
                <a:cs typeface="Sakkal Majalla" panose="02000000000000000000" pitchFamily="2" charset="-78"/>
              </a:rPr>
              <a:t>يفسر أسباب عدم الثقة لدى الأطفال.</a:t>
            </a:r>
            <a:endParaRPr lang="en-US" sz="3600" b="1" dirty="0">
              <a:latin typeface="Sakkal Majalla" panose="02000000000000000000" pitchFamily="2" charset="-78"/>
              <a:cs typeface="Sakkal Majalla" panose="02000000000000000000" pitchFamily="2" charset="-78"/>
            </a:endParaRPr>
          </a:p>
        </p:txBody>
      </p:sp>
      <p:sp>
        <p:nvSpPr>
          <p:cNvPr id="6" name="Rectangle 5"/>
          <p:cNvSpPr/>
          <p:nvPr/>
        </p:nvSpPr>
        <p:spPr>
          <a:xfrm>
            <a:off x="2357268" y="401726"/>
            <a:ext cx="8317276"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rtl="1"/>
            <a:r>
              <a:rPr lang="ar-BH" sz="4000" b="1" cap="none" spc="0"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أهداف </a:t>
            </a:r>
            <a:r>
              <a:rPr lang="ar-BH"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درس المشكلات السلوكية لأطفال ما قبل المدرسة</a:t>
            </a:r>
            <a:endParaRPr lang="en-US"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endParaRPr>
          </a:p>
        </p:txBody>
      </p:sp>
      <p:sp>
        <p:nvSpPr>
          <p:cNvPr id="7" name="Title 1"/>
          <p:cNvSpPr txBox="1">
            <a:spLocks/>
          </p:cNvSpPr>
          <p:nvPr/>
        </p:nvSpPr>
        <p:spPr>
          <a:xfrm>
            <a:off x="2976543" y="1256603"/>
            <a:ext cx="7959145" cy="768217"/>
          </a:xfrm>
          <a:prstGeom prst="rect">
            <a:avLst/>
          </a:prstGeom>
          <a:solidFill>
            <a:schemeClr val="accent1">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BH" dirty="0">
                <a:latin typeface="Sakkal Majalla" panose="02000000000000000000" pitchFamily="2" charset="-78"/>
                <a:cs typeface="Sakkal Majalla" panose="02000000000000000000" pitchFamily="2" charset="-78"/>
              </a:rPr>
              <a:t>في نهاية الدرس سيكون الطالب قادرًا على أن:</a:t>
            </a:r>
            <a:endParaRPr lang="en-US" dirty="0">
              <a:latin typeface="Sakkal Majalla" panose="02000000000000000000" pitchFamily="2" charset="-78"/>
              <a:cs typeface="Sakkal Majalla" panose="02000000000000000000" pitchFamily="2" charset="-78"/>
            </a:endParaRPr>
          </a:p>
        </p:txBody>
      </p:sp>
      <p:pic>
        <p:nvPicPr>
          <p:cNvPr id="8" name="Graphic 7" descr="Bullseye">
            <a:extLst>
              <a:ext uri="{FF2B5EF4-FFF2-40B4-BE49-F238E27FC236}">
                <a16:creationId xmlns:a16="http://schemas.microsoft.com/office/drawing/2014/main" id="{105F2D64-DDBE-47A3-83DF-C09D3C4EB18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56312" y="491265"/>
            <a:ext cx="914400" cy="914400"/>
          </a:xfrm>
          <a:prstGeom prst="rect">
            <a:avLst/>
          </a:prstGeom>
        </p:spPr>
      </p:pic>
      <p:sp>
        <p:nvSpPr>
          <p:cNvPr id="9" name="TextBox 8"/>
          <p:cNvSpPr txBox="1"/>
          <p:nvPr/>
        </p:nvSpPr>
        <p:spPr>
          <a:xfrm>
            <a:off x="127907" y="6457890"/>
            <a:ext cx="5177306" cy="400110"/>
          </a:xfrm>
          <a:prstGeom prst="rect">
            <a:avLst/>
          </a:prstGeom>
          <a:noFill/>
        </p:spPr>
        <p:txBody>
          <a:bodyPr wrap="square" rtlCol="0">
            <a:spAutoFit/>
          </a:bodyPr>
          <a:lstStyle/>
          <a:p>
            <a:pPr algn="r" rtl="1"/>
            <a:r>
              <a:rPr lang="ar-BH" sz="2000" b="1" dirty="0">
                <a:latin typeface="Sakkal Majalla" panose="02000000000000000000" pitchFamily="2" charset="-78"/>
                <a:cs typeface="Sakkal Majalla" panose="02000000000000000000" pitchFamily="2" charset="-78"/>
              </a:rPr>
              <a:t>المشكلات السلوكية لأطفال ما قبل المدرسة -التربية الأسرية-اسر 211</a:t>
            </a:r>
            <a:endParaRPr lang="en-US"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27933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7907" y="6457890"/>
            <a:ext cx="5177306" cy="400110"/>
          </a:xfrm>
          <a:prstGeom prst="rect">
            <a:avLst/>
          </a:prstGeom>
          <a:noFill/>
        </p:spPr>
        <p:txBody>
          <a:bodyPr wrap="square" rtlCol="0">
            <a:spAutoFit/>
          </a:bodyPr>
          <a:lstStyle/>
          <a:p>
            <a:pPr algn="r" rtl="1"/>
            <a:r>
              <a:rPr lang="ar-BH" sz="2000" b="1" dirty="0">
                <a:latin typeface="Sakkal Majalla" panose="02000000000000000000" pitchFamily="2" charset="-78"/>
                <a:cs typeface="Sakkal Majalla" panose="02000000000000000000" pitchFamily="2" charset="-78"/>
              </a:rPr>
              <a:t>المشكلات السلوكية لأطفال ما قبل المدرسة -التربية الأسرية-اسر 211</a:t>
            </a:r>
            <a:endParaRPr lang="en-US" sz="2000" b="1" dirty="0">
              <a:latin typeface="Sakkal Majalla" panose="02000000000000000000" pitchFamily="2" charset="-78"/>
              <a:cs typeface="Sakkal Majalla" panose="02000000000000000000" pitchFamily="2" charset="-78"/>
            </a:endParaRPr>
          </a:p>
        </p:txBody>
      </p:sp>
      <p:sp>
        <p:nvSpPr>
          <p:cNvPr id="5" name="TextBox 4">
            <a:extLst>
              <a:ext uri="{FF2B5EF4-FFF2-40B4-BE49-F238E27FC236}">
                <a16:creationId xmlns:a16="http://schemas.microsoft.com/office/drawing/2014/main" id="{173F6706-A45F-4537-8438-1DC48324BC8C}"/>
              </a:ext>
            </a:extLst>
          </p:cNvPr>
          <p:cNvSpPr txBox="1"/>
          <p:nvPr/>
        </p:nvSpPr>
        <p:spPr>
          <a:xfrm>
            <a:off x="4088969" y="1204912"/>
            <a:ext cx="4014061" cy="4024967"/>
          </a:xfrm>
          <a:prstGeom prst="ellipse">
            <a:avLst/>
          </a:prstGeom>
          <a:solidFill>
            <a:schemeClr val="accent1">
              <a:lumMod val="40000"/>
              <a:lumOff val="60000"/>
            </a:schemeClr>
          </a:solidFill>
          <a:effectLst>
            <a:softEdge rad="127000"/>
          </a:effectLst>
        </p:spPr>
        <p:txBody>
          <a:bodyPr wrap="square" rtlCol="0">
            <a:spAutoFit/>
          </a:bodyPr>
          <a:lstStyle/>
          <a:p>
            <a:pPr algn="ctr"/>
            <a:r>
              <a:rPr lang="ar-BH" sz="6000" dirty="0">
                <a:latin typeface="Sakkal Majalla" panose="02000000000000000000" pitchFamily="2" charset="-78"/>
                <a:cs typeface="Sakkal Majalla" panose="02000000000000000000" pitchFamily="2" charset="-78"/>
              </a:rPr>
              <a:t>إنتهى الدرس </a:t>
            </a:r>
          </a:p>
          <a:p>
            <a:pPr algn="ctr"/>
            <a:r>
              <a:rPr lang="ar-BH" sz="6000" dirty="0">
                <a:latin typeface="Sakkal Majalla" panose="02000000000000000000" pitchFamily="2" charset="-78"/>
                <a:cs typeface="Sakkal Majalla" panose="02000000000000000000" pitchFamily="2" charset="-78"/>
              </a:rPr>
              <a:t>وفقكم الله </a:t>
            </a:r>
            <a:endParaRPr lang="en-US" sz="60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056081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pfxIwBEADPIQ_lXM:" descr="122620091330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03" y="717439"/>
            <a:ext cx="2250972" cy="19745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عنوان 1"/>
          <p:cNvSpPr txBox="1">
            <a:spLocks/>
          </p:cNvSpPr>
          <p:nvPr/>
        </p:nvSpPr>
        <p:spPr>
          <a:xfrm>
            <a:off x="3181595" y="1581160"/>
            <a:ext cx="8494690" cy="182880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endParaRPr lang="ar-EG" dirty="0">
              <a:solidFill>
                <a:srgbClr val="FF0000"/>
              </a:solidFill>
              <a:latin typeface="Sakkal Majalla" panose="02000000000000000000" pitchFamily="2" charset="-78"/>
              <a:cs typeface="Sakkal Majalla" panose="02000000000000000000" pitchFamily="2" charset="-78"/>
            </a:endParaRPr>
          </a:p>
        </p:txBody>
      </p:sp>
      <p:sp>
        <p:nvSpPr>
          <p:cNvPr id="4" name="عنوان فرعي 2"/>
          <p:cNvSpPr txBox="1">
            <a:spLocks/>
          </p:cNvSpPr>
          <p:nvPr/>
        </p:nvSpPr>
        <p:spPr>
          <a:xfrm>
            <a:off x="515715" y="3291864"/>
            <a:ext cx="11322655" cy="1861014"/>
          </a:xfrm>
          <a:prstGeom prst="rect">
            <a:avLst/>
          </a:prstGeom>
          <a:solidFill>
            <a:schemeClr val="accent4">
              <a:lumMod val="40000"/>
              <a:lumOff val="6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ar-EG" sz="3600" dirty="0">
                <a:latin typeface="Sakkal Majalla" panose="02000000000000000000" pitchFamily="2" charset="-78"/>
                <a:cs typeface="Sakkal Majalla" panose="02000000000000000000" pitchFamily="2" charset="-78"/>
              </a:rPr>
              <a:t>في حياتنا اليومية  عندما نحكم على سلوك أي شخص   نستعمل معايير مختلفة  منها ما هو شخصي ناتج عن  قياس تصرفات  الآخرين  وفق ما نراه  نحن بأنه سوي  أو غير سوي ومنها ما هو  معيار اجتماعي</a:t>
            </a:r>
            <a:r>
              <a:rPr lang="ar-BH" sz="3600" dirty="0">
                <a:latin typeface="Sakkal Majalla" panose="02000000000000000000" pitchFamily="2" charset="-78"/>
                <a:cs typeface="Sakkal Majalla" panose="02000000000000000000" pitchFamily="2" charset="-78"/>
              </a:rPr>
              <a:t>،</a:t>
            </a:r>
            <a:r>
              <a:rPr lang="ar-EG" sz="3600" dirty="0">
                <a:latin typeface="Sakkal Majalla" panose="02000000000000000000" pitchFamily="2" charset="-78"/>
                <a:cs typeface="Sakkal Majalla" panose="02000000000000000000" pitchFamily="2" charset="-78"/>
              </a:rPr>
              <a:t>ويعتمد علماء النفس معايير أخرى تقوم على اسس علمية</a:t>
            </a:r>
            <a:r>
              <a:rPr lang="ar-BH" sz="3600" dirty="0">
                <a:latin typeface="Sakkal Majalla" panose="02000000000000000000" pitchFamily="2" charset="-78"/>
                <a:cs typeface="Sakkal Majalla" panose="02000000000000000000" pitchFamily="2" charset="-78"/>
              </a:rPr>
              <a:t>.</a:t>
            </a:r>
            <a:endParaRPr lang="ar-EG" sz="3600" dirty="0">
              <a:latin typeface="Sakkal Majalla" panose="02000000000000000000" pitchFamily="2" charset="-78"/>
              <a:cs typeface="Sakkal Majalla" panose="02000000000000000000" pitchFamily="2" charset="-78"/>
            </a:endParaRPr>
          </a:p>
        </p:txBody>
      </p:sp>
      <p:sp>
        <p:nvSpPr>
          <p:cNvPr id="5" name="Rectangle 4"/>
          <p:cNvSpPr/>
          <p:nvPr/>
        </p:nvSpPr>
        <p:spPr>
          <a:xfrm>
            <a:off x="3010525" y="363496"/>
            <a:ext cx="6853163"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rtl="1"/>
            <a:r>
              <a:rPr lang="ar-BH"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المشكلات السلوكية لأطفال ما قبل المدرسة</a:t>
            </a:r>
            <a:endParaRPr lang="en-US"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endParaRPr>
          </a:p>
        </p:txBody>
      </p:sp>
      <p:sp>
        <p:nvSpPr>
          <p:cNvPr id="6" name="مربع نص 4"/>
          <p:cNvSpPr txBox="1"/>
          <p:nvPr/>
        </p:nvSpPr>
        <p:spPr>
          <a:xfrm>
            <a:off x="2716560" y="1704700"/>
            <a:ext cx="8308097" cy="1077218"/>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1">
            <a:spAutoFit/>
          </a:bodyPr>
          <a:lstStyle/>
          <a:p>
            <a:pPr algn="ctr" rtl="1"/>
            <a:r>
              <a:rPr lang="ar-EG" sz="2800" b="1" dirty="0">
                <a:latin typeface="Sakkal Majalla" panose="02000000000000000000" pitchFamily="2" charset="-78"/>
                <a:cs typeface="Sakkal Majalla" panose="02000000000000000000" pitchFamily="2" charset="-78"/>
              </a:rPr>
              <a:t> </a:t>
            </a:r>
            <a:r>
              <a:rPr lang="ar-EG" sz="3200" dirty="0">
                <a:solidFill>
                  <a:srgbClr val="FF0000"/>
                </a:solidFill>
                <a:latin typeface="Sakkal Majalla" panose="02000000000000000000" pitchFamily="2" charset="-78"/>
                <a:cs typeface="Sakkal Majalla" panose="02000000000000000000" pitchFamily="2" charset="-78"/>
              </a:rPr>
              <a:t>للأطفال مشكلات كثيرة  قد يقف عندها الآباء حائرين  </a:t>
            </a:r>
            <a:br>
              <a:rPr lang="ar-EG" sz="3200" dirty="0">
                <a:solidFill>
                  <a:srgbClr val="FF0000"/>
                </a:solidFill>
                <a:latin typeface="Sakkal Majalla" panose="02000000000000000000" pitchFamily="2" charset="-78"/>
                <a:cs typeface="Sakkal Majalla" panose="02000000000000000000" pitchFamily="2" charset="-78"/>
              </a:rPr>
            </a:br>
            <a:r>
              <a:rPr lang="ar-EG" sz="3200" dirty="0">
                <a:solidFill>
                  <a:srgbClr val="FF0000"/>
                </a:solidFill>
                <a:latin typeface="Sakkal Majalla" panose="02000000000000000000" pitchFamily="2" charset="-78"/>
                <a:cs typeface="Sakkal Majalla" panose="02000000000000000000" pitchFamily="2" charset="-78"/>
              </a:rPr>
              <a:t>ماهي المشكلات السلوكية للأطفال  ما قبل </a:t>
            </a:r>
            <a:r>
              <a:rPr lang="en-US" sz="3200" dirty="0">
                <a:solidFill>
                  <a:srgbClr val="FF0000"/>
                </a:solidFill>
                <a:latin typeface="Sakkal Majalla" panose="02000000000000000000" pitchFamily="2" charset="-78"/>
                <a:cs typeface="Sakkal Majalla" panose="02000000000000000000" pitchFamily="2" charset="-78"/>
              </a:rPr>
              <a:t> </a:t>
            </a:r>
            <a:r>
              <a:rPr lang="ar-EG" sz="3200" dirty="0">
                <a:solidFill>
                  <a:srgbClr val="FF0000"/>
                </a:solidFill>
                <a:latin typeface="Sakkal Majalla" panose="02000000000000000000" pitchFamily="2" charset="-78"/>
                <a:cs typeface="Sakkal Majalla" panose="02000000000000000000" pitchFamily="2" charset="-78"/>
              </a:rPr>
              <a:t>المدرسة</a:t>
            </a:r>
            <a:r>
              <a:rPr lang="ar-BH" sz="3200" dirty="0">
                <a:solidFill>
                  <a:srgbClr val="FF0000"/>
                </a:solidFill>
                <a:latin typeface="Sakkal Majalla" panose="02000000000000000000" pitchFamily="2" charset="-78"/>
                <a:cs typeface="Sakkal Majalla" panose="02000000000000000000" pitchFamily="2" charset="-78"/>
              </a:rPr>
              <a:t>؟</a:t>
            </a:r>
            <a:endParaRPr lang="ar-EG" sz="3200" dirty="0">
              <a:solidFill>
                <a:srgbClr val="FF0000"/>
              </a:solidFill>
              <a:latin typeface="Sakkal Majalla" panose="02000000000000000000" pitchFamily="2" charset="-78"/>
              <a:cs typeface="Sakkal Majalla" panose="02000000000000000000" pitchFamily="2" charset="-78"/>
            </a:endParaRPr>
          </a:p>
        </p:txBody>
      </p:sp>
      <p:sp>
        <p:nvSpPr>
          <p:cNvPr id="7" name="TextBox 6"/>
          <p:cNvSpPr txBox="1"/>
          <p:nvPr/>
        </p:nvSpPr>
        <p:spPr>
          <a:xfrm>
            <a:off x="127907" y="6457890"/>
            <a:ext cx="5177306" cy="400110"/>
          </a:xfrm>
          <a:prstGeom prst="rect">
            <a:avLst/>
          </a:prstGeom>
          <a:noFill/>
        </p:spPr>
        <p:txBody>
          <a:bodyPr wrap="square" rtlCol="0">
            <a:spAutoFit/>
          </a:bodyPr>
          <a:lstStyle/>
          <a:p>
            <a:pPr algn="r" rtl="1"/>
            <a:r>
              <a:rPr lang="ar-BH" sz="2000" b="1" dirty="0">
                <a:latin typeface="Sakkal Majalla" panose="02000000000000000000" pitchFamily="2" charset="-78"/>
                <a:cs typeface="Sakkal Majalla" panose="02000000000000000000" pitchFamily="2" charset="-78"/>
              </a:rPr>
              <a:t>المشكلات السلوكية لأطفال ما قبل المدرسة -التربية الأسرية-اسر 211</a:t>
            </a:r>
            <a:endParaRPr lang="en-US"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545308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625" y="1200809"/>
            <a:ext cx="5177119" cy="2369880"/>
          </a:xfrm>
          <a:prstGeom prst="rect">
            <a:avLst/>
          </a:prstGeom>
          <a:solidFill>
            <a:schemeClr val="accent6">
              <a:lumMod val="60000"/>
              <a:lumOff val="40000"/>
            </a:schemeClr>
          </a:solidFill>
        </p:spPr>
        <p:txBody>
          <a:bodyPr wrap="square">
            <a:spAutoFit/>
          </a:bodyPr>
          <a:lstStyle/>
          <a:p>
            <a:pPr marL="342900" indent="-342900" algn="r" rtl="1">
              <a:buFont typeface="Wingdings" panose="05000000000000000000" pitchFamily="2" charset="2"/>
              <a:buChar char="q"/>
            </a:pPr>
            <a:r>
              <a:rPr lang="ar-SA" sz="2800" b="1"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السن</a:t>
            </a:r>
            <a:r>
              <a:rPr lang="en-US" sz="2800" b="1"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a:t>
            </a:r>
            <a:r>
              <a:rPr lang="en-US" sz="2800"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 </a:t>
            </a:r>
            <a:r>
              <a:rPr lang="ar-SA" dirty="0">
                <a:solidFill>
                  <a:srgbClr val="FF6600"/>
                </a:solidFill>
                <a:latin typeface="Sakkal Majalla" panose="02000000000000000000" pitchFamily="2" charset="-78"/>
                <a:ea typeface="Times New Roman" panose="02020603050405020304" pitchFamily="18" charset="0"/>
                <a:cs typeface="Sakkal Majalla" panose="02000000000000000000" pitchFamily="2" charset="-78"/>
              </a:rPr>
              <a:t> </a:t>
            </a:r>
            <a:r>
              <a:rPr lang="ar-SA" sz="2400" b="1" dirty="0">
                <a:latin typeface="Sakkal Majalla" panose="02000000000000000000" pitchFamily="2" charset="-78"/>
                <a:ea typeface="Times New Roman" panose="02020603050405020304" pitchFamily="18" charset="0"/>
                <a:cs typeface="Sakkal Majalla" panose="02000000000000000000" pitchFamily="2" charset="-78"/>
              </a:rPr>
              <a:t>قد يبدو سلوك طفل ما في مرحلة من مراحل السن غير سوي، ولكن إذا ما ظهر في مرحلة أخرى فقد يبدو سويًا، فحين يبكي طفل في عمر الثالثة بسبب عدم حصوله على قطعة حلوى فإننا نعدٌ ذلك طبيعياً، أما حين يصدر السلوك نفسه عن طفل في سن الخامسة عشرة فإننا نعتبر ذلك غير سوي</a:t>
            </a:r>
            <a:r>
              <a:rPr lang="en-US" sz="2400" b="1" dirty="0">
                <a:latin typeface="Sakkal Majalla" panose="02000000000000000000" pitchFamily="2" charset="-78"/>
                <a:ea typeface="Times New Roman" panose="02020603050405020304" pitchFamily="18" charset="0"/>
                <a:cs typeface="Sakkal Majalla" panose="02000000000000000000" pitchFamily="2" charset="-78"/>
              </a:rPr>
              <a:t>.</a:t>
            </a:r>
            <a:endParaRPr lang="en-US" sz="2400" b="1"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6" name="Rectangle 5"/>
          <p:cNvSpPr/>
          <p:nvPr/>
        </p:nvSpPr>
        <p:spPr>
          <a:xfrm>
            <a:off x="6864625" y="3653611"/>
            <a:ext cx="5177119" cy="2739211"/>
          </a:xfrm>
          <a:prstGeom prst="rect">
            <a:avLst/>
          </a:prstGeom>
          <a:solidFill>
            <a:srgbClr val="9999FF"/>
          </a:solidFill>
        </p:spPr>
        <p:txBody>
          <a:bodyPr wrap="square">
            <a:spAutoFit/>
          </a:bodyPr>
          <a:lstStyle/>
          <a:p>
            <a:pPr marL="457200" indent="-457200" algn="r" rtl="1">
              <a:buFont typeface="Wingdings" panose="05000000000000000000" pitchFamily="2" charset="2"/>
              <a:buChar char="q"/>
            </a:pPr>
            <a:r>
              <a:rPr lang="ar-SA" sz="2800" b="1"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الموقف الـذي يظـهر في السلوك:</a:t>
            </a:r>
            <a:r>
              <a:rPr lang="ar-SA" sz="2800"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 </a:t>
            </a:r>
            <a:r>
              <a:rPr lang="ar-SA" sz="2400" b="1" dirty="0">
                <a:latin typeface="Sakkal Majalla" panose="02000000000000000000" pitchFamily="2" charset="-78"/>
                <a:ea typeface="Times New Roman" panose="02020603050405020304" pitchFamily="18" charset="0"/>
                <a:cs typeface="Sakkal Majalla" panose="02000000000000000000" pitchFamily="2" charset="-78"/>
              </a:rPr>
              <a:t>يعد الموقف أو الإطار الذي يظـهر فيه الـسلوك محدداً مهـماً من محددات السلوك السوي أو غير السوي ، فالسـلوك الذي قد يبدو لنا مسـتهجناً قد لا يصبح كذلك إذا ما حللنا الموقف الذي ظهر فيه هذا السلوك ، وقد نعتبره ردّة فعل عادية على الموقف الذي وجد الشخص فيه </a:t>
            </a:r>
            <a:r>
              <a:rPr lang="ar-BH" sz="2400" b="1" dirty="0">
                <a:latin typeface="Sakkal Majalla" panose="02000000000000000000" pitchFamily="2" charset="-78"/>
                <a:ea typeface="Times New Roman" panose="02020603050405020304" pitchFamily="18" charset="0"/>
                <a:cs typeface="Sakkal Majalla" panose="02000000000000000000" pitchFamily="2" charset="-78"/>
              </a:rPr>
              <a:t>.</a:t>
            </a:r>
            <a:endParaRPr lang="en-US" sz="2400" b="1"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7" name="Rectangle 6"/>
          <p:cNvSpPr/>
          <p:nvPr/>
        </p:nvSpPr>
        <p:spPr>
          <a:xfrm>
            <a:off x="320356" y="1119977"/>
            <a:ext cx="6344554" cy="1446550"/>
          </a:xfrm>
          <a:prstGeom prst="rect">
            <a:avLst/>
          </a:prstGeom>
          <a:solidFill>
            <a:schemeClr val="accent1">
              <a:lumMod val="40000"/>
              <a:lumOff val="60000"/>
            </a:schemeClr>
          </a:solidFill>
        </p:spPr>
        <p:txBody>
          <a:bodyPr wrap="square">
            <a:spAutoFit/>
          </a:bodyPr>
          <a:lstStyle/>
          <a:p>
            <a:pPr marL="457200" indent="-457200" algn="justLow" rtl="1">
              <a:buFont typeface="Wingdings" panose="05000000000000000000" pitchFamily="2" charset="2"/>
              <a:buChar char="q"/>
            </a:pPr>
            <a:r>
              <a:rPr lang="ar-SA" sz="2800" b="1"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التكرار:</a:t>
            </a:r>
            <a:r>
              <a:rPr lang="ar-BH" sz="2800" b="1"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 </a:t>
            </a:r>
            <a:r>
              <a:rPr lang="ar-SA" sz="2000" b="1" dirty="0">
                <a:latin typeface="Sakkal Majalla" panose="02000000000000000000" pitchFamily="2" charset="-78"/>
                <a:ea typeface="Times New Roman" panose="02020603050405020304" pitchFamily="18" charset="0"/>
                <a:cs typeface="Sakkal Majalla" panose="02000000000000000000" pitchFamily="2" charset="-78"/>
              </a:rPr>
              <a:t>من خلاله </a:t>
            </a:r>
            <a:r>
              <a:rPr lang="ar-BH" sz="2000" b="1" dirty="0">
                <a:latin typeface="Sakkal Majalla" panose="02000000000000000000" pitchFamily="2" charset="-78"/>
                <a:ea typeface="Times New Roman" panose="02020603050405020304" pitchFamily="18" charset="0"/>
                <a:cs typeface="Sakkal Majalla" panose="02000000000000000000" pitchFamily="2" charset="-78"/>
              </a:rPr>
              <a:t>يمكن </a:t>
            </a:r>
            <a:r>
              <a:rPr lang="ar-SA" sz="2000" b="1" dirty="0">
                <a:latin typeface="Sakkal Majalla" panose="02000000000000000000" pitchFamily="2" charset="-78"/>
                <a:ea typeface="Times New Roman" panose="02020603050405020304" pitchFamily="18" charset="0"/>
                <a:cs typeface="Sakkal Majalla" panose="02000000000000000000" pitchFamily="2" charset="-78"/>
              </a:rPr>
              <a:t>الحكم على سلوك ما بأنه سوي أو مضطرب هو مدى تكرار سلوك ما ، فالسلوك الذي يظهر مرة واحدة فقط أو مرات قليلة متباعدة لا يمكن اعتباره غير سوي إلا إذا كان هذا السلوك يلحق الأذى الشديد بالآخرين</a:t>
            </a:r>
            <a:r>
              <a:rPr lang="ar-BH" sz="2000" b="1" dirty="0">
                <a:latin typeface="Sakkal Majalla" panose="02000000000000000000" pitchFamily="2" charset="-78"/>
                <a:ea typeface="Times New Roman" panose="02020603050405020304" pitchFamily="18" charset="0"/>
                <a:cs typeface="Sakkal Majalla" panose="02000000000000000000" pitchFamily="2" charset="-78"/>
              </a:rPr>
              <a:t>.</a:t>
            </a:r>
            <a:r>
              <a:rPr lang="ar-SA" sz="2000" b="1" dirty="0">
                <a:latin typeface="Sakkal Majalla" panose="02000000000000000000" pitchFamily="2" charset="-78"/>
                <a:ea typeface="Times New Roman" panose="02020603050405020304" pitchFamily="18" charset="0"/>
                <a:cs typeface="Sakkal Majalla" panose="02000000000000000000" pitchFamily="2" charset="-78"/>
              </a:rPr>
              <a:t> </a:t>
            </a:r>
            <a:endParaRPr lang="en-US" sz="2000" b="1"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8" name="Rectangle 7"/>
          <p:cNvSpPr/>
          <p:nvPr/>
        </p:nvSpPr>
        <p:spPr>
          <a:xfrm>
            <a:off x="288404" y="2673139"/>
            <a:ext cx="6344554" cy="2062103"/>
          </a:xfrm>
          <a:prstGeom prst="rect">
            <a:avLst/>
          </a:prstGeom>
          <a:solidFill>
            <a:schemeClr val="accent4">
              <a:lumMod val="40000"/>
              <a:lumOff val="60000"/>
            </a:schemeClr>
          </a:solidFill>
        </p:spPr>
        <p:txBody>
          <a:bodyPr wrap="square">
            <a:spAutoFit/>
          </a:bodyPr>
          <a:lstStyle/>
          <a:p>
            <a:pPr marL="285750" indent="-285750" algn="justLow" rtl="1">
              <a:buFont typeface="Wingdings" panose="05000000000000000000" pitchFamily="2" charset="2"/>
              <a:buChar char="q"/>
            </a:pPr>
            <a:r>
              <a:rPr lang="en-US"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 </a:t>
            </a:r>
            <a:r>
              <a:rPr lang="ar-SA" sz="2800" b="1"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القيم والمعايير</a:t>
            </a:r>
            <a:r>
              <a:rPr lang="en-US" sz="2800" b="1"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a:t>
            </a:r>
            <a:r>
              <a:rPr lang="ar-SA" sz="2000" b="1" dirty="0">
                <a:latin typeface="Sakkal Majalla" panose="02000000000000000000" pitchFamily="2" charset="-78"/>
                <a:ea typeface="Times New Roman" panose="02020603050405020304" pitchFamily="18" charset="0"/>
                <a:cs typeface="Sakkal Majalla" panose="02000000000000000000" pitchFamily="2" charset="-78"/>
              </a:rPr>
              <a:t>الأطفال أنفسهم لا يطلقون على سلوكهم أو سلوك بعضهم بأنه سوي أو مضطرب، وإنما هم الكبار من يطلق ذلك، ومن هنا يوجد تفاوت كبير في أحكام الكبار نتيجة اختلاف رؤيتهم للسلوك واختلاف معايير قيمهم الخاصة بهم، فقد ينظر شخص إلى السلوك نفسه على أنه سوي وطبيعي، ونحن نلاحظ مثلاً</a:t>
            </a:r>
            <a:r>
              <a:rPr lang="ar-BH" sz="2000" b="1" dirty="0">
                <a:latin typeface="Sakkal Majalla" panose="02000000000000000000" pitchFamily="2" charset="-78"/>
                <a:ea typeface="Times New Roman" panose="02020603050405020304" pitchFamily="18" charset="0"/>
                <a:cs typeface="Sakkal Majalla" panose="02000000000000000000" pitchFamily="2" charset="-78"/>
              </a:rPr>
              <a:t>:</a:t>
            </a:r>
            <a:r>
              <a:rPr lang="ar-SA" sz="2000" b="1" dirty="0">
                <a:latin typeface="Sakkal Majalla" panose="02000000000000000000" pitchFamily="2" charset="-78"/>
                <a:ea typeface="Times New Roman" panose="02020603050405020304" pitchFamily="18" charset="0"/>
                <a:cs typeface="Sakkal Majalla" panose="02000000000000000000" pitchFamily="2" charset="-78"/>
              </a:rPr>
              <a:t> أن كثيرًا من الأهل يضحكون ويفرحون، في حين أن بعضهم الآخر ينزعج من هذا السلوك</a:t>
            </a:r>
            <a:r>
              <a:rPr lang="ar-BH" sz="2000" b="1" dirty="0">
                <a:latin typeface="Sakkal Majalla" panose="02000000000000000000" pitchFamily="2" charset="-78"/>
                <a:ea typeface="Times New Roman" panose="02020603050405020304" pitchFamily="18" charset="0"/>
                <a:cs typeface="Sakkal Majalla" panose="02000000000000000000" pitchFamily="2" charset="-78"/>
              </a:rPr>
              <a:t>.</a:t>
            </a:r>
            <a:endParaRPr lang="en-US" sz="2000" b="1"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9" name="Rectangle 8"/>
          <p:cNvSpPr/>
          <p:nvPr/>
        </p:nvSpPr>
        <p:spPr>
          <a:xfrm>
            <a:off x="288404" y="4841854"/>
            <a:ext cx="6344554" cy="1446550"/>
          </a:xfrm>
          <a:prstGeom prst="rect">
            <a:avLst/>
          </a:prstGeom>
          <a:solidFill>
            <a:srgbClr val="FF9999"/>
          </a:solidFill>
        </p:spPr>
        <p:txBody>
          <a:bodyPr wrap="square">
            <a:spAutoFit/>
          </a:bodyPr>
          <a:lstStyle/>
          <a:p>
            <a:pPr marL="457200" indent="-457200" algn="justLow" rtl="1">
              <a:buFont typeface="Wingdings" panose="05000000000000000000" pitchFamily="2" charset="2"/>
              <a:buChar char="q"/>
            </a:pPr>
            <a:r>
              <a:rPr lang="ar-SA" sz="2800" b="1"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الاستغراب:</a:t>
            </a:r>
            <a:r>
              <a:rPr lang="ar-SA" sz="2800"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 </a:t>
            </a:r>
            <a:r>
              <a:rPr lang="ar-SA" sz="2000" b="1" dirty="0">
                <a:latin typeface="Sakkal Majalla" panose="02000000000000000000" pitchFamily="2" charset="-78"/>
                <a:ea typeface="Times New Roman" panose="02020603050405020304" pitchFamily="18" charset="0"/>
                <a:cs typeface="Sakkal Majalla" panose="02000000000000000000" pitchFamily="2" charset="-78"/>
              </a:rPr>
              <a:t>المقصود </a:t>
            </a:r>
            <a:r>
              <a:rPr lang="ar-BH" sz="2000" b="1" dirty="0">
                <a:latin typeface="Sakkal Majalla" panose="02000000000000000000" pitchFamily="2" charset="-78"/>
                <a:ea typeface="Times New Roman" panose="02020603050405020304" pitchFamily="18" charset="0"/>
                <a:cs typeface="Sakkal Majalla" panose="02000000000000000000" pitchFamily="2" charset="-78"/>
              </a:rPr>
              <a:t>به</a:t>
            </a:r>
            <a:r>
              <a:rPr lang="ar-SA" sz="2000" b="1" dirty="0">
                <a:latin typeface="Sakkal Majalla" panose="02000000000000000000" pitchFamily="2" charset="-78"/>
                <a:ea typeface="Times New Roman" panose="02020603050405020304" pitchFamily="18" charset="0"/>
                <a:cs typeface="Sakkal Majalla" panose="02000000000000000000" pitchFamily="2" charset="-78"/>
              </a:rPr>
              <a:t> هنا أن يكون السلوك لافتاً للنظر، وأي سلوك لافت للنظر يمكن اعتباره مضطرباً، وهنا لا يوجد فرق إذا كان السلوك مزعجاً  أو لطيفاً إذ يمكن لطفل هادئ  أن يكون مضطرباً سلوكياً تماماً مثل الطفل الصاخب، فخلف الهدوء الشديد قد يكمن حزن عميق أو حتى اكتئاب</a:t>
            </a:r>
            <a:r>
              <a:rPr lang="en-US" sz="2000" b="1" dirty="0">
                <a:latin typeface="Sakkal Majalla" panose="02000000000000000000" pitchFamily="2" charset="-78"/>
                <a:ea typeface="Times New Roman" panose="02020603050405020304" pitchFamily="18" charset="0"/>
                <a:cs typeface="Sakkal Majalla" panose="02000000000000000000" pitchFamily="2" charset="-78"/>
              </a:rPr>
              <a:t>.</a:t>
            </a:r>
            <a:endParaRPr lang="en-US" sz="2000" b="1"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10" name="Rectangle 9"/>
          <p:cNvSpPr/>
          <p:nvPr/>
        </p:nvSpPr>
        <p:spPr>
          <a:xfrm>
            <a:off x="3892092" y="254946"/>
            <a:ext cx="5352945"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a:r>
              <a:rPr lang="ar-BH"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معايير الحكم على السلوك</a:t>
            </a:r>
            <a:endParaRPr lang="en-US"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endParaRPr>
          </a:p>
        </p:txBody>
      </p:sp>
      <p:sp>
        <p:nvSpPr>
          <p:cNvPr id="11" name="TextBox 10"/>
          <p:cNvSpPr txBox="1"/>
          <p:nvPr/>
        </p:nvSpPr>
        <p:spPr>
          <a:xfrm>
            <a:off x="127907" y="6457890"/>
            <a:ext cx="5177306" cy="400110"/>
          </a:xfrm>
          <a:prstGeom prst="rect">
            <a:avLst/>
          </a:prstGeom>
          <a:noFill/>
        </p:spPr>
        <p:txBody>
          <a:bodyPr wrap="square" rtlCol="0">
            <a:spAutoFit/>
          </a:bodyPr>
          <a:lstStyle/>
          <a:p>
            <a:pPr algn="r" rtl="1"/>
            <a:r>
              <a:rPr lang="ar-BH" sz="2000" b="1" dirty="0">
                <a:latin typeface="Sakkal Majalla" panose="02000000000000000000" pitchFamily="2" charset="-78"/>
                <a:cs typeface="Sakkal Majalla" panose="02000000000000000000" pitchFamily="2" charset="-78"/>
              </a:rPr>
              <a:t>المشكلات السلوكية لأطفال ما قبل المدرسة -التربية الأسرية-اسر 211</a:t>
            </a:r>
            <a:endParaRPr lang="en-US"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752679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txBox="1">
            <a:spLocks/>
          </p:cNvSpPr>
          <p:nvPr/>
        </p:nvSpPr>
        <p:spPr>
          <a:xfrm>
            <a:off x="1558437" y="1334465"/>
            <a:ext cx="8229600" cy="3436318"/>
          </a:xfrm>
          <a:prstGeom prst="rect">
            <a:avLst/>
          </a:prstGeom>
          <a:solidFill>
            <a:schemeClr val="accent4">
              <a:lumMod val="40000"/>
              <a:lumOff val="6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EG" sz="4000" dirty="0">
                <a:latin typeface="Sakkal Majalla" panose="02000000000000000000" pitchFamily="2" charset="-78"/>
                <a:cs typeface="Sakkal Majalla" panose="02000000000000000000" pitchFamily="2" charset="-78"/>
              </a:rPr>
              <a:t>مشكلة الخوف</a:t>
            </a:r>
            <a:r>
              <a:rPr lang="ar-BH" sz="4000" dirty="0">
                <a:latin typeface="Sakkal Majalla" panose="02000000000000000000" pitchFamily="2" charset="-78"/>
                <a:cs typeface="Sakkal Majalla" panose="02000000000000000000" pitchFamily="2" charset="-78"/>
              </a:rPr>
              <a:t>.</a:t>
            </a:r>
            <a:endParaRPr lang="ar-EG" sz="4000" dirty="0">
              <a:latin typeface="Sakkal Majalla" panose="02000000000000000000" pitchFamily="2" charset="-78"/>
              <a:cs typeface="Sakkal Majalla" panose="02000000000000000000" pitchFamily="2" charset="-78"/>
            </a:endParaRPr>
          </a:p>
          <a:p>
            <a:pPr algn="r" rtl="1"/>
            <a:r>
              <a:rPr lang="ar-EG" sz="4000" dirty="0">
                <a:latin typeface="Sakkal Majalla" panose="02000000000000000000" pitchFamily="2" charset="-78"/>
                <a:cs typeface="Sakkal Majalla" panose="02000000000000000000" pitchFamily="2" charset="-78"/>
              </a:rPr>
              <a:t>مشكلة الكذب</a:t>
            </a:r>
            <a:r>
              <a:rPr lang="ar-BH" sz="4000" dirty="0">
                <a:latin typeface="Sakkal Majalla" panose="02000000000000000000" pitchFamily="2" charset="-78"/>
                <a:cs typeface="Sakkal Majalla" panose="02000000000000000000" pitchFamily="2" charset="-78"/>
              </a:rPr>
              <a:t>.</a:t>
            </a:r>
            <a:endParaRPr lang="ar-EG" sz="4000" dirty="0">
              <a:latin typeface="Sakkal Majalla" panose="02000000000000000000" pitchFamily="2" charset="-78"/>
              <a:cs typeface="Sakkal Majalla" panose="02000000000000000000" pitchFamily="2" charset="-78"/>
            </a:endParaRPr>
          </a:p>
          <a:p>
            <a:pPr algn="r" rtl="1"/>
            <a:r>
              <a:rPr lang="ar-EG" sz="4000" dirty="0">
                <a:latin typeface="Sakkal Majalla" panose="02000000000000000000" pitchFamily="2" charset="-78"/>
                <a:cs typeface="Sakkal Majalla" panose="02000000000000000000" pitchFamily="2" charset="-78"/>
              </a:rPr>
              <a:t>مشكلة العدوان</a:t>
            </a:r>
            <a:r>
              <a:rPr lang="ar-BH" sz="4000" dirty="0">
                <a:latin typeface="Sakkal Majalla" panose="02000000000000000000" pitchFamily="2" charset="-78"/>
                <a:cs typeface="Sakkal Majalla" panose="02000000000000000000" pitchFamily="2" charset="-78"/>
              </a:rPr>
              <a:t>.</a:t>
            </a:r>
            <a:endParaRPr lang="ar-EG" sz="4000" dirty="0">
              <a:latin typeface="Sakkal Majalla" panose="02000000000000000000" pitchFamily="2" charset="-78"/>
              <a:cs typeface="Sakkal Majalla" panose="02000000000000000000" pitchFamily="2" charset="-78"/>
            </a:endParaRPr>
          </a:p>
          <a:p>
            <a:pPr algn="r" rtl="1"/>
            <a:r>
              <a:rPr lang="ar-EG" sz="4000" dirty="0">
                <a:latin typeface="Sakkal Majalla" panose="02000000000000000000" pitchFamily="2" charset="-78"/>
                <a:cs typeface="Sakkal Majalla" panose="02000000000000000000" pitchFamily="2" charset="-78"/>
              </a:rPr>
              <a:t>مشكلة الثقة بالنفس</a:t>
            </a:r>
            <a:r>
              <a:rPr lang="ar-BH" sz="4000" dirty="0">
                <a:latin typeface="Sakkal Majalla" panose="02000000000000000000" pitchFamily="2" charset="-78"/>
                <a:cs typeface="Sakkal Majalla" panose="02000000000000000000" pitchFamily="2" charset="-78"/>
              </a:rPr>
              <a:t>.</a:t>
            </a:r>
            <a:endParaRPr lang="ar-EG" sz="4000" dirty="0">
              <a:latin typeface="Sakkal Majalla" panose="02000000000000000000" pitchFamily="2" charset="-78"/>
              <a:cs typeface="Sakkal Majalla" panose="02000000000000000000" pitchFamily="2" charset="-78"/>
            </a:endParaRPr>
          </a:p>
          <a:p>
            <a:pPr algn="r" rtl="1"/>
            <a:r>
              <a:rPr lang="ar-EG" sz="4000" dirty="0">
                <a:latin typeface="Sakkal Majalla" panose="02000000000000000000" pitchFamily="2" charset="-78"/>
                <a:cs typeface="Sakkal Majalla" panose="02000000000000000000" pitchFamily="2" charset="-78"/>
              </a:rPr>
              <a:t>مشكلة الخجل عند الأطفال</a:t>
            </a:r>
            <a:r>
              <a:rPr lang="ar-BH" sz="4000" dirty="0">
                <a:latin typeface="Sakkal Majalla" panose="02000000000000000000" pitchFamily="2" charset="-78"/>
                <a:cs typeface="Sakkal Majalla" panose="02000000000000000000" pitchFamily="2" charset="-78"/>
              </a:rPr>
              <a:t>.</a:t>
            </a:r>
            <a:endParaRPr lang="ar-EG" sz="4000" dirty="0">
              <a:latin typeface="Sakkal Majalla" panose="02000000000000000000" pitchFamily="2" charset="-78"/>
              <a:cs typeface="Sakkal Majalla" panose="02000000000000000000" pitchFamily="2" charset="-78"/>
            </a:endParaRPr>
          </a:p>
        </p:txBody>
      </p:sp>
      <p:sp>
        <p:nvSpPr>
          <p:cNvPr id="4" name="Rectangle 3"/>
          <p:cNvSpPr/>
          <p:nvPr/>
        </p:nvSpPr>
        <p:spPr>
          <a:xfrm>
            <a:off x="2332384" y="315826"/>
            <a:ext cx="7045176"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a:r>
              <a:rPr lang="ar-EG"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أمثلة المشاكل السلوكية عند الأطفال</a:t>
            </a:r>
            <a:endParaRPr lang="en-US"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endParaRPr>
          </a:p>
        </p:txBody>
      </p:sp>
      <p:sp>
        <p:nvSpPr>
          <p:cNvPr id="5" name="TextBox 4"/>
          <p:cNvSpPr txBox="1"/>
          <p:nvPr/>
        </p:nvSpPr>
        <p:spPr>
          <a:xfrm>
            <a:off x="127907" y="6457890"/>
            <a:ext cx="5177306" cy="400110"/>
          </a:xfrm>
          <a:prstGeom prst="rect">
            <a:avLst/>
          </a:prstGeom>
          <a:noFill/>
        </p:spPr>
        <p:txBody>
          <a:bodyPr wrap="square" rtlCol="0">
            <a:spAutoFit/>
          </a:bodyPr>
          <a:lstStyle/>
          <a:p>
            <a:pPr algn="r" rtl="1"/>
            <a:r>
              <a:rPr lang="ar-BH" sz="2000" b="1" dirty="0">
                <a:latin typeface="Sakkal Majalla" panose="02000000000000000000" pitchFamily="2" charset="-78"/>
                <a:cs typeface="Sakkal Majalla" panose="02000000000000000000" pitchFamily="2" charset="-78"/>
              </a:rPr>
              <a:t>المشكلات السلوكية لأطفال ما قبل المدرسة -التربية الأسرية-اسر 211</a:t>
            </a:r>
            <a:endParaRPr lang="en-US"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083492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2"/>
          <p:cNvSpPr txBox="1">
            <a:spLocks/>
          </p:cNvSpPr>
          <p:nvPr/>
        </p:nvSpPr>
        <p:spPr>
          <a:xfrm>
            <a:off x="-4578440" y="1204791"/>
            <a:ext cx="8229600" cy="48244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endParaRPr lang="ar-EG" sz="3200" b="1" dirty="0"/>
          </a:p>
        </p:txBody>
      </p:sp>
      <p:sp>
        <p:nvSpPr>
          <p:cNvPr id="7" name="Rectangle 6"/>
          <p:cNvSpPr/>
          <p:nvPr/>
        </p:nvSpPr>
        <p:spPr>
          <a:xfrm>
            <a:off x="2421175" y="194240"/>
            <a:ext cx="7045176"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a:r>
              <a:rPr lang="ar-SA"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مشكلة الخوف عند الأطفال</a:t>
            </a:r>
            <a:endParaRPr lang="en-US"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endParaRPr>
          </a:p>
        </p:txBody>
      </p:sp>
      <p:sp>
        <p:nvSpPr>
          <p:cNvPr id="8" name="مربع نص 4"/>
          <p:cNvSpPr txBox="1"/>
          <p:nvPr/>
        </p:nvSpPr>
        <p:spPr>
          <a:xfrm>
            <a:off x="1634188" y="1044208"/>
            <a:ext cx="9776804" cy="2677656"/>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1">
            <a:spAutoFit/>
          </a:bodyPr>
          <a:lstStyle/>
          <a:p>
            <a:pPr algn="r" rtl="1"/>
            <a:r>
              <a:rPr lang="ar-EG" sz="2800" dirty="0">
                <a:latin typeface="Sakkal Majalla" panose="02000000000000000000" pitchFamily="2" charset="-78"/>
                <a:cs typeface="Sakkal Majalla" panose="02000000000000000000" pitchFamily="2" charset="-78"/>
              </a:rPr>
              <a:t>الخوف أمر طبيعي يشعر به الإنسان في بعض المواقف التي تهدد حياته بالخطر وهو مفيد فهو يحميه من هذا الخطر</a:t>
            </a:r>
            <a:r>
              <a:rPr lang="ar-BH" sz="2800" dirty="0">
                <a:latin typeface="Sakkal Majalla" panose="02000000000000000000" pitchFamily="2" charset="-78"/>
                <a:cs typeface="Sakkal Majalla" panose="02000000000000000000" pitchFamily="2" charset="-78"/>
              </a:rPr>
              <a:t>.</a:t>
            </a:r>
          </a:p>
          <a:p>
            <a:pPr algn="r" rtl="1"/>
            <a:r>
              <a:rPr lang="ar-SA" sz="2800" dirty="0">
                <a:latin typeface="Sakkal Majalla" panose="02000000000000000000" pitchFamily="2" charset="-78"/>
                <a:ea typeface="Times New Roman" panose="02020603050405020304" pitchFamily="18" charset="0"/>
                <a:cs typeface="Sakkal Majalla" panose="02000000000000000000" pitchFamily="2" charset="-78"/>
              </a:rPr>
              <a:t>لكن هناك من الخوف ما هو مَرَضي فالخوف المبالَغ فيه والمتكرر لأي سبب يكون خوفًا غير طبيعي</a:t>
            </a:r>
            <a:r>
              <a:rPr lang="ar-BH" sz="2800" dirty="0">
                <a:latin typeface="Sakkal Majalla" panose="02000000000000000000" pitchFamily="2" charset="-78"/>
                <a:ea typeface="Times New Roman" panose="02020603050405020304" pitchFamily="18" charset="0"/>
                <a:cs typeface="Sakkal Majalla" panose="02000000000000000000" pitchFamily="2" charset="-78"/>
              </a:rPr>
              <a:t>.</a:t>
            </a:r>
          </a:p>
          <a:p>
            <a:pPr algn="r" rtl="1"/>
            <a:r>
              <a:rPr lang="ar-SA" sz="2800" dirty="0">
                <a:latin typeface="Sakkal Majalla" panose="02000000000000000000" pitchFamily="2" charset="-78"/>
                <a:ea typeface="Times New Roman" panose="02020603050405020304" pitchFamily="18" charset="0"/>
                <a:cs typeface="Sakkal Majalla" panose="02000000000000000000" pitchFamily="2" charset="-78"/>
              </a:rPr>
              <a:t>يعرف الخوف بأنه حالة انفعالية طبيعية يشعر بها الإنسان وكل الكائنات الحية في بعض المواقف التي فيها نوع من الخطر، وقد تظهر هذه المخاوف بصورة واضحة في سن الثالثة من العمر، وتتراوح درجاتها بين الحذر، والهلع، والرعب</a:t>
            </a:r>
            <a:endParaRPr lang="ar-EG" sz="2800" dirty="0">
              <a:latin typeface="Sakkal Majalla" panose="02000000000000000000" pitchFamily="2" charset="-78"/>
              <a:cs typeface="Sakkal Majalla" panose="02000000000000000000" pitchFamily="2" charset="-78"/>
            </a:endParaRPr>
          </a:p>
        </p:txBody>
      </p:sp>
      <p:pic>
        <p:nvPicPr>
          <p:cNvPr id="2050" name="Picture 935" descr="http://www.almhml.com/media/images/dm33_com_children_(10).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113" y="231246"/>
            <a:ext cx="1534076" cy="16017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4007847138"/>
              </p:ext>
            </p:extLst>
          </p:nvPr>
        </p:nvGraphicFramePr>
        <p:xfrm>
          <a:off x="966536" y="3864483"/>
          <a:ext cx="10444456" cy="2434265"/>
        </p:xfrm>
        <a:graphic>
          <a:graphicData uri="http://schemas.openxmlformats.org/drawingml/2006/table">
            <a:tbl>
              <a:tblPr firstRow="1" bandRow="1">
                <a:tableStyleId>{5C22544A-7EE6-4342-B048-85BDC9FD1C3A}</a:tableStyleId>
              </a:tblPr>
              <a:tblGrid>
                <a:gridCol w="5500525">
                  <a:extLst>
                    <a:ext uri="{9D8B030D-6E8A-4147-A177-3AD203B41FA5}">
                      <a16:colId xmlns:a16="http://schemas.microsoft.com/office/drawing/2014/main" val="20000"/>
                    </a:ext>
                  </a:extLst>
                </a:gridCol>
                <a:gridCol w="4943931">
                  <a:extLst>
                    <a:ext uri="{9D8B030D-6E8A-4147-A177-3AD203B41FA5}">
                      <a16:colId xmlns:a16="http://schemas.microsoft.com/office/drawing/2014/main" val="20001"/>
                    </a:ext>
                  </a:extLst>
                </a:gridCol>
              </a:tblGrid>
              <a:tr h="43998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EG" sz="2400" b="1" dirty="0">
                          <a:solidFill>
                            <a:srgbClr val="FF0000"/>
                          </a:solidFill>
                          <a:latin typeface="Sakkal Majalla" panose="02000000000000000000" pitchFamily="2" charset="-78"/>
                          <a:cs typeface="Sakkal Majalla" panose="02000000000000000000" pitchFamily="2" charset="-78"/>
                        </a:rPr>
                        <a:t>علاج مشكلة</a:t>
                      </a:r>
                      <a:r>
                        <a:rPr lang="ar-BH" sz="2400" b="1" dirty="0">
                          <a:solidFill>
                            <a:srgbClr val="FF0000"/>
                          </a:solidFill>
                          <a:latin typeface="Sakkal Majalla" panose="02000000000000000000" pitchFamily="2" charset="-78"/>
                          <a:cs typeface="Sakkal Majalla" panose="02000000000000000000" pitchFamily="2" charset="-78"/>
                        </a:rPr>
                        <a:t> الخوف</a:t>
                      </a:r>
                      <a:endParaRPr lang="en-US" sz="24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EG" sz="2400" b="1" dirty="0">
                          <a:solidFill>
                            <a:srgbClr val="FF0000"/>
                          </a:solidFill>
                          <a:latin typeface="Sakkal Majalla" panose="02000000000000000000" pitchFamily="2" charset="-78"/>
                          <a:cs typeface="Sakkal Majalla" panose="02000000000000000000" pitchFamily="2" charset="-78"/>
                        </a:rPr>
                        <a:t>الأمور التي تسبب الخوف عند الأطفال</a:t>
                      </a:r>
                      <a:endParaRPr lang="en-US" sz="24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000"/>
                  </a:ext>
                </a:extLst>
              </a:tr>
              <a:tr h="1977065">
                <a:tc>
                  <a:txBody>
                    <a:bodyPr/>
                    <a:lstStyle/>
                    <a:p>
                      <a:pPr marL="457200" indent="-457200" algn="r" rtl="1">
                        <a:buFont typeface="Arial" panose="020B0604020202020204" pitchFamily="34" charset="0"/>
                        <a:buChar char="•"/>
                      </a:pPr>
                      <a:r>
                        <a:rPr lang="ar-EG" sz="2400" b="1" dirty="0">
                          <a:latin typeface="Sakkal Majalla" panose="02000000000000000000" pitchFamily="2" charset="-78"/>
                          <a:cs typeface="Sakkal Majalla" panose="02000000000000000000" pitchFamily="2" charset="-78"/>
                        </a:rPr>
                        <a:t>الابتعاد عن الأسباب التي تؤدي إلى خوف الطفل</a:t>
                      </a:r>
                      <a:r>
                        <a:rPr lang="ar-BH" sz="2400" b="1" dirty="0">
                          <a:latin typeface="Sakkal Majalla" panose="02000000000000000000" pitchFamily="2" charset="-78"/>
                          <a:cs typeface="Sakkal Majalla" panose="02000000000000000000" pitchFamily="2" charset="-78"/>
                        </a:rPr>
                        <a:t>.</a:t>
                      </a:r>
                    </a:p>
                    <a:p>
                      <a:pPr marL="457200" marR="0" lvl="1" indent="-4572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EG" sz="2400" b="1" dirty="0">
                          <a:latin typeface="Sakkal Majalla" panose="02000000000000000000" pitchFamily="2" charset="-78"/>
                          <a:cs typeface="Sakkal Majalla" panose="02000000000000000000" pitchFamily="2" charset="-78"/>
                        </a:rPr>
                        <a:t>مناقشة الطفل بعد زوال الخوف</a:t>
                      </a:r>
                      <a:r>
                        <a:rPr lang="ar-BH" sz="2400" b="1" dirty="0">
                          <a:latin typeface="Sakkal Majalla" panose="02000000000000000000" pitchFamily="2" charset="-78"/>
                          <a:cs typeface="Sakkal Majalla" panose="02000000000000000000" pitchFamily="2" charset="-78"/>
                        </a:rPr>
                        <a:t>.</a:t>
                      </a:r>
                      <a:endParaRPr lang="ar-EG" sz="2400" b="1" dirty="0">
                        <a:latin typeface="Sakkal Majalla" panose="02000000000000000000" pitchFamily="2" charset="-78"/>
                        <a:cs typeface="Sakkal Majalla" panose="02000000000000000000" pitchFamily="2" charset="-78"/>
                      </a:endParaRPr>
                    </a:p>
                    <a:p>
                      <a:pPr marL="457200" indent="-457200" algn="r" rtl="1">
                        <a:buFont typeface="Arial" panose="020B0604020202020204" pitchFamily="34" charset="0"/>
                        <a:buChar char="•"/>
                      </a:pPr>
                      <a:r>
                        <a:rPr lang="ar-EG" sz="2400" b="1" dirty="0">
                          <a:latin typeface="Sakkal Majalla" panose="02000000000000000000" pitchFamily="2" charset="-78"/>
                          <a:cs typeface="Sakkal Majalla" panose="02000000000000000000" pitchFamily="2" charset="-78"/>
                        </a:rPr>
                        <a:t>تعويد الطفل تدريجيا بعد تهيئته</a:t>
                      </a:r>
                      <a:r>
                        <a:rPr lang="ar-BH" sz="2400" b="1" dirty="0">
                          <a:latin typeface="Sakkal Majalla" panose="02000000000000000000" pitchFamily="2" charset="-78"/>
                          <a:cs typeface="Sakkal Majalla" panose="02000000000000000000" pitchFamily="2" charset="-78"/>
                        </a:rPr>
                        <a:t> </a:t>
                      </a:r>
                      <a:r>
                        <a:rPr lang="ar-EG" sz="2400" b="1" dirty="0">
                          <a:latin typeface="Sakkal Majalla" panose="02000000000000000000" pitchFamily="2" charset="-78"/>
                          <a:cs typeface="Sakkal Majalla" panose="02000000000000000000" pitchFamily="2" charset="-78"/>
                        </a:rPr>
                        <a:t>لمشاهدة الأشياء التي يخافها</a:t>
                      </a:r>
                    </a:p>
                    <a:p>
                      <a:pPr marL="457200" indent="-457200" algn="r" rtl="1">
                        <a:buFont typeface="Arial" panose="020B0604020202020204" pitchFamily="34" charset="0"/>
                        <a:buChar char="•"/>
                      </a:pPr>
                      <a:r>
                        <a:rPr lang="ar-EG" sz="2400" b="1" dirty="0">
                          <a:latin typeface="Sakkal Majalla" panose="02000000000000000000" pitchFamily="2" charset="-78"/>
                          <a:cs typeface="Sakkal Majalla" panose="02000000000000000000" pitchFamily="2" charset="-78"/>
                        </a:rPr>
                        <a:t>عرض الطفل على الطبيب في حاله الخوف المرضي</a:t>
                      </a:r>
                      <a:r>
                        <a:rPr lang="ar-BH" sz="2400" b="1" dirty="0">
                          <a:latin typeface="Sakkal Majalla" panose="02000000000000000000" pitchFamily="2" charset="-78"/>
                          <a:cs typeface="Sakkal Majalla" panose="02000000000000000000" pitchFamily="2" charset="-78"/>
                        </a:rPr>
                        <a:t>.</a:t>
                      </a:r>
                      <a:r>
                        <a:rPr lang="ar-EG" sz="2400" b="1" dirty="0">
                          <a:latin typeface="Sakkal Majalla" panose="02000000000000000000" pitchFamily="2" charset="-78"/>
                          <a:cs typeface="Sakkal Majalla" panose="02000000000000000000" pitchFamily="2" charset="-78"/>
                        </a:rPr>
                        <a:t> </a:t>
                      </a:r>
                      <a:endParaRPr lang="en-US" sz="2400" dirty="0">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285750" indent="-285750" algn="r" rtl="1">
                        <a:buFont typeface="Arial" panose="020B0604020202020204" pitchFamily="34" charset="0"/>
                        <a:buChar char="•"/>
                      </a:pPr>
                      <a:r>
                        <a:rPr lang="ar-EG" sz="2400" b="1" dirty="0">
                          <a:latin typeface="Sakkal Majalla" panose="02000000000000000000" pitchFamily="2" charset="-78"/>
                          <a:cs typeface="Sakkal Majalla" panose="02000000000000000000" pitchFamily="2" charset="-78"/>
                        </a:rPr>
                        <a:t>تهديد الأبوين له وتخويفه</a:t>
                      </a:r>
                      <a:r>
                        <a:rPr lang="ar-BH" sz="2400" b="1" dirty="0">
                          <a:latin typeface="Sakkal Majalla" panose="02000000000000000000" pitchFamily="2" charset="-78"/>
                          <a:cs typeface="Sakkal Majalla" panose="02000000000000000000" pitchFamily="2" charset="-78"/>
                        </a:rPr>
                        <a:t> </a:t>
                      </a:r>
                      <a:r>
                        <a:rPr lang="ar-SA" sz="2400" b="1" kern="1200" dirty="0">
                          <a:solidFill>
                            <a:schemeClr val="dk1"/>
                          </a:solidFill>
                          <a:effectLst/>
                          <a:latin typeface="Sakkal Majalla" panose="02000000000000000000" pitchFamily="2" charset="-78"/>
                          <a:ea typeface="+mn-ea"/>
                          <a:cs typeface="Sakkal Majalla" panose="02000000000000000000" pitchFamily="2" charset="-78"/>
                        </a:rPr>
                        <a:t>باستمرار</a:t>
                      </a:r>
                      <a:r>
                        <a:rPr lang="ar-BH" sz="2400" b="1" kern="1200" dirty="0">
                          <a:solidFill>
                            <a:schemeClr val="dk1"/>
                          </a:solidFill>
                          <a:effectLst/>
                          <a:latin typeface="Sakkal Majalla" panose="02000000000000000000" pitchFamily="2" charset="-78"/>
                          <a:ea typeface="+mn-ea"/>
                          <a:cs typeface="Sakkal Majalla" panose="02000000000000000000" pitchFamily="2" charset="-78"/>
                        </a:rPr>
                        <a:t>.</a:t>
                      </a:r>
                      <a:endParaRPr lang="ar-EG" sz="2400" b="1" dirty="0">
                        <a:latin typeface="Sakkal Majalla" panose="02000000000000000000" pitchFamily="2" charset="-78"/>
                        <a:cs typeface="Sakkal Majalla" panose="02000000000000000000" pitchFamily="2" charset="-78"/>
                      </a:endParaRPr>
                    </a:p>
                    <a:p>
                      <a:pPr marL="285750" indent="-285750" algn="r" rtl="1">
                        <a:buFont typeface="Arial" panose="020B0604020202020204" pitchFamily="34" charset="0"/>
                        <a:buChar char="•"/>
                      </a:pPr>
                      <a:r>
                        <a:rPr lang="ar-EG" sz="2400" b="1" dirty="0">
                          <a:latin typeface="Sakkal Majalla" panose="02000000000000000000" pitchFamily="2" charset="-78"/>
                          <a:cs typeface="Sakkal Majalla" panose="02000000000000000000" pitchFamily="2" charset="-78"/>
                        </a:rPr>
                        <a:t>مشاهدته للمناظر العنيفة والقصص المخيفة</a:t>
                      </a:r>
                      <a:r>
                        <a:rPr lang="ar-BH" sz="2400" b="1" dirty="0">
                          <a:latin typeface="Sakkal Majalla" panose="02000000000000000000" pitchFamily="2" charset="-78"/>
                          <a:cs typeface="Sakkal Majalla" panose="02000000000000000000" pitchFamily="2" charset="-78"/>
                        </a:rPr>
                        <a:t>.</a:t>
                      </a:r>
                      <a:endParaRPr lang="ar-EG" sz="2400" b="1" dirty="0">
                        <a:latin typeface="Sakkal Majalla" panose="02000000000000000000" pitchFamily="2" charset="-78"/>
                        <a:cs typeface="Sakkal Majalla" panose="02000000000000000000" pitchFamily="2" charset="-78"/>
                      </a:endParaRPr>
                    </a:p>
                    <a:p>
                      <a:pPr marL="285750" indent="-285750" algn="r" rtl="1">
                        <a:buFont typeface="Arial" panose="020B0604020202020204" pitchFamily="34" charset="0"/>
                        <a:buChar char="•"/>
                      </a:pPr>
                      <a:r>
                        <a:rPr lang="ar-EG" sz="2400" b="1" dirty="0">
                          <a:latin typeface="Sakkal Majalla" panose="02000000000000000000" pitchFamily="2" charset="-78"/>
                          <a:cs typeface="Sakkal Majalla" panose="02000000000000000000" pitchFamily="2" charset="-78"/>
                        </a:rPr>
                        <a:t>افتقاره للحب والرعاية </a:t>
                      </a:r>
                      <a:r>
                        <a:rPr lang="ar-BH" sz="2400" b="1" dirty="0">
                          <a:latin typeface="Sakkal Majalla" panose="02000000000000000000" pitchFamily="2" charset="-78"/>
                          <a:cs typeface="Sakkal Majalla" panose="02000000000000000000" pitchFamily="2" charset="-78"/>
                        </a:rPr>
                        <a:t>.</a:t>
                      </a:r>
                      <a:endParaRPr lang="ar-EG" sz="2400" b="1" dirty="0">
                        <a:latin typeface="Sakkal Majalla" panose="02000000000000000000" pitchFamily="2" charset="-78"/>
                        <a:cs typeface="Sakkal Majalla" panose="02000000000000000000" pitchFamily="2" charset="-78"/>
                      </a:endParaRPr>
                    </a:p>
                    <a:p>
                      <a:pPr marL="285750" indent="-285750" algn="r" rtl="1">
                        <a:buFont typeface="Arial" panose="020B0604020202020204" pitchFamily="34" charset="0"/>
                        <a:buChar char="•"/>
                      </a:pPr>
                      <a:r>
                        <a:rPr lang="ar-EG" sz="2400" b="1" dirty="0">
                          <a:latin typeface="Sakkal Majalla" panose="02000000000000000000" pitchFamily="2" charset="-78"/>
                          <a:cs typeface="Sakkal Majalla" panose="02000000000000000000" pitchFamily="2" charset="-78"/>
                        </a:rPr>
                        <a:t>الخلافات الزوجية أمام الأطفال </a:t>
                      </a:r>
                      <a:r>
                        <a:rPr lang="ar-BH" sz="2400" b="1" dirty="0">
                          <a:latin typeface="Sakkal Majalla" panose="02000000000000000000" pitchFamily="2" charset="-78"/>
                          <a:cs typeface="Sakkal Majalla" panose="02000000000000000000" pitchFamily="2" charset="-78"/>
                        </a:rPr>
                        <a:t>.</a:t>
                      </a:r>
                    </a:p>
                    <a:p>
                      <a:pPr marL="285750" indent="-285750" algn="r" rtl="1">
                        <a:buFont typeface="Arial" panose="020B0604020202020204" pitchFamily="34" charset="0"/>
                        <a:buChar char="•"/>
                      </a:pPr>
                      <a:r>
                        <a:rPr lang="ar-EG" sz="2400" b="1" dirty="0">
                          <a:latin typeface="Sakkal Majalla" panose="02000000000000000000" pitchFamily="2" charset="-78"/>
                          <a:cs typeface="Sakkal Majalla" panose="02000000000000000000" pitchFamily="2" charset="-78"/>
                        </a:rPr>
                        <a:t>المبالغة في الخوف والقلق  من الآباء</a:t>
                      </a:r>
                      <a:r>
                        <a:rPr lang="ar-BH" sz="2400" b="1" dirty="0">
                          <a:latin typeface="Sakkal Majalla" panose="02000000000000000000" pitchFamily="2" charset="-78"/>
                          <a:cs typeface="Sakkal Majalla" panose="02000000000000000000" pitchFamily="2" charset="-78"/>
                        </a:rPr>
                        <a:t> </a:t>
                      </a:r>
                      <a:r>
                        <a:rPr lang="ar-EG" sz="2400" b="1" dirty="0">
                          <a:latin typeface="Sakkal Majalla" panose="02000000000000000000" pitchFamily="2" charset="-78"/>
                          <a:cs typeface="Sakkal Majalla" panose="02000000000000000000" pitchFamily="2" charset="-78"/>
                        </a:rPr>
                        <a:t>على الأبناء</a:t>
                      </a:r>
                      <a:r>
                        <a:rPr lang="ar-BH" sz="2400" b="1" dirty="0">
                          <a:latin typeface="Sakkal Majalla" panose="02000000000000000000" pitchFamily="2" charset="-78"/>
                          <a:cs typeface="Sakkal Majalla" panose="02000000000000000000" pitchFamily="2" charset="-78"/>
                        </a:rPr>
                        <a:t>.</a:t>
                      </a:r>
                      <a:endParaRPr lang="en-US" sz="2400" dirty="0">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001"/>
                  </a:ext>
                </a:extLst>
              </a:tr>
            </a:tbl>
          </a:graphicData>
        </a:graphic>
      </p:graphicFrame>
      <p:sp>
        <p:nvSpPr>
          <p:cNvPr id="10" name="TextBox 9"/>
          <p:cNvSpPr txBox="1"/>
          <p:nvPr/>
        </p:nvSpPr>
        <p:spPr>
          <a:xfrm>
            <a:off x="127907" y="6457890"/>
            <a:ext cx="5177306" cy="400110"/>
          </a:xfrm>
          <a:prstGeom prst="rect">
            <a:avLst/>
          </a:prstGeom>
          <a:noFill/>
        </p:spPr>
        <p:txBody>
          <a:bodyPr wrap="square" rtlCol="0">
            <a:spAutoFit/>
          </a:bodyPr>
          <a:lstStyle/>
          <a:p>
            <a:pPr algn="r" rtl="1"/>
            <a:r>
              <a:rPr lang="ar-BH" sz="2000" b="1" dirty="0">
                <a:latin typeface="Sakkal Majalla" panose="02000000000000000000" pitchFamily="2" charset="-78"/>
                <a:cs typeface="Sakkal Majalla" panose="02000000000000000000" pitchFamily="2" charset="-78"/>
              </a:rPr>
              <a:t>المشكلات السلوكية لأطفال ما قبل المدرسة -التربية الأسرية-اسر 211</a:t>
            </a:r>
            <a:endParaRPr lang="en-US"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339924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428912193"/>
              </p:ext>
            </p:extLst>
          </p:nvPr>
        </p:nvGraphicFramePr>
        <p:xfrm>
          <a:off x="577402" y="2614982"/>
          <a:ext cx="11037195" cy="3810000"/>
        </p:xfrm>
        <a:graphic>
          <a:graphicData uri="http://schemas.openxmlformats.org/drawingml/2006/table">
            <a:tbl>
              <a:tblPr firstRow="1" bandRow="1">
                <a:tableStyleId>{5C22544A-7EE6-4342-B048-85BDC9FD1C3A}</a:tableStyleId>
              </a:tblPr>
              <a:tblGrid>
                <a:gridCol w="6430924">
                  <a:extLst>
                    <a:ext uri="{9D8B030D-6E8A-4147-A177-3AD203B41FA5}">
                      <a16:colId xmlns:a16="http://schemas.microsoft.com/office/drawing/2014/main" val="20000"/>
                    </a:ext>
                  </a:extLst>
                </a:gridCol>
                <a:gridCol w="4606271">
                  <a:extLst>
                    <a:ext uri="{9D8B030D-6E8A-4147-A177-3AD203B41FA5}">
                      <a16:colId xmlns:a16="http://schemas.microsoft.com/office/drawing/2014/main" val="20001"/>
                    </a:ext>
                  </a:extLst>
                </a:gridCol>
              </a:tblGrid>
              <a:tr h="3879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EG" sz="2800" b="1" dirty="0">
                          <a:solidFill>
                            <a:srgbClr val="FF0000"/>
                          </a:solidFill>
                          <a:latin typeface="Sakkal Majalla" panose="02000000000000000000" pitchFamily="2" charset="-78"/>
                          <a:cs typeface="Sakkal Majalla" panose="02000000000000000000" pitchFamily="2" charset="-78"/>
                        </a:rPr>
                        <a:t>علاج مشكلة</a:t>
                      </a:r>
                      <a:r>
                        <a:rPr lang="ar-BH" sz="2800" b="1" dirty="0">
                          <a:solidFill>
                            <a:srgbClr val="FF0000"/>
                          </a:solidFill>
                          <a:latin typeface="Sakkal Majalla" panose="02000000000000000000" pitchFamily="2" charset="-78"/>
                          <a:cs typeface="Sakkal Majalla" panose="02000000000000000000" pitchFamily="2" charset="-78"/>
                        </a:rPr>
                        <a:t> الكذب</a:t>
                      </a:r>
                      <a:endParaRPr lang="en-US" sz="2800" b="1"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BH" sz="2800" b="1" dirty="0">
                          <a:solidFill>
                            <a:srgbClr val="FF0000"/>
                          </a:solidFill>
                          <a:latin typeface="Sakkal Majalla" panose="02000000000000000000" pitchFamily="2" charset="-78"/>
                          <a:cs typeface="Sakkal Majalla" panose="02000000000000000000" pitchFamily="2" charset="-78"/>
                        </a:rPr>
                        <a:t>أسباب الكذب</a:t>
                      </a:r>
                      <a:endParaRPr lang="en-US" sz="2800" b="1"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000"/>
                  </a:ext>
                </a:extLst>
              </a:tr>
              <a:tr h="370840">
                <a:tc>
                  <a:txBody>
                    <a:bodyPr/>
                    <a:lstStyle/>
                    <a:p>
                      <a:pPr marL="342900" lvl="0" indent="-342900" algn="r" rtl="1">
                        <a:buFont typeface="Arial" panose="020B0604020202020204" pitchFamily="34" charset="0"/>
                        <a:buChar char="•"/>
                      </a:pPr>
                      <a:r>
                        <a:rPr lang="ar-SA" sz="2400" b="1" kern="1200" dirty="0">
                          <a:solidFill>
                            <a:schemeClr val="dk1"/>
                          </a:solidFill>
                          <a:effectLst/>
                          <a:latin typeface="Sakkal Majalla" panose="02000000000000000000" pitchFamily="2" charset="-78"/>
                          <a:ea typeface="+mn-ea"/>
                          <a:cs typeface="Sakkal Majalla" panose="02000000000000000000" pitchFamily="2" charset="-78"/>
                        </a:rPr>
                        <a:t>تدريب الطفل على مصارحة والديه وتعليمه أهمية الصدق والحقيقة.</a:t>
                      </a:r>
                      <a:endParaRPr lang="en-US" sz="2400" b="1" kern="1200" dirty="0">
                        <a:solidFill>
                          <a:schemeClr val="dk1"/>
                        </a:solidFill>
                        <a:effectLst/>
                        <a:latin typeface="Sakkal Majalla" panose="02000000000000000000" pitchFamily="2" charset="-78"/>
                        <a:ea typeface="+mn-ea"/>
                        <a:cs typeface="Sakkal Majalla" panose="02000000000000000000" pitchFamily="2" charset="-78"/>
                      </a:endParaRPr>
                    </a:p>
                    <a:p>
                      <a:pPr marL="342900" lvl="0" indent="-342900" algn="r" rtl="1">
                        <a:buFont typeface="Arial" panose="020B0604020202020204" pitchFamily="34" charset="0"/>
                        <a:buChar char="•"/>
                      </a:pPr>
                      <a:r>
                        <a:rPr lang="ar-SA" sz="2400" b="1" kern="1200" dirty="0">
                          <a:solidFill>
                            <a:schemeClr val="dk1"/>
                          </a:solidFill>
                          <a:effectLst/>
                          <a:latin typeface="Sakkal Majalla" panose="02000000000000000000" pitchFamily="2" charset="-78"/>
                          <a:ea typeface="+mn-ea"/>
                          <a:cs typeface="Sakkal Majalla" panose="02000000000000000000" pitchFamily="2" charset="-78"/>
                        </a:rPr>
                        <a:t>التأكد من دوافع الكذب قبل العقاب والتأنيب</a:t>
                      </a:r>
                      <a:r>
                        <a:rPr lang="en-US" sz="2400" b="1" kern="1200" dirty="0">
                          <a:solidFill>
                            <a:schemeClr val="dk1"/>
                          </a:solidFill>
                          <a:effectLst/>
                          <a:latin typeface="Sakkal Majalla" panose="02000000000000000000" pitchFamily="2" charset="-78"/>
                          <a:ea typeface="+mn-ea"/>
                          <a:cs typeface="Sakkal Majalla" panose="02000000000000000000" pitchFamily="2" charset="-78"/>
                        </a:rPr>
                        <a:t>. </a:t>
                      </a:r>
                    </a:p>
                    <a:p>
                      <a:pPr marL="342900" lvl="0" indent="-342900" algn="r" rtl="1">
                        <a:buFont typeface="Arial" panose="020B0604020202020204" pitchFamily="34" charset="0"/>
                        <a:buChar char="•"/>
                      </a:pPr>
                      <a:r>
                        <a:rPr lang="ar-SA" sz="2400" b="1" kern="1200" dirty="0">
                          <a:solidFill>
                            <a:schemeClr val="dk1"/>
                          </a:solidFill>
                          <a:effectLst/>
                          <a:latin typeface="Sakkal Majalla" panose="02000000000000000000" pitchFamily="2" charset="-78"/>
                          <a:ea typeface="+mn-ea"/>
                          <a:cs typeface="Sakkal Majalla" panose="02000000000000000000" pitchFamily="2" charset="-78"/>
                        </a:rPr>
                        <a:t>مناقشة الطفل وتوضيح ما يجب عليه اتباعه لتجنب هذا السلوك.</a:t>
                      </a:r>
                      <a:endParaRPr lang="en-US" sz="2400" b="1" kern="1200" dirty="0">
                        <a:solidFill>
                          <a:schemeClr val="dk1"/>
                        </a:solidFill>
                        <a:effectLst/>
                        <a:latin typeface="Sakkal Majalla" panose="02000000000000000000" pitchFamily="2" charset="-78"/>
                        <a:ea typeface="+mn-ea"/>
                        <a:cs typeface="Sakkal Majalla" panose="02000000000000000000" pitchFamily="2" charset="-78"/>
                      </a:endParaRPr>
                    </a:p>
                    <a:p>
                      <a:pPr marL="342900" lvl="0" indent="-342900" algn="r" rtl="1">
                        <a:buFont typeface="Arial" panose="020B0604020202020204" pitchFamily="34" charset="0"/>
                        <a:buChar char="•"/>
                      </a:pPr>
                      <a:r>
                        <a:rPr lang="ar-SA" sz="2400" b="1" kern="1200" dirty="0">
                          <a:solidFill>
                            <a:schemeClr val="dk1"/>
                          </a:solidFill>
                          <a:effectLst/>
                          <a:latin typeface="Sakkal Majalla" panose="02000000000000000000" pitchFamily="2" charset="-78"/>
                          <a:ea typeface="+mn-ea"/>
                          <a:cs typeface="Sakkal Majalla" panose="02000000000000000000" pitchFamily="2" charset="-78"/>
                        </a:rPr>
                        <a:t>مكافأة الطفل إذا التزم بالصدق وابتعد عن الكذب.</a:t>
                      </a:r>
                      <a:endParaRPr lang="en-US" sz="2400" b="1" kern="1200" dirty="0">
                        <a:solidFill>
                          <a:schemeClr val="dk1"/>
                        </a:solidFill>
                        <a:effectLst/>
                        <a:latin typeface="Sakkal Majalla" panose="02000000000000000000" pitchFamily="2" charset="-78"/>
                        <a:ea typeface="+mn-ea"/>
                        <a:cs typeface="Sakkal Majalla" panose="02000000000000000000" pitchFamily="2" charset="-78"/>
                      </a:endParaRPr>
                    </a:p>
                    <a:p>
                      <a:pPr marL="342900" lvl="0" indent="-342900" algn="r" rtl="1">
                        <a:buFont typeface="Arial" panose="020B0604020202020204" pitchFamily="34" charset="0"/>
                        <a:buChar char="•"/>
                      </a:pPr>
                      <a:r>
                        <a:rPr lang="ar-SA" sz="2400" b="1" kern="1200" dirty="0">
                          <a:solidFill>
                            <a:schemeClr val="dk1"/>
                          </a:solidFill>
                          <a:effectLst/>
                          <a:latin typeface="Sakkal Majalla" panose="02000000000000000000" pitchFamily="2" charset="-78"/>
                          <a:ea typeface="+mn-ea"/>
                          <a:cs typeface="Sakkal Majalla" panose="02000000000000000000" pitchFamily="2" charset="-78"/>
                        </a:rPr>
                        <a:t>تقديم القدوة الحسنة للطفل.</a:t>
                      </a:r>
                      <a:endParaRPr lang="en-US" sz="2400" b="1" kern="1200" dirty="0">
                        <a:solidFill>
                          <a:schemeClr val="dk1"/>
                        </a:solidFill>
                        <a:effectLst/>
                        <a:latin typeface="Sakkal Majalla" panose="02000000000000000000" pitchFamily="2" charset="-78"/>
                        <a:ea typeface="+mn-ea"/>
                        <a:cs typeface="Sakkal Majalla" panose="02000000000000000000" pitchFamily="2" charset="-78"/>
                      </a:endParaRPr>
                    </a:p>
                    <a:p>
                      <a:pPr marL="342900" lvl="0" indent="-342900" algn="r" rtl="1">
                        <a:buFont typeface="Arial" panose="020B0604020202020204" pitchFamily="34" charset="0"/>
                        <a:buChar char="•"/>
                      </a:pPr>
                      <a:r>
                        <a:rPr lang="ar-SA" sz="2400" b="1" kern="1200" dirty="0">
                          <a:solidFill>
                            <a:schemeClr val="dk1"/>
                          </a:solidFill>
                          <a:effectLst/>
                          <a:latin typeface="Sakkal Majalla" panose="02000000000000000000" pitchFamily="2" charset="-78"/>
                          <a:ea typeface="+mn-ea"/>
                          <a:cs typeface="Sakkal Majalla" panose="02000000000000000000" pitchFamily="2" charset="-78"/>
                        </a:rPr>
                        <a:t>التذكير الدائم بتعاليم ديننا الإسلامي وقيمه ومبادئه والعقاب الذي ينتظر الكاذب والثواب الذي ينتظر الصادق.</a:t>
                      </a:r>
                      <a:endParaRPr lang="en-US" sz="2000" b="1" dirty="0">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285750" lvl="0" indent="-285750" algn="r" rtl="1">
                        <a:buFont typeface="Arial" panose="020B0604020202020204" pitchFamily="34" charset="0"/>
                        <a:buChar char="•"/>
                      </a:pPr>
                      <a:r>
                        <a:rPr lang="ar-SA" sz="2400" b="1" kern="1200" dirty="0">
                          <a:solidFill>
                            <a:schemeClr val="dk1"/>
                          </a:solidFill>
                          <a:effectLst/>
                          <a:latin typeface="Sakkal Majalla" panose="02000000000000000000" pitchFamily="2" charset="-78"/>
                          <a:ea typeface="+mn-ea"/>
                          <a:cs typeface="Sakkal Majalla" panose="02000000000000000000" pitchFamily="2" charset="-78"/>
                        </a:rPr>
                        <a:t>تميز الطفل بسعة الخيال والبعد عن الواقع </a:t>
                      </a:r>
                      <a:r>
                        <a:rPr lang="en-US" sz="2400" b="1" kern="1200" dirty="0">
                          <a:solidFill>
                            <a:schemeClr val="dk1"/>
                          </a:solidFill>
                          <a:effectLst/>
                          <a:latin typeface="Sakkal Majalla" panose="02000000000000000000" pitchFamily="2" charset="-78"/>
                          <a:ea typeface="+mn-ea"/>
                          <a:cs typeface="Sakkal Majalla" panose="02000000000000000000" pitchFamily="2" charset="-78"/>
                        </a:rPr>
                        <a:t> .</a:t>
                      </a:r>
                    </a:p>
                    <a:p>
                      <a:pPr marL="285750" lvl="0" indent="-285750" algn="r" rtl="1">
                        <a:buFont typeface="Arial" panose="020B0604020202020204" pitchFamily="34" charset="0"/>
                        <a:buChar char="•"/>
                      </a:pPr>
                      <a:r>
                        <a:rPr lang="ar-SA" sz="2400" b="1" kern="1200" dirty="0">
                          <a:solidFill>
                            <a:schemeClr val="dk1"/>
                          </a:solidFill>
                          <a:effectLst/>
                          <a:latin typeface="Sakkal Majalla" panose="02000000000000000000" pitchFamily="2" charset="-78"/>
                          <a:ea typeface="+mn-ea"/>
                          <a:cs typeface="Sakkal Majalla" panose="02000000000000000000" pitchFamily="2" charset="-78"/>
                        </a:rPr>
                        <a:t>الدفاع عن النفس للهروب من عقاب قد يقع عليه.                                </a:t>
                      </a:r>
                      <a:endParaRPr lang="en-US" sz="2400" b="1" kern="1200" dirty="0">
                        <a:solidFill>
                          <a:schemeClr val="dk1"/>
                        </a:solidFill>
                        <a:effectLst/>
                        <a:latin typeface="Sakkal Majalla" panose="02000000000000000000" pitchFamily="2" charset="-78"/>
                        <a:ea typeface="+mn-ea"/>
                        <a:cs typeface="Sakkal Majalla" panose="02000000000000000000" pitchFamily="2" charset="-78"/>
                      </a:endParaRPr>
                    </a:p>
                    <a:p>
                      <a:pPr marL="285750" lvl="0" indent="-285750" algn="r" rtl="1">
                        <a:buFont typeface="Arial" panose="020B0604020202020204" pitchFamily="34" charset="0"/>
                        <a:buChar char="•"/>
                      </a:pPr>
                      <a:r>
                        <a:rPr lang="ar-SA" sz="2400" b="1" kern="1200" dirty="0">
                          <a:solidFill>
                            <a:schemeClr val="dk1"/>
                          </a:solidFill>
                          <a:effectLst/>
                          <a:latin typeface="Sakkal Majalla" panose="02000000000000000000" pitchFamily="2" charset="-78"/>
                          <a:ea typeface="+mn-ea"/>
                          <a:cs typeface="Sakkal Majalla" panose="02000000000000000000" pitchFamily="2" charset="-78"/>
                        </a:rPr>
                        <a:t> تقليد سلوك الكبار، والاقتداء بهم </a:t>
                      </a:r>
                      <a:r>
                        <a:rPr lang="en-US" sz="2400" b="1" kern="1200" dirty="0">
                          <a:solidFill>
                            <a:schemeClr val="dk1"/>
                          </a:solidFill>
                          <a:effectLst/>
                          <a:latin typeface="Sakkal Majalla" panose="02000000000000000000" pitchFamily="2" charset="-78"/>
                          <a:ea typeface="+mn-ea"/>
                          <a:cs typeface="Sakkal Majalla" panose="02000000000000000000" pitchFamily="2" charset="-78"/>
                        </a:rPr>
                        <a:t>.</a:t>
                      </a:r>
                    </a:p>
                    <a:p>
                      <a:pPr marL="285750" lvl="0" indent="-285750" algn="r" rtl="1">
                        <a:buFont typeface="Arial" panose="020B0604020202020204" pitchFamily="34" charset="0"/>
                        <a:buChar char="•"/>
                      </a:pPr>
                      <a:r>
                        <a:rPr lang="ar-SA" sz="2400" b="1" kern="1200" dirty="0">
                          <a:solidFill>
                            <a:schemeClr val="dk1"/>
                          </a:solidFill>
                          <a:effectLst/>
                          <a:latin typeface="Sakkal Majalla" panose="02000000000000000000" pitchFamily="2" charset="-78"/>
                          <a:ea typeface="+mn-ea"/>
                          <a:cs typeface="Sakkal Majalla" panose="02000000000000000000" pitchFamily="2" charset="-78"/>
                        </a:rPr>
                        <a:t>الشعور بالنقص أو التباهي والتفاخر.</a:t>
                      </a:r>
                      <a:endParaRPr lang="en-US" sz="2400" b="1" kern="1200" dirty="0">
                        <a:solidFill>
                          <a:schemeClr val="dk1"/>
                        </a:solidFill>
                        <a:effectLst/>
                        <a:latin typeface="Sakkal Majalla" panose="02000000000000000000" pitchFamily="2" charset="-78"/>
                        <a:ea typeface="+mn-ea"/>
                        <a:cs typeface="Sakkal Majalla" panose="02000000000000000000" pitchFamily="2" charset="-78"/>
                      </a:endParaRPr>
                    </a:p>
                    <a:p>
                      <a:pPr marL="285750" lvl="0" indent="-285750" algn="r" rtl="1">
                        <a:buFont typeface="Arial" panose="020B0604020202020204" pitchFamily="34" charset="0"/>
                        <a:buChar char="•"/>
                      </a:pPr>
                      <a:r>
                        <a:rPr lang="ar-BH" sz="2400" b="1" kern="1200" dirty="0">
                          <a:solidFill>
                            <a:schemeClr val="dk1"/>
                          </a:solidFill>
                          <a:effectLst/>
                          <a:latin typeface="Sakkal Majalla" panose="02000000000000000000" pitchFamily="2" charset="-78"/>
                          <a:ea typeface="+mn-ea"/>
                          <a:cs typeface="Sakkal Majalla" panose="02000000000000000000" pitchFamily="2" charset="-78"/>
                        </a:rPr>
                        <a:t>إثارة الانتباه خاصة عند انشغال الأهل وعدم الاهتمام به.</a:t>
                      </a:r>
                      <a:endParaRPr lang="en-US" sz="2400" b="1" kern="1200" dirty="0">
                        <a:solidFill>
                          <a:schemeClr val="dk1"/>
                        </a:solidFill>
                        <a:effectLst/>
                        <a:latin typeface="Sakkal Majalla" panose="02000000000000000000" pitchFamily="2" charset="-78"/>
                        <a:ea typeface="+mn-ea"/>
                        <a:cs typeface="Sakkal Majalla" panose="02000000000000000000" pitchFamily="2" charset="-78"/>
                      </a:endParaRPr>
                    </a:p>
                    <a:p>
                      <a:pPr marL="285750" lvl="0" indent="-285750" algn="r" rtl="1">
                        <a:buFont typeface="Arial" panose="020B0604020202020204" pitchFamily="34" charset="0"/>
                        <a:buChar char="•"/>
                      </a:pPr>
                      <a:r>
                        <a:rPr lang="ar-BH" sz="2400" b="1" kern="1200" dirty="0">
                          <a:solidFill>
                            <a:schemeClr val="dk1"/>
                          </a:solidFill>
                          <a:effectLst/>
                          <a:latin typeface="Sakkal Majalla" panose="02000000000000000000" pitchFamily="2" charset="-78"/>
                          <a:ea typeface="+mn-ea"/>
                          <a:cs typeface="Sakkal Majalla" panose="02000000000000000000" pitchFamily="2" charset="-78"/>
                        </a:rPr>
                        <a:t>إدخال السرور على الأهل والأخرين.</a:t>
                      </a:r>
                      <a:endParaRPr lang="en-US" sz="2400" b="1" kern="1200" dirty="0">
                        <a:solidFill>
                          <a:schemeClr val="dk1"/>
                        </a:solidFill>
                        <a:effectLst/>
                        <a:latin typeface="Sakkal Majalla" panose="02000000000000000000" pitchFamily="2" charset="-78"/>
                        <a:ea typeface="+mn-ea"/>
                        <a:cs typeface="Sakkal Majalla" panose="02000000000000000000" pitchFamily="2" charset="-78"/>
                      </a:endParaRPr>
                    </a:p>
                    <a:p>
                      <a:pPr algn="r" rtl="1"/>
                      <a:endParaRPr lang="en-US" b="1" dirty="0">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001"/>
                  </a:ext>
                </a:extLst>
              </a:tr>
            </a:tbl>
          </a:graphicData>
        </a:graphic>
      </p:graphicFrame>
      <p:sp>
        <p:nvSpPr>
          <p:cNvPr id="5" name="Rectangle 4"/>
          <p:cNvSpPr/>
          <p:nvPr/>
        </p:nvSpPr>
        <p:spPr>
          <a:xfrm>
            <a:off x="2601480" y="310150"/>
            <a:ext cx="7045176"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a:r>
              <a:rPr lang="ar-SA"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مشكلة ال</a:t>
            </a:r>
            <a:r>
              <a:rPr lang="ar-BH"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كذب</a:t>
            </a:r>
            <a:r>
              <a:rPr lang="ar-SA"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 عند الأطفال</a:t>
            </a:r>
            <a:endParaRPr lang="en-US"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endParaRPr>
          </a:p>
        </p:txBody>
      </p:sp>
      <p:sp>
        <p:nvSpPr>
          <p:cNvPr id="7" name="مربع نص 4"/>
          <p:cNvSpPr txBox="1"/>
          <p:nvPr/>
        </p:nvSpPr>
        <p:spPr>
          <a:xfrm>
            <a:off x="577402" y="1093234"/>
            <a:ext cx="11292223" cy="1446550"/>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1">
            <a:spAutoFit/>
          </a:bodyPr>
          <a:lstStyle/>
          <a:p>
            <a:pPr algn="justLow" rtl="1"/>
            <a:r>
              <a:rPr lang="ar-BH" sz="3200" b="1"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الكذب :</a:t>
            </a:r>
            <a:r>
              <a:rPr lang="ar-BH" sz="2800" dirty="0">
                <a:latin typeface="Sakkal Majalla" panose="02000000000000000000" pitchFamily="2" charset="-78"/>
                <a:ea typeface="Times New Roman" panose="02020603050405020304" pitchFamily="18" charset="0"/>
                <a:cs typeface="Sakkal Majalla" panose="02000000000000000000" pitchFamily="2" charset="-78"/>
              </a:rPr>
              <a:t> هو سلوك غير سوي يكتسبه الطفل من بيئته لأسباب عديدة ، لابد من معرفتها ودراستها وتعويد الطفل على الصدق لان </a:t>
            </a:r>
            <a:r>
              <a:rPr lang="ar-BH" sz="2800"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الكذب إذا أهملت معالجته  قد يتحول الى سلوك أصيل لدى الطفل يصعب التخلص منه في الكبر</a:t>
            </a:r>
            <a:r>
              <a:rPr lang="ar-BH" sz="2800" dirty="0">
                <a:latin typeface="Sakkal Majalla" panose="02000000000000000000" pitchFamily="2" charset="-78"/>
                <a:ea typeface="Times New Roman" panose="02020603050405020304" pitchFamily="18" charset="0"/>
                <a:cs typeface="Sakkal Majalla" panose="02000000000000000000" pitchFamily="2" charset="-78"/>
              </a:rPr>
              <a:t>، فلابد من تعويد الطفل على القيم والدين وضرب المثل والقصص لاكتساب سلوك  الصدق والابتعاد عن الكذب.</a:t>
            </a:r>
            <a:endParaRPr lang="en-US" sz="2800" dirty="0">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8" name="TextBox 7"/>
          <p:cNvSpPr txBox="1"/>
          <p:nvPr/>
        </p:nvSpPr>
        <p:spPr>
          <a:xfrm>
            <a:off x="127907" y="6457890"/>
            <a:ext cx="5177306" cy="400110"/>
          </a:xfrm>
          <a:prstGeom prst="rect">
            <a:avLst/>
          </a:prstGeom>
          <a:noFill/>
        </p:spPr>
        <p:txBody>
          <a:bodyPr wrap="square" rtlCol="0">
            <a:spAutoFit/>
          </a:bodyPr>
          <a:lstStyle/>
          <a:p>
            <a:pPr algn="r" rtl="1"/>
            <a:r>
              <a:rPr lang="ar-BH" sz="2000" b="1" dirty="0">
                <a:latin typeface="Sakkal Majalla" panose="02000000000000000000" pitchFamily="2" charset="-78"/>
                <a:cs typeface="Sakkal Majalla" panose="02000000000000000000" pitchFamily="2" charset="-78"/>
              </a:rPr>
              <a:t>المشكلات السلوكية لأطفال ما قبل المدرسة -التربية الأسرية-اسر 211</a:t>
            </a:r>
            <a:endParaRPr lang="en-US"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397070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4551" y="3669449"/>
            <a:ext cx="10264463" cy="1200329"/>
          </a:xfrm>
          <a:prstGeom prst="rect">
            <a:avLst/>
          </a:prstGeom>
          <a:solidFill>
            <a:schemeClr val="accent4">
              <a:lumMod val="20000"/>
              <a:lumOff val="80000"/>
            </a:schemeClr>
          </a:solidFill>
        </p:spPr>
        <p:txBody>
          <a:bodyPr wrap="square">
            <a:spAutoFit/>
          </a:bodyPr>
          <a:lstStyle/>
          <a:p>
            <a:pPr marL="245110" marR="0" indent="-171450" algn="justLow" rtl="1">
              <a:spcBef>
                <a:spcPts val="0"/>
              </a:spcBef>
              <a:spcAft>
                <a:spcPts val="0"/>
              </a:spcAft>
              <a:tabLst>
                <a:tab pos="245110" algn="l"/>
                <a:tab pos="416560" algn="l"/>
              </a:tabLst>
            </a:pPr>
            <a:r>
              <a:rPr lang="ar-SA" dirty="0">
                <a:latin typeface="Sakkal Majalla" panose="02000000000000000000" pitchFamily="2" charset="-78"/>
                <a:ea typeface="Times New Roman" panose="02020603050405020304" pitchFamily="18" charset="0"/>
                <a:cs typeface="Sakkal Majalla" panose="02000000000000000000" pitchFamily="2" charset="-78"/>
              </a:rPr>
              <a:t> </a:t>
            </a:r>
            <a:r>
              <a:rPr lang="ar-SA" sz="2400" b="1" u="sng"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الكذب الادعائ</a:t>
            </a:r>
            <a:r>
              <a:rPr lang="ar-BH" sz="2400" b="1" u="sng"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ي</a:t>
            </a:r>
            <a:r>
              <a:rPr lang="ar-BH" sz="2400" b="1"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 </a:t>
            </a:r>
            <a:r>
              <a:rPr lang="ar-SA" sz="2400" b="1" dirty="0">
                <a:latin typeface="Sakkal Majalla" panose="02000000000000000000" pitchFamily="2" charset="-78"/>
                <a:ea typeface="Times New Roman" panose="02020603050405020304" pitchFamily="18" charset="0"/>
                <a:cs typeface="Sakkal Majalla" panose="02000000000000000000" pitchFamily="2" charset="-78"/>
              </a:rPr>
              <a:t>يلجأ إليه الطفل للشعور بالنقص أو الحرمان ، وفيه يبالغ بالأشياء الكثيرة التي يملكها ، فيحدث الأطفال أنه يملك ألعاباً كثيرة وثمينة ، أو يحدثهم عن والده وثروته ، أو عن مسكنهم ويبالغ في وصفه</a:t>
            </a:r>
            <a:r>
              <a:rPr lang="en-US" sz="2400" b="1" dirty="0">
                <a:latin typeface="Sakkal Majalla" panose="02000000000000000000" pitchFamily="2" charset="-78"/>
                <a:ea typeface="Times New Roman" panose="02020603050405020304" pitchFamily="18" charset="0"/>
                <a:cs typeface="Sakkal Majalla" panose="02000000000000000000" pitchFamily="2" charset="-78"/>
              </a:rPr>
              <a:t> </a:t>
            </a:r>
            <a:r>
              <a:rPr lang="ar-SA" sz="2400" b="1" dirty="0">
                <a:latin typeface="Sakkal Majalla" panose="02000000000000000000" pitchFamily="2" charset="-78"/>
                <a:ea typeface="Times New Roman" panose="02020603050405020304" pitchFamily="18" charset="0"/>
                <a:cs typeface="Sakkal Majalla" panose="02000000000000000000" pitchFamily="2" charset="-78"/>
              </a:rPr>
              <a:t>ومن صور الكذب الادعائي التي تحصل لدى الأطفال كثيراً التظاهر بالمرض عند الذهاب إلى المدرسة</a:t>
            </a:r>
            <a:r>
              <a:rPr lang="en-US" sz="2400" dirty="0">
                <a:latin typeface="Sakkal Majalla" panose="02000000000000000000" pitchFamily="2" charset="-78"/>
                <a:ea typeface="Times New Roman" panose="02020603050405020304" pitchFamily="18" charset="0"/>
                <a:cs typeface="Sakkal Majalla" panose="02000000000000000000" pitchFamily="2" charset="-78"/>
              </a:rPr>
              <a:t>. </a:t>
            </a:r>
            <a:endParaRPr lang="en-US" sz="2400"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4" name="Rectangle 3"/>
          <p:cNvSpPr/>
          <p:nvPr/>
        </p:nvSpPr>
        <p:spPr>
          <a:xfrm>
            <a:off x="1004552" y="1291794"/>
            <a:ext cx="10264462" cy="1200329"/>
          </a:xfrm>
          <a:prstGeom prst="rect">
            <a:avLst/>
          </a:prstGeom>
          <a:solidFill>
            <a:srgbClr val="FFCCFF"/>
          </a:solidFill>
        </p:spPr>
        <p:txBody>
          <a:bodyPr wrap="square">
            <a:spAutoFit/>
          </a:bodyPr>
          <a:lstStyle/>
          <a:p>
            <a:pPr marR="0" lvl="0" algn="justLow" rtl="1">
              <a:spcBef>
                <a:spcPts val="0"/>
              </a:spcBef>
              <a:spcAft>
                <a:spcPts val="0"/>
              </a:spcAft>
              <a:tabLst>
                <a:tab pos="245110" algn="l"/>
              </a:tabLst>
            </a:pPr>
            <a:r>
              <a:rPr lang="ar-SA" sz="2400" b="1" u="sng"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الكذب الخيالي</a:t>
            </a:r>
            <a:r>
              <a:rPr lang="en-US" sz="2400" b="1" u="sng"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 </a:t>
            </a:r>
            <a:r>
              <a:rPr lang="ar-SA" sz="2400" b="1" dirty="0">
                <a:latin typeface="Sakkal Majalla" panose="02000000000000000000" pitchFamily="2" charset="-78"/>
                <a:ea typeface="Times New Roman" panose="02020603050405020304" pitchFamily="18" charset="0"/>
                <a:cs typeface="Sakkal Majalla" panose="02000000000000000000" pitchFamily="2" charset="-78"/>
              </a:rPr>
              <a:t>  غالباً ما يكون لدى المبدعين أو أصحاب الخيال الواسع ، فالطفل قد يتخيل شيئا</a:t>
            </a:r>
            <a:r>
              <a:rPr lang="ar-BH" sz="2400" b="1" dirty="0">
                <a:latin typeface="Sakkal Majalla" panose="02000000000000000000" pitchFamily="2" charset="-78"/>
                <a:ea typeface="Times New Roman" panose="02020603050405020304" pitchFamily="18" charset="0"/>
                <a:cs typeface="Sakkal Majalla" panose="02000000000000000000" pitchFamily="2" charset="-78"/>
              </a:rPr>
              <a:t>ً</a:t>
            </a:r>
            <a:r>
              <a:rPr lang="ar-SA" sz="2400" b="1" dirty="0">
                <a:latin typeface="Sakkal Majalla" panose="02000000000000000000" pitchFamily="2" charset="-78"/>
                <a:ea typeface="Times New Roman" panose="02020603050405020304" pitchFamily="18" charset="0"/>
                <a:cs typeface="Sakkal Majalla" panose="02000000000000000000" pitchFamily="2" charset="-78"/>
              </a:rPr>
              <a:t> ويحوله إلى حقيقة وهذا لا يعد كذباً حقيقيًا، التوجيه هو دور الوالدين، للتفريق بين الخيال والحقيقة بما يتناسب مع نمو الطفل، ومن الخطأ اتهامه هنا بالكذب</a:t>
            </a:r>
            <a:r>
              <a:rPr lang="ar-SA" sz="2400" dirty="0">
                <a:latin typeface="Sakkal Majalla" panose="02000000000000000000" pitchFamily="2" charset="-78"/>
                <a:ea typeface="Times New Roman" panose="02020603050405020304" pitchFamily="18" charset="0"/>
                <a:cs typeface="Sakkal Majalla" panose="02000000000000000000" pitchFamily="2" charset="-78"/>
              </a:rPr>
              <a:t>.</a:t>
            </a:r>
            <a:endParaRPr lang="en-US" sz="2400" dirty="0">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5" name="Rectangle 4"/>
          <p:cNvSpPr/>
          <p:nvPr/>
        </p:nvSpPr>
        <p:spPr>
          <a:xfrm>
            <a:off x="1004552" y="2607566"/>
            <a:ext cx="10264462" cy="830997"/>
          </a:xfrm>
          <a:prstGeom prst="rect">
            <a:avLst/>
          </a:prstGeom>
          <a:solidFill>
            <a:schemeClr val="tx2">
              <a:lumMod val="20000"/>
              <a:lumOff val="80000"/>
            </a:schemeClr>
          </a:solidFill>
        </p:spPr>
        <p:txBody>
          <a:bodyPr wrap="square">
            <a:spAutoFit/>
          </a:bodyPr>
          <a:lstStyle/>
          <a:p>
            <a:pPr marR="0" lvl="0" algn="justLow" rtl="1">
              <a:spcBef>
                <a:spcPts val="0"/>
              </a:spcBef>
              <a:spcAft>
                <a:spcPts val="0"/>
              </a:spcAft>
              <a:tabLst>
                <a:tab pos="245110" algn="l"/>
              </a:tabLst>
            </a:pPr>
            <a:r>
              <a:rPr lang="ar-SA" sz="2400" b="1" u="sng"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الكذب </a:t>
            </a:r>
            <a:r>
              <a:rPr lang="ar-SA" sz="2400" b="1" u="sng" dirty="0" err="1">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الالتباسي</a:t>
            </a:r>
            <a:r>
              <a:rPr lang="ar-BH" sz="2400" b="1" u="sng"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a:t>
            </a:r>
            <a:r>
              <a:rPr lang="ar-SA" sz="2400" b="1"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 </a:t>
            </a:r>
            <a:r>
              <a:rPr lang="en-US" sz="2400" b="1"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  </a:t>
            </a:r>
            <a:r>
              <a:rPr lang="ar-BH" sz="2400" b="1" dirty="0">
                <a:latin typeface="Sakkal Majalla" panose="02000000000000000000" pitchFamily="2" charset="-78"/>
                <a:ea typeface="Times New Roman" panose="02020603050405020304" pitchFamily="18" charset="0"/>
                <a:cs typeface="Sakkal Majalla" panose="02000000000000000000" pitchFamily="2" charset="-78"/>
              </a:rPr>
              <a:t>ي</a:t>
            </a:r>
            <a:r>
              <a:rPr lang="ar-SA" sz="2400" b="1" dirty="0" err="1">
                <a:latin typeface="Sakkal Majalla" panose="02000000000000000000" pitchFamily="2" charset="-78"/>
                <a:ea typeface="Times New Roman" panose="02020603050405020304" pitchFamily="18" charset="0"/>
                <a:cs typeface="Sakkal Majalla" panose="02000000000000000000" pitchFamily="2" charset="-78"/>
              </a:rPr>
              <a:t>ختلط</a:t>
            </a:r>
            <a:r>
              <a:rPr lang="ar-SA" sz="2400" b="1" dirty="0">
                <a:latin typeface="Sakkal Majalla" panose="02000000000000000000" pitchFamily="2" charset="-78"/>
                <a:ea typeface="Times New Roman" panose="02020603050405020304" pitchFamily="18" charset="0"/>
                <a:cs typeface="Sakkal Majalla" panose="02000000000000000000" pitchFamily="2" charset="-78"/>
              </a:rPr>
              <a:t> الخيال بالحقيقة لدى الطفل فلا يستطيع التفريق بينهما لضعف قدراته العقلية، فقد يسمع قصة خرافية </a:t>
            </a:r>
            <a:r>
              <a:rPr lang="ar-SA" sz="2400" b="1" dirty="0" err="1">
                <a:latin typeface="Sakkal Majalla" panose="02000000000000000000" pitchFamily="2" charset="-78"/>
                <a:ea typeface="Times New Roman" panose="02020603050405020304" pitchFamily="18" charset="0"/>
                <a:cs typeface="Sakkal Majalla" panose="02000000000000000000" pitchFamily="2" charset="-78"/>
              </a:rPr>
              <a:t>فيحكيها</a:t>
            </a:r>
            <a:r>
              <a:rPr lang="ar-SA" sz="2400" b="1" dirty="0">
                <a:latin typeface="Sakkal Majalla" panose="02000000000000000000" pitchFamily="2" charset="-78"/>
                <a:ea typeface="Times New Roman" panose="02020603050405020304" pitchFamily="18" charset="0"/>
                <a:cs typeface="Sakkal Majalla" panose="02000000000000000000" pitchFamily="2" charset="-78"/>
              </a:rPr>
              <a:t> على أنها حقيقية ويعدل في أشخاصها وأحداثها حذف</a:t>
            </a:r>
            <a:r>
              <a:rPr lang="ar-BH" sz="2400" b="1" dirty="0">
                <a:latin typeface="Sakkal Majalla" panose="02000000000000000000" pitchFamily="2" charset="-78"/>
                <a:ea typeface="Times New Roman" panose="02020603050405020304" pitchFamily="18" charset="0"/>
                <a:cs typeface="Sakkal Majalla" panose="02000000000000000000" pitchFamily="2" charset="-78"/>
              </a:rPr>
              <a:t>ً</a:t>
            </a:r>
            <a:r>
              <a:rPr lang="ar-SA" sz="2400" b="1" dirty="0">
                <a:latin typeface="Sakkal Majalla" panose="02000000000000000000" pitchFamily="2" charset="-78"/>
                <a:ea typeface="Times New Roman" panose="02020603050405020304" pitchFamily="18" charset="0"/>
                <a:cs typeface="Sakkal Majalla" panose="02000000000000000000" pitchFamily="2" charset="-78"/>
              </a:rPr>
              <a:t>ا وإضافة وفق نموه العقلي.</a:t>
            </a:r>
            <a:endParaRPr lang="en-US" sz="2400" b="1" dirty="0">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6" name="Rectangle 5"/>
          <p:cNvSpPr/>
          <p:nvPr/>
        </p:nvSpPr>
        <p:spPr>
          <a:xfrm>
            <a:off x="1004551" y="5100664"/>
            <a:ext cx="10264464" cy="1200329"/>
          </a:xfrm>
          <a:prstGeom prst="rect">
            <a:avLst/>
          </a:prstGeom>
          <a:solidFill>
            <a:schemeClr val="accent6">
              <a:lumMod val="40000"/>
              <a:lumOff val="60000"/>
            </a:schemeClr>
          </a:solidFill>
        </p:spPr>
        <p:txBody>
          <a:bodyPr wrap="square">
            <a:spAutoFit/>
          </a:bodyPr>
          <a:lstStyle/>
          <a:p>
            <a:pPr marR="0" lvl="0" algn="justLow" rtl="1">
              <a:spcBef>
                <a:spcPts val="0"/>
              </a:spcBef>
              <a:spcAft>
                <a:spcPts val="0"/>
              </a:spcAft>
              <a:tabLst>
                <a:tab pos="245110" algn="l"/>
              </a:tabLst>
            </a:pPr>
            <a:r>
              <a:rPr lang="ar-SA" sz="2400" b="1" u="sng"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الكذب الغرضي  </a:t>
            </a:r>
            <a:r>
              <a:rPr lang="en-US" sz="2400" b="1" u="sng"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a:t>
            </a:r>
            <a:r>
              <a:rPr lang="ar-SA" sz="2400" b="1" dirty="0">
                <a:latin typeface="Sakkal Majalla" panose="02000000000000000000" pitchFamily="2" charset="-78"/>
                <a:ea typeface="Times New Roman" panose="02020603050405020304" pitchFamily="18" charset="0"/>
                <a:cs typeface="Sakkal Majalla" panose="02000000000000000000" pitchFamily="2" charset="-78"/>
              </a:rPr>
              <a:t>  يلجأ إليه الطفل حين يشعر بوقوف الأبوين حائلاً دون تحقيق أهدافه، فقد يطلب نقودًا لغرض غير الغرض الذي يريد ومن أمثلة ذلك أن يرغب الطفل في شراء لعبة من اللعب ويرى أن والده لن يوافق على ذلك، فيدعي أن المدرسة طلبت منهم مبلغاً من المال فيأخذه من والديه لشراء هذه اللعبة</a:t>
            </a:r>
            <a:r>
              <a:rPr lang="en-US" sz="2400" b="1" dirty="0">
                <a:latin typeface="Sakkal Majalla" panose="02000000000000000000" pitchFamily="2" charset="-78"/>
                <a:ea typeface="Times New Roman" panose="02020603050405020304" pitchFamily="18" charset="0"/>
                <a:cs typeface="Sakkal Majalla" panose="02000000000000000000" pitchFamily="2" charset="-78"/>
              </a:rPr>
              <a:t>.</a:t>
            </a:r>
            <a:endParaRPr lang="en-US" sz="2400" b="1"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8" name="Rectangle 7"/>
          <p:cNvSpPr/>
          <p:nvPr/>
        </p:nvSpPr>
        <p:spPr>
          <a:xfrm>
            <a:off x="2974969" y="349188"/>
            <a:ext cx="7045176"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a:r>
              <a:rPr lang="ar-SA"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أنواع الكذب لدى الأطفال</a:t>
            </a:r>
            <a:endParaRPr lang="en-US"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endParaRPr>
          </a:p>
        </p:txBody>
      </p:sp>
      <p:sp>
        <p:nvSpPr>
          <p:cNvPr id="7" name="TextBox 6"/>
          <p:cNvSpPr txBox="1"/>
          <p:nvPr/>
        </p:nvSpPr>
        <p:spPr>
          <a:xfrm>
            <a:off x="127907" y="6457890"/>
            <a:ext cx="5177306" cy="400110"/>
          </a:xfrm>
          <a:prstGeom prst="rect">
            <a:avLst/>
          </a:prstGeom>
          <a:noFill/>
        </p:spPr>
        <p:txBody>
          <a:bodyPr wrap="square" rtlCol="0">
            <a:spAutoFit/>
          </a:bodyPr>
          <a:lstStyle/>
          <a:p>
            <a:pPr algn="r" rtl="1"/>
            <a:r>
              <a:rPr lang="ar-BH" sz="2000" b="1" dirty="0">
                <a:latin typeface="Sakkal Majalla" panose="02000000000000000000" pitchFamily="2" charset="-78"/>
                <a:cs typeface="Sakkal Majalla" panose="02000000000000000000" pitchFamily="2" charset="-78"/>
              </a:rPr>
              <a:t>المشكلات السلوكية لأطفال ما قبل المدرسة -التربية الأسرية-اسر 211</a:t>
            </a:r>
            <a:endParaRPr lang="en-US"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5170865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0159" y="1840330"/>
            <a:ext cx="10444766" cy="1200329"/>
          </a:xfrm>
          <a:prstGeom prst="rect">
            <a:avLst/>
          </a:prstGeom>
          <a:solidFill>
            <a:schemeClr val="accent6">
              <a:lumMod val="40000"/>
              <a:lumOff val="60000"/>
            </a:schemeClr>
          </a:solidFill>
        </p:spPr>
        <p:txBody>
          <a:bodyPr wrap="square">
            <a:spAutoFit/>
          </a:bodyPr>
          <a:lstStyle/>
          <a:p>
            <a:pPr marR="0" lvl="0" algn="justLow" rtl="1">
              <a:spcBef>
                <a:spcPts val="0"/>
              </a:spcBef>
              <a:spcAft>
                <a:spcPts val="0"/>
              </a:spcAft>
              <a:tabLst>
                <a:tab pos="245110" algn="l"/>
              </a:tabLst>
            </a:pPr>
            <a:r>
              <a:rPr lang="ar-SA" sz="2400" b="1" u="sng"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الكذب الانتقامي</a:t>
            </a:r>
            <a:r>
              <a:rPr lang="ar-BH" sz="2400" b="1"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a:t>
            </a:r>
            <a:r>
              <a:rPr lang="ar-SA" sz="2400" b="1"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 </a:t>
            </a:r>
            <a:r>
              <a:rPr lang="en-US" sz="2400" b="1" dirty="0">
                <a:latin typeface="Sakkal Majalla" panose="02000000000000000000" pitchFamily="2" charset="-78"/>
                <a:ea typeface="Times New Roman" panose="02020603050405020304" pitchFamily="18" charset="0"/>
                <a:cs typeface="Sakkal Majalla" panose="02000000000000000000" pitchFamily="2" charset="-78"/>
              </a:rPr>
              <a:t>  </a:t>
            </a:r>
            <a:r>
              <a:rPr lang="ar-SA" sz="2400" b="1" dirty="0">
                <a:latin typeface="Sakkal Majalla" panose="02000000000000000000" pitchFamily="2" charset="-78"/>
                <a:ea typeface="Times New Roman" panose="02020603050405020304" pitchFamily="18" charset="0"/>
                <a:cs typeface="Sakkal Majalla" panose="02000000000000000000" pitchFamily="2" charset="-78"/>
              </a:rPr>
              <a:t>غالباً ما ينشأ عند التفريق </a:t>
            </a:r>
            <a:r>
              <a:rPr lang="ar-BH" sz="2400" b="1" dirty="0">
                <a:latin typeface="Sakkal Majalla" panose="02000000000000000000" pitchFamily="2" charset="-78"/>
                <a:ea typeface="Times New Roman" panose="02020603050405020304" pitchFamily="18" charset="0"/>
                <a:cs typeface="Sakkal Majalla" panose="02000000000000000000" pitchFamily="2" charset="-78"/>
              </a:rPr>
              <a:t>في المعاملة </a:t>
            </a:r>
            <a:r>
              <a:rPr lang="ar-SA" sz="2400" b="1" dirty="0">
                <a:latin typeface="Sakkal Majalla" panose="02000000000000000000" pitchFamily="2" charset="-78"/>
                <a:ea typeface="Times New Roman" panose="02020603050405020304" pitchFamily="18" charset="0"/>
                <a:cs typeface="Sakkal Majalla" panose="02000000000000000000" pitchFamily="2" charset="-78"/>
              </a:rPr>
              <a:t> بين الأولاد ،  سواء في المنزل أو في المدرسة ، فقد يعمد الطفل إلى التخريب أو الإتلاف ثم يتهم أخاه أو زميله ، والغالب أن الاتهام هنا يوجه لأولئك الذين يحظون بتقدير واهتمام زائد أكثر من غيرهم </a:t>
            </a:r>
            <a:r>
              <a:rPr lang="en-US" sz="2400" b="1" dirty="0">
                <a:latin typeface="Sakkal Majalla" panose="02000000000000000000" pitchFamily="2" charset="-78"/>
                <a:ea typeface="Times New Roman" panose="02020603050405020304" pitchFamily="18" charset="0"/>
                <a:cs typeface="Sakkal Majalla" panose="02000000000000000000" pitchFamily="2" charset="-78"/>
              </a:rPr>
              <a:t>. </a:t>
            </a:r>
            <a:endParaRPr lang="en-US" sz="2400" b="1"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3" name="Rectangle 2"/>
          <p:cNvSpPr/>
          <p:nvPr/>
        </p:nvSpPr>
        <p:spPr>
          <a:xfrm>
            <a:off x="940159" y="3224870"/>
            <a:ext cx="10444766" cy="830997"/>
          </a:xfrm>
          <a:prstGeom prst="rect">
            <a:avLst/>
          </a:prstGeom>
          <a:solidFill>
            <a:schemeClr val="tx2">
              <a:lumMod val="20000"/>
              <a:lumOff val="80000"/>
            </a:schemeClr>
          </a:solidFill>
        </p:spPr>
        <p:txBody>
          <a:bodyPr wrap="square">
            <a:spAutoFit/>
          </a:bodyPr>
          <a:lstStyle/>
          <a:p>
            <a:pPr marR="0" lvl="0" algn="justLow" rtl="1">
              <a:spcBef>
                <a:spcPts val="0"/>
              </a:spcBef>
              <a:spcAft>
                <a:spcPts val="0"/>
              </a:spcAft>
              <a:tabLst>
                <a:tab pos="245110" algn="l"/>
              </a:tabLst>
            </a:pPr>
            <a:r>
              <a:rPr lang="ar-SA" sz="2400" b="1" u="sng"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الكذب الوقائي</a:t>
            </a:r>
            <a:r>
              <a:rPr lang="ar-BH" sz="2400" b="1" u="sng"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a:t>
            </a:r>
            <a:r>
              <a:rPr lang="ar-SA" sz="2400" b="1"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 </a:t>
            </a:r>
            <a:r>
              <a:rPr lang="en-US" sz="2400" b="1"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  </a:t>
            </a:r>
            <a:r>
              <a:rPr lang="ar-SA" sz="2400" b="1" dirty="0">
                <a:latin typeface="Sakkal Majalla" panose="02000000000000000000" pitchFamily="2" charset="-78"/>
                <a:ea typeface="Times New Roman" panose="02020603050405020304" pitchFamily="18" charset="0"/>
                <a:cs typeface="Sakkal Majalla" panose="02000000000000000000" pitchFamily="2" charset="-78"/>
              </a:rPr>
              <a:t>يلجأ إليه الطفل نتيجة الخوف من عقاب يخشى أن يقع عليه ، سواء أكان هذا العقاب من الوالدين أو من المعلم ، وهو يحصل غالباً في البيئات التي تتسم بالقسوة في التربية وتكثر من العقوبة </a:t>
            </a:r>
            <a:r>
              <a:rPr lang="en-US" sz="2400" b="1" dirty="0">
                <a:latin typeface="Sakkal Majalla" panose="02000000000000000000" pitchFamily="2" charset="-78"/>
                <a:ea typeface="Times New Roman" panose="02020603050405020304" pitchFamily="18" charset="0"/>
                <a:cs typeface="Sakkal Majalla" panose="02000000000000000000" pitchFamily="2" charset="-78"/>
              </a:rPr>
              <a:t>.</a:t>
            </a:r>
            <a:endParaRPr lang="en-US" sz="2400" b="1"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4" name="Rectangle 3"/>
          <p:cNvSpPr/>
          <p:nvPr/>
        </p:nvSpPr>
        <p:spPr>
          <a:xfrm>
            <a:off x="940159" y="4249827"/>
            <a:ext cx="10444766" cy="830997"/>
          </a:xfrm>
          <a:prstGeom prst="rect">
            <a:avLst/>
          </a:prstGeom>
          <a:solidFill>
            <a:schemeClr val="accent4">
              <a:lumMod val="40000"/>
              <a:lumOff val="60000"/>
            </a:schemeClr>
          </a:solidFill>
        </p:spPr>
        <p:txBody>
          <a:bodyPr wrap="square">
            <a:spAutoFit/>
          </a:bodyPr>
          <a:lstStyle/>
          <a:p>
            <a:pPr marR="0" lvl="0" algn="justLow" rtl="1">
              <a:spcBef>
                <a:spcPts val="0"/>
              </a:spcBef>
              <a:spcAft>
                <a:spcPts val="0"/>
              </a:spcAft>
              <a:tabLst>
                <a:tab pos="245110" algn="l"/>
              </a:tabLst>
            </a:pPr>
            <a:r>
              <a:rPr lang="ar-SA" sz="2400" b="1" u="sng"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كذب التقليد</a:t>
            </a:r>
            <a:r>
              <a:rPr lang="en-US" sz="2400" b="1" u="sng"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 </a:t>
            </a:r>
            <a:r>
              <a:rPr lang="ar-BH" sz="2400" b="1" dirty="0">
                <a:latin typeface="Sakkal Majalla" panose="02000000000000000000" pitchFamily="2" charset="-78"/>
                <a:ea typeface="Times New Roman" panose="02020603050405020304" pitchFamily="18" charset="0"/>
                <a:cs typeface="Sakkal Majalla" panose="02000000000000000000" pitchFamily="2" charset="-78"/>
              </a:rPr>
              <a:t>  </a:t>
            </a:r>
            <a:r>
              <a:rPr lang="ar-SA" sz="2400" b="1" dirty="0">
                <a:latin typeface="Sakkal Majalla" panose="02000000000000000000" pitchFamily="2" charset="-78"/>
                <a:ea typeface="Times New Roman" panose="02020603050405020304" pitchFamily="18" charset="0"/>
                <a:cs typeface="Sakkal Majalla" panose="02000000000000000000" pitchFamily="2" charset="-78"/>
              </a:rPr>
              <a:t>قد يرى الابن أو البنت أحد الوالدين يمارس الكذب على الآخرين فيقلدهم في ذلك ، ويصل الأمر في مثل هذه الأحوال إلى أن يمارس الطفل الكذب لغير حاجة بل تقليداً للوالدين</a:t>
            </a:r>
            <a:r>
              <a:rPr lang="en-US" sz="2400" b="1" dirty="0">
                <a:latin typeface="Sakkal Majalla" panose="02000000000000000000" pitchFamily="2" charset="-78"/>
                <a:ea typeface="Times New Roman" panose="02020603050405020304" pitchFamily="18" charset="0"/>
                <a:cs typeface="Sakkal Majalla" panose="02000000000000000000" pitchFamily="2" charset="-78"/>
              </a:rPr>
              <a:t>. </a:t>
            </a:r>
            <a:endParaRPr lang="en-US" sz="2400" b="1"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9" name="Rectangle 8"/>
          <p:cNvSpPr/>
          <p:nvPr/>
        </p:nvSpPr>
        <p:spPr>
          <a:xfrm>
            <a:off x="1021668" y="5348984"/>
            <a:ext cx="10363257" cy="830997"/>
          </a:xfrm>
          <a:prstGeom prst="rect">
            <a:avLst/>
          </a:prstGeom>
          <a:solidFill>
            <a:srgbClr val="FFCCFF"/>
          </a:solidFill>
        </p:spPr>
        <p:txBody>
          <a:bodyPr wrap="square">
            <a:spAutoFit/>
          </a:bodyPr>
          <a:lstStyle/>
          <a:p>
            <a:pPr marR="0" lvl="0" algn="justLow" rtl="1">
              <a:spcBef>
                <a:spcPts val="0"/>
              </a:spcBef>
              <a:spcAft>
                <a:spcPts val="0"/>
              </a:spcAft>
              <a:tabLst>
                <a:tab pos="245110" algn="l"/>
              </a:tabLst>
            </a:pPr>
            <a:r>
              <a:rPr lang="ar-SA" sz="2400" b="1" u="sng"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الكذب المرضي أو المزم</a:t>
            </a:r>
            <a:r>
              <a:rPr lang="ar-BH" sz="2400" b="1" u="sng" dirty="0">
                <a:solidFill>
                  <a:srgbClr val="FF0000"/>
                </a:solidFill>
                <a:latin typeface="Sakkal Majalla" panose="02000000000000000000" pitchFamily="2" charset="-78"/>
                <a:ea typeface="Times New Roman" panose="02020603050405020304" pitchFamily="18" charset="0"/>
                <a:cs typeface="Sakkal Majalla" panose="02000000000000000000" pitchFamily="2" charset="-78"/>
              </a:rPr>
              <a:t>ن:</a:t>
            </a:r>
            <a:r>
              <a:rPr lang="en-US" sz="2400" b="1" dirty="0">
                <a:latin typeface="Sakkal Majalla" panose="02000000000000000000" pitchFamily="2" charset="-78"/>
                <a:ea typeface="Times New Roman" panose="02020603050405020304" pitchFamily="18" charset="0"/>
                <a:cs typeface="Sakkal Majalla" panose="02000000000000000000" pitchFamily="2" charset="-78"/>
              </a:rPr>
              <a:t>  </a:t>
            </a:r>
            <a:r>
              <a:rPr lang="ar-SA" sz="2400" b="1" dirty="0">
                <a:latin typeface="Sakkal Majalla" panose="02000000000000000000" pitchFamily="2" charset="-78"/>
                <a:ea typeface="Times New Roman" panose="02020603050405020304" pitchFamily="18" charset="0"/>
                <a:cs typeface="Sakkal Majalla" panose="02000000000000000000" pitchFamily="2" charset="-78"/>
              </a:rPr>
              <a:t>وهو الكذب الذي يتأصل لدى الطفل، ويصبح عادة من عادته وممارساته السلوكية، ويتسم الاطفال الذين يل</a:t>
            </a:r>
            <a:r>
              <a:rPr lang="ar-BH" sz="2400" b="1" dirty="0">
                <a:latin typeface="Sakkal Majalla" panose="02000000000000000000" pitchFamily="2" charset="-78"/>
                <a:ea typeface="Times New Roman" panose="02020603050405020304" pitchFamily="18" charset="0"/>
                <a:cs typeface="Sakkal Majalla" panose="02000000000000000000" pitchFamily="2" charset="-78"/>
              </a:rPr>
              <a:t>ج</a:t>
            </a:r>
            <a:r>
              <a:rPr lang="ar-SA" sz="2400" b="1" dirty="0">
                <a:latin typeface="Sakkal Majalla" panose="02000000000000000000" pitchFamily="2" charset="-78"/>
                <a:ea typeface="Times New Roman" panose="02020603050405020304" pitchFamily="18" charset="0"/>
                <a:cs typeface="Sakkal Majalla" panose="02000000000000000000" pitchFamily="2" charset="-78"/>
              </a:rPr>
              <a:t>أون اليه بالمهارة غالباً في ممارسة الكذب حتى يصعب اكتشاف صدقهم من كذبهم</a:t>
            </a:r>
            <a:r>
              <a:rPr lang="en-US" sz="2400" b="1" dirty="0">
                <a:latin typeface="Sakkal Majalla" panose="02000000000000000000" pitchFamily="2" charset="-78"/>
                <a:ea typeface="Times New Roman" panose="02020603050405020304" pitchFamily="18" charset="0"/>
                <a:cs typeface="Sakkal Majalla" panose="02000000000000000000" pitchFamily="2" charset="-78"/>
              </a:rPr>
              <a:t>.</a:t>
            </a:r>
            <a:endParaRPr lang="en-US" sz="2400" b="1"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pic>
        <p:nvPicPr>
          <p:cNvPr id="11" name="Picture 937" descr="http://www.almhml.com/media/images/dm33_com_children_(106).jpg"/>
          <p:cNvPicPr>
            <a:picLocks noChangeAspect="1" noChangeArrowheads="1"/>
          </p:cNvPicPr>
          <p:nvPr/>
        </p:nvPicPr>
        <p:blipFill>
          <a:blip r:embed="rId2" r:link="rId4">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61512" y="93115"/>
            <a:ext cx="1720312" cy="16119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2949211" y="588096"/>
            <a:ext cx="7045176" cy="707886"/>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a:r>
              <a:rPr lang="ar-SA"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أنواع الكذب لدى الأطفال</a:t>
            </a:r>
            <a:endParaRPr lang="en-US" sz="40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endParaRPr>
          </a:p>
        </p:txBody>
      </p:sp>
      <p:sp>
        <p:nvSpPr>
          <p:cNvPr id="8" name="TextBox 7"/>
          <p:cNvSpPr txBox="1"/>
          <p:nvPr/>
        </p:nvSpPr>
        <p:spPr>
          <a:xfrm>
            <a:off x="127907" y="6457890"/>
            <a:ext cx="5177306" cy="400110"/>
          </a:xfrm>
          <a:prstGeom prst="rect">
            <a:avLst/>
          </a:prstGeom>
          <a:noFill/>
        </p:spPr>
        <p:txBody>
          <a:bodyPr wrap="square" rtlCol="0">
            <a:spAutoFit/>
          </a:bodyPr>
          <a:lstStyle/>
          <a:p>
            <a:pPr algn="r" rtl="1"/>
            <a:r>
              <a:rPr lang="ar-BH" sz="2000" b="1" dirty="0">
                <a:latin typeface="Sakkal Majalla" panose="02000000000000000000" pitchFamily="2" charset="-78"/>
                <a:cs typeface="Sakkal Majalla" panose="02000000000000000000" pitchFamily="2" charset="-78"/>
              </a:rPr>
              <a:t>المشكلات السلوكية لأطفال ما قبل المدرسة -التربية الأسرية-اسر 211</a:t>
            </a:r>
            <a:endParaRPr lang="en-US"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393057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TMPLT.potx</Template>
  <TotalTime>828</TotalTime>
  <Words>3202</Words>
  <Application>Microsoft Office PowerPoint</Application>
  <PresentationFormat>Widescreen</PresentationFormat>
  <Paragraphs>356</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Sakkal Majalla</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Fadheela Abbas Abbas Telaq</cp:lastModifiedBy>
  <cp:revision>220</cp:revision>
  <dcterms:created xsi:type="dcterms:W3CDTF">2020-03-04T10:47:58Z</dcterms:created>
  <dcterms:modified xsi:type="dcterms:W3CDTF">2020-12-20T23:07:46Z</dcterms:modified>
</cp:coreProperties>
</file>