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71" r:id="rId2"/>
    <p:sldId id="257" r:id="rId3"/>
    <p:sldId id="300" r:id="rId4"/>
    <p:sldId id="301" r:id="rId5"/>
    <p:sldId id="303" r:id="rId6"/>
    <p:sldId id="304" r:id="rId7"/>
    <p:sldId id="315" r:id="rId8"/>
    <p:sldId id="305" r:id="rId9"/>
    <p:sldId id="314" r:id="rId10"/>
    <p:sldId id="311" r:id="rId11"/>
    <p:sldId id="310" r:id="rId12"/>
    <p:sldId id="312" r:id="rId13"/>
    <p:sldId id="313" r:id="rId14"/>
    <p:sldId id="308" r:id="rId15"/>
    <p:sldId id="309"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1" initials="u" lastIdx="0" clrIdx="0">
    <p:extLst>
      <p:ext uri="{19B8F6BF-5375-455C-9EA6-DF929625EA0E}">
        <p15:presenceInfo xmlns:p15="http://schemas.microsoft.com/office/powerpoint/2012/main" userId="user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A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64" autoAdjust="0"/>
    <p:restoredTop sz="80985" autoAdjust="0"/>
  </p:normalViewPr>
  <p:slideViewPr>
    <p:cSldViewPr snapToGrid="0">
      <p:cViewPr varScale="1">
        <p:scale>
          <a:sx n="70" d="100"/>
          <a:sy n="70" d="100"/>
        </p:scale>
        <p:origin x="9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27DEA7-329E-4213-85B3-E72B72A43767}" type="datetimeFigureOut">
              <a:rPr lang="en-US" smtClean="0"/>
              <a:t>4/8/2020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D94AC2-E679-4FE9-9ADE-A60B424EAB7A}" type="slidenum">
              <a:rPr lang="en-US" smtClean="0"/>
              <a:t>‹#›</a:t>
            </a:fld>
            <a:endParaRPr lang="en-US"/>
          </a:p>
        </p:txBody>
      </p:sp>
    </p:spTree>
    <p:extLst>
      <p:ext uri="{BB962C8B-B14F-4D97-AF65-F5344CB8AC3E}">
        <p14:creationId xmlns:p14="http://schemas.microsoft.com/office/powerpoint/2010/main" val="6387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Dear grade 10 student. Welcome to this presentation </a:t>
            </a:r>
            <a:r>
              <a:rPr lang="en-GB" b="1" baseline="0" dirty="0"/>
              <a:t> which is going to </a:t>
            </a:r>
            <a:r>
              <a:rPr lang="en-US" sz="1200" b="1" i="1" dirty="0">
                <a:solidFill>
                  <a:srgbClr val="000000"/>
                </a:solidFill>
                <a:effectLst/>
                <a:latin typeface="TimesNewRomanPS-ItalicMT"/>
              </a:rPr>
              <a:t>cover lesson 9.4 from New Language Leader 1 </a:t>
            </a:r>
            <a:r>
              <a:rPr lang="fr-FR" sz="1200" b="1" dirty="0" err="1">
                <a:solidFill>
                  <a:srgbClr val="C00000"/>
                </a:solidFill>
              </a:rPr>
              <a:t>Study</a:t>
            </a:r>
            <a:r>
              <a:rPr lang="fr-FR" sz="1200" b="1" dirty="0">
                <a:solidFill>
                  <a:srgbClr val="C00000"/>
                </a:solidFill>
              </a:rPr>
              <a:t> and </a:t>
            </a:r>
            <a:r>
              <a:rPr lang="fr-FR" sz="1200" b="1" dirty="0" err="1">
                <a:solidFill>
                  <a:srgbClr val="C00000"/>
                </a:solidFill>
              </a:rPr>
              <a:t>Writing</a:t>
            </a:r>
            <a:r>
              <a:rPr lang="fr-FR" sz="1200" b="1" dirty="0">
                <a:solidFill>
                  <a:srgbClr val="C00000"/>
                </a:solidFill>
              </a:rPr>
              <a:t> </a:t>
            </a:r>
            <a:r>
              <a:rPr lang="fr-FR" sz="1200" b="1" dirty="0" err="1">
                <a:solidFill>
                  <a:srgbClr val="C00000"/>
                </a:solidFill>
              </a:rPr>
              <a:t>Skills</a:t>
            </a:r>
            <a:r>
              <a:rPr lang="fr-FR" sz="1200" b="1" dirty="0">
                <a:solidFill>
                  <a:srgbClr val="C00000"/>
                </a:solidFill>
              </a:rPr>
              <a:t>.</a:t>
            </a:r>
            <a:endParaRPr lang="en-US" b="1" dirty="0"/>
          </a:p>
        </p:txBody>
      </p:sp>
      <p:sp>
        <p:nvSpPr>
          <p:cNvPr id="4" name="Slide Number Placeholder 3"/>
          <p:cNvSpPr>
            <a:spLocks noGrp="1"/>
          </p:cNvSpPr>
          <p:nvPr>
            <p:ph type="sldNum" sz="quarter" idx="10"/>
          </p:nvPr>
        </p:nvSpPr>
        <p:spPr/>
        <p:txBody>
          <a:bodyPr/>
          <a:lstStyle/>
          <a:p>
            <a:fld id="{51D94AC2-E679-4FE9-9ADE-A60B424EAB7A}" type="slidenum">
              <a:rPr lang="en-US" smtClean="0"/>
              <a:t>1</a:t>
            </a:fld>
            <a:endParaRPr lang="en-US"/>
          </a:p>
        </p:txBody>
      </p:sp>
    </p:spTree>
    <p:extLst>
      <p:ext uri="{BB962C8B-B14F-4D97-AF65-F5344CB8AC3E}">
        <p14:creationId xmlns:p14="http://schemas.microsoft.com/office/powerpoint/2010/main" val="29232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 , let’s get prepared</a:t>
            </a:r>
            <a:r>
              <a:rPr lang="en-US" b="1" baseline="0" dirty="0"/>
              <a:t> to write about a process .</a:t>
            </a:r>
            <a:endParaRPr lang="en-US" b="1" dirty="0"/>
          </a:p>
        </p:txBody>
      </p:sp>
      <p:sp>
        <p:nvSpPr>
          <p:cNvPr id="4" name="Slide Number Placeholder 3"/>
          <p:cNvSpPr>
            <a:spLocks noGrp="1"/>
          </p:cNvSpPr>
          <p:nvPr>
            <p:ph type="sldNum" sz="quarter" idx="10"/>
          </p:nvPr>
        </p:nvSpPr>
        <p:spPr/>
        <p:txBody>
          <a:bodyPr/>
          <a:lstStyle/>
          <a:p>
            <a:fld id="{51D94AC2-E679-4FE9-9ADE-A60B424EAB7A}" type="slidenum">
              <a:rPr lang="en-US" smtClean="0"/>
              <a:t>10</a:t>
            </a:fld>
            <a:endParaRPr lang="en-US"/>
          </a:p>
        </p:txBody>
      </p:sp>
    </p:spTree>
    <p:extLst>
      <p:ext uri="{BB962C8B-B14F-4D97-AF65-F5344CB8AC3E}">
        <p14:creationId xmlns:p14="http://schemas.microsoft.com/office/powerpoint/2010/main" val="1187459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A process is a series of actions or steps taken to achieve a particular end. Look at the writing</a:t>
            </a:r>
            <a:r>
              <a:rPr lang="en-US" sz="1200" b="1" i="0" kern="1200" baseline="0" dirty="0">
                <a:solidFill>
                  <a:schemeClr val="tx1"/>
                </a:solidFill>
                <a:effectLst/>
                <a:latin typeface="+mn-lt"/>
                <a:ea typeface="+mn-ea"/>
                <a:cs typeface="+mn-cs"/>
              </a:rPr>
              <a:t> layout and make sure that you are aware of the words to be used  and what should be included in every paragraph. Remember to use the transition words whenever you write about a process .Here are some examples in front of you .</a:t>
            </a:r>
            <a:r>
              <a:rPr lang="en-US" sz="1200" b="0" i="0" kern="1200" baseline="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11</a:t>
            </a:fld>
            <a:endParaRPr lang="en-US"/>
          </a:p>
        </p:txBody>
      </p:sp>
    </p:spTree>
    <p:extLst>
      <p:ext uri="{BB962C8B-B14F-4D97-AF65-F5344CB8AC3E}">
        <p14:creationId xmlns:p14="http://schemas.microsoft.com/office/powerpoint/2010/main" val="1967940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Let’s have</a:t>
            </a:r>
            <a:r>
              <a:rPr lang="en-US" b="1" baseline="0" dirty="0"/>
              <a:t> more practice. </a:t>
            </a:r>
            <a:r>
              <a:rPr lang="en-US" sz="1200" b="1" dirty="0"/>
              <a:t>Fill in this</a:t>
            </a:r>
            <a:r>
              <a:rPr lang="en-US" sz="1200" b="1" baseline="0" dirty="0"/>
              <a:t> text </a:t>
            </a:r>
            <a:r>
              <a:rPr lang="en-US" sz="1200" b="1" dirty="0"/>
              <a:t>with the phrases from</a:t>
            </a:r>
            <a:r>
              <a:rPr lang="en-US" sz="1200" b="1" baseline="0" dirty="0"/>
              <a:t> the table in front of you </a:t>
            </a:r>
            <a:r>
              <a:rPr lang="en-US" sz="1200" b="1" dirty="0"/>
              <a:t> to complete this process writing on how to make cars. </a:t>
            </a:r>
            <a:endParaRPr lang="en-US" baseline="0" dirty="0"/>
          </a:p>
          <a:p>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12</a:t>
            </a:fld>
            <a:endParaRPr lang="en-US"/>
          </a:p>
        </p:txBody>
      </p:sp>
    </p:spTree>
    <p:extLst>
      <p:ext uri="{BB962C8B-B14F-4D97-AF65-F5344CB8AC3E}">
        <p14:creationId xmlns:p14="http://schemas.microsoft.com/office/powerpoint/2010/main" val="1705808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 ,Let’s check</a:t>
            </a:r>
            <a:r>
              <a:rPr lang="en-US" b="1" baseline="0" dirty="0"/>
              <a:t> your answers .</a:t>
            </a:r>
            <a:endParaRPr lang="en-US" b="1" dirty="0"/>
          </a:p>
        </p:txBody>
      </p:sp>
      <p:sp>
        <p:nvSpPr>
          <p:cNvPr id="4" name="Slide Number Placeholder 3"/>
          <p:cNvSpPr>
            <a:spLocks noGrp="1"/>
          </p:cNvSpPr>
          <p:nvPr>
            <p:ph type="sldNum" sz="quarter" idx="10"/>
          </p:nvPr>
        </p:nvSpPr>
        <p:spPr/>
        <p:txBody>
          <a:bodyPr/>
          <a:lstStyle/>
          <a:p>
            <a:fld id="{51D94AC2-E679-4FE9-9ADE-A60B424EAB7A}" type="slidenum">
              <a:rPr lang="en-US" smtClean="0"/>
              <a:t>13</a:t>
            </a:fld>
            <a:endParaRPr lang="en-US"/>
          </a:p>
        </p:txBody>
      </p:sp>
    </p:spTree>
    <p:extLst>
      <p:ext uri="{BB962C8B-B14F-4D97-AF65-F5344CB8AC3E}">
        <p14:creationId xmlns:p14="http://schemas.microsoft.com/office/powerpoint/2010/main" val="3784977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Now ,w</a:t>
            </a:r>
            <a:r>
              <a:rPr lang="en-US" sz="1200" b="1" dirty="0">
                <a:solidFill>
                  <a:srgbClr val="C00000"/>
                </a:solidFill>
              </a:rPr>
              <a:t>rite a paragraph describing the stages of producing bars of milk chocolate in a factory, using the phrases in the box . *</a:t>
            </a:r>
            <a:r>
              <a:rPr lang="en-US" sz="1200" b="1" dirty="0">
                <a:solidFill>
                  <a:schemeClr val="accent6">
                    <a:lumMod val="75000"/>
                  </a:schemeClr>
                </a:solidFill>
              </a:rPr>
              <a:t>Remember to use the passive voice</a:t>
            </a:r>
            <a:r>
              <a:rPr lang="en-US" sz="1200" b="1" dirty="0">
                <a:solidFill>
                  <a:srgbClr val="C00000"/>
                </a:solidFill>
              </a:rPr>
              <a:t>.</a:t>
            </a:r>
          </a:p>
          <a:p>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14</a:t>
            </a:fld>
            <a:endParaRPr lang="en-US"/>
          </a:p>
        </p:txBody>
      </p:sp>
    </p:spTree>
    <p:extLst>
      <p:ext uri="{BB962C8B-B14F-4D97-AF65-F5344CB8AC3E}">
        <p14:creationId xmlns:p14="http://schemas.microsoft.com/office/powerpoint/2010/main" val="1525471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 this is a sample answer.</a:t>
            </a:r>
          </a:p>
        </p:txBody>
      </p:sp>
      <p:sp>
        <p:nvSpPr>
          <p:cNvPr id="4" name="Slide Number Placeholder 3"/>
          <p:cNvSpPr>
            <a:spLocks noGrp="1"/>
          </p:cNvSpPr>
          <p:nvPr>
            <p:ph type="sldNum" sz="quarter" idx="10"/>
          </p:nvPr>
        </p:nvSpPr>
        <p:spPr/>
        <p:txBody>
          <a:bodyPr/>
          <a:lstStyle/>
          <a:p>
            <a:fld id="{51D94AC2-E679-4FE9-9ADE-A60B424EAB7A}" type="slidenum">
              <a:rPr lang="en-US" smtClean="0"/>
              <a:t>15</a:t>
            </a:fld>
            <a:endParaRPr lang="en-US"/>
          </a:p>
        </p:txBody>
      </p:sp>
    </p:spTree>
    <p:extLst>
      <p:ext uri="{BB962C8B-B14F-4D97-AF65-F5344CB8AC3E}">
        <p14:creationId xmlns:p14="http://schemas.microsoft.com/office/powerpoint/2010/main" val="3635725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16</a:t>
            </a:fld>
            <a:endParaRPr lang="en-US"/>
          </a:p>
        </p:txBody>
      </p:sp>
    </p:spTree>
    <p:extLst>
      <p:ext uri="{BB962C8B-B14F-4D97-AF65-F5344CB8AC3E}">
        <p14:creationId xmlns:p14="http://schemas.microsoft.com/office/powerpoint/2010/main" val="734708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This lesson is </a:t>
            </a:r>
            <a:r>
              <a:rPr lang="en-US" sz="1200" b="1" i="1" kern="1200">
                <a:solidFill>
                  <a:schemeClr val="tx1"/>
                </a:solidFill>
                <a:effectLst/>
                <a:latin typeface="+mn-lt"/>
                <a:ea typeface="+mn-ea"/>
                <a:cs typeface="+mn-cs"/>
              </a:rPr>
              <a:t>going to </a:t>
            </a:r>
            <a:r>
              <a:rPr lang="en-US" sz="1200" b="1" i="1" kern="1200" baseline="0">
                <a:solidFill>
                  <a:schemeClr val="tx1"/>
                </a:solidFill>
                <a:effectLst/>
                <a:latin typeface="+mn-lt"/>
                <a:ea typeface="+mn-ea"/>
                <a:cs typeface="+mn-cs"/>
              </a:rPr>
              <a:t>help </a:t>
            </a:r>
            <a:r>
              <a:rPr lang="en-US" sz="1200" b="1" i="1" kern="1200" baseline="0" dirty="0">
                <a:solidFill>
                  <a:schemeClr val="tx1"/>
                </a:solidFill>
                <a:effectLst/>
                <a:latin typeface="+mn-lt"/>
                <a:ea typeface="+mn-ea"/>
                <a:cs typeface="+mn-cs"/>
              </a:rPr>
              <a:t>you achieve the objectives stated in front of you .please be informed that you should press the enter key to move to the following slide once you understand the instructions and the content of each slide .</a:t>
            </a:r>
            <a:r>
              <a:rPr lang="en-US" sz="1200" b="1" i="1" kern="1200" dirty="0">
                <a:solidFill>
                  <a:schemeClr val="tx1"/>
                </a:solidFill>
                <a:effectLst/>
                <a:latin typeface="+mn-lt"/>
                <a:ea typeface="+mn-ea"/>
                <a:cs typeface="+mn-cs"/>
              </a:rPr>
              <a:t> </a:t>
            </a:r>
            <a:endParaRPr lang="en-US" sz="1200" b="1" i="1" kern="1200" baseline="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You need to have your textbook, a pen or a pencil and a notebook in front of you . You may also need a dictionary.</a:t>
            </a:r>
            <a:r>
              <a:rPr lang="en-US" b="1" dirty="0">
                <a:solidFill>
                  <a:schemeClr val="tx1"/>
                </a:solidFill>
              </a:rPr>
              <a:t> </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1D94AC2-E679-4FE9-9ADE-A60B424EAB7A}" type="slidenum">
              <a:rPr lang="en-US" smtClean="0"/>
              <a:t>2</a:t>
            </a:fld>
            <a:endParaRPr lang="en-US"/>
          </a:p>
        </p:txBody>
      </p:sp>
    </p:spTree>
    <p:extLst>
      <p:ext uri="{BB962C8B-B14F-4D97-AF65-F5344CB8AC3E}">
        <p14:creationId xmlns:p14="http://schemas.microsoft.com/office/powerpoint/2010/main" val="318545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Now ,</a:t>
            </a:r>
            <a:r>
              <a:rPr lang="en-US" b="1" baseline="0" dirty="0"/>
              <a:t>fill in the table with the right phrases .Which one is used to introduce the first topic ,  to finish a topic, to </a:t>
            </a:r>
            <a:r>
              <a:rPr lang="en-US" sz="1200" b="1" kern="1200" dirty="0">
                <a:solidFill>
                  <a:schemeClr val="tx1"/>
                </a:solidFill>
                <a:latin typeface="+mn-lt"/>
                <a:ea typeface="+mn-ea"/>
                <a:cs typeface="+mn-cs"/>
              </a:rPr>
              <a:t>summarise/conclude a topic and to start a new topic.</a:t>
            </a:r>
            <a:endParaRPr lang="ar-BH" sz="1200" b="1"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3</a:t>
            </a:fld>
            <a:endParaRPr lang="en-US"/>
          </a:p>
        </p:txBody>
      </p:sp>
    </p:spTree>
    <p:extLst>
      <p:ext uri="{BB962C8B-B14F-4D97-AF65-F5344CB8AC3E}">
        <p14:creationId xmlns:p14="http://schemas.microsoft.com/office/powerpoint/2010/main" val="2227690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 check your answers .</a:t>
            </a:r>
          </a:p>
        </p:txBody>
      </p:sp>
      <p:sp>
        <p:nvSpPr>
          <p:cNvPr id="4" name="Slide Number Placeholder 3"/>
          <p:cNvSpPr>
            <a:spLocks noGrp="1"/>
          </p:cNvSpPr>
          <p:nvPr>
            <p:ph type="sldNum" sz="quarter" idx="10"/>
          </p:nvPr>
        </p:nvSpPr>
        <p:spPr/>
        <p:txBody>
          <a:bodyPr/>
          <a:lstStyle/>
          <a:p>
            <a:fld id="{51D94AC2-E679-4FE9-9ADE-A60B424EAB7A}" type="slidenum">
              <a:rPr lang="en-US" smtClean="0"/>
              <a:t>4</a:t>
            </a:fld>
            <a:endParaRPr lang="en-US"/>
          </a:p>
        </p:txBody>
      </p:sp>
    </p:spTree>
    <p:extLst>
      <p:ext uri="{BB962C8B-B14F-4D97-AF65-F5344CB8AC3E}">
        <p14:creationId xmlns:p14="http://schemas.microsoft.com/office/powerpoint/2010/main" val="513005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 go to</a:t>
            </a:r>
            <a:r>
              <a:rPr lang="en-US" b="1" baseline="0" dirty="0"/>
              <a:t> exercise 3 on page 76 and fill in the gaps with the missing words from the table in front of you.</a:t>
            </a:r>
            <a:endParaRPr lang="en-US" b="1" dirty="0"/>
          </a:p>
        </p:txBody>
      </p:sp>
      <p:sp>
        <p:nvSpPr>
          <p:cNvPr id="4" name="Slide Number Placeholder 3"/>
          <p:cNvSpPr>
            <a:spLocks noGrp="1"/>
          </p:cNvSpPr>
          <p:nvPr>
            <p:ph type="sldNum" sz="quarter" idx="10"/>
          </p:nvPr>
        </p:nvSpPr>
        <p:spPr/>
        <p:txBody>
          <a:bodyPr/>
          <a:lstStyle/>
          <a:p>
            <a:fld id="{51D94AC2-E679-4FE9-9ADE-A60B424EAB7A}" type="slidenum">
              <a:rPr lang="en-US" smtClean="0"/>
              <a:t>5</a:t>
            </a:fld>
            <a:endParaRPr lang="en-US"/>
          </a:p>
        </p:txBody>
      </p:sp>
    </p:spTree>
    <p:extLst>
      <p:ext uri="{BB962C8B-B14F-4D97-AF65-F5344CB8AC3E}">
        <p14:creationId xmlns:p14="http://schemas.microsoft.com/office/powerpoint/2010/main" val="2388176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 check your answers .</a:t>
            </a:r>
          </a:p>
        </p:txBody>
      </p:sp>
      <p:sp>
        <p:nvSpPr>
          <p:cNvPr id="4" name="Slide Number Placeholder 3"/>
          <p:cNvSpPr>
            <a:spLocks noGrp="1"/>
          </p:cNvSpPr>
          <p:nvPr>
            <p:ph type="sldNum" sz="quarter" idx="10"/>
          </p:nvPr>
        </p:nvSpPr>
        <p:spPr/>
        <p:txBody>
          <a:bodyPr/>
          <a:lstStyle/>
          <a:p>
            <a:fld id="{51D94AC2-E679-4FE9-9ADE-A60B424EAB7A}" type="slidenum">
              <a:rPr lang="en-US" smtClean="0"/>
              <a:t>6</a:t>
            </a:fld>
            <a:endParaRPr lang="en-US"/>
          </a:p>
        </p:txBody>
      </p:sp>
    </p:spTree>
    <p:extLst>
      <p:ext uri="{BB962C8B-B14F-4D97-AF65-F5344CB8AC3E}">
        <p14:creationId xmlns:p14="http://schemas.microsoft.com/office/powerpoint/2010/main" val="2109737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 let’s talk about the passive voice .The use of the passive voice</a:t>
            </a:r>
            <a:r>
              <a:rPr lang="en-US" b="1" baseline="0" dirty="0"/>
              <a:t> is highly recommended in academic writing .</a:t>
            </a:r>
          </a:p>
          <a:p>
            <a:r>
              <a:rPr lang="en-US" b="1" baseline="0" dirty="0"/>
              <a:t> </a:t>
            </a:r>
            <a:r>
              <a:rPr lang="en-US" b="1" dirty="0"/>
              <a:t>As you can see in front of you in active forms the subject of the sentence is the person or thing that does the action. In passive constructions, the verb is performed by someone or something other than the subject.</a:t>
            </a:r>
            <a:endParaRPr lang="ar-BH" b="1" dirty="0"/>
          </a:p>
        </p:txBody>
      </p:sp>
      <p:sp>
        <p:nvSpPr>
          <p:cNvPr id="4" name="Slide Number Placeholder 3"/>
          <p:cNvSpPr>
            <a:spLocks noGrp="1"/>
          </p:cNvSpPr>
          <p:nvPr>
            <p:ph type="sldNum" sz="quarter" idx="10"/>
          </p:nvPr>
        </p:nvSpPr>
        <p:spPr/>
        <p:txBody>
          <a:bodyPr/>
          <a:lstStyle/>
          <a:p>
            <a:fld id="{51D94AC2-E679-4FE9-9ADE-A60B424EAB7A}" type="slidenum">
              <a:rPr lang="en-US" smtClean="0"/>
              <a:t>7</a:t>
            </a:fld>
            <a:endParaRPr lang="en-US"/>
          </a:p>
        </p:txBody>
      </p:sp>
    </p:spTree>
    <p:extLst>
      <p:ext uri="{BB962C8B-B14F-4D97-AF65-F5344CB8AC3E}">
        <p14:creationId xmlns:p14="http://schemas.microsoft.com/office/powerpoint/2010/main" val="2389348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 let’s check your understanding . </a:t>
            </a:r>
            <a:r>
              <a:rPr lang="en-US" sz="1200" b="1" dirty="0">
                <a:solidFill>
                  <a:srgbClr val="C00000"/>
                </a:solidFill>
              </a:rPr>
              <a:t>Underline the sequencing phrases and highlight in red examples of the passive in the text. Once you are done</a:t>
            </a:r>
            <a:r>
              <a:rPr lang="en-US" sz="1200" b="1" baseline="0" dirty="0">
                <a:solidFill>
                  <a:srgbClr val="C00000"/>
                </a:solidFill>
              </a:rPr>
              <a:t> click the enter key to move to the following slide .</a:t>
            </a:r>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8</a:t>
            </a:fld>
            <a:endParaRPr lang="en-US"/>
          </a:p>
        </p:txBody>
      </p:sp>
    </p:spTree>
    <p:extLst>
      <p:ext uri="{BB962C8B-B14F-4D97-AF65-F5344CB8AC3E}">
        <p14:creationId xmlns:p14="http://schemas.microsoft.com/office/powerpoint/2010/main" val="1079316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 let’s check answers </a:t>
            </a:r>
            <a:endParaRPr lang="en-US" dirty="0"/>
          </a:p>
        </p:txBody>
      </p:sp>
      <p:sp>
        <p:nvSpPr>
          <p:cNvPr id="4" name="Slide Number Placeholder 3"/>
          <p:cNvSpPr>
            <a:spLocks noGrp="1"/>
          </p:cNvSpPr>
          <p:nvPr>
            <p:ph type="sldNum" sz="quarter" idx="10"/>
          </p:nvPr>
        </p:nvSpPr>
        <p:spPr/>
        <p:txBody>
          <a:bodyPr/>
          <a:lstStyle/>
          <a:p>
            <a:fld id="{51D94AC2-E679-4FE9-9ADE-A60B424EAB7A}" type="slidenum">
              <a:rPr lang="en-US" smtClean="0"/>
              <a:t>9</a:t>
            </a:fld>
            <a:endParaRPr lang="en-US"/>
          </a:p>
        </p:txBody>
      </p:sp>
    </p:spTree>
    <p:extLst>
      <p:ext uri="{BB962C8B-B14F-4D97-AF65-F5344CB8AC3E}">
        <p14:creationId xmlns:p14="http://schemas.microsoft.com/office/powerpoint/2010/main" val="363131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B24D739-BAE0-4B01-8F02-C606B2BCDC58}"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060105360"/>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24D739-BAE0-4B01-8F02-C606B2BCDC58}"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4116298250"/>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24D739-BAE0-4B01-8F02-C606B2BCDC58}"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1542246310"/>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24D739-BAE0-4B01-8F02-C606B2BCDC58}"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864535716"/>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24D739-BAE0-4B01-8F02-C606B2BCDC58}"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211385769"/>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24D739-BAE0-4B01-8F02-C606B2BCDC58}"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3803035635"/>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24D739-BAE0-4B01-8F02-C606B2BCDC58}"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122267837"/>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24D739-BAE0-4B01-8F02-C606B2BCDC58}"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3260149830"/>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4D739-BAE0-4B01-8F02-C606B2BCDC58}"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1956232497"/>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24D739-BAE0-4B01-8F02-C606B2BCDC58}"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060112548"/>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24D739-BAE0-4B01-8F02-C606B2BCDC58}"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4CA4E-7686-4DF4-A054-235E7621447D}" type="slidenum">
              <a:rPr lang="en-US" smtClean="0"/>
              <a:t>‹#›</a:t>
            </a:fld>
            <a:endParaRPr lang="en-US"/>
          </a:p>
        </p:txBody>
      </p:sp>
    </p:spTree>
    <p:extLst>
      <p:ext uri="{BB962C8B-B14F-4D97-AF65-F5344CB8AC3E}">
        <p14:creationId xmlns:p14="http://schemas.microsoft.com/office/powerpoint/2010/main" val="2479714933"/>
      </p:ext>
    </p:extLst>
  </p:cSld>
  <p:clrMapOvr>
    <a:masterClrMapping/>
  </p:clrMapOvr>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4D739-BAE0-4B01-8F02-C606B2BCDC58}"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4CA4E-7686-4DF4-A054-235E7621447D}" type="slidenum">
              <a:rPr lang="en-US" smtClean="0"/>
              <a:t>‹#›</a:t>
            </a:fld>
            <a:endParaRPr lang="en-US"/>
          </a:p>
        </p:txBody>
      </p:sp>
    </p:spTree>
    <p:extLst>
      <p:ext uri="{BB962C8B-B14F-4D97-AF65-F5344CB8AC3E}">
        <p14:creationId xmlns:p14="http://schemas.microsoft.com/office/powerpoint/2010/main" val="22554171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500" advTm="11805">
        <p:split orient="vert"/>
      </p:transition>
    </mc:Choice>
    <mc:Fallback xmlns="">
      <p:transition spd="slow" advTm="11805">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73480" y="2207455"/>
            <a:ext cx="10119360" cy="3873305"/>
          </a:xfrm>
        </p:spPr>
        <p:txBody>
          <a:bodyPr anchor="ctr">
            <a:noAutofit/>
          </a:bodyPr>
          <a:lstStyle/>
          <a:p>
            <a:r>
              <a:rPr lang="en-US" sz="4800" b="1" dirty="0"/>
              <a:t>New Language Leader 1 </a:t>
            </a:r>
            <a:r>
              <a:rPr lang="en-US" sz="4400" b="1" dirty="0"/>
              <a:t/>
            </a:r>
            <a:br>
              <a:rPr lang="en-US" sz="4400" b="1" dirty="0"/>
            </a:br>
            <a:r>
              <a:rPr lang="en-US" sz="4400" b="1" dirty="0">
                <a:solidFill>
                  <a:srgbClr val="C00000"/>
                </a:solidFill>
              </a:rPr>
              <a:t>Grade 10   </a:t>
            </a:r>
            <a:br>
              <a:rPr lang="en-US" sz="4400" b="1" dirty="0">
                <a:solidFill>
                  <a:srgbClr val="C00000"/>
                </a:solidFill>
              </a:rPr>
            </a:br>
            <a:r>
              <a:rPr lang="en-US" sz="4400" b="1" dirty="0">
                <a:solidFill>
                  <a:srgbClr val="C00000"/>
                </a:solidFill>
              </a:rPr>
              <a:t>English 102</a:t>
            </a:r>
            <a:br>
              <a:rPr lang="en-US" sz="4400" b="1" dirty="0">
                <a:solidFill>
                  <a:srgbClr val="C00000"/>
                </a:solidFill>
              </a:rPr>
            </a:br>
            <a:r>
              <a:rPr lang="en-US" sz="4400" b="1" dirty="0">
                <a:solidFill>
                  <a:srgbClr val="C00000"/>
                </a:solidFill>
              </a:rPr>
              <a:t>   </a:t>
            </a:r>
            <a:r>
              <a:rPr lang="fr-FR" sz="4400" b="1" dirty="0"/>
              <a:t>Unit 9 </a:t>
            </a:r>
            <a:br>
              <a:rPr lang="fr-FR" sz="4400" b="1" dirty="0"/>
            </a:br>
            <a:r>
              <a:rPr lang="fr-FR" sz="4400" b="1" dirty="0" err="1">
                <a:solidFill>
                  <a:srgbClr val="C00000"/>
                </a:solidFill>
              </a:rPr>
              <a:t>Study</a:t>
            </a:r>
            <a:r>
              <a:rPr lang="fr-FR" sz="4400" b="1" dirty="0">
                <a:solidFill>
                  <a:srgbClr val="C00000"/>
                </a:solidFill>
              </a:rPr>
              <a:t> and Writing </a:t>
            </a:r>
            <a:r>
              <a:rPr lang="fr-FR" sz="4400" b="1" dirty="0" err="1">
                <a:solidFill>
                  <a:srgbClr val="C00000"/>
                </a:solidFill>
              </a:rPr>
              <a:t>Skills</a:t>
            </a:r>
            <a:r>
              <a:rPr lang="fr-FR" sz="4400" b="1" dirty="0">
                <a:solidFill>
                  <a:srgbClr val="C00000"/>
                </a:solidFill>
              </a:rPr>
              <a:t/>
            </a:r>
            <a:br>
              <a:rPr lang="fr-FR" sz="4400" b="1" dirty="0">
                <a:solidFill>
                  <a:srgbClr val="C00000"/>
                </a:solidFill>
              </a:rPr>
            </a:br>
            <a:r>
              <a:rPr lang="fr-FR" sz="4400" b="1" dirty="0" err="1"/>
              <a:t>Lesson</a:t>
            </a:r>
            <a:r>
              <a:rPr lang="fr-FR" sz="4400" b="1" dirty="0"/>
              <a:t> 9.4</a:t>
            </a:r>
            <a:endParaRPr lang="en-US" sz="4400" b="1" dirty="0"/>
          </a:p>
        </p:txBody>
      </p:sp>
      <p:pic>
        <p:nvPicPr>
          <p:cNvPr id="4" name="Picture 3"/>
          <p:cNvPicPr>
            <a:picLocks noChangeAspect="1"/>
          </p:cNvPicPr>
          <p:nvPr/>
        </p:nvPicPr>
        <p:blipFill rotWithShape="1">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438400" y="381000"/>
            <a:ext cx="7162800" cy="1182210"/>
          </a:xfrm>
          <a:prstGeom prst="rect">
            <a:avLst/>
          </a:prstGeom>
        </p:spPr>
      </p:pic>
    </p:spTree>
    <p:extLst>
      <p:ext uri="{BB962C8B-B14F-4D97-AF65-F5344CB8AC3E}">
        <p14:creationId xmlns:p14="http://schemas.microsoft.com/office/powerpoint/2010/main" val="2487296168"/>
      </p:ext>
    </p:extLst>
  </p:cSld>
  <p:clrMapOvr>
    <a:masterClrMapping/>
  </p:clrMapOvr>
  <mc:AlternateContent xmlns:mc="http://schemas.openxmlformats.org/markup-compatibility/2006" xmlns:p14="http://schemas.microsoft.com/office/powerpoint/2010/main">
    <mc:Choice Requires="p14">
      <p:transition spd="slow" p14:dur="1500" advTm="13857">
        <p:split orient="vert"/>
      </p:transition>
    </mc:Choice>
    <mc:Fallback xmlns="">
      <p:transition spd="slow" advTm="13857">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131931"/>
            <a:ext cx="10515600" cy="4351338"/>
          </a:xfrm>
          <a:prstGeom prst="wav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marL="0" indent="0" algn="ctr">
              <a:buNone/>
            </a:pPr>
            <a:r>
              <a:rPr lang="en-US" sz="4800" b="1" dirty="0">
                <a:solidFill>
                  <a:srgbClr val="C00000"/>
                </a:solidFill>
              </a:rPr>
              <a:t>Writing: Describing a Process.</a:t>
            </a:r>
          </a:p>
        </p:txBody>
      </p:sp>
    </p:spTree>
    <p:extLst>
      <p:ext uri="{BB962C8B-B14F-4D97-AF65-F5344CB8AC3E}">
        <p14:creationId xmlns:p14="http://schemas.microsoft.com/office/powerpoint/2010/main" val="215629306"/>
      </p:ext>
    </p:extLst>
  </p:cSld>
  <p:clrMapOvr>
    <a:masterClrMapping/>
  </p:clrMapOvr>
  <mc:AlternateContent xmlns:mc="http://schemas.openxmlformats.org/markup-compatibility/2006" xmlns:p14="http://schemas.microsoft.com/office/powerpoint/2010/main">
    <mc:Choice Requires="p14">
      <p:transition spd="slow" p14:dur="1500" advTm="5787">
        <p:split orient="vert"/>
      </p:transition>
    </mc:Choice>
    <mc:Fallback xmlns="">
      <p:transition spd="slow" advTm="5787">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97230" y="1311560"/>
            <a:ext cx="5241044" cy="1232325"/>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a:lnSpc>
                <a:spcPct val="107000"/>
              </a:lnSpc>
              <a:spcAft>
                <a:spcPts val="800"/>
              </a:spcAft>
            </a:pPr>
            <a:r>
              <a:rPr lang="en-US" sz="2100" dirty="0">
                <a:latin typeface="Calibri" panose="020F0502020204030204" pitchFamily="34" charset="0"/>
                <a:ea typeface="Calibri" panose="020F0502020204030204" pitchFamily="34" charset="0"/>
              </a:rPr>
              <a:t>1. Start  by  describing  the  first  stage  of  the  process  by  using  starting  phases:</a:t>
            </a:r>
          </a:p>
          <a:p>
            <a:pPr>
              <a:lnSpc>
                <a:spcPct val="107000"/>
              </a:lnSpc>
              <a:spcAft>
                <a:spcPts val="800"/>
              </a:spcAft>
            </a:pPr>
            <a:r>
              <a:rPr lang="en-US" sz="2100" b="1" dirty="0">
                <a:solidFill>
                  <a:srgbClr val="FF0000"/>
                </a:solidFill>
                <a:latin typeface="Calibri" panose="020F0502020204030204" pitchFamily="34" charset="0"/>
                <a:ea typeface="Calibri" panose="020F0502020204030204" pitchFamily="34" charset="0"/>
              </a:rPr>
              <a:t>To  begin  with</a:t>
            </a:r>
            <a:r>
              <a:rPr lang="en-US" sz="2100" dirty="0">
                <a:latin typeface="Calibri" panose="020F0502020204030204" pitchFamily="34" charset="0"/>
                <a:ea typeface="Calibri" panose="020F0502020204030204" pitchFamily="34" charset="0"/>
              </a:rPr>
              <a:t>,/</a:t>
            </a:r>
            <a:r>
              <a:rPr lang="en-US" sz="2100" b="1" dirty="0">
                <a:solidFill>
                  <a:srgbClr val="FF0000"/>
                </a:solidFill>
                <a:latin typeface="Calibri" panose="020F0502020204030204" pitchFamily="34" charset="0"/>
                <a:ea typeface="Calibri" panose="020F0502020204030204" pitchFamily="34" charset="0"/>
              </a:rPr>
              <a:t>First  of  all,  </a:t>
            </a:r>
            <a:r>
              <a:rPr lang="en-US" sz="2100" dirty="0">
                <a:latin typeface="Calibri" panose="020F0502020204030204" pitchFamily="34" charset="0"/>
                <a:ea typeface="Calibri" panose="020F0502020204030204" pitchFamily="34" charset="0"/>
              </a:rPr>
              <a:t>/ </a:t>
            </a:r>
            <a:r>
              <a:rPr lang="en-US" sz="2100" b="1" dirty="0">
                <a:solidFill>
                  <a:srgbClr val="FF0000"/>
                </a:solidFill>
                <a:latin typeface="Calibri" panose="020F0502020204030204" pitchFamily="34" charset="0"/>
                <a:ea typeface="Calibri" panose="020F0502020204030204" pitchFamily="34" charset="0"/>
              </a:rPr>
              <a:t>To  start  of,  </a:t>
            </a:r>
          </a:p>
        </p:txBody>
      </p:sp>
      <p:sp>
        <p:nvSpPr>
          <p:cNvPr id="13" name="Rectangle 12"/>
          <p:cNvSpPr/>
          <p:nvPr/>
        </p:nvSpPr>
        <p:spPr>
          <a:xfrm>
            <a:off x="5601722" y="1726956"/>
            <a:ext cx="6407398" cy="768608"/>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a:lnSpc>
                <a:spcPct val="107000"/>
              </a:lnSpc>
              <a:spcAft>
                <a:spcPts val="800"/>
              </a:spcAft>
            </a:pPr>
            <a:r>
              <a:rPr lang="en-US" sz="2100" b="1" dirty="0">
                <a:latin typeface="Calibri" panose="020F0502020204030204" pitchFamily="34" charset="0"/>
                <a:ea typeface="Calibri" panose="020F0502020204030204" pitchFamily="34" charset="0"/>
                <a:cs typeface="Arial" panose="020B0604020202020204" pitchFamily="34" charset="0"/>
              </a:rPr>
              <a:t>To  begin  with,  </a:t>
            </a:r>
            <a:r>
              <a:rPr lang="en-US" sz="2100" dirty="0">
                <a:latin typeface="Calibri" panose="020F0502020204030204" pitchFamily="34" charset="0"/>
                <a:ea typeface="Calibri" panose="020F0502020204030204" pitchFamily="34" charset="0"/>
                <a:cs typeface="Arial" panose="020B0604020202020204" pitchFamily="34" charset="0"/>
              </a:rPr>
              <a:t>in  making  bars  of  milk  chocolate  in  a  factory,  the  beans  are  roasted  at  135°C. </a:t>
            </a:r>
          </a:p>
        </p:txBody>
      </p:sp>
      <p:sp>
        <p:nvSpPr>
          <p:cNvPr id="14" name="Rectangle 13"/>
          <p:cNvSpPr/>
          <p:nvPr/>
        </p:nvSpPr>
        <p:spPr>
          <a:xfrm>
            <a:off x="197230" y="2758910"/>
            <a:ext cx="5241044" cy="1578124"/>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a:lnSpc>
                <a:spcPct val="107000"/>
              </a:lnSpc>
              <a:spcAft>
                <a:spcPts val="800"/>
              </a:spcAft>
            </a:pPr>
            <a:r>
              <a:rPr lang="en-US" sz="2100" dirty="0">
                <a:latin typeface="Calibri" panose="020F0502020204030204" pitchFamily="34" charset="0"/>
                <a:ea typeface="Calibri" panose="020F0502020204030204" pitchFamily="34" charset="0"/>
              </a:rPr>
              <a:t>2. Develop  your  paragraph  by  identifying  the  stages that follow using  sequencing  phrases:</a:t>
            </a:r>
          </a:p>
          <a:p>
            <a:pPr>
              <a:lnSpc>
                <a:spcPct val="107000"/>
              </a:lnSpc>
              <a:spcAft>
                <a:spcPts val="800"/>
              </a:spcAft>
            </a:pPr>
            <a:r>
              <a:rPr lang="en-US" sz="2100" b="1" dirty="0">
                <a:solidFill>
                  <a:srgbClr val="00B050"/>
                </a:solidFill>
                <a:latin typeface="Calibri" panose="020F0502020204030204" pitchFamily="34" charset="0"/>
                <a:ea typeface="Calibri" panose="020F0502020204030204" pitchFamily="34" charset="0"/>
              </a:rPr>
              <a:t>Next,</a:t>
            </a:r>
            <a:r>
              <a:rPr lang="en-US" sz="2100" dirty="0">
                <a:latin typeface="Calibri" panose="020F0502020204030204" pitchFamily="34" charset="0"/>
                <a:ea typeface="Calibri" panose="020F0502020204030204" pitchFamily="34" charset="0"/>
              </a:rPr>
              <a:t>  /  </a:t>
            </a:r>
            <a:r>
              <a:rPr lang="en-US" sz="2100" b="1" dirty="0">
                <a:solidFill>
                  <a:srgbClr val="00B050"/>
                </a:solidFill>
                <a:latin typeface="Calibri" panose="020F0502020204030204" pitchFamily="34" charset="0"/>
                <a:ea typeface="Calibri" panose="020F0502020204030204" pitchFamily="34" charset="0"/>
              </a:rPr>
              <a:t>Following  this, </a:t>
            </a:r>
            <a:r>
              <a:rPr lang="en-US" sz="2100" dirty="0">
                <a:latin typeface="Calibri" panose="020F0502020204030204" pitchFamily="34" charset="0"/>
                <a:ea typeface="Calibri" panose="020F0502020204030204" pitchFamily="34" charset="0"/>
              </a:rPr>
              <a:t>/  </a:t>
            </a:r>
            <a:r>
              <a:rPr lang="en-US" sz="2100" b="1" dirty="0">
                <a:solidFill>
                  <a:srgbClr val="00B050"/>
                </a:solidFill>
                <a:latin typeface="Calibri" panose="020F0502020204030204" pitchFamily="34" charset="0"/>
                <a:ea typeface="Calibri" panose="020F0502020204030204" pitchFamily="34" charset="0"/>
              </a:rPr>
              <a:t>Then, </a:t>
            </a:r>
            <a:r>
              <a:rPr lang="en-US" sz="2100" dirty="0">
                <a:latin typeface="Calibri" panose="020F0502020204030204" pitchFamily="34" charset="0"/>
                <a:ea typeface="Calibri" panose="020F0502020204030204" pitchFamily="34" charset="0"/>
              </a:rPr>
              <a:t> / </a:t>
            </a:r>
            <a:r>
              <a:rPr lang="en-US" sz="2100" b="1" dirty="0">
                <a:solidFill>
                  <a:srgbClr val="00B050"/>
                </a:solidFill>
                <a:latin typeface="Calibri" panose="020F0502020204030204" pitchFamily="34" charset="0"/>
                <a:ea typeface="Calibri" panose="020F0502020204030204" pitchFamily="34" charset="0"/>
              </a:rPr>
              <a:t>After  this,</a:t>
            </a:r>
          </a:p>
        </p:txBody>
      </p:sp>
      <p:sp>
        <p:nvSpPr>
          <p:cNvPr id="15" name="Rectangle 14"/>
          <p:cNvSpPr/>
          <p:nvPr/>
        </p:nvSpPr>
        <p:spPr>
          <a:xfrm>
            <a:off x="5587372" y="3567133"/>
            <a:ext cx="6407398" cy="768608"/>
          </a:xfrm>
          <a:prstGeom prst="rect">
            <a:avLst/>
          </a:prstGeom>
          <a:solidFill>
            <a:schemeClr val="accent5">
              <a:lumMod val="20000"/>
              <a:lumOff val="80000"/>
            </a:schemeClr>
          </a:solidFill>
          <a:ln>
            <a:solidFill>
              <a:schemeClr val="accent2">
                <a:lumMod val="50000"/>
              </a:schemeClr>
            </a:solidFill>
          </a:ln>
        </p:spPr>
        <p:txBody>
          <a:bodyPr wrap="square">
            <a:spAutoFit/>
          </a:bodyPr>
          <a:lstStyle/>
          <a:p>
            <a:pPr>
              <a:lnSpc>
                <a:spcPct val="107000"/>
              </a:lnSpc>
              <a:spcAft>
                <a:spcPts val="800"/>
              </a:spcAft>
            </a:pPr>
            <a:r>
              <a:rPr lang="en-US" sz="2100" b="1" dirty="0">
                <a:solidFill>
                  <a:srgbClr val="00B050"/>
                </a:solidFill>
                <a:latin typeface="Calibri" panose="020F0502020204030204" pitchFamily="34" charset="0"/>
                <a:ea typeface="Calibri" panose="020F0502020204030204" pitchFamily="34" charset="0"/>
                <a:cs typeface="Arial" panose="020B0604020202020204" pitchFamily="34" charset="0"/>
              </a:rPr>
              <a:t>Next,</a:t>
            </a:r>
            <a:r>
              <a:rPr lang="en-US" sz="2100" dirty="0">
                <a:latin typeface="Calibri" panose="020F0502020204030204" pitchFamily="34" charset="0"/>
                <a:ea typeface="Calibri" panose="020F0502020204030204" pitchFamily="34" charset="0"/>
                <a:cs typeface="Arial" panose="020B0604020202020204" pitchFamily="34" charset="0"/>
              </a:rPr>
              <a:t>  the  beans  are  sent  to  be  crushed  in  order  to  remove  the  shells.  Following  this,…    Then,... </a:t>
            </a:r>
          </a:p>
        </p:txBody>
      </p:sp>
      <p:sp>
        <p:nvSpPr>
          <p:cNvPr id="17" name="Rectangle 16"/>
          <p:cNvSpPr/>
          <p:nvPr/>
        </p:nvSpPr>
        <p:spPr>
          <a:xfrm>
            <a:off x="197230" y="4653500"/>
            <a:ext cx="5241044" cy="1810752"/>
          </a:xfrm>
          <a:prstGeom prst="rect">
            <a:avLst/>
          </a:prstGeom>
          <a:solidFill>
            <a:schemeClr val="accent4">
              <a:lumMod val="20000"/>
              <a:lumOff val="80000"/>
            </a:schemeClr>
          </a:solidFill>
          <a:ln>
            <a:solidFill>
              <a:schemeClr val="accent2">
                <a:lumMod val="50000"/>
              </a:schemeClr>
            </a:solidFill>
          </a:ln>
        </p:spPr>
        <p:txBody>
          <a:bodyPr wrap="square">
            <a:spAutoFit/>
          </a:bodyPr>
          <a:lstStyle/>
          <a:p>
            <a:pPr>
              <a:spcAft>
                <a:spcPts val="800"/>
              </a:spcAft>
            </a:pPr>
            <a:r>
              <a:rPr lang="en-US" sz="2100" dirty="0">
                <a:latin typeface="Calibri" panose="020F0502020204030204" pitchFamily="34" charset="0"/>
                <a:ea typeface="Calibri" panose="020F0502020204030204" pitchFamily="34" charset="0"/>
              </a:rPr>
              <a:t>3. Use  ending  phrases  to  describe  the  last  stage: </a:t>
            </a:r>
            <a:r>
              <a:rPr lang="en-US" sz="2100" b="1" dirty="0">
                <a:solidFill>
                  <a:srgbClr val="0070C0"/>
                </a:solidFill>
                <a:latin typeface="Calibri" panose="020F0502020204030204" pitchFamily="34" charset="0"/>
                <a:ea typeface="Calibri" panose="020F0502020204030204" pitchFamily="34" charset="0"/>
              </a:rPr>
              <a:t>Finally,</a:t>
            </a:r>
            <a:r>
              <a:rPr lang="en-US" sz="2100" dirty="0">
                <a:latin typeface="Calibri" panose="020F0502020204030204" pitchFamily="34" charset="0"/>
                <a:ea typeface="Calibri" panose="020F0502020204030204" pitchFamily="34" charset="0"/>
              </a:rPr>
              <a:t>… /  </a:t>
            </a:r>
            <a:r>
              <a:rPr lang="en-US" sz="2100" b="1" dirty="0">
                <a:solidFill>
                  <a:srgbClr val="0070C0"/>
                </a:solidFill>
                <a:latin typeface="Calibri" panose="020F0502020204030204" pitchFamily="34" charset="0"/>
                <a:ea typeface="Calibri" panose="020F0502020204030204" pitchFamily="34" charset="0"/>
              </a:rPr>
              <a:t>Lastly,</a:t>
            </a:r>
            <a:r>
              <a:rPr lang="en-US" sz="2100" dirty="0">
                <a:latin typeface="Calibri" panose="020F0502020204030204" pitchFamily="34" charset="0"/>
                <a:ea typeface="Calibri" panose="020F0502020204030204" pitchFamily="34" charset="0"/>
              </a:rPr>
              <a:t>....</a:t>
            </a:r>
          </a:p>
          <a:p>
            <a:pPr lvl="0"/>
            <a:r>
              <a:rPr lang="en-US" sz="2100" dirty="0">
                <a:latin typeface="Calibri" panose="020F0502020204030204" pitchFamily="34" charset="0"/>
                <a:ea typeface="Calibri" panose="020F0502020204030204" pitchFamily="34" charset="0"/>
              </a:rPr>
              <a:t>4.</a:t>
            </a:r>
            <a:r>
              <a:rPr lang="en-US" sz="2100" b="1" dirty="0"/>
              <a:t> </a:t>
            </a:r>
            <a:r>
              <a:rPr lang="en-US" sz="2100" dirty="0"/>
              <a:t>Use the imperative or modals such as (</a:t>
            </a:r>
            <a:r>
              <a:rPr lang="en-US" sz="2100" b="1" dirty="0">
                <a:solidFill>
                  <a:srgbClr val="C00000"/>
                </a:solidFill>
              </a:rPr>
              <a:t>should, could, may </a:t>
            </a:r>
            <a:r>
              <a:rPr lang="en-US" sz="2100" dirty="0"/>
              <a:t>…etc.)</a:t>
            </a:r>
          </a:p>
          <a:p>
            <a:pPr lvl="0"/>
            <a:r>
              <a:rPr lang="en-US" sz="2100" dirty="0"/>
              <a:t>and </a:t>
            </a:r>
            <a:r>
              <a:rPr lang="en-US" sz="2100" b="1" dirty="0"/>
              <a:t>don’t forget to use  the passive voice</a:t>
            </a:r>
            <a:r>
              <a:rPr lang="en-US" sz="2100" dirty="0"/>
              <a:t>. </a:t>
            </a:r>
          </a:p>
        </p:txBody>
      </p:sp>
      <p:sp>
        <p:nvSpPr>
          <p:cNvPr id="18" name="Rectangle 17"/>
          <p:cNvSpPr/>
          <p:nvPr/>
        </p:nvSpPr>
        <p:spPr>
          <a:xfrm>
            <a:off x="5586482" y="5937248"/>
            <a:ext cx="6407398" cy="527004"/>
          </a:xfrm>
          <a:prstGeom prst="rect">
            <a:avLst/>
          </a:prstGeom>
          <a:solidFill>
            <a:schemeClr val="accent5">
              <a:lumMod val="20000"/>
              <a:lumOff val="80000"/>
            </a:schemeClr>
          </a:solidFill>
          <a:ln>
            <a:solidFill>
              <a:schemeClr val="accent2">
                <a:lumMod val="50000"/>
              </a:schemeClr>
            </a:solidFill>
          </a:ln>
        </p:spPr>
        <p:txBody>
          <a:bodyPr wrap="square" anchor="ctr">
            <a:spAutoFit/>
          </a:bodyPr>
          <a:lstStyle/>
          <a:p>
            <a:pPr>
              <a:lnSpc>
                <a:spcPct val="150000"/>
              </a:lnSpc>
              <a:spcAft>
                <a:spcPts val="800"/>
              </a:spcAft>
            </a:pPr>
            <a:r>
              <a:rPr lang="en-US" sz="2100" b="1" dirty="0">
                <a:solidFill>
                  <a:srgbClr val="0070C0"/>
                </a:solidFill>
                <a:latin typeface="Calibri" panose="020F0502020204030204" pitchFamily="34" charset="0"/>
                <a:ea typeface="Calibri" panose="020F0502020204030204" pitchFamily="34" charset="0"/>
                <a:cs typeface="Arial" panose="020B0604020202020204" pitchFamily="34" charset="0"/>
              </a:rPr>
              <a:t>Lastly,  </a:t>
            </a:r>
            <a:r>
              <a:rPr lang="en-US" sz="2100" dirty="0">
                <a:latin typeface="Calibri" panose="020F0502020204030204" pitchFamily="34" charset="0"/>
                <a:ea typeface="Calibri" panose="020F0502020204030204" pitchFamily="34" charset="0"/>
                <a:cs typeface="Arial" panose="020B0604020202020204" pitchFamily="34" charset="0"/>
              </a:rPr>
              <a:t>the  bars  of  milk  chocolate  are  … </a:t>
            </a:r>
          </a:p>
        </p:txBody>
      </p:sp>
      <p:sp>
        <p:nvSpPr>
          <p:cNvPr id="19" name="Wave 18"/>
          <p:cNvSpPr/>
          <p:nvPr/>
        </p:nvSpPr>
        <p:spPr>
          <a:xfrm>
            <a:off x="4664990" y="129472"/>
            <a:ext cx="2417736" cy="597021"/>
          </a:xfrm>
          <a:prstGeom prst="wave">
            <a:avLst>
              <a:gd name="adj1" fmla="val 12500"/>
              <a:gd name="adj2" fmla="val -63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a:solidFill>
                  <a:schemeClr val="tx1"/>
                </a:solidFill>
              </a:rPr>
              <a:t>Layout</a:t>
            </a:r>
          </a:p>
        </p:txBody>
      </p:sp>
      <p:sp>
        <p:nvSpPr>
          <p:cNvPr id="20" name="Down Arrow 19"/>
          <p:cNvSpPr/>
          <p:nvPr/>
        </p:nvSpPr>
        <p:spPr>
          <a:xfrm>
            <a:off x="8765546" y="2705767"/>
            <a:ext cx="457200" cy="651163"/>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1" name="Down Arrow 20"/>
          <p:cNvSpPr/>
          <p:nvPr/>
        </p:nvSpPr>
        <p:spPr>
          <a:xfrm>
            <a:off x="8765546" y="4653500"/>
            <a:ext cx="457200" cy="651163"/>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1129" y="11670"/>
            <a:ext cx="1646183" cy="1460310"/>
          </a:xfrm>
          <a:prstGeom prst="rect">
            <a:avLst/>
          </a:prstGeom>
        </p:spPr>
      </p:pic>
      <p:sp>
        <p:nvSpPr>
          <p:cNvPr id="2" name="Rectangle 1"/>
          <p:cNvSpPr/>
          <p:nvPr/>
        </p:nvSpPr>
        <p:spPr>
          <a:xfrm>
            <a:off x="464458" y="819531"/>
            <a:ext cx="10120884" cy="400110"/>
          </a:xfrm>
          <a:prstGeom prst="rect">
            <a:avLst/>
          </a:prstGeom>
        </p:spPr>
        <p:txBody>
          <a:bodyPr wrap="square">
            <a:spAutoFit/>
          </a:bodyPr>
          <a:lstStyle/>
          <a:p>
            <a:r>
              <a:rPr lang="en-US" sz="2000" b="1" dirty="0">
                <a:solidFill>
                  <a:srgbClr val="C00000"/>
                </a:solidFill>
                <a:latin typeface="arial" panose="020B0604020202020204" pitchFamily="34" charset="0"/>
              </a:rPr>
              <a:t>A process is a series of actions or steps taken in order to achieve a particular end.</a:t>
            </a:r>
            <a:endParaRPr lang="en-US" sz="2000" b="1" dirty="0">
              <a:solidFill>
                <a:srgbClr val="C00000"/>
              </a:solidFill>
            </a:endParaRPr>
          </a:p>
        </p:txBody>
      </p:sp>
    </p:spTree>
    <p:custDataLst>
      <p:tags r:id="rId1"/>
    </p:custDataLst>
    <p:extLst>
      <p:ext uri="{BB962C8B-B14F-4D97-AF65-F5344CB8AC3E}">
        <p14:creationId xmlns:p14="http://schemas.microsoft.com/office/powerpoint/2010/main" val="1043858735"/>
      </p:ext>
    </p:extLst>
  </p:cSld>
  <p:clrMapOvr>
    <a:masterClrMapping/>
  </p:clrMapOvr>
  <mc:AlternateContent xmlns:mc="http://schemas.openxmlformats.org/markup-compatibility/2006" xmlns:p14="http://schemas.microsoft.com/office/powerpoint/2010/main">
    <mc:Choice Requires="p14">
      <p:transition spd="slow" p14:dur="1500" advTm="2000">
        <p:split orient="vert"/>
      </p:transition>
    </mc:Choice>
    <mc:Fallback xmlns="">
      <p:transition spd="slow" advTm="2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up)">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down)">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0-#ppt_w/2"/>
                                          </p:val>
                                        </p:tav>
                                        <p:tav tm="100000">
                                          <p:val>
                                            <p:strVal val="#ppt_x"/>
                                          </p:val>
                                        </p:tav>
                                      </p:tavLst>
                                    </p:anim>
                                    <p:anim calcmode="lin" valueType="num">
                                      <p:cBhvr additive="base">
                                        <p:cTn id="45"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4" grpId="0" animBg="1"/>
      <p:bldP spid="15" grpId="0" animBg="1"/>
      <p:bldP spid="17" grpId="0" animBg="1"/>
      <p:bldP spid="18" grpId="0" animBg="1"/>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407831"/>
            <a:ext cx="10954555" cy="6130344"/>
          </a:xfrm>
        </p:spPr>
        <p:txBody>
          <a:bodyPr>
            <a:normAutofit fontScale="92500" lnSpcReduction="20000"/>
          </a:bodyPr>
          <a:lstStyle/>
          <a:p>
            <a:pPr marL="0" indent="0" algn="just">
              <a:buNone/>
            </a:pPr>
            <a:r>
              <a:rPr lang="en-US" sz="2200" b="1" dirty="0">
                <a:solidFill>
                  <a:srgbClr val="C00000"/>
                </a:solidFill>
              </a:rPr>
              <a:t>Describing the Process</a:t>
            </a:r>
          </a:p>
          <a:p>
            <a:pPr marL="0" indent="0" algn="just">
              <a:buNone/>
            </a:pPr>
            <a:r>
              <a:rPr lang="en-US" sz="1800" b="1" dirty="0">
                <a:solidFill>
                  <a:schemeClr val="accent6">
                    <a:lumMod val="75000"/>
                  </a:schemeClr>
                </a:solidFill>
              </a:rPr>
              <a:t>Fill in the blanks  with the phrases in the box to complete this process writing on how to make cars .</a:t>
            </a:r>
          </a:p>
          <a:p>
            <a:pPr marL="0" indent="0" algn="just">
              <a:buNone/>
            </a:pPr>
            <a:r>
              <a:rPr lang="en-US" sz="1800" dirty="0"/>
              <a:t>                                                                </a:t>
            </a:r>
          </a:p>
          <a:p>
            <a:pPr marL="0" indent="0" algn="just">
              <a:buNone/>
            </a:pPr>
            <a:endParaRPr lang="en-US" sz="1800" dirty="0"/>
          </a:p>
          <a:p>
            <a:pPr marL="0" indent="0" algn="just">
              <a:lnSpc>
                <a:spcPct val="150000"/>
              </a:lnSpc>
              <a:buNone/>
            </a:pPr>
            <a:r>
              <a:rPr lang="en-US" sz="2000" dirty="0"/>
              <a:t>Car production is a costly business. Most cars are made by companies that can produce them in large numbers and this process is long a complicated. There are </a:t>
            </a:r>
            <a:r>
              <a:rPr lang="en-US" sz="2000" b="1" dirty="0"/>
              <a:t>1</a:t>
            </a:r>
            <a:r>
              <a:rPr lang="en-US" sz="2000" dirty="0"/>
              <a:t>.………………….that should be followed to the letter in order for cars to be made. The production stages are as follows. </a:t>
            </a:r>
          </a:p>
          <a:p>
            <a:pPr marL="0" indent="0" algn="just">
              <a:lnSpc>
                <a:spcPct val="150000"/>
              </a:lnSpc>
              <a:buNone/>
            </a:pPr>
            <a:r>
              <a:rPr lang="en-US" sz="2000" b="1" dirty="0"/>
              <a:t>2 .</a:t>
            </a:r>
            <a:r>
              <a:rPr lang="en-US" sz="2000" dirty="0"/>
              <a:t>.…………………., the first designs of the car are made by the design team. Then, the </a:t>
            </a:r>
            <a:r>
              <a:rPr lang="en-US" sz="2000" b="1" dirty="0"/>
              <a:t>3.</a:t>
            </a:r>
            <a:r>
              <a:rPr lang="en-US" sz="2000" dirty="0"/>
              <a:t> ……………..of the car, which is also called a prototype, is made with the help of engineers. After that , the prototype is tested on the road and engineers check if there are </a:t>
            </a:r>
            <a:r>
              <a:rPr lang="en-US" sz="2000" b="1" dirty="0"/>
              <a:t>4.</a:t>
            </a:r>
            <a:r>
              <a:rPr lang="en-US" sz="2000" dirty="0"/>
              <a:t> ……………… and if changes are necessary. Changes are made and the design is modified. Other tests are made and the results are recorded and journalists are invited to write articles about the new car model . After that, the new car model </a:t>
            </a:r>
            <a:r>
              <a:rPr lang="en-US" sz="2000" b="1" dirty="0"/>
              <a:t>5.  </a:t>
            </a:r>
            <a:r>
              <a:rPr lang="en-US" sz="2000" dirty="0"/>
              <a:t>…………….. at trade exhibitions all over the world. Finally, the car is mass-produced and a big marketing campaign </a:t>
            </a:r>
            <a:r>
              <a:rPr lang="en-US" sz="2000" b="1" dirty="0"/>
              <a:t>6.</a:t>
            </a:r>
            <a:r>
              <a:rPr lang="en-US" sz="2000" dirty="0"/>
              <a:t>…………….. </a:t>
            </a:r>
          </a:p>
          <a:p>
            <a:pPr marL="0" indent="0" algn="just">
              <a:lnSpc>
                <a:spcPct val="150000"/>
              </a:lnSpc>
              <a:buNone/>
            </a:pPr>
            <a:r>
              <a:rPr lang="en-US" sz="2000" dirty="0"/>
              <a:t>Cars are expensive and it is important that their production is done perfectly. Following steps ensures that the making of anything </a:t>
            </a:r>
            <a:r>
              <a:rPr lang="en-US" sz="2000" b="1" dirty="0"/>
              <a:t>7</a:t>
            </a:r>
            <a:r>
              <a:rPr lang="en-US" sz="2000" dirty="0"/>
              <a:t>..…………………… Those steps will reduce the risk for anything to go wrong. By following steps, everything will come out perfect and beautiful. </a:t>
            </a:r>
          </a:p>
          <a:p>
            <a:pPr algn="just"/>
            <a:endParaRPr lang="en-US" sz="2200" dirty="0"/>
          </a:p>
        </p:txBody>
      </p:sp>
      <p:graphicFrame>
        <p:nvGraphicFramePr>
          <p:cNvPr id="5" name="Table 4"/>
          <p:cNvGraphicFramePr>
            <a:graphicFrameLocks noGrp="1"/>
          </p:cNvGraphicFramePr>
          <p:nvPr>
            <p:extLst>
              <p:ext uri="{D42A27DB-BD31-4B8C-83A1-F6EECF244321}">
                <p14:modId xmlns:p14="http://schemas.microsoft.com/office/powerpoint/2010/main" val="626733552"/>
              </p:ext>
            </p:extLst>
          </p:nvPr>
        </p:nvGraphicFramePr>
        <p:xfrm>
          <a:off x="388727" y="1024168"/>
          <a:ext cx="10172330" cy="640080"/>
        </p:xfrm>
        <a:graphic>
          <a:graphicData uri="http://schemas.openxmlformats.org/drawingml/2006/table">
            <a:tbl>
              <a:tblPr firstRow="1" bandRow="1">
                <a:tableStyleId>{BC89EF96-8CEA-46FF-86C4-4CE0E7609802}</a:tableStyleId>
              </a:tblPr>
              <a:tblGrid>
                <a:gridCol w="1550847">
                  <a:extLst>
                    <a:ext uri="{9D8B030D-6E8A-4147-A177-3AD203B41FA5}">
                      <a16:colId xmlns="" xmlns:a16="http://schemas.microsoft.com/office/drawing/2014/main" val="20000"/>
                    </a:ext>
                  </a:extLst>
                </a:gridCol>
                <a:gridCol w="1419223">
                  <a:extLst>
                    <a:ext uri="{9D8B030D-6E8A-4147-A177-3AD203B41FA5}">
                      <a16:colId xmlns="" xmlns:a16="http://schemas.microsoft.com/office/drawing/2014/main" val="20001"/>
                    </a:ext>
                  </a:extLst>
                </a:gridCol>
                <a:gridCol w="1500836">
                  <a:extLst>
                    <a:ext uri="{9D8B030D-6E8A-4147-A177-3AD203B41FA5}">
                      <a16:colId xmlns="" xmlns:a16="http://schemas.microsoft.com/office/drawing/2014/main" val="20002"/>
                    </a:ext>
                  </a:extLst>
                </a:gridCol>
                <a:gridCol w="1627223">
                  <a:extLst>
                    <a:ext uri="{9D8B030D-6E8A-4147-A177-3AD203B41FA5}">
                      <a16:colId xmlns="" xmlns:a16="http://schemas.microsoft.com/office/drawing/2014/main" val="20003"/>
                    </a:ext>
                  </a:extLst>
                </a:gridCol>
                <a:gridCol w="1648802">
                  <a:extLst>
                    <a:ext uri="{9D8B030D-6E8A-4147-A177-3AD203B41FA5}">
                      <a16:colId xmlns="" xmlns:a16="http://schemas.microsoft.com/office/drawing/2014/main" val="20004"/>
                    </a:ext>
                  </a:extLst>
                </a:gridCol>
                <a:gridCol w="1153858">
                  <a:extLst>
                    <a:ext uri="{9D8B030D-6E8A-4147-A177-3AD203B41FA5}">
                      <a16:colId xmlns="" xmlns:a16="http://schemas.microsoft.com/office/drawing/2014/main" val="20005"/>
                    </a:ext>
                  </a:extLst>
                </a:gridCol>
                <a:gridCol w="1271541">
                  <a:extLst>
                    <a:ext uri="{9D8B030D-6E8A-4147-A177-3AD203B41FA5}">
                      <a16:colId xmlns="" xmlns:a16="http://schemas.microsoft.com/office/drawing/2014/main" val="20006"/>
                    </a:ext>
                  </a:extLst>
                </a:gridCol>
              </a:tblGrid>
              <a:tr h="370840">
                <a:tc>
                  <a:txBody>
                    <a:bodyPr/>
                    <a:lstStyle/>
                    <a:p>
                      <a:pPr algn="ctr"/>
                      <a:r>
                        <a:rPr lang="en-US" sz="1800" dirty="0">
                          <a:solidFill>
                            <a:srgbClr val="C00000"/>
                          </a:solidFill>
                        </a:rPr>
                        <a:t>any problems </a:t>
                      </a:r>
                      <a:endParaRPr lang="en-US" dirty="0">
                        <a:solidFill>
                          <a:srgbClr val="C00000"/>
                        </a:solidFill>
                      </a:endParaRPr>
                    </a:p>
                  </a:txBody>
                  <a:tcPr anchor="ctr"/>
                </a:tc>
                <a:tc>
                  <a:txBody>
                    <a:bodyPr/>
                    <a:lstStyle/>
                    <a:p>
                      <a:pPr algn="ctr"/>
                      <a:r>
                        <a:rPr lang="en-US" sz="1800" dirty="0">
                          <a:solidFill>
                            <a:srgbClr val="C00000"/>
                          </a:solidFill>
                        </a:rPr>
                        <a:t>is launched</a:t>
                      </a:r>
                      <a:endParaRPr lang="en-US" dirty="0">
                        <a:solidFill>
                          <a:srgbClr val="C00000"/>
                        </a:solidFill>
                      </a:endParaRPr>
                    </a:p>
                  </a:txBody>
                  <a:tcPr anchor="ctr"/>
                </a:tc>
                <a:tc>
                  <a:txBody>
                    <a:bodyPr/>
                    <a:lstStyle/>
                    <a:p>
                      <a:pPr algn="ctr"/>
                      <a:r>
                        <a:rPr lang="en-US" sz="1800" dirty="0">
                          <a:solidFill>
                            <a:srgbClr val="C00000"/>
                          </a:solidFill>
                        </a:rPr>
                        <a:t>is shown </a:t>
                      </a:r>
                      <a:endParaRPr lang="en-US" dirty="0">
                        <a:solidFill>
                          <a:srgbClr val="C00000"/>
                        </a:solidFill>
                      </a:endParaRPr>
                    </a:p>
                  </a:txBody>
                  <a:tcPr anchor="ctr"/>
                </a:tc>
                <a:tc>
                  <a:txBody>
                    <a:bodyPr/>
                    <a:lstStyle/>
                    <a:p>
                      <a:pPr algn="ctr"/>
                      <a:endParaRPr lang="en-US" dirty="0">
                        <a:solidFill>
                          <a:srgbClr val="C00000"/>
                        </a:solidFill>
                      </a:endParaRPr>
                    </a:p>
                  </a:txBody>
                  <a:tcPr anchor="ctr"/>
                </a:tc>
                <a:tc>
                  <a:txBody>
                    <a:bodyPr/>
                    <a:lstStyle/>
                    <a:p>
                      <a:pPr algn="ctr"/>
                      <a:r>
                        <a:rPr lang="en-US" sz="1800" dirty="0">
                          <a:solidFill>
                            <a:srgbClr val="C00000"/>
                          </a:solidFill>
                        </a:rPr>
                        <a:t>will be successful</a:t>
                      </a:r>
                      <a:endParaRPr lang="en-US" dirty="0">
                        <a:solidFill>
                          <a:srgbClr val="C00000"/>
                        </a:solidFill>
                      </a:endParaRPr>
                    </a:p>
                  </a:txBody>
                  <a:tcPr anchor="ctr"/>
                </a:tc>
                <a:tc>
                  <a:txBody>
                    <a:bodyPr/>
                    <a:lstStyle/>
                    <a:p>
                      <a:pPr algn="ctr"/>
                      <a:r>
                        <a:rPr lang="en-US" sz="1800" dirty="0">
                          <a:solidFill>
                            <a:srgbClr val="C00000"/>
                          </a:solidFill>
                        </a:rPr>
                        <a:t>first of all</a:t>
                      </a:r>
                      <a:endParaRPr lang="en-US" dirty="0">
                        <a:solidFill>
                          <a:srgbClr val="C00000"/>
                        </a:solidFill>
                      </a:endParaRPr>
                    </a:p>
                  </a:txBody>
                  <a:tcPr anchor="ctr"/>
                </a:tc>
                <a:tc>
                  <a:txBody>
                    <a:bodyPr/>
                    <a:lstStyle/>
                    <a:p>
                      <a:pPr algn="ctr"/>
                      <a:r>
                        <a:rPr lang="en-US" sz="1800" dirty="0">
                          <a:solidFill>
                            <a:srgbClr val="C00000"/>
                          </a:solidFill>
                        </a:rPr>
                        <a:t>first model </a:t>
                      </a:r>
                      <a:endParaRPr lang="en-US" dirty="0">
                        <a:solidFill>
                          <a:srgbClr val="C00000"/>
                        </a:solidFill>
                      </a:endParaRPr>
                    </a:p>
                  </a:txBody>
                  <a:tcPr anchor="ctr"/>
                </a:tc>
                <a:extLst>
                  <a:ext uri="{0D108BD9-81ED-4DB2-BD59-A6C34878D82A}">
                    <a16:rowId xmlns="" xmlns:a16="http://schemas.microsoft.com/office/drawing/2014/main" val="10000"/>
                  </a:ext>
                </a:extLst>
              </a:tr>
            </a:tbl>
          </a:graphicData>
        </a:graphic>
      </p:graphicFrame>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5817" y="11669"/>
            <a:ext cx="1646183" cy="1460310"/>
          </a:xfrm>
          <a:prstGeom prst="rect">
            <a:avLst/>
          </a:prstGeom>
        </p:spPr>
      </p:pic>
      <p:sp>
        <p:nvSpPr>
          <p:cNvPr id="2" name="Rectangle 1"/>
          <p:cNvSpPr/>
          <p:nvPr/>
        </p:nvSpPr>
        <p:spPr>
          <a:xfrm>
            <a:off x="4966131" y="1159542"/>
            <a:ext cx="1450269" cy="369332"/>
          </a:xfrm>
          <a:prstGeom prst="rect">
            <a:avLst/>
          </a:prstGeom>
        </p:spPr>
        <p:txBody>
          <a:bodyPr wrap="none">
            <a:spAutoFit/>
          </a:bodyPr>
          <a:lstStyle/>
          <a:p>
            <a:pPr algn="ctr"/>
            <a:r>
              <a:rPr lang="en-US" b="1" dirty="0">
                <a:solidFill>
                  <a:srgbClr val="C00000"/>
                </a:solidFill>
              </a:rPr>
              <a:t>certain steps </a:t>
            </a:r>
          </a:p>
        </p:txBody>
      </p:sp>
    </p:spTree>
    <p:extLst>
      <p:ext uri="{BB962C8B-B14F-4D97-AF65-F5344CB8AC3E}">
        <p14:creationId xmlns:p14="http://schemas.microsoft.com/office/powerpoint/2010/main" val="1889104022"/>
      </p:ext>
    </p:extLst>
  </p:cSld>
  <p:clrMapOvr>
    <a:masterClrMapping/>
  </p:clrMapOvr>
  <mc:AlternateContent xmlns:mc="http://schemas.openxmlformats.org/markup-compatibility/2006" xmlns:p14="http://schemas.microsoft.com/office/powerpoint/2010/main">
    <mc:Choice Requires="p14">
      <p:transition spd="slow" p14:dur="1500" advTm="17500">
        <p:split orient="vert"/>
      </p:transition>
    </mc:Choice>
    <mc:Fallback xmlns="">
      <p:transition spd="slow" advTm="175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078 0.03125 L -0.00078 0.03125 C 0.00039 0.03773 0.0013 0.04444 0.00286 0.05069 C 0.00338 0.05324 0.00403 0.05578 0.00534 0.05741 C 0.00677 0.05903 0.00859 0.05879 0.01015 0.05949 C 0.01106 0.06088 0.01159 0.06296 0.01263 0.06389 C 0.01992 0.07037 0.02669 0.06921 0.03476 0.07037 C 0.04192 0.07477 0.04023 0.07407 0.05208 0.07708 C 0.05612 0.07801 0.06028 0.07824 0.06432 0.07916 C 0.06927 0.08032 0.07409 0.08217 0.07903 0.08356 C 0.0888 0.08935 0.07747 0.0831 0.09869 0.09004 C 0.1 0.09051 0.10117 0.09166 0.10247 0.09236 C 0.10156 0.09977 0.10117 0.10486 0.1 0.11203 C 0.09961 0.11412 0.09778 0.1169 0.09869 0.11852 C 0.09922 0.11944 0.10416 0.11481 0.10494 0.11412 L 0.10247 0.11203 " pathEditMode="relative" ptsTypes="AAAAAAAAAAAAAAAA">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60878"/>
            <a:ext cx="10515600" cy="5231997"/>
          </a:xfrm>
        </p:spPr>
        <p:txBody>
          <a:bodyPr>
            <a:normAutofit fontScale="85000" lnSpcReduction="10000"/>
          </a:bodyPr>
          <a:lstStyle/>
          <a:p>
            <a:pPr marL="0" indent="0" algn="just">
              <a:lnSpc>
                <a:spcPct val="150000"/>
              </a:lnSpc>
              <a:buNone/>
            </a:pPr>
            <a:r>
              <a:rPr lang="en-US" sz="2200" dirty="0"/>
              <a:t>Car production is </a:t>
            </a:r>
            <a:r>
              <a:rPr lang="en-US" sz="2200" dirty="0" smtClean="0"/>
              <a:t>a costly </a:t>
            </a:r>
            <a:r>
              <a:rPr lang="en-US" sz="2200" dirty="0"/>
              <a:t>business. Most cars are made by companies that can produce them in large numbers and this process is long and complicated. There are </a:t>
            </a:r>
            <a:r>
              <a:rPr lang="en-US" sz="2200" b="1" dirty="0">
                <a:solidFill>
                  <a:srgbClr val="C00000"/>
                </a:solidFill>
              </a:rPr>
              <a:t>certain steps </a:t>
            </a:r>
            <a:r>
              <a:rPr lang="en-US" sz="2200" dirty="0"/>
              <a:t>that should be followed to the letter in order for cars to be made. The production stages are as follows.</a:t>
            </a:r>
          </a:p>
          <a:p>
            <a:pPr marL="0" indent="0" algn="just">
              <a:lnSpc>
                <a:spcPct val="150000"/>
              </a:lnSpc>
              <a:buNone/>
            </a:pPr>
            <a:r>
              <a:rPr lang="en-US" sz="2200" b="1" dirty="0">
                <a:solidFill>
                  <a:srgbClr val="C00000"/>
                </a:solidFill>
              </a:rPr>
              <a:t>First of all</a:t>
            </a:r>
            <a:r>
              <a:rPr lang="en-US" sz="2200" dirty="0"/>
              <a:t>, the first designs of the car are made by the design team. Then the first </a:t>
            </a:r>
            <a:r>
              <a:rPr lang="en-US" sz="2200" b="1" dirty="0">
                <a:solidFill>
                  <a:srgbClr val="C00000"/>
                </a:solidFill>
              </a:rPr>
              <a:t>model </a:t>
            </a:r>
            <a:r>
              <a:rPr lang="en-US" sz="2200" dirty="0"/>
              <a:t>of the car, which is also called a prototype, is made with the help of engineers. The prototype is tested on the road and engineers check if there are </a:t>
            </a:r>
            <a:r>
              <a:rPr lang="en-US" sz="2200" b="1" dirty="0">
                <a:solidFill>
                  <a:srgbClr val="C00000"/>
                </a:solidFill>
              </a:rPr>
              <a:t>any problems </a:t>
            </a:r>
            <a:r>
              <a:rPr lang="en-US" sz="2200" dirty="0"/>
              <a:t>and if changes are necessary. Changes are made and the design is modified. Other tests are made and the results are recorded and journalists are invited to write articles about the new car model. After that, the new car model  </a:t>
            </a:r>
            <a:r>
              <a:rPr lang="en-US" sz="2200" b="1" dirty="0">
                <a:solidFill>
                  <a:srgbClr val="C00000"/>
                </a:solidFill>
              </a:rPr>
              <a:t>is shown </a:t>
            </a:r>
            <a:r>
              <a:rPr lang="en-US" sz="2200" dirty="0"/>
              <a:t>at trade exhibitions all over the world. Finally, the car is mass-produced and a big marketing campaign </a:t>
            </a:r>
            <a:r>
              <a:rPr lang="en-US" sz="2200" b="1" dirty="0">
                <a:solidFill>
                  <a:srgbClr val="C00000"/>
                </a:solidFill>
              </a:rPr>
              <a:t>is launched</a:t>
            </a:r>
            <a:r>
              <a:rPr lang="en-US" sz="2200" dirty="0"/>
              <a:t>. </a:t>
            </a:r>
          </a:p>
          <a:p>
            <a:pPr marL="0" indent="0" algn="just">
              <a:lnSpc>
                <a:spcPct val="150000"/>
              </a:lnSpc>
              <a:buNone/>
            </a:pPr>
            <a:r>
              <a:rPr lang="en-US" sz="2200" dirty="0"/>
              <a:t>Cars are expensive and it is important that their production is done perfectly. Following steps ensures that the making of anything </a:t>
            </a:r>
            <a:r>
              <a:rPr lang="en-US" sz="2200" b="1" dirty="0">
                <a:solidFill>
                  <a:srgbClr val="C00000"/>
                </a:solidFill>
              </a:rPr>
              <a:t>will be successful</a:t>
            </a:r>
            <a:r>
              <a:rPr lang="en-US" sz="2200" dirty="0"/>
              <a:t>. Those steps will reduce the risk for anything to go </a:t>
            </a:r>
            <a:r>
              <a:rPr lang="en-US" sz="2200" dirty="0" smtClean="0"/>
              <a:t>wrong. </a:t>
            </a:r>
            <a:r>
              <a:rPr lang="en-US" sz="2200" dirty="0"/>
              <a:t>By </a:t>
            </a:r>
            <a:r>
              <a:rPr lang="en-US" sz="2200" dirty="0" smtClean="0"/>
              <a:t>following the </a:t>
            </a:r>
            <a:r>
              <a:rPr lang="en-US" sz="2200" dirty="0"/>
              <a:t>steps, everything will come out perfect and beautiful. </a:t>
            </a:r>
          </a:p>
          <a:p>
            <a:pPr algn="just"/>
            <a:endParaRPr lang="en-US" dirty="0"/>
          </a:p>
        </p:txBody>
      </p:sp>
      <p:pic>
        <p:nvPicPr>
          <p:cNvPr id="4" name="Picture 3"/>
          <p:cNvPicPr>
            <a:picLocks noChangeAspect="1"/>
          </p:cNvPicPr>
          <p:nvPr/>
        </p:nvPicPr>
        <p:blipFill>
          <a:blip r:embed="rId3"/>
          <a:stretch>
            <a:fillRect/>
          </a:stretch>
        </p:blipFill>
        <p:spPr>
          <a:xfrm>
            <a:off x="10545937" y="22668"/>
            <a:ext cx="1646063" cy="1457070"/>
          </a:xfrm>
          <a:prstGeom prst="rect">
            <a:avLst/>
          </a:prstGeom>
        </p:spPr>
      </p:pic>
      <p:sp>
        <p:nvSpPr>
          <p:cNvPr id="7" name="Rectangle 6">
            <a:extLst>
              <a:ext uri="{FF2B5EF4-FFF2-40B4-BE49-F238E27FC236}">
                <a16:creationId xmlns="" xmlns:a16="http://schemas.microsoft.com/office/drawing/2014/main" id="{C91BAE44-49CE-484E-8BB7-6E3456F441E2}"/>
              </a:ext>
            </a:extLst>
          </p:cNvPr>
          <p:cNvSpPr/>
          <p:nvPr/>
        </p:nvSpPr>
        <p:spPr>
          <a:xfrm>
            <a:off x="4184496" y="562093"/>
            <a:ext cx="4395624" cy="523220"/>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algn="justLow"/>
            <a:r>
              <a:rPr lang="en-US" sz="2800" b="1" dirty="0">
                <a:solidFill>
                  <a:srgbClr val="C00000"/>
                </a:solidFill>
              </a:rPr>
              <a:t>Now compare your answers</a:t>
            </a:r>
          </a:p>
        </p:txBody>
      </p:sp>
    </p:spTree>
    <p:extLst>
      <p:ext uri="{BB962C8B-B14F-4D97-AF65-F5344CB8AC3E}">
        <p14:creationId xmlns:p14="http://schemas.microsoft.com/office/powerpoint/2010/main" val="2697918822"/>
      </p:ext>
    </p:extLst>
  </p:cSld>
  <p:clrMapOvr>
    <a:masterClrMapping/>
  </p:clrMapOvr>
  <mc:AlternateContent xmlns:mc="http://schemas.openxmlformats.org/markup-compatibility/2006" xmlns:p14="http://schemas.microsoft.com/office/powerpoint/2010/main">
    <mc:Choice Requires="p14">
      <p:transition spd="slow" p14:dur="1500" advTm="3071">
        <p:split orient="vert"/>
      </p:transition>
    </mc:Choice>
    <mc:Fallback xmlns="">
      <p:transition spd="slow" advTm="3071">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54479" y="326327"/>
            <a:ext cx="9196649" cy="1200329"/>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algn="justLow"/>
            <a:r>
              <a:rPr lang="en-US" sz="2400" b="1" dirty="0">
                <a:solidFill>
                  <a:srgbClr val="C00000"/>
                </a:solidFill>
              </a:rPr>
              <a:t>4. Write a paragraph describing the stages of producing milk chocolate bars in a factory, using the phrases in the box .</a:t>
            </a:r>
          </a:p>
          <a:p>
            <a:pPr algn="ctr"/>
            <a:r>
              <a:rPr lang="en-US" sz="2400" b="1" dirty="0">
                <a:solidFill>
                  <a:srgbClr val="C00000"/>
                </a:solidFill>
              </a:rPr>
              <a:t>*</a:t>
            </a:r>
            <a:r>
              <a:rPr lang="en-US" sz="2400" b="1" dirty="0">
                <a:solidFill>
                  <a:schemeClr val="accent6">
                    <a:lumMod val="75000"/>
                  </a:schemeClr>
                </a:solidFill>
              </a:rPr>
              <a:t>Remember to use the passive voice</a:t>
            </a:r>
            <a:r>
              <a:rPr lang="en-US" sz="2400" b="1" dirty="0">
                <a:solidFill>
                  <a:srgbClr val="C00000"/>
                </a:solidFill>
              </a:rPr>
              <a:t>*</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1129" y="11670"/>
            <a:ext cx="1646183" cy="146031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716753985"/>
              </p:ext>
            </p:extLst>
          </p:nvPr>
        </p:nvGraphicFramePr>
        <p:xfrm>
          <a:off x="1092926" y="1723565"/>
          <a:ext cx="10141529" cy="1676400"/>
        </p:xfrm>
        <a:graphic>
          <a:graphicData uri="http://schemas.openxmlformats.org/drawingml/2006/table">
            <a:tbl>
              <a:tblPr rtl="1" firstRow="1" bandRow="1">
                <a:tableStyleId>{ED083AE6-46FA-4A59-8FB0-9F97EB10719F}</a:tableStyleId>
              </a:tblPr>
              <a:tblGrid>
                <a:gridCol w="4364842">
                  <a:extLst>
                    <a:ext uri="{9D8B030D-6E8A-4147-A177-3AD203B41FA5}">
                      <a16:colId xmlns="" xmlns:a16="http://schemas.microsoft.com/office/drawing/2014/main" val="20000"/>
                    </a:ext>
                  </a:extLst>
                </a:gridCol>
                <a:gridCol w="566057">
                  <a:extLst>
                    <a:ext uri="{9D8B030D-6E8A-4147-A177-3AD203B41FA5}">
                      <a16:colId xmlns="" xmlns:a16="http://schemas.microsoft.com/office/drawing/2014/main" val="20001"/>
                    </a:ext>
                  </a:extLst>
                </a:gridCol>
                <a:gridCol w="4673600">
                  <a:extLst>
                    <a:ext uri="{9D8B030D-6E8A-4147-A177-3AD203B41FA5}">
                      <a16:colId xmlns="" xmlns:a16="http://schemas.microsoft.com/office/drawing/2014/main" val="20002"/>
                    </a:ext>
                  </a:extLst>
                </a:gridCol>
                <a:gridCol w="537030">
                  <a:extLst>
                    <a:ext uri="{9D8B030D-6E8A-4147-A177-3AD203B41FA5}">
                      <a16:colId xmlns="" xmlns:a16="http://schemas.microsoft.com/office/drawing/2014/main" val="20003"/>
                    </a:ext>
                  </a:extLst>
                </a:gridCol>
              </a:tblGrid>
              <a:tr h="370840">
                <a:tc>
                  <a:txBody>
                    <a:bodyPr/>
                    <a:lstStyle/>
                    <a:p>
                      <a:pPr algn="l" rtl="1"/>
                      <a:r>
                        <a:rPr lang="en-US" sz="2200" b="0" dirty="0">
                          <a:cs typeface="+mn-cs"/>
                        </a:rPr>
                        <a:t>Beans, to crush, shells, to remove</a:t>
                      </a:r>
                      <a:endParaRPr lang="ar-BH" sz="2200" b="0" dirty="0">
                        <a:cs typeface="+mn-cs"/>
                      </a:endParaRPr>
                    </a:p>
                  </a:txBody>
                  <a:tcPr anchor="ctr"/>
                </a:tc>
                <a:tc>
                  <a:txBody>
                    <a:bodyPr/>
                    <a:lstStyle/>
                    <a:p>
                      <a:pPr algn="ctr" rtl="1"/>
                      <a:r>
                        <a:rPr lang="en-US" sz="2400" b="0" dirty="0">
                          <a:cs typeface="+mn-cs"/>
                        </a:rPr>
                        <a:t>b</a:t>
                      </a:r>
                      <a:endParaRPr lang="ar-BH" sz="2400" b="0" dirty="0">
                        <a:cs typeface="+mn-cs"/>
                      </a:endParaRPr>
                    </a:p>
                  </a:txBody>
                  <a:tcPr anchor="ctr"/>
                </a:tc>
                <a:tc>
                  <a:txBody>
                    <a:bodyPr/>
                    <a:lstStyle/>
                    <a:p>
                      <a:pPr algn="l" rtl="1"/>
                      <a:r>
                        <a:rPr lang="en-US" sz="2200" b="0" dirty="0">
                          <a:cs typeface="+mn-cs"/>
                        </a:rPr>
                        <a:t>Beans, to roast, 135°C</a:t>
                      </a:r>
                      <a:endParaRPr lang="ar-BH" sz="2200" b="0" dirty="0">
                        <a:cs typeface="+mn-cs"/>
                      </a:endParaRPr>
                    </a:p>
                  </a:txBody>
                  <a:tcPr anchor="ctr"/>
                </a:tc>
                <a:tc>
                  <a:txBody>
                    <a:bodyPr/>
                    <a:lstStyle/>
                    <a:p>
                      <a:pPr algn="ctr" rtl="1"/>
                      <a:r>
                        <a:rPr lang="en-US" sz="2400" b="0" dirty="0">
                          <a:cs typeface="+mn-cs"/>
                        </a:rPr>
                        <a:t>a</a:t>
                      </a:r>
                      <a:endParaRPr lang="ar-BH" sz="2400" b="0" dirty="0">
                        <a:cs typeface="+mn-cs"/>
                      </a:endParaRPr>
                    </a:p>
                  </a:txBody>
                  <a:tcPr anchor="ctr"/>
                </a:tc>
                <a:extLst>
                  <a:ext uri="{0D108BD9-81ED-4DB2-BD59-A6C34878D82A}">
                    <a16:rowId xmlns="" xmlns:a16="http://schemas.microsoft.com/office/drawing/2014/main" val="10000"/>
                  </a:ext>
                </a:extLst>
              </a:tr>
              <a:tr h="273836">
                <a:tc>
                  <a:txBody>
                    <a:bodyPr/>
                    <a:lstStyle/>
                    <a:p>
                      <a:pPr algn="l" rtl="1"/>
                      <a:r>
                        <a:rPr lang="en-US" sz="2200" b="0" dirty="0">
                          <a:cs typeface="+mn-cs"/>
                        </a:rPr>
                        <a:t>Milk, sugar, to add</a:t>
                      </a:r>
                      <a:endParaRPr lang="ar-BH" sz="2200" b="0" dirty="0">
                        <a:cs typeface="+mn-cs"/>
                      </a:endParaRPr>
                    </a:p>
                  </a:txBody>
                  <a:tcPr anchor="ctr"/>
                </a:tc>
                <a:tc>
                  <a:txBody>
                    <a:bodyPr/>
                    <a:lstStyle/>
                    <a:p>
                      <a:pPr algn="ctr" rtl="1"/>
                      <a:r>
                        <a:rPr lang="en-US" sz="2400" b="0" dirty="0">
                          <a:cs typeface="+mn-cs"/>
                        </a:rPr>
                        <a:t>d</a:t>
                      </a:r>
                      <a:endParaRPr lang="ar-BH" sz="2400" b="0" dirty="0">
                        <a:cs typeface="+mn-cs"/>
                      </a:endParaRPr>
                    </a:p>
                  </a:txBody>
                  <a:tcPr anchor="ctr"/>
                </a:tc>
                <a:tc>
                  <a:txBody>
                    <a:bodyPr/>
                    <a:lstStyle/>
                    <a:p>
                      <a:pPr algn="l" rtl="1"/>
                      <a:r>
                        <a:rPr lang="en-US" sz="2200" b="0" dirty="0">
                          <a:cs typeface="+mn-cs"/>
                        </a:rPr>
                        <a:t>Inner parts</a:t>
                      </a:r>
                      <a:r>
                        <a:rPr lang="en-US" sz="2200" b="0" baseline="0" dirty="0">
                          <a:cs typeface="+mn-cs"/>
                        </a:rPr>
                        <a:t> of beans, to press, liquid chocolate, to produce.</a:t>
                      </a:r>
                      <a:endParaRPr lang="ar-BH" sz="2200" b="0" dirty="0">
                        <a:cs typeface="+mn-cs"/>
                      </a:endParaRPr>
                    </a:p>
                  </a:txBody>
                  <a:tcPr anchor="ctr"/>
                </a:tc>
                <a:tc>
                  <a:txBody>
                    <a:bodyPr/>
                    <a:lstStyle/>
                    <a:p>
                      <a:pPr algn="ctr" rtl="1"/>
                      <a:r>
                        <a:rPr lang="en-US" sz="2400" b="0" dirty="0">
                          <a:cs typeface="+mn-cs"/>
                        </a:rPr>
                        <a:t>c</a:t>
                      </a:r>
                      <a:endParaRPr lang="ar-BH" sz="2400" b="0" dirty="0">
                        <a:cs typeface="+mn-cs"/>
                      </a:endParaRPr>
                    </a:p>
                  </a:txBody>
                  <a:tcPr anchor="ctr"/>
                </a:tc>
                <a:extLst>
                  <a:ext uri="{0D108BD9-81ED-4DB2-BD59-A6C34878D82A}">
                    <a16:rowId xmlns="" xmlns:a16="http://schemas.microsoft.com/office/drawing/2014/main" val="10001"/>
                  </a:ext>
                </a:extLst>
              </a:tr>
              <a:tr h="370840">
                <a:tc>
                  <a:txBody>
                    <a:bodyPr/>
                    <a:lstStyle/>
                    <a:p>
                      <a:pPr algn="l" rtl="1"/>
                      <a:r>
                        <a:rPr lang="en-US" sz="2200" b="0" dirty="0">
                          <a:cs typeface="+mn-cs"/>
                        </a:rPr>
                        <a:t>Bars, to wrap, foil, paper</a:t>
                      </a:r>
                      <a:endParaRPr lang="ar-BH" sz="2200" b="0" dirty="0">
                        <a:cs typeface="+mn-cs"/>
                      </a:endParaRPr>
                    </a:p>
                  </a:txBody>
                  <a:tcPr anchor="ctr"/>
                </a:tc>
                <a:tc>
                  <a:txBody>
                    <a:bodyPr/>
                    <a:lstStyle/>
                    <a:p>
                      <a:pPr algn="ctr" rtl="1"/>
                      <a:r>
                        <a:rPr lang="en-US" sz="2400" b="0" dirty="0">
                          <a:cs typeface="+mn-cs"/>
                        </a:rPr>
                        <a:t>f</a:t>
                      </a:r>
                      <a:endParaRPr lang="ar-BH" sz="2400" b="0" dirty="0">
                        <a:cs typeface="+mn-cs"/>
                      </a:endParaRPr>
                    </a:p>
                  </a:txBody>
                  <a:tcPr anchor="ctr"/>
                </a:tc>
                <a:tc>
                  <a:txBody>
                    <a:bodyPr/>
                    <a:lstStyle/>
                    <a:p>
                      <a:pPr algn="l" rtl="1"/>
                      <a:r>
                        <a:rPr lang="en-US" sz="2200" b="0" dirty="0">
                          <a:cs typeface="+mn-cs"/>
                        </a:rPr>
                        <a:t>Mixture, to pour, </a:t>
                      </a:r>
                      <a:r>
                        <a:rPr lang="en-US" sz="2200" b="0" dirty="0" err="1">
                          <a:cs typeface="+mn-cs"/>
                        </a:rPr>
                        <a:t>moulds</a:t>
                      </a:r>
                      <a:r>
                        <a:rPr lang="en-US" sz="2200" b="0" dirty="0">
                          <a:cs typeface="+mn-cs"/>
                        </a:rPr>
                        <a:t>, to cool down</a:t>
                      </a:r>
                      <a:endParaRPr lang="ar-BH" sz="2200" b="0" dirty="0">
                        <a:cs typeface="+mn-cs"/>
                      </a:endParaRPr>
                    </a:p>
                  </a:txBody>
                  <a:tcPr anchor="ctr"/>
                </a:tc>
                <a:tc>
                  <a:txBody>
                    <a:bodyPr/>
                    <a:lstStyle/>
                    <a:p>
                      <a:pPr algn="ctr" rtl="1"/>
                      <a:r>
                        <a:rPr lang="en-US" sz="2400" b="0" dirty="0">
                          <a:cs typeface="+mn-cs"/>
                        </a:rPr>
                        <a:t>e</a:t>
                      </a:r>
                      <a:endParaRPr lang="ar-BH" sz="2400" b="0" dirty="0">
                        <a:cs typeface="+mn-cs"/>
                      </a:endParaRPr>
                    </a:p>
                  </a:txBody>
                  <a:tcPr anchor="ctr"/>
                </a:tc>
                <a:extLst>
                  <a:ext uri="{0D108BD9-81ED-4DB2-BD59-A6C34878D82A}">
                    <a16:rowId xmlns=""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25068355"/>
              </p:ext>
            </p:extLst>
          </p:nvPr>
        </p:nvGraphicFramePr>
        <p:xfrm>
          <a:off x="1092926" y="3651550"/>
          <a:ext cx="10160000" cy="2971800"/>
        </p:xfrm>
        <a:graphic>
          <a:graphicData uri="http://schemas.openxmlformats.org/drawingml/2006/table">
            <a:tbl>
              <a:tblPr rtl="1" firstRow="1" bandRow="1">
                <a:tableStyleId>{5C22544A-7EE6-4342-B048-85BDC9FD1C3A}</a:tableStyleId>
              </a:tblPr>
              <a:tblGrid>
                <a:gridCol w="10160000">
                  <a:extLst>
                    <a:ext uri="{9D8B030D-6E8A-4147-A177-3AD203B41FA5}">
                      <a16:colId xmlns="" xmlns:a16="http://schemas.microsoft.com/office/drawing/2014/main" val="20000"/>
                    </a:ext>
                  </a:extLst>
                </a:gridCol>
              </a:tblGrid>
              <a:tr h="2662164">
                <a:tc>
                  <a:txBody>
                    <a:bodyPr/>
                    <a:lstStyle/>
                    <a:p>
                      <a:pPr rtl="1">
                        <a:lnSpc>
                          <a:spcPct val="150000"/>
                        </a:lnSpc>
                      </a:pPr>
                      <a:r>
                        <a:rPr lang="en-US" dirty="0"/>
                        <a:t>…………………………………………………………………………………………………………………………………………………………………………………………………………………………………………………………………………………………………………………………………….</a:t>
                      </a:r>
                    </a:p>
                    <a:p>
                      <a:pPr rtl="1">
                        <a:lnSpc>
                          <a:spcPct val="150000"/>
                        </a:lnSpc>
                      </a:pPr>
                      <a:r>
                        <a:rPr lang="ar-BH" dirty="0"/>
                        <a:t>…………………………………………………………………………………………………………………………………………………………………………………………………………………………………………………………………………………………………………………………………….</a:t>
                      </a:r>
                    </a:p>
                    <a:p>
                      <a:pPr rtl="1">
                        <a:lnSpc>
                          <a:spcPct val="150000"/>
                        </a:lnSpc>
                      </a:pPr>
                      <a:r>
                        <a:rPr lang="ar-BH" dirty="0"/>
                        <a:t>…………………………………………………………………………………………………………………………………………………………………………………………………………………………………………………………………………………………………………………………………….</a:t>
                      </a:r>
                    </a:p>
                    <a:p>
                      <a:pPr rtl="1">
                        <a:lnSpc>
                          <a:spcPct val="150000"/>
                        </a:lnSpc>
                      </a:pPr>
                      <a:endParaRPr lang="ar-BH"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0"/>
                  </a:ext>
                </a:extLst>
              </a:tr>
            </a:tbl>
          </a:graphicData>
        </a:graphic>
      </p:graphicFrame>
      <p:sp>
        <p:nvSpPr>
          <p:cNvPr id="2" name="Rectangle 1"/>
          <p:cNvSpPr/>
          <p:nvPr/>
        </p:nvSpPr>
        <p:spPr>
          <a:xfrm>
            <a:off x="1130184" y="3948871"/>
            <a:ext cx="6515053" cy="523220"/>
          </a:xfrm>
          <a:prstGeom prst="rect">
            <a:avLst/>
          </a:prstGeom>
        </p:spPr>
        <p:txBody>
          <a:bodyPr wrap="none">
            <a:spAutoFit/>
          </a:bodyPr>
          <a:lstStyle/>
          <a:p>
            <a:r>
              <a:rPr lang="en-US" sz="2800" dirty="0"/>
              <a:t>First of all, the beans are roasted at 135 °C. </a:t>
            </a:r>
          </a:p>
        </p:txBody>
      </p:sp>
    </p:spTree>
    <p:extLst>
      <p:ext uri="{BB962C8B-B14F-4D97-AF65-F5344CB8AC3E}">
        <p14:creationId xmlns:p14="http://schemas.microsoft.com/office/powerpoint/2010/main" val="1305560984"/>
      </p:ext>
    </p:extLst>
  </p:cSld>
  <p:clrMapOvr>
    <a:masterClrMapping/>
  </p:clrMapOvr>
  <mc:AlternateContent xmlns:mc="http://schemas.openxmlformats.org/markup-compatibility/2006" xmlns:p14="http://schemas.microsoft.com/office/powerpoint/2010/main">
    <mc:Choice Requires="p14">
      <p:transition spd="slow" p14:dur="1500" advTm="17187">
        <p:split orient="vert"/>
      </p:transition>
    </mc:Choice>
    <mc:Fallback xmlns="">
      <p:transition spd="slow" advTm="17187">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5817" y="11669"/>
            <a:ext cx="1646183" cy="1460310"/>
          </a:xfrm>
          <a:prstGeom prst="rect">
            <a:avLst/>
          </a:prstGeom>
        </p:spPr>
      </p:pic>
      <p:sp>
        <p:nvSpPr>
          <p:cNvPr id="3" name="TextBox 2"/>
          <p:cNvSpPr txBox="1"/>
          <p:nvPr/>
        </p:nvSpPr>
        <p:spPr>
          <a:xfrm>
            <a:off x="1687022" y="1785982"/>
            <a:ext cx="8868229" cy="3903504"/>
          </a:xfrm>
          <a:prstGeom prst="rect">
            <a:avLst/>
          </a:prstGeom>
          <a:solidFill>
            <a:schemeClr val="accent2">
              <a:lumMod val="20000"/>
              <a:lumOff val="80000"/>
            </a:schemeClr>
          </a:solidFill>
          <a:ln>
            <a:solidFill>
              <a:srgbClr val="C00000"/>
            </a:solidFill>
          </a:ln>
        </p:spPr>
        <p:txBody>
          <a:bodyPr wrap="square" rtlCol="1">
            <a:spAutoFit/>
          </a:bodyPr>
          <a:lstStyle/>
          <a:p>
            <a:pPr algn="justLow">
              <a:lnSpc>
                <a:spcPct val="150000"/>
              </a:lnSpc>
            </a:pPr>
            <a:r>
              <a:rPr lang="en-US" sz="2800" dirty="0"/>
              <a:t>First of all, the beans are roasted at 135 °C. Next, the beans are crushed and the shells are removed. Following this, the inner parts of the beans are pressed and liquid chocolate is produced. Then, milk and sugar are added. After this, the mixture is poured into </a:t>
            </a:r>
            <a:r>
              <a:rPr lang="en-US" sz="2800" dirty="0" err="1"/>
              <a:t>moulds</a:t>
            </a:r>
            <a:r>
              <a:rPr lang="en-US" sz="2800" dirty="0"/>
              <a:t> and ( it is ) cooled down. Finally, the bars are wrapped in foil and paper. </a:t>
            </a:r>
            <a:endParaRPr lang="en-US" sz="2400" dirty="0"/>
          </a:p>
        </p:txBody>
      </p:sp>
      <p:sp>
        <p:nvSpPr>
          <p:cNvPr id="5" name="Rectangle 4">
            <a:extLst>
              <a:ext uri="{FF2B5EF4-FFF2-40B4-BE49-F238E27FC236}">
                <a16:creationId xmlns="" xmlns:a16="http://schemas.microsoft.com/office/drawing/2014/main" id="{39609297-758A-4A51-B532-CD0EA883DB48}"/>
              </a:ext>
            </a:extLst>
          </p:cNvPr>
          <p:cNvSpPr/>
          <p:nvPr/>
        </p:nvSpPr>
        <p:spPr>
          <a:xfrm>
            <a:off x="3697976" y="645294"/>
            <a:ext cx="4846320" cy="523220"/>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algn="justLow"/>
            <a:r>
              <a:rPr lang="en-US" sz="2800" b="1" dirty="0">
                <a:solidFill>
                  <a:srgbClr val="C00000"/>
                </a:solidFill>
              </a:rPr>
              <a:t>SAMPLE WRITING PARAGRAPH</a:t>
            </a:r>
          </a:p>
        </p:txBody>
      </p:sp>
    </p:spTree>
    <p:extLst>
      <p:ext uri="{BB962C8B-B14F-4D97-AF65-F5344CB8AC3E}">
        <p14:creationId xmlns:p14="http://schemas.microsoft.com/office/powerpoint/2010/main" val="50195014"/>
      </p:ext>
    </p:extLst>
  </p:cSld>
  <p:clrMapOvr>
    <a:masterClrMapping/>
  </p:clrMapOvr>
  <mc:AlternateContent xmlns:mc="http://schemas.openxmlformats.org/markup-compatibility/2006" xmlns:p14="http://schemas.microsoft.com/office/powerpoint/2010/main">
    <mc:Choice Requires="p14">
      <p:transition spd="slow" p14:dur="1500" advTm="5440">
        <p:split orient="vert"/>
      </p:transition>
    </mc:Choice>
    <mc:Fallback xmlns="">
      <p:transition spd="slow" advTm="5440">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471" y="1825625"/>
            <a:ext cx="11592731" cy="4351338"/>
          </a:xfrm>
        </p:spPr>
        <p:txBody>
          <a:bodyPr>
            <a:normAutofit/>
          </a:bodyPr>
          <a:lstStyle/>
          <a:p>
            <a:pPr marL="0" indent="0" algn="ctr">
              <a:buNone/>
            </a:pPr>
            <a:r>
              <a:rPr lang="en-GB" sz="6600" b="1" dirty="0">
                <a:solidFill>
                  <a:srgbClr val="C00000"/>
                </a:solidFill>
                <a:latin typeface="Arial" panose="020B0604020202020204" pitchFamily="34" charset="0"/>
                <a:cs typeface="Arial" panose="020B0604020202020204" pitchFamily="34" charset="0"/>
              </a:rPr>
              <a:t>Thank you for  your perseverance and hard work</a:t>
            </a:r>
            <a:endParaRPr lang="en-US" sz="6600" b="1" dirty="0">
              <a:solidFill>
                <a:srgbClr val="C00000"/>
              </a:solidFill>
              <a:latin typeface="Arial" panose="020B0604020202020204" pitchFamily="34" charset="0"/>
              <a:cs typeface="Arial" panose="020B0604020202020204" pitchFamily="34" charset="0"/>
            </a:endParaRPr>
          </a:p>
        </p:txBody>
      </p:sp>
      <p:cxnSp>
        <p:nvCxnSpPr>
          <p:cNvPr id="4" name="Straight Connector 3"/>
          <p:cNvCxnSpPr/>
          <p:nvPr/>
        </p:nvCxnSpPr>
        <p:spPr>
          <a:xfrm>
            <a:off x="152185" y="6176963"/>
            <a:ext cx="1153947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Box 5"/>
          <p:cNvSpPr txBox="1"/>
          <p:nvPr/>
        </p:nvSpPr>
        <p:spPr>
          <a:xfrm>
            <a:off x="263471" y="6400800"/>
            <a:ext cx="296252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t>Ministry of Education-2020</a:t>
            </a:r>
          </a:p>
        </p:txBody>
      </p:sp>
    </p:spTree>
    <p:extLst>
      <p:ext uri="{BB962C8B-B14F-4D97-AF65-F5344CB8AC3E}">
        <p14:creationId xmlns:p14="http://schemas.microsoft.com/office/powerpoint/2010/main" val="3674707079"/>
      </p:ext>
    </p:extLst>
  </p:cSld>
  <p:clrMapOvr>
    <a:masterClrMapping/>
  </p:clrMapOvr>
  <mc:AlternateContent xmlns:mc="http://schemas.openxmlformats.org/markup-compatibility/2006" xmlns:p14="http://schemas.microsoft.com/office/powerpoint/2010/main">
    <mc:Choice Requires="p14">
      <p:transition spd="slow" p14:dur="1500" advTm="3924">
        <p:split orient="vert"/>
      </p:transition>
    </mc:Choice>
    <mc:Fallback xmlns="">
      <p:transition spd="slow" advTm="3924">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33077" y="258422"/>
            <a:ext cx="4232936" cy="938329"/>
          </a:xfrm>
          <a:solidFill>
            <a:schemeClr val="accent6">
              <a:lumMod val="20000"/>
              <a:lumOff val="80000"/>
            </a:schemeClr>
          </a:solidFill>
          <a:ln>
            <a:solidFill>
              <a:schemeClr val="accent6">
                <a:lumMod val="50000"/>
              </a:schemeClr>
            </a:solidFill>
          </a:ln>
        </p:spPr>
        <p:txBody>
          <a:bodyPr>
            <a:normAutofit/>
          </a:bodyPr>
          <a:lstStyle/>
          <a:p>
            <a:r>
              <a:rPr lang="en-US" sz="4800" b="1" dirty="0">
                <a:solidFill>
                  <a:srgbClr val="C00000"/>
                </a:solidFill>
              </a:rPr>
              <a:t>Main Objectives </a:t>
            </a:r>
          </a:p>
        </p:txBody>
      </p:sp>
      <p:sp>
        <p:nvSpPr>
          <p:cNvPr id="3" name="عنصر نائب للمحتوى 2"/>
          <p:cNvSpPr>
            <a:spLocks noGrp="1"/>
          </p:cNvSpPr>
          <p:nvPr>
            <p:ph idx="1"/>
          </p:nvPr>
        </p:nvSpPr>
        <p:spPr>
          <a:xfrm>
            <a:off x="633077" y="1531711"/>
            <a:ext cx="10354614" cy="4927946"/>
          </a:xfrm>
          <a:solidFill>
            <a:schemeClr val="accent4">
              <a:lumMod val="20000"/>
              <a:lumOff val="80000"/>
            </a:schemeClr>
          </a:solidFill>
          <a:ln>
            <a:solidFill>
              <a:schemeClr val="accent2">
                <a:lumMod val="50000"/>
              </a:schemeClr>
            </a:solidFill>
          </a:ln>
        </p:spPr>
        <p:txBody>
          <a:bodyPr>
            <a:normAutofit fontScale="92500" lnSpcReduction="20000"/>
          </a:bodyPr>
          <a:lstStyle/>
          <a:p>
            <a:pPr marL="0" indent="0">
              <a:buNone/>
            </a:pPr>
            <a:endParaRPr lang="en-US" sz="2900" dirty="0">
              <a:solidFill>
                <a:srgbClr val="C00000"/>
              </a:solidFill>
            </a:endParaRPr>
          </a:p>
          <a:p>
            <a:pPr marL="0" indent="0">
              <a:buNone/>
            </a:pPr>
            <a:r>
              <a:rPr lang="en-US" sz="4400" dirty="0">
                <a:solidFill>
                  <a:srgbClr val="C00000"/>
                </a:solidFill>
              </a:rPr>
              <a:t>By the end of this lesson you will be able to</a:t>
            </a:r>
            <a:endParaRPr lang="en-US" sz="4400" dirty="0">
              <a:solidFill>
                <a:srgbClr val="FF0000"/>
              </a:solidFill>
            </a:endParaRPr>
          </a:p>
          <a:p>
            <a:pPr>
              <a:lnSpc>
                <a:spcPct val="170000"/>
              </a:lnSpc>
            </a:pPr>
            <a:r>
              <a:rPr lang="en-US" sz="3800" dirty="0" smtClean="0"/>
              <a:t>identify </a:t>
            </a:r>
            <a:r>
              <a:rPr lang="en-US" sz="3800" dirty="0"/>
              <a:t>sequencing phrases for writing.</a:t>
            </a:r>
          </a:p>
          <a:p>
            <a:pPr>
              <a:lnSpc>
                <a:spcPct val="170000"/>
              </a:lnSpc>
            </a:pPr>
            <a:r>
              <a:rPr lang="en-US" sz="3800" dirty="0" smtClean="0"/>
              <a:t>read </a:t>
            </a:r>
            <a:r>
              <a:rPr lang="en-US" sz="3800" dirty="0"/>
              <a:t>for specific information.</a:t>
            </a:r>
          </a:p>
          <a:p>
            <a:pPr>
              <a:lnSpc>
                <a:spcPct val="170000"/>
              </a:lnSpc>
            </a:pPr>
            <a:r>
              <a:rPr lang="en-US" sz="3800" dirty="0" smtClean="0"/>
              <a:t>use </a:t>
            </a:r>
            <a:r>
              <a:rPr lang="en-US" sz="3800" dirty="0"/>
              <a:t>the passive voice to describe a process.</a:t>
            </a:r>
          </a:p>
          <a:p>
            <a:pPr>
              <a:lnSpc>
                <a:spcPct val="170000"/>
              </a:lnSpc>
            </a:pPr>
            <a:r>
              <a:rPr lang="en-US" sz="3800" dirty="0" smtClean="0"/>
              <a:t>write </a:t>
            </a:r>
            <a:r>
              <a:rPr lang="en-US" sz="3800" dirty="0"/>
              <a:t>a description of a process.</a:t>
            </a:r>
          </a:p>
          <a:p>
            <a:pPr marL="0" indent="0">
              <a:buNone/>
            </a:pP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5930" y="205957"/>
            <a:ext cx="1646183" cy="1460310"/>
          </a:xfrm>
          <a:prstGeom prst="rect">
            <a:avLst/>
          </a:prstGeom>
        </p:spPr>
      </p:pic>
    </p:spTree>
    <p:extLst>
      <p:ext uri="{BB962C8B-B14F-4D97-AF65-F5344CB8AC3E}">
        <p14:creationId xmlns:p14="http://schemas.microsoft.com/office/powerpoint/2010/main" val="324512541"/>
      </p:ext>
    </p:extLst>
  </p:cSld>
  <p:clrMapOvr>
    <a:masterClrMapping/>
  </p:clrMapOvr>
  <mc:AlternateContent xmlns:mc="http://schemas.openxmlformats.org/markup-compatibility/2006" xmlns:p14="http://schemas.microsoft.com/office/powerpoint/2010/main">
    <mc:Choice Requires="p14">
      <p:transition spd="slow" p14:dur="1500" advTm="27161">
        <p:split orient="vert"/>
      </p:transition>
    </mc:Choice>
    <mc:Fallback xmlns="">
      <p:transition spd="slow" advTm="27161">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11057" y="774127"/>
            <a:ext cx="5615273" cy="461665"/>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algn="justLow"/>
            <a:r>
              <a:rPr lang="en-US" sz="2400" b="1" dirty="0">
                <a:solidFill>
                  <a:srgbClr val="C00000"/>
                </a:solidFill>
              </a:rPr>
              <a:t>1. Match these phrases to the categories.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5817" y="99553"/>
            <a:ext cx="1646183" cy="146031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590914468"/>
              </p:ext>
            </p:extLst>
          </p:nvPr>
        </p:nvGraphicFramePr>
        <p:xfrm>
          <a:off x="595746" y="3953517"/>
          <a:ext cx="11014364" cy="2156855"/>
        </p:xfrm>
        <a:graphic>
          <a:graphicData uri="http://schemas.openxmlformats.org/drawingml/2006/table">
            <a:tbl>
              <a:tblPr rtl="1" firstRow="1" bandRow="1">
                <a:tableStyleId>{ED083AE6-46FA-4A59-8FB0-9F97EB10719F}</a:tableStyleId>
              </a:tblPr>
              <a:tblGrid>
                <a:gridCol w="2410692">
                  <a:extLst>
                    <a:ext uri="{9D8B030D-6E8A-4147-A177-3AD203B41FA5}">
                      <a16:colId xmlns="" xmlns:a16="http://schemas.microsoft.com/office/drawing/2014/main" val="20000"/>
                    </a:ext>
                  </a:extLst>
                </a:gridCol>
                <a:gridCol w="3269673">
                  <a:extLst>
                    <a:ext uri="{9D8B030D-6E8A-4147-A177-3AD203B41FA5}">
                      <a16:colId xmlns="" xmlns:a16="http://schemas.microsoft.com/office/drawing/2014/main" val="20001"/>
                    </a:ext>
                  </a:extLst>
                </a:gridCol>
                <a:gridCol w="2410690">
                  <a:extLst>
                    <a:ext uri="{9D8B030D-6E8A-4147-A177-3AD203B41FA5}">
                      <a16:colId xmlns="" xmlns:a16="http://schemas.microsoft.com/office/drawing/2014/main" val="20002"/>
                    </a:ext>
                  </a:extLst>
                </a:gridCol>
                <a:gridCol w="2923309">
                  <a:extLst>
                    <a:ext uri="{9D8B030D-6E8A-4147-A177-3AD203B41FA5}">
                      <a16:colId xmlns="" xmlns:a16="http://schemas.microsoft.com/office/drawing/2014/main" val="20003"/>
                    </a:ext>
                  </a:extLst>
                </a:gridCol>
              </a:tblGrid>
              <a:tr h="693815">
                <a:tc>
                  <a:txBody>
                    <a:bodyPr/>
                    <a:lstStyle/>
                    <a:p>
                      <a:pPr algn="ctr" rtl="0"/>
                      <a:r>
                        <a:rPr lang="en-US" sz="2000" kern="1200" dirty="0"/>
                        <a:t>start a new topic</a:t>
                      </a:r>
                      <a:endParaRPr lang="ar-BH" sz="2000" b="1" kern="1200" dirty="0">
                        <a:solidFill>
                          <a:schemeClr val="tx1"/>
                        </a:solidFill>
                        <a:latin typeface="+mn-lt"/>
                        <a:ea typeface="+mn-ea"/>
                        <a:cs typeface="+mn-cs"/>
                      </a:endParaRPr>
                    </a:p>
                  </a:txBody>
                  <a:tcPr anchor="ctr"/>
                </a:tc>
                <a:tc>
                  <a:txBody>
                    <a:bodyPr/>
                    <a:lstStyle/>
                    <a:p>
                      <a:pPr algn="ctr" rtl="0"/>
                      <a:r>
                        <a:rPr lang="en-US" sz="2000" kern="1200" dirty="0"/>
                        <a:t>summarise/conclude a topic</a:t>
                      </a:r>
                      <a:endParaRPr lang="ar-BH" sz="2000" b="1" kern="1200" dirty="0">
                        <a:solidFill>
                          <a:schemeClr val="tx1"/>
                        </a:solidFill>
                        <a:latin typeface="+mn-lt"/>
                        <a:ea typeface="+mn-ea"/>
                        <a:cs typeface="+mn-cs"/>
                      </a:endParaRPr>
                    </a:p>
                  </a:txBody>
                  <a:tcPr anchor="ctr"/>
                </a:tc>
                <a:tc>
                  <a:txBody>
                    <a:bodyPr/>
                    <a:lstStyle/>
                    <a:p>
                      <a:pPr algn="ctr" rtl="0"/>
                      <a:r>
                        <a:rPr lang="en-US" sz="2000" kern="1200" dirty="0"/>
                        <a:t>finish a topic</a:t>
                      </a:r>
                      <a:endParaRPr lang="ar-BH" sz="2000" b="1" kern="1200" dirty="0">
                        <a:solidFill>
                          <a:schemeClr val="tx1"/>
                        </a:solidFill>
                        <a:latin typeface="+mn-lt"/>
                        <a:ea typeface="+mn-ea"/>
                        <a:cs typeface="+mn-cs"/>
                      </a:endParaRPr>
                    </a:p>
                  </a:txBody>
                  <a:tcPr anchor="ctr"/>
                </a:tc>
                <a:tc>
                  <a:txBody>
                    <a:bodyPr/>
                    <a:lstStyle/>
                    <a:p>
                      <a:pPr algn="ctr" rtl="0"/>
                      <a:r>
                        <a:rPr lang="en-US" sz="2000" dirty="0"/>
                        <a:t>introduce the first topic  </a:t>
                      </a:r>
                      <a:endParaRPr lang="ar-BH" sz="2000" b="1" dirty="0">
                        <a:cs typeface="+mn-cs"/>
                      </a:endParaRPr>
                    </a:p>
                  </a:txBody>
                  <a:tcPr anchor="ctr"/>
                </a:tc>
                <a:extLst>
                  <a:ext uri="{0D108BD9-81ED-4DB2-BD59-A6C34878D82A}">
                    <a16:rowId xmlns="" xmlns:a16="http://schemas.microsoft.com/office/drawing/2014/main" val="10000"/>
                  </a:ext>
                </a:extLst>
              </a:tr>
              <a:tr h="1083374">
                <a:tc>
                  <a:txBody>
                    <a:bodyPr/>
                    <a:lstStyle/>
                    <a:p>
                      <a:pPr rtl="1"/>
                      <a:endParaRPr lang="ar-BH"/>
                    </a:p>
                  </a:txBody>
                  <a:tcPr/>
                </a:tc>
                <a:tc>
                  <a:txBody>
                    <a:bodyPr/>
                    <a:lstStyle/>
                    <a:p>
                      <a:pPr rtl="1"/>
                      <a:endParaRPr lang="ar-BH" dirty="0"/>
                    </a:p>
                  </a:txBody>
                  <a:tcPr/>
                </a:tc>
                <a:tc>
                  <a:txBody>
                    <a:bodyPr/>
                    <a:lstStyle/>
                    <a:p>
                      <a:pPr rtl="1"/>
                      <a:endParaRPr lang="ar-BH" dirty="0"/>
                    </a:p>
                  </a:txBody>
                  <a:tcPr/>
                </a:tc>
                <a:tc>
                  <a:txBody>
                    <a:bodyPr/>
                    <a:lstStyle/>
                    <a:p>
                      <a:pPr rtl="1"/>
                      <a:endParaRPr lang="en-GB" dirty="0"/>
                    </a:p>
                    <a:p>
                      <a:pPr rtl="1"/>
                      <a:endParaRPr lang="en-GB" dirty="0"/>
                    </a:p>
                    <a:p>
                      <a:pPr rtl="1"/>
                      <a:endParaRPr lang="en-GB" dirty="0"/>
                    </a:p>
                    <a:p>
                      <a:pPr rtl="1"/>
                      <a:endParaRPr lang="en-GB" dirty="0"/>
                    </a:p>
                    <a:p>
                      <a:pPr rtl="1"/>
                      <a:endParaRPr lang="en-GB" dirty="0"/>
                    </a:p>
                  </a:txBody>
                  <a:tcPr/>
                </a:tc>
                <a:extLst>
                  <a:ext uri="{0D108BD9-81ED-4DB2-BD59-A6C34878D82A}">
                    <a16:rowId xmlns=""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225985113"/>
              </p:ext>
            </p:extLst>
          </p:nvPr>
        </p:nvGraphicFramePr>
        <p:xfrm>
          <a:off x="2896088" y="1612201"/>
          <a:ext cx="6413679" cy="2026511"/>
        </p:xfrm>
        <a:graphic>
          <a:graphicData uri="http://schemas.openxmlformats.org/drawingml/2006/table">
            <a:tbl>
              <a:tblPr rtl="1" firstRow="1" bandRow="1">
                <a:tableStyleId>{E8B1032C-EA38-4F05-BA0D-38AFFFC7BED3}</a:tableStyleId>
              </a:tblPr>
              <a:tblGrid>
                <a:gridCol w="4201688">
                  <a:extLst>
                    <a:ext uri="{9D8B030D-6E8A-4147-A177-3AD203B41FA5}">
                      <a16:colId xmlns="" xmlns:a16="http://schemas.microsoft.com/office/drawing/2014/main" val="20000"/>
                    </a:ext>
                  </a:extLst>
                </a:gridCol>
                <a:gridCol w="2211991">
                  <a:extLst>
                    <a:ext uri="{9D8B030D-6E8A-4147-A177-3AD203B41FA5}">
                      <a16:colId xmlns="" xmlns:a16="http://schemas.microsoft.com/office/drawing/2014/main" val="20001"/>
                    </a:ext>
                  </a:extLst>
                </a:gridCol>
              </a:tblGrid>
              <a:tr h="2026511">
                <a:tc>
                  <a:txBody>
                    <a:bodyPr/>
                    <a:lstStyle/>
                    <a:p>
                      <a:pPr algn="l" rtl="0">
                        <a:lnSpc>
                          <a:spcPct val="150000"/>
                        </a:lnSpc>
                      </a:pPr>
                      <a:endParaRPr lang="en-US" sz="2000" b="1" dirty="0"/>
                    </a:p>
                    <a:p>
                      <a:pPr algn="l" rtl="0">
                        <a:lnSpc>
                          <a:spcPct val="150000"/>
                        </a:lnSpc>
                      </a:pPr>
                      <a:r>
                        <a:rPr lang="en-US" sz="2000" b="1" dirty="0"/>
                        <a:t>That’s all I want to say</a:t>
                      </a:r>
                      <a:r>
                        <a:rPr lang="en-US" sz="2000" b="1" baseline="0" dirty="0"/>
                        <a:t> about</a:t>
                      </a:r>
                      <a:endParaRPr lang="en-US" sz="2000" b="1" dirty="0"/>
                    </a:p>
                    <a:p>
                      <a:pPr marL="0" marR="0" indent="0" algn="l" defTabSz="914400" rtl="0" eaLnBrk="1" fontAlgn="auto" latinLnBrk="0" hangingPunct="1">
                        <a:lnSpc>
                          <a:spcPct val="150000"/>
                        </a:lnSpc>
                        <a:spcBef>
                          <a:spcPts val="0"/>
                        </a:spcBef>
                        <a:spcAft>
                          <a:spcPts val="0"/>
                        </a:spcAft>
                        <a:buClrTx/>
                        <a:buSzTx/>
                        <a:buFontTx/>
                        <a:buNone/>
                        <a:tabLst/>
                        <a:defRPr/>
                      </a:pPr>
                      <a:r>
                        <a:rPr lang="en-US" sz="2000" b="1" dirty="0"/>
                        <a:t>Let me begin by –</a:t>
                      </a:r>
                      <a:r>
                        <a:rPr lang="en-US" sz="2000" b="1" dirty="0" err="1"/>
                        <a:t>ing</a:t>
                      </a:r>
                      <a:endParaRPr lang="en-US" sz="2000" b="1" dirty="0">
                        <a:solidFill>
                          <a:srgbClr val="FF0000"/>
                        </a:solidFill>
                      </a:endParaRPr>
                    </a:p>
                    <a:p>
                      <a:pPr marL="0" marR="0" indent="0" algn="l" defTabSz="914400" rtl="0" eaLnBrk="1" fontAlgn="auto" latinLnBrk="0" hangingPunct="1">
                        <a:lnSpc>
                          <a:spcPct val="150000"/>
                        </a:lnSpc>
                        <a:spcBef>
                          <a:spcPts val="0"/>
                        </a:spcBef>
                        <a:spcAft>
                          <a:spcPts val="0"/>
                        </a:spcAft>
                        <a:buClrTx/>
                        <a:buSzTx/>
                        <a:buFontTx/>
                        <a:buNone/>
                        <a:tabLst/>
                        <a:defRPr/>
                      </a:pPr>
                      <a:r>
                        <a:rPr lang="en-US" sz="2000" b="1" dirty="0"/>
                        <a:t>I’d like to start by –</a:t>
                      </a:r>
                      <a:r>
                        <a:rPr lang="en-US" sz="2000" b="1" dirty="0" err="1"/>
                        <a:t>ing</a:t>
                      </a:r>
                      <a:r>
                        <a:rPr lang="en-US" sz="2000" b="1" baseline="0" dirty="0"/>
                        <a:t> </a:t>
                      </a:r>
                      <a:endParaRPr lang="en-US" sz="2000" b="1" dirty="0"/>
                    </a:p>
                  </a:txBody>
                  <a:tcPr/>
                </a:tc>
                <a:tc>
                  <a:txBody>
                    <a:bodyPr/>
                    <a:lstStyle/>
                    <a:p>
                      <a:pPr marL="0" indent="0">
                        <a:lnSpc>
                          <a:spcPct val="150000"/>
                        </a:lnSpc>
                        <a:buNone/>
                      </a:pPr>
                      <a:r>
                        <a:rPr lang="en-US" sz="2000" b="1" dirty="0"/>
                        <a:t>To summarise, ……</a:t>
                      </a:r>
                    </a:p>
                    <a:p>
                      <a:pPr marL="0" indent="0">
                        <a:lnSpc>
                          <a:spcPct val="150000"/>
                        </a:lnSpc>
                        <a:buNone/>
                      </a:pPr>
                      <a:r>
                        <a:rPr lang="en-US" sz="2000" b="1" dirty="0"/>
                        <a:t>Turning now to ……</a:t>
                      </a:r>
                    </a:p>
                    <a:p>
                      <a:pPr marL="0" indent="0">
                        <a:lnSpc>
                          <a:spcPct val="150000"/>
                        </a:lnSpc>
                        <a:buNone/>
                      </a:pPr>
                      <a:r>
                        <a:rPr lang="en-US" sz="2000" b="1" dirty="0"/>
                        <a:t>In conclusion, ……</a:t>
                      </a:r>
                    </a:p>
                    <a:p>
                      <a:pPr marL="0" indent="0">
                        <a:lnSpc>
                          <a:spcPct val="150000"/>
                        </a:lnSpc>
                        <a:buNone/>
                      </a:pPr>
                      <a:r>
                        <a:rPr lang="en-US" sz="2000" b="1" dirty="0"/>
                        <a:t>To conclude, ……</a:t>
                      </a:r>
                    </a:p>
                  </a:txBody>
                  <a:tcPr/>
                </a:tc>
                <a:extLst>
                  <a:ext uri="{0D108BD9-81ED-4DB2-BD59-A6C34878D82A}">
                    <a16:rowId xmlns="" xmlns:a16="http://schemas.microsoft.com/office/drawing/2014/main" val="10000"/>
                  </a:ext>
                </a:extLst>
              </a:tr>
            </a:tbl>
          </a:graphicData>
        </a:graphic>
      </p:graphicFrame>
      <p:sp>
        <p:nvSpPr>
          <p:cNvPr id="7" name="Rectangle 6"/>
          <p:cNvSpPr/>
          <p:nvPr/>
        </p:nvSpPr>
        <p:spPr>
          <a:xfrm>
            <a:off x="5244776" y="1588553"/>
            <a:ext cx="2871620" cy="506292"/>
          </a:xfrm>
          <a:prstGeom prst="rect">
            <a:avLst/>
          </a:prstGeom>
        </p:spPr>
        <p:txBody>
          <a:bodyPr wrap="none">
            <a:spAutoFit/>
          </a:bodyPr>
          <a:lstStyle/>
          <a:p>
            <a:pPr>
              <a:lnSpc>
                <a:spcPct val="150000"/>
              </a:lnSpc>
            </a:pPr>
            <a:r>
              <a:rPr lang="en-US" sz="2000" b="1" dirty="0"/>
              <a:t>First, I’d like to talk about</a:t>
            </a:r>
          </a:p>
        </p:txBody>
      </p:sp>
    </p:spTree>
    <p:extLst>
      <p:ext uri="{BB962C8B-B14F-4D97-AF65-F5344CB8AC3E}">
        <p14:creationId xmlns:p14="http://schemas.microsoft.com/office/powerpoint/2010/main" val="2522347447"/>
      </p:ext>
    </p:extLst>
  </p:cSld>
  <p:clrMapOvr>
    <a:masterClrMapping/>
  </p:clrMapOvr>
  <mc:AlternateContent xmlns:mc="http://schemas.openxmlformats.org/markup-compatibility/2006" xmlns:p14="http://schemas.microsoft.com/office/powerpoint/2010/main">
    <mc:Choice Requires="p14">
      <p:transition spd="slow" p14:dur="1500" advTm="26068">
        <p:split orient="vert"/>
      </p:transition>
    </mc:Choice>
    <mc:Fallback xmlns="">
      <p:transition spd="slow" advTm="26068">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08333E-6 7.40741E-7 L 2.08333E-6 0.00023 C -0.00222 0.00579 -0.00469 0.01157 -0.00651 0.01759 C -0.00716 0.01968 -0.00703 0.02245 -0.00794 0.0243 C -0.00899 0.02685 -0.01055 0.02847 -0.01185 0.03102 C -0.01276 0.0331 -0.01341 0.03565 -0.01432 0.03773 C -0.01667 0.04236 -0.02201 0.05023 -0.02474 0.05324 C -0.0263 0.05509 -0.02826 0.05579 -0.02982 0.05764 C -0.03307 0.06111 -0.03581 0.06551 -0.03893 0.06875 C -0.04232 0.07222 -0.04623 0.07361 -0.04935 0.07755 C -0.05495 0.08472 -0.05456 0.08495 -0.06107 0.09097 C -0.06263 0.09259 -0.06446 0.09444 -0.06615 0.09537 C -0.06836 0.09653 -0.07044 0.09699 -0.07266 0.09768 C -0.07396 0.09977 -0.07487 0.10255 -0.07656 0.1044 C -0.08503 0.11343 -0.08073 0.10417 -0.08698 0.11319 C -0.09193 0.1206 -0.09167 0.12315 -0.09714 0.1287 C -0.09844 0.12986 -0.09987 0.13009 -0.10104 0.13102 C -0.10378 0.1331 -0.10638 0.13518 -0.10886 0.13773 C -0.11029 0.13889 -0.11133 0.1412 -0.11276 0.14213 C -0.11485 0.14352 -0.11719 0.14329 -0.11927 0.14421 C -0.12188 0.1456 -0.12448 0.14768 -0.12696 0.14884 C -0.13164 0.15069 -0.13659 0.15139 -0.14128 0.15324 C -0.14258 0.1537 -0.14388 0.15486 -0.14518 0.15532 C -0.14857 0.15694 -0.15209 0.1581 -0.15547 0.15995 C -0.15768 0.16111 -0.15977 0.16319 -0.16185 0.16435 C -0.16446 0.16551 -0.16719 0.16574 -0.16979 0.16643 C -0.17748 0.17685 -0.18255 0.18565 -0.19167 0.19097 C -0.19688 0.19398 -0.20143 0.19606 -0.20599 0.20208 C -0.20781 0.2044 -0.20925 0.20694 -0.2112 0.2088 C -0.21237 0.20995 -0.2138 0.20995 -0.21511 0.21088 C -0.2168 0.21227 -0.21862 0.21389 -0.22018 0.21551 C -0.22735 0.22222 -0.22084 0.21805 -0.228 0.22199 C -0.23672 0.23727 -0.22565 0.22014 -0.23959 0.2331 C -0.24206 0.23542 -0.24375 0.23958 -0.2461 0.24213 C -0.24727 0.24329 -0.24883 0.24352 -0.25 0.24421 C -0.25209 0.2456 -0.25443 0.24676 -0.25651 0.24884 C -0.26719 0.25903 -0.25612 0.25301 -0.2668 0.25764 C -0.27031 0.26366 -0.27448 0.26852 -0.27722 0.27546 C -0.28373 0.2919 -0.27539 0.27153 -0.28373 0.28866 C -0.28906 0.29977 -0.28307 0.29167 -0.29024 0.29977 C -0.29271 0.30648 -0.29336 0.30741 -0.29531 0.31551 C -0.29584 0.31759 -0.29584 0.32014 -0.29662 0.32199 C -0.29805 0.32546 -0.30026 0.32778 -0.30182 0.33102 C -0.30378 0.33518 -0.30534 0.33981 -0.30703 0.34421 C -0.30781 0.34653 -0.30912 0.34838 -0.30964 0.35093 C -0.31003 0.35324 -0.31029 0.35555 -0.31081 0.35764 C -0.31237 0.36227 -0.31511 0.36597 -0.31602 0.37106 C -0.31654 0.37315 -0.31693 0.37546 -0.31732 0.37755 C -0.32305 0.40046 -0.31667 0.36944 -0.32253 0.39977 C -0.32292 0.40208 -0.3237 0.40417 -0.3237 0.40648 L -0.3237 0.45995 L -0.3237 0.45764 " pathEditMode="relative" rAng="0" ptsTypes="AAAAAAAAAAAAAAAAAAAAAAAAAAAAAAAAAAAAAAAAAAAAAAAAAAAA">
                                      <p:cBhvr>
                                        <p:cTn id="6" dur="2000" fill="hold"/>
                                        <p:tgtEl>
                                          <p:spTgt spid="7"/>
                                        </p:tgtEl>
                                        <p:attrNameLst>
                                          <p:attrName>ppt_x</p:attrName>
                                          <p:attrName>ppt_y</p:attrName>
                                        </p:attrNameLst>
                                      </p:cBhvr>
                                      <p:rCtr x="-16185" y="229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84496" y="943093"/>
            <a:ext cx="3960755" cy="523220"/>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algn="justLow"/>
            <a:r>
              <a:rPr lang="en-US" sz="2800" b="1" dirty="0">
                <a:solidFill>
                  <a:srgbClr val="C00000"/>
                </a:solidFill>
              </a:rPr>
              <a:t>Now check your answers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5817" y="99553"/>
            <a:ext cx="1646183" cy="146031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406347592"/>
              </p:ext>
            </p:extLst>
          </p:nvPr>
        </p:nvGraphicFramePr>
        <p:xfrm>
          <a:off x="460558" y="1841886"/>
          <a:ext cx="11408632" cy="3528455"/>
        </p:xfrm>
        <a:graphic>
          <a:graphicData uri="http://schemas.openxmlformats.org/drawingml/2006/table">
            <a:tbl>
              <a:tblPr rtl="1" firstRow="1" bandRow="1">
                <a:tableStyleId>{ED083AE6-46FA-4A59-8FB0-9F97EB10719F}</a:tableStyleId>
              </a:tblPr>
              <a:tblGrid>
                <a:gridCol w="2181274">
                  <a:extLst>
                    <a:ext uri="{9D8B030D-6E8A-4147-A177-3AD203B41FA5}">
                      <a16:colId xmlns="" xmlns:a16="http://schemas.microsoft.com/office/drawing/2014/main" val="20000"/>
                    </a:ext>
                  </a:extLst>
                </a:gridCol>
                <a:gridCol w="3167521">
                  <a:extLst>
                    <a:ext uri="{9D8B030D-6E8A-4147-A177-3AD203B41FA5}">
                      <a16:colId xmlns="" xmlns:a16="http://schemas.microsoft.com/office/drawing/2014/main" val="20001"/>
                    </a:ext>
                  </a:extLst>
                </a:gridCol>
                <a:gridCol w="3031886">
                  <a:extLst>
                    <a:ext uri="{9D8B030D-6E8A-4147-A177-3AD203B41FA5}">
                      <a16:colId xmlns="" xmlns:a16="http://schemas.microsoft.com/office/drawing/2014/main" val="20002"/>
                    </a:ext>
                  </a:extLst>
                </a:gridCol>
                <a:gridCol w="3027951">
                  <a:extLst>
                    <a:ext uri="{9D8B030D-6E8A-4147-A177-3AD203B41FA5}">
                      <a16:colId xmlns="" xmlns:a16="http://schemas.microsoft.com/office/drawing/2014/main" val="20003"/>
                    </a:ext>
                  </a:extLst>
                </a:gridCol>
              </a:tblGrid>
              <a:tr h="693815">
                <a:tc>
                  <a:txBody>
                    <a:bodyPr/>
                    <a:lstStyle/>
                    <a:p>
                      <a:pPr algn="ctr" rtl="0"/>
                      <a:r>
                        <a:rPr lang="en-US" sz="2000" b="1" kern="1200" dirty="0">
                          <a:solidFill>
                            <a:schemeClr val="tx1"/>
                          </a:solidFill>
                          <a:latin typeface="+mn-lt"/>
                          <a:ea typeface="+mn-ea"/>
                          <a:cs typeface="+mn-cs"/>
                        </a:rPr>
                        <a:t>start a new topic</a:t>
                      </a:r>
                      <a:endParaRPr lang="ar-BH" sz="2000" b="1" kern="1200" dirty="0">
                        <a:solidFill>
                          <a:schemeClr val="tx1"/>
                        </a:solidFill>
                        <a:latin typeface="+mn-lt"/>
                        <a:ea typeface="+mn-ea"/>
                        <a:cs typeface="+mn-cs"/>
                      </a:endParaRPr>
                    </a:p>
                  </a:txBody>
                  <a:tcPr anchor="ctr"/>
                </a:tc>
                <a:tc>
                  <a:txBody>
                    <a:bodyPr/>
                    <a:lstStyle/>
                    <a:p>
                      <a:pPr algn="ctr" rtl="0"/>
                      <a:r>
                        <a:rPr lang="en-US" sz="2000" b="1" kern="1200" dirty="0" err="1">
                          <a:solidFill>
                            <a:schemeClr val="tx1"/>
                          </a:solidFill>
                          <a:latin typeface="+mn-lt"/>
                          <a:ea typeface="+mn-ea"/>
                          <a:cs typeface="+mn-cs"/>
                        </a:rPr>
                        <a:t>summarise</a:t>
                      </a:r>
                      <a:r>
                        <a:rPr lang="en-US" sz="2000" b="1" kern="1200" dirty="0">
                          <a:solidFill>
                            <a:schemeClr val="tx1"/>
                          </a:solidFill>
                          <a:latin typeface="+mn-lt"/>
                          <a:ea typeface="+mn-ea"/>
                          <a:cs typeface="+mn-cs"/>
                        </a:rPr>
                        <a:t>/conclude a topic</a:t>
                      </a:r>
                      <a:endParaRPr lang="ar-BH" sz="2000" b="1" kern="1200" dirty="0">
                        <a:solidFill>
                          <a:schemeClr val="tx1"/>
                        </a:solidFill>
                        <a:latin typeface="+mn-lt"/>
                        <a:ea typeface="+mn-ea"/>
                        <a:cs typeface="+mn-cs"/>
                      </a:endParaRPr>
                    </a:p>
                  </a:txBody>
                  <a:tcPr anchor="ctr"/>
                </a:tc>
                <a:tc>
                  <a:txBody>
                    <a:bodyPr/>
                    <a:lstStyle/>
                    <a:p>
                      <a:pPr algn="ctr" rtl="0"/>
                      <a:r>
                        <a:rPr lang="en-US" sz="2000" b="1" kern="1200" dirty="0">
                          <a:solidFill>
                            <a:schemeClr val="tx1"/>
                          </a:solidFill>
                          <a:latin typeface="+mn-lt"/>
                          <a:ea typeface="+mn-ea"/>
                          <a:cs typeface="+mn-cs"/>
                        </a:rPr>
                        <a:t>finish a topic</a:t>
                      </a:r>
                      <a:endParaRPr lang="ar-BH" sz="2000" b="1" kern="1200" dirty="0">
                        <a:solidFill>
                          <a:schemeClr val="tx1"/>
                        </a:solidFill>
                        <a:latin typeface="+mn-lt"/>
                        <a:ea typeface="+mn-ea"/>
                        <a:cs typeface="+mn-cs"/>
                      </a:endParaRPr>
                    </a:p>
                  </a:txBody>
                  <a:tcPr anchor="ctr"/>
                </a:tc>
                <a:tc>
                  <a:txBody>
                    <a:bodyPr/>
                    <a:lstStyle/>
                    <a:p>
                      <a:pPr algn="ctr" rtl="0"/>
                      <a:r>
                        <a:rPr lang="en-US" sz="2000" b="1" dirty="0">
                          <a:cs typeface="+mn-cs"/>
                        </a:rPr>
                        <a:t>introduce the first topic  </a:t>
                      </a:r>
                      <a:endParaRPr lang="ar-BH" sz="2000" b="1" dirty="0">
                        <a:cs typeface="+mn-cs"/>
                      </a:endParaRPr>
                    </a:p>
                  </a:txBody>
                  <a:tcPr anchor="ctr"/>
                </a:tc>
                <a:extLst>
                  <a:ext uri="{0D108BD9-81ED-4DB2-BD59-A6C34878D82A}">
                    <a16:rowId xmlns="" xmlns:a16="http://schemas.microsoft.com/office/drawing/2014/main" val="10000"/>
                  </a:ext>
                </a:extLst>
              </a:tr>
              <a:tr h="1398990">
                <a:tc>
                  <a:txBody>
                    <a:bodyPr/>
                    <a:lstStyle/>
                    <a:p>
                      <a:pPr marL="0" marR="0" indent="0" algn="l" defTabSz="914400" rtl="1" eaLnBrk="1" fontAlgn="auto" latinLnBrk="0" hangingPunct="1">
                        <a:lnSpc>
                          <a:spcPct val="300000"/>
                        </a:lnSpc>
                        <a:spcBef>
                          <a:spcPts val="0"/>
                        </a:spcBef>
                        <a:spcAft>
                          <a:spcPts val="0"/>
                        </a:spcAft>
                        <a:buClrTx/>
                        <a:buSzTx/>
                        <a:buFontTx/>
                        <a:buNone/>
                        <a:tabLst/>
                        <a:defRPr/>
                      </a:pPr>
                      <a:r>
                        <a:rPr lang="en-US" sz="2000" b="1" dirty="0"/>
                        <a:t>Turning now to……</a:t>
                      </a:r>
                    </a:p>
                    <a:p>
                      <a:pPr rtl="1">
                        <a:lnSpc>
                          <a:spcPct val="300000"/>
                        </a:lnSpc>
                      </a:pPr>
                      <a:endParaRPr lang="ar-BH" sz="2000" b="1" dirty="0"/>
                    </a:p>
                  </a:txBody>
                  <a:tcPr/>
                </a:tc>
                <a:tc>
                  <a:txBody>
                    <a:bodyPr/>
                    <a:lstStyle/>
                    <a:p>
                      <a:pPr algn="l" rtl="0">
                        <a:lnSpc>
                          <a:spcPct val="300000"/>
                        </a:lnSpc>
                      </a:pPr>
                      <a:r>
                        <a:rPr lang="en-US" sz="2000" b="1" dirty="0"/>
                        <a:t>To summarise, ……</a:t>
                      </a:r>
                    </a:p>
                    <a:p>
                      <a:pPr algn="l" rtl="0">
                        <a:lnSpc>
                          <a:spcPct val="300000"/>
                        </a:lnSpc>
                      </a:pPr>
                      <a:r>
                        <a:rPr lang="en-US" sz="2000" b="1" dirty="0"/>
                        <a:t>In conclusion, ……</a:t>
                      </a:r>
                    </a:p>
                    <a:p>
                      <a:pPr algn="l" rtl="0">
                        <a:lnSpc>
                          <a:spcPct val="300000"/>
                        </a:lnSpc>
                      </a:pPr>
                      <a:r>
                        <a:rPr lang="en-US" sz="2000" b="1" dirty="0"/>
                        <a:t>To conclude, ……</a:t>
                      </a:r>
                    </a:p>
                  </a:txBody>
                  <a:tcPr/>
                </a:tc>
                <a:tc>
                  <a:txBody>
                    <a:bodyPr/>
                    <a:lstStyle/>
                    <a:p>
                      <a:pPr rtl="1">
                        <a:lnSpc>
                          <a:spcPct val="300000"/>
                        </a:lnSpc>
                      </a:pPr>
                      <a:r>
                        <a:rPr lang="en-US" sz="2000" b="1" dirty="0"/>
                        <a:t>That’s all I want to say about ……</a:t>
                      </a:r>
                    </a:p>
                    <a:p>
                      <a:pPr rtl="1">
                        <a:lnSpc>
                          <a:spcPct val="300000"/>
                        </a:lnSpc>
                      </a:pPr>
                      <a:endParaRPr lang="ar-BH" sz="2000" b="1" dirty="0"/>
                    </a:p>
                  </a:txBody>
                  <a:tcPr/>
                </a:tc>
                <a:tc>
                  <a:txBody>
                    <a:bodyPr/>
                    <a:lstStyle/>
                    <a:p>
                      <a:pPr rtl="1">
                        <a:lnSpc>
                          <a:spcPct val="300000"/>
                        </a:lnSpc>
                      </a:pPr>
                      <a:r>
                        <a:rPr lang="en-US" sz="2000" b="1" dirty="0"/>
                        <a:t>First, I’d like to talk about…</a:t>
                      </a:r>
                    </a:p>
                    <a:p>
                      <a:pPr rtl="1">
                        <a:lnSpc>
                          <a:spcPct val="300000"/>
                        </a:lnSpc>
                      </a:pPr>
                      <a:r>
                        <a:rPr lang="en-US" sz="2000" b="1" dirty="0"/>
                        <a:t>Let me being by –</a:t>
                      </a:r>
                      <a:r>
                        <a:rPr lang="en-US" sz="2000" b="1" dirty="0" err="1"/>
                        <a:t>ing</a:t>
                      </a:r>
                      <a:r>
                        <a:rPr lang="en-US" sz="2000" b="1" dirty="0"/>
                        <a:t> ……</a:t>
                      </a:r>
                    </a:p>
                    <a:p>
                      <a:pPr rtl="1">
                        <a:lnSpc>
                          <a:spcPct val="300000"/>
                        </a:lnSpc>
                      </a:pPr>
                      <a:r>
                        <a:rPr lang="en-US" sz="2000" b="1" dirty="0"/>
                        <a:t>I’d like to start by –</a:t>
                      </a:r>
                      <a:r>
                        <a:rPr lang="en-US" sz="2000" b="1" dirty="0" err="1"/>
                        <a:t>ing</a:t>
                      </a:r>
                      <a:r>
                        <a:rPr lang="en-US" sz="2000" b="1" dirty="0"/>
                        <a:t> ……</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162536321"/>
      </p:ext>
    </p:extLst>
  </p:cSld>
  <p:clrMapOvr>
    <a:masterClrMapping/>
  </p:clrMapOvr>
  <mc:AlternateContent xmlns:mc="http://schemas.openxmlformats.org/markup-compatibility/2006" xmlns:p14="http://schemas.microsoft.com/office/powerpoint/2010/main">
    <mc:Choice Requires="p14">
      <p:transition spd="slow" p14:dur="1500" advTm="4857">
        <p:split orient="vert"/>
      </p:transition>
    </mc:Choice>
    <mc:Fallback xmlns="">
      <p:transition spd="slow" advTm="4857">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611" y="2375671"/>
            <a:ext cx="11583540" cy="3574368"/>
          </a:xfrm>
          <a:solidFill>
            <a:schemeClr val="accent4">
              <a:lumMod val="20000"/>
              <a:lumOff val="80000"/>
            </a:schemeClr>
          </a:solidFill>
          <a:ln>
            <a:solidFill>
              <a:schemeClr val="accent2">
                <a:lumMod val="50000"/>
              </a:schemeClr>
            </a:solidFill>
          </a:ln>
        </p:spPr>
        <p:txBody>
          <a:bodyPr>
            <a:normAutofit/>
          </a:bodyPr>
          <a:lstStyle/>
          <a:p>
            <a:pPr marL="457200" indent="-457200">
              <a:lnSpc>
                <a:spcPct val="150000"/>
              </a:lnSpc>
              <a:buAutoNum type="arabicPeriod"/>
            </a:pPr>
            <a:r>
              <a:rPr lang="en-US" sz="2000" b="1" dirty="0"/>
              <a:t>Find out some interesting …………………….. .</a:t>
            </a:r>
          </a:p>
          <a:p>
            <a:pPr marL="457200" indent="-457200">
              <a:lnSpc>
                <a:spcPct val="150000"/>
              </a:lnSpc>
              <a:buAutoNum type="arabicPeriod"/>
            </a:pPr>
            <a:r>
              <a:rPr lang="en-US" sz="2000" b="1" dirty="0"/>
              <a:t>Put your ideas in the best …………………….. . </a:t>
            </a:r>
          </a:p>
          <a:p>
            <a:pPr marL="457200" indent="-457200">
              <a:lnSpc>
                <a:spcPct val="150000"/>
              </a:lnSpc>
              <a:buAutoNum type="arabicPeriod"/>
            </a:pPr>
            <a:r>
              <a:rPr lang="en-US" sz="2000" b="1" dirty="0"/>
              <a:t>Make some …………………….. to help you to remember things in the talk (including key vocabulary).</a:t>
            </a:r>
          </a:p>
          <a:p>
            <a:pPr marL="457200" indent="-457200">
              <a:lnSpc>
                <a:spcPct val="150000"/>
              </a:lnSpc>
              <a:buAutoNum type="arabicPeriod"/>
            </a:pPr>
            <a:r>
              <a:rPr lang="en-US" sz="2000" b="1" dirty="0"/>
              <a:t>Prepare some pictures or …………………….. to make your points clearer .</a:t>
            </a:r>
          </a:p>
          <a:p>
            <a:pPr marL="457200" indent="-457200">
              <a:lnSpc>
                <a:spcPct val="150000"/>
              </a:lnSpc>
              <a:buAutoNum type="arabicPeriod"/>
            </a:pPr>
            <a:r>
              <a:rPr lang="en-US" sz="2000" b="1" dirty="0"/>
              <a:t>Check the ……………………..of difficult words.</a:t>
            </a:r>
          </a:p>
          <a:p>
            <a:pPr marL="457200" indent="-457200">
              <a:lnSpc>
                <a:spcPct val="150000"/>
              </a:lnSpc>
              <a:buAutoNum type="arabicPeriod"/>
            </a:pPr>
            <a:r>
              <a:rPr lang="en-US" sz="2000" b="1" dirty="0"/>
              <a:t>…………………….. the talk.</a:t>
            </a:r>
          </a:p>
        </p:txBody>
      </p:sp>
      <p:graphicFrame>
        <p:nvGraphicFramePr>
          <p:cNvPr id="10" name="Table 9"/>
          <p:cNvGraphicFramePr>
            <a:graphicFrameLocks noGrp="1"/>
          </p:cNvGraphicFramePr>
          <p:nvPr>
            <p:extLst>
              <p:ext uri="{D42A27DB-BD31-4B8C-83A1-F6EECF244321}">
                <p14:modId xmlns:p14="http://schemas.microsoft.com/office/powerpoint/2010/main" val="33359225"/>
              </p:ext>
            </p:extLst>
          </p:nvPr>
        </p:nvGraphicFramePr>
        <p:xfrm>
          <a:off x="652689" y="1486121"/>
          <a:ext cx="11054402" cy="426720"/>
        </p:xfrm>
        <a:graphic>
          <a:graphicData uri="http://schemas.openxmlformats.org/drawingml/2006/table">
            <a:tbl>
              <a:tblPr firstRow="1" bandRow="1">
                <a:tableStyleId>{5C22544A-7EE6-4342-B048-85BDC9FD1C3A}</a:tableStyleId>
              </a:tblPr>
              <a:tblGrid>
                <a:gridCol w="1855093">
                  <a:extLst>
                    <a:ext uri="{9D8B030D-6E8A-4147-A177-3AD203B41FA5}">
                      <a16:colId xmlns="" xmlns:a16="http://schemas.microsoft.com/office/drawing/2014/main" val="20000"/>
                    </a:ext>
                  </a:extLst>
                </a:gridCol>
                <a:gridCol w="1813237">
                  <a:extLst>
                    <a:ext uri="{9D8B030D-6E8A-4147-A177-3AD203B41FA5}">
                      <a16:colId xmlns="" xmlns:a16="http://schemas.microsoft.com/office/drawing/2014/main" val="20001"/>
                    </a:ext>
                  </a:extLst>
                </a:gridCol>
                <a:gridCol w="1589221">
                  <a:extLst>
                    <a:ext uri="{9D8B030D-6E8A-4147-A177-3AD203B41FA5}">
                      <a16:colId xmlns="" xmlns:a16="http://schemas.microsoft.com/office/drawing/2014/main" val="20002"/>
                    </a:ext>
                  </a:extLst>
                </a:gridCol>
                <a:gridCol w="1786239">
                  <a:extLst>
                    <a:ext uri="{9D8B030D-6E8A-4147-A177-3AD203B41FA5}">
                      <a16:colId xmlns="" xmlns:a16="http://schemas.microsoft.com/office/drawing/2014/main" val="20003"/>
                    </a:ext>
                  </a:extLst>
                </a:gridCol>
                <a:gridCol w="2139201">
                  <a:extLst>
                    <a:ext uri="{9D8B030D-6E8A-4147-A177-3AD203B41FA5}">
                      <a16:colId xmlns="" xmlns:a16="http://schemas.microsoft.com/office/drawing/2014/main" val="20004"/>
                    </a:ext>
                  </a:extLst>
                </a:gridCol>
                <a:gridCol w="1871411">
                  <a:extLst>
                    <a:ext uri="{9D8B030D-6E8A-4147-A177-3AD203B41FA5}">
                      <a16:colId xmlns="" xmlns:a16="http://schemas.microsoft.com/office/drawing/2014/main" val="20005"/>
                    </a:ext>
                  </a:extLst>
                </a:gridCol>
              </a:tblGrid>
              <a:tr h="121920">
                <a:tc>
                  <a:txBody>
                    <a:bodyPr/>
                    <a:lstStyle/>
                    <a:p>
                      <a:pPr algn="ctr"/>
                      <a:r>
                        <a:rPr lang="en-US" sz="2200" dirty="0">
                          <a:solidFill>
                            <a:srgbClr val="C00000"/>
                          </a:solidFill>
                        </a:rPr>
                        <a:t>charts</a:t>
                      </a:r>
                    </a:p>
                  </a:txBody>
                  <a:tcPr>
                    <a:solidFill>
                      <a:schemeClr val="accent6">
                        <a:lumMod val="60000"/>
                        <a:lumOff val="40000"/>
                      </a:schemeClr>
                    </a:solidFill>
                  </a:tcPr>
                </a:tc>
                <a:tc>
                  <a:txBody>
                    <a:bodyPr/>
                    <a:lstStyle/>
                    <a:p>
                      <a:pPr algn="ctr"/>
                      <a:endParaRPr lang="en-US" sz="2200" dirty="0">
                        <a:solidFill>
                          <a:srgbClr val="C00000"/>
                        </a:solidFill>
                      </a:endParaRPr>
                    </a:p>
                  </a:txBody>
                  <a:tcPr>
                    <a:solidFill>
                      <a:schemeClr val="accent6">
                        <a:lumMod val="60000"/>
                        <a:lumOff val="40000"/>
                      </a:schemeClr>
                    </a:solidFill>
                  </a:tcPr>
                </a:tc>
                <a:tc>
                  <a:txBody>
                    <a:bodyPr/>
                    <a:lstStyle/>
                    <a:p>
                      <a:pPr algn="ctr"/>
                      <a:r>
                        <a:rPr lang="en-US" sz="2200" dirty="0">
                          <a:solidFill>
                            <a:srgbClr val="C00000"/>
                          </a:solidFill>
                        </a:rPr>
                        <a:t>notes</a:t>
                      </a:r>
                    </a:p>
                  </a:txBody>
                  <a:tcPr>
                    <a:solidFill>
                      <a:schemeClr val="accent6">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200" dirty="0">
                          <a:solidFill>
                            <a:srgbClr val="C00000"/>
                          </a:solidFill>
                        </a:rPr>
                        <a:t>order</a:t>
                      </a:r>
                    </a:p>
                  </a:txBody>
                  <a:tcPr>
                    <a:solidFill>
                      <a:schemeClr val="accent6">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200" dirty="0" err="1">
                          <a:solidFill>
                            <a:srgbClr val="C00000"/>
                          </a:solidFill>
                        </a:rPr>
                        <a:t>practise</a:t>
                      </a:r>
                      <a:endParaRPr lang="en-US" sz="2200" dirty="0">
                        <a:solidFill>
                          <a:srgbClr val="C00000"/>
                        </a:solidFill>
                      </a:endParaRPr>
                    </a:p>
                  </a:txBody>
                  <a:tcPr>
                    <a:solidFill>
                      <a:schemeClr val="accent6">
                        <a:lumMod val="60000"/>
                        <a:lumOff val="4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200" dirty="0">
                          <a:solidFill>
                            <a:srgbClr val="C00000"/>
                          </a:solidFill>
                        </a:rPr>
                        <a:t>pronunciation</a:t>
                      </a:r>
                    </a:p>
                  </a:txBody>
                  <a:tcPr>
                    <a:solidFill>
                      <a:schemeClr val="accent6">
                        <a:lumMod val="60000"/>
                        <a:lumOff val="40000"/>
                      </a:schemeClr>
                    </a:solidFill>
                  </a:tcPr>
                </a:tc>
                <a:extLst>
                  <a:ext uri="{0D108BD9-81ED-4DB2-BD59-A6C34878D82A}">
                    <a16:rowId xmlns="" xmlns:a16="http://schemas.microsoft.com/office/drawing/2014/main" val="10000"/>
                  </a:ext>
                </a:extLst>
              </a:tr>
            </a:tbl>
          </a:graphicData>
        </a:graphic>
      </p:graphicFrame>
      <p:sp>
        <p:nvSpPr>
          <p:cNvPr id="12" name="Rectangle 11"/>
          <p:cNvSpPr/>
          <p:nvPr/>
        </p:nvSpPr>
        <p:spPr>
          <a:xfrm>
            <a:off x="1413163" y="706857"/>
            <a:ext cx="9105020" cy="461665"/>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algn="ctr"/>
            <a:r>
              <a:rPr lang="en-US" sz="2400" b="1" dirty="0">
                <a:solidFill>
                  <a:srgbClr val="C00000"/>
                </a:solidFill>
              </a:rPr>
              <a:t>2. Look at the list of things in the box below and complete the gaps.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1129" y="11670"/>
            <a:ext cx="1646183" cy="1460310"/>
          </a:xfrm>
          <a:prstGeom prst="rect">
            <a:avLst/>
          </a:prstGeom>
        </p:spPr>
      </p:pic>
      <p:sp>
        <p:nvSpPr>
          <p:cNvPr id="2" name="Rectangle 1"/>
          <p:cNvSpPr/>
          <p:nvPr/>
        </p:nvSpPr>
        <p:spPr>
          <a:xfrm>
            <a:off x="2625147" y="1507017"/>
            <a:ext cx="1577227" cy="430887"/>
          </a:xfrm>
          <a:prstGeom prst="rect">
            <a:avLst/>
          </a:prstGeom>
        </p:spPr>
        <p:txBody>
          <a:bodyPr wrap="none">
            <a:spAutoFit/>
          </a:bodyPr>
          <a:lstStyle/>
          <a:p>
            <a:pPr algn="ctr"/>
            <a:r>
              <a:rPr lang="en-US" sz="2200" b="1" dirty="0">
                <a:solidFill>
                  <a:srgbClr val="C00000"/>
                </a:solidFill>
              </a:rPr>
              <a:t>information</a:t>
            </a:r>
          </a:p>
        </p:txBody>
      </p:sp>
    </p:spTree>
    <p:extLst>
      <p:ext uri="{BB962C8B-B14F-4D97-AF65-F5344CB8AC3E}">
        <p14:creationId xmlns:p14="http://schemas.microsoft.com/office/powerpoint/2010/main" val="1297051210"/>
      </p:ext>
    </p:extLst>
  </p:cSld>
  <p:clrMapOvr>
    <a:masterClrMapping/>
  </p:clrMapOvr>
  <mc:AlternateContent xmlns:mc="http://schemas.openxmlformats.org/markup-compatibility/2006" xmlns:p14="http://schemas.microsoft.com/office/powerpoint/2010/main">
    <mc:Choice Requires="p14">
      <p:transition spd="slow" p14:dur="1500" advTm="10168">
        <p:split orient="vert"/>
      </p:transition>
    </mc:Choice>
    <mc:Fallback xmlns="">
      <p:transition spd="slow" advTm="10168">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08333E-6 0.0294 L 2.08333E-6 0.02963 C 0.00247 0.03449 0.00469 0.04004 0.00742 0.0449 C 0.01054 0.05023 0.01224 0.04953 0.01614 0.05162 C 0.01745 0.05208 0.01862 0.0537 0.01992 0.0537 C 0.03502 0.05509 0.05 0.05532 0.06497 0.05602 C 0.06875 0.05671 0.07278 0.05578 0.0763 0.0581 C 0.07773 0.05903 0.07864 0.06227 0.07877 0.06481 C 0.07916 0.07824 0.07786 0.09143 0.07747 0.10486 C 0.07734 0.11157 0.07747 0.11828 0.07747 0.125 L 0.07877 0.12268 " pathEditMode="relative" rAng="0" ptsTypes="AAAAAAAAAAA">
                                      <p:cBhvr>
                                        <p:cTn id="6" dur="2000" fill="hold"/>
                                        <p:tgtEl>
                                          <p:spTgt spid="2"/>
                                        </p:tgtEl>
                                        <p:attrNameLst>
                                          <p:attrName>ppt_x</p:attrName>
                                          <p:attrName>ppt_y</p:attrName>
                                        </p:attrNameLst>
                                      </p:cBhvr>
                                      <p:rCtr x="3932" y="47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195" y="1684700"/>
            <a:ext cx="11526981" cy="4045540"/>
          </a:xfrm>
          <a:solidFill>
            <a:schemeClr val="accent4">
              <a:lumMod val="20000"/>
              <a:lumOff val="80000"/>
            </a:schemeClr>
          </a:solidFill>
          <a:ln>
            <a:solidFill>
              <a:schemeClr val="accent2">
                <a:lumMod val="50000"/>
              </a:schemeClr>
            </a:solidFill>
          </a:ln>
        </p:spPr>
        <p:txBody>
          <a:bodyPr>
            <a:noAutofit/>
          </a:bodyPr>
          <a:lstStyle/>
          <a:p>
            <a:pPr marL="457200" indent="-457200">
              <a:lnSpc>
                <a:spcPct val="150000"/>
              </a:lnSpc>
              <a:buAutoNum type="arabicPeriod"/>
            </a:pPr>
            <a:r>
              <a:rPr lang="en-US" sz="2400" dirty="0"/>
              <a:t>Find out some interesting </a:t>
            </a:r>
            <a:r>
              <a:rPr lang="en-US" sz="2400" b="1" i="1" u="sng" dirty="0" smtClean="0">
                <a:solidFill>
                  <a:srgbClr val="C00000"/>
                </a:solidFill>
              </a:rPr>
              <a:t>information</a:t>
            </a:r>
            <a:r>
              <a:rPr lang="en-US" sz="2400" dirty="0" smtClean="0"/>
              <a:t>.</a:t>
            </a:r>
            <a:endParaRPr lang="en-US" sz="2400" dirty="0"/>
          </a:p>
          <a:p>
            <a:pPr marL="457200" indent="-457200">
              <a:lnSpc>
                <a:spcPct val="150000"/>
              </a:lnSpc>
              <a:buAutoNum type="arabicPeriod"/>
            </a:pPr>
            <a:r>
              <a:rPr lang="en-US" sz="2400" dirty="0"/>
              <a:t>Put your ideas in the best </a:t>
            </a:r>
            <a:r>
              <a:rPr lang="en-US" sz="2400" b="1" i="1" u="sng" dirty="0" smtClean="0">
                <a:solidFill>
                  <a:srgbClr val="C00000"/>
                </a:solidFill>
              </a:rPr>
              <a:t>order</a:t>
            </a:r>
            <a:r>
              <a:rPr lang="en-US" sz="2400" dirty="0" smtClean="0"/>
              <a:t>. </a:t>
            </a:r>
            <a:endParaRPr lang="en-US" sz="2400" dirty="0"/>
          </a:p>
          <a:p>
            <a:pPr marL="457200" indent="-457200">
              <a:lnSpc>
                <a:spcPct val="150000"/>
              </a:lnSpc>
              <a:buAutoNum type="arabicPeriod"/>
            </a:pPr>
            <a:r>
              <a:rPr lang="en-US" sz="2400" dirty="0"/>
              <a:t>Make some </a:t>
            </a:r>
            <a:r>
              <a:rPr lang="en-US" sz="2400" b="1" i="1" u="sng" dirty="0">
                <a:solidFill>
                  <a:srgbClr val="C00000"/>
                </a:solidFill>
              </a:rPr>
              <a:t>notes</a:t>
            </a:r>
            <a:r>
              <a:rPr lang="en-US" sz="2400" dirty="0"/>
              <a:t> to help you to remember things in the talk (including key vocabulary).</a:t>
            </a:r>
          </a:p>
          <a:p>
            <a:pPr marL="457200" indent="-457200">
              <a:lnSpc>
                <a:spcPct val="150000"/>
              </a:lnSpc>
              <a:buAutoNum type="arabicPeriod"/>
            </a:pPr>
            <a:r>
              <a:rPr lang="en-US" sz="2400" dirty="0"/>
              <a:t>Prepare some pictures or </a:t>
            </a:r>
            <a:r>
              <a:rPr lang="en-US" sz="2400" b="1" i="1" u="sng" dirty="0">
                <a:solidFill>
                  <a:srgbClr val="C00000"/>
                </a:solidFill>
              </a:rPr>
              <a:t>charts</a:t>
            </a:r>
            <a:r>
              <a:rPr lang="en-US" sz="2400" dirty="0"/>
              <a:t> to make your points clearer.</a:t>
            </a:r>
          </a:p>
          <a:p>
            <a:pPr marL="457200" indent="-457200">
              <a:lnSpc>
                <a:spcPct val="150000"/>
              </a:lnSpc>
              <a:buAutoNum type="arabicPeriod"/>
            </a:pPr>
            <a:r>
              <a:rPr lang="en-US" sz="2400" dirty="0"/>
              <a:t>Check the </a:t>
            </a:r>
            <a:r>
              <a:rPr lang="en-US" sz="2400" b="1" i="1" u="sng" dirty="0">
                <a:solidFill>
                  <a:srgbClr val="C00000"/>
                </a:solidFill>
              </a:rPr>
              <a:t>pronunciation</a:t>
            </a:r>
            <a:r>
              <a:rPr lang="en-US" sz="2400" dirty="0"/>
              <a:t> of difficult words.</a:t>
            </a:r>
          </a:p>
          <a:p>
            <a:pPr marL="457200" indent="-457200">
              <a:lnSpc>
                <a:spcPct val="150000"/>
              </a:lnSpc>
              <a:buAutoNum type="arabicPeriod"/>
            </a:pPr>
            <a:r>
              <a:rPr lang="en-US" sz="2400" b="1" i="1" u="sng" dirty="0" err="1">
                <a:solidFill>
                  <a:srgbClr val="C00000"/>
                </a:solidFill>
              </a:rPr>
              <a:t>Practise</a:t>
            </a:r>
            <a:r>
              <a:rPr lang="en-US" sz="2400" dirty="0"/>
              <a:t> the talk.</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1129" y="11670"/>
            <a:ext cx="1646183" cy="1460310"/>
          </a:xfrm>
          <a:prstGeom prst="rect">
            <a:avLst/>
          </a:prstGeom>
        </p:spPr>
      </p:pic>
      <p:sp>
        <p:nvSpPr>
          <p:cNvPr id="5" name="Rectangle 4">
            <a:extLst>
              <a:ext uri="{FF2B5EF4-FFF2-40B4-BE49-F238E27FC236}">
                <a16:creationId xmlns="" xmlns:a16="http://schemas.microsoft.com/office/drawing/2014/main" id="{AB8DEC46-7051-4642-98F6-5CA296CF68A5}"/>
              </a:ext>
            </a:extLst>
          </p:cNvPr>
          <p:cNvSpPr/>
          <p:nvPr/>
        </p:nvSpPr>
        <p:spPr>
          <a:xfrm>
            <a:off x="4121432" y="943093"/>
            <a:ext cx="3960755" cy="523220"/>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algn="justLow"/>
            <a:r>
              <a:rPr lang="en-US" sz="2800" b="1" dirty="0">
                <a:solidFill>
                  <a:srgbClr val="C00000"/>
                </a:solidFill>
              </a:rPr>
              <a:t>Now check your answers</a:t>
            </a:r>
          </a:p>
        </p:txBody>
      </p:sp>
    </p:spTree>
    <p:extLst>
      <p:ext uri="{BB962C8B-B14F-4D97-AF65-F5344CB8AC3E}">
        <p14:creationId xmlns:p14="http://schemas.microsoft.com/office/powerpoint/2010/main" val="132621789"/>
      </p:ext>
    </p:extLst>
  </p:cSld>
  <p:clrMapOvr>
    <a:masterClrMapping/>
  </p:clrMapOvr>
  <mc:AlternateContent xmlns:mc="http://schemas.openxmlformats.org/markup-compatibility/2006" xmlns:p14="http://schemas.microsoft.com/office/powerpoint/2010/main">
    <mc:Choice Requires="p14">
      <p:transition spd="slow" p14:dur="1500" advTm="3020">
        <p:split orient="vert"/>
      </p:transition>
    </mc:Choice>
    <mc:Fallback xmlns="">
      <p:transition spd="slow" advTm="3020">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965" y="275576"/>
            <a:ext cx="3490068" cy="523517"/>
          </a:xfrm>
          <a:solidFill>
            <a:schemeClr val="accent4">
              <a:lumMod val="20000"/>
              <a:lumOff val="80000"/>
            </a:schemeClr>
          </a:solidFill>
          <a:ln>
            <a:solidFill>
              <a:schemeClr val="accent4">
                <a:lumMod val="50000"/>
              </a:schemeClr>
            </a:solidFill>
          </a:ln>
        </p:spPr>
        <p:txBody>
          <a:bodyPr>
            <a:noAutofit/>
          </a:bodyPr>
          <a:lstStyle/>
          <a:p>
            <a:pPr algn="ctr"/>
            <a:r>
              <a:rPr lang="en-US" sz="2800" b="1" dirty="0">
                <a:solidFill>
                  <a:srgbClr val="C00000"/>
                </a:solidFill>
                <a:cs typeface="+mn-cs"/>
              </a:rPr>
              <a:t>The Passive voice</a:t>
            </a:r>
            <a:endParaRPr lang="ar-BH" sz="2800" b="1" dirty="0">
              <a:solidFill>
                <a:srgbClr val="C00000"/>
              </a:solidFill>
              <a:cs typeface="+mn-cs"/>
            </a:endParaRPr>
          </a:p>
        </p:txBody>
      </p:sp>
      <p:sp>
        <p:nvSpPr>
          <p:cNvPr id="3" name="Content Placeholder 2"/>
          <p:cNvSpPr>
            <a:spLocks noGrp="1"/>
          </p:cNvSpPr>
          <p:nvPr>
            <p:ph idx="1"/>
          </p:nvPr>
        </p:nvSpPr>
        <p:spPr>
          <a:xfrm>
            <a:off x="1752600" y="1061152"/>
            <a:ext cx="8793218" cy="2550728"/>
          </a:xfrm>
          <a:solidFill>
            <a:schemeClr val="accent6">
              <a:lumMod val="20000"/>
              <a:lumOff val="80000"/>
            </a:schemeClr>
          </a:solidFill>
          <a:ln>
            <a:solidFill>
              <a:schemeClr val="accent6">
                <a:lumMod val="50000"/>
              </a:schemeClr>
            </a:solidFill>
          </a:ln>
        </p:spPr>
        <p:txBody>
          <a:bodyPr>
            <a:noAutofit/>
          </a:bodyPr>
          <a:lstStyle/>
          <a:p>
            <a:pPr marL="0" indent="0" algn="justLow">
              <a:lnSpc>
                <a:spcPct val="100000"/>
              </a:lnSpc>
              <a:buNone/>
            </a:pPr>
            <a:r>
              <a:rPr lang="en-US" sz="2200" dirty="0"/>
              <a:t>In a </a:t>
            </a:r>
            <a:r>
              <a:rPr lang="en-US" sz="2200" b="1" dirty="0"/>
              <a:t>passive</a:t>
            </a:r>
            <a:r>
              <a:rPr lang="en-US" sz="2200" dirty="0"/>
              <a:t> sentence, the object of the sentence (person/thing) </a:t>
            </a:r>
            <a:r>
              <a:rPr lang="en-US" sz="2200" b="1" i="1" u="sng" dirty="0"/>
              <a:t>comes first</a:t>
            </a:r>
            <a:r>
              <a:rPr lang="en-US" sz="2200" dirty="0"/>
              <a:t>, and the </a:t>
            </a:r>
            <a:r>
              <a:rPr lang="en-US" sz="2200" b="1" dirty="0"/>
              <a:t>doer (the by-agent) can be added at the end and</a:t>
            </a:r>
            <a:r>
              <a:rPr lang="en-US" sz="2200" dirty="0"/>
              <a:t> </a:t>
            </a:r>
            <a:r>
              <a:rPr lang="en-US" sz="2200" b="1" dirty="0"/>
              <a:t>introduced with the preposition </a:t>
            </a:r>
            <a:r>
              <a:rPr lang="en-US" sz="2200" b="1" dirty="0">
                <a:solidFill>
                  <a:schemeClr val="accent2"/>
                </a:solidFill>
              </a:rPr>
              <a:t>“by”.</a:t>
            </a:r>
          </a:p>
          <a:p>
            <a:pPr marL="0" indent="0" algn="justLow">
              <a:lnSpc>
                <a:spcPct val="100000"/>
              </a:lnSpc>
              <a:buNone/>
            </a:pPr>
            <a:r>
              <a:rPr lang="en-US" sz="2200" dirty="0"/>
              <a:t>However, you can write sentences in passive voice </a:t>
            </a:r>
            <a:r>
              <a:rPr lang="en-US" sz="2200" b="1" dirty="0">
                <a:solidFill>
                  <a:srgbClr val="7030A0"/>
                </a:solidFill>
              </a:rPr>
              <a:t>without explicitly referring to the doer/agent </a:t>
            </a:r>
            <a:r>
              <a:rPr lang="en-US" sz="2200" dirty="0"/>
              <a:t>and thus </a:t>
            </a:r>
            <a:r>
              <a:rPr lang="en-US" sz="2200" b="1" dirty="0"/>
              <a:t>there is no need to use “by” </a:t>
            </a:r>
            <a:r>
              <a:rPr lang="en-US" sz="2200" dirty="0"/>
              <a:t>if the doer is unknown or if we know the doer when using our common sense.</a:t>
            </a:r>
          </a:p>
          <a:p>
            <a:pPr marL="0" indent="0" algn="justLow">
              <a:lnSpc>
                <a:spcPct val="100000"/>
              </a:lnSpc>
              <a:spcBef>
                <a:spcPts val="0"/>
              </a:spcBef>
              <a:buNone/>
            </a:pPr>
            <a:r>
              <a:rPr lang="en-US" sz="2200" dirty="0"/>
              <a:t> </a:t>
            </a:r>
            <a:r>
              <a:rPr lang="en-US" sz="2200" b="1" dirty="0"/>
              <a:t>For example</a:t>
            </a:r>
            <a:r>
              <a:rPr lang="en-US" sz="2200" dirty="0"/>
              <a:t>:</a:t>
            </a:r>
            <a:endParaRPr lang="ar-BH" sz="2200" dirty="0"/>
          </a:p>
        </p:txBody>
      </p:sp>
      <p:graphicFrame>
        <p:nvGraphicFramePr>
          <p:cNvPr id="4" name="Table 3"/>
          <p:cNvGraphicFramePr>
            <a:graphicFrameLocks noGrp="1"/>
          </p:cNvGraphicFramePr>
          <p:nvPr>
            <p:extLst>
              <p:ext uri="{D42A27DB-BD31-4B8C-83A1-F6EECF244321}">
                <p14:modId xmlns:p14="http://schemas.microsoft.com/office/powerpoint/2010/main" val="2260816284"/>
              </p:ext>
            </p:extLst>
          </p:nvPr>
        </p:nvGraphicFramePr>
        <p:xfrm>
          <a:off x="244698" y="3777882"/>
          <a:ext cx="11794900" cy="2702704"/>
        </p:xfrm>
        <a:graphic>
          <a:graphicData uri="http://schemas.openxmlformats.org/drawingml/2006/table">
            <a:tbl>
              <a:tblPr rtl="1" firstRow="1" bandRow="1">
                <a:tableStyleId>{ED083AE6-46FA-4A59-8FB0-9F97EB10719F}</a:tableStyleId>
              </a:tblPr>
              <a:tblGrid>
                <a:gridCol w="5714447">
                  <a:extLst>
                    <a:ext uri="{9D8B030D-6E8A-4147-A177-3AD203B41FA5}">
                      <a16:colId xmlns="" xmlns:a16="http://schemas.microsoft.com/office/drawing/2014/main" val="20000"/>
                    </a:ext>
                  </a:extLst>
                </a:gridCol>
                <a:gridCol w="6080453">
                  <a:extLst>
                    <a:ext uri="{9D8B030D-6E8A-4147-A177-3AD203B41FA5}">
                      <a16:colId xmlns="" xmlns:a16="http://schemas.microsoft.com/office/drawing/2014/main" val="20001"/>
                    </a:ext>
                  </a:extLst>
                </a:gridCol>
              </a:tblGrid>
              <a:tr h="1092595">
                <a:tc>
                  <a:txBody>
                    <a:bodyPr/>
                    <a:lstStyle/>
                    <a:p>
                      <a:pPr algn="ctr" rtl="0"/>
                      <a:r>
                        <a:rPr lang="en-US" sz="2400" b="1" dirty="0">
                          <a:solidFill>
                            <a:srgbClr val="C00000"/>
                          </a:solidFill>
                        </a:rPr>
                        <a:t> Passive – known</a:t>
                      </a:r>
                      <a:r>
                        <a:rPr lang="en-US" sz="2400" b="1" baseline="0" dirty="0">
                          <a:solidFill>
                            <a:srgbClr val="C00000"/>
                          </a:solidFill>
                        </a:rPr>
                        <a:t> doer</a:t>
                      </a:r>
                      <a:r>
                        <a:rPr lang="en-US" sz="2400" b="1" dirty="0">
                          <a:solidFill>
                            <a:srgbClr val="C00000"/>
                          </a:solidFill>
                        </a:rPr>
                        <a:t> </a:t>
                      </a:r>
                    </a:p>
                    <a:p>
                      <a:pPr algn="ctr" rtl="0"/>
                      <a:r>
                        <a:rPr lang="en-US" sz="2400" b="1" dirty="0">
                          <a:solidFill>
                            <a:srgbClr val="C00000"/>
                          </a:solidFill>
                        </a:rPr>
                        <a:t>am/is/are + past participle of the main verb</a:t>
                      </a:r>
                      <a:r>
                        <a:rPr lang="en-US" sz="2400" b="1" baseline="0" dirty="0">
                          <a:solidFill>
                            <a:srgbClr val="C00000"/>
                          </a:solidFill>
                        </a:rPr>
                        <a:t> + by</a:t>
                      </a:r>
                      <a:endParaRPr lang="ar-BH" sz="2400" b="1" dirty="0">
                        <a:solidFill>
                          <a:srgbClr val="C00000"/>
                        </a:solidFill>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800" b="1" dirty="0">
                          <a:solidFill>
                            <a:srgbClr val="C00000"/>
                          </a:solidFill>
                        </a:rPr>
                        <a:t> </a:t>
                      </a:r>
                      <a:r>
                        <a:rPr lang="en-US" sz="2400" b="1" kern="1200" dirty="0">
                          <a:solidFill>
                            <a:srgbClr val="C00000"/>
                          </a:solidFill>
                          <a:latin typeface="+mn-lt"/>
                          <a:ea typeface="+mn-ea"/>
                          <a:cs typeface="+mn-cs"/>
                        </a:rPr>
                        <a:t>Passive – unknown doer</a:t>
                      </a:r>
                      <a:r>
                        <a:rPr lang="en-US" sz="2000" b="1" kern="1200" dirty="0">
                          <a:solidFill>
                            <a:srgbClr val="C00000"/>
                          </a:solidFill>
                          <a:latin typeface="+mn-lt"/>
                          <a:ea typeface="+mn-ea"/>
                          <a:cs typeface="+mn-cs"/>
                        </a:rPr>
                        <a:t/>
                      </a:r>
                      <a:br>
                        <a:rPr lang="en-US" sz="2000" b="1" kern="1200" dirty="0">
                          <a:solidFill>
                            <a:srgbClr val="C00000"/>
                          </a:solidFill>
                          <a:latin typeface="+mn-lt"/>
                          <a:ea typeface="+mn-ea"/>
                          <a:cs typeface="+mn-cs"/>
                        </a:rPr>
                      </a:br>
                      <a:r>
                        <a:rPr lang="en-US" sz="2400" b="1" dirty="0">
                          <a:solidFill>
                            <a:srgbClr val="C00000"/>
                          </a:solidFill>
                        </a:rPr>
                        <a:t>am/is/are + past participle of the main verb</a:t>
                      </a:r>
                      <a:endParaRPr lang="ar-BH" sz="2400" b="1" dirty="0">
                        <a:solidFill>
                          <a:srgbClr val="C00000"/>
                        </a:solidFill>
                      </a:endParaRPr>
                    </a:p>
                  </a:txBody>
                  <a:tcPr anchor="ctr"/>
                </a:tc>
                <a:extLst>
                  <a:ext uri="{0D108BD9-81ED-4DB2-BD59-A6C34878D82A}">
                    <a16:rowId xmlns="" xmlns:a16="http://schemas.microsoft.com/office/drawing/2014/main" val="10000"/>
                  </a:ext>
                </a:extLst>
              </a:tr>
              <a:tr h="1513984">
                <a:tc>
                  <a:txBody>
                    <a:bodyPr/>
                    <a:lstStyle/>
                    <a:p>
                      <a:pPr marL="285750" indent="-285750" algn="l" rtl="0">
                        <a:lnSpc>
                          <a:spcPct val="150000"/>
                        </a:lnSpc>
                        <a:buFont typeface="Wingdings" panose="05000000000000000000" pitchFamily="2" charset="2"/>
                        <a:buChar char="§"/>
                      </a:pPr>
                      <a:r>
                        <a:rPr lang="en-US" sz="2400" dirty="0"/>
                        <a:t>The patients </a:t>
                      </a:r>
                      <a:r>
                        <a:rPr lang="en-US" sz="2400" b="1" u="sng" dirty="0"/>
                        <a:t>are treated </a:t>
                      </a:r>
                      <a:r>
                        <a:rPr lang="en-US" sz="2400" dirty="0">
                          <a:solidFill>
                            <a:srgbClr val="00B050"/>
                          </a:solidFill>
                        </a:rPr>
                        <a:t>by</a:t>
                      </a:r>
                      <a:r>
                        <a:rPr lang="en-US" sz="2400" dirty="0"/>
                        <a:t> the doctors.</a:t>
                      </a:r>
                    </a:p>
                    <a:p>
                      <a:pPr marL="285750" indent="-285750" algn="l" rtl="0">
                        <a:lnSpc>
                          <a:spcPct val="150000"/>
                        </a:lnSpc>
                        <a:buFont typeface="Wingdings" panose="05000000000000000000" pitchFamily="2" charset="2"/>
                        <a:buChar char="§"/>
                      </a:pPr>
                      <a:r>
                        <a:rPr lang="en-US" sz="2200" dirty="0"/>
                        <a:t>Sonia </a:t>
                      </a:r>
                      <a:r>
                        <a:rPr lang="en-US" sz="2200" b="1" u="sng" dirty="0"/>
                        <a:t>is taught </a:t>
                      </a:r>
                      <a:r>
                        <a:rPr lang="en-US" sz="2200" dirty="0">
                          <a:solidFill>
                            <a:srgbClr val="00B050"/>
                          </a:solidFill>
                        </a:rPr>
                        <a:t>by</a:t>
                      </a:r>
                      <a:r>
                        <a:rPr lang="en-US" sz="2200" dirty="0"/>
                        <a:t> Professor Brown</a:t>
                      </a:r>
                      <a:r>
                        <a:rPr lang="en-US" sz="2200" baseline="0" dirty="0"/>
                        <a:t> at Hunter.</a:t>
                      </a:r>
                      <a:endParaRPr lang="en-US" sz="2200" dirty="0"/>
                    </a:p>
                  </a:txBody>
                  <a:tcPr/>
                </a:tc>
                <a:tc>
                  <a:txBody>
                    <a:bodyPr/>
                    <a:lstStyle/>
                    <a:p>
                      <a:pPr marL="285750" marR="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US" sz="2400" dirty="0"/>
                        <a:t>The patients </a:t>
                      </a:r>
                      <a:r>
                        <a:rPr lang="en-US" sz="2400" b="1" u="sng" dirty="0"/>
                        <a:t>are treated </a:t>
                      </a:r>
                      <a:r>
                        <a:rPr lang="en-US" sz="2400" dirty="0">
                          <a:solidFill>
                            <a:schemeClr val="tx1"/>
                          </a:solidFill>
                        </a:rPr>
                        <a:t>at</a:t>
                      </a:r>
                      <a:r>
                        <a:rPr lang="en-US" sz="2400" dirty="0"/>
                        <a:t> the hospital.</a:t>
                      </a:r>
                    </a:p>
                    <a:p>
                      <a:pPr marL="285750" marR="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US" sz="2400" dirty="0"/>
                        <a:t>Sonia </a:t>
                      </a:r>
                      <a:r>
                        <a:rPr lang="en-US" sz="2400" b="1" u="sng" dirty="0"/>
                        <a:t>is taught </a:t>
                      </a:r>
                      <a:r>
                        <a:rPr lang="en-US" sz="2400" dirty="0">
                          <a:solidFill>
                            <a:schemeClr val="tx1"/>
                          </a:solidFill>
                        </a:rPr>
                        <a:t>at </a:t>
                      </a:r>
                      <a:r>
                        <a:rPr lang="en-US" sz="2400" kern="1200" dirty="0">
                          <a:solidFill>
                            <a:schemeClr val="tx1"/>
                          </a:solidFill>
                          <a:latin typeface="+mn-lt"/>
                          <a:ea typeface="+mn-ea"/>
                          <a:cs typeface="+mn-cs"/>
                        </a:rPr>
                        <a:t>the university </a:t>
                      </a:r>
                      <a:r>
                        <a:rPr lang="en-US" sz="2400" baseline="0" dirty="0"/>
                        <a:t>at Hunter.</a:t>
                      </a:r>
                      <a:endParaRPr lang="en-US" sz="2400" kern="1200" dirty="0">
                        <a:solidFill>
                          <a:schemeClr val="tx1"/>
                        </a:solidFill>
                        <a:latin typeface="+mn-lt"/>
                        <a:ea typeface="+mn-ea"/>
                        <a:cs typeface="+mn-cs"/>
                      </a:endParaRPr>
                    </a:p>
                  </a:txBody>
                  <a:tcPr/>
                </a:tc>
                <a:extLst>
                  <a:ext uri="{0D108BD9-81ED-4DB2-BD59-A6C34878D82A}">
                    <a16:rowId xmlns="" xmlns:a16="http://schemas.microsoft.com/office/drawing/2014/main" val="10001"/>
                  </a:ext>
                </a:extLst>
              </a:tr>
            </a:tbl>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5817" y="13516"/>
            <a:ext cx="1646183" cy="1460310"/>
          </a:xfrm>
          <a:prstGeom prst="rect">
            <a:avLst/>
          </a:prstGeom>
        </p:spPr>
      </p:pic>
    </p:spTree>
    <p:extLst>
      <p:ext uri="{BB962C8B-B14F-4D97-AF65-F5344CB8AC3E}">
        <p14:creationId xmlns:p14="http://schemas.microsoft.com/office/powerpoint/2010/main" val="3032071112"/>
      </p:ext>
    </p:extLst>
  </p:cSld>
  <p:clrMapOvr>
    <a:masterClrMapping/>
  </p:clrMapOvr>
  <mc:AlternateContent xmlns:mc="http://schemas.openxmlformats.org/markup-compatibility/2006" xmlns:p14="http://schemas.microsoft.com/office/powerpoint/2010/main">
    <mc:Choice Requires="p14">
      <p:transition spd="slow" p14:dur="1500" advTm="32321">
        <p:split orient="vert"/>
      </p:transition>
    </mc:Choice>
    <mc:Fallback xmlns="">
      <p:transition spd="slow" advTm="11805">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41876" y="336074"/>
            <a:ext cx="10230924" cy="430887"/>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algn="justLow"/>
            <a:r>
              <a:rPr lang="en-US" sz="2200" b="1" dirty="0">
                <a:solidFill>
                  <a:srgbClr val="C00000"/>
                </a:solidFill>
              </a:rPr>
              <a:t>Underline the sequence phrases and highlight the examples of the passive in the text.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5817" y="138506"/>
            <a:ext cx="1646183" cy="1460310"/>
          </a:xfrm>
          <a:prstGeom prst="rect">
            <a:avLst/>
          </a:prstGeom>
        </p:spPr>
      </p:pic>
      <p:sp>
        <p:nvSpPr>
          <p:cNvPr id="8" name="Title 1"/>
          <p:cNvSpPr>
            <a:spLocks noGrp="1"/>
          </p:cNvSpPr>
          <p:nvPr>
            <p:ph type="title"/>
          </p:nvPr>
        </p:nvSpPr>
        <p:spPr>
          <a:xfrm>
            <a:off x="3503404" y="964872"/>
            <a:ext cx="4990454" cy="511444"/>
          </a:xfrm>
          <a:solidFill>
            <a:schemeClr val="accent4">
              <a:lumMod val="20000"/>
              <a:lumOff val="80000"/>
            </a:schemeClr>
          </a:solidFill>
          <a:ln>
            <a:solidFill>
              <a:schemeClr val="accent6">
                <a:lumMod val="50000"/>
              </a:schemeClr>
            </a:solidFill>
          </a:ln>
        </p:spPr>
        <p:txBody>
          <a:bodyPr>
            <a:normAutofit fontScale="90000"/>
          </a:bodyPr>
          <a:lstStyle/>
          <a:p>
            <a:pPr algn="ctr">
              <a:lnSpc>
                <a:spcPct val="100000"/>
              </a:lnSpc>
            </a:pPr>
            <a:r>
              <a:rPr lang="en-US" sz="3600" b="1" dirty="0">
                <a:solidFill>
                  <a:schemeClr val="accent4">
                    <a:lumMod val="50000"/>
                  </a:schemeClr>
                </a:solidFill>
                <a:cs typeface="+mn-cs"/>
              </a:rPr>
              <a:t/>
            </a:r>
            <a:br>
              <a:rPr lang="en-US" sz="3600" b="1" dirty="0">
                <a:solidFill>
                  <a:schemeClr val="accent4">
                    <a:lumMod val="50000"/>
                  </a:schemeClr>
                </a:solidFill>
                <a:cs typeface="+mn-cs"/>
              </a:rPr>
            </a:br>
            <a:r>
              <a:rPr lang="en-US" sz="3600" b="1" dirty="0">
                <a:solidFill>
                  <a:schemeClr val="accent4">
                    <a:lumMod val="50000"/>
                  </a:schemeClr>
                </a:solidFill>
                <a:cs typeface="+mn-cs"/>
              </a:rPr>
              <a:t/>
            </a:r>
            <a:br>
              <a:rPr lang="en-US" sz="3600" b="1" dirty="0">
                <a:solidFill>
                  <a:schemeClr val="accent4">
                    <a:lumMod val="50000"/>
                  </a:schemeClr>
                </a:solidFill>
                <a:cs typeface="+mn-cs"/>
              </a:rPr>
            </a:br>
            <a:r>
              <a:rPr lang="en-US" sz="2700" b="1" dirty="0">
                <a:solidFill>
                  <a:schemeClr val="accent4">
                    <a:lumMod val="50000"/>
                  </a:schemeClr>
                </a:solidFill>
                <a:latin typeface="+mn-lt"/>
                <a:cs typeface="+mn-cs"/>
              </a:rPr>
              <a:t>The Early Stages of Making Chocolate</a:t>
            </a:r>
            <a:r>
              <a:rPr lang="en-US" sz="1400" b="1" dirty="0">
                <a:solidFill>
                  <a:schemeClr val="accent6">
                    <a:lumMod val="50000"/>
                  </a:schemeClr>
                </a:solidFill>
                <a:cs typeface="+mn-cs"/>
              </a:rPr>
              <a:t/>
            </a:r>
            <a:br>
              <a:rPr lang="en-US" sz="1400" b="1" dirty="0">
                <a:solidFill>
                  <a:schemeClr val="accent6">
                    <a:lumMod val="50000"/>
                  </a:schemeClr>
                </a:solidFill>
                <a:cs typeface="+mn-cs"/>
              </a:rPr>
            </a:br>
            <a:endParaRPr lang="ar-BH" sz="6000" b="1" dirty="0">
              <a:solidFill>
                <a:schemeClr val="accent4">
                  <a:lumMod val="50000"/>
                </a:schemeClr>
              </a:solidFill>
              <a:cs typeface="+mn-cs"/>
            </a:endParaRPr>
          </a:p>
        </p:txBody>
      </p:sp>
      <p:sp>
        <p:nvSpPr>
          <p:cNvPr id="7" name="TextBox 6"/>
          <p:cNvSpPr txBox="1"/>
          <p:nvPr/>
        </p:nvSpPr>
        <p:spPr>
          <a:xfrm>
            <a:off x="350520" y="1765667"/>
            <a:ext cx="11506200" cy="4662815"/>
          </a:xfrm>
          <a:prstGeom prst="rect">
            <a:avLst/>
          </a:prstGeom>
          <a:solidFill>
            <a:schemeClr val="accent6">
              <a:lumMod val="20000"/>
              <a:lumOff val="80000"/>
            </a:schemeClr>
          </a:solidFill>
          <a:ln>
            <a:solidFill>
              <a:schemeClr val="accent4">
                <a:lumMod val="50000"/>
              </a:schemeClr>
            </a:solidFill>
          </a:ln>
        </p:spPr>
        <p:txBody>
          <a:bodyPr wrap="square" rtlCol="1">
            <a:spAutoFit/>
          </a:bodyPr>
          <a:lstStyle/>
          <a:p>
            <a:pPr algn="justLow">
              <a:lnSpc>
                <a:spcPct val="150000"/>
              </a:lnSpc>
            </a:pPr>
            <a:r>
              <a:rPr lang="en-US" sz="2200" dirty="0"/>
              <a:t>The journey from cocoa tree to chocolate bar is not complex, but it requires several steps. Each of which requires careful treatment to get the best from the finished product. </a:t>
            </a:r>
            <a:r>
              <a:rPr lang="en-US" sz="2200" b="1" u="sng" dirty="0"/>
              <a:t>First</a:t>
            </a:r>
            <a:r>
              <a:rPr lang="en-US" sz="2200" dirty="0"/>
              <a:t>, ripe cocoa pods </a:t>
            </a:r>
            <a:r>
              <a:rPr lang="en-US" sz="2200" b="1" dirty="0">
                <a:solidFill>
                  <a:srgbClr val="FF0000"/>
                </a:solidFill>
              </a:rPr>
              <a:t>are harvested</a:t>
            </a:r>
            <a:r>
              <a:rPr lang="en-US" sz="2200" dirty="0"/>
              <a:t>. The harvest times vary from region to region, but the process of turning it into chocolate begins immediately. Then, the beans are placed in a pile or box and stirred. After this,  they are laid out to dry in the sun or in a shed. After the beans become dry, they are put into big sacks, which go to factories. At the factories, the beans are stored in large buildings called silos. The beans are then cleaned and then roasted. Cocoa is the powder made from the roasted seeds. The beans are then cracked and then crushed. At this point, the cocoa butter is separated out. Finally, the cocoa butter is turned into a chocolate liquid . </a:t>
            </a:r>
          </a:p>
        </p:txBody>
      </p:sp>
    </p:spTree>
    <p:extLst>
      <p:ext uri="{BB962C8B-B14F-4D97-AF65-F5344CB8AC3E}">
        <p14:creationId xmlns:p14="http://schemas.microsoft.com/office/powerpoint/2010/main" val="1811940356"/>
      </p:ext>
    </p:extLst>
  </p:cSld>
  <p:clrMapOvr>
    <a:masterClrMapping/>
  </p:clrMapOvr>
  <mc:AlternateContent xmlns:mc="http://schemas.openxmlformats.org/markup-compatibility/2006" xmlns:p14="http://schemas.microsoft.com/office/powerpoint/2010/main">
    <mc:Choice Requires="p14">
      <p:transition spd="slow" p14:dur="1500" advTm="18627">
        <p:split orient="vert"/>
      </p:transition>
    </mc:Choice>
    <mc:Fallback xmlns="">
      <p:transition spd="slow" advTm="18627">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796147"/>
            <a:ext cx="11551920" cy="4662815"/>
          </a:xfrm>
          <a:prstGeom prst="rect">
            <a:avLst/>
          </a:prstGeom>
          <a:solidFill>
            <a:schemeClr val="accent6">
              <a:lumMod val="20000"/>
              <a:lumOff val="80000"/>
            </a:schemeClr>
          </a:solidFill>
          <a:ln>
            <a:solidFill>
              <a:schemeClr val="accent4">
                <a:lumMod val="50000"/>
              </a:schemeClr>
            </a:solidFill>
          </a:ln>
        </p:spPr>
        <p:txBody>
          <a:bodyPr wrap="square" rtlCol="1">
            <a:spAutoFit/>
          </a:bodyPr>
          <a:lstStyle/>
          <a:p>
            <a:pPr algn="justLow">
              <a:lnSpc>
                <a:spcPct val="150000"/>
              </a:lnSpc>
            </a:pPr>
            <a:r>
              <a:rPr lang="en-US" sz="2200" dirty="0"/>
              <a:t>The journey from cocoa tree to chocolate bar is not complex, but it requires several steps. Each of which requires careful treatment to get the best from the finished product. </a:t>
            </a:r>
            <a:r>
              <a:rPr lang="en-US" sz="2200" b="1" u="sng" dirty="0"/>
              <a:t>First</a:t>
            </a:r>
            <a:r>
              <a:rPr lang="en-US" sz="2200" dirty="0"/>
              <a:t>, ripe cocoa pods </a:t>
            </a:r>
            <a:r>
              <a:rPr lang="en-US" sz="2200" b="1" dirty="0">
                <a:solidFill>
                  <a:srgbClr val="FF0000"/>
                </a:solidFill>
              </a:rPr>
              <a:t>are harvested</a:t>
            </a:r>
            <a:r>
              <a:rPr lang="en-US" sz="2200" dirty="0"/>
              <a:t>. The harvest times vary from region to region, but the process of turning it into chocolate begins immediately. </a:t>
            </a:r>
            <a:r>
              <a:rPr lang="en-US" sz="2200" b="1" u="sng" dirty="0"/>
              <a:t>Then</a:t>
            </a:r>
            <a:r>
              <a:rPr lang="en-US" sz="2200" dirty="0"/>
              <a:t>, the beans </a:t>
            </a:r>
            <a:r>
              <a:rPr lang="en-US" sz="2200" b="1" dirty="0">
                <a:solidFill>
                  <a:srgbClr val="FF0000"/>
                </a:solidFill>
              </a:rPr>
              <a:t>are placed </a:t>
            </a:r>
            <a:r>
              <a:rPr lang="en-US" sz="2200" dirty="0"/>
              <a:t>in a pile or box and </a:t>
            </a:r>
            <a:r>
              <a:rPr lang="en-US" sz="2200" b="1" dirty="0">
                <a:solidFill>
                  <a:srgbClr val="FF0000"/>
                </a:solidFill>
              </a:rPr>
              <a:t>stirred</a:t>
            </a:r>
            <a:r>
              <a:rPr lang="en-US" sz="2200" dirty="0"/>
              <a:t>. </a:t>
            </a:r>
            <a:r>
              <a:rPr lang="en-US" sz="2200" b="1" u="sng" dirty="0"/>
              <a:t>After this</a:t>
            </a:r>
            <a:r>
              <a:rPr lang="en-US" sz="2200" dirty="0"/>
              <a:t>,  they </a:t>
            </a:r>
            <a:r>
              <a:rPr lang="en-US" sz="2200" b="1" dirty="0">
                <a:solidFill>
                  <a:srgbClr val="FF0000"/>
                </a:solidFill>
              </a:rPr>
              <a:t>are laid </a:t>
            </a:r>
            <a:r>
              <a:rPr lang="en-US" sz="2200" dirty="0"/>
              <a:t>out to dry in the sun or in a shed. </a:t>
            </a:r>
            <a:r>
              <a:rPr lang="en-US" sz="2200" b="1" u="sng" dirty="0"/>
              <a:t>After</a:t>
            </a:r>
            <a:r>
              <a:rPr lang="en-US" sz="2200" dirty="0"/>
              <a:t> the beans become dry, they </a:t>
            </a:r>
            <a:r>
              <a:rPr lang="en-US" sz="2200" b="1" dirty="0">
                <a:solidFill>
                  <a:srgbClr val="FF0000"/>
                </a:solidFill>
              </a:rPr>
              <a:t>are put </a:t>
            </a:r>
            <a:r>
              <a:rPr lang="en-US" sz="2200" dirty="0"/>
              <a:t>into big sacks, which go to factories. At the factories, the beans </a:t>
            </a:r>
            <a:r>
              <a:rPr lang="en-US" sz="2200" b="1" dirty="0">
                <a:solidFill>
                  <a:srgbClr val="FF0000"/>
                </a:solidFill>
              </a:rPr>
              <a:t>are stored </a:t>
            </a:r>
            <a:r>
              <a:rPr lang="en-US" sz="2200" dirty="0"/>
              <a:t>in large buildings called silos. The beans </a:t>
            </a:r>
            <a:r>
              <a:rPr lang="en-US" sz="2200" b="1" dirty="0">
                <a:solidFill>
                  <a:srgbClr val="FF0000"/>
                </a:solidFill>
              </a:rPr>
              <a:t>are</a:t>
            </a:r>
            <a:r>
              <a:rPr lang="en-US" sz="2200" dirty="0"/>
              <a:t> </a:t>
            </a:r>
            <a:r>
              <a:rPr lang="en-US" sz="2200" b="1" u="sng" dirty="0"/>
              <a:t>then</a:t>
            </a:r>
            <a:r>
              <a:rPr lang="en-US" sz="2200" dirty="0"/>
              <a:t> </a:t>
            </a:r>
            <a:r>
              <a:rPr lang="en-US" sz="2200" b="1" dirty="0">
                <a:solidFill>
                  <a:srgbClr val="FF0000"/>
                </a:solidFill>
              </a:rPr>
              <a:t>cleaned</a:t>
            </a:r>
            <a:r>
              <a:rPr lang="en-US" sz="2200" dirty="0"/>
              <a:t> and then </a:t>
            </a:r>
            <a:r>
              <a:rPr lang="en-US" sz="2200" b="1" dirty="0">
                <a:solidFill>
                  <a:srgbClr val="FF0000"/>
                </a:solidFill>
              </a:rPr>
              <a:t>roasted</a:t>
            </a:r>
            <a:r>
              <a:rPr lang="en-US" sz="2200" dirty="0"/>
              <a:t>. Cocoa </a:t>
            </a:r>
            <a:r>
              <a:rPr lang="en-US" sz="2200" b="1" dirty="0">
                <a:solidFill>
                  <a:srgbClr val="FF0000"/>
                </a:solidFill>
              </a:rPr>
              <a:t>is</a:t>
            </a:r>
            <a:r>
              <a:rPr lang="en-US" sz="2200" dirty="0"/>
              <a:t> the powder </a:t>
            </a:r>
            <a:r>
              <a:rPr lang="en-US" sz="2200" b="1" dirty="0">
                <a:solidFill>
                  <a:srgbClr val="FF0000"/>
                </a:solidFill>
              </a:rPr>
              <a:t>made</a:t>
            </a:r>
            <a:r>
              <a:rPr lang="en-US" sz="2200" dirty="0"/>
              <a:t> from the roasted seeds. The beans </a:t>
            </a:r>
            <a:r>
              <a:rPr lang="en-US" sz="2200" b="1" dirty="0">
                <a:solidFill>
                  <a:srgbClr val="FF0000"/>
                </a:solidFill>
              </a:rPr>
              <a:t>are</a:t>
            </a:r>
            <a:r>
              <a:rPr lang="en-US" sz="2200" dirty="0"/>
              <a:t> </a:t>
            </a:r>
            <a:r>
              <a:rPr lang="en-US" sz="2200" b="1" u="sng" dirty="0"/>
              <a:t>then</a:t>
            </a:r>
            <a:r>
              <a:rPr lang="en-US" sz="2200" dirty="0"/>
              <a:t> </a:t>
            </a:r>
            <a:r>
              <a:rPr lang="en-US" sz="2200" b="1" dirty="0">
                <a:solidFill>
                  <a:srgbClr val="FF0000"/>
                </a:solidFill>
              </a:rPr>
              <a:t>cracked</a:t>
            </a:r>
            <a:r>
              <a:rPr lang="en-US" sz="2200" dirty="0"/>
              <a:t> and </a:t>
            </a:r>
            <a:r>
              <a:rPr lang="en-US" sz="2200" b="1" u="sng" dirty="0"/>
              <a:t>then</a:t>
            </a:r>
            <a:r>
              <a:rPr lang="en-US" sz="2200" dirty="0"/>
              <a:t> </a:t>
            </a:r>
            <a:r>
              <a:rPr lang="en-US" sz="2200" b="1" dirty="0">
                <a:solidFill>
                  <a:srgbClr val="FF0000"/>
                </a:solidFill>
              </a:rPr>
              <a:t>crushed</a:t>
            </a:r>
            <a:r>
              <a:rPr lang="en-US" sz="2200" dirty="0"/>
              <a:t>. At this point, the cocoa butter </a:t>
            </a:r>
            <a:r>
              <a:rPr lang="en-US" sz="2200" b="1" dirty="0">
                <a:solidFill>
                  <a:srgbClr val="FF0000"/>
                </a:solidFill>
              </a:rPr>
              <a:t>is separated </a:t>
            </a:r>
            <a:r>
              <a:rPr lang="en-US" sz="2200" dirty="0"/>
              <a:t>out. </a:t>
            </a:r>
            <a:r>
              <a:rPr lang="en-US" sz="2200" b="1" u="sng" dirty="0"/>
              <a:t>Finally</a:t>
            </a:r>
            <a:r>
              <a:rPr lang="en-US" sz="2200" dirty="0"/>
              <a:t>, the cocoa butter </a:t>
            </a:r>
            <a:r>
              <a:rPr lang="en-US" sz="2200" b="1" dirty="0">
                <a:solidFill>
                  <a:srgbClr val="FF0000"/>
                </a:solidFill>
              </a:rPr>
              <a:t>is turned </a:t>
            </a:r>
            <a:r>
              <a:rPr lang="en-US" sz="2200" dirty="0"/>
              <a:t>into a chocolate liquid .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5817" y="138506"/>
            <a:ext cx="1646183" cy="1460310"/>
          </a:xfrm>
          <a:prstGeom prst="rect">
            <a:avLst/>
          </a:prstGeom>
        </p:spPr>
      </p:pic>
      <p:sp>
        <p:nvSpPr>
          <p:cNvPr id="7" name="Rectangle 6">
            <a:extLst>
              <a:ext uri="{FF2B5EF4-FFF2-40B4-BE49-F238E27FC236}">
                <a16:creationId xmlns="" xmlns:a16="http://schemas.microsoft.com/office/drawing/2014/main" id="{B726CAE0-8465-41BD-A109-01A044203853}"/>
              </a:ext>
            </a:extLst>
          </p:cNvPr>
          <p:cNvSpPr/>
          <p:nvPr/>
        </p:nvSpPr>
        <p:spPr>
          <a:xfrm>
            <a:off x="4184496" y="943093"/>
            <a:ext cx="3960755" cy="523220"/>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algn="justLow"/>
            <a:r>
              <a:rPr lang="en-US" sz="2800" b="1" dirty="0">
                <a:solidFill>
                  <a:srgbClr val="C00000"/>
                </a:solidFill>
              </a:rPr>
              <a:t>Now check your answers</a:t>
            </a:r>
          </a:p>
        </p:txBody>
      </p:sp>
    </p:spTree>
    <p:extLst>
      <p:ext uri="{BB962C8B-B14F-4D97-AF65-F5344CB8AC3E}">
        <p14:creationId xmlns:p14="http://schemas.microsoft.com/office/powerpoint/2010/main" val="3261668065"/>
      </p:ext>
    </p:extLst>
  </p:cSld>
  <p:clrMapOvr>
    <a:masterClrMapping/>
  </p:clrMapOvr>
  <mc:AlternateContent xmlns:mc="http://schemas.openxmlformats.org/markup-compatibility/2006" xmlns:p14="http://schemas.microsoft.com/office/powerpoint/2010/main">
    <mc:Choice Requires="p14">
      <p:transition spd="slow" p14:dur="1500" advTm="4144">
        <p:split orient="vert"/>
      </p:transition>
    </mc:Choice>
    <mc:Fallback xmlns="">
      <p:transition spd="slow" advTm="4144">
        <p:split orient="vert"/>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1.8|8.4|2.1|1|1|1|1|1"/>
</p:tagLst>
</file>

<file path=ppt/theme/theme1.xml><?xml version="1.0" encoding="utf-8"?>
<a:theme xmlns:a="http://schemas.openxmlformats.org/drawingml/2006/main" name="PPT TMPL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Template>
  <TotalTime>5581</TotalTime>
  <Words>2055</Words>
  <Application>Microsoft Office PowerPoint</Application>
  <PresentationFormat>Widescreen</PresentationFormat>
  <Paragraphs>160</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vt:lpstr>
      <vt:lpstr>Calibri</vt:lpstr>
      <vt:lpstr>Calibri Light</vt:lpstr>
      <vt:lpstr>TimesNewRomanPS-ItalicMT</vt:lpstr>
      <vt:lpstr>Wingdings</vt:lpstr>
      <vt:lpstr>PPT TMPLT</vt:lpstr>
      <vt:lpstr>New Language Leader 1  Grade 10    English 102    Unit 9  Study and Writing Skills Lesson 9.4</vt:lpstr>
      <vt:lpstr>Main Objectives </vt:lpstr>
      <vt:lpstr>PowerPoint Presentation</vt:lpstr>
      <vt:lpstr>PowerPoint Presentation</vt:lpstr>
      <vt:lpstr>PowerPoint Presentation</vt:lpstr>
      <vt:lpstr>PowerPoint Presentation</vt:lpstr>
      <vt:lpstr>The Passive voice</vt:lpstr>
      <vt:lpstr>  The Early Stages of Making Chocolate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Susan at Work and Play Lessons  1-6</dc:title>
  <dc:creator>user1</dc:creator>
  <cp:lastModifiedBy>user</cp:lastModifiedBy>
  <cp:revision>403</cp:revision>
  <dcterms:created xsi:type="dcterms:W3CDTF">2020-03-03T04:42:32Z</dcterms:created>
  <dcterms:modified xsi:type="dcterms:W3CDTF">2020-04-08T13:17:45Z</dcterms:modified>
</cp:coreProperties>
</file>