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7" r:id="rId2"/>
    <p:sldId id="288" r:id="rId3"/>
    <p:sldId id="294" r:id="rId4"/>
    <p:sldId id="296" r:id="rId5"/>
    <p:sldId id="289" r:id="rId6"/>
    <p:sldId id="293" r:id="rId7"/>
    <p:sldId id="271" r:id="rId8"/>
    <p:sldId id="291" r:id="rId9"/>
    <p:sldId id="272" r:id="rId10"/>
    <p:sldId id="295" r:id="rId11"/>
    <p:sldId id="273" r:id="rId12"/>
    <p:sldId id="274" r:id="rId13"/>
    <p:sldId id="279" r:id="rId14"/>
    <p:sldId id="275" r:id="rId15"/>
    <p:sldId id="286" r:id="rId16"/>
    <p:sldId id="280" r:id="rId17"/>
    <p:sldId id="281"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55E2F-65D8-456B-8505-777C00A7344D}" v="36" dt="2020-03-25T20:01:44.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3" autoAdjust="0"/>
    <p:restoredTop sz="94095" autoAdjust="0"/>
  </p:normalViewPr>
  <p:slideViewPr>
    <p:cSldViewPr snapToGrid="0">
      <p:cViewPr varScale="1">
        <p:scale>
          <a:sx n="74" d="100"/>
          <a:sy n="74" d="100"/>
        </p:scale>
        <p:origin x="9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CA64925-5DD1-46AB-BABE-24F5D39F15F3}" type="datetimeFigureOut">
              <a:rPr lang="ar-BH" smtClean="0"/>
              <a:t>15/08/1441</a:t>
            </a:fld>
            <a:endParaRPr lang="ar-B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B394A39-EED4-483C-9C98-7E1FA71EF200}" type="slidenum">
              <a:rPr lang="ar-BH" smtClean="0"/>
              <a:t>‹#›</a:t>
            </a:fld>
            <a:endParaRPr lang="ar-BH"/>
          </a:p>
        </p:txBody>
      </p:sp>
    </p:spTree>
    <p:extLst>
      <p:ext uri="{BB962C8B-B14F-4D97-AF65-F5344CB8AC3E}">
        <p14:creationId xmlns:p14="http://schemas.microsoft.com/office/powerpoint/2010/main" val="31057847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i="0" kern="1200" dirty="0">
                <a:solidFill>
                  <a:schemeClr val="tx1"/>
                </a:solidFill>
                <a:effectLst/>
                <a:latin typeface="+mn-lt"/>
                <a:ea typeface="+mn-ea"/>
                <a:cs typeface="+mn-cs"/>
              </a:rPr>
              <a:t>Dear Students, </a:t>
            </a:r>
          </a:p>
          <a:p>
            <a:pPr algn="l"/>
            <a:r>
              <a:rPr lang="en-GB" sz="1200" b="1" i="0" kern="1200" dirty="0">
                <a:solidFill>
                  <a:schemeClr val="tx1"/>
                </a:solidFill>
                <a:effectLst/>
                <a:latin typeface="+mn-lt"/>
                <a:ea typeface="+mn-ea"/>
                <a:cs typeface="+mn-cs"/>
              </a:rPr>
              <a:t>Welcome to this presentation.</a:t>
            </a:r>
            <a:endParaRPr lang="en-US" sz="1200" b="1" i="0" kern="1200" dirty="0">
              <a:solidFill>
                <a:schemeClr val="tx1"/>
              </a:solidFill>
              <a:effectLst/>
              <a:latin typeface="+mn-lt"/>
              <a:ea typeface="+mn-ea"/>
              <a:cs typeface="+mn-cs"/>
            </a:endParaRPr>
          </a:p>
          <a:p>
            <a:pPr algn="l"/>
            <a:r>
              <a:rPr lang="en-GB" sz="1200" b="1" i="0" kern="1200" dirty="0">
                <a:solidFill>
                  <a:schemeClr val="tx1"/>
                </a:solidFill>
                <a:effectLst/>
                <a:latin typeface="+mn-lt"/>
                <a:ea typeface="+mn-ea"/>
                <a:cs typeface="+mn-cs"/>
              </a:rPr>
              <a:t>The purpose of my presentation is to cover lesson</a:t>
            </a:r>
            <a:r>
              <a:rPr lang="en-GB" sz="1200" b="1" i="0" kern="1200" baseline="0" dirty="0">
                <a:solidFill>
                  <a:schemeClr val="tx1"/>
                </a:solidFill>
                <a:effectLst/>
                <a:latin typeface="+mn-lt"/>
                <a:ea typeface="+mn-ea"/>
                <a:cs typeface="+mn-cs"/>
              </a:rPr>
              <a:t> 10.2   </a:t>
            </a:r>
            <a:r>
              <a:rPr lang="en-GB" sz="1200" b="1" i="0" kern="1200" dirty="0">
                <a:solidFill>
                  <a:schemeClr val="tx1"/>
                </a:solidFill>
                <a:effectLst/>
                <a:latin typeface="+mn-lt"/>
                <a:ea typeface="+mn-ea"/>
                <a:cs typeface="+mn-cs"/>
              </a:rPr>
              <a:t>Unit 10</a:t>
            </a:r>
            <a:r>
              <a:rPr lang="en-GB" sz="1200" b="1" i="0" kern="1200" baseline="0" dirty="0">
                <a:solidFill>
                  <a:schemeClr val="tx1"/>
                </a:solidFill>
                <a:effectLst/>
                <a:latin typeface="+mn-lt"/>
                <a:ea typeface="+mn-ea"/>
                <a:cs typeface="+mn-cs"/>
              </a:rPr>
              <a:t> </a:t>
            </a:r>
            <a:r>
              <a:rPr lang="en-GB" sz="1200" b="1" i="0" kern="1200" dirty="0">
                <a:solidFill>
                  <a:schemeClr val="tx1"/>
                </a:solidFill>
                <a:effectLst/>
                <a:latin typeface="+mn-lt"/>
                <a:ea typeface="+mn-ea"/>
                <a:cs typeface="+mn-cs"/>
              </a:rPr>
              <a:t>of NEW</a:t>
            </a:r>
            <a:r>
              <a:rPr lang="en-GB" sz="1200" b="1" i="0" kern="1200" baseline="0" dirty="0">
                <a:solidFill>
                  <a:schemeClr val="tx1"/>
                </a:solidFill>
                <a:effectLst/>
                <a:latin typeface="+mn-lt"/>
                <a:ea typeface="+mn-ea"/>
                <a:cs typeface="+mn-cs"/>
              </a:rPr>
              <a:t> LANGUAGE LEADER  2 </a:t>
            </a:r>
          </a:p>
          <a:p>
            <a:pPr algn="l"/>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1</a:t>
            </a:fld>
            <a:endParaRPr lang="ar-BH"/>
          </a:p>
        </p:txBody>
      </p:sp>
    </p:spTree>
    <p:extLst>
      <p:ext uri="{BB962C8B-B14F-4D97-AF65-F5344CB8AC3E}">
        <p14:creationId xmlns:p14="http://schemas.microsoft.com/office/powerpoint/2010/main" val="240723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b="1" dirty="0"/>
              <a:t>Now, check your answers please. Give yourself a mark out of ----/6 and correct any</a:t>
            </a:r>
            <a:r>
              <a:rPr lang="en-US" b="1" baseline="0" dirty="0"/>
              <a:t> wrong answers .</a:t>
            </a:r>
          </a:p>
          <a:p>
            <a:pPr algn="l" rtl="0"/>
            <a:r>
              <a:rPr lang="en-US" b="1" baseline="0" dirty="0"/>
              <a:t>Once you are done , click the enter key to move to the next slide .</a:t>
            </a: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12</a:t>
            </a:fld>
            <a:endParaRPr lang="ar-BH"/>
          </a:p>
        </p:txBody>
      </p:sp>
    </p:spTree>
    <p:extLst>
      <p:ext uri="{BB962C8B-B14F-4D97-AF65-F5344CB8AC3E}">
        <p14:creationId xmlns:p14="http://schemas.microsoft.com/office/powerpoint/2010/main" val="3743173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u="none" strike="noStrike" kern="1200" baseline="0" dirty="0">
                <a:solidFill>
                  <a:schemeClr val="tx1"/>
                </a:solidFill>
                <a:latin typeface="+mn-lt"/>
                <a:ea typeface="+mn-ea"/>
                <a:cs typeface="+mn-cs"/>
              </a:rPr>
              <a:t>Now check your answers and once your are done click enter to start the writing task at the end of the Unit 10.2</a:t>
            </a:r>
          </a:p>
        </p:txBody>
      </p:sp>
      <p:sp>
        <p:nvSpPr>
          <p:cNvPr id="4" name="Slide Number Placeholder 3"/>
          <p:cNvSpPr>
            <a:spLocks noGrp="1"/>
          </p:cNvSpPr>
          <p:nvPr>
            <p:ph type="sldNum" sz="quarter" idx="10"/>
          </p:nvPr>
        </p:nvSpPr>
        <p:spPr/>
        <p:txBody>
          <a:bodyPr/>
          <a:lstStyle/>
          <a:p>
            <a:fld id="{7B394A39-EED4-483C-9C98-7E1FA71EF200}" type="slidenum">
              <a:rPr lang="ar-BH" smtClean="0"/>
              <a:t>13</a:t>
            </a:fld>
            <a:endParaRPr lang="ar-BH"/>
          </a:p>
        </p:txBody>
      </p:sp>
    </p:spTree>
    <p:extLst>
      <p:ext uri="{BB962C8B-B14F-4D97-AF65-F5344CB8AC3E}">
        <p14:creationId xmlns:p14="http://schemas.microsoft.com/office/powerpoint/2010/main" val="827426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Now, go  to </a:t>
            </a:r>
            <a:r>
              <a:rPr lang="en-US" dirty="0"/>
              <a:t> </a:t>
            </a:r>
            <a:r>
              <a:rPr lang="en-US" b="1" dirty="0"/>
              <a:t>Exercise 9a at page 99 </a:t>
            </a:r>
            <a:r>
              <a:rPr lang="en-US" dirty="0"/>
              <a:t>. </a:t>
            </a:r>
            <a:r>
              <a:rPr lang="en-US" b="1" dirty="0"/>
              <a:t>Read the sentences and</a:t>
            </a:r>
            <a:r>
              <a:rPr lang="en-US" b="1" baseline="0" dirty="0"/>
              <a:t> try to predict which expressions of quantity that should go in the gaps. Remember some quantity expressions could answer several gaps.</a:t>
            </a:r>
            <a:r>
              <a:rPr lang="en-US" sz="1200" b="1" kern="1200" dirty="0">
                <a:solidFill>
                  <a:schemeClr val="tx1"/>
                </a:solidFill>
                <a:effectLst/>
                <a:latin typeface="+mn-lt"/>
                <a:ea typeface="+mn-ea"/>
                <a:cs typeface="+mn-cs"/>
              </a:rPr>
              <a:t> Take your time and make sure you understand the conversation</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before answering .</a:t>
            </a:r>
            <a:r>
              <a:rPr lang="en-US" sz="1200" b="1" kern="1200" baseline="0" dirty="0">
                <a:solidFill>
                  <a:schemeClr val="tx1"/>
                </a:solidFill>
                <a:effectLst/>
                <a:latin typeface="+mn-lt"/>
                <a:ea typeface="+mn-ea"/>
                <a:cs typeface="+mn-cs"/>
              </a:rPr>
              <a:t> No. 1 is already done for you. </a:t>
            </a:r>
            <a:r>
              <a:rPr lang="en-US" sz="1200" b="1" kern="1200" dirty="0">
                <a:solidFill>
                  <a:schemeClr val="tx1"/>
                </a:solidFill>
                <a:effectLst/>
                <a:latin typeface="+mn-lt"/>
                <a:ea typeface="+mn-ea"/>
                <a:cs typeface="+mn-cs"/>
              </a:rPr>
              <a:t>Once you are done click the enter key  to move to the next slide</a:t>
            </a:r>
            <a:r>
              <a:rPr lang="en-US" sz="1200" b="1" kern="1200" baseline="0" dirty="0">
                <a:solidFill>
                  <a:schemeClr val="tx1"/>
                </a:solidFill>
                <a:effectLst/>
                <a:latin typeface="+mn-lt"/>
                <a:ea typeface="+mn-ea"/>
                <a:cs typeface="+mn-cs"/>
              </a:rPr>
              <a:t> to </a:t>
            </a:r>
            <a:r>
              <a:rPr lang="en-US" sz="1200" b="1" kern="1200" dirty="0">
                <a:solidFill>
                  <a:schemeClr val="tx1"/>
                </a:solidFill>
                <a:effectLst/>
                <a:latin typeface="+mn-lt"/>
                <a:ea typeface="+mn-ea"/>
                <a:cs typeface="+mn-cs"/>
              </a:rPr>
              <a:t>check your answers .</a:t>
            </a:r>
            <a:endParaRPr lang="en-US" sz="1200" kern="1200" dirty="0">
              <a:solidFill>
                <a:schemeClr val="tx1"/>
              </a:solidFill>
              <a:effectLst/>
              <a:latin typeface="+mn-lt"/>
              <a:ea typeface="+mn-ea"/>
              <a:cs typeface="+mn-cs"/>
            </a:endParaRPr>
          </a:p>
          <a:p>
            <a:pPr algn="l"/>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14</a:t>
            </a:fld>
            <a:endParaRPr lang="ar-BH"/>
          </a:p>
        </p:txBody>
      </p:sp>
    </p:spTree>
    <p:extLst>
      <p:ext uri="{BB962C8B-B14F-4D97-AF65-F5344CB8AC3E}">
        <p14:creationId xmlns:p14="http://schemas.microsoft.com/office/powerpoint/2010/main" val="3488975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t> </a:t>
            </a:r>
            <a:r>
              <a:rPr lang="en-US" sz="1200" b="1" kern="1200" dirty="0">
                <a:solidFill>
                  <a:schemeClr val="tx1"/>
                </a:solidFill>
                <a:effectLst/>
                <a:latin typeface="+mn-lt"/>
                <a:ea typeface="+mn-ea"/>
                <a:cs typeface="+mn-cs"/>
              </a:rPr>
              <a:t>How many out of the 13 answers did you get right?  Give yourself a mark out of ……. / 13. Good!</a:t>
            </a:r>
            <a:endParaRPr lang="en-US" sz="1200" kern="1200" dirty="0">
              <a:solidFill>
                <a:schemeClr val="tx1"/>
              </a:solidFill>
              <a:effectLst/>
              <a:latin typeface="+mn-lt"/>
              <a:ea typeface="+mn-ea"/>
              <a:cs typeface="+mn-cs"/>
            </a:endParaRPr>
          </a:p>
          <a:p>
            <a:pPr algn="l"/>
            <a:r>
              <a:rPr lang="en-US" sz="1200" b="1" kern="1200" dirty="0">
                <a:solidFill>
                  <a:schemeClr val="tx1"/>
                </a:solidFill>
                <a:effectLst/>
                <a:latin typeface="+mn-lt"/>
                <a:ea typeface="+mn-ea"/>
                <a:cs typeface="+mn-cs"/>
              </a:rPr>
              <a:t>Now, correct the wrong answers. Once you are done click the enter key to move to the following slide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B394A39-EED4-483C-9C98-7E1FA71EF200}" type="slidenum">
              <a:rPr lang="ar-BH" smtClean="0"/>
              <a:t>15</a:t>
            </a:fld>
            <a:endParaRPr lang="ar-BH"/>
          </a:p>
        </p:txBody>
      </p:sp>
    </p:spTree>
    <p:extLst>
      <p:ext uri="{BB962C8B-B14F-4D97-AF65-F5344CB8AC3E}">
        <p14:creationId xmlns:p14="http://schemas.microsoft.com/office/powerpoint/2010/main" val="3903617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b="1" dirty="0"/>
              <a:t>Now open your book at page 99 / Exercise 11. </a:t>
            </a:r>
            <a:r>
              <a:rPr lang="en-US" sz="1200" b="1" i="0" u="none" strike="noStrike" kern="1200" baseline="0" dirty="0">
                <a:solidFill>
                  <a:schemeClr val="tx1"/>
                </a:solidFill>
                <a:latin typeface="+mn-lt"/>
                <a:ea typeface="+mn-ea"/>
                <a:cs typeface="+mn-cs"/>
              </a:rPr>
              <a:t>Focus on the table with the given expressions and make as many sentences expressing quantity as possible. Write your sentences in your notebooks.</a:t>
            </a:r>
          </a:p>
          <a:p>
            <a:pPr algn="l"/>
            <a:r>
              <a:rPr lang="en-US" sz="1200" b="1" i="0" u="none" strike="noStrike" kern="1200" baseline="0" dirty="0">
                <a:solidFill>
                  <a:schemeClr val="tx1"/>
                </a:solidFill>
                <a:latin typeface="+mn-lt"/>
                <a:ea typeface="+mn-ea"/>
                <a:cs typeface="+mn-cs"/>
              </a:rPr>
              <a:t> Use this criteria:</a:t>
            </a:r>
          </a:p>
          <a:p>
            <a:pPr algn="l"/>
            <a:r>
              <a:rPr lang="en-US" sz="1200" b="1" i="0" u="none" strike="noStrike" kern="1200" baseline="0" dirty="0">
                <a:solidFill>
                  <a:schemeClr val="tx1"/>
                </a:solidFill>
                <a:latin typeface="+mn-lt"/>
                <a:ea typeface="+mn-ea"/>
                <a:cs typeface="+mn-cs"/>
              </a:rPr>
              <a:t>1 star – make 7 sentences </a:t>
            </a:r>
          </a:p>
          <a:p>
            <a:pPr algn="l"/>
            <a:r>
              <a:rPr lang="en-US" sz="1200" b="1" i="0" u="none" strike="noStrike" kern="1200" baseline="0" dirty="0">
                <a:solidFill>
                  <a:schemeClr val="tx1"/>
                </a:solidFill>
                <a:latin typeface="+mn-lt"/>
                <a:ea typeface="+mn-ea"/>
                <a:cs typeface="+mn-cs"/>
              </a:rPr>
              <a:t>2 stars- make 8 Sentences </a:t>
            </a:r>
          </a:p>
          <a:p>
            <a:pPr algn="l"/>
            <a:r>
              <a:rPr lang="en-US" sz="1200" b="1" i="0" u="none" strike="noStrike" kern="1200" baseline="0" dirty="0">
                <a:solidFill>
                  <a:schemeClr val="tx1"/>
                </a:solidFill>
                <a:latin typeface="+mn-lt"/>
                <a:ea typeface="+mn-ea"/>
                <a:cs typeface="+mn-cs"/>
              </a:rPr>
              <a:t>3 stars- make 10 sentences and above </a:t>
            </a:r>
          </a:p>
          <a:p>
            <a:pPr algn="l"/>
            <a:endParaRPr lang="en-US" sz="1200" b="1" i="0" u="none" strike="noStrike" kern="1200" baseline="0" dirty="0">
              <a:solidFill>
                <a:schemeClr val="tx1"/>
              </a:solidFill>
              <a:latin typeface="+mn-lt"/>
              <a:ea typeface="+mn-ea"/>
              <a:cs typeface="+mn-cs"/>
            </a:endParaRPr>
          </a:p>
          <a:p>
            <a:pPr algn="l"/>
            <a:r>
              <a:rPr lang="en-US" sz="1200" b="1" kern="1200" dirty="0">
                <a:solidFill>
                  <a:schemeClr val="tx1"/>
                </a:solidFill>
                <a:effectLst/>
                <a:latin typeface="+mn-lt"/>
                <a:ea typeface="+mn-ea"/>
                <a:cs typeface="+mn-cs"/>
              </a:rPr>
              <a:t>Good .Now the example in front of you can</a:t>
            </a:r>
            <a:r>
              <a:rPr lang="en-US" sz="1200" b="1" kern="1200" baseline="0" dirty="0">
                <a:solidFill>
                  <a:schemeClr val="tx1"/>
                </a:solidFill>
                <a:effectLst/>
                <a:latin typeface="+mn-lt"/>
                <a:ea typeface="+mn-ea"/>
                <a:cs typeface="+mn-cs"/>
              </a:rPr>
              <a:t> guide you </a:t>
            </a:r>
            <a:r>
              <a:rPr lang="en-US" sz="1200" b="1" kern="1200" dirty="0">
                <a:solidFill>
                  <a:schemeClr val="tx1"/>
                </a:solidFill>
                <a:effectLst/>
                <a:latin typeface="+mn-lt"/>
                <a:ea typeface="+mn-ea"/>
                <a:cs typeface="+mn-cs"/>
              </a:rPr>
              <a:t>to continue forming sentences using as many expressions as possible .  Take your time and make sure you understand before answering .Once you are done click the enter key  to</a:t>
            </a:r>
            <a:r>
              <a:rPr lang="en-US" sz="1200" b="1" kern="1200" baseline="0" dirty="0">
                <a:solidFill>
                  <a:schemeClr val="tx1"/>
                </a:solidFill>
                <a:effectLst/>
                <a:latin typeface="+mn-lt"/>
                <a:ea typeface="+mn-ea"/>
                <a:cs typeface="+mn-cs"/>
              </a:rPr>
              <a:t> move to the following slide .</a:t>
            </a:r>
            <a:r>
              <a:rPr lang="en-US" sz="1200" b="1" kern="1200" dirty="0">
                <a:solidFill>
                  <a:schemeClr val="tx1"/>
                </a:solidFill>
                <a:effectLst/>
                <a:latin typeface="+mn-lt"/>
                <a:ea typeface="+mn-ea"/>
                <a:cs typeface="+mn-cs"/>
              </a:rPr>
              <a:t> </a:t>
            </a:r>
            <a:endParaRPr lang="en-US" sz="1200" b="1" i="0" u="none" strike="noStrike" kern="1200" baseline="0" dirty="0">
              <a:solidFill>
                <a:schemeClr val="tx1"/>
              </a:solidFill>
              <a:latin typeface="+mn-lt"/>
              <a:ea typeface="+mn-ea"/>
              <a:cs typeface="+mn-cs"/>
            </a:endParaRPr>
          </a:p>
          <a:p>
            <a:pPr algn="l"/>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394A39-EED4-483C-9C98-7E1FA71EF200}" type="slidenum">
              <a:rPr lang="ar-BH" smtClean="0"/>
              <a:t>16</a:t>
            </a:fld>
            <a:endParaRPr lang="ar-BH"/>
          </a:p>
        </p:txBody>
      </p:sp>
    </p:spTree>
    <p:extLst>
      <p:ext uri="{BB962C8B-B14F-4D97-AF65-F5344CB8AC3E}">
        <p14:creationId xmlns:p14="http://schemas.microsoft.com/office/powerpoint/2010/main" val="588966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t>Now,</a:t>
            </a:r>
            <a:r>
              <a:rPr lang="en-US" b="1" baseline="0" dirty="0"/>
              <a:t> how many sentences have you come up with ? </a:t>
            </a:r>
            <a:r>
              <a:rPr lang="en-US" b="1" dirty="0"/>
              <a:t>Here are some possible  examples</a:t>
            </a:r>
            <a:r>
              <a:rPr lang="en-US" b="1" baseline="0" dirty="0"/>
              <a:t> . Compare them with yours. Once you are done click enter to end up this lesson.</a:t>
            </a: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17</a:t>
            </a:fld>
            <a:endParaRPr lang="ar-BH"/>
          </a:p>
        </p:txBody>
      </p:sp>
    </p:spTree>
    <p:extLst>
      <p:ext uri="{BB962C8B-B14F-4D97-AF65-F5344CB8AC3E}">
        <p14:creationId xmlns:p14="http://schemas.microsoft.com/office/powerpoint/2010/main" val="3826584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ea typeface="+mn-ea"/>
                <a:cs typeface="+mn-cs"/>
              </a:rPr>
              <a:t>Great job! You did well today! Thus, our presentation has come to an end.  Thanks for interacting.  We wish you have enjoyed and profited from it. </a:t>
            </a: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ea typeface="+mn-ea"/>
                <a:cs typeface="+mn-cs"/>
              </a:rPr>
              <a:t>Looking forward to our next lesson!  Good Bye!</a:t>
            </a: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18</a:t>
            </a:fld>
            <a:endParaRPr lang="en-US"/>
          </a:p>
        </p:txBody>
      </p:sp>
    </p:spTree>
    <p:extLst>
      <p:ext uri="{BB962C8B-B14F-4D97-AF65-F5344CB8AC3E}">
        <p14:creationId xmlns:p14="http://schemas.microsoft.com/office/powerpoint/2010/main" val="50608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kern="1200" dirty="0">
                <a:solidFill>
                  <a:schemeClr val="tx1"/>
                </a:solidFill>
                <a:effectLst/>
                <a:latin typeface="+mn-lt"/>
                <a:ea typeface="+mn-ea"/>
                <a:cs typeface="+mn-cs"/>
              </a:rPr>
              <a:t>This presentation is going to</a:t>
            </a:r>
            <a:r>
              <a:rPr lang="en-US" sz="1200" b="1" i="0" kern="1200" baseline="0" dirty="0">
                <a:solidFill>
                  <a:schemeClr val="tx1"/>
                </a:solidFill>
                <a:effectLst/>
                <a:latin typeface="+mn-lt"/>
                <a:ea typeface="+mn-ea"/>
                <a:cs typeface="+mn-cs"/>
              </a:rPr>
              <a:t> help you achieve the objectives stated in front of you . </a:t>
            </a:r>
            <a:r>
              <a:rPr lang="en-US" sz="1200" b="1" kern="1200" dirty="0">
                <a:solidFill>
                  <a:schemeClr val="tx1"/>
                </a:solidFill>
                <a:effectLst/>
                <a:latin typeface="+mn-lt"/>
                <a:ea typeface="+mn-ea"/>
                <a:cs typeface="+mn-cs"/>
              </a:rPr>
              <a:t>Please, read and follow the instructions carefully to perform the tasks properly. When you are ready , press the “enter” key to move on to the next slide.</a:t>
            </a:r>
            <a:endParaRPr lang="en-US" sz="1200" kern="1200" dirty="0">
              <a:solidFill>
                <a:schemeClr val="tx1"/>
              </a:solidFill>
              <a:effectLst/>
              <a:latin typeface="+mn-lt"/>
              <a:ea typeface="+mn-ea"/>
              <a:cs typeface="+mn-cs"/>
            </a:endParaRPr>
          </a:p>
          <a:p>
            <a:pPr algn="l"/>
            <a:r>
              <a:rPr lang="en-US" sz="1200" b="1" i="0" kern="1200" dirty="0">
                <a:solidFill>
                  <a:schemeClr val="tx1"/>
                </a:solidFill>
                <a:effectLst/>
                <a:latin typeface="+mn-lt"/>
                <a:ea typeface="+mn-ea"/>
                <a:cs typeface="+mn-cs"/>
              </a:rPr>
              <a:t>Remember</a:t>
            </a:r>
            <a:r>
              <a:rPr lang="en-US" sz="1200" b="1" i="0" kern="1200" baseline="0" dirty="0">
                <a:solidFill>
                  <a:schemeClr val="tx1"/>
                </a:solidFill>
                <a:effectLst/>
                <a:latin typeface="+mn-lt"/>
                <a:ea typeface="+mn-ea"/>
                <a:cs typeface="+mn-cs"/>
              </a:rPr>
              <a:t> that y</a:t>
            </a:r>
            <a:r>
              <a:rPr lang="en-US" sz="1200" b="1" i="0" kern="1200" dirty="0">
                <a:solidFill>
                  <a:schemeClr val="tx1"/>
                </a:solidFill>
                <a:effectLst/>
                <a:latin typeface="+mn-lt"/>
                <a:ea typeface="+mn-ea"/>
                <a:cs typeface="+mn-cs"/>
              </a:rPr>
              <a:t>ou need to have your textbook, a pen or a pencil and a notebook in front of you . You may also need a dictionary.</a:t>
            </a:r>
            <a:r>
              <a:rPr lang="en-US" b="1" i="0" dirty="0"/>
              <a:t/>
            </a:r>
            <a:br>
              <a:rPr lang="en-US" b="1" i="0" dirty="0"/>
            </a:br>
            <a:endParaRPr lang="en-US" b="1" i="0" dirty="0"/>
          </a:p>
        </p:txBody>
      </p:sp>
      <p:sp>
        <p:nvSpPr>
          <p:cNvPr id="4" name="Slide Number Placeholder 3"/>
          <p:cNvSpPr>
            <a:spLocks noGrp="1"/>
          </p:cNvSpPr>
          <p:nvPr>
            <p:ph type="sldNum" sz="quarter" idx="10"/>
          </p:nvPr>
        </p:nvSpPr>
        <p:spPr/>
        <p:txBody>
          <a:bodyPr/>
          <a:lstStyle/>
          <a:p>
            <a:fld id="{7B394A39-EED4-483C-9C98-7E1FA71EF200}" type="slidenum">
              <a:rPr lang="ar-BH" smtClean="0"/>
              <a:t>2</a:t>
            </a:fld>
            <a:endParaRPr lang="ar-BH"/>
          </a:p>
        </p:txBody>
      </p:sp>
    </p:spTree>
    <p:extLst>
      <p:ext uri="{BB962C8B-B14F-4D97-AF65-F5344CB8AC3E}">
        <p14:creationId xmlns:p14="http://schemas.microsoft.com/office/powerpoint/2010/main" val="230734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Now,</a:t>
            </a:r>
            <a:r>
              <a:rPr lang="en-US" b="1" baseline="0" dirty="0"/>
              <a:t> lets read the 10 sentences given and try to classify them under the right heading Technology or  Culture.</a:t>
            </a:r>
            <a:r>
              <a:rPr lang="en-US" sz="1200" b="1" kern="1200" dirty="0">
                <a:solidFill>
                  <a:schemeClr val="tx1"/>
                </a:solidFill>
                <a:effectLst/>
                <a:latin typeface="+mn-lt"/>
                <a:ea typeface="+mn-ea"/>
                <a:cs typeface="+mn-cs"/>
              </a:rPr>
              <a:t> </a:t>
            </a:r>
          </a:p>
          <a:p>
            <a:pPr algn="l"/>
            <a:r>
              <a:rPr lang="en-US" sz="1200" b="1" kern="1200" dirty="0">
                <a:solidFill>
                  <a:schemeClr val="tx1"/>
                </a:solidFill>
                <a:effectLst/>
                <a:latin typeface="+mn-lt"/>
                <a:ea typeface="+mn-ea"/>
                <a:cs typeface="+mn-cs"/>
              </a:rPr>
              <a:t>No.1 is already done for you. Once you are done, click the enter key  to check your answers …Good luck !</a:t>
            </a:r>
            <a:endParaRPr lang="en-US" sz="1200" kern="1200" dirty="0">
              <a:solidFill>
                <a:schemeClr val="tx1"/>
              </a:solidFill>
              <a:effectLst/>
              <a:latin typeface="+mn-lt"/>
              <a:ea typeface="+mn-ea"/>
              <a:cs typeface="+mn-cs"/>
            </a:endParaRPr>
          </a:p>
          <a:p>
            <a:pPr algn="l" rtl="0"/>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5</a:t>
            </a:fld>
            <a:endParaRPr lang="ar-BH"/>
          </a:p>
        </p:txBody>
      </p:sp>
    </p:spTree>
    <p:extLst>
      <p:ext uri="{BB962C8B-B14F-4D97-AF65-F5344CB8AC3E}">
        <p14:creationId xmlns:p14="http://schemas.microsoft.com/office/powerpoint/2010/main" val="20396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t>Now check</a:t>
            </a:r>
            <a:r>
              <a:rPr lang="en-US" b="1" baseline="0" dirty="0"/>
              <a:t> your answers please. Give yourself a mark out of …./9. Good. </a:t>
            </a:r>
          </a:p>
          <a:p>
            <a:pPr marL="0" marR="0" indent="0" algn="l" defTabSz="914400" rtl="1"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Click the enter key to move to the following slide .</a:t>
            </a:r>
            <a:endParaRPr lang="en-US" sz="1200" kern="1200" dirty="0">
              <a:solidFill>
                <a:schemeClr val="tx1"/>
              </a:solidFill>
              <a:effectLst/>
              <a:latin typeface="+mn-lt"/>
              <a:ea typeface="+mn-ea"/>
              <a:cs typeface="+mn-cs"/>
            </a:endParaRPr>
          </a:p>
          <a:p>
            <a:pPr algn="l"/>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6</a:t>
            </a:fld>
            <a:endParaRPr lang="ar-BH"/>
          </a:p>
        </p:txBody>
      </p:sp>
    </p:spTree>
    <p:extLst>
      <p:ext uri="{BB962C8B-B14F-4D97-AF65-F5344CB8AC3E}">
        <p14:creationId xmlns:p14="http://schemas.microsoft.com/office/powerpoint/2010/main" val="346086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baseline="0" dirty="0">
                <a:latin typeface="PalatinoLinotype-Roman"/>
              </a:rPr>
              <a:t>Now, lets check your level of understanding , Refer to page 99 or refer to the next slide and start skim the text about Technology Trend. Start matching the numbered paragraphs in the text  with headings given in the green box on the right.</a:t>
            </a:r>
            <a:endParaRPr lang="en-US" b="0" baseline="0" dirty="0">
              <a:latin typeface="PalatinoLinotype-Roman"/>
            </a:endParaRPr>
          </a:p>
          <a:p>
            <a:pPr algn="l"/>
            <a:endParaRPr lang="en-US" b="0" baseline="0" dirty="0">
              <a:latin typeface="PalatinoLinotype-Roman"/>
            </a:endParaRPr>
          </a:p>
          <a:p>
            <a:pPr algn="l"/>
            <a:r>
              <a:rPr lang="en-US" b="1" dirty="0">
                <a:latin typeface="PalatinoLinotype-Roman"/>
              </a:rPr>
              <a:t>Before setting</a:t>
            </a:r>
            <a:r>
              <a:rPr lang="en-US" b="1" baseline="0" dirty="0">
                <a:latin typeface="PalatinoLinotype-Roman"/>
              </a:rPr>
              <a:t> </a:t>
            </a:r>
            <a:r>
              <a:rPr lang="en-US" b="1" dirty="0">
                <a:latin typeface="PalatinoLinotype-Roman"/>
              </a:rPr>
              <a:t>this task, you should be able to understand</a:t>
            </a:r>
            <a:r>
              <a:rPr lang="en-US" b="1" baseline="0" dirty="0">
                <a:latin typeface="PalatinoLinotype-Roman"/>
              </a:rPr>
              <a:t> </a:t>
            </a:r>
            <a:r>
              <a:rPr lang="en-US" b="1" dirty="0">
                <a:latin typeface="PalatinoLinotype-Roman"/>
              </a:rPr>
              <a:t>all of the vocabulary .Y</a:t>
            </a:r>
            <a:r>
              <a:rPr lang="en-US" b="1" baseline="0" dirty="0">
                <a:latin typeface="PalatinoLinotype-Roman"/>
              </a:rPr>
              <a:t>ou could </a:t>
            </a:r>
            <a:r>
              <a:rPr lang="en-US" b="1" dirty="0">
                <a:latin typeface="PalatinoLinotype-Roman"/>
              </a:rPr>
              <a:t>get some help by using a dictionary . </a:t>
            </a:r>
          </a:p>
          <a:p>
            <a:pPr algn="l"/>
            <a:r>
              <a:rPr lang="en-US" b="1" dirty="0">
                <a:latin typeface="PalatinoLinotype-Roman"/>
              </a:rPr>
              <a:t>For example, glitch means a (small</a:t>
            </a:r>
            <a:r>
              <a:rPr lang="en-US" b="1" baseline="0" dirty="0">
                <a:latin typeface="PalatinoLinotype-Roman"/>
              </a:rPr>
              <a:t> </a:t>
            </a:r>
            <a:r>
              <a:rPr lang="en-US" b="1" dirty="0">
                <a:latin typeface="PalatinoLinotype-Roman"/>
              </a:rPr>
              <a:t>problem); augmented  means (artificially increased); quantum</a:t>
            </a:r>
            <a:r>
              <a:rPr lang="en-US" b="1" baseline="0" dirty="0">
                <a:latin typeface="PalatinoLinotype-Roman"/>
              </a:rPr>
              <a:t> </a:t>
            </a:r>
            <a:r>
              <a:rPr lang="en-US" b="1" dirty="0">
                <a:latin typeface="PalatinoLinotype-Roman"/>
              </a:rPr>
              <a:t>computers  (very advanced computers)</a:t>
            </a:r>
          </a:p>
          <a:p>
            <a:pPr algn="l"/>
            <a:r>
              <a:rPr lang="en-US" sz="1200" b="1" kern="1200" dirty="0">
                <a:solidFill>
                  <a:schemeClr val="tx1"/>
                </a:solidFill>
                <a:effectLst/>
                <a:latin typeface="+mn-lt"/>
                <a:ea typeface="+mn-ea"/>
                <a:cs typeface="+mn-cs"/>
              </a:rPr>
              <a:t>Take your time and make sure you understand before answering</a:t>
            </a:r>
            <a:endParaRPr lang="en-US" b="1" dirty="0">
              <a:latin typeface="PalatinoLinotype-Roman"/>
            </a:endParaRPr>
          </a:p>
          <a:p>
            <a:pPr algn="l"/>
            <a:r>
              <a:rPr lang="en-US" sz="1200" b="1" kern="1200" dirty="0">
                <a:solidFill>
                  <a:schemeClr val="tx1"/>
                </a:solidFill>
                <a:effectLst/>
                <a:latin typeface="+mn-lt"/>
                <a:ea typeface="+mn-ea"/>
                <a:cs typeface="+mn-cs"/>
              </a:rPr>
              <a:t>Once you are done press the enter key to check your answers </a:t>
            </a: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7</a:t>
            </a:fld>
            <a:endParaRPr lang="ar-BH"/>
          </a:p>
        </p:txBody>
      </p:sp>
    </p:spTree>
    <p:extLst>
      <p:ext uri="{BB962C8B-B14F-4D97-AF65-F5344CB8AC3E}">
        <p14:creationId xmlns:p14="http://schemas.microsoft.com/office/powerpoint/2010/main" val="2308242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b="1" dirty="0"/>
              <a:t>Now , read the text and answer the  question</a:t>
            </a:r>
            <a:r>
              <a:rPr lang="en-US" b="1" baseline="0" dirty="0"/>
              <a:t> in the </a:t>
            </a:r>
            <a:r>
              <a:rPr lang="en-US" b="1" dirty="0"/>
              <a:t>previous slide.</a:t>
            </a: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8</a:t>
            </a:fld>
            <a:endParaRPr lang="ar-BH"/>
          </a:p>
        </p:txBody>
      </p:sp>
    </p:spTree>
    <p:extLst>
      <p:ext uri="{BB962C8B-B14F-4D97-AF65-F5344CB8AC3E}">
        <p14:creationId xmlns:p14="http://schemas.microsoft.com/office/powerpoint/2010/main" val="166725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t>Now check your answers.</a:t>
            </a:r>
            <a:r>
              <a:rPr lang="en-US" b="1" baseline="0" dirty="0"/>
              <a:t> </a:t>
            </a: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9</a:t>
            </a:fld>
            <a:endParaRPr lang="ar-BH"/>
          </a:p>
        </p:txBody>
      </p:sp>
    </p:spTree>
    <p:extLst>
      <p:ext uri="{BB962C8B-B14F-4D97-AF65-F5344CB8AC3E}">
        <p14:creationId xmlns:p14="http://schemas.microsoft.com/office/powerpoint/2010/main" val="314141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98270C-5938-4749-AD78-E5A8F663151F}"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606839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t>Now, go to</a:t>
            </a:r>
            <a:r>
              <a:rPr lang="en-US" b="1" baseline="0" dirty="0"/>
              <a:t> exercise 6a at page 98 and </a:t>
            </a:r>
            <a:r>
              <a:rPr lang="en-US" b="1" dirty="0"/>
              <a:t>match the  words and phrases in the green box with  their definitions.</a:t>
            </a:r>
          </a:p>
          <a:p>
            <a:pPr algn="l">
              <a:buFontTx/>
              <a:buNone/>
            </a:pPr>
            <a:r>
              <a:rPr lang="en-US" b="1" dirty="0"/>
              <a:t>No1</a:t>
            </a:r>
            <a:r>
              <a:rPr lang="en-US" b="1" baseline="0" dirty="0"/>
              <a:t> is already done for you to simplify the process. </a:t>
            </a:r>
          </a:p>
          <a:p>
            <a:pPr marL="0" marR="0" lvl="0" indent="0" algn="l" defTabSz="914400" rtl="1" eaLnBrk="1" fontAlgn="auto" latinLnBrk="0" hangingPunct="1">
              <a:lnSpc>
                <a:spcPct val="100000"/>
              </a:lnSpc>
              <a:spcBef>
                <a:spcPts val="0"/>
              </a:spcBef>
              <a:spcAft>
                <a:spcPts val="0"/>
              </a:spcAft>
              <a:buClrTx/>
              <a:buSzTx/>
              <a:buFontTx/>
              <a:buNone/>
              <a:tabLst/>
              <a:defRPr/>
            </a:pPr>
            <a:r>
              <a:rPr lang="en-US" b="1" baseline="0" dirty="0"/>
              <a:t>Nanotechnology is the scientific use of things that are very small  .</a:t>
            </a:r>
            <a:r>
              <a:rPr lang="en-US" sz="1200" b="1" kern="1200" dirty="0">
                <a:solidFill>
                  <a:schemeClr val="tx1"/>
                </a:solidFill>
                <a:effectLst/>
                <a:latin typeface="+mn-lt"/>
                <a:ea typeface="+mn-ea"/>
                <a:cs typeface="+mn-cs"/>
              </a:rPr>
              <a:t>Once you are done press the enter key to  move to the next slide and check your answers .</a:t>
            </a:r>
            <a:endParaRPr lang="ar-BH" b="1" dirty="0"/>
          </a:p>
          <a:p>
            <a:pPr marL="0" indent="0" algn="l">
              <a:buFontTx/>
              <a:buNone/>
            </a:pPr>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11</a:t>
            </a:fld>
            <a:endParaRPr lang="ar-BH"/>
          </a:p>
        </p:txBody>
      </p:sp>
    </p:spTree>
    <p:extLst>
      <p:ext uri="{BB962C8B-B14F-4D97-AF65-F5344CB8AC3E}">
        <p14:creationId xmlns:p14="http://schemas.microsoft.com/office/powerpoint/2010/main" val="196122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24A0E7-4086-4850-9264-C261A695FED0}" type="datetime1">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3F9E2-733D-43BC-9883-64E17D31A43B}" type="datetime1">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CCA7D-9000-4B43-BE98-66A58E9AC39E}" type="datetime1">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55ACC-3AD3-4571-8195-153C5617BA78}" type="datetime1">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08D86B-B8D7-43B4-A737-7556D78C5E38}" type="datetime1">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A741AD-41D3-4F26-9C9E-DF4327C16B3D}" type="datetime1">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C39C30-4091-4617-B3DE-3A51F87117C3}" type="datetime1">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4F15D6-6240-4620-848D-08C0543139B3}" type="datetime1">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89353-61FF-4E9D-969C-1F62073D721E}" type="datetime1">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73DDA-52E0-4923-921B-EE859350CF8B}" type="datetime1">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53E6D-EAB5-4ABF-B8CF-675DEBCA40F7}" type="datetime1">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74469-516B-4DE1-9970-3EF407757AD7}" type="datetime1">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5839" y="1496475"/>
            <a:ext cx="9162106" cy="5170646"/>
          </a:xfrm>
          <a:prstGeom prst="rect">
            <a:avLst/>
          </a:prstGeom>
          <a:noFill/>
        </p:spPr>
        <p:txBody>
          <a:bodyPr wrap="square" rtlCol="0">
            <a:spAutoFit/>
          </a:bodyPr>
          <a:lstStyle/>
          <a:p>
            <a:pPr algn="ctr"/>
            <a:r>
              <a:rPr lang="en-US" sz="6600" b="1" dirty="0" smtClean="0">
                <a:solidFill>
                  <a:srgbClr val="002060"/>
                </a:solidFill>
              </a:rPr>
              <a:t>Eng.202</a:t>
            </a:r>
          </a:p>
          <a:p>
            <a:pPr algn="ctr"/>
            <a:r>
              <a:rPr lang="en-US" sz="6600" b="1" dirty="0" smtClean="0">
                <a:solidFill>
                  <a:srgbClr val="002060"/>
                </a:solidFill>
              </a:rPr>
              <a:t>New Language Leader</a:t>
            </a:r>
            <a:endParaRPr lang="en-US" sz="6600" b="1" dirty="0">
              <a:solidFill>
                <a:srgbClr val="002060"/>
              </a:solidFill>
            </a:endParaRPr>
          </a:p>
          <a:p>
            <a:pPr algn="ctr"/>
            <a:r>
              <a:rPr lang="en-US" sz="6600" b="1" dirty="0">
                <a:solidFill>
                  <a:srgbClr val="002060"/>
                </a:solidFill>
              </a:rPr>
              <a:t>Unit 10 </a:t>
            </a:r>
            <a:r>
              <a:rPr lang="en-US" sz="6600" dirty="0">
                <a:solidFill>
                  <a:srgbClr val="002060"/>
                </a:solidFill>
              </a:rPr>
              <a:t/>
            </a:r>
            <a:br>
              <a:rPr lang="en-US" sz="6600" dirty="0">
                <a:solidFill>
                  <a:srgbClr val="002060"/>
                </a:solidFill>
              </a:rPr>
            </a:br>
            <a:r>
              <a:rPr lang="en-US" sz="6600" dirty="0">
                <a:solidFill>
                  <a:srgbClr val="002060"/>
                </a:solidFill>
                <a:latin typeface="Aharoni" panose="02010803020104030203" pitchFamily="2" charset="-79"/>
                <a:cs typeface="Aharoni" panose="02010803020104030203" pitchFamily="2" charset="-79"/>
              </a:rPr>
              <a:t>Trends</a:t>
            </a:r>
            <a:r>
              <a:rPr lang="en-US" sz="6600" dirty="0">
                <a:solidFill>
                  <a:srgbClr val="002060"/>
                </a:solidFill>
                <a:latin typeface="Arial Black" panose="020B0A04020102020204" pitchFamily="34" charset="0"/>
              </a:rPr>
              <a:t/>
            </a:r>
            <a:br>
              <a:rPr lang="en-US" sz="6600" dirty="0">
                <a:solidFill>
                  <a:srgbClr val="002060"/>
                </a:solidFill>
                <a:latin typeface="Arial Black" panose="020B0A04020102020204" pitchFamily="34" charset="0"/>
              </a:rPr>
            </a:br>
            <a:endParaRPr lang="en-US" sz="6600" b="1" dirty="0">
              <a:solidFill>
                <a:srgbClr val="002060"/>
              </a:solidFill>
              <a:effectLst>
                <a:outerShdw blurRad="38100" dist="38100" dir="2700000" algn="tl">
                  <a:srgbClr val="000000">
                    <a:alpha val="43137"/>
                  </a:srgbClr>
                </a:outerShdw>
              </a:effectLst>
              <a:cs typeface="Sultan bold" pitchFamily="2" charset="-78"/>
            </a:endParaRPr>
          </a:p>
        </p:txBody>
      </p:sp>
      <p:sp>
        <p:nvSpPr>
          <p:cNvPr id="2" name="Rectangle 1"/>
          <p:cNvSpPr/>
          <p:nvPr/>
        </p:nvSpPr>
        <p:spPr>
          <a:xfrm>
            <a:off x="2560123" y="5754469"/>
            <a:ext cx="7586701" cy="646331"/>
          </a:xfrm>
          <a:prstGeom prst="rect">
            <a:avLst/>
          </a:prstGeom>
          <a:solidFill>
            <a:schemeClr val="accent6">
              <a:lumMod val="60000"/>
              <a:lumOff val="40000"/>
            </a:schemeClr>
          </a:solidFill>
        </p:spPr>
        <p:txBody>
          <a:bodyPr wrap="square">
            <a:spAutoFit/>
          </a:bodyPr>
          <a:lstStyle/>
          <a:p>
            <a:pPr algn="ctr"/>
            <a:r>
              <a:rPr lang="en-US" sz="3600" b="1" dirty="0">
                <a:solidFill>
                  <a:srgbClr val="002060"/>
                </a:solidFill>
              </a:rPr>
              <a:t>10.2 TRENDS IN TECHNOLOGY</a:t>
            </a:r>
            <a:endParaRPr lang="ar-BH" sz="3600" b="1" dirty="0">
              <a:solidFill>
                <a:srgbClr val="002060"/>
              </a:solidFill>
            </a:endParaRPr>
          </a:p>
        </p:txBody>
      </p:sp>
      <p:sp>
        <p:nvSpPr>
          <p:cNvPr id="8" name="Slide Number Placeholder 7"/>
          <p:cNvSpPr>
            <a:spLocks noGrp="1"/>
          </p:cNvSpPr>
          <p:nvPr>
            <p:ph type="sldNum" sz="quarter" idx="12"/>
          </p:nvPr>
        </p:nvSpPr>
        <p:spPr/>
        <p:txBody>
          <a:bodyPr/>
          <a:lstStyle/>
          <a:p>
            <a:fld id="{86F20112-F681-4D23-BAD6-386DBC2EFDE9}" type="slidenum">
              <a:rPr lang="en-US" smtClean="0"/>
              <a:t>1</a:t>
            </a:fld>
            <a:endParaRPr lang="en-US"/>
          </a:p>
        </p:txBody>
      </p:sp>
      <p:pic>
        <p:nvPicPr>
          <p:cNvPr id="9" name="Picture 8"/>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225040" y="314265"/>
            <a:ext cx="7162800" cy="1182210"/>
          </a:xfrm>
          <a:prstGeom prst="rect">
            <a:avLst/>
          </a:prstGeom>
        </p:spPr>
      </p:pic>
    </p:spTree>
    <p:extLst>
      <p:ext uri="{BB962C8B-B14F-4D97-AF65-F5344CB8AC3E}">
        <p14:creationId xmlns:p14="http://schemas.microsoft.com/office/powerpoint/2010/main" val="2678564848"/>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xmlns="" id="{0D89F500-50C1-48C7-AD98-FF4BAADB9C21}"/>
              </a:ext>
            </a:extLst>
          </p:cNvPr>
          <p:cNvCxnSpPr/>
          <p:nvPr/>
        </p:nvCxnSpPr>
        <p:spPr>
          <a:xfrm>
            <a:off x="180622" y="6457244"/>
            <a:ext cx="11616267" cy="94953"/>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xmlns="" id="{CF7BAE6E-B40C-444C-805C-E15AA1F50A02}"/>
              </a:ext>
            </a:extLst>
          </p:cNvPr>
          <p:cNvSpPr txBox="1"/>
          <p:nvPr/>
        </p:nvSpPr>
        <p:spPr>
          <a:xfrm>
            <a:off x="1276224" y="6552197"/>
            <a:ext cx="2214068" cy="276999"/>
          </a:xfrm>
          <a:prstGeom prst="rect">
            <a:avLst/>
          </a:prstGeom>
          <a:noFill/>
        </p:spPr>
        <p:txBody>
          <a:bodyPr wrap="none" rtlCol="0">
            <a:spAutoFit/>
          </a:bodyPr>
          <a:lstStyle/>
          <a:p>
            <a:pPr defTabSz="457200"/>
            <a:r>
              <a:rPr lang="en-GB" sz="1200" b="1" dirty="0">
                <a:solidFill>
                  <a:prstClr val="black"/>
                </a:solidFill>
                <a:latin typeface="Century Gothic" panose="020B0502020202020204" pitchFamily="34" charset="0"/>
              </a:rPr>
              <a:t>Ministry of Education - 2020</a:t>
            </a:r>
          </a:p>
        </p:txBody>
      </p:sp>
      <p:sp>
        <p:nvSpPr>
          <p:cNvPr id="14" name="TextBox 13">
            <a:extLst>
              <a:ext uri="{FF2B5EF4-FFF2-40B4-BE49-F238E27FC236}">
                <a16:creationId xmlns:a16="http://schemas.microsoft.com/office/drawing/2014/main" xmlns="" id="{B23CAF4A-C58F-4EF9-B51B-CE03160F363D}"/>
              </a:ext>
            </a:extLst>
          </p:cNvPr>
          <p:cNvSpPr txBox="1"/>
          <p:nvPr/>
        </p:nvSpPr>
        <p:spPr>
          <a:xfrm>
            <a:off x="180622" y="-82353"/>
            <a:ext cx="12158965" cy="1384995"/>
          </a:xfrm>
          <a:prstGeom prst="rect">
            <a:avLst/>
          </a:prstGeom>
          <a:noFill/>
        </p:spPr>
        <p:txBody>
          <a:bodyPr wrap="square" rtlCol="0">
            <a:spAutoFit/>
          </a:bodyPr>
          <a:lstStyle/>
          <a:p>
            <a:pPr algn="ctr" defTabSz="457200"/>
            <a:r>
              <a:rPr lang="en-GB" sz="4000" b="1" dirty="0">
                <a:solidFill>
                  <a:prstClr val="black"/>
                </a:solidFill>
                <a:latin typeface="Century Gothic" panose="020B0502020202020204" pitchFamily="34" charset="0"/>
              </a:rPr>
              <a:t>New </a:t>
            </a:r>
            <a:r>
              <a:rPr lang="en-GB" sz="4000" b="1" dirty="0" smtClean="0">
                <a:solidFill>
                  <a:prstClr val="black"/>
                </a:solidFill>
                <a:latin typeface="Century Gothic" panose="020B0502020202020204" pitchFamily="34" charset="0"/>
              </a:rPr>
              <a:t>words</a:t>
            </a:r>
          </a:p>
          <a:p>
            <a:pPr algn="ctr" defTabSz="457200"/>
            <a:endParaRPr lang="en-GB" sz="1600" b="1" dirty="0">
              <a:solidFill>
                <a:prstClr val="black"/>
              </a:solidFill>
              <a:latin typeface="Century Gothic" panose="020B0502020202020204" pitchFamily="34" charset="0"/>
            </a:endParaRPr>
          </a:p>
          <a:p>
            <a:pPr algn="ctr" defTabSz="457200"/>
            <a:r>
              <a:rPr lang="en-GB" sz="2800" b="1" dirty="0" smtClean="0">
                <a:solidFill>
                  <a:prstClr val="black"/>
                </a:solidFill>
                <a:latin typeface="Century Gothic" panose="020B0502020202020204" pitchFamily="34" charset="0"/>
              </a:rPr>
              <a:t>Use </a:t>
            </a:r>
            <a:r>
              <a:rPr lang="en-GB" sz="2800" b="1" dirty="0">
                <a:solidFill>
                  <a:prstClr val="black"/>
                </a:solidFill>
                <a:latin typeface="Century Gothic" panose="020B0502020202020204" pitchFamily="34" charset="0"/>
              </a:rPr>
              <a:t>a dictionary to find out the meaning of these </a:t>
            </a:r>
            <a:r>
              <a:rPr lang="en-GB" sz="2800" b="1" dirty="0" smtClean="0">
                <a:solidFill>
                  <a:prstClr val="black"/>
                </a:solidFill>
                <a:latin typeface="Century Gothic" panose="020B0502020202020204" pitchFamily="34" charset="0"/>
              </a:rPr>
              <a:t>words/ phrases.  </a:t>
            </a:r>
            <a:endParaRPr lang="en-GB" sz="2800" b="1" dirty="0">
              <a:solidFill>
                <a:prstClr val="black"/>
              </a:solidFill>
              <a:latin typeface="Century Gothic" panose="020B0502020202020204" pitchFamily="34" charset="0"/>
            </a:endParaRPr>
          </a:p>
        </p:txBody>
      </p:sp>
      <p:sp>
        <p:nvSpPr>
          <p:cNvPr id="6" name="TextBox 5">
            <a:extLst>
              <a:ext uri="{FF2B5EF4-FFF2-40B4-BE49-F238E27FC236}">
                <a16:creationId xmlns:a16="http://schemas.microsoft.com/office/drawing/2014/main" xmlns="" id="{6DB2EB2E-1C24-4ED1-98EA-B489D612C4E4}"/>
              </a:ext>
            </a:extLst>
          </p:cNvPr>
          <p:cNvSpPr txBox="1"/>
          <p:nvPr/>
        </p:nvSpPr>
        <p:spPr>
          <a:xfrm>
            <a:off x="4037369" y="1203159"/>
            <a:ext cx="4384736" cy="5262979"/>
          </a:xfrm>
          <a:prstGeom prst="rect">
            <a:avLst/>
          </a:prstGeom>
          <a:noFill/>
        </p:spPr>
        <p:txBody>
          <a:bodyPr wrap="square" rtlCol="0">
            <a:spAutoFit/>
          </a:bodyPr>
          <a:lstStyle/>
          <a:p>
            <a:pPr marL="514350" indent="-514350" fontAlgn="t">
              <a:lnSpc>
                <a:spcPct val="200000"/>
              </a:lnSpc>
              <a:buAutoNum type="arabicPeriod"/>
            </a:pPr>
            <a:r>
              <a:rPr lang="en-US" sz="2800" b="1" dirty="0">
                <a:solidFill>
                  <a:srgbClr val="002060"/>
                </a:solidFill>
              </a:rPr>
              <a:t>a</a:t>
            </a:r>
            <a:r>
              <a:rPr lang="en-US" sz="2800" b="1" dirty="0" smtClean="0">
                <a:solidFill>
                  <a:srgbClr val="002060"/>
                </a:solidFill>
              </a:rPr>
              <a:t>rtificial intelligence</a:t>
            </a:r>
          </a:p>
          <a:p>
            <a:pPr marL="514350" indent="-514350" fontAlgn="t">
              <a:lnSpc>
                <a:spcPct val="200000"/>
              </a:lnSpc>
              <a:buAutoNum type="arabicPeriod"/>
            </a:pPr>
            <a:r>
              <a:rPr lang="en-US" sz="2800" b="1" dirty="0" smtClean="0">
                <a:solidFill>
                  <a:srgbClr val="002060"/>
                </a:solidFill>
              </a:rPr>
              <a:t>biotechnology </a:t>
            </a:r>
          </a:p>
          <a:p>
            <a:pPr marL="514350" indent="-514350" fontAlgn="t">
              <a:lnSpc>
                <a:spcPct val="200000"/>
              </a:lnSpc>
              <a:buAutoNum type="arabicPeriod"/>
            </a:pPr>
            <a:r>
              <a:rPr lang="en-US" sz="2800" b="1" dirty="0" smtClean="0">
                <a:solidFill>
                  <a:srgbClr val="002060"/>
                </a:solidFill>
              </a:rPr>
              <a:t> </a:t>
            </a:r>
            <a:r>
              <a:rPr lang="en-US" sz="2800" b="1" dirty="0">
                <a:solidFill>
                  <a:srgbClr val="002060"/>
                </a:solidFill>
              </a:rPr>
              <a:t>genetic </a:t>
            </a:r>
            <a:r>
              <a:rPr lang="en-US" sz="2800" b="1" dirty="0" smtClean="0">
                <a:solidFill>
                  <a:srgbClr val="002060"/>
                </a:solidFill>
              </a:rPr>
              <a:t>engineering</a:t>
            </a:r>
          </a:p>
          <a:p>
            <a:pPr marL="514350" indent="-514350" fontAlgn="t">
              <a:lnSpc>
                <a:spcPct val="200000"/>
              </a:lnSpc>
              <a:buAutoNum type="arabicPeriod"/>
            </a:pPr>
            <a:r>
              <a:rPr lang="en-US" sz="2800" b="1" dirty="0" smtClean="0">
                <a:solidFill>
                  <a:srgbClr val="002060"/>
                </a:solidFill>
              </a:rPr>
              <a:t>nanotechnology </a:t>
            </a:r>
          </a:p>
          <a:p>
            <a:pPr marL="514350" indent="-514350" fontAlgn="t">
              <a:lnSpc>
                <a:spcPct val="200000"/>
              </a:lnSpc>
              <a:buAutoNum type="arabicPeriod"/>
            </a:pPr>
            <a:r>
              <a:rPr lang="en-US" sz="2800" b="1" dirty="0" smtClean="0">
                <a:solidFill>
                  <a:srgbClr val="002060"/>
                </a:solidFill>
              </a:rPr>
              <a:t>robotics</a:t>
            </a:r>
          </a:p>
          <a:p>
            <a:pPr marL="514350" indent="-514350" fontAlgn="t">
              <a:lnSpc>
                <a:spcPct val="200000"/>
              </a:lnSpc>
              <a:buAutoNum type="arabicPeriod"/>
            </a:pPr>
            <a:r>
              <a:rPr lang="en-US" sz="2800" b="1" dirty="0" smtClean="0">
                <a:solidFill>
                  <a:srgbClr val="002060"/>
                </a:solidFill>
              </a:rPr>
              <a:t>virtual </a:t>
            </a:r>
            <a:r>
              <a:rPr lang="en-US" sz="2800" b="1" dirty="0">
                <a:solidFill>
                  <a:srgbClr val="002060"/>
                </a:solidFill>
              </a:rPr>
              <a:t>reality</a:t>
            </a:r>
            <a:endParaRPr lang="en-GB" sz="20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880607363"/>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11</a:t>
            </a:fld>
            <a:endParaRPr lang="en-US"/>
          </a:p>
        </p:txBody>
      </p:sp>
      <p:sp>
        <p:nvSpPr>
          <p:cNvPr id="4" name="Rectangle 3"/>
          <p:cNvSpPr/>
          <p:nvPr/>
        </p:nvSpPr>
        <p:spPr>
          <a:xfrm>
            <a:off x="391343" y="285981"/>
            <a:ext cx="5548891" cy="523220"/>
          </a:xfrm>
          <a:prstGeom prst="rect">
            <a:avLst/>
          </a:prstGeom>
        </p:spPr>
        <p:txBody>
          <a:bodyPr wrap="none">
            <a:spAutoFit/>
          </a:bodyPr>
          <a:lstStyle/>
          <a:p>
            <a:r>
              <a:rPr lang="en-US" sz="2800" b="1" u="sng" dirty="0">
                <a:solidFill>
                  <a:srgbClr val="C00000"/>
                </a:solidFill>
              </a:rPr>
              <a:t>VOCABULARY: Technological Trends </a:t>
            </a:r>
            <a:endParaRPr lang="ar-BH" sz="2800" u="sng" dirty="0">
              <a:solidFill>
                <a:srgbClr val="C00000"/>
              </a:solidFill>
            </a:endParaRPr>
          </a:p>
        </p:txBody>
      </p:sp>
      <p:sp>
        <p:nvSpPr>
          <p:cNvPr id="5" name="Rectangle 4"/>
          <p:cNvSpPr/>
          <p:nvPr/>
        </p:nvSpPr>
        <p:spPr>
          <a:xfrm>
            <a:off x="391342" y="1044406"/>
            <a:ext cx="9774633" cy="1261884"/>
          </a:xfrm>
          <a:prstGeom prst="rect">
            <a:avLst/>
          </a:prstGeom>
        </p:spPr>
        <p:txBody>
          <a:bodyPr wrap="square">
            <a:spAutoFit/>
          </a:bodyPr>
          <a:lstStyle/>
          <a:p>
            <a:r>
              <a:rPr lang="en-US" sz="2800" b="1" dirty="0">
                <a:solidFill>
                  <a:srgbClr val="002060"/>
                </a:solidFill>
              </a:rPr>
              <a:t>Match the words and phrases in the box with their </a:t>
            </a:r>
            <a:r>
              <a:rPr lang="en-US" sz="2800" b="1" dirty="0" smtClean="0">
                <a:solidFill>
                  <a:srgbClr val="002060"/>
                </a:solidFill>
              </a:rPr>
              <a:t>definitions. </a:t>
            </a:r>
            <a:endParaRPr lang="en-US" sz="2800" b="1" dirty="0">
              <a:solidFill>
                <a:srgbClr val="002060"/>
              </a:solidFill>
            </a:endParaRPr>
          </a:p>
          <a:p>
            <a:r>
              <a:rPr lang="en-US" sz="2400" b="1" dirty="0">
                <a:solidFill>
                  <a:srgbClr val="002060"/>
                </a:solidFill>
              </a:rPr>
              <a:t>No. 1 is already done for you.</a:t>
            </a:r>
          </a:p>
          <a:p>
            <a:endParaRPr lang="ar-BH" sz="2400" dirty="0"/>
          </a:p>
        </p:txBody>
      </p:sp>
      <p:sp>
        <p:nvSpPr>
          <p:cNvPr id="6" name="TextBox 5"/>
          <p:cNvSpPr txBox="1"/>
          <p:nvPr/>
        </p:nvSpPr>
        <p:spPr>
          <a:xfrm>
            <a:off x="617234" y="2013062"/>
            <a:ext cx="10327342" cy="1354217"/>
          </a:xfrm>
          <a:prstGeom prst="rect">
            <a:avLst/>
          </a:prstGeom>
          <a:solidFill>
            <a:schemeClr val="accent4">
              <a:lumMod val="40000"/>
              <a:lumOff val="60000"/>
            </a:schemeClr>
          </a:solidFill>
        </p:spPr>
        <p:txBody>
          <a:bodyPr wrap="square" rtlCol="1">
            <a:spAutoFit/>
          </a:bodyPr>
          <a:lstStyle/>
          <a:p>
            <a:pPr algn="ctr"/>
            <a:r>
              <a:rPr lang="en-US" sz="3200" b="1" dirty="0">
                <a:solidFill>
                  <a:srgbClr val="002060"/>
                </a:solidFill>
              </a:rPr>
              <a:t>Artificial intelligence – biotechnology – genetic engineering nanotechnology – robotics – virtual reality  </a:t>
            </a:r>
          </a:p>
          <a:p>
            <a:r>
              <a:rPr lang="en-US" dirty="0"/>
              <a:t>    </a:t>
            </a:r>
            <a:endParaRPr lang="ar-BH" dirty="0"/>
          </a:p>
        </p:txBody>
      </p:sp>
      <p:cxnSp>
        <p:nvCxnSpPr>
          <p:cNvPr id="9" name="Straight Connector 8"/>
          <p:cNvCxnSpPr/>
          <p:nvPr/>
        </p:nvCxnSpPr>
        <p:spPr>
          <a:xfrm flipH="1">
            <a:off x="2263366" y="2657763"/>
            <a:ext cx="2428859" cy="384201"/>
          </a:xfrm>
          <a:prstGeom prst="line">
            <a:avLst/>
          </a:prstGeom>
          <a:ln w="25400"/>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
        <p:nvSpPr>
          <p:cNvPr id="10" name="TextBox 9"/>
          <p:cNvSpPr txBox="1"/>
          <p:nvPr/>
        </p:nvSpPr>
        <p:spPr>
          <a:xfrm>
            <a:off x="137845" y="3718752"/>
            <a:ext cx="12502836" cy="2923877"/>
          </a:xfrm>
          <a:prstGeom prst="rect">
            <a:avLst/>
          </a:prstGeom>
          <a:noFill/>
        </p:spPr>
        <p:txBody>
          <a:bodyPr wrap="square" rtlCol="1">
            <a:spAutoFit/>
          </a:bodyPr>
          <a:lstStyle/>
          <a:p>
            <a:pPr marL="342900" indent="-342900">
              <a:buAutoNum type="arabicPeriod"/>
            </a:pPr>
            <a:r>
              <a:rPr lang="en-US" sz="2300" dirty="0">
                <a:solidFill>
                  <a:srgbClr val="002060"/>
                </a:solidFill>
              </a:rPr>
              <a:t>The science of making extremely small devices.</a:t>
            </a:r>
            <a:r>
              <a:rPr lang="en-US" sz="2300" u="sng" dirty="0" smtClean="0">
                <a:solidFill>
                  <a:srgbClr val="C00000"/>
                </a:solidFill>
              </a:rPr>
              <a:t>(</a:t>
            </a:r>
            <a:r>
              <a:rPr lang="en-US" sz="2300" b="1" u="sng" dirty="0">
                <a:solidFill>
                  <a:srgbClr val="C00000"/>
                </a:solidFill>
              </a:rPr>
              <a:t>nanotechnology)</a:t>
            </a:r>
            <a:endParaRPr lang="en-US" sz="2300" u="sng" dirty="0">
              <a:solidFill>
                <a:srgbClr val="C00000"/>
              </a:solidFill>
            </a:endParaRPr>
          </a:p>
          <a:p>
            <a:pPr marL="342900" indent="-342900">
              <a:buAutoNum type="arabicPeriod"/>
            </a:pPr>
            <a:r>
              <a:rPr lang="en-US" sz="2300" dirty="0">
                <a:solidFill>
                  <a:srgbClr val="002060"/>
                </a:solidFill>
              </a:rPr>
              <a:t>The science of changing how a living creature or plant develops by changing the information in its genes </a:t>
            </a:r>
            <a:r>
              <a:rPr lang="en-US" sz="2300" b="1" dirty="0" smtClean="0">
                <a:solidFill>
                  <a:srgbClr val="C00000"/>
                </a:solidFill>
              </a:rPr>
              <a:t>___________________________</a:t>
            </a:r>
            <a:endParaRPr lang="en-US" sz="2300" b="1" dirty="0">
              <a:solidFill>
                <a:srgbClr val="C00000"/>
              </a:solidFill>
            </a:endParaRPr>
          </a:p>
          <a:p>
            <a:pPr marL="342900" indent="-342900">
              <a:buAutoNum type="arabicPeriod"/>
            </a:pPr>
            <a:r>
              <a:rPr lang="en-US" sz="2300" dirty="0">
                <a:solidFill>
                  <a:srgbClr val="002060"/>
                </a:solidFill>
              </a:rPr>
              <a:t>The use of living cells and bacteria in industrial and scientific </a:t>
            </a:r>
            <a:r>
              <a:rPr lang="en-US" sz="2300" dirty="0" smtClean="0">
                <a:solidFill>
                  <a:srgbClr val="002060"/>
                </a:solidFill>
              </a:rPr>
              <a:t>processes</a:t>
            </a:r>
            <a:r>
              <a:rPr lang="en-US" sz="2300" b="1" u="sng" dirty="0" smtClean="0">
                <a:solidFill>
                  <a:srgbClr val="C00000"/>
                </a:solidFill>
              </a:rPr>
              <a:t>_______-_______________</a:t>
            </a:r>
            <a:endParaRPr lang="en-US" sz="2300" dirty="0">
              <a:solidFill>
                <a:srgbClr val="C00000"/>
              </a:solidFill>
            </a:endParaRPr>
          </a:p>
          <a:p>
            <a:pPr marL="342900" indent="-342900">
              <a:buAutoNum type="arabicPeriod"/>
            </a:pPr>
            <a:r>
              <a:rPr lang="en-US" sz="2300" dirty="0">
                <a:solidFill>
                  <a:srgbClr val="002060"/>
                </a:solidFill>
              </a:rPr>
              <a:t>T</a:t>
            </a:r>
            <a:r>
              <a:rPr lang="en-US" sz="2300" dirty="0" smtClean="0">
                <a:solidFill>
                  <a:srgbClr val="002060"/>
                </a:solidFill>
              </a:rPr>
              <a:t>he </a:t>
            </a:r>
            <a:r>
              <a:rPr lang="en-US" sz="2300" dirty="0">
                <a:solidFill>
                  <a:srgbClr val="002060"/>
                </a:solidFill>
              </a:rPr>
              <a:t>study </a:t>
            </a:r>
            <a:r>
              <a:rPr lang="en-US" sz="2300" dirty="0" smtClean="0">
                <a:solidFill>
                  <a:srgbClr val="002060"/>
                </a:solidFill>
              </a:rPr>
              <a:t>of </a:t>
            </a:r>
            <a:r>
              <a:rPr lang="en-US" sz="2300" dirty="0">
                <a:solidFill>
                  <a:srgbClr val="002060"/>
                </a:solidFill>
              </a:rPr>
              <a:t>computer systems that can copy intelligent human </a:t>
            </a:r>
            <a:r>
              <a:rPr lang="en-US" sz="2300" dirty="0" smtClean="0">
                <a:solidFill>
                  <a:srgbClr val="002060"/>
                </a:solidFill>
              </a:rPr>
              <a:t>behavior </a:t>
            </a:r>
            <a:r>
              <a:rPr lang="en-US" sz="2300" b="1" dirty="0" smtClean="0">
                <a:solidFill>
                  <a:srgbClr val="C00000"/>
                </a:solidFill>
              </a:rPr>
              <a:t>____________________</a:t>
            </a:r>
            <a:endParaRPr lang="en-US" sz="2300" b="1" dirty="0">
              <a:solidFill>
                <a:srgbClr val="C00000"/>
              </a:solidFill>
            </a:endParaRPr>
          </a:p>
          <a:p>
            <a:pPr marL="342900" indent="-342900">
              <a:buAutoNum type="arabicPeriod"/>
            </a:pPr>
            <a:r>
              <a:rPr lang="en-US" sz="2300" dirty="0" smtClean="0">
                <a:solidFill>
                  <a:srgbClr val="002060"/>
                </a:solidFill>
              </a:rPr>
              <a:t>Images </a:t>
            </a:r>
            <a:r>
              <a:rPr lang="en-US" sz="2300" dirty="0">
                <a:solidFill>
                  <a:srgbClr val="002060"/>
                </a:solidFill>
              </a:rPr>
              <a:t>and sounds created by a computer that seem almost real to the user, who can interact with them by using </a:t>
            </a:r>
            <a:r>
              <a:rPr lang="en-US" sz="2300" dirty="0" smtClean="0">
                <a:solidFill>
                  <a:srgbClr val="002060"/>
                </a:solidFill>
              </a:rPr>
              <a:t>sensors </a:t>
            </a:r>
            <a:r>
              <a:rPr lang="en-US" sz="2300" b="1" dirty="0" smtClean="0">
                <a:solidFill>
                  <a:srgbClr val="C00000"/>
                </a:solidFill>
              </a:rPr>
              <a:t>________________________</a:t>
            </a:r>
            <a:endParaRPr lang="en-US" sz="2300" b="1" dirty="0">
              <a:solidFill>
                <a:srgbClr val="C00000"/>
              </a:solidFill>
            </a:endParaRPr>
          </a:p>
          <a:p>
            <a:pPr marL="342900" indent="-342900">
              <a:buAutoNum type="arabicPeriod"/>
            </a:pPr>
            <a:r>
              <a:rPr lang="en-US" sz="2400" dirty="0" smtClean="0"/>
              <a:t>​</a:t>
            </a:r>
            <a:r>
              <a:rPr lang="en-US" sz="2300" dirty="0">
                <a:solidFill>
                  <a:srgbClr val="002060"/>
                </a:solidFill>
              </a:rPr>
              <a:t>The science of designing and operating </a:t>
            </a:r>
            <a:r>
              <a:rPr lang="en-US" sz="2300" dirty="0" smtClean="0">
                <a:solidFill>
                  <a:srgbClr val="002060"/>
                </a:solidFill>
              </a:rPr>
              <a:t>robots </a:t>
            </a:r>
            <a:r>
              <a:rPr lang="en-US" sz="2300" b="1" u="sng" dirty="0" smtClean="0">
                <a:solidFill>
                  <a:srgbClr val="C00000"/>
                </a:solidFill>
              </a:rPr>
              <a:t>____________________________</a:t>
            </a:r>
            <a:endParaRPr lang="ar-BH" sz="2300" b="1" u="sng" dirty="0">
              <a:solidFill>
                <a:srgbClr val="C00000"/>
              </a:solidFill>
            </a:endParaRPr>
          </a:p>
        </p:txBody>
      </p:sp>
    </p:spTree>
    <p:extLst>
      <p:ext uri="{BB962C8B-B14F-4D97-AF65-F5344CB8AC3E}">
        <p14:creationId xmlns:p14="http://schemas.microsoft.com/office/powerpoint/2010/main" val="211167755"/>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12</a:t>
            </a:fld>
            <a:endParaRPr lang="en-US"/>
          </a:p>
        </p:txBody>
      </p:sp>
      <p:sp>
        <p:nvSpPr>
          <p:cNvPr id="5" name="TextBox 4"/>
          <p:cNvSpPr txBox="1"/>
          <p:nvPr/>
        </p:nvSpPr>
        <p:spPr>
          <a:xfrm>
            <a:off x="593509" y="1192201"/>
            <a:ext cx="10327342" cy="1354217"/>
          </a:xfrm>
          <a:prstGeom prst="rect">
            <a:avLst/>
          </a:prstGeom>
          <a:solidFill>
            <a:schemeClr val="accent4">
              <a:lumMod val="40000"/>
              <a:lumOff val="60000"/>
            </a:schemeClr>
          </a:solidFill>
        </p:spPr>
        <p:txBody>
          <a:bodyPr wrap="square" rtlCol="1">
            <a:spAutoFit/>
          </a:bodyPr>
          <a:lstStyle/>
          <a:p>
            <a:pPr algn="ctr"/>
            <a:r>
              <a:rPr lang="en-US" sz="3200" b="1" dirty="0">
                <a:solidFill>
                  <a:srgbClr val="002060"/>
                </a:solidFill>
              </a:rPr>
              <a:t>Artificial intelligence – biotechnology – genetic engineering nanotechnology – robotics – virtual reality  </a:t>
            </a:r>
          </a:p>
          <a:p>
            <a:r>
              <a:rPr lang="en-US" dirty="0"/>
              <a:t>    </a:t>
            </a:r>
            <a:endParaRPr lang="ar-BH" dirty="0"/>
          </a:p>
        </p:txBody>
      </p:sp>
      <p:sp>
        <p:nvSpPr>
          <p:cNvPr id="6" name="TextBox 5"/>
          <p:cNvSpPr txBox="1"/>
          <p:nvPr/>
        </p:nvSpPr>
        <p:spPr>
          <a:xfrm>
            <a:off x="2263" y="3255120"/>
            <a:ext cx="12502836" cy="2923877"/>
          </a:xfrm>
          <a:prstGeom prst="rect">
            <a:avLst/>
          </a:prstGeom>
          <a:noFill/>
        </p:spPr>
        <p:txBody>
          <a:bodyPr wrap="square" rtlCol="1">
            <a:spAutoFit/>
          </a:bodyPr>
          <a:lstStyle/>
          <a:p>
            <a:pPr marL="342900" indent="-342900">
              <a:buAutoNum type="arabicPeriod"/>
            </a:pPr>
            <a:r>
              <a:rPr lang="en-US" sz="2300" dirty="0">
                <a:solidFill>
                  <a:srgbClr val="002060"/>
                </a:solidFill>
              </a:rPr>
              <a:t>The science of making extremely small devices</a:t>
            </a:r>
            <a:r>
              <a:rPr lang="en-US" sz="2300" dirty="0" smtClean="0">
                <a:solidFill>
                  <a:srgbClr val="002060"/>
                </a:solidFill>
              </a:rPr>
              <a:t>. </a:t>
            </a:r>
            <a:r>
              <a:rPr lang="en-US" sz="2300" u="sng" dirty="0" smtClean="0">
                <a:solidFill>
                  <a:srgbClr val="C00000"/>
                </a:solidFill>
              </a:rPr>
              <a:t>(</a:t>
            </a:r>
            <a:r>
              <a:rPr lang="en-US" sz="2300" b="1" u="sng" dirty="0">
                <a:solidFill>
                  <a:srgbClr val="C00000"/>
                </a:solidFill>
              </a:rPr>
              <a:t>nanotechnology)</a:t>
            </a:r>
            <a:endParaRPr lang="en-US" sz="2300" u="sng" dirty="0">
              <a:solidFill>
                <a:srgbClr val="C00000"/>
              </a:solidFill>
            </a:endParaRPr>
          </a:p>
          <a:p>
            <a:pPr marL="342900" indent="-342900">
              <a:buAutoNum type="arabicPeriod"/>
            </a:pPr>
            <a:r>
              <a:rPr lang="en-US" sz="2300" dirty="0">
                <a:solidFill>
                  <a:srgbClr val="002060"/>
                </a:solidFill>
              </a:rPr>
              <a:t>The science of changing how a living creature or plant develops by changing the information in its genes </a:t>
            </a:r>
            <a:r>
              <a:rPr lang="en-US" sz="2300" b="1" dirty="0" smtClean="0">
                <a:solidFill>
                  <a:srgbClr val="C00000"/>
                </a:solidFill>
              </a:rPr>
              <a:t>(</a:t>
            </a:r>
            <a:r>
              <a:rPr lang="en-US" sz="2300" b="1" u="sng" dirty="0" smtClean="0">
                <a:solidFill>
                  <a:srgbClr val="C00000"/>
                </a:solidFill>
              </a:rPr>
              <a:t>genetic </a:t>
            </a:r>
            <a:r>
              <a:rPr lang="en-US" sz="2300" b="1" u="sng" dirty="0">
                <a:solidFill>
                  <a:srgbClr val="C00000"/>
                </a:solidFill>
              </a:rPr>
              <a:t>engineering</a:t>
            </a:r>
            <a:r>
              <a:rPr lang="en-US" sz="2300" b="1" dirty="0">
                <a:solidFill>
                  <a:srgbClr val="C00000"/>
                </a:solidFill>
              </a:rPr>
              <a:t>)</a:t>
            </a:r>
          </a:p>
          <a:p>
            <a:pPr marL="342900" indent="-342900">
              <a:buAutoNum type="arabicPeriod"/>
            </a:pPr>
            <a:r>
              <a:rPr lang="en-US" sz="2300" dirty="0">
                <a:solidFill>
                  <a:srgbClr val="002060"/>
                </a:solidFill>
              </a:rPr>
              <a:t>The use of living cells and bacteria in industrial and scientific </a:t>
            </a:r>
            <a:r>
              <a:rPr lang="en-US" sz="2300" dirty="0" smtClean="0">
                <a:solidFill>
                  <a:srgbClr val="002060"/>
                </a:solidFill>
              </a:rPr>
              <a:t>processes. </a:t>
            </a:r>
            <a:r>
              <a:rPr lang="en-US" sz="2300" b="1" u="sng" dirty="0" smtClean="0">
                <a:solidFill>
                  <a:srgbClr val="C00000"/>
                </a:solidFill>
              </a:rPr>
              <a:t>(biotechnology</a:t>
            </a:r>
            <a:r>
              <a:rPr lang="en-US" sz="2300" b="1" dirty="0">
                <a:solidFill>
                  <a:srgbClr val="C00000"/>
                </a:solidFill>
              </a:rPr>
              <a:t>)</a:t>
            </a:r>
            <a:endParaRPr lang="en-US" sz="2300" dirty="0">
              <a:solidFill>
                <a:srgbClr val="C00000"/>
              </a:solidFill>
            </a:endParaRPr>
          </a:p>
          <a:p>
            <a:pPr marL="342900" indent="-342900">
              <a:buAutoNum type="arabicPeriod"/>
            </a:pPr>
            <a:r>
              <a:rPr lang="en-US" sz="2300" dirty="0">
                <a:solidFill>
                  <a:srgbClr val="002060"/>
                </a:solidFill>
              </a:rPr>
              <a:t>T</a:t>
            </a:r>
            <a:r>
              <a:rPr lang="en-US" sz="2300" dirty="0" smtClean="0">
                <a:solidFill>
                  <a:srgbClr val="002060"/>
                </a:solidFill>
              </a:rPr>
              <a:t>he </a:t>
            </a:r>
            <a:r>
              <a:rPr lang="en-US" sz="2300" dirty="0">
                <a:solidFill>
                  <a:srgbClr val="002060"/>
                </a:solidFill>
              </a:rPr>
              <a:t>study </a:t>
            </a:r>
            <a:r>
              <a:rPr lang="en-US" sz="2300" dirty="0" smtClean="0">
                <a:solidFill>
                  <a:srgbClr val="002060"/>
                </a:solidFill>
              </a:rPr>
              <a:t>of </a:t>
            </a:r>
            <a:r>
              <a:rPr lang="en-US" sz="2300" dirty="0">
                <a:solidFill>
                  <a:srgbClr val="002060"/>
                </a:solidFill>
              </a:rPr>
              <a:t>computer systems that can copy intelligent human </a:t>
            </a:r>
            <a:r>
              <a:rPr lang="en-US" sz="2300" dirty="0" smtClean="0">
                <a:solidFill>
                  <a:srgbClr val="002060"/>
                </a:solidFill>
              </a:rPr>
              <a:t>behavior. </a:t>
            </a:r>
            <a:r>
              <a:rPr lang="en-US" sz="2300" b="1" dirty="0" smtClean="0">
                <a:solidFill>
                  <a:srgbClr val="C00000"/>
                </a:solidFill>
              </a:rPr>
              <a:t>(</a:t>
            </a:r>
            <a:r>
              <a:rPr lang="en-US" sz="2300" b="1" u="sng" dirty="0" smtClean="0">
                <a:solidFill>
                  <a:srgbClr val="C00000"/>
                </a:solidFill>
              </a:rPr>
              <a:t>artificial </a:t>
            </a:r>
            <a:r>
              <a:rPr lang="en-US" sz="2300" b="1" u="sng" dirty="0">
                <a:solidFill>
                  <a:srgbClr val="C00000"/>
                </a:solidFill>
              </a:rPr>
              <a:t>intelligence </a:t>
            </a:r>
            <a:r>
              <a:rPr lang="en-US" sz="2300" b="1" dirty="0">
                <a:solidFill>
                  <a:srgbClr val="C00000"/>
                </a:solidFill>
              </a:rPr>
              <a:t>)</a:t>
            </a:r>
          </a:p>
          <a:p>
            <a:pPr marL="342900" indent="-342900">
              <a:buAutoNum type="arabicPeriod"/>
            </a:pPr>
            <a:r>
              <a:rPr lang="en-US" sz="2300" dirty="0" smtClean="0">
                <a:solidFill>
                  <a:srgbClr val="002060"/>
                </a:solidFill>
              </a:rPr>
              <a:t>Images </a:t>
            </a:r>
            <a:r>
              <a:rPr lang="en-US" sz="2300" dirty="0">
                <a:solidFill>
                  <a:srgbClr val="002060"/>
                </a:solidFill>
              </a:rPr>
              <a:t>and sounds created by a computer that seem almost real to the user, who can interact with them by using </a:t>
            </a:r>
            <a:r>
              <a:rPr lang="en-US" sz="2300" dirty="0" smtClean="0">
                <a:solidFill>
                  <a:srgbClr val="002060"/>
                </a:solidFill>
              </a:rPr>
              <a:t>sensors.  </a:t>
            </a:r>
            <a:r>
              <a:rPr lang="en-US" sz="2300" b="1" dirty="0" smtClean="0">
                <a:solidFill>
                  <a:srgbClr val="C00000"/>
                </a:solidFill>
              </a:rPr>
              <a:t>(</a:t>
            </a:r>
            <a:r>
              <a:rPr lang="en-US" sz="2300" b="1" u="sng" dirty="0" smtClean="0">
                <a:solidFill>
                  <a:srgbClr val="C00000"/>
                </a:solidFill>
              </a:rPr>
              <a:t>virtual </a:t>
            </a:r>
            <a:r>
              <a:rPr lang="en-US" sz="2300" b="1" u="sng" dirty="0">
                <a:solidFill>
                  <a:srgbClr val="C00000"/>
                </a:solidFill>
              </a:rPr>
              <a:t>reality </a:t>
            </a:r>
            <a:r>
              <a:rPr lang="en-US" sz="2300" b="1" dirty="0">
                <a:solidFill>
                  <a:srgbClr val="C00000"/>
                </a:solidFill>
              </a:rPr>
              <a:t>)</a:t>
            </a:r>
          </a:p>
          <a:p>
            <a:pPr marL="342900" indent="-342900">
              <a:buAutoNum type="arabicPeriod"/>
            </a:pPr>
            <a:r>
              <a:rPr lang="en-US" sz="2400" dirty="0" smtClean="0"/>
              <a:t>​</a:t>
            </a:r>
            <a:r>
              <a:rPr lang="en-US" sz="2300" dirty="0">
                <a:solidFill>
                  <a:srgbClr val="002060"/>
                </a:solidFill>
              </a:rPr>
              <a:t>The science of designing and operating </a:t>
            </a:r>
            <a:r>
              <a:rPr lang="en-US" sz="2300" dirty="0" smtClean="0">
                <a:solidFill>
                  <a:srgbClr val="002060"/>
                </a:solidFill>
              </a:rPr>
              <a:t>robots. </a:t>
            </a:r>
            <a:r>
              <a:rPr lang="en-US" sz="2300" b="1" u="sng" dirty="0" smtClean="0">
                <a:solidFill>
                  <a:srgbClr val="C00000"/>
                </a:solidFill>
              </a:rPr>
              <a:t>(</a:t>
            </a:r>
            <a:r>
              <a:rPr lang="en-US" sz="2300" b="1" u="sng" dirty="0">
                <a:solidFill>
                  <a:srgbClr val="C00000"/>
                </a:solidFill>
              </a:rPr>
              <a:t>robotics)</a:t>
            </a:r>
            <a:endParaRPr lang="ar-BH" sz="2300" b="1" u="sng" dirty="0">
              <a:solidFill>
                <a:srgbClr val="C00000"/>
              </a:solidFill>
            </a:endParaRPr>
          </a:p>
        </p:txBody>
      </p:sp>
      <p:sp>
        <p:nvSpPr>
          <p:cNvPr id="7" name="TextBox 6"/>
          <p:cNvSpPr txBox="1"/>
          <p:nvPr/>
        </p:nvSpPr>
        <p:spPr>
          <a:xfrm>
            <a:off x="564377" y="268490"/>
            <a:ext cx="4398774" cy="461665"/>
          </a:xfrm>
          <a:prstGeom prst="rect">
            <a:avLst/>
          </a:prstGeom>
          <a:solidFill>
            <a:srgbClr val="FFFF00"/>
          </a:solidFill>
        </p:spPr>
        <p:txBody>
          <a:bodyPr wrap="square" rtlCol="1">
            <a:spAutoFit/>
          </a:bodyPr>
          <a:lstStyle/>
          <a:p>
            <a:r>
              <a:rPr lang="en-US" sz="2400" b="1" dirty="0"/>
              <a:t>Now check your answers </a:t>
            </a:r>
            <a:r>
              <a:rPr lang="en-US" sz="2400" b="1" dirty="0" smtClean="0"/>
              <a:t>please. </a:t>
            </a:r>
            <a:endParaRPr lang="ar-BH" sz="2400" b="1" dirty="0"/>
          </a:p>
        </p:txBody>
      </p:sp>
      <p:cxnSp>
        <p:nvCxnSpPr>
          <p:cNvPr id="12" name="Straight Connector 11"/>
          <p:cNvCxnSpPr/>
          <p:nvPr/>
        </p:nvCxnSpPr>
        <p:spPr>
          <a:xfrm flipH="1">
            <a:off x="1682026" y="1197320"/>
            <a:ext cx="1487606" cy="525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916469" y="1709095"/>
            <a:ext cx="1282889" cy="559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661973" y="1033939"/>
            <a:ext cx="890799" cy="525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672105" y="1718181"/>
            <a:ext cx="777922" cy="517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8077200" y="1095895"/>
            <a:ext cx="1905000" cy="464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7525693" y="1709095"/>
            <a:ext cx="1758552" cy="559558"/>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3079783584"/>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653110988"/>
              </p:ext>
            </p:extLst>
          </p:nvPr>
        </p:nvGraphicFramePr>
        <p:xfrm>
          <a:off x="2193505" y="1337870"/>
          <a:ext cx="7724634" cy="4532954"/>
        </p:xfrm>
        <a:graphic>
          <a:graphicData uri="http://schemas.openxmlformats.org/drawingml/2006/table">
            <a:tbl>
              <a:tblPr rtl="1" firstRow="1" bandRow="1">
                <a:tableStyleId>{00A15C55-8517-42AA-B614-E9B94910E393}</a:tableStyleId>
              </a:tblPr>
              <a:tblGrid>
                <a:gridCol w="3813553">
                  <a:extLst>
                    <a:ext uri="{9D8B030D-6E8A-4147-A177-3AD203B41FA5}">
                      <a16:colId xmlns="" xmlns:a16="http://schemas.microsoft.com/office/drawing/2014/main" val="20000"/>
                    </a:ext>
                  </a:extLst>
                </a:gridCol>
                <a:gridCol w="3911081">
                  <a:extLst>
                    <a:ext uri="{9D8B030D-6E8A-4147-A177-3AD203B41FA5}">
                      <a16:colId xmlns="" xmlns:a16="http://schemas.microsoft.com/office/drawing/2014/main" val="20001"/>
                    </a:ext>
                  </a:extLst>
                </a:gridCol>
              </a:tblGrid>
              <a:tr h="803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Used with uncountable nouns </a:t>
                      </a:r>
                    </a:p>
                    <a:p>
                      <a:pPr algn="ctr" rtl="0"/>
                      <a:endParaRPr lang="ar-BH" sz="2000" b="1"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Used with</a:t>
                      </a:r>
                      <a:r>
                        <a:rPr lang="en-US" sz="2000" baseline="0" dirty="0">
                          <a:solidFill>
                            <a:schemeClr val="tx1"/>
                          </a:solidFill>
                        </a:rPr>
                        <a:t> countable nouns</a:t>
                      </a:r>
                      <a:endParaRPr lang="ar-BH" sz="2000" dirty="0">
                        <a:solidFill>
                          <a:schemeClr val="tx1"/>
                        </a:solidFill>
                      </a:endParaRPr>
                    </a:p>
                    <a:p>
                      <a:pPr algn="ctr" rtl="0"/>
                      <a:endParaRPr lang="ar-BH" sz="2000" b="1" dirty="0">
                        <a:solidFill>
                          <a:schemeClr val="tx1"/>
                        </a:solidFill>
                      </a:endParaRPr>
                    </a:p>
                  </a:txBody>
                  <a:tcPr anchor="ctr"/>
                </a:tc>
                <a:extLst>
                  <a:ext uri="{0D108BD9-81ED-4DB2-BD59-A6C34878D82A}">
                    <a16:rowId xmlns="" xmlns:a16="http://schemas.microsoft.com/office/drawing/2014/main" val="10000"/>
                  </a:ext>
                </a:extLst>
              </a:tr>
              <a:tr h="80320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a:t>a little </a:t>
                      </a:r>
                      <a:endParaRPr lang="ar-BH" sz="2000" b="1" dirty="0">
                        <a:solidFill>
                          <a:srgbClr val="002060"/>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a:t>a lot of</a:t>
                      </a:r>
                      <a:endParaRPr lang="ar-BH" sz="2000" b="1" dirty="0">
                        <a:solidFill>
                          <a:srgbClr val="002060"/>
                        </a:solidFill>
                      </a:endParaRPr>
                    </a:p>
                  </a:txBody>
                  <a:tcPr anchor="ctr"/>
                </a:tc>
                <a:extLst>
                  <a:ext uri="{0D108BD9-81ED-4DB2-BD59-A6C34878D82A}">
                    <a16:rowId xmlns="" xmlns:a16="http://schemas.microsoft.com/office/drawing/2014/main" val="10001"/>
                  </a:ext>
                </a:extLst>
              </a:tr>
              <a:tr h="453985">
                <a:tc>
                  <a:txBody>
                    <a:bodyPr/>
                    <a:lstStyle/>
                    <a:p>
                      <a:pPr algn="ctr" rtl="1"/>
                      <a:r>
                        <a:rPr lang="en-US" sz="2000" dirty="0"/>
                        <a:t>no </a:t>
                      </a:r>
                      <a:endParaRPr lang="ar-BH" sz="2000" b="1" dirty="0">
                        <a:solidFill>
                          <a:srgbClr val="002060"/>
                        </a:solidFill>
                      </a:endParaRPr>
                    </a:p>
                  </a:txBody>
                  <a:tcPr anchor="ctr"/>
                </a:tc>
                <a:tc>
                  <a:txBody>
                    <a:bodyPr/>
                    <a:lstStyle/>
                    <a:p>
                      <a:pPr algn="ctr" rtl="1"/>
                      <a:r>
                        <a:rPr lang="en-US" sz="2000" dirty="0"/>
                        <a:t>a few</a:t>
                      </a:r>
                      <a:endParaRPr lang="ar-BH" sz="2000" b="1" dirty="0">
                        <a:solidFill>
                          <a:srgbClr val="002060"/>
                        </a:solidFill>
                      </a:endParaRPr>
                    </a:p>
                  </a:txBody>
                  <a:tcPr anchor="ctr"/>
                </a:tc>
                <a:extLst>
                  <a:ext uri="{0D108BD9-81ED-4DB2-BD59-A6C34878D82A}">
                    <a16:rowId xmlns="" xmlns:a16="http://schemas.microsoft.com/office/drawing/2014/main" val="10002"/>
                  </a:ext>
                </a:extLst>
              </a:tr>
              <a:tr h="453985">
                <a:tc>
                  <a:txBody>
                    <a:bodyPr/>
                    <a:lstStyle/>
                    <a:p>
                      <a:pPr algn="ctr" rtl="1"/>
                      <a:r>
                        <a:rPr lang="en-US" sz="2000" dirty="0"/>
                        <a:t>some </a:t>
                      </a:r>
                      <a:endParaRPr lang="ar-BH" sz="2000" b="1" dirty="0">
                        <a:solidFill>
                          <a:srgbClr val="002060"/>
                        </a:solidFill>
                      </a:endParaRPr>
                    </a:p>
                  </a:txBody>
                  <a:tcPr anchor="ctr"/>
                </a:tc>
                <a:tc>
                  <a:txBody>
                    <a:bodyPr/>
                    <a:lstStyle/>
                    <a:p>
                      <a:pPr algn="ctr" rtl="1"/>
                      <a:r>
                        <a:rPr lang="en-US" sz="2000" dirty="0"/>
                        <a:t>a couple of  </a:t>
                      </a:r>
                      <a:endParaRPr lang="ar-BH" sz="2000" b="1" dirty="0">
                        <a:solidFill>
                          <a:srgbClr val="002060"/>
                        </a:solidFill>
                      </a:endParaRPr>
                    </a:p>
                  </a:txBody>
                  <a:tcPr anchor="ctr"/>
                </a:tc>
                <a:extLst>
                  <a:ext uri="{0D108BD9-81ED-4DB2-BD59-A6C34878D82A}">
                    <a16:rowId xmlns="" xmlns:a16="http://schemas.microsoft.com/office/drawing/2014/main" val="10003"/>
                  </a:ext>
                </a:extLst>
              </a:tr>
              <a:tr h="453985">
                <a:tc>
                  <a:txBody>
                    <a:bodyPr/>
                    <a:lstStyle/>
                    <a:p>
                      <a:pPr algn="ctr" rtl="1"/>
                      <a:r>
                        <a:rPr lang="en-US" sz="2000" dirty="0"/>
                        <a:t>enough </a:t>
                      </a:r>
                      <a:endParaRPr lang="ar-BH" sz="2000" b="1" dirty="0">
                        <a:solidFill>
                          <a:srgbClr val="002060"/>
                        </a:solidFill>
                      </a:endParaRPr>
                    </a:p>
                  </a:txBody>
                  <a:tcPr anchor="ctr"/>
                </a:tc>
                <a:tc>
                  <a:txBody>
                    <a:bodyPr/>
                    <a:lstStyle/>
                    <a:p>
                      <a:pPr algn="ctr" rtl="1"/>
                      <a:r>
                        <a:rPr lang="en-US" sz="2000" dirty="0"/>
                        <a:t>many</a:t>
                      </a:r>
                      <a:endParaRPr lang="ar-BH" sz="2000" b="1" dirty="0">
                        <a:solidFill>
                          <a:srgbClr val="002060"/>
                        </a:solidFill>
                      </a:endParaRPr>
                    </a:p>
                  </a:txBody>
                  <a:tcPr anchor="ctr"/>
                </a:tc>
                <a:extLst>
                  <a:ext uri="{0D108BD9-81ED-4DB2-BD59-A6C34878D82A}">
                    <a16:rowId xmlns="" xmlns:a16="http://schemas.microsoft.com/office/drawing/2014/main" val="10004"/>
                  </a:ext>
                </a:extLst>
              </a:tr>
              <a:tr h="453985">
                <a:tc>
                  <a:txBody>
                    <a:bodyPr/>
                    <a:lstStyle/>
                    <a:p>
                      <a:pPr algn="ctr" rtl="1"/>
                      <a:r>
                        <a:rPr lang="en-US" sz="2000" dirty="0"/>
                        <a:t>a lot </a:t>
                      </a:r>
                      <a:endParaRPr lang="ar-BH" sz="2000" b="1" dirty="0">
                        <a:solidFill>
                          <a:srgbClr val="002060"/>
                        </a:solidFill>
                      </a:endParaRPr>
                    </a:p>
                  </a:txBody>
                  <a:tcPr anchor="ctr"/>
                </a:tc>
                <a:tc>
                  <a:txBody>
                    <a:bodyPr/>
                    <a:lstStyle/>
                    <a:p>
                      <a:pPr algn="ctr" rtl="1"/>
                      <a:r>
                        <a:rPr lang="en-US" sz="2000" dirty="0"/>
                        <a:t>no</a:t>
                      </a:r>
                      <a:endParaRPr lang="ar-BH" sz="2000" b="1" dirty="0">
                        <a:solidFill>
                          <a:srgbClr val="002060"/>
                        </a:solidFill>
                      </a:endParaRPr>
                    </a:p>
                  </a:txBody>
                  <a:tcPr anchor="ctr"/>
                </a:tc>
                <a:extLst>
                  <a:ext uri="{0D108BD9-81ED-4DB2-BD59-A6C34878D82A}">
                    <a16:rowId xmlns="" xmlns:a16="http://schemas.microsoft.com/office/drawing/2014/main" val="10005"/>
                  </a:ext>
                </a:extLst>
              </a:tr>
              <a:tr h="453985">
                <a:tc>
                  <a:txBody>
                    <a:bodyPr/>
                    <a:lstStyle/>
                    <a:p>
                      <a:pPr algn="ctr" rtl="1"/>
                      <a:r>
                        <a:rPr lang="en-US" sz="2000" dirty="0"/>
                        <a:t>plenty of </a:t>
                      </a:r>
                      <a:endParaRPr lang="ar-BH" sz="2000" b="1" dirty="0">
                        <a:solidFill>
                          <a:srgbClr val="002060"/>
                        </a:solidFill>
                      </a:endParaRPr>
                    </a:p>
                  </a:txBody>
                  <a:tcPr anchor="ctr"/>
                </a:tc>
                <a:tc>
                  <a:txBody>
                    <a:bodyPr/>
                    <a:lstStyle/>
                    <a:p>
                      <a:pPr algn="ctr" rtl="1"/>
                      <a:r>
                        <a:rPr lang="en-US" sz="2000" dirty="0"/>
                        <a:t>some </a:t>
                      </a:r>
                      <a:endParaRPr lang="ar-BH" sz="2000" b="1" dirty="0">
                        <a:solidFill>
                          <a:srgbClr val="002060"/>
                        </a:solidFill>
                      </a:endParaRPr>
                    </a:p>
                  </a:txBody>
                  <a:tcPr anchor="ctr"/>
                </a:tc>
                <a:extLst>
                  <a:ext uri="{0D108BD9-81ED-4DB2-BD59-A6C34878D82A}">
                    <a16:rowId xmlns="" xmlns:a16="http://schemas.microsoft.com/office/drawing/2014/main" val="10006"/>
                  </a:ext>
                </a:extLst>
              </a:tr>
              <a:tr h="453985">
                <a:tc>
                  <a:txBody>
                    <a:bodyPr/>
                    <a:lstStyle/>
                    <a:p>
                      <a:pPr algn="ctr" rtl="1"/>
                      <a:endParaRPr lang="ar-BH" sz="2000" b="1">
                        <a:solidFill>
                          <a:srgbClr val="002060"/>
                        </a:solidFill>
                      </a:endParaRPr>
                    </a:p>
                  </a:txBody>
                  <a:tcPr anchor="ctr"/>
                </a:tc>
                <a:tc>
                  <a:txBody>
                    <a:bodyPr/>
                    <a:lstStyle/>
                    <a:p>
                      <a:pPr algn="ctr" rtl="1"/>
                      <a:r>
                        <a:rPr lang="en-US" sz="2000" dirty="0"/>
                        <a:t>plenty</a:t>
                      </a:r>
                      <a:r>
                        <a:rPr lang="en-US" sz="2000" baseline="0" dirty="0"/>
                        <a:t> of </a:t>
                      </a:r>
                      <a:endParaRPr lang="ar-BH" sz="2000" b="1" dirty="0">
                        <a:solidFill>
                          <a:srgbClr val="002060"/>
                        </a:solidFill>
                      </a:endParaRPr>
                    </a:p>
                  </a:txBody>
                  <a:tcPr anchor="ctr"/>
                </a:tc>
                <a:extLst>
                  <a:ext uri="{0D108BD9-81ED-4DB2-BD59-A6C34878D82A}">
                    <a16:rowId xmlns="" xmlns:a16="http://schemas.microsoft.com/office/drawing/2014/main" val="10007"/>
                  </a:ext>
                </a:extLst>
              </a:tr>
            </a:tbl>
          </a:graphicData>
        </a:graphic>
      </p:graphicFrame>
      <p:sp>
        <p:nvSpPr>
          <p:cNvPr id="5" name="TextBox 4"/>
          <p:cNvSpPr txBox="1"/>
          <p:nvPr/>
        </p:nvSpPr>
        <p:spPr>
          <a:xfrm>
            <a:off x="1339914" y="535536"/>
            <a:ext cx="9460870" cy="461665"/>
          </a:xfrm>
          <a:prstGeom prst="rect">
            <a:avLst/>
          </a:prstGeom>
          <a:solidFill>
            <a:srgbClr val="FFC000"/>
          </a:solidFill>
        </p:spPr>
        <p:txBody>
          <a:bodyPr wrap="square" rtlCol="1">
            <a:spAutoFit/>
          </a:bodyPr>
          <a:lstStyle/>
          <a:p>
            <a:r>
              <a:rPr lang="en-US" sz="2400" b="1" dirty="0" smtClean="0"/>
              <a:t>Read the table and learn the about the usage of expressions of quantity.</a:t>
            </a:r>
            <a:endParaRPr lang="ar-BH" sz="2400" b="1" dirty="0"/>
          </a:p>
        </p:txBody>
      </p:sp>
      <p:sp>
        <p:nvSpPr>
          <p:cNvPr id="8" name="Rectangle 7">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601393993"/>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14</a:t>
            </a:fld>
            <a:endParaRPr lang="en-US"/>
          </a:p>
        </p:txBody>
      </p:sp>
      <p:sp>
        <p:nvSpPr>
          <p:cNvPr id="4" name="Rectangle 3"/>
          <p:cNvSpPr/>
          <p:nvPr/>
        </p:nvSpPr>
        <p:spPr>
          <a:xfrm>
            <a:off x="277906" y="134035"/>
            <a:ext cx="5168153" cy="461665"/>
          </a:xfrm>
          <a:prstGeom prst="rect">
            <a:avLst/>
          </a:prstGeom>
        </p:spPr>
        <p:txBody>
          <a:bodyPr wrap="square">
            <a:spAutoFit/>
          </a:bodyPr>
          <a:lstStyle/>
          <a:p>
            <a:r>
              <a:rPr lang="en-US" sz="2400" b="1" u="sng" dirty="0"/>
              <a:t>GRAMMAR: Expressions Of Quantity</a:t>
            </a:r>
            <a:endParaRPr lang="ar-BH" sz="2400" u="sng" dirty="0"/>
          </a:p>
        </p:txBody>
      </p:sp>
      <p:sp>
        <p:nvSpPr>
          <p:cNvPr id="5" name="TextBox 4"/>
          <p:cNvSpPr txBox="1"/>
          <p:nvPr/>
        </p:nvSpPr>
        <p:spPr>
          <a:xfrm>
            <a:off x="233082" y="651821"/>
            <a:ext cx="11501718" cy="461665"/>
          </a:xfrm>
          <a:prstGeom prst="rect">
            <a:avLst/>
          </a:prstGeom>
          <a:solidFill>
            <a:srgbClr val="FFC000"/>
          </a:solidFill>
        </p:spPr>
        <p:txBody>
          <a:bodyPr wrap="square" rtlCol="1">
            <a:spAutoFit/>
          </a:bodyPr>
          <a:lstStyle/>
          <a:p>
            <a:r>
              <a:rPr lang="en-US" sz="2400" b="1" dirty="0" smtClean="0">
                <a:solidFill>
                  <a:srgbClr val="002060"/>
                </a:solidFill>
              </a:rPr>
              <a:t>Choose the correct expression </a:t>
            </a:r>
            <a:r>
              <a:rPr lang="en-US" sz="2400" b="1" dirty="0">
                <a:solidFill>
                  <a:srgbClr val="002060"/>
                </a:solidFill>
              </a:rPr>
              <a:t>of </a:t>
            </a:r>
            <a:r>
              <a:rPr lang="en-US" sz="2400" b="1" dirty="0" smtClean="0">
                <a:solidFill>
                  <a:srgbClr val="002060"/>
                </a:solidFill>
              </a:rPr>
              <a:t>quantity. Some can accept both options. </a:t>
            </a:r>
            <a:endParaRPr lang="ar-BH" sz="2400" b="1" dirty="0">
              <a:solidFill>
                <a:srgbClr val="002060"/>
              </a:solidFill>
            </a:endParaRPr>
          </a:p>
        </p:txBody>
      </p:sp>
      <p:sp>
        <p:nvSpPr>
          <p:cNvPr id="6" name="TextBox 5"/>
          <p:cNvSpPr txBox="1"/>
          <p:nvPr/>
        </p:nvSpPr>
        <p:spPr>
          <a:xfrm>
            <a:off x="151601" y="1009465"/>
            <a:ext cx="12152060" cy="5509200"/>
          </a:xfrm>
          <a:prstGeom prst="rect">
            <a:avLst/>
          </a:prstGeom>
          <a:noFill/>
        </p:spPr>
        <p:txBody>
          <a:bodyPr wrap="square" rtlCol="1">
            <a:spAutoFit/>
          </a:bodyPr>
          <a:lstStyle/>
          <a:p>
            <a:pPr marL="342900" indent="-342900">
              <a:lnSpc>
                <a:spcPct val="200000"/>
              </a:lnSpc>
              <a:buAutoNum type="arabicPeriod"/>
            </a:pPr>
            <a:r>
              <a:rPr lang="en-US" sz="2200" b="1" dirty="0" smtClean="0">
                <a:solidFill>
                  <a:srgbClr val="002060"/>
                </a:solidFill>
              </a:rPr>
              <a:t>You can tell me now. I’ </a:t>
            </a:r>
            <a:r>
              <a:rPr lang="en-US" sz="2200" b="1" dirty="0">
                <a:solidFill>
                  <a:srgbClr val="002060"/>
                </a:solidFill>
              </a:rPr>
              <a:t>ve got </a:t>
            </a:r>
            <a:r>
              <a:rPr lang="en-US" sz="2200" b="1" dirty="0" smtClean="0">
                <a:solidFill>
                  <a:srgbClr val="002060"/>
                </a:solidFill>
              </a:rPr>
              <a:t> </a:t>
            </a:r>
            <a:r>
              <a:rPr lang="en-US" sz="2200" b="1" dirty="0" smtClean="0">
                <a:solidFill>
                  <a:srgbClr val="C00000"/>
                </a:solidFill>
              </a:rPr>
              <a:t>a couple of  / a little   </a:t>
            </a:r>
            <a:r>
              <a:rPr lang="en-US" sz="2200" b="1" dirty="0" smtClean="0">
                <a:solidFill>
                  <a:srgbClr val="002060"/>
                </a:solidFill>
              </a:rPr>
              <a:t>time </a:t>
            </a:r>
            <a:r>
              <a:rPr lang="en-US" sz="2200" b="1" dirty="0">
                <a:solidFill>
                  <a:srgbClr val="002060"/>
                </a:solidFill>
              </a:rPr>
              <a:t>before my next </a:t>
            </a:r>
            <a:r>
              <a:rPr lang="en-US" sz="2200" b="1" dirty="0" smtClean="0">
                <a:solidFill>
                  <a:srgbClr val="002060"/>
                </a:solidFill>
              </a:rPr>
              <a:t>session.</a:t>
            </a:r>
            <a:endParaRPr lang="en-US" sz="2200" b="1" dirty="0">
              <a:solidFill>
                <a:srgbClr val="002060"/>
              </a:solidFill>
            </a:endParaRPr>
          </a:p>
          <a:p>
            <a:pPr marL="342900" indent="-342900">
              <a:lnSpc>
                <a:spcPct val="200000"/>
              </a:lnSpc>
              <a:buAutoNum type="arabicPeriod"/>
            </a:pPr>
            <a:r>
              <a:rPr lang="en-US" sz="2200" b="1" dirty="0">
                <a:solidFill>
                  <a:srgbClr val="002060"/>
                </a:solidFill>
              </a:rPr>
              <a:t>He is an expert. He </a:t>
            </a:r>
            <a:r>
              <a:rPr lang="en-US" sz="2200" b="1" dirty="0" smtClean="0">
                <a:solidFill>
                  <a:srgbClr val="002060"/>
                </a:solidFill>
              </a:rPr>
              <a:t>taught  </a:t>
            </a:r>
            <a:r>
              <a:rPr lang="en-US" sz="2200" b="1" dirty="0" smtClean="0"/>
              <a:t> </a:t>
            </a:r>
            <a:r>
              <a:rPr lang="en-US" sz="2200" b="1" dirty="0" smtClean="0">
                <a:solidFill>
                  <a:srgbClr val="C00000"/>
                </a:solidFill>
              </a:rPr>
              <a:t>many / no  </a:t>
            </a:r>
            <a:r>
              <a:rPr lang="en-US" sz="2200" b="1" dirty="0" smtClean="0">
                <a:solidFill>
                  <a:srgbClr val="002060"/>
                </a:solidFill>
              </a:rPr>
              <a:t>students and even helped </a:t>
            </a:r>
            <a:r>
              <a:rPr lang="en-US" sz="2200" b="1" dirty="0">
                <a:solidFill>
                  <a:srgbClr val="C00000"/>
                </a:solidFill>
              </a:rPr>
              <a:t>plenty of</a:t>
            </a:r>
            <a:r>
              <a:rPr lang="en-US" sz="2200" b="1" dirty="0" smtClean="0">
                <a:solidFill>
                  <a:srgbClr val="C00000"/>
                </a:solidFill>
              </a:rPr>
              <a:t> </a:t>
            </a:r>
            <a:r>
              <a:rPr lang="en-US" sz="2200" b="1" dirty="0">
                <a:solidFill>
                  <a:srgbClr val="C00000"/>
                </a:solidFill>
              </a:rPr>
              <a:t>/ </a:t>
            </a:r>
            <a:r>
              <a:rPr lang="en-US" sz="2200" b="1" dirty="0" smtClean="0">
                <a:solidFill>
                  <a:srgbClr val="C00000"/>
                </a:solidFill>
              </a:rPr>
              <a:t>some </a:t>
            </a:r>
            <a:r>
              <a:rPr lang="en-US" sz="2200" b="1" dirty="0" smtClean="0">
                <a:solidFill>
                  <a:srgbClr val="002060"/>
                </a:solidFill>
              </a:rPr>
              <a:t>of his colleagues .</a:t>
            </a:r>
            <a:endParaRPr lang="en-US" sz="2200" b="1" dirty="0">
              <a:solidFill>
                <a:srgbClr val="002060"/>
              </a:solidFill>
            </a:endParaRPr>
          </a:p>
          <a:p>
            <a:pPr marL="342900" indent="-342900">
              <a:lnSpc>
                <a:spcPct val="200000"/>
              </a:lnSpc>
              <a:buAutoNum type="arabicPeriod"/>
            </a:pPr>
            <a:r>
              <a:rPr lang="en-US" sz="2200" b="1" dirty="0">
                <a:solidFill>
                  <a:srgbClr val="002060"/>
                </a:solidFill>
              </a:rPr>
              <a:t>Not really , just </a:t>
            </a:r>
            <a:r>
              <a:rPr lang="en-US" sz="2200" b="1" dirty="0" smtClean="0">
                <a:solidFill>
                  <a:srgbClr val="002060"/>
                </a:solidFill>
              </a:rPr>
              <a:t> </a:t>
            </a:r>
            <a:r>
              <a:rPr lang="en-US" sz="2200" b="1" dirty="0" smtClean="0">
                <a:solidFill>
                  <a:srgbClr val="C00000"/>
                </a:solidFill>
              </a:rPr>
              <a:t>a lot of/ a couple of  </a:t>
            </a:r>
            <a:r>
              <a:rPr lang="en-US" sz="2200" b="1" dirty="0" smtClean="0">
                <a:solidFill>
                  <a:srgbClr val="002060"/>
                </a:solidFill>
              </a:rPr>
              <a:t>trainees </a:t>
            </a:r>
            <a:r>
              <a:rPr lang="en-US" sz="2200" b="1" dirty="0">
                <a:solidFill>
                  <a:srgbClr val="002060"/>
                </a:solidFill>
              </a:rPr>
              <a:t>who were a bit difficult.</a:t>
            </a:r>
          </a:p>
          <a:p>
            <a:pPr marL="342900" indent="-342900">
              <a:lnSpc>
                <a:spcPct val="200000"/>
              </a:lnSpc>
              <a:buAutoNum type="arabicPeriod"/>
            </a:pPr>
            <a:r>
              <a:rPr lang="en-US" sz="2200" b="1" dirty="0" smtClean="0">
                <a:solidFill>
                  <a:srgbClr val="002060"/>
                </a:solidFill>
              </a:rPr>
              <a:t>One challenge is that </a:t>
            </a:r>
            <a:r>
              <a:rPr lang="en-US" sz="2200" b="1" dirty="0" smtClean="0">
                <a:solidFill>
                  <a:srgbClr val="C00000"/>
                </a:solidFill>
              </a:rPr>
              <a:t>no / many  </a:t>
            </a:r>
            <a:r>
              <a:rPr lang="en-US" sz="2200" b="1" dirty="0" smtClean="0">
                <a:solidFill>
                  <a:srgbClr val="002060"/>
                </a:solidFill>
              </a:rPr>
              <a:t>employees believe </a:t>
            </a:r>
            <a:r>
              <a:rPr lang="en-US" sz="2200" b="1" dirty="0">
                <a:solidFill>
                  <a:srgbClr val="002060"/>
                </a:solidFill>
              </a:rPr>
              <a:t>they don’t need to </a:t>
            </a:r>
            <a:r>
              <a:rPr lang="en-US" sz="2200" b="1" dirty="0" smtClean="0">
                <a:solidFill>
                  <a:srgbClr val="002060"/>
                </a:solidFill>
              </a:rPr>
              <a:t>be trained.</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This company has   </a:t>
            </a:r>
            <a:r>
              <a:rPr lang="en-US" sz="2200" b="1" dirty="0">
                <a:solidFill>
                  <a:srgbClr val="C00000"/>
                </a:solidFill>
              </a:rPr>
              <a:t>no  /  a little  </a:t>
            </a:r>
            <a:r>
              <a:rPr lang="en-US" sz="2200" b="1" dirty="0" smtClean="0">
                <a:solidFill>
                  <a:srgbClr val="002060"/>
                </a:solidFill>
              </a:rPr>
              <a:t>rules </a:t>
            </a:r>
            <a:r>
              <a:rPr lang="en-US" sz="2200" b="1" dirty="0">
                <a:solidFill>
                  <a:srgbClr val="002060"/>
                </a:solidFill>
              </a:rPr>
              <a:t>about uniforms.</a:t>
            </a:r>
          </a:p>
          <a:p>
            <a:pPr marL="342900" indent="-342900">
              <a:lnSpc>
                <a:spcPct val="200000"/>
              </a:lnSpc>
              <a:buAutoNum type="arabicPeriod"/>
            </a:pPr>
            <a:r>
              <a:rPr lang="en-US" sz="2200" b="1" dirty="0">
                <a:solidFill>
                  <a:srgbClr val="002060"/>
                </a:solidFill>
              </a:rPr>
              <a:t>I used to do all the </a:t>
            </a:r>
            <a:r>
              <a:rPr lang="en-US" sz="2200" b="1" dirty="0" smtClean="0">
                <a:solidFill>
                  <a:srgbClr val="002060"/>
                </a:solidFill>
              </a:rPr>
              <a:t>work </a:t>
            </a:r>
            <a:r>
              <a:rPr lang="en-US" sz="2200" b="1" dirty="0">
                <a:solidFill>
                  <a:srgbClr val="002060"/>
                </a:solidFill>
              </a:rPr>
              <a:t>on my </a:t>
            </a:r>
            <a:r>
              <a:rPr lang="en-US" sz="2200" b="1" dirty="0" smtClean="0">
                <a:solidFill>
                  <a:srgbClr val="002060"/>
                </a:solidFill>
              </a:rPr>
              <a:t>own</a:t>
            </a:r>
            <a:r>
              <a:rPr lang="en-US" sz="2200" b="1" dirty="0">
                <a:solidFill>
                  <a:srgbClr val="C00000"/>
                </a:solidFill>
              </a:rPr>
              <a:t> </a:t>
            </a:r>
            <a:r>
              <a:rPr lang="en-US" sz="2200" b="1" dirty="0" smtClean="0">
                <a:solidFill>
                  <a:srgbClr val="002060"/>
                </a:solidFill>
              </a:rPr>
              <a:t>with </a:t>
            </a:r>
            <a:r>
              <a:rPr lang="en-US" sz="2200" b="1" dirty="0">
                <a:solidFill>
                  <a:srgbClr val="C00000"/>
                </a:solidFill>
              </a:rPr>
              <a:t>many / no</a:t>
            </a:r>
            <a:r>
              <a:rPr lang="en-US" sz="2200" b="1" dirty="0">
                <a:solidFill>
                  <a:srgbClr val="002060"/>
                </a:solidFill>
              </a:rPr>
              <a:t> </a:t>
            </a:r>
            <a:r>
              <a:rPr lang="en-US" sz="2200" b="1" dirty="0" smtClean="0">
                <a:solidFill>
                  <a:srgbClr val="002060"/>
                </a:solidFill>
              </a:rPr>
              <a:t>help, </a:t>
            </a:r>
            <a:r>
              <a:rPr lang="en-US" sz="2200" b="1" dirty="0">
                <a:solidFill>
                  <a:srgbClr val="002060"/>
                </a:solidFill>
              </a:rPr>
              <a:t>but last year I </a:t>
            </a:r>
            <a:r>
              <a:rPr lang="en-US" sz="2200" b="1" dirty="0" smtClean="0">
                <a:solidFill>
                  <a:srgbClr val="002060"/>
                </a:solidFill>
              </a:rPr>
              <a:t>had </a:t>
            </a:r>
            <a:r>
              <a:rPr lang="en-US" sz="2200" b="1" dirty="0" smtClean="0">
                <a:solidFill>
                  <a:srgbClr val="C00000"/>
                </a:solidFill>
              </a:rPr>
              <a:t>a few </a:t>
            </a:r>
            <a:r>
              <a:rPr lang="en-US" sz="2200" b="1" dirty="0">
                <a:solidFill>
                  <a:srgbClr val="C00000"/>
                </a:solidFill>
              </a:rPr>
              <a:t>/ </a:t>
            </a:r>
            <a:r>
              <a:rPr lang="en-US" sz="2200" b="1" dirty="0" smtClean="0">
                <a:solidFill>
                  <a:srgbClr val="C00000"/>
                </a:solidFill>
              </a:rPr>
              <a:t>some </a:t>
            </a:r>
            <a:r>
              <a:rPr lang="en-US" sz="2200" b="1" dirty="0" smtClean="0">
                <a:solidFill>
                  <a:srgbClr val="002060"/>
                </a:solidFill>
              </a:rPr>
              <a:t> help.</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Students should be given </a:t>
            </a:r>
            <a:r>
              <a:rPr lang="en-US" sz="2200" b="1" dirty="0" smtClean="0">
                <a:solidFill>
                  <a:srgbClr val="C00000"/>
                </a:solidFill>
              </a:rPr>
              <a:t>a lot of </a:t>
            </a:r>
            <a:r>
              <a:rPr lang="en-US" sz="2200" b="1" dirty="0">
                <a:solidFill>
                  <a:srgbClr val="C00000"/>
                </a:solidFill>
              </a:rPr>
              <a:t>/ </a:t>
            </a:r>
            <a:r>
              <a:rPr lang="en-US" sz="2200" b="1" dirty="0" smtClean="0">
                <a:solidFill>
                  <a:srgbClr val="C00000"/>
                </a:solidFill>
              </a:rPr>
              <a:t>enough </a:t>
            </a:r>
            <a:r>
              <a:rPr lang="en-US" sz="2200" b="1" dirty="0" smtClean="0">
                <a:solidFill>
                  <a:srgbClr val="002060"/>
                </a:solidFill>
              </a:rPr>
              <a:t> </a:t>
            </a:r>
            <a:r>
              <a:rPr lang="en-US" sz="2200" b="1" dirty="0">
                <a:solidFill>
                  <a:srgbClr val="002060"/>
                </a:solidFill>
              </a:rPr>
              <a:t>time to </a:t>
            </a:r>
            <a:r>
              <a:rPr lang="en-US" sz="2200" b="1" dirty="0" smtClean="0">
                <a:solidFill>
                  <a:srgbClr val="002060"/>
                </a:solidFill>
              </a:rPr>
              <a:t>practice.</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The team were provided with t </a:t>
            </a:r>
            <a:r>
              <a:rPr lang="en-US" sz="2200" b="1" dirty="0" smtClean="0">
                <a:solidFill>
                  <a:srgbClr val="C00000"/>
                </a:solidFill>
              </a:rPr>
              <a:t>a few of / a lot of </a:t>
            </a:r>
            <a:r>
              <a:rPr lang="en-US" sz="2200" b="1" dirty="0" smtClean="0">
                <a:solidFill>
                  <a:srgbClr val="002060"/>
                </a:solidFill>
              </a:rPr>
              <a:t> </a:t>
            </a:r>
            <a:r>
              <a:rPr lang="en-US" sz="2200" b="1" dirty="0">
                <a:solidFill>
                  <a:srgbClr val="002060"/>
                </a:solidFill>
              </a:rPr>
              <a:t>attention </a:t>
            </a:r>
            <a:r>
              <a:rPr lang="en-US" sz="2200" b="1" dirty="0" smtClean="0">
                <a:solidFill>
                  <a:srgbClr val="002060"/>
                </a:solidFill>
              </a:rPr>
              <a:t>and</a:t>
            </a:r>
            <a:r>
              <a:rPr lang="en-US" sz="2200" b="1" dirty="0">
                <a:solidFill>
                  <a:srgbClr val="C00000"/>
                </a:solidFill>
              </a:rPr>
              <a:t> many / </a:t>
            </a:r>
            <a:r>
              <a:rPr lang="en-US" sz="2200" b="1" dirty="0" smtClean="0">
                <a:solidFill>
                  <a:srgbClr val="C00000"/>
                </a:solidFill>
              </a:rPr>
              <a:t>plenty of </a:t>
            </a:r>
            <a:r>
              <a:rPr lang="en-US" sz="2200" b="1" dirty="0" smtClean="0">
                <a:solidFill>
                  <a:srgbClr val="002060"/>
                </a:solidFill>
              </a:rPr>
              <a:t> </a:t>
            </a:r>
            <a:r>
              <a:rPr lang="en-US" sz="2200" b="1" dirty="0">
                <a:solidFill>
                  <a:srgbClr val="002060"/>
                </a:solidFill>
              </a:rPr>
              <a:t>advice</a:t>
            </a:r>
            <a:r>
              <a:rPr lang="en-US" sz="2200" b="1" dirty="0" smtClean="0">
                <a:solidFill>
                  <a:srgbClr val="002060"/>
                </a:solidFill>
              </a:rPr>
              <a:t>.</a:t>
            </a:r>
            <a:endParaRPr lang="en-US" sz="2200" b="1" dirty="0">
              <a:solidFill>
                <a:srgbClr val="002060"/>
              </a:solidFill>
            </a:endParaRPr>
          </a:p>
        </p:txBody>
      </p:sp>
      <p:sp>
        <p:nvSpPr>
          <p:cNvPr id="2" name="Oval 1"/>
          <p:cNvSpPr/>
          <p:nvPr/>
        </p:nvSpPr>
        <p:spPr>
          <a:xfrm>
            <a:off x="5621803" y="1231184"/>
            <a:ext cx="887639"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43638636"/>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extLst mod="1">
    <p:ext uri="{E180D4A7-C9FB-4DFB-919C-405C955672EB}">
      <p14:showEvtLst xmlns:p14="http://schemas.microsoft.com/office/powerpoint/2010/main">
        <p14:playEvt time="34110" objId="2"/>
        <p14:stopEvt time="39354" objId="2"/>
        <p14:playEvt time="39558" objId="2"/>
        <p14:stopEvt time="41877" objId="2"/>
      </p14:showEvt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15</a:t>
            </a:fld>
            <a:endParaRPr lang="en-US"/>
          </a:p>
        </p:txBody>
      </p:sp>
      <p:sp>
        <p:nvSpPr>
          <p:cNvPr id="9" name="TextBox 8"/>
          <p:cNvSpPr txBox="1"/>
          <p:nvPr/>
        </p:nvSpPr>
        <p:spPr>
          <a:xfrm>
            <a:off x="95534" y="72449"/>
            <a:ext cx="4415728" cy="461665"/>
          </a:xfrm>
          <a:prstGeom prst="rect">
            <a:avLst/>
          </a:prstGeom>
          <a:solidFill>
            <a:srgbClr val="FFFF00"/>
          </a:solidFill>
        </p:spPr>
        <p:txBody>
          <a:bodyPr wrap="square" rtlCol="1">
            <a:spAutoFit/>
          </a:bodyPr>
          <a:lstStyle/>
          <a:p>
            <a:r>
              <a:rPr lang="en-US" sz="2400" b="1" dirty="0"/>
              <a:t>Now check your answers </a:t>
            </a:r>
            <a:r>
              <a:rPr lang="en-US" sz="2400" b="1" dirty="0" smtClean="0"/>
              <a:t>please.</a:t>
            </a:r>
            <a:endParaRPr lang="ar-BH" sz="2400" b="1" dirty="0"/>
          </a:p>
        </p:txBody>
      </p:sp>
      <p:sp>
        <p:nvSpPr>
          <p:cNvPr id="24" name="TextBox 23"/>
          <p:cNvSpPr txBox="1"/>
          <p:nvPr/>
        </p:nvSpPr>
        <p:spPr>
          <a:xfrm>
            <a:off x="151601" y="1009465"/>
            <a:ext cx="12152060" cy="5509200"/>
          </a:xfrm>
          <a:prstGeom prst="rect">
            <a:avLst/>
          </a:prstGeom>
          <a:noFill/>
        </p:spPr>
        <p:txBody>
          <a:bodyPr wrap="square" rtlCol="1">
            <a:spAutoFit/>
          </a:bodyPr>
          <a:lstStyle/>
          <a:p>
            <a:pPr marL="342900" indent="-342900">
              <a:lnSpc>
                <a:spcPct val="200000"/>
              </a:lnSpc>
              <a:buAutoNum type="arabicPeriod"/>
            </a:pPr>
            <a:r>
              <a:rPr lang="en-US" sz="2200" b="1" dirty="0" smtClean="0">
                <a:solidFill>
                  <a:srgbClr val="002060"/>
                </a:solidFill>
              </a:rPr>
              <a:t>You can tell me now. I’ </a:t>
            </a:r>
            <a:r>
              <a:rPr lang="en-US" sz="2200" b="1" dirty="0">
                <a:solidFill>
                  <a:srgbClr val="002060"/>
                </a:solidFill>
              </a:rPr>
              <a:t>ve got </a:t>
            </a:r>
            <a:r>
              <a:rPr lang="en-US" sz="2200" b="1" dirty="0" smtClean="0">
                <a:solidFill>
                  <a:srgbClr val="002060"/>
                </a:solidFill>
              </a:rPr>
              <a:t> </a:t>
            </a:r>
            <a:r>
              <a:rPr lang="en-US" sz="2200" b="1" dirty="0" smtClean="0">
                <a:solidFill>
                  <a:srgbClr val="C00000"/>
                </a:solidFill>
              </a:rPr>
              <a:t>a couple of  / a little   </a:t>
            </a:r>
            <a:r>
              <a:rPr lang="en-US" sz="2200" b="1" dirty="0" smtClean="0">
                <a:solidFill>
                  <a:srgbClr val="002060"/>
                </a:solidFill>
              </a:rPr>
              <a:t>time </a:t>
            </a:r>
            <a:r>
              <a:rPr lang="en-US" sz="2200" b="1" dirty="0">
                <a:solidFill>
                  <a:srgbClr val="002060"/>
                </a:solidFill>
              </a:rPr>
              <a:t>before my next </a:t>
            </a:r>
            <a:r>
              <a:rPr lang="en-US" sz="2200" b="1" dirty="0" smtClean="0">
                <a:solidFill>
                  <a:srgbClr val="002060"/>
                </a:solidFill>
              </a:rPr>
              <a:t>session.</a:t>
            </a:r>
            <a:endParaRPr lang="en-US" sz="2200" b="1" dirty="0">
              <a:solidFill>
                <a:srgbClr val="002060"/>
              </a:solidFill>
            </a:endParaRPr>
          </a:p>
          <a:p>
            <a:pPr marL="342900" indent="-342900">
              <a:lnSpc>
                <a:spcPct val="200000"/>
              </a:lnSpc>
              <a:buAutoNum type="arabicPeriod"/>
            </a:pPr>
            <a:r>
              <a:rPr lang="en-US" sz="2200" b="1" dirty="0">
                <a:solidFill>
                  <a:srgbClr val="002060"/>
                </a:solidFill>
              </a:rPr>
              <a:t>He is an expert. He </a:t>
            </a:r>
            <a:r>
              <a:rPr lang="en-US" sz="2200" b="1" dirty="0" smtClean="0">
                <a:solidFill>
                  <a:srgbClr val="002060"/>
                </a:solidFill>
              </a:rPr>
              <a:t>taught  </a:t>
            </a:r>
            <a:r>
              <a:rPr lang="en-US" sz="2200" b="1" dirty="0" smtClean="0"/>
              <a:t> </a:t>
            </a:r>
            <a:r>
              <a:rPr lang="en-US" sz="2200" b="1" dirty="0" smtClean="0">
                <a:solidFill>
                  <a:srgbClr val="C00000"/>
                </a:solidFill>
              </a:rPr>
              <a:t>many / no  </a:t>
            </a:r>
            <a:r>
              <a:rPr lang="en-US" sz="2200" b="1" dirty="0" smtClean="0">
                <a:solidFill>
                  <a:srgbClr val="002060"/>
                </a:solidFill>
              </a:rPr>
              <a:t>students and even helped </a:t>
            </a:r>
            <a:r>
              <a:rPr lang="en-US" sz="2200" b="1" dirty="0" smtClean="0">
                <a:solidFill>
                  <a:srgbClr val="C00000"/>
                </a:solidFill>
              </a:rPr>
              <a:t>plenty of </a:t>
            </a:r>
            <a:r>
              <a:rPr lang="en-US" sz="2200" b="1" dirty="0">
                <a:solidFill>
                  <a:srgbClr val="C00000"/>
                </a:solidFill>
              </a:rPr>
              <a:t>/ </a:t>
            </a:r>
            <a:r>
              <a:rPr lang="en-US" sz="2200" b="1" dirty="0" smtClean="0">
                <a:solidFill>
                  <a:srgbClr val="C00000"/>
                </a:solidFill>
              </a:rPr>
              <a:t>some </a:t>
            </a:r>
            <a:r>
              <a:rPr lang="en-US" sz="2200" b="1" dirty="0" smtClean="0">
                <a:solidFill>
                  <a:srgbClr val="002060"/>
                </a:solidFill>
              </a:rPr>
              <a:t>of his colleagues .</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It wasn’t a real problem </a:t>
            </a:r>
            <a:r>
              <a:rPr lang="en-US" sz="2200" b="1" dirty="0">
                <a:solidFill>
                  <a:srgbClr val="002060"/>
                </a:solidFill>
              </a:rPr>
              <a:t>, just </a:t>
            </a:r>
            <a:r>
              <a:rPr lang="en-US" sz="2200" b="1" dirty="0" smtClean="0">
                <a:solidFill>
                  <a:srgbClr val="002060"/>
                </a:solidFill>
              </a:rPr>
              <a:t> </a:t>
            </a:r>
            <a:r>
              <a:rPr lang="en-US" sz="2200" b="1" dirty="0" smtClean="0">
                <a:solidFill>
                  <a:srgbClr val="C00000"/>
                </a:solidFill>
              </a:rPr>
              <a:t>a lot of/ a couple of  </a:t>
            </a:r>
            <a:r>
              <a:rPr lang="en-US" sz="2200" b="1" dirty="0" smtClean="0">
                <a:solidFill>
                  <a:srgbClr val="002060"/>
                </a:solidFill>
              </a:rPr>
              <a:t>trainees </a:t>
            </a:r>
            <a:r>
              <a:rPr lang="en-US" sz="2200" b="1" dirty="0">
                <a:solidFill>
                  <a:srgbClr val="002060"/>
                </a:solidFill>
              </a:rPr>
              <a:t>who were a bit difficult.</a:t>
            </a:r>
          </a:p>
          <a:p>
            <a:pPr marL="342900" indent="-342900">
              <a:lnSpc>
                <a:spcPct val="200000"/>
              </a:lnSpc>
              <a:buAutoNum type="arabicPeriod"/>
            </a:pPr>
            <a:r>
              <a:rPr lang="en-US" sz="2200" b="1" dirty="0" smtClean="0">
                <a:solidFill>
                  <a:srgbClr val="002060"/>
                </a:solidFill>
              </a:rPr>
              <a:t>One challenge is that </a:t>
            </a:r>
            <a:r>
              <a:rPr lang="en-US" sz="2200" b="1" dirty="0" smtClean="0">
                <a:solidFill>
                  <a:srgbClr val="C00000"/>
                </a:solidFill>
              </a:rPr>
              <a:t>no / many  </a:t>
            </a:r>
            <a:r>
              <a:rPr lang="en-US" sz="2200" b="1" dirty="0" smtClean="0">
                <a:solidFill>
                  <a:srgbClr val="002060"/>
                </a:solidFill>
              </a:rPr>
              <a:t>employees believe </a:t>
            </a:r>
            <a:r>
              <a:rPr lang="en-US" sz="2200" b="1" dirty="0">
                <a:solidFill>
                  <a:srgbClr val="002060"/>
                </a:solidFill>
              </a:rPr>
              <a:t>they don’t need to </a:t>
            </a:r>
            <a:r>
              <a:rPr lang="en-US" sz="2200" b="1" dirty="0" smtClean="0">
                <a:solidFill>
                  <a:srgbClr val="002060"/>
                </a:solidFill>
              </a:rPr>
              <a:t>be trained.</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This company has   </a:t>
            </a:r>
            <a:r>
              <a:rPr lang="en-US" sz="2200" b="1" dirty="0">
                <a:solidFill>
                  <a:srgbClr val="C00000"/>
                </a:solidFill>
              </a:rPr>
              <a:t>no  /  a little  </a:t>
            </a:r>
            <a:r>
              <a:rPr lang="en-US" sz="2200" b="1" dirty="0" smtClean="0">
                <a:solidFill>
                  <a:srgbClr val="002060"/>
                </a:solidFill>
              </a:rPr>
              <a:t>rules </a:t>
            </a:r>
            <a:r>
              <a:rPr lang="en-US" sz="2200" b="1" dirty="0">
                <a:solidFill>
                  <a:srgbClr val="002060"/>
                </a:solidFill>
              </a:rPr>
              <a:t>about uniforms.</a:t>
            </a:r>
          </a:p>
          <a:p>
            <a:pPr marL="342900" indent="-342900">
              <a:lnSpc>
                <a:spcPct val="200000"/>
              </a:lnSpc>
              <a:buAutoNum type="arabicPeriod"/>
            </a:pPr>
            <a:r>
              <a:rPr lang="en-US" sz="2200" b="1" dirty="0">
                <a:solidFill>
                  <a:srgbClr val="002060"/>
                </a:solidFill>
              </a:rPr>
              <a:t>I used to do all the </a:t>
            </a:r>
            <a:r>
              <a:rPr lang="en-US" sz="2200" b="1" dirty="0" smtClean="0">
                <a:solidFill>
                  <a:srgbClr val="002060"/>
                </a:solidFill>
              </a:rPr>
              <a:t>work </a:t>
            </a:r>
            <a:r>
              <a:rPr lang="en-US" sz="2200" b="1" dirty="0">
                <a:solidFill>
                  <a:srgbClr val="002060"/>
                </a:solidFill>
              </a:rPr>
              <a:t>on my </a:t>
            </a:r>
            <a:r>
              <a:rPr lang="en-US" sz="2200" b="1" dirty="0" smtClean="0">
                <a:solidFill>
                  <a:srgbClr val="002060"/>
                </a:solidFill>
              </a:rPr>
              <a:t>own</a:t>
            </a:r>
            <a:r>
              <a:rPr lang="en-US" sz="2200" b="1" dirty="0">
                <a:solidFill>
                  <a:srgbClr val="C00000"/>
                </a:solidFill>
              </a:rPr>
              <a:t> </a:t>
            </a:r>
            <a:r>
              <a:rPr lang="en-US" sz="2200" b="1" dirty="0" smtClean="0">
                <a:solidFill>
                  <a:srgbClr val="002060"/>
                </a:solidFill>
              </a:rPr>
              <a:t>with </a:t>
            </a:r>
            <a:r>
              <a:rPr lang="en-US" sz="2200" b="1" dirty="0">
                <a:solidFill>
                  <a:srgbClr val="C00000"/>
                </a:solidFill>
              </a:rPr>
              <a:t>many / no</a:t>
            </a:r>
            <a:r>
              <a:rPr lang="en-US" sz="2200" b="1" dirty="0">
                <a:solidFill>
                  <a:srgbClr val="002060"/>
                </a:solidFill>
              </a:rPr>
              <a:t> </a:t>
            </a:r>
            <a:r>
              <a:rPr lang="en-US" sz="2200" b="1" dirty="0" smtClean="0">
                <a:solidFill>
                  <a:srgbClr val="002060"/>
                </a:solidFill>
              </a:rPr>
              <a:t>help, </a:t>
            </a:r>
            <a:r>
              <a:rPr lang="en-US" sz="2200" b="1" dirty="0">
                <a:solidFill>
                  <a:srgbClr val="002060"/>
                </a:solidFill>
              </a:rPr>
              <a:t>but </a:t>
            </a:r>
            <a:r>
              <a:rPr lang="en-US" sz="2200" b="1" dirty="0" smtClean="0">
                <a:solidFill>
                  <a:srgbClr val="002060"/>
                </a:solidFill>
              </a:rPr>
              <a:t>this </a:t>
            </a:r>
            <a:r>
              <a:rPr lang="en-US" sz="2200" b="1" dirty="0">
                <a:solidFill>
                  <a:srgbClr val="002060"/>
                </a:solidFill>
              </a:rPr>
              <a:t>year I </a:t>
            </a:r>
            <a:r>
              <a:rPr lang="en-US" sz="2200" b="1" dirty="0" smtClean="0">
                <a:solidFill>
                  <a:srgbClr val="002060"/>
                </a:solidFill>
              </a:rPr>
              <a:t>need </a:t>
            </a:r>
            <a:r>
              <a:rPr lang="en-US" sz="2200" b="1" dirty="0" smtClean="0">
                <a:solidFill>
                  <a:srgbClr val="C00000"/>
                </a:solidFill>
              </a:rPr>
              <a:t>a few </a:t>
            </a:r>
            <a:r>
              <a:rPr lang="en-US" sz="2200" b="1" dirty="0">
                <a:solidFill>
                  <a:srgbClr val="C00000"/>
                </a:solidFill>
              </a:rPr>
              <a:t>/ </a:t>
            </a:r>
            <a:r>
              <a:rPr lang="en-US" sz="2200" b="1" dirty="0" smtClean="0">
                <a:solidFill>
                  <a:srgbClr val="C00000"/>
                </a:solidFill>
              </a:rPr>
              <a:t>some </a:t>
            </a:r>
            <a:r>
              <a:rPr lang="en-US" sz="2200" b="1" dirty="0" smtClean="0">
                <a:solidFill>
                  <a:srgbClr val="002060"/>
                </a:solidFill>
              </a:rPr>
              <a:t>.</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Students should be given </a:t>
            </a:r>
            <a:r>
              <a:rPr lang="en-US" sz="2200" b="1" dirty="0" smtClean="0">
                <a:solidFill>
                  <a:srgbClr val="C00000"/>
                </a:solidFill>
              </a:rPr>
              <a:t> many /   enough </a:t>
            </a:r>
            <a:r>
              <a:rPr lang="en-US" sz="2200" b="1" dirty="0" smtClean="0">
                <a:solidFill>
                  <a:srgbClr val="002060"/>
                </a:solidFill>
              </a:rPr>
              <a:t> </a:t>
            </a:r>
            <a:r>
              <a:rPr lang="en-US" sz="2200" b="1" dirty="0">
                <a:solidFill>
                  <a:srgbClr val="002060"/>
                </a:solidFill>
              </a:rPr>
              <a:t>time to </a:t>
            </a:r>
            <a:r>
              <a:rPr lang="en-US" sz="2200" b="1" dirty="0" smtClean="0">
                <a:solidFill>
                  <a:srgbClr val="002060"/>
                </a:solidFill>
              </a:rPr>
              <a:t>practice.</a:t>
            </a:r>
            <a:endParaRPr lang="en-US" sz="2200" b="1" dirty="0">
              <a:solidFill>
                <a:srgbClr val="002060"/>
              </a:solidFill>
            </a:endParaRPr>
          </a:p>
          <a:p>
            <a:pPr marL="342900" indent="-342900">
              <a:lnSpc>
                <a:spcPct val="200000"/>
              </a:lnSpc>
              <a:buAutoNum type="arabicPeriod"/>
            </a:pPr>
            <a:r>
              <a:rPr lang="en-US" sz="2200" b="1" dirty="0" smtClean="0">
                <a:solidFill>
                  <a:srgbClr val="002060"/>
                </a:solidFill>
              </a:rPr>
              <a:t>The team were provided with t </a:t>
            </a:r>
            <a:r>
              <a:rPr lang="en-US" sz="2200" b="1" dirty="0" smtClean="0">
                <a:solidFill>
                  <a:srgbClr val="C00000"/>
                </a:solidFill>
              </a:rPr>
              <a:t>a few of / a lot of </a:t>
            </a:r>
            <a:r>
              <a:rPr lang="en-US" sz="2200" b="1" dirty="0" smtClean="0">
                <a:solidFill>
                  <a:srgbClr val="002060"/>
                </a:solidFill>
              </a:rPr>
              <a:t> </a:t>
            </a:r>
            <a:r>
              <a:rPr lang="en-US" sz="2200" b="1" dirty="0">
                <a:solidFill>
                  <a:srgbClr val="002060"/>
                </a:solidFill>
              </a:rPr>
              <a:t>attention </a:t>
            </a:r>
            <a:r>
              <a:rPr lang="en-US" sz="2200" b="1" dirty="0" smtClean="0">
                <a:solidFill>
                  <a:srgbClr val="002060"/>
                </a:solidFill>
              </a:rPr>
              <a:t>and</a:t>
            </a:r>
            <a:r>
              <a:rPr lang="en-US" sz="2200" b="1" dirty="0">
                <a:solidFill>
                  <a:srgbClr val="C00000"/>
                </a:solidFill>
              </a:rPr>
              <a:t> many / </a:t>
            </a:r>
            <a:r>
              <a:rPr lang="en-US" sz="2200" b="1" dirty="0" smtClean="0">
                <a:solidFill>
                  <a:srgbClr val="C00000"/>
                </a:solidFill>
              </a:rPr>
              <a:t>plenty of </a:t>
            </a:r>
            <a:r>
              <a:rPr lang="en-US" sz="2200" b="1" dirty="0" smtClean="0">
                <a:solidFill>
                  <a:srgbClr val="002060"/>
                </a:solidFill>
              </a:rPr>
              <a:t> </a:t>
            </a:r>
            <a:r>
              <a:rPr lang="en-US" sz="2200" b="1" dirty="0">
                <a:solidFill>
                  <a:srgbClr val="002060"/>
                </a:solidFill>
              </a:rPr>
              <a:t>advice</a:t>
            </a:r>
            <a:r>
              <a:rPr lang="en-US" sz="2200" b="1" dirty="0" smtClean="0">
                <a:solidFill>
                  <a:srgbClr val="002060"/>
                </a:solidFill>
              </a:rPr>
              <a:t>.</a:t>
            </a:r>
            <a:endParaRPr lang="en-US" sz="2200" b="1" dirty="0">
              <a:solidFill>
                <a:srgbClr val="002060"/>
              </a:solidFill>
            </a:endParaRPr>
          </a:p>
        </p:txBody>
      </p:sp>
      <p:sp>
        <p:nvSpPr>
          <p:cNvPr id="25" name="Oval 24"/>
          <p:cNvSpPr/>
          <p:nvPr/>
        </p:nvSpPr>
        <p:spPr>
          <a:xfrm>
            <a:off x="5621803" y="1231184"/>
            <a:ext cx="887639"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Oval 25"/>
          <p:cNvSpPr/>
          <p:nvPr/>
        </p:nvSpPr>
        <p:spPr>
          <a:xfrm>
            <a:off x="3623623" y="1917739"/>
            <a:ext cx="887639"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Oval 26"/>
          <p:cNvSpPr/>
          <p:nvPr/>
        </p:nvSpPr>
        <p:spPr>
          <a:xfrm>
            <a:off x="9366165" y="1917739"/>
            <a:ext cx="887639"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Oval 27"/>
          <p:cNvSpPr/>
          <p:nvPr/>
        </p:nvSpPr>
        <p:spPr>
          <a:xfrm>
            <a:off x="5118581" y="2516864"/>
            <a:ext cx="1390861" cy="587011"/>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Oval 28"/>
          <p:cNvSpPr/>
          <p:nvPr/>
        </p:nvSpPr>
        <p:spPr>
          <a:xfrm>
            <a:off x="3601745" y="3284173"/>
            <a:ext cx="762026"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Oval 29"/>
          <p:cNvSpPr/>
          <p:nvPr/>
        </p:nvSpPr>
        <p:spPr>
          <a:xfrm>
            <a:off x="2640569" y="3874882"/>
            <a:ext cx="636785" cy="458041"/>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Oval 30"/>
          <p:cNvSpPr/>
          <p:nvPr/>
        </p:nvSpPr>
        <p:spPr>
          <a:xfrm>
            <a:off x="6110889" y="4680640"/>
            <a:ext cx="579622" cy="334361"/>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Oval 31"/>
          <p:cNvSpPr/>
          <p:nvPr/>
        </p:nvSpPr>
        <p:spPr>
          <a:xfrm>
            <a:off x="10362445" y="4607874"/>
            <a:ext cx="762026" cy="47989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Oval 33"/>
          <p:cNvSpPr/>
          <p:nvPr/>
        </p:nvSpPr>
        <p:spPr>
          <a:xfrm>
            <a:off x="4588174" y="5276662"/>
            <a:ext cx="1006469" cy="515485"/>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Oval 34"/>
          <p:cNvSpPr/>
          <p:nvPr/>
        </p:nvSpPr>
        <p:spPr>
          <a:xfrm>
            <a:off x="5348964" y="5897663"/>
            <a:ext cx="1006469" cy="515485"/>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Oval 35"/>
          <p:cNvSpPr/>
          <p:nvPr/>
        </p:nvSpPr>
        <p:spPr>
          <a:xfrm>
            <a:off x="8862930" y="5897664"/>
            <a:ext cx="1159256" cy="621002"/>
          </a:xfrm>
          <a:prstGeom prst="ellipse">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24856352"/>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16</a:t>
            </a:fld>
            <a:endParaRPr lang="en-US"/>
          </a:p>
        </p:txBody>
      </p:sp>
      <p:sp>
        <p:nvSpPr>
          <p:cNvPr id="4" name="TextBox 3"/>
          <p:cNvSpPr txBox="1"/>
          <p:nvPr/>
        </p:nvSpPr>
        <p:spPr>
          <a:xfrm>
            <a:off x="1073624" y="521000"/>
            <a:ext cx="8844099" cy="954107"/>
          </a:xfrm>
          <a:prstGeom prst="rect">
            <a:avLst/>
          </a:prstGeom>
          <a:solidFill>
            <a:srgbClr val="FFC000"/>
          </a:solidFill>
        </p:spPr>
        <p:txBody>
          <a:bodyPr wrap="square" rtlCol="1">
            <a:spAutoFit/>
          </a:bodyPr>
          <a:lstStyle/>
          <a:p>
            <a:r>
              <a:rPr lang="en-US" sz="2800" b="1" dirty="0">
                <a:solidFill>
                  <a:srgbClr val="C00000"/>
                </a:solidFill>
              </a:rPr>
              <a:t>Make sentences about the people below. Try to use as many expressions of quantity as possible. </a:t>
            </a:r>
            <a:endParaRPr lang="ar-BH" sz="2800" b="1"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92235555"/>
              </p:ext>
            </p:extLst>
          </p:nvPr>
        </p:nvGraphicFramePr>
        <p:xfrm>
          <a:off x="1037230" y="1705970"/>
          <a:ext cx="10140286" cy="3780430"/>
        </p:xfrm>
        <a:graphic>
          <a:graphicData uri="http://schemas.openxmlformats.org/drawingml/2006/table">
            <a:tbl>
              <a:tblPr rtl="1"/>
              <a:tblGrid>
                <a:gridCol w="10140286">
                  <a:extLst>
                    <a:ext uri="{9D8B030D-6E8A-4147-A177-3AD203B41FA5}">
                      <a16:colId xmlns="" xmlns:a16="http://schemas.microsoft.com/office/drawing/2014/main" val="20000"/>
                    </a:ext>
                  </a:extLst>
                </a:gridCol>
              </a:tblGrid>
              <a:tr h="3780430">
                <a:tc>
                  <a:txBody>
                    <a:bodyPr/>
                    <a:lstStyle/>
                    <a:p>
                      <a:pPr algn="l" rtl="1"/>
                      <a:r>
                        <a:rPr lang="en-US" sz="2400" b="1" dirty="0">
                          <a:solidFill>
                            <a:srgbClr val="002060"/>
                          </a:solidFill>
                        </a:rPr>
                        <a:t>A few                          people</a:t>
                      </a:r>
                      <a:r>
                        <a:rPr lang="en-US" sz="2400" b="1" baseline="0" dirty="0">
                          <a:solidFill>
                            <a:srgbClr val="002060"/>
                          </a:solidFill>
                        </a:rPr>
                        <a:t> in my country /town /family ….</a:t>
                      </a:r>
                      <a:endParaRPr lang="en-US" sz="2400" b="1" dirty="0">
                        <a:solidFill>
                          <a:srgbClr val="002060"/>
                        </a:solidFill>
                      </a:endParaRPr>
                    </a:p>
                    <a:p>
                      <a:pPr algn="l" rtl="1"/>
                      <a:r>
                        <a:rPr lang="en-US" sz="2400" b="1" dirty="0">
                          <a:solidFill>
                            <a:srgbClr val="002060"/>
                          </a:solidFill>
                        </a:rPr>
                        <a:t>Some </a:t>
                      </a:r>
                    </a:p>
                    <a:p>
                      <a:pPr algn="l" rtl="1"/>
                      <a:r>
                        <a:rPr lang="en-US" sz="2400" b="1" dirty="0">
                          <a:solidFill>
                            <a:srgbClr val="002060"/>
                          </a:solidFill>
                        </a:rPr>
                        <a:t>Enough </a:t>
                      </a:r>
                    </a:p>
                    <a:p>
                      <a:pPr algn="l" rtl="1"/>
                      <a:r>
                        <a:rPr lang="en-US" sz="2400" b="1" dirty="0">
                          <a:solidFill>
                            <a:srgbClr val="002060"/>
                          </a:solidFill>
                        </a:rPr>
                        <a:t>Many</a:t>
                      </a:r>
                    </a:p>
                    <a:p>
                      <a:pPr algn="l" rtl="1"/>
                      <a:r>
                        <a:rPr lang="en-US" sz="2400" b="1" dirty="0">
                          <a:solidFill>
                            <a:srgbClr val="002060"/>
                          </a:solidFill>
                        </a:rPr>
                        <a:t>                                                       the students in my class……</a:t>
                      </a:r>
                    </a:p>
                    <a:p>
                      <a:pPr algn="l" rtl="1"/>
                      <a:r>
                        <a:rPr lang="en-US" sz="2400" b="1" dirty="0">
                          <a:solidFill>
                            <a:srgbClr val="002060"/>
                          </a:solidFill>
                        </a:rPr>
                        <a:t>                                         </a:t>
                      </a:r>
                      <a:r>
                        <a:rPr lang="en-US" sz="2400" b="1" u="sng" dirty="0">
                          <a:solidFill>
                            <a:srgbClr val="002060"/>
                          </a:solidFill>
                        </a:rPr>
                        <a:t>of</a:t>
                      </a:r>
                      <a:r>
                        <a:rPr lang="en-US" sz="2400" b="1" baseline="0" dirty="0">
                          <a:solidFill>
                            <a:srgbClr val="002060"/>
                          </a:solidFill>
                        </a:rPr>
                        <a:t>          </a:t>
                      </a:r>
                      <a:r>
                        <a:rPr lang="en-US" sz="2400" b="1" u="sng" baseline="0" dirty="0">
                          <a:solidFill>
                            <a:srgbClr val="002060"/>
                          </a:solidFill>
                        </a:rPr>
                        <a:t>my friends </a:t>
                      </a:r>
                      <a:r>
                        <a:rPr lang="en-US" sz="2400" b="1" baseline="0" dirty="0">
                          <a:solidFill>
                            <a:srgbClr val="002060"/>
                          </a:solidFill>
                        </a:rPr>
                        <a:t>/ colleagues…….</a:t>
                      </a:r>
                      <a:endParaRPr lang="en-US" sz="2400" b="1" dirty="0">
                        <a:solidFill>
                          <a:srgbClr val="002060"/>
                        </a:solidFill>
                      </a:endParaRPr>
                    </a:p>
                    <a:p>
                      <a:pPr algn="l" rtl="1"/>
                      <a:r>
                        <a:rPr lang="en-US" sz="2400" b="1" dirty="0">
                          <a:solidFill>
                            <a:srgbClr val="002060"/>
                          </a:solidFill>
                        </a:rPr>
                        <a:t>Plenty</a:t>
                      </a:r>
                    </a:p>
                    <a:p>
                      <a:pPr algn="l" rtl="1"/>
                      <a:r>
                        <a:rPr lang="en-US" sz="2400" b="1" dirty="0">
                          <a:solidFill>
                            <a:srgbClr val="002060"/>
                          </a:solidFill>
                        </a:rPr>
                        <a:t>A couple</a:t>
                      </a:r>
                    </a:p>
                    <a:p>
                      <a:pPr algn="l" rtl="1"/>
                      <a:r>
                        <a:rPr lang="en-US" sz="2400" b="1" u="sng" dirty="0">
                          <a:solidFill>
                            <a:srgbClr val="002060"/>
                          </a:solidFill>
                        </a:rPr>
                        <a:t>A lot </a:t>
                      </a:r>
                    </a:p>
                    <a:p>
                      <a:pPr algn="l" rtl="1"/>
                      <a:r>
                        <a:rPr lang="en-US" sz="2400" b="1" dirty="0">
                          <a:solidFill>
                            <a:srgbClr val="002060"/>
                          </a:solidFill>
                        </a:rPr>
                        <a:t>None</a:t>
                      </a:r>
                      <a:r>
                        <a:rPr lang="en-US" sz="2400" b="1" baseline="0" dirty="0">
                          <a:solidFill>
                            <a:srgbClr val="002060"/>
                          </a:solidFill>
                        </a:rPr>
                        <a:t> </a:t>
                      </a:r>
                      <a:endParaRPr lang="ar-BH" sz="2400" b="1" dirty="0">
                        <a:solidFill>
                          <a:srgbClr val="002060"/>
                        </a:solidFill>
                      </a:endParaRP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10000"/>
                  </a:ext>
                </a:extLst>
              </a:tr>
            </a:tbl>
          </a:graphicData>
        </a:graphic>
      </p:graphicFrame>
      <p:cxnSp>
        <p:nvCxnSpPr>
          <p:cNvPr id="7" name="Straight Connector 6"/>
          <p:cNvCxnSpPr/>
          <p:nvPr/>
        </p:nvCxnSpPr>
        <p:spPr>
          <a:xfrm>
            <a:off x="3398293" y="1665027"/>
            <a:ext cx="13647" cy="378043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493827" y="2538484"/>
            <a:ext cx="7642746" cy="682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26591" y="2606723"/>
            <a:ext cx="40943" cy="2838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091821" y="3657600"/>
            <a:ext cx="2320119" cy="1364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73624" y="5700848"/>
            <a:ext cx="7983749" cy="461665"/>
          </a:xfrm>
          <a:prstGeom prst="rect">
            <a:avLst/>
          </a:prstGeom>
          <a:noFill/>
        </p:spPr>
        <p:txBody>
          <a:bodyPr wrap="square" rtlCol="1">
            <a:spAutoFit/>
          </a:bodyPr>
          <a:lstStyle/>
          <a:p>
            <a:r>
              <a:rPr lang="en-US" sz="2400" b="1" dirty="0"/>
              <a:t>Example: </a:t>
            </a:r>
            <a:r>
              <a:rPr lang="en-US" sz="2400" b="1" dirty="0">
                <a:solidFill>
                  <a:srgbClr val="C00000"/>
                </a:solidFill>
              </a:rPr>
              <a:t>A lot of my friends are interested in </a:t>
            </a:r>
            <a:r>
              <a:rPr lang="en-US" sz="2400" b="1" dirty="0" smtClean="0">
                <a:solidFill>
                  <a:srgbClr val="C00000"/>
                </a:solidFill>
              </a:rPr>
              <a:t>technology. </a:t>
            </a:r>
            <a:endParaRPr lang="ar-BH" sz="2400" b="1" dirty="0">
              <a:solidFill>
                <a:srgbClr val="C00000"/>
              </a:solidFill>
            </a:endParaRPr>
          </a:p>
        </p:txBody>
      </p:sp>
      <p:sp>
        <p:nvSpPr>
          <p:cNvPr id="14" name="Rectangle 13">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custDataLst>
      <p:tags r:id="rId1"/>
    </p:custDataLst>
    <p:extLst>
      <p:ext uri="{BB962C8B-B14F-4D97-AF65-F5344CB8AC3E}">
        <p14:creationId xmlns:p14="http://schemas.microsoft.com/office/powerpoint/2010/main" val="1878795123"/>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extLst mod="1">
    <p:ext uri="{E180D4A7-C9FB-4DFB-919C-405C955672EB}">
      <p14:showEvtLst xmlns:p14="http://schemas.microsoft.com/office/powerpoint/2010/main">
        <p14:playEvt time="50866" objId="2"/>
        <p14:pauseEvt time="53718" objId="2"/>
        <p14:stopEvt time="53718" objId="2"/>
      </p14:showEvt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17</a:t>
            </a:fld>
            <a:endParaRPr lang="en-US"/>
          </a:p>
        </p:txBody>
      </p:sp>
      <p:sp>
        <p:nvSpPr>
          <p:cNvPr id="5" name="TextBox 4"/>
          <p:cNvSpPr txBox="1"/>
          <p:nvPr/>
        </p:nvSpPr>
        <p:spPr>
          <a:xfrm>
            <a:off x="423750" y="440593"/>
            <a:ext cx="10846208" cy="6129050"/>
          </a:xfrm>
          <a:prstGeom prst="rect">
            <a:avLst/>
          </a:prstGeom>
          <a:noFill/>
        </p:spPr>
        <p:txBody>
          <a:bodyPr wrap="square" rtlCol="1">
            <a:spAutoFit/>
          </a:bodyPr>
          <a:lstStyle/>
          <a:p>
            <a:pPr marL="342900" indent="-342900">
              <a:lnSpc>
                <a:spcPct val="150000"/>
              </a:lnSpc>
              <a:buFontTx/>
              <a:buChar char="-"/>
            </a:pPr>
            <a:r>
              <a:rPr lang="en-US" sz="2400" b="1" dirty="0" smtClean="0">
                <a:solidFill>
                  <a:srgbClr val="002060"/>
                </a:solidFill>
              </a:rPr>
              <a:t>A </a:t>
            </a:r>
            <a:r>
              <a:rPr lang="en-US" sz="2400" b="1" dirty="0">
                <a:solidFill>
                  <a:srgbClr val="002060"/>
                </a:solidFill>
              </a:rPr>
              <a:t>lot of my friends are interested in </a:t>
            </a:r>
            <a:r>
              <a:rPr lang="en-US" sz="2400" b="1" dirty="0" smtClean="0">
                <a:solidFill>
                  <a:srgbClr val="002060"/>
                </a:solidFill>
              </a:rPr>
              <a:t>technology.</a:t>
            </a:r>
          </a:p>
          <a:p>
            <a:pPr marL="342900" indent="-342900">
              <a:lnSpc>
                <a:spcPct val="150000"/>
              </a:lnSpc>
              <a:buFontTx/>
              <a:buChar char="-"/>
            </a:pPr>
            <a:r>
              <a:rPr lang="en-US" sz="2400" b="1" dirty="0" smtClean="0">
                <a:solidFill>
                  <a:srgbClr val="002060"/>
                </a:solidFill>
              </a:rPr>
              <a:t>A </a:t>
            </a:r>
            <a:r>
              <a:rPr lang="en-US" sz="2400" b="1" dirty="0">
                <a:solidFill>
                  <a:srgbClr val="002060"/>
                </a:solidFill>
              </a:rPr>
              <a:t>few people in my country </a:t>
            </a:r>
            <a:r>
              <a:rPr lang="en-US" sz="2400" b="1" dirty="0" smtClean="0">
                <a:solidFill>
                  <a:srgbClr val="002060"/>
                </a:solidFill>
              </a:rPr>
              <a:t>come </a:t>
            </a:r>
            <a:r>
              <a:rPr lang="en-US" sz="2400" b="1" dirty="0">
                <a:solidFill>
                  <a:srgbClr val="002060"/>
                </a:solidFill>
              </a:rPr>
              <a:t>from </a:t>
            </a:r>
            <a:r>
              <a:rPr lang="en-US" sz="2400" b="1" dirty="0" smtClean="0">
                <a:solidFill>
                  <a:srgbClr val="002060"/>
                </a:solidFill>
              </a:rPr>
              <a:t>Africa.</a:t>
            </a:r>
          </a:p>
          <a:p>
            <a:pPr marL="342900" indent="-342900">
              <a:lnSpc>
                <a:spcPct val="150000"/>
              </a:lnSpc>
              <a:buFontTx/>
              <a:buChar char="-"/>
            </a:pPr>
            <a:r>
              <a:rPr lang="en-US" sz="2400" b="1" dirty="0" smtClean="0">
                <a:solidFill>
                  <a:srgbClr val="002060"/>
                </a:solidFill>
              </a:rPr>
              <a:t>Some </a:t>
            </a:r>
            <a:r>
              <a:rPr lang="en-US" sz="2400" b="1" dirty="0">
                <a:solidFill>
                  <a:srgbClr val="002060"/>
                </a:solidFill>
              </a:rPr>
              <a:t>of the students in my class are very smart in </a:t>
            </a:r>
            <a:r>
              <a:rPr lang="en-US" sz="2400" b="1" dirty="0" smtClean="0">
                <a:solidFill>
                  <a:srgbClr val="002060"/>
                </a:solidFill>
              </a:rPr>
              <a:t>Mathematics.</a:t>
            </a:r>
          </a:p>
          <a:p>
            <a:pPr marL="342900" indent="-342900">
              <a:lnSpc>
                <a:spcPct val="150000"/>
              </a:lnSpc>
              <a:buFontTx/>
              <a:buChar char="-"/>
            </a:pPr>
            <a:r>
              <a:rPr lang="en-US" sz="2400" b="1" dirty="0" smtClean="0">
                <a:solidFill>
                  <a:srgbClr val="002060"/>
                </a:solidFill>
              </a:rPr>
              <a:t>A </a:t>
            </a:r>
            <a:r>
              <a:rPr lang="en-US" sz="2400" b="1" dirty="0">
                <a:solidFill>
                  <a:srgbClr val="002060"/>
                </a:solidFill>
              </a:rPr>
              <a:t>couple of my friends are coming to my house next weekend.</a:t>
            </a:r>
          </a:p>
          <a:p>
            <a:pPr marL="342900" indent="-342900">
              <a:lnSpc>
                <a:spcPct val="150000"/>
              </a:lnSpc>
              <a:buFontTx/>
              <a:buChar char="-"/>
            </a:pPr>
            <a:r>
              <a:rPr lang="en-US" sz="2400" b="1" dirty="0" smtClean="0">
                <a:solidFill>
                  <a:srgbClr val="002060"/>
                </a:solidFill>
              </a:rPr>
              <a:t>A </a:t>
            </a:r>
            <a:r>
              <a:rPr lang="en-US" sz="2400" b="1" dirty="0">
                <a:solidFill>
                  <a:srgbClr val="002060"/>
                </a:solidFill>
              </a:rPr>
              <a:t>lot of the students in my class </a:t>
            </a:r>
            <a:r>
              <a:rPr lang="en-US" sz="2400" b="1" dirty="0" smtClean="0">
                <a:solidFill>
                  <a:srgbClr val="002060"/>
                </a:solidFill>
              </a:rPr>
              <a:t>speak </a:t>
            </a:r>
            <a:r>
              <a:rPr lang="en-US" sz="2400" b="1" dirty="0">
                <a:solidFill>
                  <a:srgbClr val="002060"/>
                </a:solidFill>
              </a:rPr>
              <a:t>English </a:t>
            </a:r>
            <a:r>
              <a:rPr lang="en-US" sz="2400" b="1" dirty="0" smtClean="0">
                <a:solidFill>
                  <a:srgbClr val="002060"/>
                </a:solidFill>
              </a:rPr>
              <a:t>fluently.</a:t>
            </a:r>
          </a:p>
          <a:p>
            <a:pPr marL="342900" indent="-342900">
              <a:lnSpc>
                <a:spcPct val="150000"/>
              </a:lnSpc>
              <a:buFontTx/>
              <a:buChar char="-"/>
            </a:pPr>
            <a:r>
              <a:rPr lang="en-US" sz="2400" b="1" dirty="0" smtClean="0">
                <a:solidFill>
                  <a:srgbClr val="002060"/>
                </a:solidFill>
              </a:rPr>
              <a:t>Plenty </a:t>
            </a:r>
            <a:r>
              <a:rPr lang="en-US" sz="2400" b="1" dirty="0">
                <a:solidFill>
                  <a:srgbClr val="002060"/>
                </a:solidFill>
              </a:rPr>
              <a:t>of the students in my class scored A.</a:t>
            </a:r>
          </a:p>
          <a:p>
            <a:pPr marL="342900" indent="-342900">
              <a:lnSpc>
                <a:spcPct val="150000"/>
              </a:lnSpc>
              <a:buFontTx/>
              <a:buChar char="-"/>
            </a:pPr>
            <a:r>
              <a:rPr lang="en-US" sz="2400" b="1" dirty="0" smtClean="0">
                <a:solidFill>
                  <a:srgbClr val="002060"/>
                </a:solidFill>
              </a:rPr>
              <a:t>Many </a:t>
            </a:r>
            <a:r>
              <a:rPr lang="en-US" sz="2400" b="1" dirty="0">
                <a:solidFill>
                  <a:srgbClr val="002060"/>
                </a:solidFill>
              </a:rPr>
              <a:t>people in my town are </a:t>
            </a:r>
            <a:r>
              <a:rPr lang="en-US" sz="2400" b="1" dirty="0" smtClean="0">
                <a:solidFill>
                  <a:srgbClr val="002060"/>
                </a:solidFill>
              </a:rPr>
              <a:t>athletes.</a:t>
            </a:r>
          </a:p>
          <a:p>
            <a:pPr marL="342900" indent="-342900">
              <a:lnSpc>
                <a:spcPct val="150000"/>
              </a:lnSpc>
              <a:buFontTx/>
              <a:buChar char="-"/>
            </a:pPr>
            <a:r>
              <a:rPr lang="en-US" sz="2400" b="1" dirty="0" smtClean="0">
                <a:solidFill>
                  <a:srgbClr val="002060"/>
                </a:solidFill>
              </a:rPr>
              <a:t>Some </a:t>
            </a:r>
            <a:r>
              <a:rPr lang="en-US" sz="2400" b="1" dirty="0">
                <a:solidFill>
                  <a:srgbClr val="002060"/>
                </a:solidFill>
              </a:rPr>
              <a:t>people in my family </a:t>
            </a:r>
            <a:r>
              <a:rPr lang="en-US" sz="2400" b="1" dirty="0" smtClean="0">
                <a:solidFill>
                  <a:srgbClr val="002060"/>
                </a:solidFill>
              </a:rPr>
              <a:t>travelled to USA </a:t>
            </a:r>
            <a:r>
              <a:rPr lang="en-US" sz="2400" b="1" dirty="0">
                <a:solidFill>
                  <a:srgbClr val="002060"/>
                </a:solidFill>
              </a:rPr>
              <a:t>last </a:t>
            </a:r>
            <a:r>
              <a:rPr lang="en-US" sz="2400" b="1" dirty="0" smtClean="0">
                <a:solidFill>
                  <a:srgbClr val="002060"/>
                </a:solidFill>
              </a:rPr>
              <a:t>week.</a:t>
            </a:r>
          </a:p>
          <a:p>
            <a:pPr marL="342900" indent="-342900">
              <a:lnSpc>
                <a:spcPct val="150000"/>
              </a:lnSpc>
              <a:buFontTx/>
              <a:buChar char="-"/>
            </a:pPr>
            <a:r>
              <a:rPr lang="en-US" sz="2400" b="1" dirty="0" smtClean="0">
                <a:solidFill>
                  <a:srgbClr val="002060"/>
                </a:solidFill>
              </a:rPr>
              <a:t>Enough </a:t>
            </a:r>
            <a:r>
              <a:rPr lang="en-US" sz="2400" b="1" dirty="0">
                <a:solidFill>
                  <a:srgbClr val="002060"/>
                </a:solidFill>
              </a:rPr>
              <a:t>of my friends </a:t>
            </a:r>
            <a:r>
              <a:rPr lang="en-US" sz="2400" b="1" dirty="0" smtClean="0">
                <a:solidFill>
                  <a:srgbClr val="002060"/>
                </a:solidFill>
              </a:rPr>
              <a:t>like </a:t>
            </a:r>
            <a:r>
              <a:rPr lang="en-US" sz="2400" b="1" dirty="0">
                <a:solidFill>
                  <a:srgbClr val="002060"/>
                </a:solidFill>
              </a:rPr>
              <a:t>watching movies in the </a:t>
            </a:r>
            <a:r>
              <a:rPr lang="en-US" sz="2400" b="1" dirty="0" smtClean="0">
                <a:solidFill>
                  <a:srgbClr val="002060"/>
                </a:solidFill>
              </a:rPr>
              <a:t>cinema. I’m really lucky!</a:t>
            </a:r>
            <a:endParaRPr lang="en-US" sz="2400" b="1" dirty="0">
              <a:solidFill>
                <a:srgbClr val="002060"/>
              </a:solidFill>
            </a:endParaRPr>
          </a:p>
          <a:p>
            <a:pPr marL="342900" indent="-342900">
              <a:lnSpc>
                <a:spcPct val="150000"/>
              </a:lnSpc>
              <a:buFontTx/>
              <a:buChar char="-"/>
            </a:pPr>
            <a:r>
              <a:rPr lang="en-US" sz="2400" b="1" dirty="0" smtClean="0">
                <a:solidFill>
                  <a:srgbClr val="002060"/>
                </a:solidFill>
              </a:rPr>
              <a:t>None </a:t>
            </a:r>
            <a:r>
              <a:rPr lang="en-US" sz="2400" b="1" dirty="0">
                <a:solidFill>
                  <a:srgbClr val="002060"/>
                </a:solidFill>
              </a:rPr>
              <a:t>of my friends </a:t>
            </a:r>
            <a:r>
              <a:rPr lang="en-US" sz="2400" b="1" dirty="0" smtClean="0">
                <a:solidFill>
                  <a:srgbClr val="002060"/>
                </a:solidFill>
              </a:rPr>
              <a:t>need to improve their level </a:t>
            </a:r>
            <a:r>
              <a:rPr lang="en-US" sz="2400" b="1" dirty="0">
                <a:solidFill>
                  <a:srgbClr val="002060"/>
                </a:solidFill>
              </a:rPr>
              <a:t>in </a:t>
            </a:r>
            <a:r>
              <a:rPr lang="en-US" sz="2400" b="1" dirty="0" smtClean="0">
                <a:solidFill>
                  <a:srgbClr val="002060"/>
                </a:solidFill>
              </a:rPr>
              <a:t>science.</a:t>
            </a:r>
          </a:p>
          <a:p>
            <a:pPr marL="342900" indent="-342900">
              <a:lnSpc>
                <a:spcPct val="150000"/>
              </a:lnSpc>
              <a:buFontTx/>
              <a:buChar char="-"/>
            </a:pPr>
            <a:r>
              <a:rPr lang="en-US" sz="2400" b="1" dirty="0" smtClean="0">
                <a:solidFill>
                  <a:srgbClr val="002060"/>
                </a:solidFill>
              </a:rPr>
              <a:t>Plenty </a:t>
            </a:r>
            <a:r>
              <a:rPr lang="en-US" sz="2400" b="1" dirty="0">
                <a:solidFill>
                  <a:srgbClr val="002060"/>
                </a:solidFill>
              </a:rPr>
              <a:t>of my colleagues submitted their papers. </a:t>
            </a:r>
          </a:p>
        </p:txBody>
      </p:sp>
      <p:sp>
        <p:nvSpPr>
          <p:cNvPr id="6" name="TextBox 5"/>
          <p:cNvSpPr txBox="1"/>
          <p:nvPr/>
        </p:nvSpPr>
        <p:spPr>
          <a:xfrm>
            <a:off x="4218191" y="27151"/>
            <a:ext cx="3443175" cy="523220"/>
          </a:xfrm>
          <a:prstGeom prst="rect">
            <a:avLst/>
          </a:prstGeom>
          <a:solidFill>
            <a:srgbClr val="FFC000"/>
          </a:solidFill>
        </p:spPr>
        <p:txBody>
          <a:bodyPr wrap="square" rtlCol="1">
            <a:spAutoFit/>
          </a:bodyPr>
          <a:lstStyle/>
          <a:p>
            <a:pPr algn="ctr"/>
            <a:r>
              <a:rPr lang="en-US" sz="2800" b="1" dirty="0">
                <a:solidFill>
                  <a:srgbClr val="C00000"/>
                </a:solidFill>
              </a:rPr>
              <a:t>P</a:t>
            </a:r>
            <a:r>
              <a:rPr lang="en-US" sz="2800" b="1" dirty="0" smtClean="0">
                <a:solidFill>
                  <a:srgbClr val="C00000"/>
                </a:solidFill>
              </a:rPr>
              <a:t>ossible Answers </a:t>
            </a:r>
            <a:endParaRPr lang="ar-BH" sz="2800" b="1" dirty="0">
              <a:solidFill>
                <a:srgbClr val="C00000"/>
              </a:solidFill>
            </a:endParaRPr>
          </a:p>
        </p:txBody>
      </p:sp>
      <p:sp>
        <p:nvSpPr>
          <p:cNvPr id="7" name="Rectangle 6">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553142812"/>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69" y="2651017"/>
            <a:ext cx="11592731" cy="1035460"/>
          </a:xfrm>
          <a:solidFill>
            <a:schemeClr val="accent4">
              <a:lumMod val="20000"/>
              <a:lumOff val="80000"/>
            </a:schemeClr>
          </a:solidFill>
          <a:ln>
            <a:solidFill>
              <a:schemeClr val="accent4">
                <a:lumMod val="50000"/>
              </a:schemeClr>
            </a:solidFill>
          </a:ln>
        </p:spPr>
        <p:txBody>
          <a:bodyPr>
            <a:normAutofit/>
          </a:bodyPr>
          <a:lstStyle/>
          <a:p>
            <a:pPr marL="0" indent="0" algn="ctr">
              <a:buNone/>
            </a:pPr>
            <a:r>
              <a:rPr lang="en-GB" sz="6600" b="1" dirty="0" smtClean="0">
                <a:solidFill>
                  <a:srgbClr val="C00000"/>
                </a:solidFill>
                <a:latin typeface="Arial" panose="020B0604020202020204" pitchFamily="34" charset="0"/>
                <a:cs typeface="Arial" panose="020B0604020202020204" pitchFamily="34" charset="0"/>
              </a:rPr>
              <a:t>End of the Lesson</a:t>
            </a:r>
            <a:endParaRPr lang="en-US" sz="6600" b="1" dirty="0">
              <a:solidFill>
                <a:srgbClr val="C00000"/>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2360886511"/>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6903" y="1449213"/>
            <a:ext cx="5558009" cy="707886"/>
          </a:xfrm>
          <a:prstGeom prst="rect">
            <a:avLst/>
          </a:prstGeom>
          <a:noFill/>
        </p:spPr>
        <p:txBody>
          <a:bodyPr wrap="square" rtlCol="1">
            <a:spAutoFit/>
          </a:bodyPr>
          <a:lstStyle/>
          <a:p>
            <a:r>
              <a:rPr lang="en-US" sz="4000" b="1" dirty="0" smtClean="0">
                <a:solidFill>
                  <a:srgbClr val="C00000"/>
                </a:solidFill>
              </a:rPr>
              <a:t>Lesson Objectives</a:t>
            </a:r>
            <a:endParaRPr lang="ar-BH" sz="4000" b="1" dirty="0">
              <a:solidFill>
                <a:srgbClr val="C00000"/>
              </a:solidFill>
            </a:endParaRPr>
          </a:p>
        </p:txBody>
      </p:sp>
      <p:sp>
        <p:nvSpPr>
          <p:cNvPr id="3" name="Rectangle 2"/>
          <p:cNvSpPr/>
          <p:nvPr/>
        </p:nvSpPr>
        <p:spPr>
          <a:xfrm>
            <a:off x="1067438" y="2228576"/>
            <a:ext cx="9877086" cy="2677656"/>
          </a:xfrm>
          <a:prstGeom prst="rect">
            <a:avLst/>
          </a:prstGeom>
          <a:solidFill>
            <a:schemeClr val="bg1">
              <a:lumMod val="85000"/>
            </a:schemeClr>
          </a:solidFill>
        </p:spPr>
        <p:txBody>
          <a:bodyPr wrap="square">
            <a:spAutoFit/>
          </a:bodyPr>
          <a:lstStyle/>
          <a:p>
            <a:endParaRPr lang="en-US" sz="2800" b="1" dirty="0">
              <a:solidFill>
                <a:srgbClr val="002060"/>
              </a:solidFill>
            </a:endParaRPr>
          </a:p>
          <a:p>
            <a:pPr marL="457200" indent="-457200" algn="just">
              <a:buFont typeface="Arial" panose="020B0604020202020204" pitchFamily="34" charset="0"/>
              <a:buChar char="•"/>
            </a:pPr>
            <a:r>
              <a:rPr lang="en-US" sz="2800" b="1" dirty="0" smtClean="0"/>
              <a:t>To identify vocabulary related to trends.</a:t>
            </a:r>
          </a:p>
          <a:p>
            <a:pPr marL="457200" indent="-457200" algn="just">
              <a:buFont typeface="Arial" panose="020B0604020202020204" pitchFamily="34" charset="0"/>
              <a:buChar char="•"/>
            </a:pPr>
            <a:r>
              <a:rPr lang="en-US" sz="2800" b="1" dirty="0" smtClean="0"/>
              <a:t> To identify how technology affects culture. </a:t>
            </a:r>
          </a:p>
          <a:p>
            <a:pPr marL="457200" indent="-457200" algn="just">
              <a:buFont typeface="Arial" panose="020B0604020202020204" pitchFamily="34" charset="0"/>
              <a:buChar char="•"/>
            </a:pPr>
            <a:r>
              <a:rPr lang="en-US" sz="2800" b="1" dirty="0"/>
              <a:t>To read for specific information</a:t>
            </a:r>
            <a:r>
              <a:rPr lang="en-US" sz="2800" b="1" dirty="0" smtClean="0"/>
              <a:t>.</a:t>
            </a:r>
          </a:p>
          <a:p>
            <a:pPr marL="457200" indent="-457200" algn="just">
              <a:buFont typeface="Arial" panose="020B0604020202020204" pitchFamily="34" charset="0"/>
              <a:buChar char="•"/>
            </a:pPr>
            <a:r>
              <a:rPr lang="en-US" sz="2800" b="1" dirty="0" smtClean="0"/>
              <a:t>To identify and use expressions of quantity.</a:t>
            </a:r>
          </a:p>
          <a:p>
            <a:pPr algn="just"/>
            <a:endParaRPr lang="en-US" sz="2800" b="1" dirty="0"/>
          </a:p>
        </p:txBody>
      </p:sp>
      <p:sp>
        <p:nvSpPr>
          <p:cNvPr id="6" name="Slide Number Placeholder 5"/>
          <p:cNvSpPr>
            <a:spLocks noGrp="1"/>
          </p:cNvSpPr>
          <p:nvPr>
            <p:ph type="sldNum" sz="quarter" idx="12"/>
          </p:nvPr>
        </p:nvSpPr>
        <p:spPr/>
        <p:txBody>
          <a:bodyPr/>
          <a:lstStyle/>
          <a:p>
            <a:fld id="{86F20112-F681-4D23-BAD6-386DBC2EFDE9}" type="slidenum">
              <a:rPr lang="en-US" smtClean="0"/>
              <a:t>2</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908" y="0"/>
            <a:ext cx="1646183" cy="1460310"/>
          </a:xfrm>
          <a:prstGeom prst="rect">
            <a:avLst/>
          </a:prstGeom>
        </p:spPr>
      </p:pic>
      <p:sp>
        <p:nvSpPr>
          <p:cNvPr id="7" name="Rectangle 6">
            <a:extLst>
              <a:ext uri="{FF2B5EF4-FFF2-40B4-BE49-F238E27FC236}">
                <a16:creationId xmlns="" xmlns:a16="http://schemas.microsoft.com/office/drawing/2014/main" id="{13C2E9CA-3705-46B0-9D66-5EB5476966B1}"/>
              </a:ext>
            </a:extLst>
          </p:cNvPr>
          <p:cNvSpPr/>
          <p:nvPr/>
        </p:nvSpPr>
        <p:spPr>
          <a:xfrm>
            <a:off x="0" y="6167477"/>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1510770458"/>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3</a:t>
            </a:fld>
            <a:endParaRPr lang="en-US"/>
          </a:p>
        </p:txBody>
      </p:sp>
      <p:sp>
        <p:nvSpPr>
          <p:cNvPr id="5" name="Rectangle 4">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
        <p:nvSpPr>
          <p:cNvPr id="6" name="Rectangle 5"/>
          <p:cNvSpPr/>
          <p:nvPr/>
        </p:nvSpPr>
        <p:spPr>
          <a:xfrm>
            <a:off x="372260" y="285263"/>
            <a:ext cx="4604001" cy="584775"/>
          </a:xfrm>
          <a:prstGeom prst="rect">
            <a:avLst/>
          </a:prstGeom>
        </p:spPr>
        <p:txBody>
          <a:bodyPr wrap="square">
            <a:spAutoFit/>
          </a:bodyPr>
          <a:lstStyle/>
          <a:p>
            <a:r>
              <a:rPr lang="en-US" sz="3200" b="1" dirty="0" smtClean="0">
                <a:solidFill>
                  <a:schemeClr val="accent5">
                    <a:lumMod val="50000"/>
                  </a:schemeClr>
                </a:solidFill>
              </a:rPr>
              <a:t>What is the meaning of</a:t>
            </a:r>
            <a:endParaRPr lang="en-US" sz="2800" dirty="0">
              <a:solidFill>
                <a:schemeClr val="accent5">
                  <a:lumMod val="50000"/>
                </a:schemeClr>
              </a:solidFill>
            </a:endParaRPr>
          </a:p>
        </p:txBody>
      </p:sp>
      <p:sp>
        <p:nvSpPr>
          <p:cNvPr id="7" name="Rectangle 6"/>
          <p:cNvSpPr/>
          <p:nvPr/>
        </p:nvSpPr>
        <p:spPr>
          <a:xfrm>
            <a:off x="4041031" y="276332"/>
            <a:ext cx="2605070" cy="584775"/>
          </a:xfrm>
          <a:prstGeom prst="rect">
            <a:avLst/>
          </a:prstGeom>
        </p:spPr>
        <p:txBody>
          <a:bodyPr wrap="square">
            <a:spAutoFit/>
          </a:bodyPr>
          <a:lstStyle/>
          <a:p>
            <a:pPr algn="ctr"/>
            <a:r>
              <a:rPr lang="en-US" sz="3200" b="1" dirty="0" smtClean="0">
                <a:solidFill>
                  <a:srgbClr val="C00000"/>
                </a:solidFill>
              </a:rPr>
              <a:t>TREND </a:t>
            </a:r>
            <a:r>
              <a:rPr lang="en-US" sz="3200" b="1" dirty="0">
                <a:solidFill>
                  <a:schemeClr val="accent5">
                    <a:lumMod val="50000"/>
                  </a:schemeClr>
                </a:solidFill>
              </a:rPr>
              <a:t>?</a:t>
            </a:r>
          </a:p>
        </p:txBody>
      </p:sp>
      <p:sp>
        <p:nvSpPr>
          <p:cNvPr id="9" name="Rectangle 8"/>
          <p:cNvSpPr/>
          <p:nvPr/>
        </p:nvSpPr>
        <p:spPr>
          <a:xfrm>
            <a:off x="248653" y="1499253"/>
            <a:ext cx="10541268" cy="1077218"/>
          </a:xfrm>
          <a:prstGeom prst="rect">
            <a:avLst/>
          </a:prstGeom>
        </p:spPr>
        <p:txBody>
          <a:bodyPr wrap="square">
            <a:spAutoFit/>
          </a:bodyPr>
          <a:lstStyle/>
          <a:p>
            <a:r>
              <a:rPr lang="en-US" b="1" dirty="0">
                <a:solidFill>
                  <a:srgbClr val="1D2A57"/>
                </a:solidFill>
                <a:latin typeface="Arial" panose="020B0604020202020204" pitchFamily="34" charset="0"/>
              </a:rPr>
              <a:t> </a:t>
            </a:r>
            <a:r>
              <a:rPr lang="en-US" sz="3200" dirty="0" smtClean="0">
                <a:solidFill>
                  <a:srgbClr val="222222"/>
                </a:solidFill>
              </a:rPr>
              <a:t>A general </a:t>
            </a:r>
            <a:r>
              <a:rPr lang="en-US" sz="3200" dirty="0">
                <a:solidFill>
                  <a:srgbClr val="222222"/>
                </a:solidFill>
              </a:rPr>
              <a:t>development or change in a situation or in the way that people are </a:t>
            </a:r>
            <a:r>
              <a:rPr lang="en-US" sz="3200" dirty="0" smtClean="0">
                <a:solidFill>
                  <a:srgbClr val="222222"/>
                </a:solidFill>
              </a:rPr>
              <a:t>behaving.</a:t>
            </a:r>
            <a:endParaRPr lang="en-US" dirty="0"/>
          </a:p>
        </p:txBody>
      </p:sp>
      <p:sp>
        <p:nvSpPr>
          <p:cNvPr id="10" name="Rectangle 9"/>
          <p:cNvSpPr/>
          <p:nvPr/>
        </p:nvSpPr>
        <p:spPr>
          <a:xfrm>
            <a:off x="1291308" y="4128442"/>
            <a:ext cx="2605070" cy="584775"/>
          </a:xfrm>
          <a:prstGeom prst="rect">
            <a:avLst/>
          </a:prstGeom>
        </p:spPr>
        <p:txBody>
          <a:bodyPr wrap="square">
            <a:spAutoFit/>
          </a:bodyPr>
          <a:lstStyle/>
          <a:p>
            <a:pPr algn="ctr"/>
            <a:r>
              <a:rPr lang="en-US" sz="3200" b="1" dirty="0" smtClean="0">
                <a:solidFill>
                  <a:srgbClr val="C00000"/>
                </a:solidFill>
              </a:rPr>
              <a:t>tendency</a:t>
            </a:r>
            <a:endParaRPr lang="en-US" sz="3200" b="1" dirty="0">
              <a:solidFill>
                <a:schemeClr val="accent5">
                  <a:lumMod val="50000"/>
                </a:schemeClr>
              </a:solidFill>
            </a:endParaRPr>
          </a:p>
        </p:txBody>
      </p:sp>
      <p:sp>
        <p:nvSpPr>
          <p:cNvPr id="11" name="Rectangle 10"/>
          <p:cNvSpPr/>
          <p:nvPr/>
        </p:nvSpPr>
        <p:spPr>
          <a:xfrm>
            <a:off x="3673726" y="4132181"/>
            <a:ext cx="2605070" cy="584775"/>
          </a:xfrm>
          <a:prstGeom prst="rect">
            <a:avLst/>
          </a:prstGeom>
        </p:spPr>
        <p:txBody>
          <a:bodyPr wrap="square">
            <a:spAutoFit/>
          </a:bodyPr>
          <a:lstStyle/>
          <a:p>
            <a:pPr algn="ctr"/>
            <a:r>
              <a:rPr lang="en-US" sz="3200" b="1" dirty="0" smtClean="0">
                <a:solidFill>
                  <a:srgbClr val="C00000"/>
                </a:solidFill>
              </a:rPr>
              <a:t>movement</a:t>
            </a:r>
            <a:endParaRPr lang="en-US" sz="3200" b="1" dirty="0">
              <a:solidFill>
                <a:schemeClr val="accent5">
                  <a:lumMod val="50000"/>
                </a:schemeClr>
              </a:solidFill>
            </a:endParaRPr>
          </a:p>
        </p:txBody>
      </p:sp>
      <p:sp>
        <p:nvSpPr>
          <p:cNvPr id="12" name="Rectangle 11"/>
          <p:cNvSpPr/>
          <p:nvPr/>
        </p:nvSpPr>
        <p:spPr>
          <a:xfrm>
            <a:off x="6148898" y="4174023"/>
            <a:ext cx="2605070" cy="584775"/>
          </a:xfrm>
          <a:prstGeom prst="rect">
            <a:avLst/>
          </a:prstGeom>
        </p:spPr>
        <p:txBody>
          <a:bodyPr wrap="square">
            <a:spAutoFit/>
          </a:bodyPr>
          <a:lstStyle/>
          <a:p>
            <a:pPr algn="ctr"/>
            <a:r>
              <a:rPr lang="en-US" sz="3200" b="1" dirty="0" smtClean="0">
                <a:solidFill>
                  <a:srgbClr val="C00000"/>
                </a:solidFill>
              </a:rPr>
              <a:t>style</a:t>
            </a:r>
            <a:endParaRPr lang="en-US" sz="3200" b="1" dirty="0">
              <a:solidFill>
                <a:schemeClr val="accent5">
                  <a:lumMod val="50000"/>
                </a:schemeClr>
              </a:solidFill>
            </a:endParaRPr>
          </a:p>
        </p:txBody>
      </p:sp>
      <p:sp>
        <p:nvSpPr>
          <p:cNvPr id="13" name="Rectangle 12"/>
          <p:cNvSpPr/>
          <p:nvPr/>
        </p:nvSpPr>
        <p:spPr>
          <a:xfrm>
            <a:off x="372260" y="3206159"/>
            <a:ext cx="4604001" cy="584775"/>
          </a:xfrm>
          <a:prstGeom prst="rect">
            <a:avLst/>
          </a:prstGeom>
        </p:spPr>
        <p:txBody>
          <a:bodyPr wrap="square">
            <a:spAutoFit/>
          </a:bodyPr>
          <a:lstStyle/>
          <a:p>
            <a:r>
              <a:rPr lang="en-US" sz="3200" b="1" dirty="0" smtClean="0">
                <a:solidFill>
                  <a:schemeClr val="accent5">
                    <a:lumMod val="50000"/>
                  </a:schemeClr>
                </a:solidFill>
              </a:rPr>
              <a:t>It can be a synonym of</a:t>
            </a:r>
            <a:endParaRPr lang="en-US" sz="2800" dirty="0">
              <a:solidFill>
                <a:schemeClr val="accent5">
                  <a:lumMod val="50000"/>
                </a:schemeClr>
              </a:solidFill>
            </a:endParaRPr>
          </a:p>
        </p:txBody>
      </p:sp>
      <p:sp>
        <p:nvSpPr>
          <p:cNvPr id="15" name="Rectangle 14"/>
          <p:cNvSpPr/>
          <p:nvPr/>
        </p:nvSpPr>
        <p:spPr>
          <a:xfrm>
            <a:off x="8401418" y="4132180"/>
            <a:ext cx="2605070" cy="584775"/>
          </a:xfrm>
          <a:prstGeom prst="rect">
            <a:avLst/>
          </a:prstGeom>
        </p:spPr>
        <p:txBody>
          <a:bodyPr wrap="square">
            <a:spAutoFit/>
          </a:bodyPr>
          <a:lstStyle/>
          <a:p>
            <a:pPr algn="ctr"/>
            <a:r>
              <a:rPr lang="en-US" sz="3200" b="1" dirty="0" smtClean="0">
                <a:solidFill>
                  <a:srgbClr val="C00000"/>
                </a:solidFill>
              </a:rPr>
              <a:t>mode</a:t>
            </a:r>
            <a:endParaRPr lang="en-US" sz="3200" b="1" dirty="0">
              <a:solidFill>
                <a:schemeClr val="accent5">
                  <a:lumMod val="50000"/>
                </a:schemeClr>
              </a:solidFill>
            </a:endParaRPr>
          </a:p>
        </p:txBody>
      </p:sp>
    </p:spTree>
    <p:extLst>
      <p:ext uri="{BB962C8B-B14F-4D97-AF65-F5344CB8AC3E}">
        <p14:creationId xmlns:p14="http://schemas.microsoft.com/office/powerpoint/2010/main" val="1638971431"/>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0-#ppt_w/2"/>
                                          </p:val>
                                        </p:tav>
                                        <p:tav tm="100000">
                                          <p:val>
                                            <p:strVal val="#ppt_x"/>
                                          </p:val>
                                        </p:tav>
                                      </p:tavLst>
                                    </p:anim>
                                    <p:anim calcmode="lin" valueType="num">
                                      <p:cBhvr additive="base">
                                        <p:cTn id="4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4</a:t>
            </a:fld>
            <a:endParaRPr lang="en-US"/>
          </a:p>
        </p:txBody>
      </p:sp>
      <p:sp>
        <p:nvSpPr>
          <p:cNvPr id="5" name="Rectangle 4">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
        <p:nvSpPr>
          <p:cNvPr id="9" name="Rectangle 8"/>
          <p:cNvSpPr/>
          <p:nvPr/>
        </p:nvSpPr>
        <p:spPr>
          <a:xfrm>
            <a:off x="1084746" y="2443436"/>
            <a:ext cx="10541268" cy="954107"/>
          </a:xfrm>
          <a:prstGeom prst="rect">
            <a:avLst/>
          </a:prstGeom>
        </p:spPr>
        <p:txBody>
          <a:bodyPr wrap="square">
            <a:spAutoFit/>
          </a:bodyPr>
          <a:lstStyle/>
          <a:p>
            <a:r>
              <a:rPr lang="en-US" sz="2800" b="1" dirty="0" smtClean="0">
                <a:solidFill>
                  <a:srgbClr val="1D2A57"/>
                </a:solidFill>
              </a:rPr>
              <a:t>Read the sentences on the next slide and check how technology develops and changes our culture and the way people behave in.</a:t>
            </a:r>
            <a:endParaRPr lang="en-US" sz="2800" dirty="0"/>
          </a:p>
        </p:txBody>
      </p:sp>
    </p:spTree>
    <p:extLst>
      <p:ext uri="{BB962C8B-B14F-4D97-AF65-F5344CB8AC3E}">
        <p14:creationId xmlns:p14="http://schemas.microsoft.com/office/powerpoint/2010/main" val="369475186"/>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092036"/>
              </p:ext>
            </p:extLst>
          </p:nvPr>
        </p:nvGraphicFramePr>
        <p:xfrm>
          <a:off x="113900" y="492867"/>
          <a:ext cx="11925700" cy="6022349"/>
        </p:xfrm>
        <a:graphic>
          <a:graphicData uri="http://schemas.openxmlformats.org/drawingml/2006/table">
            <a:tbl>
              <a:tblPr rtl="1" firstRow="1" bandRow="1">
                <a:tableStyleId>{00A15C55-8517-42AA-B614-E9B94910E393}</a:tableStyleId>
              </a:tblPr>
              <a:tblGrid>
                <a:gridCol w="1047549">
                  <a:extLst>
                    <a:ext uri="{9D8B030D-6E8A-4147-A177-3AD203B41FA5}">
                      <a16:colId xmlns="" xmlns:a16="http://schemas.microsoft.com/office/drawing/2014/main" val="20000"/>
                    </a:ext>
                  </a:extLst>
                </a:gridCol>
                <a:gridCol w="1491916">
                  <a:extLst>
                    <a:ext uri="{9D8B030D-6E8A-4147-A177-3AD203B41FA5}">
                      <a16:colId xmlns="" xmlns:a16="http://schemas.microsoft.com/office/drawing/2014/main" val="20001"/>
                    </a:ext>
                  </a:extLst>
                </a:gridCol>
                <a:gridCol w="8911452">
                  <a:extLst>
                    <a:ext uri="{9D8B030D-6E8A-4147-A177-3AD203B41FA5}">
                      <a16:colId xmlns="" xmlns:a16="http://schemas.microsoft.com/office/drawing/2014/main" val="20002"/>
                    </a:ext>
                  </a:extLst>
                </a:gridCol>
                <a:gridCol w="474783">
                  <a:extLst>
                    <a:ext uri="{9D8B030D-6E8A-4147-A177-3AD203B41FA5}">
                      <a16:colId xmlns="" xmlns:a16="http://schemas.microsoft.com/office/drawing/2014/main" val="20003"/>
                    </a:ext>
                  </a:extLst>
                </a:gridCol>
              </a:tblGrid>
              <a:tr h="35415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rPr>
                        <a:t>Culture</a:t>
                      </a:r>
                      <a:endParaRPr lang="ar-BH" sz="2000" b="1" dirty="0">
                        <a:solidFill>
                          <a:srgbClr val="002060"/>
                        </a:solidFill>
                        <a:latin typeface="+mn-lt"/>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rPr>
                        <a:t>Technology</a:t>
                      </a:r>
                      <a:endParaRPr lang="ar-BH" sz="2000" b="1" dirty="0">
                        <a:solidFill>
                          <a:srgbClr val="002060"/>
                        </a:solidFill>
                        <a:latin typeface="+mn-lt"/>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mn-lt"/>
                        </a:rPr>
                        <a:t>S</a:t>
                      </a:r>
                      <a:r>
                        <a:rPr lang="en-US" sz="2000" b="1" dirty="0" smtClean="0">
                          <a:solidFill>
                            <a:schemeClr val="tx1"/>
                          </a:solidFill>
                          <a:latin typeface="+mn-lt"/>
                        </a:rPr>
                        <a:t>entence</a:t>
                      </a:r>
                      <a:endParaRPr lang="ar-BH" sz="2000" b="1" dirty="0">
                        <a:latin typeface="+mn-lt"/>
                      </a:endParaRPr>
                    </a:p>
                  </a:txBody>
                  <a:tcPr anchor="ctr"/>
                </a:tc>
                <a:tc>
                  <a:txBody>
                    <a:bodyPr/>
                    <a:lstStyle/>
                    <a:p>
                      <a:pPr rtl="1"/>
                      <a:endParaRPr lang="ar-BH" dirty="0">
                        <a:latin typeface="+mn-lt"/>
                      </a:endParaRPr>
                    </a:p>
                  </a:txBody>
                  <a:tcPr/>
                </a:tc>
                <a:extLst>
                  <a:ext uri="{0D108BD9-81ED-4DB2-BD59-A6C34878D82A}">
                    <a16:rowId xmlns="" xmlns:a16="http://schemas.microsoft.com/office/drawing/2014/main" val="10000"/>
                  </a:ext>
                </a:extLst>
              </a:tr>
              <a:tr h="613364">
                <a:tc>
                  <a:txBody>
                    <a:bodyPr/>
                    <a:lstStyle/>
                    <a:p>
                      <a:pPr rtl="1"/>
                      <a:endParaRPr lang="ar-BH">
                        <a:latin typeface="+mn-lt"/>
                      </a:endParaRPr>
                    </a:p>
                  </a:txBody>
                  <a:tcPr/>
                </a:tc>
                <a:tc>
                  <a:txBody>
                    <a:bodyPr/>
                    <a:lstStyle/>
                    <a:p>
                      <a:pPr rtl="1"/>
                      <a:endParaRPr lang="ar-BH"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Technologies are absorbed into the lives of people affecting their way of </a:t>
                      </a:r>
                      <a:r>
                        <a:rPr lang="en-US" sz="2000" b="1" dirty="0" smtClean="0">
                          <a:solidFill>
                            <a:srgbClr val="002060"/>
                          </a:solidFill>
                          <a:latin typeface="+mn-lt"/>
                          <a:cs typeface="Arial" panose="020B0604020202020204" pitchFamily="34" charset="0"/>
                        </a:rPr>
                        <a:t>living.</a:t>
                      </a:r>
                      <a:endParaRPr lang="en-US" sz="2000" b="1" dirty="0">
                        <a:solidFill>
                          <a:srgbClr val="002060"/>
                        </a:solidFill>
                        <a:latin typeface="+mn-lt"/>
                        <a:cs typeface="Arial" panose="020B0604020202020204" pitchFamily="34" charset="0"/>
                      </a:endParaRPr>
                    </a:p>
                  </a:txBody>
                  <a:tcPr anchor="ctr"/>
                </a:tc>
                <a:tc>
                  <a:txBody>
                    <a:bodyPr/>
                    <a:lstStyle/>
                    <a:p>
                      <a:pPr algn="ctr" rtl="1"/>
                      <a:r>
                        <a:rPr lang="en-US" sz="2000" b="1" dirty="0">
                          <a:latin typeface="+mn-lt"/>
                        </a:rPr>
                        <a:t>1</a:t>
                      </a:r>
                      <a:endParaRPr lang="ar-BH" sz="2000" b="1" dirty="0">
                        <a:latin typeface="+mn-lt"/>
                      </a:endParaRPr>
                    </a:p>
                  </a:txBody>
                  <a:tcPr anchor="ctr"/>
                </a:tc>
                <a:extLst>
                  <a:ext uri="{0D108BD9-81ED-4DB2-BD59-A6C34878D82A}">
                    <a16:rowId xmlns="" xmlns:a16="http://schemas.microsoft.com/office/drawing/2014/main" val="10001"/>
                  </a:ext>
                </a:extLst>
              </a:tr>
              <a:tr h="512015">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 Technology is evolving fast enough.</a:t>
                      </a:r>
                    </a:p>
                  </a:txBody>
                  <a:tcPr anchor="ctr"/>
                </a:tc>
                <a:tc>
                  <a:txBody>
                    <a:bodyPr/>
                    <a:lstStyle/>
                    <a:p>
                      <a:pPr algn="ctr" rtl="1"/>
                      <a:r>
                        <a:rPr lang="en-US" sz="2000" b="1" dirty="0">
                          <a:latin typeface="+mn-lt"/>
                        </a:rPr>
                        <a:t>2</a:t>
                      </a:r>
                      <a:endParaRPr lang="ar-BH" sz="2000" b="1" dirty="0">
                        <a:latin typeface="+mn-lt"/>
                      </a:endParaRPr>
                    </a:p>
                  </a:txBody>
                  <a:tcPr anchor="ctr"/>
                </a:tc>
                <a:extLst>
                  <a:ext uri="{0D108BD9-81ED-4DB2-BD59-A6C34878D82A}">
                    <a16:rowId xmlns="" xmlns:a16="http://schemas.microsoft.com/office/drawing/2014/main" val="10002"/>
                  </a:ext>
                </a:extLst>
              </a:tr>
              <a:tr h="512015">
                <a:tc>
                  <a:txBody>
                    <a:bodyPr/>
                    <a:lstStyle/>
                    <a:p>
                      <a:pPr rtl="1"/>
                      <a:endParaRPr lang="ar-BH">
                        <a:latin typeface="+mn-lt"/>
                      </a:endParaRPr>
                    </a:p>
                  </a:txBody>
                  <a:tcPr/>
                </a:tc>
                <a:tc>
                  <a:txBody>
                    <a:bodyPr/>
                    <a:lstStyle/>
                    <a:p>
                      <a:pPr rtl="1"/>
                      <a:endParaRPr lang="ar-BH"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Let’s look at our daily schedule to see how technology shapes culture.</a:t>
                      </a:r>
                    </a:p>
                  </a:txBody>
                  <a:tcPr anchor="ctr"/>
                </a:tc>
                <a:tc>
                  <a:txBody>
                    <a:bodyPr/>
                    <a:lstStyle/>
                    <a:p>
                      <a:pPr algn="ctr" rtl="1"/>
                      <a:r>
                        <a:rPr lang="en-US" sz="2000" b="1" dirty="0">
                          <a:latin typeface="+mn-lt"/>
                        </a:rPr>
                        <a:t>3</a:t>
                      </a:r>
                      <a:endParaRPr lang="ar-BH" sz="2000" b="1" dirty="0">
                        <a:latin typeface="+mn-lt"/>
                      </a:endParaRPr>
                    </a:p>
                  </a:txBody>
                  <a:tcPr anchor="ctr"/>
                </a:tc>
                <a:extLst>
                  <a:ext uri="{0D108BD9-81ED-4DB2-BD59-A6C34878D82A}">
                    <a16:rowId xmlns="" xmlns:a16="http://schemas.microsoft.com/office/drawing/2014/main" val="10003"/>
                  </a:ext>
                </a:extLst>
              </a:tr>
              <a:tr h="727600">
                <a:tc>
                  <a:txBody>
                    <a:bodyPr/>
                    <a:lstStyle/>
                    <a:p>
                      <a:pPr rtl="1"/>
                      <a:endParaRPr lang="ar-BH" dirty="0">
                        <a:latin typeface="+mn-lt"/>
                      </a:endParaRPr>
                    </a:p>
                  </a:txBody>
                  <a:tcPr/>
                </a:tc>
                <a:tc>
                  <a:txBody>
                    <a:bodyPr/>
                    <a:lstStyle/>
                    <a:p>
                      <a:pPr rtl="1"/>
                      <a:endParaRPr lang="ar-BH"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receive a notification on your </a:t>
                      </a:r>
                      <a:r>
                        <a:rPr lang="en-US" sz="2000" b="1" dirty="0" smtClean="0">
                          <a:solidFill>
                            <a:srgbClr val="002060"/>
                          </a:solidFill>
                          <a:latin typeface="+mn-lt"/>
                          <a:cs typeface="Arial" panose="020B0604020202020204" pitchFamily="34" charset="0"/>
                        </a:rPr>
                        <a:t>smartphone, </a:t>
                      </a:r>
                      <a:r>
                        <a:rPr lang="en-US" sz="2000" b="1" dirty="0">
                          <a:solidFill>
                            <a:srgbClr val="002060"/>
                          </a:solidFill>
                          <a:latin typeface="+mn-lt"/>
                          <a:cs typeface="Arial" panose="020B0604020202020204" pitchFamily="34" charset="0"/>
                        </a:rPr>
                        <a:t>and you stop what you are doing to check it.</a:t>
                      </a:r>
                    </a:p>
                  </a:txBody>
                  <a:tcPr anchor="ctr"/>
                </a:tc>
                <a:tc>
                  <a:txBody>
                    <a:bodyPr/>
                    <a:lstStyle/>
                    <a:p>
                      <a:pPr algn="ctr" rtl="1"/>
                      <a:r>
                        <a:rPr lang="en-US" sz="2000" b="1" dirty="0">
                          <a:latin typeface="+mn-lt"/>
                        </a:rPr>
                        <a:t>4</a:t>
                      </a:r>
                      <a:endParaRPr lang="ar-BH" sz="2000" b="1" dirty="0">
                        <a:latin typeface="+mn-lt"/>
                      </a:endParaRPr>
                    </a:p>
                  </a:txBody>
                  <a:tcPr anchor="ctr"/>
                </a:tc>
                <a:extLst>
                  <a:ext uri="{0D108BD9-81ED-4DB2-BD59-A6C34878D82A}">
                    <a16:rowId xmlns="" xmlns:a16="http://schemas.microsoft.com/office/drawing/2014/main" val="10004"/>
                  </a:ext>
                </a:extLst>
              </a:tr>
              <a:tr h="512015">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We connect with family during weekends only.</a:t>
                      </a:r>
                    </a:p>
                  </a:txBody>
                  <a:tcPr anchor="ctr"/>
                </a:tc>
                <a:tc>
                  <a:txBody>
                    <a:bodyPr/>
                    <a:lstStyle/>
                    <a:p>
                      <a:pPr algn="ctr" rtl="1"/>
                      <a:r>
                        <a:rPr lang="en-US" sz="2000" b="1" dirty="0">
                          <a:latin typeface="+mn-lt"/>
                        </a:rPr>
                        <a:t>5</a:t>
                      </a:r>
                      <a:endParaRPr lang="ar-BH" sz="2000" b="1" dirty="0">
                        <a:latin typeface="+mn-lt"/>
                      </a:endParaRPr>
                    </a:p>
                  </a:txBody>
                  <a:tcPr anchor="ctr"/>
                </a:tc>
                <a:extLst>
                  <a:ext uri="{0D108BD9-81ED-4DB2-BD59-A6C34878D82A}">
                    <a16:rowId xmlns="" xmlns:a16="http://schemas.microsoft.com/office/drawing/2014/main" val="10005"/>
                  </a:ext>
                </a:extLst>
              </a:tr>
              <a:tr h="512015">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cs typeface="Arial" panose="020B0604020202020204" pitchFamily="34" charset="0"/>
                        </a:rPr>
                        <a:t>You prefer</a:t>
                      </a:r>
                      <a:r>
                        <a:rPr lang="en-US" sz="2000" b="1" baseline="0" dirty="0" smtClean="0">
                          <a:solidFill>
                            <a:srgbClr val="002060"/>
                          </a:solidFill>
                          <a:latin typeface="+mn-lt"/>
                          <a:cs typeface="Arial" panose="020B0604020202020204" pitchFamily="34" charset="0"/>
                        </a:rPr>
                        <a:t> to </a:t>
                      </a:r>
                      <a:r>
                        <a:rPr lang="en-US" sz="2000" b="1" dirty="0" smtClean="0">
                          <a:solidFill>
                            <a:srgbClr val="002060"/>
                          </a:solidFill>
                          <a:latin typeface="+mn-lt"/>
                          <a:cs typeface="Arial" panose="020B0604020202020204" pitchFamily="34" charset="0"/>
                        </a:rPr>
                        <a:t>order </a:t>
                      </a:r>
                      <a:r>
                        <a:rPr lang="en-US" sz="2000" b="1" dirty="0">
                          <a:solidFill>
                            <a:srgbClr val="002060"/>
                          </a:solidFill>
                          <a:latin typeface="+mn-lt"/>
                          <a:cs typeface="Arial" panose="020B0604020202020204" pitchFamily="34" charset="0"/>
                        </a:rPr>
                        <a:t>your </a:t>
                      </a:r>
                      <a:r>
                        <a:rPr lang="en-US" sz="2000" b="1" dirty="0" smtClean="0">
                          <a:solidFill>
                            <a:srgbClr val="002060"/>
                          </a:solidFill>
                          <a:latin typeface="+mn-lt"/>
                          <a:cs typeface="Arial" panose="020B0604020202020204" pitchFamily="34" charset="0"/>
                        </a:rPr>
                        <a:t>food online </a:t>
                      </a:r>
                      <a:r>
                        <a:rPr lang="en-US" sz="2000" b="1" baseline="0" dirty="0" smtClean="0">
                          <a:solidFill>
                            <a:srgbClr val="002060"/>
                          </a:solidFill>
                          <a:latin typeface="+mn-lt"/>
                          <a:cs typeface="Arial" panose="020B0604020202020204" pitchFamily="34" charset="0"/>
                        </a:rPr>
                        <a:t>weekly</a:t>
                      </a:r>
                      <a:r>
                        <a:rPr lang="en-US" sz="2000" b="1" dirty="0" smtClean="0">
                          <a:solidFill>
                            <a:srgbClr val="002060"/>
                          </a:solidFill>
                          <a:latin typeface="+mn-lt"/>
                          <a:cs typeface="Arial" panose="020B0604020202020204" pitchFamily="34" charset="0"/>
                        </a:rPr>
                        <a:t> </a:t>
                      </a:r>
                      <a:r>
                        <a:rPr lang="en-US" sz="2000" b="1" dirty="0">
                          <a:solidFill>
                            <a:srgbClr val="002060"/>
                          </a:solidFill>
                          <a:latin typeface="+mn-lt"/>
                          <a:cs typeface="Arial" panose="020B0604020202020204" pitchFamily="34" charset="0"/>
                        </a:rPr>
                        <a:t>rather than face the queues in store.</a:t>
                      </a:r>
                    </a:p>
                  </a:txBody>
                  <a:tcPr anchor="ctr"/>
                </a:tc>
                <a:tc>
                  <a:txBody>
                    <a:bodyPr/>
                    <a:lstStyle/>
                    <a:p>
                      <a:pPr algn="ctr" rtl="1"/>
                      <a:r>
                        <a:rPr lang="en-US" sz="2000" b="1" dirty="0">
                          <a:latin typeface="+mn-lt"/>
                        </a:rPr>
                        <a:t>6</a:t>
                      </a:r>
                      <a:endParaRPr lang="ar-BH" sz="2000" b="1" dirty="0">
                        <a:latin typeface="+mn-lt"/>
                      </a:endParaRPr>
                    </a:p>
                  </a:txBody>
                  <a:tcPr anchor="ctr"/>
                </a:tc>
                <a:extLst>
                  <a:ext uri="{0D108BD9-81ED-4DB2-BD59-A6C34878D82A}">
                    <a16:rowId xmlns="" xmlns:a16="http://schemas.microsoft.com/office/drawing/2014/main" val="10006"/>
                  </a:ext>
                </a:extLst>
              </a:tr>
              <a:tr h="512015">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want to go out for a meal, and so you check reviews online.</a:t>
                      </a:r>
                    </a:p>
                  </a:txBody>
                  <a:tcPr anchor="ctr"/>
                </a:tc>
                <a:tc>
                  <a:txBody>
                    <a:bodyPr/>
                    <a:lstStyle/>
                    <a:p>
                      <a:pPr algn="ctr" rtl="1"/>
                      <a:r>
                        <a:rPr lang="en-US" sz="2000" b="1" dirty="0">
                          <a:latin typeface="+mn-lt"/>
                        </a:rPr>
                        <a:t>7</a:t>
                      </a:r>
                      <a:endParaRPr lang="ar-BH" sz="2000" b="1" dirty="0">
                        <a:latin typeface="+mn-lt"/>
                      </a:endParaRPr>
                    </a:p>
                  </a:txBody>
                  <a:tcPr anchor="ctr"/>
                </a:tc>
                <a:extLst>
                  <a:ext uri="{0D108BD9-81ED-4DB2-BD59-A6C34878D82A}">
                    <a16:rowId xmlns="" xmlns:a16="http://schemas.microsoft.com/office/drawing/2014/main" val="10007"/>
                  </a:ext>
                </a:extLst>
              </a:tr>
              <a:tr h="686932">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hear of a good T.V show, and so you watch the whole series on-demand without having to commit or wait for the weekly show to be aired. </a:t>
                      </a:r>
                    </a:p>
                  </a:txBody>
                  <a:tcPr anchor="ctr"/>
                </a:tc>
                <a:tc>
                  <a:txBody>
                    <a:bodyPr/>
                    <a:lstStyle/>
                    <a:p>
                      <a:pPr algn="ctr" rtl="1"/>
                      <a:r>
                        <a:rPr lang="en-US" sz="2000" b="1" dirty="0">
                          <a:latin typeface="+mn-lt"/>
                        </a:rPr>
                        <a:t>8</a:t>
                      </a:r>
                      <a:endParaRPr lang="ar-BH" sz="2000" b="1" dirty="0">
                        <a:latin typeface="+mn-lt"/>
                      </a:endParaRPr>
                    </a:p>
                  </a:txBody>
                  <a:tcPr anchor="ctr"/>
                </a:tc>
                <a:extLst>
                  <a:ext uri="{0D108BD9-81ED-4DB2-BD59-A6C34878D82A}">
                    <a16:rowId xmlns="" xmlns:a16="http://schemas.microsoft.com/office/drawing/2014/main" val="10008"/>
                  </a:ext>
                </a:extLst>
              </a:tr>
              <a:tr h="512015">
                <a:tc>
                  <a:txBody>
                    <a:bodyPr/>
                    <a:lstStyle/>
                    <a:p>
                      <a:pPr rtl="1"/>
                      <a:endParaRPr lang="ar-BH">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are watching a T.V show at 7pm at your home.</a:t>
                      </a:r>
                    </a:p>
                  </a:txBody>
                  <a:tcPr anchor="ctr"/>
                </a:tc>
                <a:tc>
                  <a:txBody>
                    <a:bodyPr/>
                    <a:lstStyle/>
                    <a:p>
                      <a:pPr algn="ctr" rtl="1"/>
                      <a:r>
                        <a:rPr lang="en-US" sz="2000" b="1" dirty="0">
                          <a:latin typeface="+mn-lt"/>
                        </a:rPr>
                        <a:t>9</a:t>
                      </a:r>
                      <a:endParaRPr lang="ar-BH" sz="2000" b="1" dirty="0">
                        <a:latin typeface="+mn-lt"/>
                      </a:endParaRPr>
                    </a:p>
                  </a:txBody>
                  <a:tcPr anchor="ctr"/>
                </a:tc>
                <a:extLst>
                  <a:ext uri="{0D108BD9-81ED-4DB2-BD59-A6C34878D82A}">
                    <a16:rowId xmlns="" xmlns:a16="http://schemas.microsoft.com/office/drawing/2014/main" val="10009"/>
                  </a:ext>
                </a:extLst>
              </a:tr>
              <a:tr h="512015">
                <a:tc>
                  <a:txBody>
                    <a:bodyPr/>
                    <a:lstStyle/>
                    <a:p>
                      <a:pPr rtl="1"/>
                      <a:endParaRPr lang="ar-BH" dirty="0">
                        <a:latin typeface="+mn-lt"/>
                      </a:endParaRPr>
                    </a:p>
                  </a:txBody>
                  <a:tcPr/>
                </a:tc>
                <a:tc>
                  <a:txBody>
                    <a:bodyPr/>
                    <a:lstStyle/>
                    <a:p>
                      <a:pPr rtl="1"/>
                      <a:endParaRPr lang="ar-BH">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We can connect with people on a far greater scale than ever before.</a:t>
                      </a:r>
                    </a:p>
                  </a:txBody>
                  <a:tcPr anchor="ctr"/>
                </a:tc>
                <a:tc>
                  <a:txBody>
                    <a:bodyPr/>
                    <a:lstStyle/>
                    <a:p>
                      <a:pPr algn="ctr" rtl="1"/>
                      <a:r>
                        <a:rPr lang="en-US" sz="2000" b="1" dirty="0">
                          <a:latin typeface="+mn-lt"/>
                        </a:rPr>
                        <a:t>10</a:t>
                      </a:r>
                      <a:endParaRPr lang="ar-BH" sz="2000" b="1" dirty="0">
                        <a:latin typeface="+mn-lt"/>
                      </a:endParaRPr>
                    </a:p>
                  </a:txBody>
                  <a:tcPr anchor="ctr"/>
                </a:tc>
                <a:extLst>
                  <a:ext uri="{0D108BD9-81ED-4DB2-BD59-A6C34878D82A}">
                    <a16:rowId xmlns="" xmlns:a16="http://schemas.microsoft.com/office/drawing/2014/main" val="10010"/>
                  </a:ext>
                </a:extLst>
              </a:tr>
            </a:tbl>
          </a:graphicData>
        </a:graphic>
      </p:graphicFrame>
      <p:sp>
        <p:nvSpPr>
          <p:cNvPr id="4" name="Oval 3"/>
          <p:cNvSpPr/>
          <p:nvPr/>
        </p:nvSpPr>
        <p:spPr>
          <a:xfrm>
            <a:off x="10213828" y="1165768"/>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6" name="Rectangle 5"/>
          <p:cNvSpPr/>
          <p:nvPr/>
        </p:nvSpPr>
        <p:spPr>
          <a:xfrm>
            <a:off x="-85235" y="92757"/>
            <a:ext cx="12838708" cy="400110"/>
          </a:xfrm>
          <a:prstGeom prst="rect">
            <a:avLst/>
          </a:prstGeom>
        </p:spPr>
        <p:txBody>
          <a:bodyPr wrap="square">
            <a:spAutoFit/>
          </a:bodyPr>
          <a:lstStyle/>
          <a:p>
            <a:r>
              <a:rPr lang="en-US" sz="2000" b="1" dirty="0">
                <a:solidFill>
                  <a:schemeClr val="accent5">
                    <a:lumMod val="50000"/>
                  </a:schemeClr>
                </a:solidFill>
              </a:rPr>
              <a:t>Read the 10 </a:t>
            </a:r>
            <a:r>
              <a:rPr lang="en-US" sz="2000" b="1" dirty="0" smtClean="0">
                <a:solidFill>
                  <a:schemeClr val="accent5">
                    <a:lumMod val="50000"/>
                  </a:schemeClr>
                </a:solidFill>
              </a:rPr>
              <a:t>sentences and </a:t>
            </a:r>
            <a:r>
              <a:rPr lang="en-US" sz="2000" b="1" dirty="0">
                <a:solidFill>
                  <a:schemeClr val="accent5">
                    <a:lumMod val="50000"/>
                  </a:schemeClr>
                </a:solidFill>
              </a:rPr>
              <a:t>classify them under the right </a:t>
            </a:r>
            <a:r>
              <a:rPr lang="en-US" sz="2000" b="1" dirty="0" smtClean="0">
                <a:solidFill>
                  <a:schemeClr val="accent5">
                    <a:lumMod val="50000"/>
                  </a:schemeClr>
                </a:solidFill>
              </a:rPr>
              <a:t>heading. Are they related to technology or culture or both</a:t>
            </a:r>
            <a:r>
              <a:rPr lang="en-US" b="1" dirty="0" smtClean="0">
                <a:solidFill>
                  <a:schemeClr val="accent5">
                    <a:lumMod val="50000"/>
                  </a:schemeClr>
                </a:solidFill>
              </a:rPr>
              <a:t>?</a:t>
            </a:r>
            <a:endParaRPr lang="en-US" dirty="0">
              <a:solidFill>
                <a:schemeClr val="accent5">
                  <a:lumMod val="50000"/>
                </a:schemeClr>
              </a:solidFill>
            </a:endParaRPr>
          </a:p>
        </p:txBody>
      </p:sp>
      <p:sp>
        <p:nvSpPr>
          <p:cNvPr id="8" name="Rectangle 7">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2621442001"/>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63681702"/>
              </p:ext>
            </p:extLst>
          </p:nvPr>
        </p:nvGraphicFramePr>
        <p:xfrm>
          <a:off x="1" y="383067"/>
          <a:ext cx="12191999" cy="6020063"/>
        </p:xfrm>
        <a:graphic>
          <a:graphicData uri="http://schemas.openxmlformats.org/drawingml/2006/table">
            <a:tbl>
              <a:tblPr rtl="1" firstRow="1" bandRow="1">
                <a:tableStyleId>{00A15C55-8517-42AA-B614-E9B94910E393}</a:tableStyleId>
              </a:tblPr>
              <a:tblGrid>
                <a:gridCol w="1036320">
                  <a:extLst>
                    <a:ext uri="{9D8B030D-6E8A-4147-A177-3AD203B41FA5}">
                      <a16:colId xmlns="" xmlns:a16="http://schemas.microsoft.com/office/drawing/2014/main" val="20000"/>
                    </a:ext>
                  </a:extLst>
                </a:gridCol>
                <a:gridCol w="1414914">
                  <a:extLst>
                    <a:ext uri="{9D8B030D-6E8A-4147-A177-3AD203B41FA5}">
                      <a16:colId xmlns="" xmlns:a16="http://schemas.microsoft.com/office/drawing/2014/main" val="20001"/>
                    </a:ext>
                  </a:extLst>
                </a:gridCol>
                <a:gridCol w="9265982">
                  <a:extLst>
                    <a:ext uri="{9D8B030D-6E8A-4147-A177-3AD203B41FA5}">
                      <a16:colId xmlns="" xmlns:a16="http://schemas.microsoft.com/office/drawing/2014/main" val="20002"/>
                    </a:ext>
                  </a:extLst>
                </a:gridCol>
                <a:gridCol w="474783">
                  <a:extLst>
                    <a:ext uri="{9D8B030D-6E8A-4147-A177-3AD203B41FA5}">
                      <a16:colId xmlns="" xmlns:a16="http://schemas.microsoft.com/office/drawing/2014/main" val="20003"/>
                    </a:ext>
                  </a:extLst>
                </a:gridCol>
              </a:tblGrid>
              <a:tr h="28501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rPr>
                        <a:t>Culture</a:t>
                      </a:r>
                      <a:endParaRPr lang="ar-BH" sz="2000" b="1" dirty="0">
                        <a:solidFill>
                          <a:srgbClr val="002060"/>
                        </a:solidFill>
                        <a:latin typeface="+mn-lt"/>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rPr>
                        <a:t>Technology</a:t>
                      </a:r>
                      <a:endParaRPr lang="ar-BH" sz="2000" b="1" dirty="0">
                        <a:solidFill>
                          <a:srgbClr val="002060"/>
                        </a:solidFill>
                        <a:latin typeface="+mn-lt"/>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mn-lt"/>
                        </a:rPr>
                        <a:t>Sentences</a:t>
                      </a:r>
                      <a:endParaRPr lang="ar-BH" sz="2000" dirty="0">
                        <a:latin typeface="+mn-lt"/>
                      </a:endParaRPr>
                    </a:p>
                  </a:txBody>
                  <a:tcPr anchor="ctr"/>
                </a:tc>
                <a:tc>
                  <a:txBody>
                    <a:bodyPr/>
                    <a:lstStyle/>
                    <a:p>
                      <a:pPr rtl="1"/>
                      <a:endParaRPr lang="ar-BH" sz="2000" dirty="0">
                        <a:latin typeface="+mn-lt"/>
                      </a:endParaRPr>
                    </a:p>
                  </a:txBody>
                  <a:tcPr/>
                </a:tc>
                <a:extLst>
                  <a:ext uri="{0D108BD9-81ED-4DB2-BD59-A6C34878D82A}">
                    <a16:rowId xmlns="" xmlns:a16="http://schemas.microsoft.com/office/drawing/2014/main" val="10000"/>
                  </a:ext>
                </a:extLst>
              </a:tr>
              <a:tr h="522530">
                <a:tc>
                  <a:txBody>
                    <a:bodyPr/>
                    <a:lstStyle/>
                    <a:p>
                      <a:pPr rtl="1"/>
                      <a:endParaRPr lang="ar-BH" sz="2000" dirty="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Technologies are absorbed into the lives of people affecting their way of </a:t>
                      </a:r>
                      <a:r>
                        <a:rPr lang="en-US" sz="2000" b="1" dirty="0" smtClean="0">
                          <a:solidFill>
                            <a:srgbClr val="002060"/>
                          </a:solidFill>
                          <a:latin typeface="+mn-lt"/>
                          <a:cs typeface="Arial" panose="020B0604020202020204" pitchFamily="34" charset="0"/>
                        </a:rPr>
                        <a:t>living.</a:t>
                      </a:r>
                      <a:endParaRPr lang="en-US" sz="2000" b="1" dirty="0">
                        <a:solidFill>
                          <a:srgbClr val="002060"/>
                        </a:solidFill>
                        <a:latin typeface="+mn-lt"/>
                        <a:cs typeface="Arial" panose="020B0604020202020204" pitchFamily="34" charset="0"/>
                      </a:endParaRPr>
                    </a:p>
                  </a:txBody>
                  <a:tcPr anchor="ctr"/>
                </a:tc>
                <a:tc>
                  <a:txBody>
                    <a:bodyPr/>
                    <a:lstStyle/>
                    <a:p>
                      <a:pPr algn="ctr" rtl="1"/>
                      <a:r>
                        <a:rPr lang="en-US" sz="2000" b="1" dirty="0">
                          <a:latin typeface="+mn-lt"/>
                        </a:rPr>
                        <a:t>1</a:t>
                      </a:r>
                      <a:endParaRPr lang="ar-BH" sz="2000" b="1" dirty="0">
                        <a:latin typeface="+mn-lt"/>
                      </a:endParaRPr>
                    </a:p>
                  </a:txBody>
                  <a:tcPr anchor="ctr"/>
                </a:tc>
                <a:extLst>
                  <a:ext uri="{0D108BD9-81ED-4DB2-BD59-A6C34878D82A}">
                    <a16:rowId xmlns="" xmlns:a16="http://schemas.microsoft.com/office/drawing/2014/main" val="10001"/>
                  </a:ext>
                </a:extLst>
              </a:tr>
              <a:tr h="522530">
                <a:tc>
                  <a:txBody>
                    <a:bodyPr/>
                    <a:lstStyle/>
                    <a:p>
                      <a:pPr rtl="1"/>
                      <a:endParaRPr lang="ar-BH" sz="200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 Technology is evolving fast enough.</a:t>
                      </a:r>
                    </a:p>
                  </a:txBody>
                  <a:tcPr anchor="ctr"/>
                </a:tc>
                <a:tc>
                  <a:txBody>
                    <a:bodyPr/>
                    <a:lstStyle/>
                    <a:p>
                      <a:pPr algn="ctr" rtl="1"/>
                      <a:r>
                        <a:rPr lang="en-US" sz="2000" b="1" dirty="0">
                          <a:latin typeface="+mn-lt"/>
                        </a:rPr>
                        <a:t>2</a:t>
                      </a:r>
                      <a:endParaRPr lang="ar-BH" sz="2000" b="1" dirty="0">
                        <a:latin typeface="+mn-lt"/>
                      </a:endParaRPr>
                    </a:p>
                  </a:txBody>
                  <a:tcPr anchor="ctr"/>
                </a:tc>
                <a:extLst>
                  <a:ext uri="{0D108BD9-81ED-4DB2-BD59-A6C34878D82A}">
                    <a16:rowId xmlns="" xmlns:a16="http://schemas.microsoft.com/office/drawing/2014/main" val="10002"/>
                  </a:ext>
                </a:extLst>
              </a:tr>
              <a:tr h="522530">
                <a:tc>
                  <a:txBody>
                    <a:bodyPr/>
                    <a:lstStyle/>
                    <a:p>
                      <a:pPr rtl="1"/>
                      <a:endParaRPr lang="ar-BH" sz="2000" dirty="0">
                        <a:latin typeface="+mn-lt"/>
                      </a:endParaRPr>
                    </a:p>
                  </a:txBody>
                  <a:tcPr/>
                </a:tc>
                <a:tc>
                  <a:txBody>
                    <a:bodyPr/>
                    <a:lstStyle/>
                    <a:p>
                      <a:pPr rtl="1"/>
                      <a:r>
                        <a:rPr lang="en-US" sz="2000" dirty="0">
                          <a:latin typeface="+mn-lt"/>
                        </a:rPr>
                        <a:t> </a:t>
                      </a:r>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Let’s look at our daily schedule to see how technology shapes culture.</a:t>
                      </a:r>
                    </a:p>
                  </a:txBody>
                  <a:tcPr anchor="ctr"/>
                </a:tc>
                <a:tc>
                  <a:txBody>
                    <a:bodyPr/>
                    <a:lstStyle/>
                    <a:p>
                      <a:pPr algn="ctr" rtl="1"/>
                      <a:r>
                        <a:rPr lang="en-US" sz="2000" b="1" dirty="0">
                          <a:latin typeface="+mn-lt"/>
                        </a:rPr>
                        <a:t>3</a:t>
                      </a:r>
                      <a:endParaRPr lang="ar-BH" sz="2000" b="1" dirty="0">
                        <a:latin typeface="+mn-lt"/>
                      </a:endParaRPr>
                    </a:p>
                  </a:txBody>
                  <a:tcPr anchor="ctr"/>
                </a:tc>
                <a:extLst>
                  <a:ext uri="{0D108BD9-81ED-4DB2-BD59-A6C34878D82A}">
                    <a16:rowId xmlns="" xmlns:a16="http://schemas.microsoft.com/office/drawing/2014/main" val="10003"/>
                  </a:ext>
                </a:extLst>
              </a:tr>
              <a:tr h="742543">
                <a:tc>
                  <a:txBody>
                    <a:bodyPr/>
                    <a:lstStyle/>
                    <a:p>
                      <a:pPr rtl="1"/>
                      <a:endParaRPr lang="ar-BH" sz="2000" dirty="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receive a notification on your smartphone or desktop, and you stop what you are doing to check it.</a:t>
                      </a:r>
                    </a:p>
                  </a:txBody>
                  <a:tcPr anchor="ctr"/>
                </a:tc>
                <a:tc>
                  <a:txBody>
                    <a:bodyPr/>
                    <a:lstStyle/>
                    <a:p>
                      <a:pPr algn="ctr" rtl="1"/>
                      <a:r>
                        <a:rPr lang="en-US" sz="2000" b="1" dirty="0">
                          <a:latin typeface="+mn-lt"/>
                        </a:rPr>
                        <a:t>4</a:t>
                      </a:r>
                      <a:endParaRPr lang="ar-BH" sz="2000" b="1" dirty="0">
                        <a:latin typeface="+mn-lt"/>
                      </a:endParaRPr>
                    </a:p>
                  </a:txBody>
                  <a:tcPr anchor="ctr"/>
                </a:tc>
                <a:extLst>
                  <a:ext uri="{0D108BD9-81ED-4DB2-BD59-A6C34878D82A}">
                    <a16:rowId xmlns="" xmlns:a16="http://schemas.microsoft.com/office/drawing/2014/main" val="10004"/>
                  </a:ext>
                </a:extLst>
              </a:tr>
              <a:tr h="522530">
                <a:tc>
                  <a:txBody>
                    <a:bodyPr/>
                    <a:lstStyle/>
                    <a:p>
                      <a:pPr rtl="1"/>
                      <a:endParaRPr lang="ar-BH" sz="200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We connect with family during weekends only.</a:t>
                      </a:r>
                    </a:p>
                  </a:txBody>
                  <a:tcPr anchor="ctr"/>
                </a:tc>
                <a:tc>
                  <a:txBody>
                    <a:bodyPr/>
                    <a:lstStyle/>
                    <a:p>
                      <a:pPr algn="ctr" rtl="1"/>
                      <a:r>
                        <a:rPr lang="en-US" sz="2000" b="1" dirty="0">
                          <a:latin typeface="+mn-lt"/>
                        </a:rPr>
                        <a:t>5</a:t>
                      </a:r>
                      <a:endParaRPr lang="ar-BH" sz="2000" b="1" dirty="0">
                        <a:latin typeface="+mn-lt"/>
                      </a:endParaRPr>
                    </a:p>
                  </a:txBody>
                  <a:tcPr anchor="ctr"/>
                </a:tc>
                <a:extLst>
                  <a:ext uri="{0D108BD9-81ED-4DB2-BD59-A6C34878D82A}">
                    <a16:rowId xmlns="" xmlns:a16="http://schemas.microsoft.com/office/drawing/2014/main" val="10005"/>
                  </a:ext>
                </a:extLst>
              </a:tr>
              <a:tr h="522530">
                <a:tc>
                  <a:txBody>
                    <a:bodyPr/>
                    <a:lstStyle/>
                    <a:p>
                      <a:pPr rtl="1"/>
                      <a:endParaRPr lang="ar-BH" sz="200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latin typeface="+mn-lt"/>
                          <a:cs typeface="Arial" panose="020B0604020202020204" pitchFamily="34" charset="0"/>
                        </a:rPr>
                        <a:t>You prefer</a:t>
                      </a:r>
                      <a:r>
                        <a:rPr lang="en-US" sz="2000" b="1" baseline="0" dirty="0" smtClean="0">
                          <a:solidFill>
                            <a:srgbClr val="002060"/>
                          </a:solidFill>
                          <a:latin typeface="+mn-lt"/>
                          <a:cs typeface="Arial" panose="020B0604020202020204" pitchFamily="34" charset="0"/>
                        </a:rPr>
                        <a:t> to </a:t>
                      </a:r>
                      <a:r>
                        <a:rPr lang="en-US" sz="2000" b="1" dirty="0" smtClean="0">
                          <a:solidFill>
                            <a:srgbClr val="002060"/>
                          </a:solidFill>
                          <a:latin typeface="+mn-lt"/>
                          <a:cs typeface="Arial" panose="020B0604020202020204" pitchFamily="34" charset="0"/>
                        </a:rPr>
                        <a:t>order your food online </a:t>
                      </a:r>
                      <a:r>
                        <a:rPr lang="en-US" sz="2000" b="1" baseline="0" dirty="0" smtClean="0">
                          <a:solidFill>
                            <a:srgbClr val="002060"/>
                          </a:solidFill>
                          <a:latin typeface="+mn-lt"/>
                          <a:cs typeface="Arial" panose="020B0604020202020204" pitchFamily="34" charset="0"/>
                        </a:rPr>
                        <a:t>weekly</a:t>
                      </a:r>
                      <a:r>
                        <a:rPr lang="en-US" sz="2000" b="1" dirty="0" smtClean="0">
                          <a:solidFill>
                            <a:srgbClr val="002060"/>
                          </a:solidFill>
                          <a:latin typeface="+mn-lt"/>
                          <a:cs typeface="Arial" panose="020B0604020202020204" pitchFamily="34" charset="0"/>
                        </a:rPr>
                        <a:t> rather than face the queues in store.</a:t>
                      </a:r>
                      <a:endParaRPr lang="en-US" sz="2000" b="1" dirty="0">
                        <a:solidFill>
                          <a:srgbClr val="002060"/>
                        </a:solidFill>
                        <a:latin typeface="+mn-lt"/>
                        <a:cs typeface="Arial" panose="020B0604020202020204" pitchFamily="34" charset="0"/>
                      </a:endParaRPr>
                    </a:p>
                  </a:txBody>
                  <a:tcPr anchor="ctr"/>
                </a:tc>
                <a:tc>
                  <a:txBody>
                    <a:bodyPr/>
                    <a:lstStyle/>
                    <a:p>
                      <a:pPr algn="ctr" rtl="1"/>
                      <a:r>
                        <a:rPr lang="en-US" sz="2000" b="1" dirty="0">
                          <a:latin typeface="+mn-lt"/>
                        </a:rPr>
                        <a:t>6</a:t>
                      </a:r>
                      <a:endParaRPr lang="ar-BH" sz="2000" b="1" dirty="0">
                        <a:latin typeface="+mn-lt"/>
                      </a:endParaRPr>
                    </a:p>
                  </a:txBody>
                  <a:tcPr anchor="ctr"/>
                </a:tc>
                <a:extLst>
                  <a:ext uri="{0D108BD9-81ED-4DB2-BD59-A6C34878D82A}">
                    <a16:rowId xmlns="" xmlns:a16="http://schemas.microsoft.com/office/drawing/2014/main" val="10006"/>
                  </a:ext>
                </a:extLst>
              </a:tr>
              <a:tr h="522530">
                <a:tc>
                  <a:txBody>
                    <a:bodyPr/>
                    <a:lstStyle/>
                    <a:p>
                      <a:pPr rtl="1"/>
                      <a:endParaRPr lang="ar-BH" sz="200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want to go out for a meal, and so you check reviews online.</a:t>
                      </a:r>
                    </a:p>
                  </a:txBody>
                  <a:tcPr anchor="ctr"/>
                </a:tc>
                <a:tc>
                  <a:txBody>
                    <a:bodyPr/>
                    <a:lstStyle/>
                    <a:p>
                      <a:pPr algn="ctr" rtl="1"/>
                      <a:r>
                        <a:rPr lang="en-US" sz="2000" b="1" dirty="0">
                          <a:latin typeface="+mn-lt"/>
                        </a:rPr>
                        <a:t>7</a:t>
                      </a:r>
                      <a:endParaRPr lang="ar-BH" sz="2000" b="1" dirty="0">
                        <a:latin typeface="+mn-lt"/>
                      </a:endParaRPr>
                    </a:p>
                  </a:txBody>
                  <a:tcPr anchor="ctr"/>
                </a:tc>
                <a:extLst>
                  <a:ext uri="{0D108BD9-81ED-4DB2-BD59-A6C34878D82A}">
                    <a16:rowId xmlns="" xmlns:a16="http://schemas.microsoft.com/office/drawing/2014/main" val="10007"/>
                  </a:ext>
                </a:extLst>
              </a:tr>
              <a:tr h="522530">
                <a:tc>
                  <a:txBody>
                    <a:bodyPr/>
                    <a:lstStyle/>
                    <a:p>
                      <a:pPr rtl="1"/>
                      <a:endParaRPr lang="ar-BH" sz="200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hear of a good T.V show, and so you watch the whole series on-demand without having to commit or wait for the weekly show to be aired. </a:t>
                      </a:r>
                    </a:p>
                  </a:txBody>
                  <a:tcPr anchor="ctr"/>
                </a:tc>
                <a:tc>
                  <a:txBody>
                    <a:bodyPr/>
                    <a:lstStyle/>
                    <a:p>
                      <a:pPr algn="ctr" rtl="1"/>
                      <a:r>
                        <a:rPr lang="en-US" sz="2000" b="1" dirty="0">
                          <a:latin typeface="+mn-lt"/>
                        </a:rPr>
                        <a:t>8</a:t>
                      </a:r>
                      <a:endParaRPr lang="ar-BH" sz="2000" b="1" dirty="0">
                        <a:latin typeface="+mn-lt"/>
                      </a:endParaRPr>
                    </a:p>
                  </a:txBody>
                  <a:tcPr anchor="ctr"/>
                </a:tc>
                <a:extLst>
                  <a:ext uri="{0D108BD9-81ED-4DB2-BD59-A6C34878D82A}">
                    <a16:rowId xmlns="" xmlns:a16="http://schemas.microsoft.com/office/drawing/2014/main" val="10008"/>
                  </a:ext>
                </a:extLst>
              </a:tr>
              <a:tr h="522530">
                <a:tc>
                  <a:txBody>
                    <a:bodyPr/>
                    <a:lstStyle/>
                    <a:p>
                      <a:pPr rtl="1"/>
                      <a:endParaRPr lang="ar-BH" sz="2000" dirty="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You are watching a T.V show at 7pm at your home.</a:t>
                      </a:r>
                    </a:p>
                  </a:txBody>
                  <a:tcPr anchor="ctr"/>
                </a:tc>
                <a:tc>
                  <a:txBody>
                    <a:bodyPr/>
                    <a:lstStyle/>
                    <a:p>
                      <a:pPr algn="ctr" rtl="1"/>
                      <a:r>
                        <a:rPr lang="en-US" sz="2000" b="1" dirty="0">
                          <a:latin typeface="+mn-lt"/>
                        </a:rPr>
                        <a:t>9</a:t>
                      </a:r>
                      <a:endParaRPr lang="ar-BH" sz="2000" b="1" dirty="0">
                        <a:latin typeface="+mn-lt"/>
                      </a:endParaRPr>
                    </a:p>
                  </a:txBody>
                  <a:tcPr anchor="ctr"/>
                </a:tc>
                <a:extLst>
                  <a:ext uri="{0D108BD9-81ED-4DB2-BD59-A6C34878D82A}">
                    <a16:rowId xmlns="" xmlns:a16="http://schemas.microsoft.com/office/drawing/2014/main" val="10009"/>
                  </a:ext>
                </a:extLst>
              </a:tr>
              <a:tr h="522530">
                <a:tc>
                  <a:txBody>
                    <a:bodyPr/>
                    <a:lstStyle/>
                    <a:p>
                      <a:pPr rtl="1"/>
                      <a:endParaRPr lang="ar-BH" sz="2000" dirty="0">
                        <a:latin typeface="+mn-lt"/>
                      </a:endParaRPr>
                    </a:p>
                  </a:txBody>
                  <a:tcPr/>
                </a:tc>
                <a:tc>
                  <a:txBody>
                    <a:bodyPr/>
                    <a:lstStyle/>
                    <a:p>
                      <a:pPr rtl="1"/>
                      <a:endParaRPr lang="ar-BH" sz="2000" dirty="0">
                        <a:latin typeface="+mn-lt"/>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a:solidFill>
                            <a:srgbClr val="002060"/>
                          </a:solidFill>
                          <a:latin typeface="+mn-lt"/>
                          <a:cs typeface="Arial" panose="020B0604020202020204" pitchFamily="34" charset="0"/>
                        </a:rPr>
                        <a:t>We can connect with people on a far greater scale than ever before.</a:t>
                      </a:r>
                    </a:p>
                  </a:txBody>
                  <a:tcPr anchor="ctr"/>
                </a:tc>
                <a:tc>
                  <a:txBody>
                    <a:bodyPr/>
                    <a:lstStyle/>
                    <a:p>
                      <a:pPr algn="ctr" rtl="1"/>
                      <a:r>
                        <a:rPr lang="en-US" sz="2000" b="1" dirty="0">
                          <a:latin typeface="+mn-lt"/>
                        </a:rPr>
                        <a:t>10</a:t>
                      </a:r>
                      <a:endParaRPr lang="ar-BH" sz="2000" b="1" dirty="0">
                        <a:latin typeface="+mn-lt"/>
                      </a:endParaRPr>
                    </a:p>
                  </a:txBody>
                  <a:tcPr anchor="ctr"/>
                </a:tc>
                <a:extLst>
                  <a:ext uri="{0D108BD9-81ED-4DB2-BD59-A6C34878D82A}">
                    <a16:rowId xmlns="" xmlns:a16="http://schemas.microsoft.com/office/drawing/2014/main" val="10010"/>
                  </a:ext>
                </a:extLst>
              </a:tr>
            </a:tbl>
          </a:graphicData>
        </a:graphic>
      </p:graphicFrame>
      <p:sp>
        <p:nvSpPr>
          <p:cNvPr id="4" name="Oval 3"/>
          <p:cNvSpPr/>
          <p:nvPr/>
        </p:nvSpPr>
        <p:spPr>
          <a:xfrm>
            <a:off x="10473710" y="943090"/>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6" name="Rectangle 5"/>
          <p:cNvSpPr/>
          <p:nvPr/>
        </p:nvSpPr>
        <p:spPr>
          <a:xfrm>
            <a:off x="0" y="-78598"/>
            <a:ext cx="3426902" cy="461665"/>
          </a:xfrm>
          <a:prstGeom prst="rect">
            <a:avLst/>
          </a:prstGeom>
        </p:spPr>
        <p:txBody>
          <a:bodyPr wrap="square">
            <a:spAutoFit/>
          </a:bodyPr>
          <a:lstStyle/>
          <a:p>
            <a:r>
              <a:rPr lang="en-US" sz="2400" b="1" dirty="0">
                <a:solidFill>
                  <a:srgbClr val="C00000"/>
                </a:solidFill>
              </a:rPr>
              <a:t>Now check your answers</a:t>
            </a:r>
            <a:endParaRPr lang="en-US" sz="2400" dirty="0">
              <a:solidFill>
                <a:srgbClr val="C00000"/>
              </a:solidFill>
            </a:endParaRPr>
          </a:p>
        </p:txBody>
      </p:sp>
      <p:sp>
        <p:nvSpPr>
          <p:cNvPr id="7" name="Oval 6"/>
          <p:cNvSpPr/>
          <p:nvPr/>
        </p:nvSpPr>
        <p:spPr>
          <a:xfrm>
            <a:off x="10464085" y="1510752"/>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8" name="Oval 7"/>
          <p:cNvSpPr/>
          <p:nvPr/>
        </p:nvSpPr>
        <p:spPr>
          <a:xfrm>
            <a:off x="10476716" y="1953282"/>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9" name="Oval 8"/>
          <p:cNvSpPr/>
          <p:nvPr/>
        </p:nvSpPr>
        <p:spPr>
          <a:xfrm>
            <a:off x="11559760" y="2011031"/>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0" name="Oval 9"/>
          <p:cNvSpPr/>
          <p:nvPr/>
        </p:nvSpPr>
        <p:spPr>
          <a:xfrm>
            <a:off x="10476715" y="2649730"/>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1" name="Oval 10"/>
          <p:cNvSpPr/>
          <p:nvPr/>
        </p:nvSpPr>
        <p:spPr>
          <a:xfrm>
            <a:off x="11530885" y="3238366"/>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2" name="Oval 11"/>
          <p:cNvSpPr/>
          <p:nvPr/>
        </p:nvSpPr>
        <p:spPr>
          <a:xfrm>
            <a:off x="10489346" y="3785049"/>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3" name="Oval 12"/>
          <p:cNvSpPr/>
          <p:nvPr/>
        </p:nvSpPr>
        <p:spPr>
          <a:xfrm>
            <a:off x="11530884" y="5458137"/>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4" name="Oval 13"/>
          <p:cNvSpPr/>
          <p:nvPr/>
        </p:nvSpPr>
        <p:spPr>
          <a:xfrm>
            <a:off x="10489346" y="4299160"/>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5" name="Oval 14"/>
          <p:cNvSpPr/>
          <p:nvPr/>
        </p:nvSpPr>
        <p:spPr>
          <a:xfrm>
            <a:off x="10489346" y="4876717"/>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6" name="Oval 15"/>
          <p:cNvSpPr/>
          <p:nvPr/>
        </p:nvSpPr>
        <p:spPr>
          <a:xfrm>
            <a:off x="10489346" y="5886283"/>
            <a:ext cx="257577" cy="25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8" name="Rectangle 17">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1764693988"/>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7</a:t>
            </a:fld>
            <a:endParaRPr lang="en-US"/>
          </a:p>
        </p:txBody>
      </p:sp>
      <p:sp>
        <p:nvSpPr>
          <p:cNvPr id="5" name="TextBox 4"/>
          <p:cNvSpPr txBox="1"/>
          <p:nvPr/>
        </p:nvSpPr>
        <p:spPr>
          <a:xfrm>
            <a:off x="78874" y="294308"/>
            <a:ext cx="11147611" cy="830997"/>
          </a:xfrm>
          <a:prstGeom prst="rect">
            <a:avLst/>
          </a:prstGeom>
          <a:noFill/>
        </p:spPr>
        <p:txBody>
          <a:bodyPr wrap="square" rtlCol="1">
            <a:spAutoFit/>
          </a:bodyPr>
          <a:lstStyle/>
          <a:p>
            <a:r>
              <a:rPr lang="en-US" sz="2400" b="1" dirty="0">
                <a:solidFill>
                  <a:srgbClr val="002060"/>
                </a:solidFill>
              </a:rPr>
              <a:t>Read the text in the next slide and match the headings to the paragraphs 1-6  .            </a:t>
            </a:r>
            <a:r>
              <a:rPr lang="en-US" sz="2400" b="1" dirty="0">
                <a:solidFill>
                  <a:srgbClr val="C00000"/>
                </a:solidFill>
              </a:rPr>
              <a:t>An example is already done for you.</a:t>
            </a:r>
            <a:endParaRPr lang="ar-BH" sz="2400" b="1" dirty="0">
              <a:solidFill>
                <a:srgbClr val="C00000"/>
              </a:solidFill>
            </a:endParaRPr>
          </a:p>
        </p:txBody>
      </p:sp>
      <p:sp>
        <p:nvSpPr>
          <p:cNvPr id="6" name="TextBox 5"/>
          <p:cNvSpPr txBox="1"/>
          <p:nvPr/>
        </p:nvSpPr>
        <p:spPr>
          <a:xfrm>
            <a:off x="6932432" y="2438374"/>
            <a:ext cx="5032042" cy="3046988"/>
          </a:xfrm>
          <a:prstGeom prst="rect">
            <a:avLst/>
          </a:prstGeom>
          <a:solidFill>
            <a:schemeClr val="accent4">
              <a:lumMod val="40000"/>
              <a:lumOff val="60000"/>
            </a:schemeClr>
          </a:solidFill>
        </p:spPr>
        <p:txBody>
          <a:bodyPr wrap="square" rtlCol="1">
            <a:spAutoFit/>
          </a:bodyPr>
          <a:lstStyle/>
          <a:p>
            <a:pPr marL="342900" indent="-342900">
              <a:buAutoNum type="arabicPeriod"/>
            </a:pPr>
            <a:r>
              <a:rPr lang="en-US" sz="3200" dirty="0">
                <a:solidFill>
                  <a:srgbClr val="002060"/>
                </a:solidFill>
              </a:rPr>
              <a:t>Glitches </a:t>
            </a:r>
          </a:p>
          <a:p>
            <a:pPr marL="342900" indent="-342900">
              <a:buAutoNum type="arabicPeriod"/>
            </a:pPr>
            <a:r>
              <a:rPr lang="en-US" sz="3200" dirty="0">
                <a:solidFill>
                  <a:srgbClr val="002060"/>
                </a:solidFill>
              </a:rPr>
              <a:t>Personality </a:t>
            </a:r>
            <a:r>
              <a:rPr lang="en-US" sz="3200" dirty="0" smtClean="0">
                <a:solidFill>
                  <a:srgbClr val="002060"/>
                </a:solidFill>
              </a:rPr>
              <a:t>Detection </a:t>
            </a:r>
            <a:endParaRPr lang="en-US" sz="3200" dirty="0">
              <a:solidFill>
                <a:srgbClr val="002060"/>
              </a:solidFill>
            </a:endParaRPr>
          </a:p>
          <a:p>
            <a:pPr marL="342900" indent="-342900">
              <a:buAutoNum type="arabicPeriod"/>
            </a:pPr>
            <a:r>
              <a:rPr lang="en-US" sz="3200" dirty="0">
                <a:solidFill>
                  <a:srgbClr val="002060"/>
                </a:solidFill>
              </a:rPr>
              <a:t>Introduction</a:t>
            </a:r>
          </a:p>
          <a:p>
            <a:pPr marL="342900" indent="-342900">
              <a:buAutoNum type="arabicPeriod"/>
            </a:pPr>
            <a:r>
              <a:rPr lang="en-US" sz="3200" dirty="0">
                <a:solidFill>
                  <a:srgbClr val="002060"/>
                </a:solidFill>
              </a:rPr>
              <a:t>Future </a:t>
            </a:r>
            <a:r>
              <a:rPr lang="en-US" sz="3200" dirty="0" smtClean="0">
                <a:solidFill>
                  <a:srgbClr val="002060"/>
                </a:solidFill>
              </a:rPr>
              <a:t>Challenges</a:t>
            </a:r>
            <a:endParaRPr lang="en-US" sz="3200" dirty="0">
              <a:solidFill>
                <a:srgbClr val="002060"/>
              </a:solidFill>
            </a:endParaRPr>
          </a:p>
          <a:p>
            <a:pPr marL="342900" indent="-342900">
              <a:buAutoNum type="arabicPeriod"/>
            </a:pPr>
            <a:r>
              <a:rPr lang="en-US" sz="3200" dirty="0">
                <a:solidFill>
                  <a:srgbClr val="002060"/>
                </a:solidFill>
              </a:rPr>
              <a:t>Augmented Knowledge</a:t>
            </a:r>
          </a:p>
          <a:p>
            <a:pPr marL="342900" indent="-342900">
              <a:buAutoNum type="arabicPeriod"/>
            </a:pPr>
            <a:r>
              <a:rPr lang="en-US" sz="3200" dirty="0">
                <a:solidFill>
                  <a:srgbClr val="002060"/>
                </a:solidFill>
              </a:rPr>
              <a:t>Quantum </a:t>
            </a:r>
            <a:r>
              <a:rPr lang="en-US" sz="3200" dirty="0" smtClean="0">
                <a:solidFill>
                  <a:srgbClr val="002060"/>
                </a:solidFill>
              </a:rPr>
              <a:t>Computers</a:t>
            </a:r>
            <a:endParaRPr lang="ar-BH" sz="3200" dirty="0">
              <a:solidFill>
                <a:srgbClr val="002060"/>
              </a:solidFill>
            </a:endParaRPr>
          </a:p>
        </p:txBody>
      </p:sp>
      <p:sp>
        <p:nvSpPr>
          <p:cNvPr id="8" name="TextBox 7"/>
          <p:cNvSpPr txBox="1"/>
          <p:nvPr/>
        </p:nvSpPr>
        <p:spPr>
          <a:xfrm>
            <a:off x="785611" y="2438374"/>
            <a:ext cx="4102765" cy="3046988"/>
          </a:xfrm>
          <a:prstGeom prst="rect">
            <a:avLst/>
          </a:prstGeom>
          <a:solidFill>
            <a:schemeClr val="accent4">
              <a:lumMod val="40000"/>
              <a:lumOff val="60000"/>
            </a:schemeClr>
          </a:solidFill>
        </p:spPr>
        <p:txBody>
          <a:bodyPr wrap="square" rtlCol="1">
            <a:spAutoFit/>
          </a:bodyPr>
          <a:lstStyle/>
          <a:p>
            <a:r>
              <a:rPr lang="en-US" sz="3200" dirty="0">
                <a:solidFill>
                  <a:srgbClr val="002060"/>
                </a:solidFill>
              </a:rPr>
              <a:t>Paragraph 1</a:t>
            </a:r>
          </a:p>
          <a:p>
            <a:r>
              <a:rPr lang="en-US" sz="3200" dirty="0">
                <a:solidFill>
                  <a:srgbClr val="002060"/>
                </a:solidFill>
              </a:rPr>
              <a:t>Paragraph 2</a:t>
            </a:r>
          </a:p>
          <a:p>
            <a:r>
              <a:rPr lang="en-US" sz="3200" dirty="0">
                <a:solidFill>
                  <a:srgbClr val="002060"/>
                </a:solidFill>
              </a:rPr>
              <a:t>Paragraph 3 </a:t>
            </a:r>
          </a:p>
          <a:p>
            <a:r>
              <a:rPr lang="en-US" sz="3200" dirty="0">
                <a:solidFill>
                  <a:srgbClr val="002060"/>
                </a:solidFill>
              </a:rPr>
              <a:t>Paragraph 4</a:t>
            </a:r>
          </a:p>
          <a:p>
            <a:r>
              <a:rPr lang="en-US" sz="3200" dirty="0">
                <a:solidFill>
                  <a:srgbClr val="002060"/>
                </a:solidFill>
              </a:rPr>
              <a:t>Paragraph 5 </a:t>
            </a:r>
          </a:p>
          <a:p>
            <a:r>
              <a:rPr lang="en-US" sz="3200" dirty="0">
                <a:solidFill>
                  <a:srgbClr val="002060"/>
                </a:solidFill>
              </a:rPr>
              <a:t>Paragraph 6 </a:t>
            </a:r>
          </a:p>
        </p:txBody>
      </p:sp>
      <p:cxnSp>
        <p:nvCxnSpPr>
          <p:cNvPr id="12" name="Straight Connector 11"/>
          <p:cNvCxnSpPr/>
          <p:nvPr/>
        </p:nvCxnSpPr>
        <p:spPr>
          <a:xfrm>
            <a:off x="2985988" y="2699164"/>
            <a:ext cx="3946444" cy="984194"/>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3701593386"/>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8</a:t>
            </a:fld>
            <a:endParaRPr lang="en-US"/>
          </a:p>
        </p:txBody>
      </p:sp>
      <p:sp>
        <p:nvSpPr>
          <p:cNvPr id="4" name="TextBox 3"/>
          <p:cNvSpPr txBox="1"/>
          <p:nvPr/>
        </p:nvSpPr>
        <p:spPr>
          <a:xfrm>
            <a:off x="193177" y="720443"/>
            <a:ext cx="11822805" cy="861774"/>
          </a:xfrm>
          <a:prstGeom prst="rect">
            <a:avLst/>
          </a:prstGeom>
          <a:noFill/>
        </p:spPr>
        <p:txBody>
          <a:bodyPr wrap="square" rtlCol="1">
            <a:spAutoFit/>
          </a:bodyPr>
          <a:lstStyle/>
          <a:p>
            <a:r>
              <a:rPr lang="en-US" dirty="0"/>
              <a:t>1. </a:t>
            </a:r>
            <a:r>
              <a:rPr lang="en-US" sz="1600" b="1" dirty="0"/>
              <a:t>Social trends can have a strong influence on the development of new technology, </a:t>
            </a:r>
            <a:r>
              <a:rPr lang="en-US" sz="1600" b="1" dirty="0" smtClean="0"/>
              <a:t>and vice versa. The constant change of both allowed clever designers </a:t>
            </a:r>
            <a:r>
              <a:rPr lang="en-US" sz="1600" b="1" dirty="0"/>
              <a:t>in the technology </a:t>
            </a:r>
            <a:r>
              <a:rPr lang="en-US" sz="1600" b="1" dirty="0" smtClean="0"/>
              <a:t>industry to achieve </a:t>
            </a:r>
            <a:r>
              <a:rPr lang="en-US" sz="1600" b="1" dirty="0"/>
              <a:t>great success </a:t>
            </a:r>
            <a:r>
              <a:rPr lang="en-US" sz="1600" b="1" dirty="0" smtClean="0"/>
              <a:t>as </a:t>
            </a:r>
            <a:r>
              <a:rPr lang="en-US" sz="1600" b="1" dirty="0"/>
              <a:t>they </a:t>
            </a:r>
            <a:r>
              <a:rPr lang="en-US" sz="1600" b="1" dirty="0" smtClean="0"/>
              <a:t>tend to think ahead and work on fulfilling the future technological needs of society.</a:t>
            </a:r>
            <a:endParaRPr lang="ar-BH" sz="1600" b="1" dirty="0"/>
          </a:p>
        </p:txBody>
      </p:sp>
      <p:sp>
        <p:nvSpPr>
          <p:cNvPr id="5" name="TextBox 4"/>
          <p:cNvSpPr txBox="1"/>
          <p:nvPr/>
        </p:nvSpPr>
        <p:spPr>
          <a:xfrm>
            <a:off x="193176" y="1582217"/>
            <a:ext cx="11822806" cy="1107996"/>
          </a:xfrm>
          <a:prstGeom prst="rect">
            <a:avLst/>
          </a:prstGeom>
          <a:noFill/>
        </p:spPr>
        <p:txBody>
          <a:bodyPr wrap="square" rtlCol="1">
            <a:spAutoFit/>
          </a:bodyPr>
          <a:lstStyle/>
          <a:p>
            <a:r>
              <a:rPr lang="en-US" dirty="0"/>
              <a:t>2. </a:t>
            </a:r>
            <a:r>
              <a:rPr lang="en-US" sz="1600" b="1" dirty="0"/>
              <a:t>A good idea about the personality of the user can be guessed, as s</a:t>
            </a:r>
            <a:r>
              <a:rPr lang="en-US" sz="1600" b="1" dirty="0" smtClean="0"/>
              <a:t>ome </a:t>
            </a:r>
            <a:r>
              <a:rPr lang="en-US" sz="1600" b="1" dirty="0"/>
              <a:t>companies </a:t>
            </a:r>
            <a:r>
              <a:rPr lang="en-US" sz="1600" b="1" dirty="0" smtClean="0"/>
              <a:t>have developed </a:t>
            </a:r>
            <a:r>
              <a:rPr lang="en-US" sz="1600" b="1" dirty="0"/>
              <a:t>software that can look at the things we like online, and the kind of photographs that we post on social </a:t>
            </a:r>
            <a:r>
              <a:rPr lang="en-US" sz="1600" b="1" dirty="0" smtClean="0"/>
              <a:t>media. Not only do some banks use </a:t>
            </a:r>
            <a:r>
              <a:rPr lang="en-US" sz="1600" b="1" dirty="0"/>
              <a:t>this kind of software to </a:t>
            </a:r>
            <a:r>
              <a:rPr lang="en-US" sz="1600" b="1" dirty="0" smtClean="0"/>
              <a:t>inspect how </a:t>
            </a:r>
            <a:r>
              <a:rPr lang="en-US" sz="1600" b="1" dirty="0"/>
              <a:t>their customers spend money and then decide what advice to give them about their </a:t>
            </a:r>
            <a:r>
              <a:rPr lang="en-US" sz="1600" b="1" dirty="0" smtClean="0"/>
              <a:t>savings,  </a:t>
            </a:r>
            <a:r>
              <a:rPr lang="en-US" sz="1600" b="1" dirty="0"/>
              <a:t>b</a:t>
            </a:r>
            <a:r>
              <a:rPr lang="en-US" sz="1600" b="1" dirty="0" smtClean="0"/>
              <a:t>ut many employers nowadays tend to use </a:t>
            </a:r>
            <a:r>
              <a:rPr lang="en-US" sz="1600" b="1" dirty="0"/>
              <a:t>this kind of software to </a:t>
            </a:r>
            <a:r>
              <a:rPr lang="en-US" sz="1600" b="1" dirty="0" smtClean="0"/>
              <a:t>get an idea about  the expected length of the period one might </a:t>
            </a:r>
            <a:r>
              <a:rPr lang="en-US" sz="1600" b="1" dirty="0"/>
              <a:t>stay in a </a:t>
            </a:r>
            <a:r>
              <a:rPr lang="en-US" sz="1600" b="1" dirty="0" smtClean="0"/>
              <a:t>job. </a:t>
            </a:r>
            <a:endParaRPr lang="ar-BH" sz="1600" b="1" dirty="0"/>
          </a:p>
        </p:txBody>
      </p:sp>
      <p:sp>
        <p:nvSpPr>
          <p:cNvPr id="6" name="TextBox 5"/>
          <p:cNvSpPr txBox="1"/>
          <p:nvPr/>
        </p:nvSpPr>
        <p:spPr>
          <a:xfrm>
            <a:off x="193176" y="2724585"/>
            <a:ext cx="11822807" cy="1107996"/>
          </a:xfrm>
          <a:prstGeom prst="rect">
            <a:avLst/>
          </a:prstGeom>
          <a:noFill/>
        </p:spPr>
        <p:txBody>
          <a:bodyPr wrap="square" rtlCol="1">
            <a:spAutoFit/>
          </a:bodyPr>
          <a:lstStyle/>
          <a:p>
            <a:r>
              <a:rPr lang="en-US" dirty="0"/>
              <a:t>3.  </a:t>
            </a:r>
            <a:r>
              <a:rPr lang="en-US" sz="1600" b="1" dirty="0"/>
              <a:t>After researching quantum computers for </a:t>
            </a:r>
            <a:r>
              <a:rPr lang="en-US" sz="1600" b="1" dirty="0" smtClean="0"/>
              <a:t>decades, scientists now seem to finally be </a:t>
            </a:r>
            <a:r>
              <a:rPr lang="en-US" sz="1600" b="1" dirty="0"/>
              <a:t>close to making a machine that works. Quantum computers </a:t>
            </a:r>
            <a:r>
              <a:rPr lang="en-US" sz="1600" b="1" dirty="0" smtClean="0"/>
              <a:t>are useful in terms of solving too </a:t>
            </a:r>
            <a:r>
              <a:rPr lang="en-US" sz="1600" b="1" dirty="0"/>
              <a:t>difficult </a:t>
            </a:r>
            <a:r>
              <a:rPr lang="en-US" sz="1600" b="1" dirty="0" smtClean="0"/>
              <a:t>problems for </a:t>
            </a:r>
            <a:r>
              <a:rPr lang="en-US" sz="1600" b="1" dirty="0"/>
              <a:t>normal </a:t>
            </a:r>
            <a:r>
              <a:rPr lang="en-US" sz="1600" b="1" dirty="0" smtClean="0"/>
              <a:t>computers to solve; such as </a:t>
            </a:r>
            <a:r>
              <a:rPr lang="en-US" sz="1600" b="1" dirty="0"/>
              <a:t>breaking a difficult code or finding a password. </a:t>
            </a:r>
            <a:r>
              <a:rPr lang="en-US" sz="1600" b="1" dirty="0" smtClean="0"/>
              <a:t>Actually, It is believed </a:t>
            </a:r>
            <a:r>
              <a:rPr lang="en-US" sz="1600" b="1" dirty="0"/>
              <a:t>that </a:t>
            </a:r>
            <a:r>
              <a:rPr lang="en-US" sz="1600" b="1" dirty="0" smtClean="0"/>
              <a:t>once </a:t>
            </a:r>
            <a:r>
              <a:rPr lang="en-US" sz="1600" b="1" dirty="0"/>
              <a:t>quantum </a:t>
            </a:r>
            <a:r>
              <a:rPr lang="en-US" sz="1600" b="1" dirty="0" smtClean="0"/>
              <a:t>computers are available in the market, one would need </a:t>
            </a:r>
            <a:r>
              <a:rPr lang="en-US" sz="1600" b="1" dirty="0"/>
              <a:t>a </a:t>
            </a:r>
            <a:r>
              <a:rPr lang="en-US" sz="1600" b="1" dirty="0" smtClean="0"/>
              <a:t>completely new way </a:t>
            </a:r>
            <a:r>
              <a:rPr lang="en-US" sz="1600" b="1" dirty="0"/>
              <a:t>to </a:t>
            </a:r>
            <a:r>
              <a:rPr lang="en-US" sz="1600" b="1" dirty="0" smtClean="0"/>
              <a:t>insure that their </a:t>
            </a:r>
            <a:r>
              <a:rPr lang="en-US" sz="1600" b="1" dirty="0"/>
              <a:t>information </a:t>
            </a:r>
            <a:r>
              <a:rPr lang="en-US" sz="1600" b="1" dirty="0" smtClean="0"/>
              <a:t>remains private</a:t>
            </a:r>
            <a:r>
              <a:rPr lang="en-US" sz="1600" b="1" dirty="0"/>
              <a:t>.</a:t>
            </a:r>
            <a:endParaRPr lang="ar-BH" sz="1600" b="1" dirty="0"/>
          </a:p>
        </p:txBody>
      </p:sp>
      <p:sp>
        <p:nvSpPr>
          <p:cNvPr id="8" name="TextBox 7"/>
          <p:cNvSpPr txBox="1"/>
          <p:nvPr/>
        </p:nvSpPr>
        <p:spPr>
          <a:xfrm>
            <a:off x="193176" y="3811753"/>
            <a:ext cx="11822807" cy="1107996"/>
          </a:xfrm>
          <a:prstGeom prst="rect">
            <a:avLst/>
          </a:prstGeom>
          <a:noFill/>
        </p:spPr>
        <p:txBody>
          <a:bodyPr wrap="square" rtlCol="1">
            <a:spAutoFit/>
          </a:bodyPr>
          <a:lstStyle/>
          <a:p>
            <a:r>
              <a:rPr lang="en-US" dirty="0"/>
              <a:t>4. </a:t>
            </a:r>
            <a:r>
              <a:rPr lang="en-US" sz="1600" b="1" dirty="0"/>
              <a:t>T</a:t>
            </a:r>
            <a:r>
              <a:rPr lang="en-US" sz="1600" b="1" dirty="0" smtClean="0"/>
              <a:t>he internet is constantly used </a:t>
            </a:r>
            <a:r>
              <a:rPr lang="en-US" sz="1600" b="1" dirty="0"/>
              <a:t>to </a:t>
            </a:r>
            <a:r>
              <a:rPr lang="en-US" sz="1600" b="1" dirty="0" smtClean="0"/>
              <a:t>send and receive </a:t>
            </a:r>
            <a:r>
              <a:rPr lang="en-US" sz="1600" b="1" dirty="0"/>
              <a:t>information </a:t>
            </a:r>
            <a:r>
              <a:rPr lang="en-US" sz="1600" b="1" dirty="0" smtClean="0"/>
              <a:t>and latest scientific research investigates the </a:t>
            </a:r>
            <a:r>
              <a:rPr lang="en-US" sz="1600" b="1" dirty="0"/>
              <a:t>ways of using all that information </a:t>
            </a:r>
            <a:r>
              <a:rPr lang="en-US" sz="1600" b="1" dirty="0" smtClean="0"/>
              <a:t>in supporting </a:t>
            </a:r>
            <a:r>
              <a:rPr lang="en-US" sz="1600" b="1" dirty="0"/>
              <a:t>our memories. </a:t>
            </a:r>
            <a:r>
              <a:rPr lang="en-US" sz="1600" b="1" dirty="0" smtClean="0"/>
              <a:t>Benefiting ill people or those </a:t>
            </a:r>
            <a:r>
              <a:rPr lang="en-US" sz="1600" b="1" dirty="0"/>
              <a:t>who have lost their memories after an </a:t>
            </a:r>
            <a:r>
              <a:rPr lang="en-US" sz="1600" b="1" dirty="0" smtClean="0"/>
              <a:t>accident is a good example of the benefits of technology. It is hoped that patients </a:t>
            </a:r>
            <a:r>
              <a:rPr lang="en-US" sz="1600" b="1" dirty="0"/>
              <a:t>will be able to reload their memories and continue with their lives, instead of having to learn things </a:t>
            </a:r>
            <a:r>
              <a:rPr lang="en-US" sz="1600" b="1" dirty="0" smtClean="0"/>
              <a:t>again. Scientists believe that  </a:t>
            </a:r>
            <a:r>
              <a:rPr lang="en-US" sz="1600" b="1" dirty="0"/>
              <a:t>these developments  might </a:t>
            </a:r>
            <a:r>
              <a:rPr lang="en-US" sz="1600" b="1" dirty="0" smtClean="0"/>
              <a:t>affect </a:t>
            </a:r>
            <a:r>
              <a:rPr lang="en-US" sz="1600" b="1" dirty="0"/>
              <a:t>other </a:t>
            </a:r>
            <a:r>
              <a:rPr lang="en-US" sz="1600" b="1" dirty="0" smtClean="0"/>
              <a:t>fields If </a:t>
            </a:r>
            <a:r>
              <a:rPr lang="en-US" sz="1600" b="1" dirty="0"/>
              <a:t>they are </a:t>
            </a:r>
            <a:r>
              <a:rPr lang="en-US" sz="1600" b="1" dirty="0" smtClean="0"/>
              <a:t>successful.</a:t>
            </a:r>
            <a:endParaRPr lang="ar-BH" sz="1600" b="1" dirty="0"/>
          </a:p>
        </p:txBody>
      </p:sp>
      <p:sp>
        <p:nvSpPr>
          <p:cNvPr id="9" name="TextBox 8"/>
          <p:cNvSpPr txBox="1"/>
          <p:nvPr/>
        </p:nvSpPr>
        <p:spPr>
          <a:xfrm>
            <a:off x="193176" y="4940577"/>
            <a:ext cx="11822807" cy="1107996"/>
          </a:xfrm>
          <a:prstGeom prst="rect">
            <a:avLst/>
          </a:prstGeom>
          <a:noFill/>
        </p:spPr>
        <p:txBody>
          <a:bodyPr wrap="square" rtlCol="1">
            <a:spAutoFit/>
          </a:bodyPr>
          <a:lstStyle/>
          <a:p>
            <a:r>
              <a:rPr lang="en-US" dirty="0"/>
              <a:t>5. </a:t>
            </a:r>
            <a:r>
              <a:rPr lang="en-US" sz="1600" b="1" dirty="0"/>
              <a:t>It is not clear how technology will work as a lot of it </a:t>
            </a:r>
            <a:r>
              <a:rPr lang="en-US" sz="1600" b="1" dirty="0" smtClean="0"/>
              <a:t>becomes </a:t>
            </a:r>
            <a:r>
              <a:rPr lang="en-US" sz="1600" b="1" dirty="0"/>
              <a:t>available before it has been tested </a:t>
            </a:r>
            <a:r>
              <a:rPr lang="en-US" sz="1600" b="1" dirty="0" smtClean="0"/>
              <a:t>properly. </a:t>
            </a:r>
            <a:r>
              <a:rPr lang="en-US" sz="1600" b="1" dirty="0"/>
              <a:t>This </a:t>
            </a:r>
            <a:r>
              <a:rPr lang="en-US" sz="1600" b="1" dirty="0" smtClean="0"/>
              <a:t>can cause a </a:t>
            </a:r>
            <a:r>
              <a:rPr lang="en-US" sz="1600" b="1" dirty="0"/>
              <a:t>lot of problems, for </a:t>
            </a:r>
            <a:r>
              <a:rPr lang="en-US" sz="1600" b="1" dirty="0" smtClean="0"/>
              <a:t>instance, a few years </a:t>
            </a:r>
            <a:r>
              <a:rPr lang="en-US" sz="1600" b="1" dirty="0"/>
              <a:t>a single glitch </a:t>
            </a:r>
            <a:r>
              <a:rPr lang="en-US" sz="1600" b="1" dirty="0" smtClean="0"/>
              <a:t>meant </a:t>
            </a:r>
            <a:r>
              <a:rPr lang="en-US" sz="1600" b="1" dirty="0"/>
              <a:t>that 5,000 planes in the U.S. couldn’t take off. A glitch is not the same as a software bug, which can be identified and fixed. Glitches </a:t>
            </a:r>
            <a:r>
              <a:rPr lang="en-US" sz="1600" b="1" dirty="0" smtClean="0"/>
              <a:t>are often </a:t>
            </a:r>
            <a:r>
              <a:rPr lang="en-US" sz="1600" b="1" dirty="0"/>
              <a:t>very difficult to </a:t>
            </a:r>
            <a:r>
              <a:rPr lang="en-US" sz="1600" b="1" dirty="0" smtClean="0"/>
              <a:t>predict. They </a:t>
            </a:r>
            <a:r>
              <a:rPr lang="en-US" sz="1600" b="1" dirty="0"/>
              <a:t>are problems that can happen whenever new </a:t>
            </a:r>
            <a:r>
              <a:rPr lang="en-US" sz="1600" b="1" dirty="0" smtClean="0"/>
              <a:t>technology </a:t>
            </a:r>
            <a:r>
              <a:rPr lang="en-US" sz="1600" b="1" dirty="0"/>
              <a:t>interacts with different </a:t>
            </a:r>
            <a:r>
              <a:rPr lang="en-US" sz="1600" b="1" dirty="0" smtClean="0"/>
              <a:t>technology</a:t>
            </a:r>
            <a:r>
              <a:rPr lang="en-US" sz="1600" b="1" dirty="0"/>
              <a:t>.</a:t>
            </a:r>
            <a:endParaRPr lang="ar-BH" sz="1600" b="1" dirty="0"/>
          </a:p>
        </p:txBody>
      </p:sp>
      <p:sp>
        <p:nvSpPr>
          <p:cNvPr id="11" name="TextBox 10"/>
          <p:cNvSpPr txBox="1"/>
          <p:nvPr/>
        </p:nvSpPr>
        <p:spPr>
          <a:xfrm>
            <a:off x="193177" y="6048573"/>
            <a:ext cx="11822807" cy="615553"/>
          </a:xfrm>
          <a:prstGeom prst="rect">
            <a:avLst/>
          </a:prstGeom>
          <a:noFill/>
        </p:spPr>
        <p:txBody>
          <a:bodyPr wrap="square" rtlCol="1">
            <a:spAutoFit/>
          </a:bodyPr>
          <a:lstStyle/>
          <a:p>
            <a:r>
              <a:rPr lang="en-US" dirty="0"/>
              <a:t>6. </a:t>
            </a:r>
            <a:r>
              <a:rPr lang="en-US" sz="1600" b="1" dirty="0" smtClean="0"/>
              <a:t>Many </a:t>
            </a:r>
            <a:r>
              <a:rPr lang="en-US" sz="1600" b="1" dirty="0"/>
              <a:t>of the </a:t>
            </a:r>
            <a:r>
              <a:rPr lang="en-US" sz="1600" b="1" dirty="0" smtClean="0"/>
              <a:t>experts, </a:t>
            </a:r>
            <a:r>
              <a:rPr lang="en-US" sz="1600" b="1" dirty="0"/>
              <a:t>despite the </a:t>
            </a:r>
            <a:r>
              <a:rPr lang="en-US" sz="1600" b="1" dirty="0" smtClean="0"/>
              <a:t>difficulties, are </a:t>
            </a:r>
            <a:r>
              <a:rPr lang="en-US" sz="1600" b="1" dirty="0"/>
              <a:t>excited and optimistic about the </a:t>
            </a:r>
            <a:r>
              <a:rPr lang="en-US" sz="1600" b="1" dirty="0" smtClean="0"/>
              <a:t>future. With the new developments, the new generation has better opportunity to </a:t>
            </a:r>
            <a:r>
              <a:rPr lang="en-US" sz="1600" b="1" dirty="0"/>
              <a:t>lead </a:t>
            </a:r>
            <a:r>
              <a:rPr lang="en-US" sz="1600" b="1" dirty="0" smtClean="0"/>
              <a:t>with creative solutions. </a:t>
            </a:r>
            <a:endParaRPr lang="ar-BH" sz="1600" b="1" dirty="0"/>
          </a:p>
        </p:txBody>
      </p:sp>
      <p:sp>
        <p:nvSpPr>
          <p:cNvPr id="2" name="TextBox 1"/>
          <p:cNvSpPr txBox="1"/>
          <p:nvPr/>
        </p:nvSpPr>
        <p:spPr>
          <a:xfrm>
            <a:off x="4327294" y="144469"/>
            <a:ext cx="3554569" cy="523220"/>
          </a:xfrm>
          <a:prstGeom prst="rect">
            <a:avLst/>
          </a:prstGeom>
          <a:solidFill>
            <a:schemeClr val="accent6">
              <a:lumMod val="40000"/>
              <a:lumOff val="60000"/>
            </a:schemeClr>
          </a:solidFill>
        </p:spPr>
        <p:txBody>
          <a:bodyPr wrap="square" rtlCol="1">
            <a:spAutoFit/>
          </a:bodyPr>
          <a:lstStyle/>
          <a:p>
            <a:pPr algn="ctr"/>
            <a:r>
              <a:rPr lang="en-US" sz="2800" b="1" dirty="0">
                <a:solidFill>
                  <a:srgbClr val="002060"/>
                </a:solidFill>
              </a:rPr>
              <a:t>Technology Trends </a:t>
            </a:r>
            <a:endParaRPr lang="ar-BH" sz="2800" b="1" dirty="0">
              <a:solidFill>
                <a:srgbClr val="002060"/>
              </a:solidFill>
            </a:endParaRPr>
          </a:p>
        </p:txBody>
      </p:sp>
      <p:sp>
        <p:nvSpPr>
          <p:cNvPr id="13" name="Rectangle 12">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322536925"/>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F20112-F681-4D23-BAD6-386DBC2EFDE9}" type="slidenum">
              <a:rPr lang="en-US" smtClean="0"/>
              <a:t>9</a:t>
            </a:fld>
            <a:endParaRPr lang="en-US"/>
          </a:p>
        </p:txBody>
      </p:sp>
      <p:sp>
        <p:nvSpPr>
          <p:cNvPr id="5" name="TextBox 4"/>
          <p:cNvSpPr txBox="1"/>
          <p:nvPr/>
        </p:nvSpPr>
        <p:spPr>
          <a:xfrm>
            <a:off x="6790764" y="1795853"/>
            <a:ext cx="4280647" cy="2677656"/>
          </a:xfrm>
          <a:prstGeom prst="rect">
            <a:avLst/>
          </a:prstGeom>
          <a:solidFill>
            <a:schemeClr val="accent4">
              <a:lumMod val="40000"/>
              <a:lumOff val="60000"/>
            </a:schemeClr>
          </a:solidFill>
        </p:spPr>
        <p:txBody>
          <a:bodyPr wrap="square" rtlCol="1">
            <a:spAutoFit/>
          </a:bodyPr>
          <a:lstStyle/>
          <a:p>
            <a:pPr marL="342900" indent="-342900">
              <a:buAutoNum type="arabicPeriod"/>
            </a:pPr>
            <a:r>
              <a:rPr lang="en-US" sz="2800" dirty="0">
                <a:solidFill>
                  <a:srgbClr val="002060"/>
                </a:solidFill>
              </a:rPr>
              <a:t>Glitches </a:t>
            </a:r>
          </a:p>
          <a:p>
            <a:pPr marL="342900" indent="-342900">
              <a:buAutoNum type="arabicPeriod"/>
            </a:pPr>
            <a:r>
              <a:rPr lang="en-US" sz="2800" dirty="0">
                <a:solidFill>
                  <a:srgbClr val="002060"/>
                </a:solidFill>
              </a:rPr>
              <a:t>Personality detection </a:t>
            </a:r>
          </a:p>
          <a:p>
            <a:pPr marL="342900" indent="-342900">
              <a:buAutoNum type="arabicPeriod"/>
            </a:pPr>
            <a:r>
              <a:rPr lang="en-US" sz="2800" dirty="0">
                <a:solidFill>
                  <a:srgbClr val="002060"/>
                </a:solidFill>
              </a:rPr>
              <a:t>Introduction</a:t>
            </a:r>
          </a:p>
          <a:p>
            <a:pPr marL="342900" indent="-342900">
              <a:buAutoNum type="arabicPeriod"/>
            </a:pPr>
            <a:r>
              <a:rPr lang="en-US" sz="2800" dirty="0">
                <a:solidFill>
                  <a:srgbClr val="002060"/>
                </a:solidFill>
              </a:rPr>
              <a:t>Future challenges</a:t>
            </a:r>
          </a:p>
          <a:p>
            <a:pPr marL="342900" indent="-342900">
              <a:buAutoNum type="arabicPeriod"/>
            </a:pPr>
            <a:r>
              <a:rPr lang="en-US" sz="2800" dirty="0">
                <a:solidFill>
                  <a:srgbClr val="002060"/>
                </a:solidFill>
              </a:rPr>
              <a:t>Augmented Knowledge</a:t>
            </a:r>
          </a:p>
          <a:p>
            <a:pPr marL="342900" indent="-342900">
              <a:buAutoNum type="arabicPeriod"/>
            </a:pPr>
            <a:r>
              <a:rPr lang="en-US" sz="2800" dirty="0">
                <a:solidFill>
                  <a:srgbClr val="002060"/>
                </a:solidFill>
              </a:rPr>
              <a:t>Quantum computers</a:t>
            </a:r>
            <a:endParaRPr lang="ar-BH" sz="2800" dirty="0">
              <a:solidFill>
                <a:srgbClr val="002060"/>
              </a:solidFill>
            </a:endParaRPr>
          </a:p>
        </p:txBody>
      </p:sp>
      <p:sp>
        <p:nvSpPr>
          <p:cNvPr id="6" name="TextBox 5"/>
          <p:cNvSpPr txBox="1"/>
          <p:nvPr/>
        </p:nvSpPr>
        <p:spPr>
          <a:xfrm>
            <a:off x="1116106" y="1795853"/>
            <a:ext cx="3739765" cy="2677656"/>
          </a:xfrm>
          <a:prstGeom prst="rect">
            <a:avLst/>
          </a:prstGeom>
          <a:solidFill>
            <a:schemeClr val="accent4">
              <a:lumMod val="40000"/>
              <a:lumOff val="60000"/>
            </a:schemeClr>
          </a:solidFill>
        </p:spPr>
        <p:txBody>
          <a:bodyPr wrap="square" rtlCol="1">
            <a:spAutoFit/>
          </a:bodyPr>
          <a:lstStyle/>
          <a:p>
            <a:r>
              <a:rPr lang="en-US" sz="2800" dirty="0">
                <a:solidFill>
                  <a:srgbClr val="002060"/>
                </a:solidFill>
              </a:rPr>
              <a:t>Paragraph 1</a:t>
            </a:r>
          </a:p>
          <a:p>
            <a:r>
              <a:rPr lang="en-US" sz="2800" dirty="0">
                <a:solidFill>
                  <a:srgbClr val="002060"/>
                </a:solidFill>
              </a:rPr>
              <a:t>Paragraph 2</a:t>
            </a:r>
          </a:p>
          <a:p>
            <a:r>
              <a:rPr lang="en-US" sz="2800" dirty="0">
                <a:solidFill>
                  <a:srgbClr val="002060"/>
                </a:solidFill>
              </a:rPr>
              <a:t>Paragraph 3 </a:t>
            </a:r>
          </a:p>
          <a:p>
            <a:r>
              <a:rPr lang="en-US" sz="2800" dirty="0">
                <a:solidFill>
                  <a:srgbClr val="002060"/>
                </a:solidFill>
              </a:rPr>
              <a:t>Paragraph 4</a:t>
            </a:r>
          </a:p>
          <a:p>
            <a:r>
              <a:rPr lang="en-US" sz="2800" dirty="0">
                <a:solidFill>
                  <a:srgbClr val="002060"/>
                </a:solidFill>
              </a:rPr>
              <a:t>Paragraph 5 </a:t>
            </a:r>
          </a:p>
          <a:p>
            <a:r>
              <a:rPr lang="en-US" sz="2800" dirty="0">
                <a:solidFill>
                  <a:srgbClr val="002060"/>
                </a:solidFill>
              </a:rPr>
              <a:t>Paragraph 6 </a:t>
            </a:r>
          </a:p>
        </p:txBody>
      </p:sp>
      <p:sp>
        <p:nvSpPr>
          <p:cNvPr id="7" name="TextBox 6"/>
          <p:cNvSpPr txBox="1"/>
          <p:nvPr/>
        </p:nvSpPr>
        <p:spPr>
          <a:xfrm>
            <a:off x="549743" y="268490"/>
            <a:ext cx="4398774" cy="461665"/>
          </a:xfrm>
          <a:prstGeom prst="rect">
            <a:avLst/>
          </a:prstGeom>
          <a:solidFill>
            <a:schemeClr val="accent6">
              <a:lumMod val="60000"/>
              <a:lumOff val="40000"/>
            </a:schemeClr>
          </a:solidFill>
        </p:spPr>
        <p:txBody>
          <a:bodyPr wrap="square" rtlCol="1">
            <a:spAutoFit/>
          </a:bodyPr>
          <a:lstStyle/>
          <a:p>
            <a:r>
              <a:rPr lang="en-US" sz="2400" b="1" dirty="0" smtClean="0"/>
              <a:t>Now, check </a:t>
            </a:r>
            <a:r>
              <a:rPr lang="en-US" sz="2400" b="1" dirty="0"/>
              <a:t>your </a:t>
            </a:r>
            <a:r>
              <a:rPr lang="en-US" sz="2400" b="1" dirty="0" smtClean="0"/>
              <a:t>answers.</a:t>
            </a:r>
            <a:endParaRPr lang="ar-BH" sz="2400" b="1" dirty="0"/>
          </a:p>
        </p:txBody>
      </p:sp>
      <p:cxnSp>
        <p:nvCxnSpPr>
          <p:cNvPr id="10" name="Straight Connector 9"/>
          <p:cNvCxnSpPr/>
          <p:nvPr/>
        </p:nvCxnSpPr>
        <p:spPr>
          <a:xfrm flipV="1">
            <a:off x="2930321" y="2110638"/>
            <a:ext cx="3999414" cy="1634295"/>
          </a:xfrm>
          <a:prstGeom prst="line">
            <a:avLst/>
          </a:prstGeom>
          <a:ln w="25400"/>
        </p:spPr>
        <p:style>
          <a:lnRef idx="1">
            <a:schemeClr val="accent6"/>
          </a:lnRef>
          <a:fillRef idx="0">
            <a:schemeClr val="accent6"/>
          </a:fillRef>
          <a:effectRef idx="0">
            <a:schemeClr val="accent6"/>
          </a:effectRef>
          <a:fontRef idx="minor">
            <a:schemeClr val="tx1"/>
          </a:fontRef>
        </p:style>
      </p:cxnSp>
      <p:cxnSp>
        <p:nvCxnSpPr>
          <p:cNvPr id="12" name="Straight Connector 11"/>
          <p:cNvCxnSpPr/>
          <p:nvPr/>
        </p:nvCxnSpPr>
        <p:spPr>
          <a:xfrm>
            <a:off x="2893341" y="2516637"/>
            <a:ext cx="4036394" cy="20945"/>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14" name="Straight Connector 13"/>
          <p:cNvCxnSpPr/>
          <p:nvPr/>
        </p:nvCxnSpPr>
        <p:spPr>
          <a:xfrm>
            <a:off x="2893341" y="2110637"/>
            <a:ext cx="3990070" cy="812001"/>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a:xfrm flipH="1" flipV="1">
            <a:off x="2883998" y="3321925"/>
            <a:ext cx="3999413" cy="460683"/>
          </a:xfrm>
          <a:prstGeom prst="line">
            <a:avLst/>
          </a:prstGeom>
          <a:ln w="25400"/>
        </p:spPr>
        <p:style>
          <a:lnRef idx="1">
            <a:schemeClr val="accent4"/>
          </a:lnRef>
          <a:fillRef idx="0">
            <a:schemeClr val="accent4"/>
          </a:fillRef>
          <a:effectRef idx="0">
            <a:schemeClr val="accent4"/>
          </a:effectRef>
          <a:fontRef idx="minor">
            <a:schemeClr val="tx1"/>
          </a:fontRef>
        </p:style>
      </p:cxnSp>
      <p:cxnSp>
        <p:nvCxnSpPr>
          <p:cNvPr id="18" name="Straight Connector 17"/>
          <p:cNvCxnSpPr/>
          <p:nvPr/>
        </p:nvCxnSpPr>
        <p:spPr>
          <a:xfrm>
            <a:off x="2893341" y="2922732"/>
            <a:ext cx="3990070" cy="1284062"/>
          </a:xfrm>
          <a:prstGeom prst="line">
            <a:avLst/>
          </a:prstGeom>
          <a:ln w="25400"/>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2893341" y="3357543"/>
            <a:ext cx="4033367" cy="81363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 xmlns:a16="http://schemas.microsoft.com/office/drawing/2014/main" id="{13C2E9CA-3705-46B0-9D66-5EB5476966B1}"/>
              </a:ext>
            </a:extLst>
          </p:cNvPr>
          <p:cNvSpPr/>
          <p:nvPr/>
        </p:nvSpPr>
        <p:spPr>
          <a:xfrm>
            <a:off x="0" y="6356350"/>
            <a:ext cx="11879558" cy="553998"/>
          </a:xfrm>
          <a:prstGeom prst="rect">
            <a:avLst/>
          </a:prstGeom>
        </p:spPr>
        <p:txBody>
          <a:bodyPr wrap="square">
            <a:spAutoFit/>
          </a:bodyPr>
          <a:lstStyle/>
          <a:p>
            <a:r>
              <a:rPr lang="en-US" dirty="0">
                <a:solidFill>
                  <a:srgbClr val="FF0000"/>
                </a:solidFill>
              </a:rPr>
              <a:t>______________________________________________________________________________________________________</a:t>
            </a:r>
            <a:r>
              <a:rPr lang="en-US" sz="1200" dirty="0"/>
              <a:t>Minisrty  of Education- 2020 </a:t>
            </a:r>
            <a:endParaRPr lang="ar-BH" sz="1200" dirty="0"/>
          </a:p>
        </p:txBody>
      </p:sp>
    </p:spTree>
    <p:extLst>
      <p:ext uri="{BB962C8B-B14F-4D97-AF65-F5344CB8AC3E}">
        <p14:creationId xmlns:p14="http://schemas.microsoft.com/office/powerpoint/2010/main" val="2668519445"/>
      </p:ext>
    </p:extLst>
  </p:cSld>
  <p:clrMapOvr>
    <a:masterClrMapping/>
  </p:clrMapOvr>
  <mc:AlternateContent xmlns:mc="http://schemas.openxmlformats.org/markup-compatibility/2006" xmlns:p14="http://schemas.microsoft.com/office/powerpoint/2010/main">
    <mc:Choice Requires="p14">
      <p:transition spd="slow" p14:dur="3000" advTm="15148"/>
    </mc:Choice>
    <mc:Fallback xmlns="">
      <p:transition spd="slow" advTm="15148"/>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1"/>
</p:tagLst>
</file>

<file path=ppt/tags/tag2.xml><?xml version="1.0" encoding="utf-8"?>
<p:tagLst xmlns:a="http://schemas.openxmlformats.org/drawingml/2006/main" xmlns:r="http://schemas.openxmlformats.org/officeDocument/2006/relationships" xmlns:p="http://schemas.openxmlformats.org/presentationml/2006/main">
  <p:tag name="TIMING" val="|5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2963</TotalTime>
  <Words>2521</Words>
  <Application>Microsoft Office PowerPoint</Application>
  <PresentationFormat>Widescreen</PresentationFormat>
  <Paragraphs>276</Paragraphs>
  <Slides>18</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Aharoni</vt:lpstr>
      <vt:lpstr>Arial</vt:lpstr>
      <vt:lpstr>Arial Black</vt:lpstr>
      <vt:lpstr>Calibri</vt:lpstr>
      <vt:lpstr>Calibri Light</vt:lpstr>
      <vt:lpstr>Century Gothic</vt:lpstr>
      <vt:lpstr>PalatinoLinotype-Roman</vt:lpstr>
      <vt:lpstr>Sultan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 marshad shaheen</dc:creator>
  <cp:lastModifiedBy>Khawla Ali Mohamed Alqashar</cp:lastModifiedBy>
  <cp:revision>261</cp:revision>
  <dcterms:created xsi:type="dcterms:W3CDTF">2020-03-05T05:37:55Z</dcterms:created>
  <dcterms:modified xsi:type="dcterms:W3CDTF">2020-04-08T16:58:41Z</dcterms:modified>
</cp:coreProperties>
</file>