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77" r:id="rId2"/>
    <p:sldId id="258" r:id="rId3"/>
    <p:sldId id="259" r:id="rId4"/>
    <p:sldId id="261" r:id="rId5"/>
    <p:sldId id="278" r:id="rId6"/>
    <p:sldId id="260" r:id="rId7"/>
    <p:sldId id="262" r:id="rId8"/>
    <p:sldId id="279"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DC5C0C-7BE5-45C8-BA40-01609606F586}" type="datetimeFigureOut">
              <a:rPr lang="en-US" smtClean="0"/>
              <a:t>12/29/2020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D75EF0-605C-434E-8F33-E8DD31354BB0}" type="slidenum">
              <a:rPr lang="en-US" smtClean="0"/>
              <a:t>‹#›</a:t>
            </a:fld>
            <a:endParaRPr lang="en-US"/>
          </a:p>
        </p:txBody>
      </p:sp>
    </p:spTree>
    <p:extLst>
      <p:ext uri="{BB962C8B-B14F-4D97-AF65-F5344CB8AC3E}">
        <p14:creationId xmlns:p14="http://schemas.microsoft.com/office/powerpoint/2010/main" val="4048346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D75EF0-605C-434E-8F33-E8DD31354BB0}" type="slidenum">
              <a:rPr lang="en-US" smtClean="0"/>
              <a:t>2</a:t>
            </a:fld>
            <a:endParaRPr lang="en-US"/>
          </a:p>
        </p:txBody>
      </p:sp>
    </p:spTree>
    <p:extLst>
      <p:ext uri="{BB962C8B-B14F-4D97-AF65-F5344CB8AC3E}">
        <p14:creationId xmlns:p14="http://schemas.microsoft.com/office/powerpoint/2010/main" val="1614597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5BCEE9C-15AF-4544-A36C-DE914E44128E}" type="datetime1">
              <a:rPr lang="en-US" smtClean="0"/>
              <a:t>12/29/2020</a:t>
            </a:fld>
            <a:endParaRPr lang="en-US"/>
          </a:p>
        </p:txBody>
      </p:sp>
      <p:sp>
        <p:nvSpPr>
          <p:cNvPr id="5" name="Footer Placeholder 4"/>
          <p:cNvSpPr>
            <a:spLocks noGrp="1"/>
          </p:cNvSpPr>
          <p:nvPr>
            <p:ph type="ftr" sz="quarter" idx="11"/>
          </p:nvPr>
        </p:nvSpPr>
        <p:spPr/>
        <p:txBody>
          <a:bodyPr/>
          <a:lstStyle/>
          <a:p>
            <a:r>
              <a:rPr lang="en-US"/>
              <a:t>Eng.301 Unit 8 - Lesson 3 - Global Cooperation</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9C2CA7-8D52-4932-BA27-9E6E98D174F5}" type="datetime1">
              <a:rPr lang="en-US" smtClean="0"/>
              <a:t>12/29/2020</a:t>
            </a:fld>
            <a:endParaRPr lang="en-US"/>
          </a:p>
        </p:txBody>
      </p:sp>
      <p:sp>
        <p:nvSpPr>
          <p:cNvPr id="5" name="Footer Placeholder 4"/>
          <p:cNvSpPr>
            <a:spLocks noGrp="1"/>
          </p:cNvSpPr>
          <p:nvPr>
            <p:ph type="ftr" sz="quarter" idx="11"/>
          </p:nvPr>
        </p:nvSpPr>
        <p:spPr/>
        <p:txBody>
          <a:bodyPr/>
          <a:lstStyle/>
          <a:p>
            <a:r>
              <a:rPr lang="en-US"/>
              <a:t>Eng.301 Unit 8 - Lesson 3 - Global Cooperation</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5CEF03-F2F9-4E95-8F2B-5B81F8CADAB9}" type="datetime1">
              <a:rPr lang="en-US" smtClean="0"/>
              <a:t>12/29/2020</a:t>
            </a:fld>
            <a:endParaRPr lang="en-US"/>
          </a:p>
        </p:txBody>
      </p:sp>
      <p:sp>
        <p:nvSpPr>
          <p:cNvPr id="5" name="Footer Placeholder 4"/>
          <p:cNvSpPr>
            <a:spLocks noGrp="1"/>
          </p:cNvSpPr>
          <p:nvPr>
            <p:ph type="ftr" sz="quarter" idx="11"/>
          </p:nvPr>
        </p:nvSpPr>
        <p:spPr/>
        <p:txBody>
          <a:bodyPr/>
          <a:lstStyle/>
          <a:p>
            <a:r>
              <a:rPr lang="en-US"/>
              <a:t>Eng.301 Unit 8 - Lesson 3 - Global Cooperation</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A23DB3-F810-488F-9680-382D5E91562D}" type="datetime1">
              <a:rPr lang="en-US" smtClean="0"/>
              <a:t>12/29/2020</a:t>
            </a:fld>
            <a:endParaRPr lang="en-US"/>
          </a:p>
        </p:txBody>
      </p:sp>
      <p:sp>
        <p:nvSpPr>
          <p:cNvPr id="5" name="Footer Placeholder 4"/>
          <p:cNvSpPr>
            <a:spLocks noGrp="1"/>
          </p:cNvSpPr>
          <p:nvPr>
            <p:ph type="ftr" sz="quarter" idx="11"/>
          </p:nvPr>
        </p:nvSpPr>
        <p:spPr/>
        <p:txBody>
          <a:bodyPr/>
          <a:lstStyle/>
          <a:p>
            <a:r>
              <a:rPr lang="en-US"/>
              <a:t>Eng.301 Unit 8 - Lesson 3 - Global Cooperation</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
        <p:nvSpPr>
          <p:cNvPr id="7" name="TextBox 6">
            <a:extLst>
              <a:ext uri="{FF2B5EF4-FFF2-40B4-BE49-F238E27FC236}">
                <a16:creationId xmlns="" xmlns:a16="http://schemas.microsoft.com/office/drawing/2014/main" id="{1C597E4E-8C5C-4AA1-9716-197B00329E25}"/>
              </a:ext>
            </a:extLst>
          </p:cNvPr>
          <p:cNvSpPr txBox="1"/>
          <p:nvPr userDrawn="1"/>
        </p:nvSpPr>
        <p:spPr>
          <a:xfrm>
            <a:off x="0" y="0"/>
            <a:ext cx="4096732" cy="338554"/>
          </a:xfrm>
          <a:prstGeom prst="rect">
            <a:avLst/>
          </a:prstGeom>
          <a:noFill/>
        </p:spPr>
        <p:txBody>
          <a:bodyPr wrap="square" rtlCol="0">
            <a:spAutoFit/>
          </a:bodyPr>
          <a:lstStyle/>
          <a:p>
            <a:r>
              <a:rPr lang="en-GB" sz="1600" dirty="0">
                <a:effectLst>
                  <a:outerShdw blurRad="38100" dist="38100" dir="2700000" algn="tl">
                    <a:srgbClr val="000000">
                      <a:alpha val="43137"/>
                    </a:srgbClr>
                  </a:outerShdw>
                </a:effectLst>
                <a:latin typeface="+mj-lt"/>
                <a:cs typeface="Sultan bold" pitchFamily="2" charset="-78"/>
              </a:rPr>
              <a:t>Eng.301 Unit 8 - Lesson 3 - Global Cooperation</a:t>
            </a:r>
          </a:p>
        </p:txBody>
      </p:sp>
    </p:spTree>
    <p:extLst>
      <p:ext uri="{BB962C8B-B14F-4D97-AF65-F5344CB8AC3E}">
        <p14:creationId xmlns:p14="http://schemas.microsoft.com/office/powerpoint/2010/main" val="4107749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18BF71-1B62-4EFA-930C-1805E4EE6AD0}" type="datetime1">
              <a:rPr lang="en-US" smtClean="0"/>
              <a:t>12/29/2020</a:t>
            </a:fld>
            <a:endParaRPr lang="en-US"/>
          </a:p>
        </p:txBody>
      </p:sp>
      <p:sp>
        <p:nvSpPr>
          <p:cNvPr id="5" name="Footer Placeholder 4"/>
          <p:cNvSpPr>
            <a:spLocks noGrp="1"/>
          </p:cNvSpPr>
          <p:nvPr>
            <p:ph type="ftr" sz="quarter" idx="11"/>
          </p:nvPr>
        </p:nvSpPr>
        <p:spPr/>
        <p:txBody>
          <a:bodyPr/>
          <a:lstStyle/>
          <a:p>
            <a:r>
              <a:rPr lang="en-US"/>
              <a:t>Eng.301 Unit 8 - Lesson 3 - Global Cooperation</a:t>
            </a:r>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638389-EEA7-4771-916F-9E0D61C21C10}" type="datetime1">
              <a:rPr lang="en-US" smtClean="0"/>
              <a:t>12/29/2020</a:t>
            </a:fld>
            <a:endParaRPr lang="en-US"/>
          </a:p>
        </p:txBody>
      </p:sp>
      <p:sp>
        <p:nvSpPr>
          <p:cNvPr id="6" name="Footer Placeholder 5"/>
          <p:cNvSpPr>
            <a:spLocks noGrp="1"/>
          </p:cNvSpPr>
          <p:nvPr>
            <p:ph type="ftr" sz="quarter" idx="11"/>
          </p:nvPr>
        </p:nvSpPr>
        <p:spPr/>
        <p:txBody>
          <a:bodyPr/>
          <a:lstStyle/>
          <a:p>
            <a:r>
              <a:rPr lang="en-US"/>
              <a:t>Eng.301 Unit 8 - Lesson 3 - Global Cooperation</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12362B-FBE1-4B91-9246-7378AC4BA351}" type="datetime1">
              <a:rPr lang="en-US" smtClean="0"/>
              <a:t>12/29/2020</a:t>
            </a:fld>
            <a:endParaRPr lang="en-US"/>
          </a:p>
        </p:txBody>
      </p:sp>
      <p:sp>
        <p:nvSpPr>
          <p:cNvPr id="8" name="Footer Placeholder 7"/>
          <p:cNvSpPr>
            <a:spLocks noGrp="1"/>
          </p:cNvSpPr>
          <p:nvPr>
            <p:ph type="ftr" sz="quarter" idx="11"/>
          </p:nvPr>
        </p:nvSpPr>
        <p:spPr/>
        <p:txBody>
          <a:bodyPr/>
          <a:lstStyle/>
          <a:p>
            <a:r>
              <a:rPr lang="en-US"/>
              <a:t>Eng.301 Unit 8 - Lesson 3 - Global Cooperation</a:t>
            </a:r>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672C03C-04B2-4BDC-9532-7105C91EB599}" type="datetime1">
              <a:rPr lang="en-US" smtClean="0"/>
              <a:t>12/29/2020</a:t>
            </a:fld>
            <a:endParaRPr lang="en-US"/>
          </a:p>
        </p:txBody>
      </p:sp>
      <p:sp>
        <p:nvSpPr>
          <p:cNvPr id="4" name="Footer Placeholder 3"/>
          <p:cNvSpPr>
            <a:spLocks noGrp="1"/>
          </p:cNvSpPr>
          <p:nvPr>
            <p:ph type="ftr" sz="quarter" idx="11"/>
          </p:nvPr>
        </p:nvSpPr>
        <p:spPr/>
        <p:txBody>
          <a:bodyPr/>
          <a:lstStyle/>
          <a:p>
            <a:r>
              <a:rPr lang="en-US"/>
              <a:t>Eng.301 Unit 8 - Lesson 3 - Global Cooperation</a:t>
            </a:r>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1EF62-63B2-4FA0-A09E-974324340E47}" type="datetime1">
              <a:rPr lang="en-US" smtClean="0"/>
              <a:t>12/29/2020</a:t>
            </a:fld>
            <a:endParaRPr lang="en-US"/>
          </a:p>
        </p:txBody>
      </p:sp>
      <p:sp>
        <p:nvSpPr>
          <p:cNvPr id="3" name="Footer Placeholder 2"/>
          <p:cNvSpPr>
            <a:spLocks noGrp="1"/>
          </p:cNvSpPr>
          <p:nvPr>
            <p:ph type="ftr" sz="quarter" idx="11"/>
          </p:nvPr>
        </p:nvSpPr>
        <p:spPr/>
        <p:txBody>
          <a:bodyPr/>
          <a:lstStyle/>
          <a:p>
            <a:r>
              <a:rPr lang="en-US"/>
              <a:t>Eng.301 Unit 8 - Lesson 3 - Global Cooperation</a:t>
            </a:r>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048D6C4-4B66-43FB-9B47-9B4286EF2C15}" type="datetime1">
              <a:rPr lang="en-US" smtClean="0"/>
              <a:t>12/29/2020</a:t>
            </a:fld>
            <a:endParaRPr lang="en-US"/>
          </a:p>
        </p:txBody>
      </p:sp>
      <p:sp>
        <p:nvSpPr>
          <p:cNvPr id="6" name="Footer Placeholder 5"/>
          <p:cNvSpPr>
            <a:spLocks noGrp="1"/>
          </p:cNvSpPr>
          <p:nvPr>
            <p:ph type="ftr" sz="quarter" idx="11"/>
          </p:nvPr>
        </p:nvSpPr>
        <p:spPr/>
        <p:txBody>
          <a:bodyPr/>
          <a:lstStyle/>
          <a:p>
            <a:r>
              <a:rPr lang="en-US"/>
              <a:t>Eng.301 Unit 8 - Lesson 3 - Global Cooperation</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C15943-1EB6-4496-8D51-BC03E2A56C97}" type="datetime1">
              <a:rPr lang="en-US" smtClean="0"/>
              <a:t>12/29/2020</a:t>
            </a:fld>
            <a:endParaRPr lang="en-US"/>
          </a:p>
        </p:txBody>
      </p:sp>
      <p:sp>
        <p:nvSpPr>
          <p:cNvPr id="6" name="Footer Placeholder 5"/>
          <p:cNvSpPr>
            <a:spLocks noGrp="1"/>
          </p:cNvSpPr>
          <p:nvPr>
            <p:ph type="ftr" sz="quarter" idx="11"/>
          </p:nvPr>
        </p:nvSpPr>
        <p:spPr/>
        <p:txBody>
          <a:bodyPr/>
          <a:lstStyle/>
          <a:p>
            <a:r>
              <a:rPr lang="en-US"/>
              <a:t>Eng.301 Unit 8 - Lesson 3 - Global Cooperation</a:t>
            </a:r>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extLst>
              <a:ext uri="{BEBA8EAE-BF5A-486C-A8C5-ECC9F3942E4B}">
                <a14:imgProps xmlns:a14="http://schemas.microsoft.com/office/drawing/2010/main">
                  <a14:imgLayer r:embed="rId14">
                    <a14:imgEffect>
                      <a14:sharpenSoften amount="5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5680F-6167-485C-BBED-F8E0E18FA6FA}" type="datetime1">
              <a:rPr lang="en-US" smtClean="0"/>
              <a:t>12/29/2020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Eng.301 Unit 8 - Lesson 3 - Global Cooperation</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0785" y="3754311"/>
            <a:ext cx="7886700" cy="935641"/>
          </a:xfrm>
        </p:spPr>
        <p:txBody>
          <a:bodyPr>
            <a:noAutofit/>
          </a:bodyPr>
          <a:lstStyle/>
          <a:p>
            <a:pPr algn="ctr"/>
            <a:r>
              <a:rPr lang="en-US" sz="4000" b="1" dirty="0">
                <a:latin typeface="Century Gothic" pitchFamily="34" charset="0"/>
              </a:rPr>
              <a:t>New Language Leader 3</a:t>
            </a:r>
          </a:p>
        </p:txBody>
      </p:sp>
      <p:sp>
        <p:nvSpPr>
          <p:cNvPr id="3" name="Content Placeholder 2"/>
          <p:cNvSpPr>
            <a:spLocks noGrp="1"/>
          </p:cNvSpPr>
          <p:nvPr>
            <p:ph idx="1"/>
          </p:nvPr>
        </p:nvSpPr>
        <p:spPr>
          <a:xfrm>
            <a:off x="2026041" y="4803829"/>
            <a:ext cx="7886700" cy="1274999"/>
          </a:xfrm>
        </p:spPr>
        <p:txBody>
          <a:bodyPr>
            <a:normAutofit/>
          </a:bodyPr>
          <a:lstStyle/>
          <a:p>
            <a:pPr marL="0" indent="0" algn="ctr">
              <a:buNone/>
            </a:pPr>
            <a:r>
              <a:rPr lang="en-US" sz="3600" b="1" dirty="0">
                <a:latin typeface="Century Gothic" pitchFamily="34" charset="0"/>
              </a:rPr>
              <a:t>Unit 8 -</a:t>
            </a:r>
            <a:r>
              <a:rPr lang="en-US" sz="3600" b="1" dirty="0">
                <a:solidFill>
                  <a:srgbClr val="C00000"/>
                </a:solidFill>
                <a:latin typeface="Century Gothic" pitchFamily="34" charset="0"/>
              </a:rPr>
              <a:t>Lesson 3</a:t>
            </a:r>
          </a:p>
          <a:p>
            <a:pPr marL="0" indent="0" algn="ctr">
              <a:buNone/>
            </a:pPr>
            <a:r>
              <a:rPr lang="en-GB" sz="4000" b="1" dirty="0">
                <a:latin typeface="Century Gothic" pitchFamily="34" charset="0"/>
              </a:rPr>
              <a:t>Global Cooperation</a:t>
            </a:r>
            <a:endParaRPr lang="en-US" sz="4000" b="1" dirty="0">
              <a:latin typeface="Century Gothic" pitchFamily="34" charset="0"/>
            </a:endParaRPr>
          </a:p>
        </p:txBody>
      </p:sp>
      <p:sp>
        <p:nvSpPr>
          <p:cNvPr id="4" name="TextBox 3"/>
          <p:cNvSpPr txBox="1"/>
          <p:nvPr/>
        </p:nvSpPr>
        <p:spPr>
          <a:xfrm>
            <a:off x="3845169" y="2620155"/>
            <a:ext cx="4037428" cy="1077218"/>
          </a:xfrm>
          <a:prstGeom prst="rect">
            <a:avLst/>
          </a:prstGeom>
          <a:noFill/>
        </p:spPr>
        <p:txBody>
          <a:bodyPr wrap="square" rtlCol="1">
            <a:spAutoFit/>
          </a:bodyPr>
          <a:lstStyle/>
          <a:p>
            <a:pPr algn="ctr"/>
            <a:r>
              <a:rPr lang="en-US" sz="3200" b="1" dirty="0">
                <a:latin typeface="Century Gothic" pitchFamily="34" charset="0"/>
              </a:rPr>
              <a:t>Grade 12</a:t>
            </a:r>
          </a:p>
          <a:p>
            <a:pPr algn="ctr"/>
            <a:r>
              <a:rPr lang="en-US" sz="3200" b="1" dirty="0">
                <a:solidFill>
                  <a:srgbClr val="C00000"/>
                </a:solidFill>
                <a:latin typeface="Century Gothic" pitchFamily="34" charset="0"/>
              </a:rPr>
              <a:t>English 301</a:t>
            </a:r>
            <a:endParaRPr lang="ar-BH" sz="3200" b="1" dirty="0">
              <a:solidFill>
                <a:srgbClr val="C00000"/>
              </a:solidFill>
            </a:endParaRPr>
          </a:p>
        </p:txBody>
      </p:sp>
      <p:sp>
        <p:nvSpPr>
          <p:cNvPr id="5" name="TextBox 4"/>
          <p:cNvSpPr txBox="1"/>
          <p:nvPr/>
        </p:nvSpPr>
        <p:spPr>
          <a:xfrm>
            <a:off x="2756748" y="1838401"/>
            <a:ext cx="6214270" cy="707886"/>
          </a:xfrm>
          <a:prstGeom prst="rect">
            <a:avLst/>
          </a:prstGeom>
          <a:noFill/>
        </p:spPr>
        <p:txBody>
          <a:bodyPr wrap="square" rtlCol="1">
            <a:spAutoFit/>
          </a:bodyPr>
          <a:lstStyle/>
          <a:p>
            <a:pPr algn="ctr"/>
            <a:r>
              <a:rPr lang="en-US" sz="4000" b="1" dirty="0">
                <a:solidFill>
                  <a:srgbClr val="C00000"/>
                </a:solidFill>
                <a:latin typeface="Century Gothic" pitchFamily="34" charset="0"/>
                <a:ea typeface="+mj-ea"/>
                <a:cs typeface="+mj-cs"/>
              </a:rPr>
              <a:t>Secondary Education</a:t>
            </a:r>
            <a:endParaRPr lang="ar-BH" sz="4000" b="1" dirty="0">
              <a:solidFill>
                <a:srgbClr val="C00000"/>
              </a:solidFill>
              <a:latin typeface="Century Gothic" pitchFamily="34" charset="0"/>
              <a:ea typeface="+mj-ea"/>
              <a:cs typeface="+mj-cs"/>
            </a:endParaRPr>
          </a:p>
        </p:txBody>
      </p:sp>
    </p:spTree>
    <p:extLst>
      <p:ext uri="{BB962C8B-B14F-4D97-AF65-F5344CB8AC3E}">
        <p14:creationId xmlns:p14="http://schemas.microsoft.com/office/powerpoint/2010/main" val="33814970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80259" y="496463"/>
            <a:ext cx="11771290" cy="338554"/>
          </a:xfrm>
          <a:prstGeom prst="rect">
            <a:avLst/>
          </a:prstGeom>
        </p:spPr>
        <p:txBody>
          <a:bodyPr wrap="square">
            <a:spAutoFit/>
          </a:bodyPr>
          <a:lstStyle/>
          <a:p>
            <a:r>
              <a:rPr lang="en-US" sz="1600" b="1" dirty="0">
                <a:solidFill>
                  <a:srgbClr val="C00000"/>
                </a:solidFill>
                <a:latin typeface="Century Gothic" panose="020B0502020202020204" pitchFamily="34" charset="0"/>
              </a:rPr>
              <a:t>Change these examples into the structure ‘have + object + past participle’ or ‘get + object + past participle’. </a:t>
            </a:r>
          </a:p>
        </p:txBody>
      </p:sp>
      <p:sp>
        <p:nvSpPr>
          <p:cNvPr id="4" name="Rectangle 3"/>
          <p:cNvSpPr/>
          <p:nvPr/>
        </p:nvSpPr>
        <p:spPr>
          <a:xfrm>
            <a:off x="5259163" y="19195"/>
            <a:ext cx="2226428" cy="400110"/>
          </a:xfrm>
          <a:prstGeom prst="rect">
            <a:avLst/>
          </a:prstGeom>
        </p:spPr>
        <p:txBody>
          <a:bodyPr wrap="square">
            <a:spAutoFit/>
          </a:bodyPr>
          <a:lstStyle/>
          <a:p>
            <a:r>
              <a:rPr lang="en-US" sz="2000" b="1" dirty="0">
                <a:solidFill>
                  <a:srgbClr val="0070C0"/>
                </a:solidFill>
                <a:latin typeface="Century Gothic" panose="020B0502020202020204" pitchFamily="34" charset="0"/>
              </a:rPr>
              <a:t>Practice time</a:t>
            </a:r>
          </a:p>
        </p:txBody>
      </p:sp>
      <p:sp>
        <p:nvSpPr>
          <p:cNvPr id="5" name="Rectangle 4"/>
          <p:cNvSpPr/>
          <p:nvPr/>
        </p:nvSpPr>
        <p:spPr>
          <a:xfrm>
            <a:off x="68044" y="850338"/>
            <a:ext cx="10921284" cy="400110"/>
          </a:xfrm>
          <a:prstGeom prst="rect">
            <a:avLst/>
          </a:prstGeom>
        </p:spPr>
        <p:txBody>
          <a:bodyPr wrap="square">
            <a:spAutoFit/>
          </a:bodyPr>
          <a:lstStyle/>
          <a:p>
            <a:pPr marL="342900" lvl="0" indent="-342900">
              <a:buFont typeface="Wingdings" panose="05000000000000000000" pitchFamily="2" charset="2"/>
              <a:buChar char="Ø"/>
            </a:pPr>
            <a:r>
              <a:rPr lang="en-US" sz="2000" b="1" dirty="0">
                <a:solidFill>
                  <a:prstClr val="black"/>
                </a:solidFill>
                <a:latin typeface="Century Gothic" panose="020B0502020202020204" pitchFamily="34" charset="0"/>
              </a:rPr>
              <a:t>For example: I cleaned my kitchen (have) → I had my kitchen cleaned.</a:t>
            </a:r>
          </a:p>
        </p:txBody>
      </p:sp>
      <p:sp>
        <p:nvSpPr>
          <p:cNvPr id="6" name="Rectangle 5"/>
          <p:cNvSpPr/>
          <p:nvPr/>
        </p:nvSpPr>
        <p:spPr>
          <a:xfrm>
            <a:off x="895081" y="1265769"/>
            <a:ext cx="9536297" cy="4478149"/>
          </a:xfrm>
          <a:prstGeom prst="rect">
            <a:avLst/>
          </a:prstGeom>
          <a:ln>
            <a:solidFill>
              <a:schemeClr val="tx1"/>
            </a:solidFill>
          </a:ln>
        </p:spPr>
        <p:txBody>
          <a:bodyPr wrap="square">
            <a:spAutoFit/>
          </a:bodyPr>
          <a:lstStyle/>
          <a:p>
            <a:pPr lvl="0">
              <a:lnSpc>
                <a:spcPct val="150000"/>
              </a:lnSpc>
            </a:pPr>
            <a:r>
              <a:rPr lang="en-US" sz="1900" dirty="0">
                <a:latin typeface="Century Gothic" panose="020B0502020202020204" pitchFamily="34" charset="0"/>
              </a:rPr>
              <a:t>1. I washed my car. (have)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a:t>
            </a:r>
            <a:r>
              <a:rPr lang="en-US" sz="1900" dirty="0">
                <a:solidFill>
                  <a:prstClr val="black"/>
                </a:solidFill>
                <a:latin typeface="Century Gothic" panose="020B0502020202020204" pitchFamily="34" charset="0"/>
              </a:rPr>
              <a:t>_________________________</a:t>
            </a:r>
          </a:p>
          <a:p>
            <a:pPr>
              <a:lnSpc>
                <a:spcPct val="150000"/>
              </a:lnSpc>
            </a:pPr>
            <a:r>
              <a:rPr lang="en-US" sz="1900" dirty="0">
                <a:latin typeface="Century Gothic" panose="020B0502020202020204" pitchFamily="34" charset="0"/>
              </a:rPr>
              <a:t>2. I cut my hair. (get)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____________________________</a:t>
            </a:r>
          </a:p>
          <a:p>
            <a:pPr lvl="0">
              <a:lnSpc>
                <a:spcPct val="150000"/>
              </a:lnSpc>
            </a:pPr>
            <a:r>
              <a:rPr lang="en-US" sz="1900" dirty="0">
                <a:latin typeface="Century Gothic" panose="020B0502020202020204" pitchFamily="34" charset="0"/>
              </a:rPr>
              <a:t>3. I typed the documents. (have)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a:t>
            </a:r>
            <a:r>
              <a:rPr lang="en-US" sz="1900" dirty="0">
                <a:solidFill>
                  <a:prstClr val="black"/>
                </a:solidFill>
                <a:latin typeface="Century Gothic" panose="020B0502020202020204" pitchFamily="34" charset="0"/>
              </a:rPr>
              <a:t>______________________________</a:t>
            </a:r>
          </a:p>
          <a:p>
            <a:pPr lvl="0">
              <a:lnSpc>
                <a:spcPct val="150000"/>
              </a:lnSpc>
            </a:pPr>
            <a:r>
              <a:rPr lang="en-US" sz="1900" dirty="0">
                <a:latin typeface="Century Gothic" panose="020B0502020202020204" pitchFamily="34" charset="0"/>
              </a:rPr>
              <a:t>4. I fixed my washing machine. (get)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a:t>
            </a:r>
            <a:r>
              <a:rPr lang="en-US" sz="1900" dirty="0">
                <a:solidFill>
                  <a:prstClr val="black"/>
                </a:solidFill>
                <a:latin typeface="Century Gothic" panose="020B0502020202020204" pitchFamily="34" charset="0"/>
              </a:rPr>
              <a:t>_______________________________</a:t>
            </a:r>
          </a:p>
          <a:p>
            <a:pPr lvl="0">
              <a:lnSpc>
                <a:spcPct val="150000"/>
              </a:lnSpc>
            </a:pPr>
            <a:r>
              <a:rPr lang="en-US" sz="1900" dirty="0">
                <a:latin typeface="Century Gothic" panose="020B0502020202020204" pitchFamily="34" charset="0"/>
              </a:rPr>
              <a:t>5. I cut my grass. (have) </a:t>
            </a:r>
            <a:r>
              <a:rPr lang="en-US" sz="1900" dirty="0">
                <a:solidFill>
                  <a:prstClr val="black"/>
                </a:solidFill>
                <a:latin typeface="Century Gothic" panose="020B0502020202020204" pitchFamily="34" charset="0"/>
              </a:rPr>
              <a:t>______________________________</a:t>
            </a:r>
            <a:endParaRPr lang="en-US" sz="1900" dirty="0">
              <a:latin typeface="Century Gothic" panose="020B0502020202020204" pitchFamily="34" charset="0"/>
            </a:endParaRPr>
          </a:p>
          <a:p>
            <a:pPr lvl="0">
              <a:lnSpc>
                <a:spcPct val="150000"/>
              </a:lnSpc>
            </a:pPr>
            <a:r>
              <a:rPr lang="en-US" sz="1900" dirty="0">
                <a:latin typeface="Century Gothic" panose="020B0502020202020204" pitchFamily="34" charset="0"/>
              </a:rPr>
              <a:t>6. I painted my bedroom. (get)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a:t>
            </a:r>
            <a:r>
              <a:rPr lang="en-US" sz="1900" dirty="0">
                <a:solidFill>
                  <a:prstClr val="black"/>
                </a:solidFill>
                <a:latin typeface="Century Gothic" panose="020B0502020202020204" pitchFamily="34" charset="0"/>
              </a:rPr>
              <a:t>_____________________________</a:t>
            </a:r>
            <a:endParaRPr lang="en-US" sz="1900" dirty="0">
              <a:latin typeface="Century Gothic" panose="020B0502020202020204" pitchFamily="34" charset="0"/>
            </a:endParaRPr>
          </a:p>
          <a:p>
            <a:pPr>
              <a:lnSpc>
                <a:spcPct val="150000"/>
              </a:lnSpc>
            </a:pPr>
            <a:r>
              <a:rPr lang="en-US" sz="1900" dirty="0">
                <a:latin typeface="Century Gothic" panose="020B0502020202020204" pitchFamily="34" charset="0"/>
              </a:rPr>
              <a:t>7. I repaired my fridge. (have)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______________________________</a:t>
            </a:r>
          </a:p>
          <a:p>
            <a:pPr>
              <a:lnSpc>
                <a:spcPct val="150000"/>
              </a:lnSpc>
            </a:pPr>
            <a:r>
              <a:rPr lang="en-US" sz="1900" dirty="0">
                <a:latin typeface="Century Gothic" panose="020B0502020202020204" pitchFamily="34" charset="0"/>
              </a:rPr>
              <a:t>8. I tidied my garden. (get)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_________________________________</a:t>
            </a:r>
          </a:p>
          <a:p>
            <a:pPr>
              <a:lnSpc>
                <a:spcPct val="150000"/>
              </a:lnSpc>
            </a:pPr>
            <a:r>
              <a:rPr lang="en-US" sz="1900" dirty="0">
                <a:latin typeface="Century Gothic" panose="020B0502020202020204" pitchFamily="34" charset="0"/>
              </a:rPr>
              <a:t>9. I edited the article. (have)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________________________________</a:t>
            </a:r>
          </a:p>
          <a:p>
            <a:pPr>
              <a:lnSpc>
                <a:spcPct val="150000"/>
              </a:lnSpc>
            </a:pPr>
            <a:r>
              <a:rPr lang="en-US" sz="1900" dirty="0">
                <a:latin typeface="Century Gothic" panose="020B0502020202020204" pitchFamily="34" charset="0"/>
              </a:rPr>
              <a:t>10. I cleaned the carpets. (get) </a:t>
            </a:r>
            <a:r>
              <a:rPr lang="en-US" sz="1900" b="1" dirty="0">
                <a:solidFill>
                  <a:prstClr val="black"/>
                </a:solidFill>
                <a:latin typeface="Century Gothic" panose="020B0502020202020204" pitchFamily="34" charset="0"/>
              </a:rPr>
              <a:t>→</a:t>
            </a:r>
            <a:r>
              <a:rPr lang="en-US" sz="1900" dirty="0">
                <a:latin typeface="Century Gothic" panose="020B0502020202020204" pitchFamily="34" charset="0"/>
              </a:rPr>
              <a:t>   ______________________________</a:t>
            </a:r>
          </a:p>
        </p:txBody>
      </p:sp>
      <p:sp>
        <p:nvSpPr>
          <p:cNvPr id="8" name="Rectangle 7"/>
          <p:cNvSpPr/>
          <p:nvPr/>
        </p:nvSpPr>
        <p:spPr>
          <a:xfrm>
            <a:off x="4735062" y="1319697"/>
            <a:ext cx="2962671"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my car washed. </a:t>
            </a:r>
          </a:p>
        </p:txBody>
      </p:sp>
      <p:sp>
        <p:nvSpPr>
          <p:cNvPr id="9" name="Rectangle 8"/>
          <p:cNvSpPr/>
          <p:nvPr/>
        </p:nvSpPr>
        <p:spPr>
          <a:xfrm>
            <a:off x="4612066" y="1781871"/>
            <a:ext cx="2350323" cy="400110"/>
          </a:xfrm>
          <a:prstGeom prst="rect">
            <a:avLst/>
          </a:prstGeom>
        </p:spPr>
        <p:txBody>
          <a:bodyPr wrap="none">
            <a:spAutoFit/>
          </a:bodyPr>
          <a:lstStyle/>
          <a:p>
            <a:r>
              <a:rPr lang="en-US" sz="2000" b="1" dirty="0">
                <a:solidFill>
                  <a:srgbClr val="C00000"/>
                </a:solidFill>
                <a:latin typeface="Century Gothic" panose="020B0502020202020204" pitchFamily="34" charset="0"/>
              </a:rPr>
              <a:t>I got my hair cut. </a:t>
            </a:r>
          </a:p>
        </p:txBody>
      </p:sp>
      <p:sp>
        <p:nvSpPr>
          <p:cNvPr id="10" name="Rectangle 9"/>
          <p:cNvSpPr/>
          <p:nvPr/>
        </p:nvSpPr>
        <p:spPr>
          <a:xfrm>
            <a:off x="5528686" y="2211561"/>
            <a:ext cx="3704860"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the documents typed. </a:t>
            </a:r>
          </a:p>
        </p:txBody>
      </p:sp>
      <p:sp>
        <p:nvSpPr>
          <p:cNvPr id="11" name="Rectangle 10"/>
          <p:cNvSpPr/>
          <p:nvPr/>
        </p:nvSpPr>
        <p:spPr>
          <a:xfrm>
            <a:off x="5663229" y="2635201"/>
            <a:ext cx="4387740"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my washing machine fixed. </a:t>
            </a:r>
          </a:p>
        </p:txBody>
      </p:sp>
      <p:sp>
        <p:nvSpPr>
          <p:cNvPr id="12" name="Rectangle 11"/>
          <p:cNvSpPr/>
          <p:nvPr/>
        </p:nvSpPr>
        <p:spPr>
          <a:xfrm>
            <a:off x="4327843" y="3067387"/>
            <a:ext cx="2613216"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my grass cut. </a:t>
            </a:r>
          </a:p>
        </p:txBody>
      </p:sp>
      <p:sp>
        <p:nvSpPr>
          <p:cNvPr id="13" name="Rectangle 12"/>
          <p:cNvSpPr/>
          <p:nvPr/>
        </p:nvSpPr>
        <p:spPr>
          <a:xfrm>
            <a:off x="5171931" y="3528670"/>
            <a:ext cx="3607078" cy="400110"/>
          </a:xfrm>
          <a:prstGeom prst="rect">
            <a:avLst/>
          </a:prstGeom>
        </p:spPr>
        <p:txBody>
          <a:bodyPr wrap="none">
            <a:spAutoFit/>
          </a:bodyPr>
          <a:lstStyle/>
          <a:p>
            <a:r>
              <a:rPr lang="en-US" sz="2000" b="1" dirty="0">
                <a:solidFill>
                  <a:srgbClr val="C00000"/>
                </a:solidFill>
                <a:latin typeface="Century Gothic" panose="020B0502020202020204" pitchFamily="34" charset="0"/>
              </a:rPr>
              <a:t>I got my bedroom painted. </a:t>
            </a:r>
          </a:p>
        </p:txBody>
      </p:sp>
      <p:sp>
        <p:nvSpPr>
          <p:cNvPr id="14" name="Rectangle 13"/>
          <p:cNvSpPr/>
          <p:nvPr/>
        </p:nvSpPr>
        <p:spPr>
          <a:xfrm>
            <a:off x="5261484" y="3960856"/>
            <a:ext cx="3352200"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my fridge repaired. </a:t>
            </a:r>
          </a:p>
        </p:txBody>
      </p:sp>
      <p:sp>
        <p:nvSpPr>
          <p:cNvPr id="15" name="Rectangle 14"/>
          <p:cNvSpPr/>
          <p:nvPr/>
        </p:nvSpPr>
        <p:spPr>
          <a:xfrm>
            <a:off x="5249653" y="4384422"/>
            <a:ext cx="3084499" cy="400110"/>
          </a:xfrm>
          <a:prstGeom prst="rect">
            <a:avLst/>
          </a:prstGeom>
        </p:spPr>
        <p:txBody>
          <a:bodyPr wrap="none">
            <a:spAutoFit/>
          </a:bodyPr>
          <a:lstStyle/>
          <a:p>
            <a:r>
              <a:rPr lang="en-US" sz="2000" b="1" dirty="0">
                <a:solidFill>
                  <a:srgbClr val="C00000"/>
                </a:solidFill>
                <a:latin typeface="Century Gothic" panose="020B0502020202020204" pitchFamily="34" charset="0"/>
              </a:rPr>
              <a:t>I got my garden tidied</a:t>
            </a:r>
            <a:r>
              <a:rPr lang="en-US" dirty="0">
                <a:solidFill>
                  <a:prstClr val="black"/>
                </a:solidFill>
                <a:latin typeface="Century Gothic" panose="020B0502020202020204" pitchFamily="34" charset="0"/>
              </a:rPr>
              <a:t>. </a:t>
            </a:r>
            <a:endParaRPr lang="en-US" dirty="0">
              <a:latin typeface="Century Gothic" panose="020B0502020202020204" pitchFamily="34" charset="0"/>
            </a:endParaRPr>
          </a:p>
        </p:txBody>
      </p:sp>
      <p:sp>
        <p:nvSpPr>
          <p:cNvPr id="16" name="Rectangle 15"/>
          <p:cNvSpPr/>
          <p:nvPr/>
        </p:nvSpPr>
        <p:spPr>
          <a:xfrm>
            <a:off x="5200632" y="4790021"/>
            <a:ext cx="3159839"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the article edited. </a:t>
            </a:r>
          </a:p>
        </p:txBody>
      </p:sp>
      <p:sp>
        <p:nvSpPr>
          <p:cNvPr id="17" name="Rectangle 16"/>
          <p:cNvSpPr/>
          <p:nvPr/>
        </p:nvSpPr>
        <p:spPr>
          <a:xfrm>
            <a:off x="5171931" y="5213587"/>
            <a:ext cx="3405099" cy="400110"/>
          </a:xfrm>
          <a:prstGeom prst="rect">
            <a:avLst/>
          </a:prstGeom>
        </p:spPr>
        <p:txBody>
          <a:bodyPr wrap="none">
            <a:spAutoFit/>
          </a:bodyPr>
          <a:lstStyle/>
          <a:p>
            <a:pPr lvl="0"/>
            <a:r>
              <a:rPr lang="en-US" sz="2000" b="1" dirty="0">
                <a:solidFill>
                  <a:srgbClr val="C00000"/>
                </a:solidFill>
                <a:latin typeface="Century Gothic" panose="020B0502020202020204" pitchFamily="34" charset="0"/>
              </a:rPr>
              <a:t>I got the carpets cleaned.</a:t>
            </a:r>
          </a:p>
        </p:txBody>
      </p:sp>
    </p:spTree>
    <p:extLst>
      <p:ext uri="{BB962C8B-B14F-4D97-AF65-F5344CB8AC3E}">
        <p14:creationId xmlns:p14="http://schemas.microsoft.com/office/powerpoint/2010/main" val="26608211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circle(in)">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circle(in)">
                                      <p:cBhvr>
                                        <p:cTn id="25" dur="2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1000"/>
                                        <p:tgtEl>
                                          <p:spTgt spid="11"/>
                                        </p:tgtEl>
                                      </p:cBhvr>
                                    </p:animEffect>
                                    <p:anim calcmode="lin" valueType="num">
                                      <p:cBhvr>
                                        <p:cTn id="52" dur="1000" fill="hold"/>
                                        <p:tgtEl>
                                          <p:spTgt spid="11"/>
                                        </p:tgtEl>
                                        <p:attrNameLst>
                                          <p:attrName>ppt_x</p:attrName>
                                        </p:attrNameLst>
                                      </p:cBhvr>
                                      <p:tavLst>
                                        <p:tav tm="0">
                                          <p:val>
                                            <p:strVal val="#ppt_x"/>
                                          </p:val>
                                        </p:tav>
                                        <p:tav tm="100000">
                                          <p:val>
                                            <p:strVal val="#ppt_x"/>
                                          </p:val>
                                        </p:tav>
                                      </p:tavLst>
                                    </p:anim>
                                    <p:anim calcmode="lin" valueType="num">
                                      <p:cBhvr>
                                        <p:cTn id="5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fade">
                                      <p:cBhvr>
                                        <p:cTn id="58" dur="1000"/>
                                        <p:tgtEl>
                                          <p:spTgt spid="12"/>
                                        </p:tgtEl>
                                      </p:cBhvr>
                                    </p:animEffect>
                                    <p:anim calcmode="lin" valueType="num">
                                      <p:cBhvr>
                                        <p:cTn id="59" dur="1000" fill="hold"/>
                                        <p:tgtEl>
                                          <p:spTgt spid="12"/>
                                        </p:tgtEl>
                                        <p:attrNameLst>
                                          <p:attrName>ppt_x</p:attrName>
                                        </p:attrNameLst>
                                      </p:cBhvr>
                                      <p:tavLst>
                                        <p:tav tm="0">
                                          <p:val>
                                            <p:strVal val="#ppt_x"/>
                                          </p:val>
                                        </p:tav>
                                        <p:tav tm="100000">
                                          <p:val>
                                            <p:strVal val="#ppt_x"/>
                                          </p:val>
                                        </p:tav>
                                      </p:tavLst>
                                    </p:anim>
                                    <p:anim calcmode="lin" valueType="num">
                                      <p:cBhvr>
                                        <p:cTn id="6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1000"/>
                                        <p:tgtEl>
                                          <p:spTgt spid="13"/>
                                        </p:tgtEl>
                                      </p:cBhvr>
                                    </p:animEffect>
                                    <p:anim calcmode="lin" valueType="num">
                                      <p:cBhvr>
                                        <p:cTn id="66" dur="1000" fill="hold"/>
                                        <p:tgtEl>
                                          <p:spTgt spid="13"/>
                                        </p:tgtEl>
                                        <p:attrNameLst>
                                          <p:attrName>ppt_x</p:attrName>
                                        </p:attrNameLst>
                                      </p:cBhvr>
                                      <p:tavLst>
                                        <p:tav tm="0">
                                          <p:val>
                                            <p:strVal val="#ppt_x"/>
                                          </p:val>
                                        </p:tav>
                                        <p:tav tm="100000">
                                          <p:val>
                                            <p:strVal val="#ppt_x"/>
                                          </p:val>
                                        </p:tav>
                                      </p:tavLst>
                                    </p:anim>
                                    <p:anim calcmode="lin" valueType="num">
                                      <p:cBhvr>
                                        <p:cTn id="67"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fade">
                                      <p:cBhvr>
                                        <p:cTn id="72" dur="1000"/>
                                        <p:tgtEl>
                                          <p:spTgt spid="14"/>
                                        </p:tgtEl>
                                      </p:cBhvr>
                                    </p:animEffect>
                                    <p:anim calcmode="lin" valueType="num">
                                      <p:cBhvr>
                                        <p:cTn id="73" dur="1000" fill="hold"/>
                                        <p:tgtEl>
                                          <p:spTgt spid="14"/>
                                        </p:tgtEl>
                                        <p:attrNameLst>
                                          <p:attrName>ppt_x</p:attrName>
                                        </p:attrNameLst>
                                      </p:cBhvr>
                                      <p:tavLst>
                                        <p:tav tm="0">
                                          <p:val>
                                            <p:strVal val="#ppt_x"/>
                                          </p:val>
                                        </p:tav>
                                        <p:tav tm="100000">
                                          <p:val>
                                            <p:strVal val="#ppt_x"/>
                                          </p:val>
                                        </p:tav>
                                      </p:tavLst>
                                    </p:anim>
                                    <p:anim calcmode="lin" valueType="num">
                                      <p:cBhvr>
                                        <p:cTn id="74"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2" presetClass="entr" presetSubtype="0" fill="hold" grpId="0" nodeType="clickEffect">
                                  <p:stCondLst>
                                    <p:cond delay="0"/>
                                  </p:stCondLst>
                                  <p:childTnLst>
                                    <p:set>
                                      <p:cBhvr>
                                        <p:cTn id="78" dur="1" fill="hold">
                                          <p:stCondLst>
                                            <p:cond delay="0"/>
                                          </p:stCondLst>
                                        </p:cTn>
                                        <p:tgtEl>
                                          <p:spTgt spid="15"/>
                                        </p:tgtEl>
                                        <p:attrNameLst>
                                          <p:attrName>style.visibility</p:attrName>
                                        </p:attrNameLst>
                                      </p:cBhvr>
                                      <p:to>
                                        <p:strVal val="visible"/>
                                      </p:to>
                                    </p:set>
                                    <p:animEffect transition="in" filter="fade">
                                      <p:cBhvr>
                                        <p:cTn id="79" dur="1000"/>
                                        <p:tgtEl>
                                          <p:spTgt spid="15"/>
                                        </p:tgtEl>
                                      </p:cBhvr>
                                    </p:animEffect>
                                    <p:anim calcmode="lin" valueType="num">
                                      <p:cBhvr>
                                        <p:cTn id="80" dur="1000" fill="hold"/>
                                        <p:tgtEl>
                                          <p:spTgt spid="15"/>
                                        </p:tgtEl>
                                        <p:attrNameLst>
                                          <p:attrName>ppt_x</p:attrName>
                                        </p:attrNameLst>
                                      </p:cBhvr>
                                      <p:tavLst>
                                        <p:tav tm="0">
                                          <p:val>
                                            <p:strVal val="#ppt_x"/>
                                          </p:val>
                                        </p:tav>
                                        <p:tav tm="100000">
                                          <p:val>
                                            <p:strVal val="#ppt_x"/>
                                          </p:val>
                                        </p:tav>
                                      </p:tavLst>
                                    </p:anim>
                                    <p:anim calcmode="lin" valueType="num">
                                      <p:cBhvr>
                                        <p:cTn id="81"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16"/>
                                        </p:tgtEl>
                                        <p:attrNameLst>
                                          <p:attrName>style.visibility</p:attrName>
                                        </p:attrNameLst>
                                      </p:cBhvr>
                                      <p:to>
                                        <p:strVal val="visible"/>
                                      </p:to>
                                    </p:set>
                                    <p:animEffect transition="in" filter="fade">
                                      <p:cBhvr>
                                        <p:cTn id="86" dur="1000"/>
                                        <p:tgtEl>
                                          <p:spTgt spid="16"/>
                                        </p:tgtEl>
                                      </p:cBhvr>
                                    </p:animEffect>
                                    <p:anim calcmode="lin" valueType="num">
                                      <p:cBhvr>
                                        <p:cTn id="87" dur="1000" fill="hold"/>
                                        <p:tgtEl>
                                          <p:spTgt spid="16"/>
                                        </p:tgtEl>
                                        <p:attrNameLst>
                                          <p:attrName>ppt_x</p:attrName>
                                        </p:attrNameLst>
                                      </p:cBhvr>
                                      <p:tavLst>
                                        <p:tav tm="0">
                                          <p:val>
                                            <p:strVal val="#ppt_x"/>
                                          </p:val>
                                        </p:tav>
                                        <p:tav tm="100000">
                                          <p:val>
                                            <p:strVal val="#ppt_x"/>
                                          </p:val>
                                        </p:tav>
                                      </p:tavLst>
                                    </p:anim>
                                    <p:anim calcmode="lin" valueType="num">
                                      <p:cBhvr>
                                        <p:cTn id="88"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2" presetClass="entr" presetSubtype="0" fill="hold" grpId="0" nodeType="click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1000"/>
                                        <p:tgtEl>
                                          <p:spTgt spid="17"/>
                                        </p:tgtEl>
                                      </p:cBhvr>
                                    </p:animEffect>
                                    <p:anim calcmode="lin" valueType="num">
                                      <p:cBhvr>
                                        <p:cTn id="94" dur="1000" fill="hold"/>
                                        <p:tgtEl>
                                          <p:spTgt spid="17"/>
                                        </p:tgtEl>
                                        <p:attrNameLst>
                                          <p:attrName>ppt_x</p:attrName>
                                        </p:attrNameLst>
                                      </p:cBhvr>
                                      <p:tavLst>
                                        <p:tav tm="0">
                                          <p:val>
                                            <p:strVal val="#ppt_x"/>
                                          </p:val>
                                        </p:tav>
                                        <p:tav tm="100000">
                                          <p:val>
                                            <p:strVal val="#ppt_x"/>
                                          </p:val>
                                        </p:tav>
                                      </p:tavLst>
                                    </p:anim>
                                    <p:anim calcmode="lin" valueType="num">
                                      <p:cBhvr>
                                        <p:cTn id="9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animBg="1"/>
      <p:bldP spid="8" grpId="0"/>
      <p:bldP spid="9" grpId="0"/>
      <p:bldP spid="10" grpId="0"/>
      <p:bldP spid="11" grpId="0"/>
      <p:bldP spid="12" grpId="0"/>
      <p:bldP spid="13" grpId="0"/>
      <p:bldP spid="14" grpId="0"/>
      <p:bldP spid="15" grpId="0"/>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639650" y="622913"/>
            <a:ext cx="11355834" cy="5632311"/>
          </a:xfrm>
          <a:prstGeom prst="rect">
            <a:avLst/>
          </a:prstGeom>
        </p:spPr>
        <p:txBody>
          <a:bodyPr wrap="square">
            <a:spAutoFit/>
          </a:bodyPr>
          <a:lstStyle/>
          <a:p>
            <a:pPr>
              <a:lnSpc>
                <a:spcPct val="150000"/>
              </a:lnSpc>
            </a:pPr>
            <a:r>
              <a:rPr lang="en-US" sz="2000" dirty="0">
                <a:latin typeface="Century Gothic" panose="020B0502020202020204" pitchFamily="34" charset="0"/>
              </a:rPr>
              <a:t>1. The mechanic changed the oil in my car.</a:t>
            </a:r>
          </a:p>
          <a:p>
            <a:pPr>
              <a:lnSpc>
                <a:spcPct val="150000"/>
              </a:lnSpc>
            </a:pPr>
            <a:r>
              <a:rPr lang="en-US" sz="2000" dirty="0">
                <a:latin typeface="Century Gothic" panose="020B0502020202020204" pitchFamily="34" charset="0"/>
              </a:rPr>
              <a:t> __________________________________</a:t>
            </a:r>
          </a:p>
          <a:p>
            <a:pPr>
              <a:lnSpc>
                <a:spcPct val="150000"/>
              </a:lnSpc>
            </a:pPr>
            <a:r>
              <a:rPr lang="en-US" sz="2000" dirty="0">
                <a:latin typeface="Century Gothic" panose="020B0502020202020204" pitchFamily="34" charset="0"/>
              </a:rPr>
              <a:t>2. The hairdresser cut my hair in a completely </a:t>
            </a:r>
            <a:r>
              <a:rPr lang="en-US" sz="2000" dirty="0" smtClean="0">
                <a:latin typeface="Century Gothic" panose="020B0502020202020204" pitchFamily="34" charset="0"/>
              </a:rPr>
              <a:t>new </a:t>
            </a:r>
            <a:r>
              <a:rPr lang="en-US" sz="2000" dirty="0">
                <a:latin typeface="Century Gothic" panose="020B0502020202020204" pitchFamily="34" charset="0"/>
              </a:rPr>
              <a:t>style.</a:t>
            </a:r>
          </a:p>
          <a:p>
            <a:pPr>
              <a:lnSpc>
                <a:spcPct val="150000"/>
              </a:lnSpc>
            </a:pPr>
            <a:r>
              <a:rPr lang="en-US" sz="2000" dirty="0">
                <a:latin typeface="Century Gothic" panose="020B0502020202020204" pitchFamily="34" charset="0"/>
              </a:rPr>
              <a:t>_________________________________________________</a:t>
            </a:r>
          </a:p>
          <a:p>
            <a:pPr>
              <a:lnSpc>
                <a:spcPct val="150000"/>
              </a:lnSpc>
            </a:pPr>
            <a:r>
              <a:rPr lang="en-US" sz="2000" dirty="0">
                <a:latin typeface="Century Gothic" panose="020B0502020202020204" pitchFamily="34" charset="0"/>
              </a:rPr>
              <a:t>3. A decorator has repainted our house.</a:t>
            </a:r>
          </a:p>
          <a:p>
            <a:pPr>
              <a:lnSpc>
                <a:spcPct val="150000"/>
              </a:lnSpc>
            </a:pPr>
            <a:r>
              <a:rPr lang="en-US" sz="2000" dirty="0">
                <a:latin typeface="Century Gothic" panose="020B0502020202020204" pitchFamily="34" charset="0"/>
              </a:rPr>
              <a:t>_________________________________________________</a:t>
            </a:r>
          </a:p>
          <a:p>
            <a:pPr>
              <a:lnSpc>
                <a:spcPct val="150000"/>
              </a:lnSpc>
            </a:pPr>
            <a:r>
              <a:rPr lang="en-US" sz="2000" dirty="0">
                <a:latin typeface="Century Gothic" panose="020B0502020202020204" pitchFamily="34" charset="0"/>
              </a:rPr>
              <a:t>4. A friend of mine, who´s an electrician, is going to repair my DVD player next week.</a:t>
            </a:r>
          </a:p>
          <a:p>
            <a:pPr>
              <a:lnSpc>
                <a:spcPct val="150000"/>
              </a:lnSpc>
            </a:pPr>
            <a:r>
              <a:rPr lang="en-US" sz="2000" dirty="0" smtClean="0">
                <a:latin typeface="Century Gothic" panose="020B0502020202020204" pitchFamily="34" charset="0"/>
              </a:rPr>
              <a:t>______________________________________________________________________________________.</a:t>
            </a: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5. My jacket is being cleaned at a specialist cleaner´s.</a:t>
            </a:r>
          </a:p>
          <a:p>
            <a:pPr>
              <a:lnSpc>
                <a:spcPct val="150000"/>
              </a:lnSpc>
            </a:pPr>
            <a:r>
              <a:rPr lang="en-US" sz="2000" dirty="0" smtClean="0">
                <a:latin typeface="Century Gothic" panose="020B0502020202020204" pitchFamily="34" charset="0"/>
              </a:rPr>
              <a:t>_____________________________________________________________.</a:t>
            </a:r>
            <a:endParaRPr lang="en-US" sz="2000" dirty="0">
              <a:latin typeface="Century Gothic" panose="020B0502020202020204" pitchFamily="34" charset="0"/>
            </a:endParaRPr>
          </a:p>
          <a:p>
            <a:pPr>
              <a:lnSpc>
                <a:spcPct val="150000"/>
              </a:lnSpc>
            </a:pPr>
            <a:r>
              <a:rPr lang="en-US" sz="2000" dirty="0">
                <a:latin typeface="Century Gothic" panose="020B0502020202020204" pitchFamily="34" charset="0"/>
              </a:rPr>
              <a:t>6. The town hall has just been rebuilt for the council.</a:t>
            </a:r>
          </a:p>
          <a:p>
            <a:pPr>
              <a:lnSpc>
                <a:spcPct val="150000"/>
              </a:lnSpc>
            </a:pPr>
            <a:r>
              <a:rPr lang="en-US" sz="2000" dirty="0">
                <a:latin typeface="Century Gothic" panose="020B0502020202020204" pitchFamily="34" charset="0"/>
              </a:rPr>
              <a:t>_____________________________________________.</a:t>
            </a:r>
          </a:p>
        </p:txBody>
      </p:sp>
      <p:sp>
        <p:nvSpPr>
          <p:cNvPr id="4" name="Rectangle 3"/>
          <p:cNvSpPr/>
          <p:nvPr/>
        </p:nvSpPr>
        <p:spPr>
          <a:xfrm>
            <a:off x="405150" y="268641"/>
            <a:ext cx="5461752" cy="494494"/>
          </a:xfrm>
          <a:prstGeom prst="rect">
            <a:avLst/>
          </a:prstGeom>
        </p:spPr>
        <p:txBody>
          <a:bodyPr wrap="none">
            <a:spAutoFit/>
          </a:bodyPr>
          <a:lstStyle/>
          <a:p>
            <a:pPr lvl="0">
              <a:lnSpc>
                <a:spcPct val="150000"/>
              </a:lnSpc>
            </a:pPr>
            <a:r>
              <a:rPr lang="en-US" sz="2000" b="1" dirty="0">
                <a:solidFill>
                  <a:srgbClr val="0070C0"/>
                </a:solidFill>
                <a:latin typeface="Century Gothic" panose="020B0502020202020204" pitchFamily="34" charset="0"/>
              </a:rPr>
              <a:t>Rewrite these sentences using have or get.</a:t>
            </a:r>
          </a:p>
        </p:txBody>
      </p:sp>
      <p:sp>
        <p:nvSpPr>
          <p:cNvPr id="5" name="Rectangle 4"/>
          <p:cNvSpPr/>
          <p:nvPr/>
        </p:nvSpPr>
        <p:spPr>
          <a:xfrm>
            <a:off x="761031" y="1168325"/>
            <a:ext cx="4171335"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the oil in my car changed.</a:t>
            </a:r>
            <a:endParaRPr lang="en-US" b="1" dirty="0">
              <a:solidFill>
                <a:srgbClr val="C00000"/>
              </a:solidFill>
              <a:latin typeface="Century Gothic" panose="020B0502020202020204" pitchFamily="34" charset="0"/>
            </a:endParaRPr>
          </a:p>
        </p:txBody>
      </p:sp>
      <p:sp>
        <p:nvSpPr>
          <p:cNvPr id="6" name="Rectangle 5"/>
          <p:cNvSpPr/>
          <p:nvPr/>
        </p:nvSpPr>
        <p:spPr>
          <a:xfrm>
            <a:off x="748153" y="2064042"/>
            <a:ext cx="5604419" cy="400110"/>
          </a:xfrm>
          <a:prstGeom prst="rect">
            <a:avLst/>
          </a:prstGeom>
        </p:spPr>
        <p:txBody>
          <a:bodyPr wrap="none">
            <a:spAutoFit/>
          </a:bodyPr>
          <a:lstStyle/>
          <a:p>
            <a:r>
              <a:rPr lang="en-US" sz="2000" b="1" dirty="0">
                <a:solidFill>
                  <a:srgbClr val="C00000"/>
                </a:solidFill>
                <a:latin typeface="Century Gothic" panose="020B0502020202020204" pitchFamily="34" charset="0"/>
              </a:rPr>
              <a:t>I had my hair cut in a completely new style.</a:t>
            </a:r>
            <a:endParaRPr lang="en-US" b="1" dirty="0">
              <a:solidFill>
                <a:srgbClr val="C00000"/>
              </a:solidFill>
              <a:latin typeface="Century Gothic" panose="020B0502020202020204" pitchFamily="34" charset="0"/>
            </a:endParaRPr>
          </a:p>
        </p:txBody>
      </p:sp>
      <p:sp>
        <p:nvSpPr>
          <p:cNvPr id="7" name="Rectangle 6"/>
          <p:cNvSpPr/>
          <p:nvPr/>
        </p:nvSpPr>
        <p:spPr>
          <a:xfrm>
            <a:off x="664759" y="2988567"/>
            <a:ext cx="4493538" cy="400110"/>
          </a:xfrm>
          <a:prstGeom prst="rect">
            <a:avLst/>
          </a:prstGeom>
        </p:spPr>
        <p:txBody>
          <a:bodyPr wrap="none">
            <a:spAutoFit/>
          </a:bodyPr>
          <a:lstStyle/>
          <a:p>
            <a:r>
              <a:rPr lang="en-US" sz="2000" b="1" dirty="0">
                <a:solidFill>
                  <a:srgbClr val="C00000"/>
                </a:solidFill>
                <a:latin typeface="Century Gothic" panose="020B0502020202020204" pitchFamily="34" charset="0"/>
              </a:rPr>
              <a:t>We have had our house repainted.</a:t>
            </a:r>
            <a:endParaRPr lang="en-US" b="1" dirty="0">
              <a:solidFill>
                <a:srgbClr val="C00000"/>
              </a:solidFill>
              <a:latin typeface="Century Gothic" panose="020B0502020202020204" pitchFamily="34" charset="0"/>
            </a:endParaRPr>
          </a:p>
        </p:txBody>
      </p:sp>
      <p:sp>
        <p:nvSpPr>
          <p:cNvPr id="8" name="Rectangle 7"/>
          <p:cNvSpPr/>
          <p:nvPr/>
        </p:nvSpPr>
        <p:spPr>
          <a:xfrm>
            <a:off x="576397" y="3884284"/>
            <a:ext cx="11552350" cy="384721"/>
          </a:xfrm>
          <a:prstGeom prst="rect">
            <a:avLst/>
          </a:prstGeom>
        </p:spPr>
        <p:txBody>
          <a:bodyPr wrap="square">
            <a:spAutoFit/>
          </a:bodyPr>
          <a:lstStyle/>
          <a:p>
            <a:r>
              <a:rPr lang="en-US" sz="1900" b="1" dirty="0">
                <a:solidFill>
                  <a:srgbClr val="C00000"/>
                </a:solidFill>
                <a:latin typeface="Century Gothic" panose="020B0502020202020204" pitchFamily="34" charset="0"/>
              </a:rPr>
              <a:t>I´m going to have my DVD player repaired next week by a friend of mine, who´s </a:t>
            </a:r>
            <a:r>
              <a:rPr lang="en-US" sz="1900" b="1" dirty="0" smtClean="0">
                <a:solidFill>
                  <a:srgbClr val="C00000"/>
                </a:solidFill>
                <a:latin typeface="Century Gothic" panose="020B0502020202020204" pitchFamily="34" charset="0"/>
              </a:rPr>
              <a:t>an </a:t>
            </a:r>
            <a:r>
              <a:rPr lang="en-US" sz="1900" b="1" dirty="0">
                <a:solidFill>
                  <a:srgbClr val="C00000"/>
                </a:solidFill>
                <a:latin typeface="Century Gothic" panose="020B0502020202020204" pitchFamily="34" charset="0"/>
              </a:rPr>
              <a:t>electrician</a:t>
            </a:r>
          </a:p>
        </p:txBody>
      </p:sp>
      <p:sp>
        <p:nvSpPr>
          <p:cNvPr id="9" name="Rectangle 8"/>
          <p:cNvSpPr/>
          <p:nvPr/>
        </p:nvSpPr>
        <p:spPr>
          <a:xfrm>
            <a:off x="639650" y="4788238"/>
            <a:ext cx="7003840" cy="400110"/>
          </a:xfrm>
          <a:prstGeom prst="rect">
            <a:avLst/>
          </a:prstGeom>
        </p:spPr>
        <p:txBody>
          <a:bodyPr wrap="none">
            <a:spAutoFit/>
          </a:bodyPr>
          <a:lstStyle/>
          <a:p>
            <a:r>
              <a:rPr lang="en-US" sz="2000" b="1" dirty="0">
                <a:solidFill>
                  <a:srgbClr val="C00000"/>
                </a:solidFill>
                <a:latin typeface="Century Gothic" panose="020B0502020202020204" pitchFamily="34" charset="0"/>
              </a:rPr>
              <a:t>I´m having my jacket cleaned at a specialist cleaner´s</a:t>
            </a:r>
            <a:endParaRPr lang="en-US" b="1" dirty="0">
              <a:solidFill>
                <a:srgbClr val="C00000"/>
              </a:solidFill>
              <a:latin typeface="Century Gothic" panose="020B0502020202020204" pitchFamily="34" charset="0"/>
            </a:endParaRPr>
          </a:p>
        </p:txBody>
      </p:sp>
      <p:sp>
        <p:nvSpPr>
          <p:cNvPr id="10" name="Rectangle 9"/>
          <p:cNvSpPr/>
          <p:nvPr/>
        </p:nvSpPr>
        <p:spPr>
          <a:xfrm>
            <a:off x="761031" y="5725523"/>
            <a:ext cx="5849678" cy="400110"/>
          </a:xfrm>
          <a:prstGeom prst="rect">
            <a:avLst/>
          </a:prstGeom>
        </p:spPr>
        <p:txBody>
          <a:bodyPr wrap="none">
            <a:spAutoFit/>
          </a:bodyPr>
          <a:lstStyle/>
          <a:p>
            <a:r>
              <a:rPr lang="en-US" sz="2000" b="1" dirty="0">
                <a:solidFill>
                  <a:srgbClr val="C00000"/>
                </a:solidFill>
                <a:latin typeface="Century Gothic" panose="020B0502020202020204" pitchFamily="34" charset="0"/>
              </a:rPr>
              <a:t>The council have just had the town hall rebuilt</a:t>
            </a:r>
            <a:endParaRPr lang="en-US"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13327921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circle(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circle(in)">
                                      <p:cBhvr>
                                        <p:cTn id="32" dur="2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circle(in)">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circle(in)">
                                      <p:cBhvr>
                                        <p:cTn id="4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1108910" y="1972650"/>
            <a:ext cx="9974179" cy="2539157"/>
          </a:xfrm>
          <a:prstGeom prst="rect">
            <a:avLst/>
          </a:prstGeom>
        </p:spPr>
        <p:txBody>
          <a:bodyPr wrap="square">
            <a:spAutoFit/>
          </a:bodyPr>
          <a:lstStyle/>
          <a:p>
            <a:pPr algn="ctr">
              <a:lnSpc>
                <a:spcPct val="150000"/>
              </a:lnSpc>
            </a:pPr>
            <a:r>
              <a:rPr lang="en-GB" sz="3600" b="1" dirty="0">
                <a:solidFill>
                  <a:srgbClr val="C00000"/>
                </a:solidFill>
                <a:latin typeface="Arial" panose="020B0604020202020204" pitchFamily="34" charset="0"/>
                <a:cs typeface="Arial" panose="020B0604020202020204" pitchFamily="34" charset="0"/>
              </a:rPr>
              <a:t>THIS IS THE END OF THE </a:t>
            </a:r>
            <a:r>
              <a:rPr lang="en-GB" sz="3600" b="1" dirty="0" smtClean="0">
                <a:solidFill>
                  <a:srgbClr val="C00000"/>
                </a:solidFill>
                <a:latin typeface="Arial" panose="020B0604020202020204" pitchFamily="34" charset="0"/>
                <a:cs typeface="Arial" panose="020B0604020202020204" pitchFamily="34" charset="0"/>
              </a:rPr>
              <a:t>LESSON </a:t>
            </a:r>
            <a:endParaRPr lang="en-GB" sz="3600" b="1" dirty="0">
              <a:solidFill>
                <a:srgbClr val="C00000"/>
              </a:solidFill>
              <a:latin typeface="Arial" panose="020B0604020202020204" pitchFamily="34" charset="0"/>
              <a:cs typeface="Arial" panose="020B0604020202020204" pitchFamily="34" charset="0"/>
            </a:endParaRPr>
          </a:p>
          <a:p>
            <a:pPr algn="ctr">
              <a:lnSpc>
                <a:spcPct val="150000"/>
              </a:lnSpc>
            </a:pPr>
            <a:r>
              <a:rPr lang="en-GB" sz="3500" b="1" dirty="0">
                <a:solidFill>
                  <a:srgbClr val="C00000"/>
                </a:solidFill>
                <a:latin typeface="Arial" panose="020B0604020202020204" pitchFamily="34" charset="0"/>
                <a:cs typeface="Arial" panose="020B0604020202020204" pitchFamily="34" charset="0"/>
              </a:rPr>
              <a:t>THANK YOU FOR </a:t>
            </a:r>
            <a:endParaRPr lang="en-GB" sz="3500" b="1" dirty="0" smtClean="0">
              <a:solidFill>
                <a:srgbClr val="C00000"/>
              </a:solidFill>
              <a:latin typeface="Arial" panose="020B0604020202020204" pitchFamily="34" charset="0"/>
              <a:cs typeface="Arial" panose="020B0604020202020204" pitchFamily="34" charset="0"/>
            </a:endParaRPr>
          </a:p>
          <a:p>
            <a:pPr algn="ctr">
              <a:lnSpc>
                <a:spcPct val="150000"/>
              </a:lnSpc>
            </a:pPr>
            <a:r>
              <a:rPr lang="en-GB" sz="3500" b="1" dirty="0" smtClean="0">
                <a:solidFill>
                  <a:srgbClr val="C00000"/>
                </a:solidFill>
                <a:latin typeface="Arial" panose="020B0604020202020204" pitchFamily="34" charset="0"/>
                <a:cs typeface="Arial" panose="020B0604020202020204" pitchFamily="34" charset="0"/>
              </a:rPr>
              <a:t> </a:t>
            </a:r>
            <a:r>
              <a:rPr lang="en-GB" sz="3500" b="1" dirty="0">
                <a:solidFill>
                  <a:srgbClr val="C00000"/>
                </a:solidFill>
                <a:latin typeface="Arial" panose="020B0604020202020204" pitchFamily="34" charset="0"/>
                <a:cs typeface="Arial" panose="020B0604020202020204" pitchFamily="34" charset="0"/>
              </a:rPr>
              <a:t>YOUR ATTENTION AND HARD WORK</a:t>
            </a:r>
            <a:endParaRPr lang="en-US" sz="35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239846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BEBA8EAE-BF5A-486C-A8C5-ECC9F3942E4B}">
                <a14:imgProps xmlns:a14="http://schemas.microsoft.com/office/drawing/2010/main">
                  <a14:imgLayer r:embed="rId4">
                    <a14:imgEffect>
                      <a14:colorTemperature colorTemp="6517"/>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 xmlns:a16="http://schemas.microsoft.com/office/drawing/2014/main" id="{8B8721A7-816F-4C99-BE89-D02CB058B1C7}"/>
              </a:ext>
            </a:extLst>
          </p:cNvPr>
          <p:cNvSpPr/>
          <p:nvPr/>
        </p:nvSpPr>
        <p:spPr>
          <a:xfrm>
            <a:off x="403078" y="861040"/>
            <a:ext cx="2761227" cy="4744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DoubleWave1">
              <a:avLst/>
            </a:prstTxWarp>
          </a:bodyPr>
          <a:lstStyle/>
          <a:p>
            <a:r>
              <a:rPr lang="en-GB" sz="3600" b="1" dirty="0">
                <a:solidFill>
                  <a:srgbClr val="C00000"/>
                </a:solidFill>
                <a:effectLst>
                  <a:outerShdw blurRad="38100" dist="38100" dir="2700000" algn="tl">
                    <a:srgbClr val="000000">
                      <a:alpha val="43137"/>
                    </a:srgbClr>
                  </a:outerShdw>
                </a:effectLst>
              </a:rPr>
              <a:t>OBJECTIVES</a:t>
            </a:r>
          </a:p>
        </p:txBody>
      </p:sp>
      <p:sp>
        <p:nvSpPr>
          <p:cNvPr id="3" name="Rectangle 2"/>
          <p:cNvSpPr/>
          <p:nvPr/>
        </p:nvSpPr>
        <p:spPr>
          <a:xfrm>
            <a:off x="403078" y="1908912"/>
            <a:ext cx="11231459" cy="4031873"/>
          </a:xfrm>
          <a:prstGeom prst="rect">
            <a:avLst/>
          </a:prstGeom>
        </p:spPr>
        <p:txBody>
          <a:bodyPr wrap="square">
            <a:spAutoFit/>
          </a:bodyPr>
          <a:lstStyle/>
          <a:p>
            <a:r>
              <a:rPr lang="en-US" sz="3200" b="1" dirty="0">
                <a:latin typeface="Century Gothic" panose="020B0502020202020204" pitchFamily="34" charset="0"/>
              </a:rPr>
              <a:t>By the end of the lesson, you will be able to</a:t>
            </a:r>
            <a:r>
              <a:rPr lang="en-US" sz="3200" b="1" dirty="0" smtClean="0">
                <a:latin typeface="Century Gothic" panose="020B0502020202020204" pitchFamily="34" charset="0"/>
              </a:rPr>
              <a:t>:</a:t>
            </a:r>
          </a:p>
          <a:p>
            <a:endParaRPr lang="en-US" sz="3200" b="1" dirty="0">
              <a:latin typeface="Century Gothic" panose="020B0502020202020204" pitchFamily="34" charset="0"/>
            </a:endParaRPr>
          </a:p>
          <a:p>
            <a:pPr marL="285750" indent="-285750">
              <a:buFont typeface="Wingdings" panose="05000000000000000000" pitchFamily="2" charset="2"/>
              <a:buChar char="§"/>
            </a:pPr>
            <a:r>
              <a:rPr lang="en-US" sz="2800" dirty="0">
                <a:latin typeface="Century Gothic" panose="020B0502020202020204" pitchFamily="34" charset="0"/>
              </a:rPr>
              <a:t>identify the meaning and importance </a:t>
            </a:r>
            <a:r>
              <a:rPr lang="en-US" sz="2800" dirty="0" smtClean="0">
                <a:latin typeface="Century Gothic" panose="020B0502020202020204" pitchFamily="34" charset="0"/>
              </a:rPr>
              <a:t>of </a:t>
            </a:r>
            <a:r>
              <a:rPr lang="en-US" sz="2800" dirty="0">
                <a:latin typeface="Century Gothic" panose="020B0502020202020204" pitchFamily="34" charset="0"/>
              </a:rPr>
              <a:t>global/ international cooperation.</a:t>
            </a:r>
          </a:p>
          <a:p>
            <a:pPr marL="285750" indent="-285750">
              <a:buFont typeface="Wingdings" panose="05000000000000000000" pitchFamily="2" charset="2"/>
              <a:buChar char="§"/>
            </a:pPr>
            <a:r>
              <a:rPr lang="en-US" sz="2800" dirty="0">
                <a:latin typeface="Century Gothic" panose="020B0502020202020204" pitchFamily="34" charset="0"/>
              </a:rPr>
              <a:t>extract specific information and language items from a reading text</a:t>
            </a:r>
            <a:r>
              <a:rPr lang="en-GB" sz="2800" dirty="0">
                <a:latin typeface="Century Gothic" panose="020B0502020202020204" pitchFamily="34" charset="0"/>
              </a:rPr>
              <a:t>.</a:t>
            </a:r>
            <a:endParaRPr lang="en-US" sz="2800" dirty="0">
              <a:latin typeface="Century Gothic" panose="020B0502020202020204" pitchFamily="34" charset="0"/>
            </a:endParaRPr>
          </a:p>
          <a:p>
            <a:pPr marL="285750" indent="-285750">
              <a:buFont typeface="Wingdings" panose="05000000000000000000" pitchFamily="2" charset="2"/>
              <a:buChar char="§"/>
            </a:pPr>
            <a:r>
              <a:rPr lang="en-US" sz="2800" dirty="0">
                <a:latin typeface="Century Gothic" panose="020B0502020202020204" pitchFamily="34" charset="0"/>
              </a:rPr>
              <a:t>revise/learn about causatives.</a:t>
            </a:r>
            <a:endParaRPr lang="ar-BH" sz="2800" dirty="0">
              <a:latin typeface="Century Gothic" panose="020B0502020202020204" pitchFamily="34" charset="0"/>
            </a:endParaRPr>
          </a:p>
          <a:p>
            <a:pPr marL="285750" indent="-285750">
              <a:buFont typeface="Wingdings" panose="05000000000000000000" pitchFamily="2" charset="2"/>
              <a:buChar char="§"/>
            </a:pPr>
            <a:r>
              <a:rPr lang="en-GB" sz="2800" dirty="0">
                <a:latin typeface="Century Gothic" panose="020B0502020202020204" pitchFamily="34" charset="0"/>
              </a:rPr>
              <a:t>practise the causatives in context.</a:t>
            </a:r>
            <a:endParaRPr lang="en-US" sz="2800" dirty="0">
              <a:latin typeface="Century Gothic" panose="020B0502020202020204" pitchFamily="34" charset="0"/>
            </a:endParaRPr>
          </a:p>
          <a:p>
            <a:endParaRPr lang="en-US" sz="2400" dirty="0">
              <a:latin typeface="Century Gothic" panose="020B0502020202020204" pitchFamily="34" charset="0"/>
            </a:endParaRPr>
          </a:p>
        </p:txBody>
      </p:sp>
    </p:spTree>
    <p:extLst>
      <p:ext uri="{BB962C8B-B14F-4D97-AF65-F5344CB8AC3E}">
        <p14:creationId xmlns:p14="http://schemas.microsoft.com/office/powerpoint/2010/main" val="27633175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150254" y="770467"/>
            <a:ext cx="9766479" cy="707886"/>
          </a:xfrm>
          <a:prstGeom prst="rect">
            <a:avLst/>
          </a:prstGeom>
        </p:spPr>
        <p:txBody>
          <a:bodyPr wrap="square">
            <a:spAutoFit/>
          </a:bodyPr>
          <a:lstStyle/>
          <a:p>
            <a:pPr marL="285750" indent="-285750">
              <a:buFont typeface="Wingdings" panose="05000000000000000000" pitchFamily="2" charset="2"/>
              <a:buChar char="Ø"/>
            </a:pPr>
            <a:r>
              <a:rPr lang="en-US" sz="2000" b="1" dirty="0">
                <a:solidFill>
                  <a:srgbClr val="C00000"/>
                </a:solidFill>
                <a:latin typeface="Century Gothic" panose="020B0502020202020204" pitchFamily="34" charset="0"/>
              </a:rPr>
              <a:t>"If you want to go fast, go alone. If you want to go far, go together." </a:t>
            </a:r>
            <a:r>
              <a:rPr lang="en-US" sz="2000" b="1" dirty="0">
                <a:latin typeface="Century Gothic" panose="020B0502020202020204" pitchFamily="34" charset="0"/>
              </a:rPr>
              <a:t>Author Unknown</a:t>
            </a:r>
          </a:p>
        </p:txBody>
      </p:sp>
      <p:sp>
        <p:nvSpPr>
          <p:cNvPr id="4" name="Rectangle 3"/>
          <p:cNvSpPr/>
          <p:nvPr/>
        </p:nvSpPr>
        <p:spPr>
          <a:xfrm>
            <a:off x="150254" y="1391878"/>
            <a:ext cx="6962162" cy="400110"/>
          </a:xfrm>
          <a:prstGeom prst="rect">
            <a:avLst/>
          </a:prstGeom>
        </p:spPr>
        <p:txBody>
          <a:bodyPr wrap="none">
            <a:spAutoFit/>
          </a:bodyPr>
          <a:lstStyle/>
          <a:p>
            <a:pPr marL="285750" indent="-285750">
              <a:buFont typeface="Wingdings" panose="05000000000000000000" pitchFamily="2" charset="2"/>
              <a:buChar char="Ø"/>
            </a:pPr>
            <a:r>
              <a:rPr lang="en-US" sz="2000" b="1" dirty="0">
                <a:solidFill>
                  <a:schemeClr val="accent4">
                    <a:lumMod val="50000"/>
                  </a:schemeClr>
                </a:solidFill>
                <a:latin typeface="Century Gothic" panose="020B0502020202020204" pitchFamily="34" charset="0"/>
              </a:rPr>
              <a:t>"United we stand, divided we fall." - </a:t>
            </a:r>
            <a:r>
              <a:rPr lang="en-US" sz="2000" b="1" dirty="0">
                <a:latin typeface="Century Gothic" panose="020B0502020202020204" pitchFamily="34" charset="0"/>
              </a:rPr>
              <a:t>Author Unknown</a:t>
            </a:r>
          </a:p>
        </p:txBody>
      </p:sp>
      <p:sp>
        <p:nvSpPr>
          <p:cNvPr id="5" name="Rectangle 4"/>
          <p:cNvSpPr/>
          <p:nvPr/>
        </p:nvSpPr>
        <p:spPr>
          <a:xfrm>
            <a:off x="160985" y="1975174"/>
            <a:ext cx="10089919" cy="400110"/>
          </a:xfrm>
          <a:prstGeom prst="rect">
            <a:avLst/>
          </a:prstGeom>
        </p:spPr>
        <p:txBody>
          <a:bodyPr wrap="square">
            <a:spAutoFit/>
          </a:bodyPr>
          <a:lstStyle/>
          <a:p>
            <a:pPr marL="285750" indent="-285750">
              <a:buFont typeface="Wingdings" panose="05000000000000000000" pitchFamily="2" charset="2"/>
              <a:buChar char="Ø"/>
            </a:pPr>
            <a:r>
              <a:rPr lang="en-US" dirty="0">
                <a:latin typeface="Century Gothic" panose="020B0502020202020204" pitchFamily="34" charset="0"/>
              </a:rPr>
              <a:t>"</a:t>
            </a:r>
            <a:r>
              <a:rPr lang="en-US" sz="2000" b="1" dirty="0">
                <a:solidFill>
                  <a:srgbClr val="C00000"/>
                </a:solidFill>
                <a:latin typeface="Century Gothic" panose="020B0502020202020204" pitchFamily="34" charset="0"/>
              </a:rPr>
              <a:t>Alone we can do little; together we can do so much."  --</a:t>
            </a:r>
            <a:r>
              <a:rPr lang="en-US" sz="2000" b="1" dirty="0">
                <a:latin typeface="Century Gothic" panose="020B0502020202020204" pitchFamily="34" charset="0"/>
              </a:rPr>
              <a:t>Helen Keller </a:t>
            </a:r>
          </a:p>
        </p:txBody>
      </p:sp>
      <p:sp>
        <p:nvSpPr>
          <p:cNvPr id="6" name="Rectangle 5"/>
          <p:cNvSpPr/>
          <p:nvPr/>
        </p:nvSpPr>
        <p:spPr>
          <a:xfrm>
            <a:off x="160985" y="2659171"/>
            <a:ext cx="10450867" cy="400110"/>
          </a:xfrm>
          <a:prstGeom prst="rect">
            <a:avLst/>
          </a:prstGeom>
        </p:spPr>
        <p:txBody>
          <a:bodyPr wrap="square">
            <a:spAutoFit/>
          </a:bodyPr>
          <a:lstStyle/>
          <a:p>
            <a:pPr marL="285750" indent="-285750">
              <a:buFont typeface="Wingdings" panose="05000000000000000000" pitchFamily="2" charset="2"/>
              <a:buChar char="Ø"/>
            </a:pPr>
            <a:r>
              <a:rPr lang="en-US" sz="2000" b="1" dirty="0">
                <a:solidFill>
                  <a:schemeClr val="accent4">
                    <a:lumMod val="50000"/>
                  </a:schemeClr>
                </a:solidFill>
                <a:latin typeface="Century Gothic" panose="020B0502020202020204" pitchFamily="34" charset="0"/>
              </a:rPr>
              <a:t>Together ordinary people can achieve extraordinary results.  - </a:t>
            </a:r>
            <a:r>
              <a:rPr lang="en-US" sz="2000" b="1" dirty="0" err="1">
                <a:latin typeface="Century Gothic" panose="020B0502020202020204" pitchFamily="34" charset="0"/>
              </a:rPr>
              <a:t>Becka</a:t>
            </a:r>
            <a:r>
              <a:rPr lang="en-US" sz="2000" b="1" dirty="0">
                <a:latin typeface="Century Gothic" panose="020B0502020202020204" pitchFamily="34" charset="0"/>
              </a:rPr>
              <a:t> </a:t>
            </a:r>
            <a:r>
              <a:rPr lang="en-US" sz="2000" b="1" dirty="0" err="1">
                <a:latin typeface="Century Gothic" panose="020B0502020202020204" pitchFamily="34" charset="0"/>
              </a:rPr>
              <a:t>Schoettle</a:t>
            </a:r>
            <a:endParaRPr lang="en-US" sz="2000" b="1" dirty="0">
              <a:latin typeface="Century Gothic" panose="020B0502020202020204" pitchFamily="34" charset="0"/>
            </a:endParaRPr>
          </a:p>
        </p:txBody>
      </p:sp>
      <p:sp>
        <p:nvSpPr>
          <p:cNvPr id="7" name="Rectangle 6"/>
          <p:cNvSpPr/>
          <p:nvPr/>
        </p:nvSpPr>
        <p:spPr>
          <a:xfrm>
            <a:off x="150254" y="3245714"/>
            <a:ext cx="11891492" cy="400110"/>
          </a:xfrm>
          <a:prstGeom prst="rect">
            <a:avLst/>
          </a:prstGeom>
        </p:spPr>
        <p:txBody>
          <a:bodyPr wrap="square">
            <a:spAutoFit/>
          </a:bodyPr>
          <a:lstStyle/>
          <a:p>
            <a:pPr marL="285750" indent="-285750">
              <a:buFont typeface="Wingdings" panose="05000000000000000000" pitchFamily="2" charset="2"/>
              <a:buChar char="Ø"/>
            </a:pPr>
            <a:r>
              <a:rPr lang="en-US" sz="2000" b="1" dirty="0">
                <a:solidFill>
                  <a:srgbClr val="C00000"/>
                </a:solidFill>
                <a:latin typeface="Century Gothic" panose="020B0502020202020204" pitchFamily="34" charset="0"/>
              </a:rPr>
              <a:t>Coming together is a beginning. Keeping together is progress. Working together is success."  </a:t>
            </a:r>
          </a:p>
        </p:txBody>
      </p:sp>
      <p:sp>
        <p:nvSpPr>
          <p:cNvPr id="8" name="Rectangle 7"/>
          <p:cNvSpPr/>
          <p:nvPr/>
        </p:nvSpPr>
        <p:spPr>
          <a:xfrm>
            <a:off x="150254" y="3891422"/>
            <a:ext cx="7382149" cy="400110"/>
          </a:xfrm>
          <a:prstGeom prst="rect">
            <a:avLst/>
          </a:prstGeom>
        </p:spPr>
        <p:txBody>
          <a:bodyPr wrap="none">
            <a:spAutoFit/>
          </a:bodyPr>
          <a:lstStyle/>
          <a:p>
            <a:pPr marL="285750" indent="-285750">
              <a:buFont typeface="Wingdings" panose="05000000000000000000" pitchFamily="2" charset="2"/>
              <a:buChar char="Ø"/>
            </a:pPr>
            <a:r>
              <a:rPr lang="en-US" dirty="0">
                <a:latin typeface="Century Gothic" panose="020B0502020202020204" pitchFamily="34" charset="0"/>
              </a:rPr>
              <a:t>"</a:t>
            </a:r>
            <a:r>
              <a:rPr lang="en-US" sz="2000" b="1" dirty="0">
                <a:solidFill>
                  <a:schemeClr val="accent4">
                    <a:lumMod val="50000"/>
                  </a:schemeClr>
                </a:solidFill>
                <a:latin typeface="Century Gothic" panose="020B0502020202020204" pitchFamily="34" charset="0"/>
              </a:rPr>
              <a:t>Teamwork divides the task and multiplies the success." </a:t>
            </a:r>
          </a:p>
        </p:txBody>
      </p:sp>
      <p:sp>
        <p:nvSpPr>
          <p:cNvPr id="11" name="Rectangle 10"/>
          <p:cNvSpPr/>
          <p:nvPr/>
        </p:nvSpPr>
        <p:spPr>
          <a:xfrm>
            <a:off x="150254" y="4577848"/>
            <a:ext cx="11891492" cy="1015663"/>
          </a:xfrm>
          <a:prstGeom prst="rect">
            <a:avLst/>
          </a:prstGeom>
        </p:spPr>
        <p:txBody>
          <a:bodyPr wrap="square">
            <a:spAutoFit/>
          </a:bodyPr>
          <a:lstStyle/>
          <a:p>
            <a:pPr marL="285750" indent="-285750">
              <a:buFont typeface="Wingdings" panose="05000000000000000000" pitchFamily="2" charset="2"/>
              <a:buChar char="Ø"/>
            </a:pPr>
            <a:r>
              <a:rPr lang="en-US" dirty="0">
                <a:latin typeface="Century Gothic" panose="020B0502020202020204" pitchFamily="34" charset="0"/>
              </a:rPr>
              <a:t>“</a:t>
            </a:r>
            <a:r>
              <a:rPr lang="en-US" sz="2000" b="1" dirty="0">
                <a:solidFill>
                  <a:srgbClr val="C00000"/>
                </a:solidFill>
                <a:latin typeface="Century Gothic" panose="020B0502020202020204" pitchFamily="34" charset="0"/>
              </a:rPr>
              <a:t>Competition has been shown to be useful up to a certain point and no further, but cooperation, which is the thing we must strive for today, begins where competition leaves off.” ― </a:t>
            </a:r>
            <a:r>
              <a:rPr lang="en-US" sz="2000" b="1" dirty="0">
                <a:latin typeface="Century Gothic" panose="020B0502020202020204" pitchFamily="34" charset="0"/>
              </a:rPr>
              <a:t>Franklin D. Roosevelt </a:t>
            </a:r>
          </a:p>
        </p:txBody>
      </p:sp>
    </p:spTree>
    <p:extLst>
      <p:ext uri="{BB962C8B-B14F-4D97-AF65-F5344CB8AC3E}">
        <p14:creationId xmlns:p14="http://schemas.microsoft.com/office/powerpoint/2010/main" val="23190366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circle(in)">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circle(in)">
                                      <p:cBhvr>
                                        <p:cTn id="26" dur="20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1000"/>
                                        <p:tgtEl>
                                          <p:spTgt spid="7">
                                            <p:txEl>
                                              <p:pRg st="0" end="0"/>
                                            </p:txEl>
                                          </p:spTgt>
                                        </p:tgtEl>
                                      </p:cBhvr>
                                    </p:animEffect>
                                    <p:anim calcmode="lin" valueType="num">
                                      <p:cBhvr>
                                        <p:cTn id="3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8">
                                            <p:txEl>
                                              <p:pRg st="0" end="0"/>
                                            </p:txEl>
                                          </p:spTgt>
                                        </p:tgtEl>
                                        <p:attrNameLst>
                                          <p:attrName>style.visibility</p:attrName>
                                        </p:attrNameLst>
                                      </p:cBhvr>
                                      <p:to>
                                        <p:strVal val="visible"/>
                                      </p:to>
                                    </p:set>
                                    <p:animEffect transition="in" filter="circle(in)">
                                      <p:cBhvr>
                                        <p:cTn id="38" dur="2000"/>
                                        <p:tgtEl>
                                          <p:spTgt spid="8">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11">
                                            <p:txEl>
                                              <p:pRg st="0" end="0"/>
                                            </p:txEl>
                                          </p:spTgt>
                                        </p:tgtEl>
                                        <p:attrNameLst>
                                          <p:attrName>style.visibility</p:attrName>
                                        </p:attrNameLst>
                                      </p:cBhvr>
                                      <p:to>
                                        <p:strVal val="visible"/>
                                      </p:to>
                                    </p:set>
                                    <p:animEffect transition="in" filter="fade">
                                      <p:cBhvr>
                                        <p:cTn id="43" dur="1000"/>
                                        <p:tgtEl>
                                          <p:spTgt spid="11">
                                            <p:txEl>
                                              <p:pRg st="0" end="0"/>
                                            </p:txEl>
                                          </p:spTgt>
                                        </p:tgtEl>
                                      </p:cBhvr>
                                    </p:animEffect>
                                    <p:anim calcmode="lin" valueType="num">
                                      <p:cBhvr>
                                        <p:cTn id="44"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45"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57955" y="2012494"/>
            <a:ext cx="12076090" cy="4478149"/>
          </a:xfrm>
          <a:prstGeom prst="rect">
            <a:avLst/>
          </a:prstGeom>
          <a:ln>
            <a:solidFill>
              <a:schemeClr val="bg2">
                <a:lumMod val="10000"/>
              </a:schemeClr>
            </a:solidFill>
          </a:ln>
        </p:spPr>
        <p:txBody>
          <a:bodyPr wrap="square">
            <a:spAutoFit/>
          </a:bodyPr>
          <a:lstStyle/>
          <a:p>
            <a:pPr algn="just"/>
            <a:r>
              <a:rPr lang="en-US" sz="1900" dirty="0">
                <a:latin typeface="Century Gothic" panose="020B0502020202020204" pitchFamily="34" charset="0"/>
              </a:rPr>
              <a:t>Cooperation or co-operation is the process of working or acting……………………, which can be accomplished by both intentional and non-intentional agents. In its simplest form it involves things working in…………………, side by side, while in its more complicated forms, it can involve something as complex as the inner workings of a human being or even the social patterns of a……………….. It is the alternative to working …………………in competition. Cooperation, more formally speaking is how the components of a system work together to ……………….the global properties. In other words, individual components that appear to be “selfish” and independent work together to create a highly complex, greater-than-the-sum-of-its-parts system. Examples can be ……………….all around us. The components in a cell work together to keep it……………….. Cells work together and communicate to produce multicellular organisms.</a:t>
            </a:r>
          </a:p>
          <a:p>
            <a:pPr algn="just"/>
            <a:r>
              <a:rPr lang="en-US" sz="1900" dirty="0">
                <a:latin typeface="Century Gothic" panose="020B0502020202020204" pitchFamily="34" charset="0"/>
              </a:rPr>
              <a:t>However, cooperation may be coerced (forced), voluntary (freely chosen), or even unintentional, and consequently individuals and groups might ………………………even though they have almost nothing in …………………as interests or goals. Examples of that can be found in market trade, military wars, families, workplaces, schools and prisons, and more generally any institution or </a:t>
            </a:r>
            <a:r>
              <a:rPr lang="en-US" sz="1900" dirty="0" err="1">
                <a:latin typeface="Century Gothic" panose="020B0502020202020204" pitchFamily="34" charset="0"/>
              </a:rPr>
              <a:t>organisation</a:t>
            </a:r>
            <a:r>
              <a:rPr lang="en-US" sz="1900" dirty="0">
                <a:latin typeface="Century Gothic" panose="020B0502020202020204" pitchFamily="34" charset="0"/>
              </a:rPr>
              <a:t> of which individuals are part (out of own choice, by law, or forced).</a:t>
            </a:r>
          </a:p>
        </p:txBody>
      </p:sp>
      <p:sp>
        <p:nvSpPr>
          <p:cNvPr id="5" name="Rectangle 4"/>
          <p:cNvSpPr/>
          <p:nvPr/>
        </p:nvSpPr>
        <p:spPr>
          <a:xfrm>
            <a:off x="115910" y="362248"/>
            <a:ext cx="3922691" cy="461665"/>
          </a:xfrm>
          <a:prstGeom prst="rect">
            <a:avLst/>
          </a:prstGeom>
        </p:spPr>
        <p:txBody>
          <a:bodyPr wrap="square">
            <a:prstTxWarp prst="textDoubleWave1">
              <a:avLst/>
            </a:prstTxWarp>
            <a:spAutoFit/>
          </a:bodyPr>
          <a:lstStyle/>
          <a:p>
            <a:r>
              <a:rPr lang="en-US" sz="2400" b="1" dirty="0">
                <a:solidFill>
                  <a:srgbClr val="0070C0"/>
                </a:solidFill>
                <a:latin typeface="Century Gothic" panose="020B0502020202020204" pitchFamily="34" charset="0"/>
              </a:rPr>
              <a:t>What is cooperation?</a:t>
            </a:r>
            <a:endParaRPr lang="en-US" sz="2000" b="1" dirty="0">
              <a:solidFill>
                <a:srgbClr val="0070C0"/>
              </a:solidFill>
              <a:latin typeface="Century Gothic" panose="020B0502020202020204" pitchFamily="34" charset="0"/>
            </a:endParaRPr>
          </a:p>
        </p:txBody>
      </p:sp>
      <p:sp>
        <p:nvSpPr>
          <p:cNvPr id="6" name="Rectangle 5"/>
          <p:cNvSpPr/>
          <p:nvPr/>
        </p:nvSpPr>
        <p:spPr>
          <a:xfrm>
            <a:off x="115910" y="823913"/>
            <a:ext cx="12076090" cy="646331"/>
          </a:xfrm>
          <a:prstGeom prst="rect">
            <a:avLst/>
          </a:prstGeom>
        </p:spPr>
        <p:txBody>
          <a:bodyPr wrap="square">
            <a:spAutoFit/>
          </a:bodyPr>
          <a:lstStyle/>
          <a:p>
            <a:r>
              <a:rPr lang="en-US" b="1" dirty="0">
                <a:latin typeface="Century Gothic" panose="020B0502020202020204" pitchFamily="34" charset="0"/>
              </a:rPr>
              <a:t>To have a clear understanding of the concept cooperation complete the definition with the words from the box below. Once you are done, click the enter key to check your answers on the following slide. </a:t>
            </a:r>
          </a:p>
        </p:txBody>
      </p:sp>
      <p:graphicFrame>
        <p:nvGraphicFramePr>
          <p:cNvPr id="7" name="Table 6"/>
          <p:cNvGraphicFramePr>
            <a:graphicFrameLocks noGrp="1"/>
          </p:cNvGraphicFramePr>
          <p:nvPr>
            <p:extLst>
              <p:ext uri="{D42A27DB-BD31-4B8C-83A1-F6EECF244321}">
                <p14:modId xmlns:p14="http://schemas.microsoft.com/office/powerpoint/2010/main" val="78678701"/>
              </p:ext>
            </p:extLst>
          </p:nvPr>
        </p:nvGraphicFramePr>
        <p:xfrm>
          <a:off x="529390" y="1566446"/>
          <a:ext cx="11153273" cy="370840"/>
        </p:xfrm>
        <a:graphic>
          <a:graphicData uri="http://schemas.openxmlformats.org/drawingml/2006/table">
            <a:tbl>
              <a:tblPr firstRow="1" bandRow="1">
                <a:tableStyleId>{5940675A-B579-460E-94D1-54222C63F5DA}</a:tableStyleId>
              </a:tblPr>
              <a:tblGrid>
                <a:gridCol w="11153273">
                  <a:extLst>
                    <a:ext uri="{9D8B030D-6E8A-4147-A177-3AD203B41FA5}">
                      <a16:colId xmlns="" xmlns:a16="http://schemas.microsoft.com/office/drawing/2014/main" val="20000"/>
                    </a:ext>
                  </a:extLst>
                </a:gridCol>
              </a:tblGrid>
              <a:tr h="370840">
                <a:tc>
                  <a:txBody>
                    <a:bodyPr/>
                    <a:lstStyle/>
                    <a:p>
                      <a:r>
                        <a:rPr lang="en-US" sz="1800" b="1" dirty="0">
                          <a:solidFill>
                            <a:srgbClr val="C00000"/>
                          </a:solidFill>
                          <a:latin typeface="Century Gothic" panose="020B0502020202020204" pitchFamily="34" charset="0"/>
                        </a:rPr>
                        <a:t>harmony       living     common    found     cooperate     achieve   separately      nation     together</a:t>
                      </a:r>
                    </a:p>
                  </a:txBody>
                  <a:tcPr>
                    <a:solidFill>
                      <a:schemeClr val="accent1">
                        <a:lumMod val="20000"/>
                        <a:lumOff val="8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973711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circle(in)">
                                      <p:cBhvr>
                                        <p:cTn id="20" dur="2000"/>
                                        <p:tgtEl>
                                          <p:spTgt spid="7"/>
                                        </p:tgtEl>
                                      </p:cBhvr>
                                    </p:animEffect>
                                  </p:childTnLst>
                                </p:cTn>
                              </p:par>
                              <p:par>
                                <p:cTn id="21" presetID="6" presetClass="entr" presetSubtype="16" fill="hold" grpId="0" nodeType="with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circle(in)">
                                      <p:cBhvr>
                                        <p:cTn id="2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latin typeface="Century Gothic" panose="020B0502020202020204" pitchFamily="34" charset="0"/>
              </a:rPr>
              <a:t>Eng.301 Unit 8 - Lesson 3 - Global Cooperation</a:t>
            </a:r>
          </a:p>
        </p:txBody>
      </p:sp>
      <p:sp>
        <p:nvSpPr>
          <p:cNvPr id="3" name="Rectangle 2"/>
          <p:cNvSpPr/>
          <p:nvPr/>
        </p:nvSpPr>
        <p:spPr>
          <a:xfrm>
            <a:off x="57955" y="936817"/>
            <a:ext cx="12076090" cy="5586145"/>
          </a:xfrm>
          <a:prstGeom prst="rect">
            <a:avLst/>
          </a:prstGeom>
          <a:ln>
            <a:solidFill>
              <a:srgbClr val="C00000"/>
            </a:solidFill>
          </a:ln>
        </p:spPr>
        <p:txBody>
          <a:bodyPr wrap="square">
            <a:spAutoFit/>
          </a:bodyPr>
          <a:lstStyle/>
          <a:p>
            <a:pPr algn="just">
              <a:lnSpc>
                <a:spcPct val="150000"/>
              </a:lnSpc>
            </a:pPr>
            <a:r>
              <a:rPr lang="en-US" sz="1700" dirty="0">
                <a:latin typeface="Century Gothic" panose="020B0502020202020204" pitchFamily="34" charset="0"/>
              </a:rPr>
              <a:t>Cooperation or co-operation is the process of working or acting…………………., which can be accomplished by both intentional and non-intentional agents. In its simplest form it involves things working in…………………., side by side, while in its more complicated forms, it can involve something as complex as the inner workings of a human being or even the social patterns of a………………. It is the alternative to working ……………………in competition. Cooperation, more formally speaking is how the components of a system work together to ………………the global properties. In other words, individual components that appear to be “selfish” and independent work together to create a highly complex, greater-than-the-sum-of-its-parts system. Examples can be ……………..all around us. The components in a cell work together to keep it</a:t>
            </a:r>
            <a:r>
              <a:rPr lang="en-US" sz="1700" dirty="0" smtClean="0">
                <a:latin typeface="Century Gothic" panose="020B0502020202020204" pitchFamily="34" charset="0"/>
              </a:rPr>
              <a:t>……………. </a:t>
            </a:r>
            <a:r>
              <a:rPr lang="en-US" sz="1700" dirty="0">
                <a:latin typeface="Century Gothic" panose="020B0502020202020204" pitchFamily="34" charset="0"/>
              </a:rPr>
              <a:t>Cells work together and communicate to produce multicellular organisms.</a:t>
            </a:r>
          </a:p>
          <a:p>
            <a:pPr algn="just">
              <a:lnSpc>
                <a:spcPct val="150000"/>
              </a:lnSpc>
            </a:pPr>
            <a:r>
              <a:rPr lang="en-US" sz="1700" dirty="0" smtClean="0">
                <a:latin typeface="Century Gothic" panose="020B0502020202020204" pitchFamily="34" charset="0"/>
              </a:rPr>
              <a:t>However, cooperation </a:t>
            </a:r>
            <a:r>
              <a:rPr lang="en-US" sz="1700" dirty="0">
                <a:latin typeface="Century Gothic" panose="020B0502020202020204" pitchFamily="34" charset="0"/>
              </a:rPr>
              <a:t>may be coerced (forced), voluntary (freely chosen), or even unintentional, and consequently individuals and groups might ………………….even though they have almost nothing in ………………..as interests or goals. Examples of that can be found in market trade, military wars, families, workplaces, schools and prisons, and more generally any institution or </a:t>
            </a:r>
            <a:r>
              <a:rPr lang="en-US" sz="1700" dirty="0" err="1">
                <a:latin typeface="Century Gothic" panose="020B0502020202020204" pitchFamily="34" charset="0"/>
              </a:rPr>
              <a:t>organisation</a:t>
            </a:r>
            <a:r>
              <a:rPr lang="en-US" sz="1700" dirty="0">
                <a:latin typeface="Century Gothic" panose="020B0502020202020204" pitchFamily="34" charset="0"/>
              </a:rPr>
              <a:t> of which individuals are part (out of own choice, by law, or forced).</a:t>
            </a:r>
          </a:p>
        </p:txBody>
      </p:sp>
      <p:sp>
        <p:nvSpPr>
          <p:cNvPr id="5" name="Rectangle 4"/>
          <p:cNvSpPr/>
          <p:nvPr/>
        </p:nvSpPr>
        <p:spPr>
          <a:xfrm>
            <a:off x="4719336" y="14436"/>
            <a:ext cx="3299301" cy="400110"/>
          </a:xfrm>
          <a:prstGeom prst="rect">
            <a:avLst/>
          </a:prstGeom>
        </p:spPr>
        <p:txBody>
          <a:bodyPr wrap="none">
            <a:spAutoFit/>
          </a:bodyPr>
          <a:lstStyle/>
          <a:p>
            <a:r>
              <a:rPr lang="en-US" sz="2000" b="1" dirty="0">
                <a:solidFill>
                  <a:srgbClr val="0070C0"/>
                </a:solidFill>
                <a:latin typeface="Century Gothic" panose="020B0502020202020204" pitchFamily="34" charset="0"/>
              </a:rPr>
              <a:t>Now check your answers</a:t>
            </a:r>
            <a:endParaRPr lang="en-US" b="1" dirty="0">
              <a:solidFill>
                <a:srgbClr val="0070C0"/>
              </a:solidFill>
              <a:latin typeface="Century Gothic" panose="020B0502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503630078"/>
              </p:ext>
            </p:extLst>
          </p:nvPr>
        </p:nvGraphicFramePr>
        <p:xfrm>
          <a:off x="589546" y="400110"/>
          <a:ext cx="11205411" cy="412238"/>
        </p:xfrm>
        <a:graphic>
          <a:graphicData uri="http://schemas.openxmlformats.org/drawingml/2006/table">
            <a:tbl>
              <a:tblPr firstRow="1" bandRow="1">
                <a:tableStyleId>{5940675A-B579-460E-94D1-54222C63F5DA}</a:tableStyleId>
              </a:tblPr>
              <a:tblGrid>
                <a:gridCol w="11205411">
                  <a:extLst>
                    <a:ext uri="{9D8B030D-6E8A-4147-A177-3AD203B41FA5}">
                      <a16:colId xmlns="" xmlns:a16="http://schemas.microsoft.com/office/drawing/2014/main" val="20000"/>
                    </a:ext>
                  </a:extLst>
                </a:gridCol>
              </a:tblGrid>
              <a:tr h="412238">
                <a:tc>
                  <a:txBody>
                    <a:bodyPr/>
                    <a:lstStyle/>
                    <a:p>
                      <a:r>
                        <a:rPr lang="en-US" sz="2000" b="1" dirty="0">
                          <a:solidFill>
                            <a:srgbClr val="C00000"/>
                          </a:solidFill>
                          <a:latin typeface="Century Gothic" panose="020B0502020202020204" pitchFamily="34" charset="0"/>
                        </a:rPr>
                        <a:t>harmony   living  common   found   cooperate  achieve   separately   nation   together</a:t>
                      </a:r>
                    </a:p>
                  </a:txBody>
                  <a:tcPr/>
                </a:tc>
                <a:extLst>
                  <a:ext uri="{0D108BD9-81ED-4DB2-BD59-A6C34878D82A}">
                    <a16:rowId xmlns="" xmlns:a16="http://schemas.microsoft.com/office/drawing/2014/main" val="10000"/>
                  </a:ext>
                </a:extLst>
              </a:tr>
            </a:tbl>
          </a:graphicData>
        </a:graphic>
      </p:graphicFrame>
      <p:sp>
        <p:nvSpPr>
          <p:cNvPr id="8" name="Rectangle 7"/>
          <p:cNvSpPr/>
          <p:nvPr/>
        </p:nvSpPr>
        <p:spPr>
          <a:xfrm>
            <a:off x="7088995" y="944154"/>
            <a:ext cx="1234633" cy="400110"/>
          </a:xfrm>
          <a:prstGeom prst="rect">
            <a:avLst/>
          </a:prstGeom>
        </p:spPr>
        <p:txBody>
          <a:bodyPr wrap="none">
            <a:spAutoFit/>
          </a:bodyPr>
          <a:lstStyle/>
          <a:p>
            <a:r>
              <a:rPr lang="en-US" sz="2000" b="1" dirty="0">
                <a:solidFill>
                  <a:srgbClr val="C00000"/>
                </a:solidFill>
                <a:latin typeface="Century Gothic" panose="020B0502020202020204" pitchFamily="34" charset="0"/>
              </a:rPr>
              <a:t>together</a:t>
            </a:r>
            <a:endParaRPr lang="en-US" b="1" dirty="0">
              <a:solidFill>
                <a:srgbClr val="C00000"/>
              </a:solidFill>
              <a:latin typeface="Century Gothic" panose="020B0502020202020204" pitchFamily="34" charset="0"/>
            </a:endParaRPr>
          </a:p>
        </p:txBody>
      </p:sp>
      <p:sp>
        <p:nvSpPr>
          <p:cNvPr id="9" name="Rectangle 8"/>
          <p:cNvSpPr/>
          <p:nvPr/>
        </p:nvSpPr>
        <p:spPr>
          <a:xfrm>
            <a:off x="9736010" y="1344264"/>
            <a:ext cx="1297150" cy="400110"/>
          </a:xfrm>
          <a:prstGeom prst="rect">
            <a:avLst/>
          </a:prstGeom>
        </p:spPr>
        <p:txBody>
          <a:bodyPr wrap="none">
            <a:spAutoFit/>
          </a:bodyPr>
          <a:lstStyle/>
          <a:p>
            <a:r>
              <a:rPr lang="en-US" sz="2000" b="1" dirty="0">
                <a:solidFill>
                  <a:srgbClr val="C00000"/>
                </a:solidFill>
                <a:latin typeface="Century Gothic" panose="020B0502020202020204" pitchFamily="34" charset="0"/>
              </a:rPr>
              <a:t>harmony</a:t>
            </a:r>
            <a:endParaRPr lang="en-US" b="1" dirty="0">
              <a:solidFill>
                <a:srgbClr val="C00000"/>
              </a:solidFill>
              <a:latin typeface="Century Gothic" panose="020B0502020202020204" pitchFamily="34" charset="0"/>
            </a:endParaRPr>
          </a:p>
        </p:txBody>
      </p:sp>
      <p:sp>
        <p:nvSpPr>
          <p:cNvPr id="10" name="Rectangle 9"/>
          <p:cNvSpPr/>
          <p:nvPr/>
        </p:nvSpPr>
        <p:spPr>
          <a:xfrm>
            <a:off x="4300645" y="2148170"/>
            <a:ext cx="963725" cy="400110"/>
          </a:xfrm>
          <a:prstGeom prst="rect">
            <a:avLst/>
          </a:prstGeom>
        </p:spPr>
        <p:txBody>
          <a:bodyPr wrap="none">
            <a:spAutoFit/>
          </a:bodyPr>
          <a:lstStyle/>
          <a:p>
            <a:r>
              <a:rPr lang="en-US" sz="2000" b="1" dirty="0">
                <a:solidFill>
                  <a:srgbClr val="C00000"/>
                </a:solidFill>
                <a:latin typeface="Century Gothic" panose="020B0502020202020204" pitchFamily="34" charset="0"/>
              </a:rPr>
              <a:t>nation</a:t>
            </a:r>
            <a:endParaRPr lang="en-US" b="1" dirty="0">
              <a:solidFill>
                <a:srgbClr val="C00000"/>
              </a:solidFill>
              <a:latin typeface="Century Gothic" panose="020B0502020202020204" pitchFamily="34" charset="0"/>
            </a:endParaRPr>
          </a:p>
        </p:txBody>
      </p:sp>
      <p:sp>
        <p:nvSpPr>
          <p:cNvPr id="11" name="Rectangle 10"/>
          <p:cNvSpPr/>
          <p:nvPr/>
        </p:nvSpPr>
        <p:spPr>
          <a:xfrm>
            <a:off x="8868209" y="2148170"/>
            <a:ext cx="1502334" cy="400110"/>
          </a:xfrm>
          <a:prstGeom prst="rect">
            <a:avLst/>
          </a:prstGeom>
        </p:spPr>
        <p:txBody>
          <a:bodyPr wrap="none">
            <a:spAutoFit/>
          </a:bodyPr>
          <a:lstStyle/>
          <a:p>
            <a:r>
              <a:rPr lang="en-US" sz="2000" b="1" dirty="0">
                <a:solidFill>
                  <a:srgbClr val="C00000"/>
                </a:solidFill>
                <a:latin typeface="Century Gothic" panose="020B0502020202020204" pitchFamily="34" charset="0"/>
              </a:rPr>
              <a:t>separately</a:t>
            </a:r>
            <a:endParaRPr lang="en-US" b="1" dirty="0">
              <a:solidFill>
                <a:srgbClr val="C00000"/>
              </a:solidFill>
              <a:latin typeface="Century Gothic" panose="020B0502020202020204" pitchFamily="34" charset="0"/>
            </a:endParaRPr>
          </a:p>
        </p:txBody>
      </p:sp>
      <p:sp>
        <p:nvSpPr>
          <p:cNvPr id="12" name="Rectangle 11"/>
          <p:cNvSpPr/>
          <p:nvPr/>
        </p:nvSpPr>
        <p:spPr>
          <a:xfrm>
            <a:off x="9730123" y="2513384"/>
            <a:ext cx="1204176" cy="400110"/>
          </a:xfrm>
          <a:prstGeom prst="rect">
            <a:avLst/>
          </a:prstGeom>
        </p:spPr>
        <p:txBody>
          <a:bodyPr wrap="none">
            <a:spAutoFit/>
          </a:bodyPr>
          <a:lstStyle/>
          <a:p>
            <a:r>
              <a:rPr lang="en-US" sz="2000" b="1" dirty="0">
                <a:solidFill>
                  <a:srgbClr val="C00000"/>
                </a:solidFill>
                <a:latin typeface="Century Gothic" panose="020B0502020202020204" pitchFamily="34" charset="0"/>
              </a:rPr>
              <a:t>achieve</a:t>
            </a:r>
            <a:endParaRPr lang="en-US" b="1" dirty="0">
              <a:solidFill>
                <a:srgbClr val="C00000"/>
              </a:solidFill>
              <a:latin typeface="Century Gothic" panose="020B0502020202020204" pitchFamily="34" charset="0"/>
            </a:endParaRPr>
          </a:p>
        </p:txBody>
      </p:sp>
      <p:sp>
        <p:nvSpPr>
          <p:cNvPr id="13" name="Rectangle 12"/>
          <p:cNvSpPr/>
          <p:nvPr/>
        </p:nvSpPr>
        <p:spPr>
          <a:xfrm>
            <a:off x="9170374" y="3317290"/>
            <a:ext cx="898003" cy="400110"/>
          </a:xfrm>
          <a:prstGeom prst="rect">
            <a:avLst/>
          </a:prstGeom>
        </p:spPr>
        <p:txBody>
          <a:bodyPr wrap="none">
            <a:spAutoFit/>
          </a:bodyPr>
          <a:lstStyle/>
          <a:p>
            <a:r>
              <a:rPr lang="en-US" sz="2000" b="1" dirty="0">
                <a:solidFill>
                  <a:srgbClr val="C00000"/>
                </a:solidFill>
                <a:latin typeface="Century Gothic" panose="020B0502020202020204" pitchFamily="34" charset="0"/>
              </a:rPr>
              <a:t>found</a:t>
            </a:r>
            <a:endParaRPr lang="en-US" b="1" dirty="0">
              <a:solidFill>
                <a:srgbClr val="C00000"/>
              </a:solidFill>
              <a:latin typeface="Century Gothic" panose="020B0502020202020204" pitchFamily="34" charset="0"/>
            </a:endParaRPr>
          </a:p>
        </p:txBody>
      </p:sp>
      <p:sp>
        <p:nvSpPr>
          <p:cNvPr id="14" name="Rectangle 13"/>
          <p:cNvSpPr/>
          <p:nvPr/>
        </p:nvSpPr>
        <p:spPr>
          <a:xfrm>
            <a:off x="5422609" y="3647068"/>
            <a:ext cx="835485" cy="400110"/>
          </a:xfrm>
          <a:prstGeom prst="rect">
            <a:avLst/>
          </a:prstGeom>
        </p:spPr>
        <p:txBody>
          <a:bodyPr wrap="none">
            <a:spAutoFit/>
          </a:bodyPr>
          <a:lstStyle/>
          <a:p>
            <a:r>
              <a:rPr lang="en-US" sz="2000" b="1" dirty="0">
                <a:solidFill>
                  <a:srgbClr val="C00000"/>
                </a:solidFill>
                <a:latin typeface="Century Gothic" panose="020B0502020202020204" pitchFamily="34" charset="0"/>
              </a:rPr>
              <a:t>living</a:t>
            </a:r>
            <a:endParaRPr lang="en-US" b="1" dirty="0">
              <a:solidFill>
                <a:srgbClr val="C00000"/>
              </a:solidFill>
              <a:latin typeface="Century Gothic" panose="020B0502020202020204" pitchFamily="34" charset="0"/>
            </a:endParaRPr>
          </a:p>
        </p:txBody>
      </p:sp>
      <p:sp>
        <p:nvSpPr>
          <p:cNvPr id="15" name="Rectangle 14"/>
          <p:cNvSpPr/>
          <p:nvPr/>
        </p:nvSpPr>
        <p:spPr>
          <a:xfrm>
            <a:off x="211914" y="5193854"/>
            <a:ext cx="1309974" cy="400110"/>
          </a:xfrm>
          <a:prstGeom prst="rect">
            <a:avLst/>
          </a:prstGeom>
        </p:spPr>
        <p:txBody>
          <a:bodyPr wrap="none">
            <a:spAutoFit/>
          </a:bodyPr>
          <a:lstStyle/>
          <a:p>
            <a:r>
              <a:rPr lang="en-US" sz="2000" b="1" dirty="0">
                <a:solidFill>
                  <a:srgbClr val="C00000"/>
                </a:solidFill>
                <a:latin typeface="Century Gothic" panose="020B0502020202020204" pitchFamily="34" charset="0"/>
              </a:rPr>
              <a:t>common</a:t>
            </a:r>
            <a:endParaRPr lang="en-US" b="1" dirty="0">
              <a:solidFill>
                <a:srgbClr val="C00000"/>
              </a:solidFill>
              <a:latin typeface="Century Gothic" panose="020B0502020202020204" pitchFamily="34" charset="0"/>
            </a:endParaRPr>
          </a:p>
        </p:txBody>
      </p:sp>
      <p:sp>
        <p:nvSpPr>
          <p:cNvPr id="16" name="Rectangle 15"/>
          <p:cNvSpPr/>
          <p:nvPr/>
        </p:nvSpPr>
        <p:spPr>
          <a:xfrm>
            <a:off x="5345634" y="4801654"/>
            <a:ext cx="1500732" cy="400110"/>
          </a:xfrm>
          <a:prstGeom prst="rect">
            <a:avLst/>
          </a:prstGeom>
        </p:spPr>
        <p:txBody>
          <a:bodyPr wrap="none">
            <a:spAutoFit/>
          </a:bodyPr>
          <a:lstStyle/>
          <a:p>
            <a:r>
              <a:rPr lang="en-US" sz="2000" b="1" dirty="0">
                <a:solidFill>
                  <a:srgbClr val="C00000"/>
                </a:solidFill>
                <a:latin typeface="Century Gothic" panose="020B0502020202020204" pitchFamily="34" charset="0"/>
              </a:rPr>
              <a:t>cooperate</a:t>
            </a:r>
            <a:endParaRPr lang="en-US" b="1" dirty="0">
              <a:solidFill>
                <a:srgbClr val="C00000"/>
              </a:solidFill>
              <a:latin typeface="Century Gothic" panose="020B0502020202020204" pitchFamily="34" charset="0"/>
            </a:endParaRPr>
          </a:p>
        </p:txBody>
      </p:sp>
    </p:spTree>
    <p:extLst>
      <p:ext uri="{BB962C8B-B14F-4D97-AF65-F5344CB8AC3E}">
        <p14:creationId xmlns:p14="http://schemas.microsoft.com/office/powerpoint/2010/main" val="163322035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3"/>
                                        </p:tgtEl>
                                        <p:attrNameLst>
                                          <p:attrName>style.visibility</p:attrName>
                                        </p:attrNameLst>
                                      </p:cBhvr>
                                      <p:to>
                                        <p:strVal val="visible"/>
                                      </p:to>
                                    </p:set>
                                    <p:animEffect transition="in" filter="fade">
                                      <p:cBhvr>
                                        <p:cTn id="53" dur="1000"/>
                                        <p:tgtEl>
                                          <p:spTgt spid="13"/>
                                        </p:tgtEl>
                                      </p:cBhvr>
                                    </p:animEffect>
                                    <p:anim calcmode="lin" valueType="num">
                                      <p:cBhvr>
                                        <p:cTn id="54" dur="1000" fill="hold"/>
                                        <p:tgtEl>
                                          <p:spTgt spid="13"/>
                                        </p:tgtEl>
                                        <p:attrNameLst>
                                          <p:attrName>ppt_x</p:attrName>
                                        </p:attrNameLst>
                                      </p:cBhvr>
                                      <p:tavLst>
                                        <p:tav tm="0">
                                          <p:val>
                                            <p:strVal val="#ppt_x"/>
                                          </p:val>
                                        </p:tav>
                                        <p:tav tm="100000">
                                          <p:val>
                                            <p:strVal val="#ppt_x"/>
                                          </p:val>
                                        </p:tav>
                                      </p:tavLst>
                                    </p:anim>
                                    <p:anim calcmode="lin" valueType="num">
                                      <p:cBhvr>
                                        <p:cTn id="5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1000"/>
                                        <p:tgtEl>
                                          <p:spTgt spid="14"/>
                                        </p:tgtEl>
                                      </p:cBhvr>
                                    </p:animEffect>
                                    <p:anim calcmode="lin" valueType="num">
                                      <p:cBhvr>
                                        <p:cTn id="61" dur="1000" fill="hold"/>
                                        <p:tgtEl>
                                          <p:spTgt spid="14"/>
                                        </p:tgtEl>
                                        <p:attrNameLst>
                                          <p:attrName>ppt_x</p:attrName>
                                        </p:attrNameLst>
                                      </p:cBhvr>
                                      <p:tavLst>
                                        <p:tav tm="0">
                                          <p:val>
                                            <p:strVal val="#ppt_x"/>
                                          </p:val>
                                        </p:tav>
                                        <p:tav tm="100000">
                                          <p:val>
                                            <p:strVal val="#ppt_x"/>
                                          </p:val>
                                        </p:tav>
                                      </p:tavLst>
                                    </p:anim>
                                    <p:anim calcmode="lin" valueType="num">
                                      <p:cBhvr>
                                        <p:cTn id="6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1000"/>
                                        <p:tgtEl>
                                          <p:spTgt spid="16"/>
                                        </p:tgtEl>
                                      </p:cBhvr>
                                    </p:animEffect>
                                    <p:anim calcmode="lin" valueType="num">
                                      <p:cBhvr>
                                        <p:cTn id="68" dur="1000" fill="hold"/>
                                        <p:tgtEl>
                                          <p:spTgt spid="16"/>
                                        </p:tgtEl>
                                        <p:attrNameLst>
                                          <p:attrName>ppt_x</p:attrName>
                                        </p:attrNameLst>
                                      </p:cBhvr>
                                      <p:tavLst>
                                        <p:tav tm="0">
                                          <p:val>
                                            <p:strVal val="#ppt_x"/>
                                          </p:val>
                                        </p:tav>
                                        <p:tav tm="100000">
                                          <p:val>
                                            <p:strVal val="#ppt_x"/>
                                          </p:val>
                                        </p:tav>
                                      </p:tavLst>
                                    </p:anim>
                                    <p:anim calcmode="lin" valueType="num">
                                      <p:cBhvr>
                                        <p:cTn id="6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1000"/>
                                        <p:tgtEl>
                                          <p:spTgt spid="15"/>
                                        </p:tgtEl>
                                      </p:cBhvr>
                                    </p:animEffect>
                                    <p:anim calcmode="lin" valueType="num">
                                      <p:cBhvr>
                                        <p:cTn id="75" dur="1000" fill="hold"/>
                                        <p:tgtEl>
                                          <p:spTgt spid="15"/>
                                        </p:tgtEl>
                                        <p:attrNameLst>
                                          <p:attrName>ppt_x</p:attrName>
                                        </p:attrNameLst>
                                      </p:cBhvr>
                                      <p:tavLst>
                                        <p:tav tm="0">
                                          <p:val>
                                            <p:strVal val="#ppt_x"/>
                                          </p:val>
                                        </p:tav>
                                        <p:tav tm="100000">
                                          <p:val>
                                            <p:strVal val="#ppt_x"/>
                                          </p:val>
                                        </p:tav>
                                      </p:tavLst>
                                    </p:anim>
                                    <p:anim calcmode="lin" valueType="num">
                                      <p:cBhvr>
                                        <p:cTn id="7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8" grpId="0"/>
      <p:bldP spid="9" grpId="0"/>
      <p:bldP spid="10" grpId="0"/>
      <p:bldP spid="11" grpId="0"/>
      <p:bldP spid="12" grpId="0"/>
      <p:bldP spid="13" grpId="0"/>
      <p:bldP spid="14" grpId="0"/>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5641851" y="35314"/>
            <a:ext cx="1515158" cy="461665"/>
          </a:xfrm>
          <a:prstGeom prst="rect">
            <a:avLst/>
          </a:prstGeom>
        </p:spPr>
        <p:txBody>
          <a:bodyPr wrap="none">
            <a:spAutoFit/>
          </a:bodyPr>
          <a:lstStyle/>
          <a:p>
            <a:r>
              <a:rPr lang="en-US" sz="2400" b="1" dirty="0">
                <a:solidFill>
                  <a:srgbClr val="0070C0"/>
                </a:solidFill>
                <a:latin typeface="Century Gothic" panose="020B0502020202020204" pitchFamily="34" charset="0"/>
              </a:rPr>
              <a:t>Reading </a:t>
            </a:r>
          </a:p>
        </p:txBody>
      </p:sp>
      <p:sp>
        <p:nvSpPr>
          <p:cNvPr id="4" name="Rectangle 3"/>
          <p:cNvSpPr/>
          <p:nvPr/>
        </p:nvSpPr>
        <p:spPr>
          <a:xfrm>
            <a:off x="0" y="571355"/>
            <a:ext cx="12084675" cy="707886"/>
          </a:xfrm>
          <a:prstGeom prst="rect">
            <a:avLst/>
          </a:prstGeom>
        </p:spPr>
        <p:txBody>
          <a:bodyPr wrap="square">
            <a:spAutoFit/>
          </a:bodyPr>
          <a:lstStyle/>
          <a:p>
            <a:r>
              <a:rPr lang="en-US" sz="2000" b="1" dirty="0">
                <a:solidFill>
                  <a:srgbClr val="C00000"/>
                </a:solidFill>
                <a:latin typeface="Century Gothic" panose="020B0502020202020204" pitchFamily="34" charset="0"/>
              </a:rPr>
              <a:t>You are going to read an article on the following slide about cooperation during Covid- 19 pandemic. Write down </a:t>
            </a:r>
            <a:r>
              <a:rPr lang="en-US" sz="2000" b="1" dirty="0" smtClean="0">
                <a:solidFill>
                  <a:srgbClr val="C00000"/>
                </a:solidFill>
                <a:latin typeface="Century Gothic" panose="020B0502020202020204" pitchFamily="34" charset="0"/>
              </a:rPr>
              <a:t>the </a:t>
            </a:r>
            <a:r>
              <a:rPr lang="en-US" sz="2000" b="1" dirty="0">
                <a:solidFill>
                  <a:srgbClr val="C00000"/>
                </a:solidFill>
                <a:latin typeface="Century Gothic" panose="020B0502020202020204" pitchFamily="34" charset="0"/>
              </a:rPr>
              <a:t>questions before shifting to the reading.</a:t>
            </a:r>
            <a:endParaRPr lang="en-US" b="1" dirty="0">
              <a:solidFill>
                <a:srgbClr val="C00000"/>
              </a:solidFill>
              <a:latin typeface="Century Gothic" panose="020B0502020202020204" pitchFamily="34" charset="0"/>
            </a:endParaRPr>
          </a:p>
        </p:txBody>
      </p:sp>
      <p:sp>
        <p:nvSpPr>
          <p:cNvPr id="5" name="Rectangle 4"/>
          <p:cNvSpPr/>
          <p:nvPr/>
        </p:nvSpPr>
        <p:spPr>
          <a:xfrm>
            <a:off x="107324" y="1298123"/>
            <a:ext cx="11977351" cy="4662815"/>
          </a:xfrm>
          <a:prstGeom prst="rect">
            <a:avLst/>
          </a:prstGeom>
          <a:ln>
            <a:solidFill>
              <a:srgbClr val="C00000"/>
            </a:solidFill>
          </a:ln>
        </p:spPr>
        <p:txBody>
          <a:bodyPr wrap="square">
            <a:spAutoFit/>
          </a:bodyPr>
          <a:lstStyle/>
          <a:p>
            <a:pPr marL="457200" indent="-457200">
              <a:lnSpc>
                <a:spcPct val="150000"/>
              </a:lnSpc>
              <a:buAutoNum type="arabicParenR"/>
            </a:pPr>
            <a:r>
              <a:rPr lang="en-US" dirty="0">
                <a:latin typeface="Century Gothic" panose="020B0502020202020204" pitchFamily="34" charset="0"/>
              </a:rPr>
              <a:t>The Covid 19 pandemic has showed the need for </a:t>
            </a:r>
            <a:r>
              <a:rPr lang="en-US" dirty="0" smtClean="0">
                <a:latin typeface="Century Gothic" panose="020B0502020202020204" pitchFamily="34" charset="0"/>
              </a:rPr>
              <a:t>further……… ……………( </a:t>
            </a:r>
            <a:r>
              <a:rPr lang="en-US" dirty="0">
                <a:latin typeface="Century Gothic" panose="020B0502020202020204" pitchFamily="34" charset="0"/>
              </a:rPr>
              <a:t>complete from the article)</a:t>
            </a:r>
          </a:p>
          <a:p>
            <a:pPr marL="457200" indent="-457200">
              <a:lnSpc>
                <a:spcPct val="150000"/>
              </a:lnSpc>
              <a:buAutoNum type="arabicParenR"/>
            </a:pPr>
            <a:r>
              <a:rPr lang="en-US" dirty="0">
                <a:latin typeface="Century Gothic" panose="020B0502020202020204" pitchFamily="34" charset="0"/>
              </a:rPr>
              <a:t>What is blamed for the coronavirus crisis according to the article? ( paragraph 2)</a:t>
            </a:r>
          </a:p>
          <a:p>
            <a:pPr>
              <a:lnSpc>
                <a:spcPct val="150000"/>
              </a:lnSpc>
            </a:pPr>
            <a:r>
              <a:rPr lang="en-US" dirty="0">
                <a:latin typeface="Century Gothic" panose="020B0502020202020204" pitchFamily="34" charset="0"/>
              </a:rPr>
              <a:t>----------------------------------------------------------------------------------------------------------------------------------------------------- </a:t>
            </a:r>
          </a:p>
          <a:p>
            <a:pPr>
              <a:lnSpc>
                <a:spcPct val="150000"/>
              </a:lnSpc>
            </a:pPr>
            <a:r>
              <a:rPr lang="en-US" dirty="0">
                <a:latin typeface="Century Gothic" panose="020B0502020202020204" pitchFamily="34" charset="0"/>
              </a:rPr>
              <a:t>3) Find a word in paragraph 2 that means important. ………………………………………………………………………………………….</a:t>
            </a:r>
          </a:p>
          <a:p>
            <a:pPr>
              <a:lnSpc>
                <a:spcPct val="150000"/>
              </a:lnSpc>
            </a:pPr>
            <a:r>
              <a:rPr lang="en-US" dirty="0">
                <a:latin typeface="Century Gothic" panose="020B0502020202020204" pitchFamily="34" charset="0"/>
              </a:rPr>
              <a:t>4) Find a word in paragraph 3 that means ‘</a:t>
            </a:r>
            <a:r>
              <a:rPr lang="en-US" b="1" i="1" dirty="0">
                <a:latin typeface="Century Gothic" panose="020B0502020202020204" pitchFamily="34" charset="0"/>
              </a:rPr>
              <a:t>a new attempt to achieve a goal or solve a problem</a:t>
            </a:r>
            <a:r>
              <a:rPr lang="en-US" dirty="0">
                <a:latin typeface="Century Gothic" panose="020B0502020202020204" pitchFamily="34" charset="0"/>
              </a:rPr>
              <a:t>’,</a:t>
            </a:r>
          </a:p>
          <a:p>
            <a:pPr>
              <a:lnSpc>
                <a:spcPct val="150000"/>
              </a:lnSpc>
            </a:pPr>
            <a:r>
              <a:rPr lang="en-US" dirty="0">
                <a:latin typeface="Century Gothic" panose="020B0502020202020204" pitchFamily="34" charset="0"/>
              </a:rPr>
              <a:t>   ----------------------------------------------------</a:t>
            </a:r>
          </a:p>
          <a:p>
            <a:pPr>
              <a:lnSpc>
                <a:spcPct val="150000"/>
              </a:lnSpc>
            </a:pPr>
            <a:r>
              <a:rPr lang="en-US" dirty="0">
                <a:latin typeface="Century Gothic" panose="020B0502020202020204" pitchFamily="34" charset="0"/>
              </a:rPr>
              <a:t>5) How can international cooperation be solidified according to the article. State three examples.</a:t>
            </a:r>
          </a:p>
          <a:p>
            <a:pPr>
              <a:lnSpc>
                <a:spcPct val="150000"/>
              </a:lnSpc>
            </a:pPr>
            <a:r>
              <a:rPr lang="en-US" dirty="0">
                <a:latin typeface="Century Gothic" panose="020B0502020202020204" pitchFamily="34" charset="0"/>
              </a:rPr>
              <a:t>     a. </a:t>
            </a:r>
            <a:r>
              <a:rPr lang="en-US" dirty="0" smtClean="0">
                <a:latin typeface="Century Gothic" panose="020B0502020202020204" pitchFamily="34" charset="0"/>
              </a:rPr>
              <a:t>…………………………………………….. </a:t>
            </a:r>
            <a:r>
              <a:rPr lang="en-US" dirty="0">
                <a:latin typeface="Century Gothic" panose="020B0502020202020204" pitchFamily="34" charset="0"/>
              </a:rPr>
              <a:t>b</a:t>
            </a:r>
            <a:r>
              <a:rPr lang="en-US" dirty="0" smtClean="0">
                <a:latin typeface="Century Gothic" panose="020B0502020202020204" pitchFamily="34" charset="0"/>
              </a:rPr>
              <a:t>…………………………………….. </a:t>
            </a:r>
            <a:r>
              <a:rPr lang="en-US" dirty="0">
                <a:latin typeface="Century Gothic" panose="020B0502020202020204" pitchFamily="34" charset="0"/>
              </a:rPr>
              <a:t>c. </a:t>
            </a:r>
            <a:r>
              <a:rPr lang="en-US" dirty="0" smtClean="0">
                <a:latin typeface="Century Gothic" panose="020B0502020202020204" pitchFamily="34" charset="0"/>
              </a:rPr>
              <a:t>……………………..……</a:t>
            </a:r>
            <a:endParaRPr lang="en-US" dirty="0">
              <a:latin typeface="Century Gothic" panose="020B0502020202020204" pitchFamily="34" charset="0"/>
            </a:endParaRPr>
          </a:p>
          <a:p>
            <a:pPr>
              <a:lnSpc>
                <a:spcPct val="150000"/>
              </a:lnSpc>
            </a:pPr>
            <a:r>
              <a:rPr lang="en-US" dirty="0">
                <a:latin typeface="Century Gothic" panose="020B0502020202020204" pitchFamily="34" charset="0"/>
              </a:rPr>
              <a:t>6) What is the issue that is bothering people the most according to the survey?</a:t>
            </a:r>
          </a:p>
          <a:p>
            <a:pPr>
              <a:lnSpc>
                <a:spcPct val="150000"/>
              </a:lnSpc>
            </a:pPr>
            <a:r>
              <a:rPr lang="en-US" dirty="0">
                <a:latin typeface="Century Gothic" panose="020B0502020202020204" pitchFamily="34" charset="0"/>
              </a:rPr>
              <a:t>   </a:t>
            </a:r>
            <a:r>
              <a:rPr lang="en-US" dirty="0" smtClean="0">
                <a:latin typeface="Century Gothic" panose="020B0502020202020204" pitchFamily="34" charset="0"/>
              </a:rPr>
              <a:t>………………………………………………………………………………………………………………………………</a:t>
            </a:r>
            <a:endParaRPr lang="en-US" dirty="0">
              <a:latin typeface="Century Gothic" panose="020B0502020202020204" pitchFamily="34" charset="0"/>
            </a:endParaRPr>
          </a:p>
        </p:txBody>
      </p:sp>
    </p:spTree>
    <p:extLst>
      <p:ext uri="{BB962C8B-B14F-4D97-AF65-F5344CB8AC3E}">
        <p14:creationId xmlns:p14="http://schemas.microsoft.com/office/powerpoint/2010/main" val="1058636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par>
                                <p:cTn id="15" presetID="6"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Eng.301 Unit 8 - Lesson 3 - Global Cooperation</a:t>
            </a:r>
          </a:p>
        </p:txBody>
      </p:sp>
      <p:sp>
        <p:nvSpPr>
          <p:cNvPr id="3" name="Rectangle 2"/>
          <p:cNvSpPr/>
          <p:nvPr/>
        </p:nvSpPr>
        <p:spPr>
          <a:xfrm>
            <a:off x="186743" y="729822"/>
            <a:ext cx="11818513" cy="5632311"/>
          </a:xfrm>
          <a:prstGeom prst="rect">
            <a:avLst/>
          </a:prstGeom>
          <a:ln>
            <a:solidFill>
              <a:srgbClr val="C00000"/>
            </a:solidFill>
          </a:ln>
        </p:spPr>
        <p:txBody>
          <a:bodyPr wrap="square">
            <a:spAutoFit/>
          </a:bodyPr>
          <a:lstStyle/>
          <a:p>
            <a:pPr algn="just"/>
            <a:r>
              <a:rPr lang="en-US" b="1" dirty="0">
                <a:latin typeface="Century Gothic" panose="020B0502020202020204" pitchFamily="34" charset="0"/>
              </a:rPr>
              <a:t>1</a:t>
            </a:r>
            <a:r>
              <a:rPr lang="en-US" dirty="0">
                <a:latin typeface="Century Gothic" panose="020B0502020202020204" pitchFamily="34" charset="0"/>
              </a:rPr>
              <a:t>  A poll and hundreds of online conversations organized by the United Nations since the start of the year </a:t>
            </a:r>
            <a:r>
              <a:rPr lang="en-US" dirty="0" smtClean="0">
                <a:latin typeface="Century Gothic" panose="020B0502020202020204" pitchFamily="34" charset="0"/>
              </a:rPr>
              <a:t>show significant </a:t>
            </a:r>
            <a:r>
              <a:rPr lang="en-US" dirty="0">
                <a:latin typeface="Century Gothic" panose="020B0502020202020204" pitchFamily="34" charset="0"/>
              </a:rPr>
              <a:t>and growing support from world public opinion for international cooperation. This support was reinforced in the context of the Covid-19 pandemic.</a:t>
            </a:r>
          </a:p>
          <a:p>
            <a:pPr algn="just"/>
            <a:r>
              <a:rPr lang="en-US" b="1" dirty="0">
                <a:latin typeface="Century Gothic" panose="020B0502020202020204" pitchFamily="34" charset="0"/>
              </a:rPr>
              <a:t>2</a:t>
            </a:r>
            <a:r>
              <a:rPr lang="en-US" dirty="0">
                <a:latin typeface="Century Gothic" panose="020B0502020202020204" pitchFamily="34" charset="0"/>
              </a:rPr>
              <a:t>  Criticized for its weakness or ineffectiveness or simply appointed as the scapegoat responsible for the coronavirus crisis, multilateralism is nonetheless acclaimed by the populations of the world. Data collected in 186 countries since the beginning of the year indicates significant support from world public opinion for international cooperation, "with a significant increase since the Covid-19 began to spread worldwide", said the United Nations in a statement released on Monday. </a:t>
            </a:r>
          </a:p>
          <a:p>
            <a:pPr algn="just"/>
            <a:r>
              <a:rPr lang="en-US" b="1" dirty="0">
                <a:latin typeface="Century Gothic" panose="020B0502020202020204" pitchFamily="34" charset="0"/>
              </a:rPr>
              <a:t>3</a:t>
            </a:r>
            <a:r>
              <a:rPr lang="en-US" dirty="0">
                <a:latin typeface="Century Gothic" panose="020B0502020202020204" pitchFamily="34" charset="0"/>
              </a:rPr>
              <a:t>  Collected through hundreds of conversations and an online survey, the data is part of the United Nations' 75th anniversary initiative (UN75). According to the first results of the data collected between January 1, 2020 and March 24, 2020 , an overwhelming majority - 95% - of those questioned agreed on the need for countries to work together to manage global challenges, with a slight increase from the end of February, as Covid-19 began to spread around the world.</a:t>
            </a:r>
          </a:p>
          <a:p>
            <a:pPr algn="just"/>
            <a:r>
              <a:rPr lang="en-US" b="1" dirty="0">
                <a:latin typeface="Century Gothic" panose="020B0502020202020204" pitchFamily="34" charset="0"/>
              </a:rPr>
              <a:t>4 </a:t>
            </a:r>
            <a:r>
              <a:rPr lang="en-US" dirty="0">
                <a:latin typeface="Century Gothic" panose="020B0502020202020204" pitchFamily="34" charset="0"/>
              </a:rPr>
              <a:t>  All age groups and education levels expressed support. Ideas put forward by people around the world to strengthen international cooperation include more effective partnerships with civil society and the private sector, as well as greater involvement of women, youth, indigenous peoples and vulnerable groups in policy development.</a:t>
            </a:r>
          </a:p>
          <a:p>
            <a:pPr algn="just"/>
            <a:r>
              <a:rPr lang="en-US" b="1" dirty="0">
                <a:latin typeface="Century Gothic" panose="020B0502020202020204" pitchFamily="34" charset="0"/>
              </a:rPr>
              <a:t>5 </a:t>
            </a:r>
            <a:r>
              <a:rPr lang="en-US" dirty="0">
                <a:latin typeface="Century Gothic" panose="020B0502020202020204" pitchFamily="34" charset="0"/>
              </a:rPr>
              <a:t> Climate and the environment are at the top of the list of issues that will affect humanity's future the most - with more than double the answers than any other issue. Conflict and violence come second and health risks third, having risen sharply since early March with the accelerated spread of the coronavirus.</a:t>
            </a:r>
          </a:p>
        </p:txBody>
      </p:sp>
      <p:sp>
        <p:nvSpPr>
          <p:cNvPr id="4" name="Rectangle 3"/>
          <p:cNvSpPr/>
          <p:nvPr/>
        </p:nvSpPr>
        <p:spPr>
          <a:xfrm>
            <a:off x="323817" y="329712"/>
            <a:ext cx="10918374" cy="400110"/>
          </a:xfrm>
          <a:prstGeom prst="rect">
            <a:avLst/>
          </a:prstGeom>
          <a:noFill/>
          <a:ln>
            <a:noFill/>
          </a:ln>
        </p:spPr>
        <p:txBody>
          <a:bodyPr wrap="none">
            <a:spAutoFit/>
          </a:bodyPr>
          <a:lstStyle/>
          <a:p>
            <a:r>
              <a:rPr lang="en-US" sz="2000" b="1" dirty="0">
                <a:solidFill>
                  <a:srgbClr val="0070C0"/>
                </a:solidFill>
                <a:latin typeface="Century Gothic" panose="020B0502020202020204" pitchFamily="34" charset="0"/>
              </a:rPr>
              <a:t>Now, read the article and answer the questions that you covered on the previous slide.</a:t>
            </a:r>
          </a:p>
        </p:txBody>
      </p:sp>
    </p:spTree>
    <p:extLst>
      <p:ext uri="{BB962C8B-B14F-4D97-AF65-F5344CB8AC3E}">
        <p14:creationId xmlns:p14="http://schemas.microsoft.com/office/powerpoint/2010/main" val="20998769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z="1100" dirty="0">
                <a:latin typeface="Century Gothic" panose="020B0502020202020204" pitchFamily="34" charset="0"/>
              </a:rPr>
              <a:t>Eng.301 Unit 8 - Lesson 3 - Global Cooperation</a:t>
            </a:r>
          </a:p>
        </p:txBody>
      </p:sp>
      <p:sp>
        <p:nvSpPr>
          <p:cNvPr id="3" name="Rectangle 2"/>
          <p:cNvSpPr/>
          <p:nvPr/>
        </p:nvSpPr>
        <p:spPr>
          <a:xfrm>
            <a:off x="4430106" y="199237"/>
            <a:ext cx="3371436" cy="400110"/>
          </a:xfrm>
          <a:prstGeom prst="rect">
            <a:avLst/>
          </a:prstGeom>
          <a:noFill/>
          <a:ln>
            <a:noFill/>
          </a:ln>
        </p:spPr>
        <p:txBody>
          <a:bodyPr wrap="none">
            <a:spAutoFit/>
          </a:bodyPr>
          <a:lstStyle/>
          <a:p>
            <a:r>
              <a:rPr lang="en-US" sz="2000" b="1" dirty="0">
                <a:solidFill>
                  <a:srgbClr val="0070C0"/>
                </a:solidFill>
                <a:latin typeface="Century Gothic" panose="020B0502020202020204" pitchFamily="34" charset="0"/>
              </a:rPr>
              <a:t>Now check your </a:t>
            </a:r>
            <a:r>
              <a:rPr lang="en-US" sz="2000" b="1" dirty="0" smtClean="0">
                <a:solidFill>
                  <a:srgbClr val="0070C0"/>
                </a:solidFill>
                <a:latin typeface="Century Gothic" panose="020B0502020202020204" pitchFamily="34" charset="0"/>
              </a:rPr>
              <a:t>answers</a:t>
            </a:r>
            <a:endParaRPr lang="en-US" sz="2000" b="1" dirty="0">
              <a:solidFill>
                <a:srgbClr val="0070C0"/>
              </a:solidFill>
              <a:latin typeface="Century Gothic" panose="020B0502020202020204" pitchFamily="34" charset="0"/>
            </a:endParaRPr>
          </a:p>
        </p:txBody>
      </p:sp>
      <p:sp>
        <p:nvSpPr>
          <p:cNvPr id="5" name="Rectangle 4"/>
          <p:cNvSpPr/>
          <p:nvPr/>
        </p:nvSpPr>
        <p:spPr>
          <a:xfrm>
            <a:off x="51516" y="609147"/>
            <a:ext cx="11990230" cy="5478423"/>
          </a:xfrm>
          <a:prstGeom prst="rect">
            <a:avLst/>
          </a:prstGeom>
          <a:ln>
            <a:solidFill>
              <a:srgbClr val="C00000"/>
            </a:solidFill>
          </a:ln>
        </p:spPr>
        <p:txBody>
          <a:bodyPr wrap="square">
            <a:spAutoFit/>
          </a:bodyPr>
          <a:lstStyle/>
          <a:p>
            <a:pPr marL="457200" indent="-457200">
              <a:lnSpc>
                <a:spcPct val="200000"/>
              </a:lnSpc>
              <a:buAutoNum type="arabicParenR"/>
            </a:pPr>
            <a:r>
              <a:rPr lang="en-US" sz="2000" dirty="0"/>
              <a:t>The Covid 19 pandemic has showed the need for further …</a:t>
            </a:r>
          </a:p>
          <a:p>
            <a:pPr marL="457200" indent="-457200">
              <a:lnSpc>
                <a:spcPct val="200000"/>
              </a:lnSpc>
              <a:buAutoNum type="arabicParenR"/>
            </a:pPr>
            <a:r>
              <a:rPr lang="en-US" sz="2000" dirty="0"/>
              <a:t>What is blamed for the coronavirus crisis according to the article? ( paragraph 2)</a:t>
            </a:r>
          </a:p>
          <a:p>
            <a:pPr>
              <a:lnSpc>
                <a:spcPct val="200000"/>
              </a:lnSpc>
            </a:pPr>
            <a:r>
              <a:rPr lang="en-US" sz="2000" dirty="0"/>
              <a:t> </a:t>
            </a:r>
          </a:p>
          <a:p>
            <a:pPr>
              <a:lnSpc>
                <a:spcPct val="200000"/>
              </a:lnSpc>
            </a:pPr>
            <a:r>
              <a:rPr lang="en-US" sz="2000" dirty="0"/>
              <a:t>3) Find a word in paragraph 2 that means </a:t>
            </a:r>
            <a:r>
              <a:rPr lang="en-US" sz="2000" b="1" dirty="0"/>
              <a:t>important</a:t>
            </a:r>
            <a:r>
              <a:rPr lang="en-US" sz="2000" dirty="0"/>
              <a:t>. ……</a:t>
            </a:r>
          </a:p>
          <a:p>
            <a:pPr>
              <a:lnSpc>
                <a:spcPct val="200000"/>
              </a:lnSpc>
            </a:pPr>
            <a:r>
              <a:rPr lang="en-US" sz="2000" dirty="0"/>
              <a:t>4) Find a word in paragraph 3 that means ‘</a:t>
            </a:r>
            <a:r>
              <a:rPr lang="en-US" sz="2000" b="1" i="1" dirty="0"/>
              <a:t>a new attempt to achieve a goal or solve a problem</a:t>
            </a:r>
            <a:r>
              <a:rPr lang="en-US" sz="2000" dirty="0" smtClean="0"/>
              <a:t>’,</a:t>
            </a:r>
            <a:endParaRPr lang="en-US" sz="2000" dirty="0"/>
          </a:p>
          <a:p>
            <a:pPr>
              <a:lnSpc>
                <a:spcPct val="150000"/>
              </a:lnSpc>
            </a:pPr>
            <a:r>
              <a:rPr lang="en-US" sz="2000" dirty="0"/>
              <a:t>5) How can international cooperation be solidified according to the article. State three examples.</a:t>
            </a:r>
          </a:p>
          <a:p>
            <a:pPr>
              <a:lnSpc>
                <a:spcPct val="150000"/>
              </a:lnSpc>
            </a:pPr>
            <a:r>
              <a:rPr lang="en-US" sz="2000" dirty="0"/>
              <a:t>     a.                                                                                                            b.  </a:t>
            </a:r>
          </a:p>
          <a:p>
            <a:pPr>
              <a:lnSpc>
                <a:spcPct val="150000"/>
              </a:lnSpc>
            </a:pPr>
            <a:r>
              <a:rPr lang="en-US" sz="2000" dirty="0"/>
              <a:t>                                                         c. </a:t>
            </a:r>
          </a:p>
          <a:p>
            <a:pPr>
              <a:lnSpc>
                <a:spcPct val="150000"/>
              </a:lnSpc>
            </a:pPr>
            <a:r>
              <a:rPr lang="en-US" sz="2000" dirty="0"/>
              <a:t>6) What is the issue that is bothering people the most according to the survey?</a:t>
            </a:r>
          </a:p>
          <a:p>
            <a:pPr>
              <a:lnSpc>
                <a:spcPct val="150000"/>
              </a:lnSpc>
            </a:pPr>
            <a:endParaRPr lang="en-US" sz="2000" dirty="0"/>
          </a:p>
        </p:txBody>
      </p:sp>
      <p:sp>
        <p:nvSpPr>
          <p:cNvPr id="6" name="Rectangle 5"/>
          <p:cNvSpPr/>
          <p:nvPr/>
        </p:nvSpPr>
        <p:spPr>
          <a:xfrm>
            <a:off x="6423211" y="839437"/>
            <a:ext cx="3020379" cy="369332"/>
          </a:xfrm>
          <a:prstGeom prst="rect">
            <a:avLst/>
          </a:prstGeom>
        </p:spPr>
        <p:txBody>
          <a:bodyPr wrap="none">
            <a:spAutoFit/>
          </a:bodyPr>
          <a:lstStyle/>
          <a:p>
            <a:r>
              <a:rPr lang="en-US" b="1" dirty="0">
                <a:solidFill>
                  <a:srgbClr val="C00000"/>
                </a:solidFill>
                <a:latin typeface="Century Gothic" panose="020B0502020202020204" pitchFamily="34" charset="0"/>
              </a:rPr>
              <a:t>international cooperation</a:t>
            </a:r>
          </a:p>
        </p:txBody>
      </p:sp>
      <p:sp>
        <p:nvSpPr>
          <p:cNvPr id="7" name="Rectangle 6"/>
          <p:cNvSpPr/>
          <p:nvPr/>
        </p:nvSpPr>
        <p:spPr>
          <a:xfrm>
            <a:off x="566119" y="1962207"/>
            <a:ext cx="3228769" cy="369332"/>
          </a:xfrm>
          <a:prstGeom prst="rect">
            <a:avLst/>
          </a:prstGeom>
        </p:spPr>
        <p:txBody>
          <a:bodyPr wrap="none">
            <a:spAutoFit/>
          </a:bodyPr>
          <a:lstStyle/>
          <a:p>
            <a:r>
              <a:rPr lang="en-GB" b="1" dirty="0">
                <a:solidFill>
                  <a:srgbClr val="C00000"/>
                </a:solidFill>
                <a:latin typeface="Century Gothic" panose="020B0502020202020204" pitchFamily="34" charset="0"/>
              </a:rPr>
              <a:t>weakness in </a:t>
            </a:r>
            <a:r>
              <a:rPr lang="en-US" b="1" dirty="0">
                <a:solidFill>
                  <a:srgbClr val="C00000"/>
                </a:solidFill>
                <a:latin typeface="Century Gothic" panose="020B0502020202020204" pitchFamily="34" charset="0"/>
              </a:rPr>
              <a:t>multilateralism</a:t>
            </a:r>
            <a:endParaRPr lang="en-US" sz="1600" b="1" dirty="0">
              <a:solidFill>
                <a:srgbClr val="C00000"/>
              </a:solidFill>
              <a:latin typeface="Century Gothic" panose="020B0502020202020204" pitchFamily="34" charset="0"/>
            </a:endParaRPr>
          </a:p>
        </p:txBody>
      </p:sp>
      <p:sp>
        <p:nvSpPr>
          <p:cNvPr id="9" name="Rectangle 8"/>
          <p:cNvSpPr/>
          <p:nvPr/>
        </p:nvSpPr>
        <p:spPr>
          <a:xfrm>
            <a:off x="3714896" y="1814527"/>
            <a:ext cx="8326850" cy="923330"/>
          </a:xfrm>
          <a:prstGeom prst="rect">
            <a:avLst/>
          </a:prstGeom>
        </p:spPr>
        <p:txBody>
          <a:bodyPr wrap="square">
            <a:spAutoFit/>
          </a:bodyPr>
          <a:lstStyle/>
          <a:p>
            <a:pPr marL="342900" indent="-342900">
              <a:buFont typeface="Wingdings" panose="05000000000000000000" pitchFamily="2" charset="2"/>
              <a:buChar char="Ø"/>
            </a:pPr>
            <a:r>
              <a:rPr lang="en-US" b="1" dirty="0">
                <a:solidFill>
                  <a:schemeClr val="accent5">
                    <a:lumMod val="75000"/>
                  </a:schemeClr>
                </a:solidFill>
                <a:latin typeface="Century Gothic" panose="020B0502020202020204" pitchFamily="34" charset="0"/>
              </a:rPr>
              <a:t>multilateralism  is a situation in which several different countries or organizations work together to achieve something or deal with a problem</a:t>
            </a:r>
          </a:p>
        </p:txBody>
      </p:sp>
      <p:sp>
        <p:nvSpPr>
          <p:cNvPr id="10" name="Rectangle 9"/>
          <p:cNvSpPr/>
          <p:nvPr/>
        </p:nvSpPr>
        <p:spPr>
          <a:xfrm>
            <a:off x="5575845" y="2637305"/>
            <a:ext cx="1314784" cy="369332"/>
          </a:xfrm>
          <a:prstGeom prst="rect">
            <a:avLst/>
          </a:prstGeom>
        </p:spPr>
        <p:txBody>
          <a:bodyPr wrap="none">
            <a:spAutoFit/>
          </a:bodyPr>
          <a:lstStyle/>
          <a:p>
            <a:r>
              <a:rPr lang="en-US" b="1" dirty="0">
                <a:solidFill>
                  <a:srgbClr val="C00000"/>
                </a:solidFill>
                <a:latin typeface="Century Gothic" panose="020B0502020202020204" pitchFamily="34" charset="0"/>
              </a:rPr>
              <a:t>significant</a:t>
            </a:r>
          </a:p>
        </p:txBody>
      </p:sp>
      <p:sp>
        <p:nvSpPr>
          <p:cNvPr id="11" name="Rectangle 10"/>
          <p:cNvSpPr/>
          <p:nvPr/>
        </p:nvSpPr>
        <p:spPr>
          <a:xfrm>
            <a:off x="10070445" y="3256025"/>
            <a:ext cx="1114408" cy="369332"/>
          </a:xfrm>
          <a:prstGeom prst="rect">
            <a:avLst/>
          </a:prstGeom>
        </p:spPr>
        <p:txBody>
          <a:bodyPr wrap="none">
            <a:spAutoFit/>
          </a:bodyPr>
          <a:lstStyle/>
          <a:p>
            <a:r>
              <a:rPr lang="en-US" b="1" dirty="0">
                <a:solidFill>
                  <a:srgbClr val="C00000"/>
                </a:solidFill>
                <a:latin typeface="Century Gothic" panose="020B0502020202020204" pitchFamily="34" charset="0"/>
              </a:rPr>
              <a:t>initiative</a:t>
            </a:r>
          </a:p>
        </p:txBody>
      </p:sp>
      <p:sp>
        <p:nvSpPr>
          <p:cNvPr id="12" name="Rectangle 11"/>
          <p:cNvSpPr/>
          <p:nvPr/>
        </p:nvSpPr>
        <p:spPr>
          <a:xfrm>
            <a:off x="709014" y="4145975"/>
            <a:ext cx="5161211" cy="646331"/>
          </a:xfrm>
          <a:prstGeom prst="rect">
            <a:avLst/>
          </a:prstGeom>
        </p:spPr>
        <p:txBody>
          <a:bodyPr wrap="square">
            <a:spAutoFit/>
          </a:bodyPr>
          <a:lstStyle/>
          <a:p>
            <a:r>
              <a:rPr lang="en-US" b="1" dirty="0">
                <a:solidFill>
                  <a:srgbClr val="C00000"/>
                </a:solidFill>
                <a:latin typeface="Century Gothic" panose="020B0502020202020204" pitchFamily="34" charset="0"/>
              </a:rPr>
              <a:t>more effective partnerships with civil society and the private sector</a:t>
            </a:r>
          </a:p>
        </p:txBody>
      </p:sp>
      <p:sp>
        <p:nvSpPr>
          <p:cNvPr id="13" name="Rectangle 12"/>
          <p:cNvSpPr/>
          <p:nvPr/>
        </p:nvSpPr>
        <p:spPr>
          <a:xfrm>
            <a:off x="7037444" y="4189692"/>
            <a:ext cx="3613490" cy="369332"/>
          </a:xfrm>
          <a:prstGeom prst="rect">
            <a:avLst/>
          </a:prstGeom>
        </p:spPr>
        <p:txBody>
          <a:bodyPr wrap="none">
            <a:spAutoFit/>
          </a:bodyPr>
          <a:lstStyle/>
          <a:p>
            <a:r>
              <a:rPr lang="en-US" b="1" dirty="0">
                <a:solidFill>
                  <a:srgbClr val="C00000"/>
                </a:solidFill>
                <a:latin typeface="Century Gothic" panose="020B0502020202020204" pitchFamily="34" charset="0"/>
              </a:rPr>
              <a:t>greater involvement of women</a:t>
            </a:r>
          </a:p>
        </p:txBody>
      </p:sp>
      <p:sp>
        <p:nvSpPr>
          <p:cNvPr id="14" name="Rectangle 13"/>
          <p:cNvSpPr/>
          <p:nvPr/>
        </p:nvSpPr>
        <p:spPr>
          <a:xfrm>
            <a:off x="3607401" y="4663606"/>
            <a:ext cx="3406702" cy="369332"/>
          </a:xfrm>
          <a:prstGeom prst="rect">
            <a:avLst/>
          </a:prstGeom>
        </p:spPr>
        <p:txBody>
          <a:bodyPr wrap="none">
            <a:spAutoFit/>
          </a:bodyPr>
          <a:lstStyle/>
          <a:p>
            <a:r>
              <a:rPr lang="en-US" b="1" dirty="0">
                <a:solidFill>
                  <a:srgbClr val="C00000"/>
                </a:solidFill>
                <a:latin typeface="Century Gothic" panose="020B0502020202020204" pitchFamily="34" charset="0"/>
              </a:rPr>
              <a:t>greater involvement of youth</a:t>
            </a:r>
          </a:p>
        </p:txBody>
      </p:sp>
      <p:sp>
        <p:nvSpPr>
          <p:cNvPr id="15" name="Rectangle 14"/>
          <p:cNvSpPr/>
          <p:nvPr/>
        </p:nvSpPr>
        <p:spPr>
          <a:xfrm>
            <a:off x="381359" y="5550569"/>
            <a:ext cx="3483646" cy="369332"/>
          </a:xfrm>
          <a:prstGeom prst="rect">
            <a:avLst/>
          </a:prstGeom>
        </p:spPr>
        <p:txBody>
          <a:bodyPr wrap="none">
            <a:spAutoFit/>
          </a:bodyPr>
          <a:lstStyle/>
          <a:p>
            <a:r>
              <a:rPr lang="en-US" b="1" dirty="0">
                <a:solidFill>
                  <a:srgbClr val="C00000"/>
                </a:solidFill>
                <a:latin typeface="Century Gothic" panose="020B0502020202020204" pitchFamily="34" charset="0"/>
              </a:rPr>
              <a:t>climate and the environment </a:t>
            </a:r>
          </a:p>
        </p:txBody>
      </p:sp>
    </p:spTree>
    <p:extLst>
      <p:ext uri="{BB962C8B-B14F-4D97-AF65-F5344CB8AC3E}">
        <p14:creationId xmlns:p14="http://schemas.microsoft.com/office/powerpoint/2010/main" val="429393778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1000"/>
                                        <p:tgtEl>
                                          <p:spTgt spid="6"/>
                                        </p:tgtEl>
                                      </p:cBhvr>
                                    </p:animEffect>
                                    <p:anim calcmode="lin" valueType="num">
                                      <p:cBhvr>
                                        <p:cTn id="16" dur="1000" fill="hold"/>
                                        <p:tgtEl>
                                          <p:spTgt spid="6"/>
                                        </p:tgtEl>
                                        <p:attrNameLst>
                                          <p:attrName>ppt_x</p:attrName>
                                        </p:attrNameLst>
                                      </p:cBhvr>
                                      <p:tavLst>
                                        <p:tav tm="0">
                                          <p:val>
                                            <p:strVal val="#ppt_x"/>
                                          </p:val>
                                        </p:tav>
                                        <p:tav tm="100000">
                                          <p:val>
                                            <p:strVal val="#ppt_x"/>
                                          </p:val>
                                        </p:tav>
                                      </p:tavLst>
                                    </p:anim>
                                    <p:anim calcmode="lin" valueType="num">
                                      <p:cBhvr>
                                        <p:cTn id="17"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anim calcmode="lin" valueType="num">
                                      <p:cBhvr>
                                        <p:cTn id="23" dur="1000" fill="hold"/>
                                        <p:tgtEl>
                                          <p:spTgt spid="7"/>
                                        </p:tgtEl>
                                        <p:attrNameLst>
                                          <p:attrName>ppt_x</p:attrName>
                                        </p:attrNameLst>
                                      </p:cBhvr>
                                      <p:tavLst>
                                        <p:tav tm="0">
                                          <p:val>
                                            <p:strVal val="#ppt_x"/>
                                          </p:val>
                                        </p:tav>
                                        <p:tav tm="100000">
                                          <p:val>
                                            <p:strVal val="#ppt_x"/>
                                          </p:val>
                                        </p:tav>
                                      </p:tavLst>
                                    </p:anim>
                                    <p:anim calcmode="lin" valueType="num">
                                      <p:cBhvr>
                                        <p:cTn id="2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down)">
                                      <p:cBhvr>
                                        <p:cTn id="29" dur="580">
                                          <p:stCondLst>
                                            <p:cond delay="0"/>
                                          </p:stCondLst>
                                        </p:cTn>
                                        <p:tgtEl>
                                          <p:spTgt spid="9"/>
                                        </p:tgtEl>
                                      </p:cBhvr>
                                    </p:animEffect>
                                    <p:anim calcmode="lin" valueType="num">
                                      <p:cBhvr>
                                        <p:cTn id="3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5" dur="26">
                                          <p:stCondLst>
                                            <p:cond delay="650"/>
                                          </p:stCondLst>
                                        </p:cTn>
                                        <p:tgtEl>
                                          <p:spTgt spid="9"/>
                                        </p:tgtEl>
                                      </p:cBhvr>
                                      <p:to x="100000" y="60000"/>
                                    </p:animScale>
                                    <p:animScale>
                                      <p:cBhvr>
                                        <p:cTn id="36" dur="166" decel="50000">
                                          <p:stCondLst>
                                            <p:cond delay="676"/>
                                          </p:stCondLst>
                                        </p:cTn>
                                        <p:tgtEl>
                                          <p:spTgt spid="9"/>
                                        </p:tgtEl>
                                      </p:cBhvr>
                                      <p:to x="100000" y="100000"/>
                                    </p:animScale>
                                    <p:animScale>
                                      <p:cBhvr>
                                        <p:cTn id="37" dur="26">
                                          <p:stCondLst>
                                            <p:cond delay="1312"/>
                                          </p:stCondLst>
                                        </p:cTn>
                                        <p:tgtEl>
                                          <p:spTgt spid="9"/>
                                        </p:tgtEl>
                                      </p:cBhvr>
                                      <p:to x="100000" y="80000"/>
                                    </p:animScale>
                                    <p:animScale>
                                      <p:cBhvr>
                                        <p:cTn id="38" dur="166" decel="50000">
                                          <p:stCondLst>
                                            <p:cond delay="1338"/>
                                          </p:stCondLst>
                                        </p:cTn>
                                        <p:tgtEl>
                                          <p:spTgt spid="9"/>
                                        </p:tgtEl>
                                      </p:cBhvr>
                                      <p:to x="100000" y="100000"/>
                                    </p:animScale>
                                    <p:animScale>
                                      <p:cBhvr>
                                        <p:cTn id="39" dur="26">
                                          <p:stCondLst>
                                            <p:cond delay="1642"/>
                                          </p:stCondLst>
                                        </p:cTn>
                                        <p:tgtEl>
                                          <p:spTgt spid="9"/>
                                        </p:tgtEl>
                                      </p:cBhvr>
                                      <p:to x="100000" y="90000"/>
                                    </p:animScale>
                                    <p:animScale>
                                      <p:cBhvr>
                                        <p:cTn id="40" dur="166" decel="50000">
                                          <p:stCondLst>
                                            <p:cond delay="1668"/>
                                          </p:stCondLst>
                                        </p:cTn>
                                        <p:tgtEl>
                                          <p:spTgt spid="9"/>
                                        </p:tgtEl>
                                      </p:cBhvr>
                                      <p:to x="100000" y="100000"/>
                                    </p:animScale>
                                    <p:animScale>
                                      <p:cBhvr>
                                        <p:cTn id="41" dur="26">
                                          <p:stCondLst>
                                            <p:cond delay="1808"/>
                                          </p:stCondLst>
                                        </p:cTn>
                                        <p:tgtEl>
                                          <p:spTgt spid="9"/>
                                        </p:tgtEl>
                                      </p:cBhvr>
                                      <p:to x="100000" y="95000"/>
                                    </p:animScale>
                                    <p:animScale>
                                      <p:cBhvr>
                                        <p:cTn id="42" dur="166" decel="50000">
                                          <p:stCondLst>
                                            <p:cond delay="1834"/>
                                          </p:stCondLst>
                                        </p:cTn>
                                        <p:tgtEl>
                                          <p:spTgt spid="9"/>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10">
                                            <p:txEl>
                                              <p:pRg st="0" end="0"/>
                                            </p:txEl>
                                          </p:spTgt>
                                        </p:tgtEl>
                                        <p:attrNameLst>
                                          <p:attrName>style.visibility</p:attrName>
                                        </p:attrNameLst>
                                      </p:cBhvr>
                                      <p:to>
                                        <p:strVal val="visible"/>
                                      </p:to>
                                    </p:set>
                                    <p:animEffect transition="in" filter="fade">
                                      <p:cBhvr>
                                        <p:cTn id="47" dur="1000"/>
                                        <p:tgtEl>
                                          <p:spTgt spid="10">
                                            <p:txEl>
                                              <p:pRg st="0" end="0"/>
                                            </p:txEl>
                                          </p:spTgt>
                                        </p:tgtEl>
                                      </p:cBhvr>
                                    </p:animEffect>
                                    <p:anim calcmode="lin" valueType="num">
                                      <p:cBhvr>
                                        <p:cTn id="4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circle(in)">
                                      <p:cBhvr>
                                        <p:cTn id="54" dur="20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6" presetClass="entr" presetSubtype="16"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circle(in)">
                                      <p:cBhvr>
                                        <p:cTn id="59" dur="20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6" presetClass="entr" presetSubtype="16" fill="hold" grpId="0"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circle(in)">
                                      <p:cBhvr>
                                        <p:cTn id="64" dur="20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6" presetClass="entr" presetSubtype="16" fill="hold" grpId="0" nodeType="clickEffect">
                                  <p:stCondLst>
                                    <p:cond delay="0"/>
                                  </p:stCondLst>
                                  <p:childTnLst>
                                    <p:set>
                                      <p:cBhvr>
                                        <p:cTn id="68" dur="1" fill="hold">
                                          <p:stCondLst>
                                            <p:cond delay="0"/>
                                          </p:stCondLst>
                                        </p:cTn>
                                        <p:tgtEl>
                                          <p:spTgt spid="14"/>
                                        </p:tgtEl>
                                        <p:attrNameLst>
                                          <p:attrName>style.visibility</p:attrName>
                                        </p:attrNameLst>
                                      </p:cBhvr>
                                      <p:to>
                                        <p:strVal val="visible"/>
                                      </p:to>
                                    </p:set>
                                    <p:animEffect transition="in" filter="circle(in)">
                                      <p:cBhvr>
                                        <p:cTn id="69" dur="2000"/>
                                        <p:tgtEl>
                                          <p:spTgt spid="14"/>
                                        </p:tgtEl>
                                      </p:cBhvr>
                                    </p:animEffect>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grpId="0" nodeType="click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circle(in)">
                                      <p:cBhvr>
                                        <p:cTn id="74"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p:bldP spid="9" grpId="0"/>
      <p:bldP spid="11" grpId="0"/>
      <p:bldP spid="12" grpId="0"/>
      <p:bldP spid="13" grpId="0"/>
      <p:bldP spid="14" grpId="0"/>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Eng.301 Unit 8 - Lesson 3 - Global Cooperation</a:t>
            </a:r>
          </a:p>
        </p:txBody>
      </p:sp>
      <p:sp>
        <p:nvSpPr>
          <p:cNvPr id="3" name="Rectangle 2"/>
          <p:cNvSpPr/>
          <p:nvPr/>
        </p:nvSpPr>
        <p:spPr>
          <a:xfrm>
            <a:off x="4038600" y="205522"/>
            <a:ext cx="1297038" cy="400110"/>
          </a:xfrm>
          <a:prstGeom prst="rect">
            <a:avLst/>
          </a:prstGeom>
          <a:noFill/>
          <a:ln>
            <a:noFill/>
          </a:ln>
        </p:spPr>
        <p:txBody>
          <a:bodyPr wrap="none">
            <a:prstTxWarp prst="textCanUp">
              <a:avLst/>
            </a:prstTxWarp>
            <a:spAutoFit/>
          </a:bodyPr>
          <a:lstStyle/>
          <a:p>
            <a:r>
              <a:rPr lang="en-US" sz="2000" b="1" dirty="0">
                <a:solidFill>
                  <a:srgbClr val="0070C0"/>
                </a:solidFill>
                <a:latin typeface="Century Gothic" panose="020B0502020202020204" pitchFamily="34" charset="0"/>
              </a:rPr>
              <a:t>Grammar</a:t>
            </a:r>
          </a:p>
        </p:txBody>
      </p:sp>
      <p:sp>
        <p:nvSpPr>
          <p:cNvPr id="4" name="Rectangle 3"/>
          <p:cNvSpPr/>
          <p:nvPr/>
        </p:nvSpPr>
        <p:spPr>
          <a:xfrm>
            <a:off x="7399723" y="156417"/>
            <a:ext cx="1426728" cy="400110"/>
          </a:xfrm>
          <a:prstGeom prst="rect">
            <a:avLst/>
          </a:prstGeom>
          <a:noFill/>
          <a:ln>
            <a:noFill/>
          </a:ln>
        </p:spPr>
        <p:txBody>
          <a:bodyPr wrap="none">
            <a:prstTxWarp prst="textCanUp">
              <a:avLst/>
            </a:prstTxWarp>
            <a:spAutoFit/>
          </a:bodyPr>
          <a:lstStyle/>
          <a:p>
            <a:r>
              <a:rPr lang="en-US" sz="2000" b="1" dirty="0">
                <a:solidFill>
                  <a:srgbClr val="C00000"/>
                </a:solidFill>
                <a:latin typeface="Century Gothic" panose="020B0502020202020204" pitchFamily="34" charset="0"/>
              </a:rPr>
              <a:t>Causatives</a:t>
            </a:r>
          </a:p>
        </p:txBody>
      </p:sp>
      <p:sp>
        <p:nvSpPr>
          <p:cNvPr id="5" name="Rectangle 4"/>
          <p:cNvSpPr/>
          <p:nvPr/>
        </p:nvSpPr>
        <p:spPr>
          <a:xfrm>
            <a:off x="111941" y="617030"/>
            <a:ext cx="11917096" cy="1015663"/>
          </a:xfrm>
          <a:prstGeom prst="rect">
            <a:avLst/>
          </a:prstGeom>
          <a:solidFill>
            <a:schemeClr val="accent3">
              <a:lumMod val="20000"/>
              <a:lumOff val="80000"/>
            </a:schemeClr>
          </a:solidFill>
          <a:ln>
            <a:solidFill>
              <a:schemeClr val="accent4">
                <a:lumMod val="50000"/>
              </a:schemeClr>
            </a:solidFill>
          </a:ln>
          <a:scene3d>
            <a:camera prst="orthographicFront"/>
            <a:lightRig rig="threePt" dir="t"/>
          </a:scene3d>
          <a:sp3d>
            <a:bevelT w="139700" prst="cross"/>
          </a:sp3d>
        </p:spPr>
        <p:txBody>
          <a:bodyPr wrap="square">
            <a:spAutoFit/>
          </a:bodyPr>
          <a:lstStyle/>
          <a:p>
            <a:pPr marL="285750" indent="-285750">
              <a:buFont typeface="Wingdings" panose="05000000000000000000" pitchFamily="2" charset="2"/>
              <a:buChar char="q"/>
            </a:pPr>
            <a:r>
              <a:rPr lang="en-US" sz="2000" dirty="0">
                <a:solidFill>
                  <a:sysClr val="windowText" lastClr="000000"/>
                </a:solidFill>
                <a:latin typeface="Century Gothic" panose="020B0502020202020204" pitchFamily="34" charset="0"/>
              </a:rPr>
              <a:t>We use a causative verb when we want to talk about something that someone else did for us or for another person. It means that the subject caused the action to happen, but didn't do it themselves. Maybe they paid, or asked, or persuaded the other person to do it. </a:t>
            </a:r>
          </a:p>
        </p:txBody>
      </p:sp>
      <p:sp>
        <p:nvSpPr>
          <p:cNvPr id="6" name="Rectangle 5"/>
          <p:cNvSpPr/>
          <p:nvPr/>
        </p:nvSpPr>
        <p:spPr>
          <a:xfrm>
            <a:off x="137529" y="3764860"/>
            <a:ext cx="11891508" cy="707886"/>
          </a:xfrm>
          <a:prstGeom prst="rect">
            <a:avLst/>
          </a:prstGeom>
          <a:ln>
            <a:solidFill>
              <a:schemeClr val="accent4">
                <a:lumMod val="50000"/>
              </a:schemeClr>
            </a:solidFill>
          </a:ln>
        </p:spPr>
        <p:txBody>
          <a:bodyPr wrap="square">
            <a:spAutoFit/>
          </a:bodyPr>
          <a:lstStyle/>
          <a:p>
            <a:pPr marL="285750" indent="-285750">
              <a:buFont typeface="Wingdings" panose="05000000000000000000" pitchFamily="2" charset="2"/>
              <a:buChar char="q"/>
            </a:pPr>
            <a:r>
              <a:rPr lang="en-US" sz="2000" b="1" dirty="0">
                <a:solidFill>
                  <a:schemeClr val="accent4">
                    <a:lumMod val="50000"/>
                  </a:schemeClr>
                </a:solidFill>
                <a:latin typeface="Century Gothic" panose="020B0502020202020204" pitchFamily="34" charset="0"/>
              </a:rPr>
              <a:t>In a sense, using a causative verb is similar to using a passive. The important thing is that the house is now clean. We don't focus on who did the cleaning.</a:t>
            </a:r>
          </a:p>
        </p:txBody>
      </p:sp>
      <p:sp>
        <p:nvSpPr>
          <p:cNvPr id="7" name="Rectangle 6"/>
          <p:cNvSpPr/>
          <p:nvPr/>
        </p:nvSpPr>
        <p:spPr>
          <a:xfrm>
            <a:off x="137529" y="1753699"/>
            <a:ext cx="11891508" cy="1938992"/>
          </a:xfrm>
          <a:prstGeom prst="rect">
            <a:avLst/>
          </a:prstGeom>
          <a:solidFill>
            <a:schemeClr val="accent4">
              <a:lumMod val="20000"/>
              <a:lumOff val="80000"/>
            </a:schemeClr>
          </a:solidFill>
          <a:ln>
            <a:solidFill>
              <a:schemeClr val="tx1"/>
            </a:solidFill>
          </a:ln>
          <a:scene3d>
            <a:camera prst="orthographicFront"/>
            <a:lightRig rig="threePt" dir="t"/>
          </a:scene3d>
          <a:sp3d>
            <a:bevelT w="139700" prst="cross"/>
          </a:sp3d>
        </p:spPr>
        <p:txBody>
          <a:bodyPr wrap="square">
            <a:spAutoFit/>
          </a:bodyPr>
          <a:lstStyle/>
          <a:p>
            <a:pPr lvl="0"/>
            <a:r>
              <a:rPr lang="en-US" sz="2000" b="1" dirty="0">
                <a:solidFill>
                  <a:prstClr val="black"/>
                </a:solidFill>
                <a:latin typeface="Century Gothic" panose="020B0502020202020204" pitchFamily="34" charset="0"/>
              </a:rPr>
              <a:t>For example, we can say:</a:t>
            </a:r>
          </a:p>
          <a:p>
            <a:pPr marL="285750" lvl="0" indent="-285750">
              <a:buFont typeface="Wingdings" panose="05000000000000000000" pitchFamily="2" charset="2"/>
              <a:buChar char="Ø"/>
            </a:pPr>
            <a:r>
              <a:rPr lang="en-US" sz="2000" dirty="0">
                <a:solidFill>
                  <a:prstClr val="black"/>
                </a:solidFill>
                <a:latin typeface="Century Gothic" panose="020B0502020202020204" pitchFamily="34" charset="0"/>
              </a:rPr>
              <a:t>I cleaned my house. (This means I cleaned it myself).</a:t>
            </a:r>
          </a:p>
          <a:p>
            <a:pPr lvl="0"/>
            <a:r>
              <a:rPr lang="en-US" sz="2000" b="1" dirty="0">
                <a:solidFill>
                  <a:prstClr val="black"/>
                </a:solidFill>
                <a:latin typeface="Century Gothic" panose="020B0502020202020204" pitchFamily="34" charset="0"/>
              </a:rPr>
              <a:t>If I paid someone to clean it, of course I can say:</a:t>
            </a:r>
          </a:p>
          <a:p>
            <a:pPr marL="342900" lvl="0" indent="-342900">
              <a:buFont typeface="Wingdings" panose="05000000000000000000" pitchFamily="2" charset="2"/>
              <a:buChar char="Ø"/>
            </a:pPr>
            <a:r>
              <a:rPr lang="en-US" sz="2000" dirty="0">
                <a:solidFill>
                  <a:prstClr val="black"/>
                </a:solidFill>
                <a:latin typeface="Century Gothic" panose="020B0502020202020204" pitchFamily="34" charset="0"/>
              </a:rPr>
              <a:t>A cleaner cleaned my house.</a:t>
            </a:r>
          </a:p>
          <a:p>
            <a:pPr lvl="0"/>
            <a:r>
              <a:rPr lang="en-US" sz="2000" b="1" dirty="0">
                <a:solidFill>
                  <a:prstClr val="black"/>
                </a:solidFill>
                <a:latin typeface="Century Gothic" panose="020B0502020202020204" pitchFamily="34" charset="0"/>
              </a:rPr>
              <a:t>But, another way is to use a causative construction. So I can also say:</a:t>
            </a:r>
          </a:p>
          <a:p>
            <a:pPr marL="342900" lvl="0" indent="-342900">
              <a:buFont typeface="Wingdings" panose="05000000000000000000" pitchFamily="2" charset="2"/>
              <a:buChar char="Ø"/>
            </a:pPr>
            <a:r>
              <a:rPr lang="en-US" sz="2000" dirty="0">
                <a:solidFill>
                  <a:prstClr val="black"/>
                </a:solidFill>
                <a:latin typeface="Century Gothic" panose="020B0502020202020204" pitchFamily="34" charset="0"/>
              </a:rPr>
              <a:t>I had my house cleaned.</a:t>
            </a:r>
          </a:p>
        </p:txBody>
      </p:sp>
      <p:sp>
        <p:nvSpPr>
          <p:cNvPr id="8" name="Rectangle 7"/>
          <p:cNvSpPr/>
          <p:nvPr/>
        </p:nvSpPr>
        <p:spPr>
          <a:xfrm>
            <a:off x="111941" y="4495542"/>
            <a:ext cx="5945858" cy="400110"/>
          </a:xfrm>
          <a:prstGeom prst="rect">
            <a:avLst/>
          </a:prstGeom>
        </p:spPr>
        <p:txBody>
          <a:bodyPr wrap="none">
            <a:spAutoFit/>
          </a:bodyPr>
          <a:lstStyle/>
          <a:p>
            <a:pPr marL="285750" indent="-285750">
              <a:buFont typeface="Wingdings" panose="05000000000000000000" pitchFamily="2" charset="2"/>
              <a:buChar char="q"/>
            </a:pPr>
            <a:r>
              <a:rPr lang="en-US" sz="1600" b="1" dirty="0">
                <a:solidFill>
                  <a:srgbClr val="C00000"/>
                </a:solidFill>
                <a:latin typeface="Century Gothic" panose="020B0502020202020204" pitchFamily="34" charset="0"/>
              </a:rPr>
              <a:t>Have + object + past participle (have something done</a:t>
            </a:r>
            <a:r>
              <a:rPr lang="en-US" sz="2000" b="1" dirty="0">
                <a:solidFill>
                  <a:srgbClr val="C00000"/>
                </a:solidFill>
              </a:rPr>
              <a:t>)</a:t>
            </a:r>
          </a:p>
        </p:txBody>
      </p:sp>
      <p:sp>
        <p:nvSpPr>
          <p:cNvPr id="9" name="Rectangle 8"/>
          <p:cNvSpPr/>
          <p:nvPr/>
        </p:nvSpPr>
        <p:spPr>
          <a:xfrm>
            <a:off x="388419" y="5462207"/>
            <a:ext cx="4569778" cy="707886"/>
          </a:xfrm>
          <a:prstGeom prst="rect">
            <a:avLst/>
          </a:prstGeom>
          <a:solidFill>
            <a:schemeClr val="accent1">
              <a:lumMod val="20000"/>
              <a:lumOff val="80000"/>
            </a:schemeClr>
          </a:solidFill>
          <a:ln>
            <a:solidFill>
              <a:schemeClr val="tx1"/>
            </a:solidFill>
          </a:ln>
          <a:scene3d>
            <a:camera prst="orthographicFront"/>
            <a:lightRig rig="threePt" dir="t"/>
          </a:scene3d>
          <a:sp3d>
            <a:bevelT w="139700" prst="cross"/>
          </a:sp3d>
        </p:spPr>
        <p:txBody>
          <a:bodyPr wrap="square">
            <a:spAutoFit/>
          </a:bodyPr>
          <a:lstStyle/>
          <a:p>
            <a:pPr marL="285750" indent="-285750">
              <a:buFont typeface="Wingdings" panose="05000000000000000000" pitchFamily="2" charset="2"/>
              <a:buChar char="Ø"/>
            </a:pPr>
            <a:r>
              <a:rPr lang="en-US" sz="2000" dirty="0">
                <a:latin typeface="Century Gothic" panose="020B0502020202020204" pitchFamily="34" charset="0"/>
              </a:rPr>
              <a:t>I </a:t>
            </a:r>
            <a:r>
              <a:rPr lang="en-US" sz="2000" b="1" dirty="0">
                <a:latin typeface="Century Gothic" panose="020B0502020202020204" pitchFamily="34" charset="0"/>
              </a:rPr>
              <a:t>had</a:t>
            </a:r>
            <a:r>
              <a:rPr lang="en-US" sz="2000" dirty="0">
                <a:latin typeface="Century Gothic" panose="020B0502020202020204" pitchFamily="34" charset="0"/>
              </a:rPr>
              <a:t> my car </a:t>
            </a:r>
            <a:r>
              <a:rPr lang="en-US" sz="2000" b="1" dirty="0">
                <a:latin typeface="Century Gothic" panose="020B0502020202020204" pitchFamily="34" charset="0"/>
              </a:rPr>
              <a:t>washed</a:t>
            </a:r>
            <a:r>
              <a:rPr lang="en-US" sz="2000" dirty="0">
                <a:latin typeface="Century Gothic" panose="020B0502020202020204" pitchFamily="34" charset="0"/>
              </a:rPr>
              <a:t>.</a:t>
            </a:r>
          </a:p>
          <a:p>
            <a:pPr marL="285750" indent="-285750">
              <a:buFont typeface="Wingdings" panose="05000000000000000000" pitchFamily="2" charset="2"/>
              <a:buChar char="Ø"/>
            </a:pPr>
            <a:r>
              <a:rPr lang="en-US" sz="2000" dirty="0">
                <a:latin typeface="Century Gothic" panose="020B0502020202020204" pitchFamily="34" charset="0"/>
              </a:rPr>
              <a:t>John </a:t>
            </a:r>
            <a:r>
              <a:rPr lang="en-US" sz="2000" b="1" dirty="0">
                <a:latin typeface="Century Gothic" panose="020B0502020202020204" pitchFamily="34" charset="0"/>
              </a:rPr>
              <a:t>will have </a:t>
            </a:r>
            <a:r>
              <a:rPr lang="en-US" sz="2000" dirty="0">
                <a:latin typeface="Century Gothic" panose="020B0502020202020204" pitchFamily="34" charset="0"/>
              </a:rPr>
              <a:t>his house </a:t>
            </a:r>
            <a:r>
              <a:rPr lang="en-US" sz="2000" b="1" dirty="0">
                <a:latin typeface="Century Gothic" panose="020B0502020202020204" pitchFamily="34" charset="0"/>
              </a:rPr>
              <a:t>painted</a:t>
            </a:r>
            <a:r>
              <a:rPr lang="en-US" sz="2000" dirty="0">
                <a:latin typeface="Century Gothic" panose="020B0502020202020204" pitchFamily="34" charset="0"/>
              </a:rPr>
              <a:t>.</a:t>
            </a:r>
          </a:p>
        </p:txBody>
      </p:sp>
      <p:sp>
        <p:nvSpPr>
          <p:cNvPr id="10" name="Rectangle 9"/>
          <p:cNvSpPr/>
          <p:nvPr/>
        </p:nvSpPr>
        <p:spPr>
          <a:xfrm>
            <a:off x="6012220" y="4484576"/>
            <a:ext cx="5609228" cy="338554"/>
          </a:xfrm>
          <a:prstGeom prst="rect">
            <a:avLst/>
          </a:prstGeom>
        </p:spPr>
        <p:txBody>
          <a:bodyPr wrap="none">
            <a:spAutoFit/>
          </a:bodyPr>
          <a:lstStyle/>
          <a:p>
            <a:pPr marL="285750" indent="-285750">
              <a:buFont typeface="Wingdings" panose="05000000000000000000" pitchFamily="2" charset="2"/>
              <a:buChar char="q"/>
            </a:pPr>
            <a:r>
              <a:rPr lang="en-US" sz="1600" b="1" dirty="0">
                <a:solidFill>
                  <a:srgbClr val="C00000"/>
                </a:solidFill>
                <a:latin typeface="Century Gothic" panose="020B0502020202020204" pitchFamily="34" charset="0"/>
              </a:rPr>
              <a:t>Get + object + past participle (get something done)</a:t>
            </a:r>
          </a:p>
        </p:txBody>
      </p:sp>
      <p:sp>
        <p:nvSpPr>
          <p:cNvPr id="12" name="Rectangle 11"/>
          <p:cNvSpPr/>
          <p:nvPr/>
        </p:nvSpPr>
        <p:spPr>
          <a:xfrm>
            <a:off x="5829904" y="4906618"/>
            <a:ext cx="6199133" cy="369332"/>
          </a:xfrm>
          <a:prstGeom prst="rect">
            <a:avLst/>
          </a:prstGeom>
          <a:solidFill>
            <a:schemeClr val="accent2">
              <a:lumMod val="20000"/>
              <a:lumOff val="80000"/>
            </a:schemeClr>
          </a:solidFill>
          <a:ln>
            <a:solidFill>
              <a:schemeClr val="tx2">
                <a:lumMod val="75000"/>
              </a:schemeClr>
            </a:solidFill>
          </a:ln>
        </p:spPr>
        <p:txBody>
          <a:bodyPr wrap="none">
            <a:spAutoFit/>
          </a:bodyPr>
          <a:lstStyle/>
          <a:p>
            <a:r>
              <a:rPr lang="en-US" b="1" dirty="0">
                <a:solidFill>
                  <a:schemeClr val="accent4">
                    <a:lumMod val="50000"/>
                  </a:schemeClr>
                </a:solidFill>
                <a:latin typeface="Century Gothic" panose="020B0502020202020204" pitchFamily="34" charset="0"/>
              </a:rPr>
              <a:t>This has the same meaning as 'have', but is less formal</a:t>
            </a:r>
          </a:p>
        </p:txBody>
      </p:sp>
      <p:sp>
        <p:nvSpPr>
          <p:cNvPr id="13" name="Rectangle 12"/>
          <p:cNvSpPr/>
          <p:nvPr/>
        </p:nvSpPr>
        <p:spPr>
          <a:xfrm>
            <a:off x="6188425" y="5322856"/>
            <a:ext cx="5369284" cy="1015663"/>
          </a:xfrm>
          <a:prstGeom prst="rect">
            <a:avLst/>
          </a:prstGeom>
          <a:solidFill>
            <a:schemeClr val="accent1">
              <a:lumMod val="20000"/>
              <a:lumOff val="80000"/>
            </a:schemeClr>
          </a:solidFill>
          <a:ln>
            <a:solidFill>
              <a:schemeClr val="tx1"/>
            </a:solidFill>
          </a:ln>
          <a:scene3d>
            <a:camera prst="orthographicFront"/>
            <a:lightRig rig="threePt" dir="t"/>
          </a:scene3d>
          <a:sp3d>
            <a:bevelT w="139700" prst="cross"/>
          </a:sp3d>
        </p:spPr>
        <p:txBody>
          <a:bodyPr wrap="square">
            <a:spAutoFit/>
          </a:bodyPr>
          <a:lstStyle/>
          <a:p>
            <a:pPr marL="285750" indent="-285750">
              <a:buFont typeface="Wingdings" panose="05000000000000000000" pitchFamily="2" charset="2"/>
              <a:buChar char="Ø"/>
            </a:pPr>
            <a:r>
              <a:rPr lang="en-US" sz="2000" dirty="0">
                <a:latin typeface="Century Gothic" panose="020B0502020202020204" pitchFamily="34" charset="0"/>
              </a:rPr>
              <a:t>The students </a:t>
            </a:r>
            <a:r>
              <a:rPr lang="en-US" sz="2000" b="1" dirty="0">
                <a:latin typeface="Century Gothic" panose="020B0502020202020204" pitchFamily="34" charset="0"/>
              </a:rPr>
              <a:t>get </a:t>
            </a:r>
            <a:r>
              <a:rPr lang="en-US" sz="2000" dirty="0">
                <a:latin typeface="Century Gothic" panose="020B0502020202020204" pitchFamily="34" charset="0"/>
              </a:rPr>
              <a:t>their essays </a:t>
            </a:r>
            <a:r>
              <a:rPr lang="en-US" sz="2000" b="1" dirty="0">
                <a:latin typeface="Century Gothic" panose="020B0502020202020204" pitchFamily="34" charset="0"/>
              </a:rPr>
              <a:t>checked</a:t>
            </a:r>
            <a:r>
              <a:rPr lang="en-US" sz="2000" dirty="0">
                <a:latin typeface="Century Gothic" panose="020B0502020202020204" pitchFamily="34" charset="0"/>
              </a:rPr>
              <a:t>.</a:t>
            </a:r>
          </a:p>
          <a:p>
            <a:pPr marL="285750" indent="-285750">
              <a:buFont typeface="Wingdings" panose="05000000000000000000" pitchFamily="2" charset="2"/>
              <a:buChar char="Ø"/>
            </a:pPr>
            <a:r>
              <a:rPr lang="en-US" sz="2000" dirty="0">
                <a:latin typeface="Century Gothic" panose="020B0502020202020204" pitchFamily="34" charset="0"/>
              </a:rPr>
              <a:t>I'</a:t>
            </a:r>
            <a:r>
              <a:rPr lang="en-US" sz="2000" b="1" dirty="0">
                <a:latin typeface="Century Gothic" panose="020B0502020202020204" pitchFamily="34" charset="0"/>
              </a:rPr>
              <a:t>ll</a:t>
            </a:r>
            <a:r>
              <a:rPr lang="en-US" sz="2000" dirty="0">
                <a:latin typeface="Century Gothic" panose="020B0502020202020204" pitchFamily="34" charset="0"/>
              </a:rPr>
              <a:t> </a:t>
            </a:r>
            <a:r>
              <a:rPr lang="en-US" sz="2000" b="1" dirty="0">
                <a:latin typeface="Century Gothic" panose="020B0502020202020204" pitchFamily="34" charset="0"/>
              </a:rPr>
              <a:t>get</a:t>
            </a:r>
            <a:r>
              <a:rPr lang="en-US" sz="2000" dirty="0">
                <a:latin typeface="Century Gothic" panose="020B0502020202020204" pitchFamily="34" charset="0"/>
              </a:rPr>
              <a:t> my hair </a:t>
            </a:r>
            <a:r>
              <a:rPr lang="en-US" sz="2000" b="1" dirty="0">
                <a:latin typeface="Century Gothic" panose="020B0502020202020204" pitchFamily="34" charset="0"/>
              </a:rPr>
              <a:t>cut</a:t>
            </a:r>
            <a:r>
              <a:rPr lang="en-US" sz="2000" dirty="0">
                <a:latin typeface="Century Gothic" panose="020B0502020202020204" pitchFamily="34" charset="0"/>
              </a:rPr>
              <a:t> next week.</a:t>
            </a:r>
          </a:p>
          <a:p>
            <a:pPr marL="285750" indent="-285750">
              <a:buFont typeface="Wingdings" panose="05000000000000000000" pitchFamily="2" charset="2"/>
              <a:buChar char="Ø"/>
            </a:pPr>
            <a:r>
              <a:rPr lang="en-US" sz="2000" dirty="0">
                <a:latin typeface="Century Gothic" panose="020B0502020202020204" pitchFamily="34" charset="0"/>
              </a:rPr>
              <a:t>He </a:t>
            </a:r>
            <a:r>
              <a:rPr lang="en-US" sz="2000" b="1" dirty="0">
                <a:latin typeface="Century Gothic" panose="020B0502020202020204" pitchFamily="34" charset="0"/>
              </a:rPr>
              <a:t>got</a:t>
            </a:r>
            <a:r>
              <a:rPr lang="en-US" sz="2000" dirty="0">
                <a:latin typeface="Century Gothic" panose="020B0502020202020204" pitchFamily="34" charset="0"/>
              </a:rPr>
              <a:t> his washing machine </a:t>
            </a:r>
            <a:r>
              <a:rPr lang="en-US" sz="2000" b="1" dirty="0">
                <a:latin typeface="Century Gothic" panose="020B0502020202020204" pitchFamily="34" charset="0"/>
              </a:rPr>
              <a:t>fixed</a:t>
            </a:r>
            <a:r>
              <a:rPr lang="en-US" sz="2000" dirty="0">
                <a:latin typeface="Century Gothic" panose="020B0502020202020204" pitchFamily="34" charset="0"/>
              </a:rPr>
              <a:t>.</a:t>
            </a:r>
          </a:p>
        </p:txBody>
      </p:sp>
    </p:spTree>
    <p:extLst>
      <p:ext uri="{BB962C8B-B14F-4D97-AF65-F5344CB8AC3E}">
        <p14:creationId xmlns:p14="http://schemas.microsoft.com/office/powerpoint/2010/main" val="14923073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2000"/>
                                        <p:tgtEl>
                                          <p:spTgt spid="4"/>
                                        </p:tgtEl>
                                      </p:cBhvr>
                                    </p:animEffect>
                                    <p:anim calcmode="lin" valueType="num">
                                      <p:cBhvr>
                                        <p:cTn id="15" dur="2000" fill="hold"/>
                                        <p:tgtEl>
                                          <p:spTgt spid="4"/>
                                        </p:tgtEl>
                                        <p:attrNameLst>
                                          <p:attrName>ppt_w</p:attrName>
                                        </p:attrNameLst>
                                      </p:cBhvr>
                                      <p:tavLst>
                                        <p:tav tm="0" fmla="#ppt_w*sin(2.5*pi*$)">
                                          <p:val>
                                            <p:fltVal val="0"/>
                                          </p:val>
                                        </p:tav>
                                        <p:tav tm="100000">
                                          <p:val>
                                            <p:fltVal val="1"/>
                                          </p:val>
                                        </p:tav>
                                      </p:tavLst>
                                    </p:anim>
                                    <p:anim calcmode="lin" valueType="num">
                                      <p:cBhvr>
                                        <p:cTn id="16"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circle(in)">
                                      <p:cBhvr>
                                        <p:cTn id="21" dur="20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circle(in)">
                                      <p:cBhvr>
                                        <p:cTn id="33" dur="2000"/>
                                        <p:tgtEl>
                                          <p:spTgt spid="6"/>
                                        </p:tgtEl>
                                      </p:cBhvr>
                                    </p:animEffect>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1000"/>
                                        <p:tgtEl>
                                          <p:spTgt spid="8"/>
                                        </p:tgtEl>
                                      </p:cBhvr>
                                    </p:animEffect>
                                    <p:anim calcmode="lin" valueType="num">
                                      <p:cBhvr>
                                        <p:cTn id="39" dur="1000" fill="hold"/>
                                        <p:tgtEl>
                                          <p:spTgt spid="8"/>
                                        </p:tgtEl>
                                        <p:attrNameLst>
                                          <p:attrName>ppt_x</p:attrName>
                                        </p:attrNameLst>
                                      </p:cBhvr>
                                      <p:tavLst>
                                        <p:tav tm="0">
                                          <p:val>
                                            <p:strVal val="#ppt_x"/>
                                          </p:val>
                                        </p:tav>
                                        <p:tav tm="100000">
                                          <p:val>
                                            <p:strVal val="#ppt_x"/>
                                          </p:val>
                                        </p:tav>
                                      </p:tavLst>
                                    </p:anim>
                                    <p:anim calcmode="lin" valueType="num">
                                      <p:cBhvr>
                                        <p:cTn id="4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wipe(down)">
                                      <p:cBhvr>
                                        <p:cTn id="45" dur="580">
                                          <p:stCondLst>
                                            <p:cond delay="0"/>
                                          </p:stCondLst>
                                        </p:cTn>
                                        <p:tgtEl>
                                          <p:spTgt spid="9"/>
                                        </p:tgtEl>
                                      </p:cBhvr>
                                    </p:animEffect>
                                    <p:anim calcmode="lin" valueType="num">
                                      <p:cBhvr>
                                        <p:cTn id="4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1" dur="26">
                                          <p:stCondLst>
                                            <p:cond delay="650"/>
                                          </p:stCondLst>
                                        </p:cTn>
                                        <p:tgtEl>
                                          <p:spTgt spid="9"/>
                                        </p:tgtEl>
                                      </p:cBhvr>
                                      <p:to x="100000" y="60000"/>
                                    </p:animScale>
                                    <p:animScale>
                                      <p:cBhvr>
                                        <p:cTn id="52" dur="166" decel="50000">
                                          <p:stCondLst>
                                            <p:cond delay="676"/>
                                          </p:stCondLst>
                                        </p:cTn>
                                        <p:tgtEl>
                                          <p:spTgt spid="9"/>
                                        </p:tgtEl>
                                      </p:cBhvr>
                                      <p:to x="100000" y="100000"/>
                                    </p:animScale>
                                    <p:animScale>
                                      <p:cBhvr>
                                        <p:cTn id="53" dur="26">
                                          <p:stCondLst>
                                            <p:cond delay="1312"/>
                                          </p:stCondLst>
                                        </p:cTn>
                                        <p:tgtEl>
                                          <p:spTgt spid="9"/>
                                        </p:tgtEl>
                                      </p:cBhvr>
                                      <p:to x="100000" y="80000"/>
                                    </p:animScale>
                                    <p:animScale>
                                      <p:cBhvr>
                                        <p:cTn id="54" dur="166" decel="50000">
                                          <p:stCondLst>
                                            <p:cond delay="1338"/>
                                          </p:stCondLst>
                                        </p:cTn>
                                        <p:tgtEl>
                                          <p:spTgt spid="9"/>
                                        </p:tgtEl>
                                      </p:cBhvr>
                                      <p:to x="100000" y="100000"/>
                                    </p:animScale>
                                    <p:animScale>
                                      <p:cBhvr>
                                        <p:cTn id="55" dur="26">
                                          <p:stCondLst>
                                            <p:cond delay="1642"/>
                                          </p:stCondLst>
                                        </p:cTn>
                                        <p:tgtEl>
                                          <p:spTgt spid="9"/>
                                        </p:tgtEl>
                                      </p:cBhvr>
                                      <p:to x="100000" y="90000"/>
                                    </p:animScale>
                                    <p:animScale>
                                      <p:cBhvr>
                                        <p:cTn id="56" dur="166" decel="50000">
                                          <p:stCondLst>
                                            <p:cond delay="1668"/>
                                          </p:stCondLst>
                                        </p:cTn>
                                        <p:tgtEl>
                                          <p:spTgt spid="9"/>
                                        </p:tgtEl>
                                      </p:cBhvr>
                                      <p:to x="100000" y="100000"/>
                                    </p:animScale>
                                    <p:animScale>
                                      <p:cBhvr>
                                        <p:cTn id="57" dur="26">
                                          <p:stCondLst>
                                            <p:cond delay="1808"/>
                                          </p:stCondLst>
                                        </p:cTn>
                                        <p:tgtEl>
                                          <p:spTgt spid="9"/>
                                        </p:tgtEl>
                                      </p:cBhvr>
                                      <p:to x="100000" y="95000"/>
                                    </p:animScale>
                                    <p:animScale>
                                      <p:cBhvr>
                                        <p:cTn id="58" dur="166" decel="50000">
                                          <p:stCondLst>
                                            <p:cond delay="1834"/>
                                          </p:stCondLst>
                                        </p:cTn>
                                        <p:tgtEl>
                                          <p:spTgt spid="9"/>
                                        </p:tgtEl>
                                      </p:cBhvr>
                                      <p:to x="100000" y="100000"/>
                                    </p:animScale>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fade">
                                      <p:cBhvr>
                                        <p:cTn id="63" dur="1000"/>
                                        <p:tgtEl>
                                          <p:spTgt spid="10"/>
                                        </p:tgtEl>
                                      </p:cBhvr>
                                    </p:animEffect>
                                    <p:anim calcmode="lin" valueType="num">
                                      <p:cBhvr>
                                        <p:cTn id="64" dur="1000" fill="hold"/>
                                        <p:tgtEl>
                                          <p:spTgt spid="10"/>
                                        </p:tgtEl>
                                        <p:attrNameLst>
                                          <p:attrName>ppt_x</p:attrName>
                                        </p:attrNameLst>
                                      </p:cBhvr>
                                      <p:tavLst>
                                        <p:tav tm="0">
                                          <p:val>
                                            <p:strVal val="#ppt_x"/>
                                          </p:val>
                                        </p:tav>
                                        <p:tav tm="100000">
                                          <p:val>
                                            <p:strVal val="#ppt_x"/>
                                          </p:val>
                                        </p:tav>
                                      </p:tavLst>
                                    </p:anim>
                                    <p:anim calcmode="lin" valueType="num">
                                      <p:cBhvr>
                                        <p:cTn id="6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5" presetClass="entr" presetSubtype="0" fill="hold" grpId="0"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fade">
                                      <p:cBhvr>
                                        <p:cTn id="70" dur="2000"/>
                                        <p:tgtEl>
                                          <p:spTgt spid="12"/>
                                        </p:tgtEl>
                                      </p:cBhvr>
                                    </p:animEffect>
                                    <p:anim calcmode="lin" valueType="num">
                                      <p:cBhvr>
                                        <p:cTn id="71" dur="2000" fill="hold"/>
                                        <p:tgtEl>
                                          <p:spTgt spid="12"/>
                                        </p:tgtEl>
                                        <p:attrNameLst>
                                          <p:attrName>ppt_w</p:attrName>
                                        </p:attrNameLst>
                                      </p:cBhvr>
                                      <p:tavLst>
                                        <p:tav tm="0" fmla="#ppt_w*sin(2.5*pi*$)">
                                          <p:val>
                                            <p:fltVal val="0"/>
                                          </p:val>
                                        </p:tav>
                                        <p:tav tm="100000">
                                          <p:val>
                                            <p:fltVal val="1"/>
                                          </p:val>
                                        </p:tav>
                                      </p:tavLst>
                                    </p:anim>
                                    <p:anim calcmode="lin" valueType="num">
                                      <p:cBhvr>
                                        <p:cTn id="72" dur="20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down)">
                                      <p:cBhvr>
                                        <p:cTn id="77" dur="580">
                                          <p:stCondLst>
                                            <p:cond delay="0"/>
                                          </p:stCondLst>
                                        </p:cTn>
                                        <p:tgtEl>
                                          <p:spTgt spid="13"/>
                                        </p:tgtEl>
                                      </p:cBhvr>
                                    </p:animEffect>
                                    <p:anim calcmode="lin" valueType="num">
                                      <p:cBhvr>
                                        <p:cTn id="78"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9"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0"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81"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82"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83" dur="26">
                                          <p:stCondLst>
                                            <p:cond delay="650"/>
                                          </p:stCondLst>
                                        </p:cTn>
                                        <p:tgtEl>
                                          <p:spTgt spid="13"/>
                                        </p:tgtEl>
                                      </p:cBhvr>
                                      <p:to x="100000" y="60000"/>
                                    </p:animScale>
                                    <p:animScale>
                                      <p:cBhvr>
                                        <p:cTn id="84" dur="166" decel="50000">
                                          <p:stCondLst>
                                            <p:cond delay="676"/>
                                          </p:stCondLst>
                                        </p:cTn>
                                        <p:tgtEl>
                                          <p:spTgt spid="13"/>
                                        </p:tgtEl>
                                      </p:cBhvr>
                                      <p:to x="100000" y="100000"/>
                                    </p:animScale>
                                    <p:animScale>
                                      <p:cBhvr>
                                        <p:cTn id="85" dur="26">
                                          <p:stCondLst>
                                            <p:cond delay="1312"/>
                                          </p:stCondLst>
                                        </p:cTn>
                                        <p:tgtEl>
                                          <p:spTgt spid="13"/>
                                        </p:tgtEl>
                                      </p:cBhvr>
                                      <p:to x="100000" y="80000"/>
                                    </p:animScale>
                                    <p:animScale>
                                      <p:cBhvr>
                                        <p:cTn id="86" dur="166" decel="50000">
                                          <p:stCondLst>
                                            <p:cond delay="1338"/>
                                          </p:stCondLst>
                                        </p:cTn>
                                        <p:tgtEl>
                                          <p:spTgt spid="13"/>
                                        </p:tgtEl>
                                      </p:cBhvr>
                                      <p:to x="100000" y="100000"/>
                                    </p:animScale>
                                    <p:animScale>
                                      <p:cBhvr>
                                        <p:cTn id="87" dur="26">
                                          <p:stCondLst>
                                            <p:cond delay="1642"/>
                                          </p:stCondLst>
                                        </p:cTn>
                                        <p:tgtEl>
                                          <p:spTgt spid="13"/>
                                        </p:tgtEl>
                                      </p:cBhvr>
                                      <p:to x="100000" y="90000"/>
                                    </p:animScale>
                                    <p:animScale>
                                      <p:cBhvr>
                                        <p:cTn id="88" dur="166" decel="50000">
                                          <p:stCondLst>
                                            <p:cond delay="1668"/>
                                          </p:stCondLst>
                                        </p:cTn>
                                        <p:tgtEl>
                                          <p:spTgt spid="13"/>
                                        </p:tgtEl>
                                      </p:cBhvr>
                                      <p:to x="100000" y="100000"/>
                                    </p:animScale>
                                    <p:animScale>
                                      <p:cBhvr>
                                        <p:cTn id="89" dur="26">
                                          <p:stCondLst>
                                            <p:cond delay="1808"/>
                                          </p:stCondLst>
                                        </p:cTn>
                                        <p:tgtEl>
                                          <p:spTgt spid="13"/>
                                        </p:tgtEl>
                                      </p:cBhvr>
                                      <p:to x="100000" y="95000"/>
                                    </p:animScale>
                                    <p:animScale>
                                      <p:cBhvr>
                                        <p:cTn id="90"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P spid="6" grpId="0" animBg="1"/>
      <p:bldP spid="7" grpId="0" animBg="1"/>
      <p:bldP spid="8" grpId="0"/>
      <p:bldP spid="9" grpId="0" animBg="1"/>
      <p:bldP spid="10" grpId="0"/>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937</TotalTime>
  <Words>2087</Words>
  <Application>Microsoft Office PowerPoint</Application>
  <PresentationFormat>Widescreen</PresentationFormat>
  <Paragraphs>149</Paragraphs>
  <Slides>12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Century Gothic</vt:lpstr>
      <vt:lpstr>Sultan bold</vt:lpstr>
      <vt:lpstr>Times New Roman</vt:lpstr>
      <vt:lpstr>Wingdings</vt:lpstr>
      <vt:lpstr>Office Theme</vt:lpstr>
      <vt:lpstr>New Language Leader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Maryam Khaled Mohamed Ebrahim Busaad</dc:creator>
  <cp:lastModifiedBy>Admin</cp:lastModifiedBy>
  <cp:revision>100</cp:revision>
  <dcterms:created xsi:type="dcterms:W3CDTF">2020-03-04T10:47:58Z</dcterms:created>
  <dcterms:modified xsi:type="dcterms:W3CDTF">2020-12-29T10:23:04Z</dcterms:modified>
</cp:coreProperties>
</file>