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7" r:id="rId2"/>
    <p:sldId id="258" r:id="rId3"/>
    <p:sldId id="259" r:id="rId4"/>
    <p:sldId id="260" r:id="rId5"/>
    <p:sldId id="261" r:id="rId6"/>
    <p:sldId id="264" r:id="rId7"/>
    <p:sldId id="263" r:id="rId8"/>
    <p:sldId id="278" r:id="rId9"/>
    <p:sldId id="262" r:id="rId10"/>
    <p:sldId id="265" r:id="rId11"/>
    <p:sldId id="267" r:id="rId12"/>
    <p:sldId id="266"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12" autoAdjust="0"/>
    <p:restoredTop sz="94660"/>
  </p:normalViewPr>
  <p:slideViewPr>
    <p:cSldViewPr snapToGrid="0">
      <p:cViewPr varScale="1">
        <p:scale>
          <a:sx n="74" d="100"/>
          <a:sy n="74" d="100"/>
        </p:scale>
        <p:origin x="1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AF9F27-B01F-4B73-8D45-7D079019CADC}" type="datetimeFigureOut">
              <a:rPr lang="en-US" smtClean="0"/>
              <a:t>11/24/2020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DFEC9C-D9C1-4352-AF63-300AEC214D12}" type="slidenum">
              <a:rPr lang="en-US" smtClean="0"/>
              <a:t>‹#›</a:t>
            </a:fld>
            <a:endParaRPr lang="en-US"/>
          </a:p>
        </p:txBody>
      </p:sp>
    </p:spTree>
    <p:extLst>
      <p:ext uri="{BB962C8B-B14F-4D97-AF65-F5344CB8AC3E}">
        <p14:creationId xmlns:p14="http://schemas.microsoft.com/office/powerpoint/2010/main" val="57846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DFEC9C-D9C1-4352-AF63-300AEC214D12}" type="slidenum">
              <a:rPr lang="en-US" smtClean="0"/>
              <a:t>2</a:t>
            </a:fld>
            <a:endParaRPr lang="en-US"/>
          </a:p>
        </p:txBody>
      </p:sp>
    </p:spTree>
    <p:extLst>
      <p:ext uri="{BB962C8B-B14F-4D97-AF65-F5344CB8AC3E}">
        <p14:creationId xmlns:p14="http://schemas.microsoft.com/office/powerpoint/2010/main" val="3171102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AD31BD-CDE1-4480-B609-4560957D4A44}" type="datetime1">
              <a:rPr lang="en-US" smtClean="0"/>
              <a:t>11/24/2020</a:t>
            </a:fld>
            <a:endParaRPr lang="en-US"/>
          </a:p>
        </p:txBody>
      </p:sp>
      <p:sp>
        <p:nvSpPr>
          <p:cNvPr id="5" name="Footer Placeholder 4"/>
          <p:cNvSpPr>
            <a:spLocks noGrp="1"/>
          </p:cNvSpPr>
          <p:nvPr>
            <p:ph type="ftr" sz="quarter" idx="11"/>
          </p:nvPr>
        </p:nvSpPr>
        <p:spPr/>
        <p:txBody>
          <a:bodyPr/>
          <a:lstStyle/>
          <a:p>
            <a:r>
              <a:rPr lang="en-US"/>
              <a:t>Eng.301 Unit 5 Lesson 3- Great Railway Journeys</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491410-AE33-4FCE-995F-A2A93AB15C54}" type="datetime1">
              <a:rPr lang="en-US" smtClean="0"/>
              <a:t>11/24/2020</a:t>
            </a:fld>
            <a:endParaRPr lang="en-US"/>
          </a:p>
        </p:txBody>
      </p:sp>
      <p:sp>
        <p:nvSpPr>
          <p:cNvPr id="5" name="Footer Placeholder 4"/>
          <p:cNvSpPr>
            <a:spLocks noGrp="1"/>
          </p:cNvSpPr>
          <p:nvPr>
            <p:ph type="ftr" sz="quarter" idx="11"/>
          </p:nvPr>
        </p:nvSpPr>
        <p:spPr/>
        <p:txBody>
          <a:bodyPr/>
          <a:lstStyle/>
          <a:p>
            <a:r>
              <a:rPr lang="en-US"/>
              <a:t>Eng.301 Unit 5 Lesson 3- Great Railway Journeys</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9BCB98-937B-47CA-B517-F1594AD8E278}" type="datetime1">
              <a:rPr lang="en-US" smtClean="0"/>
              <a:t>11/24/2020</a:t>
            </a:fld>
            <a:endParaRPr lang="en-US"/>
          </a:p>
        </p:txBody>
      </p:sp>
      <p:sp>
        <p:nvSpPr>
          <p:cNvPr id="5" name="Footer Placeholder 4"/>
          <p:cNvSpPr>
            <a:spLocks noGrp="1"/>
          </p:cNvSpPr>
          <p:nvPr>
            <p:ph type="ftr" sz="quarter" idx="11"/>
          </p:nvPr>
        </p:nvSpPr>
        <p:spPr/>
        <p:txBody>
          <a:bodyPr/>
          <a:lstStyle/>
          <a:p>
            <a:r>
              <a:rPr lang="en-US"/>
              <a:t>Eng.301 Unit 5 Lesson 3- Great Railway Journeys</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9B24F-F8A6-405A-8B36-945909757F9F}" type="datetime1">
              <a:rPr lang="en-US" smtClean="0"/>
              <a:t>11/24/2020</a:t>
            </a:fld>
            <a:endParaRPr lang="en-US"/>
          </a:p>
        </p:txBody>
      </p:sp>
      <p:sp>
        <p:nvSpPr>
          <p:cNvPr id="5" name="Footer Placeholder 4"/>
          <p:cNvSpPr>
            <a:spLocks noGrp="1"/>
          </p:cNvSpPr>
          <p:nvPr>
            <p:ph type="ftr" sz="quarter" idx="11"/>
          </p:nvPr>
        </p:nvSpPr>
        <p:spPr/>
        <p:txBody>
          <a:bodyPr/>
          <a:lstStyle/>
          <a:p>
            <a:r>
              <a:rPr lang="en-US"/>
              <a:t>Eng.301 Unit 5 Lesson 3- Great Railway Journeys</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529F05-3295-4D03-942A-D01EAA49F891}" type="datetime1">
              <a:rPr lang="en-US" smtClean="0"/>
              <a:t>11/24/2020</a:t>
            </a:fld>
            <a:endParaRPr lang="en-US"/>
          </a:p>
        </p:txBody>
      </p:sp>
      <p:sp>
        <p:nvSpPr>
          <p:cNvPr id="5" name="Footer Placeholder 4"/>
          <p:cNvSpPr>
            <a:spLocks noGrp="1"/>
          </p:cNvSpPr>
          <p:nvPr>
            <p:ph type="ftr" sz="quarter" idx="11"/>
          </p:nvPr>
        </p:nvSpPr>
        <p:spPr/>
        <p:txBody>
          <a:bodyPr/>
          <a:lstStyle/>
          <a:p>
            <a:r>
              <a:rPr lang="en-US"/>
              <a:t>Eng.301 Unit 5 Lesson 3- Great Railway Journeys</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7917C4-5EC7-4C12-981A-D359C89CD78A}" type="datetime1">
              <a:rPr lang="en-US" smtClean="0"/>
              <a:t>11/24/2020</a:t>
            </a:fld>
            <a:endParaRPr lang="en-US"/>
          </a:p>
        </p:txBody>
      </p:sp>
      <p:sp>
        <p:nvSpPr>
          <p:cNvPr id="6" name="Footer Placeholder 5"/>
          <p:cNvSpPr>
            <a:spLocks noGrp="1"/>
          </p:cNvSpPr>
          <p:nvPr>
            <p:ph type="ftr" sz="quarter" idx="11"/>
          </p:nvPr>
        </p:nvSpPr>
        <p:spPr/>
        <p:txBody>
          <a:bodyPr/>
          <a:lstStyle/>
          <a:p>
            <a:r>
              <a:rPr lang="en-US"/>
              <a:t>Eng.301 Unit 5 Lesson 3- Great Railway Journeys</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E72A89-DF66-47DD-8792-25F7C6DCA99D}" type="datetime1">
              <a:rPr lang="en-US" smtClean="0"/>
              <a:t>11/24/2020</a:t>
            </a:fld>
            <a:endParaRPr lang="en-US"/>
          </a:p>
        </p:txBody>
      </p:sp>
      <p:sp>
        <p:nvSpPr>
          <p:cNvPr id="8" name="Footer Placeholder 7"/>
          <p:cNvSpPr>
            <a:spLocks noGrp="1"/>
          </p:cNvSpPr>
          <p:nvPr>
            <p:ph type="ftr" sz="quarter" idx="11"/>
          </p:nvPr>
        </p:nvSpPr>
        <p:spPr/>
        <p:txBody>
          <a:bodyPr/>
          <a:lstStyle/>
          <a:p>
            <a:r>
              <a:rPr lang="en-US"/>
              <a:t>Eng.301 Unit 5 Lesson 3- Great Railway Journeys</a:t>
            </a:r>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977F75-695F-4B4F-854D-190C251A742C}" type="datetime1">
              <a:rPr lang="en-US" smtClean="0"/>
              <a:t>11/24/2020</a:t>
            </a:fld>
            <a:endParaRPr lang="en-US"/>
          </a:p>
        </p:txBody>
      </p:sp>
      <p:sp>
        <p:nvSpPr>
          <p:cNvPr id="4" name="Footer Placeholder 3"/>
          <p:cNvSpPr>
            <a:spLocks noGrp="1"/>
          </p:cNvSpPr>
          <p:nvPr>
            <p:ph type="ftr" sz="quarter" idx="11"/>
          </p:nvPr>
        </p:nvSpPr>
        <p:spPr/>
        <p:txBody>
          <a:bodyPr/>
          <a:lstStyle/>
          <a:p>
            <a:r>
              <a:rPr lang="en-US"/>
              <a:t>Eng.301 Unit 5 Lesson 3- Great Railway Journeys</a:t>
            </a:r>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AC39A-8686-4537-B045-21C53103C710}" type="datetime1">
              <a:rPr lang="en-US" smtClean="0"/>
              <a:t>11/24/2020</a:t>
            </a:fld>
            <a:endParaRPr lang="en-US"/>
          </a:p>
        </p:txBody>
      </p:sp>
      <p:sp>
        <p:nvSpPr>
          <p:cNvPr id="3" name="Footer Placeholder 2"/>
          <p:cNvSpPr>
            <a:spLocks noGrp="1"/>
          </p:cNvSpPr>
          <p:nvPr>
            <p:ph type="ftr" sz="quarter" idx="11"/>
          </p:nvPr>
        </p:nvSpPr>
        <p:spPr/>
        <p:txBody>
          <a:bodyPr/>
          <a:lstStyle/>
          <a:p>
            <a:r>
              <a:rPr lang="en-US"/>
              <a:t>Eng.301 Unit 5 Lesson 3- Great Railway Journeys</a:t>
            </a:r>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9ABCF6-D7FE-4C96-8C50-F6A7437F12DC}" type="datetime1">
              <a:rPr lang="en-US" smtClean="0"/>
              <a:t>11/24/2020</a:t>
            </a:fld>
            <a:endParaRPr lang="en-US"/>
          </a:p>
        </p:txBody>
      </p:sp>
      <p:sp>
        <p:nvSpPr>
          <p:cNvPr id="6" name="Footer Placeholder 5"/>
          <p:cNvSpPr>
            <a:spLocks noGrp="1"/>
          </p:cNvSpPr>
          <p:nvPr>
            <p:ph type="ftr" sz="quarter" idx="11"/>
          </p:nvPr>
        </p:nvSpPr>
        <p:spPr/>
        <p:txBody>
          <a:bodyPr/>
          <a:lstStyle/>
          <a:p>
            <a:r>
              <a:rPr lang="en-US"/>
              <a:t>Eng.301 Unit 5 Lesson 3- Great Railway Journeys</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830D7B1-C041-4A74-BF13-EF50D89C3B1C}" type="datetime1">
              <a:rPr lang="en-US" smtClean="0"/>
              <a:t>11/24/2020</a:t>
            </a:fld>
            <a:endParaRPr lang="en-US"/>
          </a:p>
        </p:txBody>
      </p:sp>
      <p:sp>
        <p:nvSpPr>
          <p:cNvPr id="6" name="Footer Placeholder 5"/>
          <p:cNvSpPr>
            <a:spLocks noGrp="1"/>
          </p:cNvSpPr>
          <p:nvPr>
            <p:ph type="ftr" sz="quarter" idx="11"/>
          </p:nvPr>
        </p:nvSpPr>
        <p:spPr/>
        <p:txBody>
          <a:bodyPr/>
          <a:lstStyle/>
          <a:p>
            <a:r>
              <a:rPr lang="en-US"/>
              <a:t>Eng.301 Unit 5 Lesson 3- Great Railway Journeys</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sharpenSoften amount="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071D57-5C38-4467-B827-90E0D3040069}" type="datetime1">
              <a:rPr lang="en-US" smtClean="0"/>
              <a:t>11/24/2020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Eng.301 Unit 5 Lesson 3- Great Railway Journeys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3664" y="2949660"/>
            <a:ext cx="7886700" cy="935641"/>
          </a:xfrm>
        </p:spPr>
        <p:txBody>
          <a:bodyPr>
            <a:noAutofit/>
          </a:bodyPr>
          <a:lstStyle/>
          <a:p>
            <a:pPr algn="ctr"/>
            <a:r>
              <a:rPr lang="en-US" sz="4000" b="1" dirty="0">
                <a:solidFill>
                  <a:srgbClr val="C00000"/>
                </a:solidFill>
                <a:latin typeface="Century Gothic" pitchFamily="34" charset="0"/>
              </a:rPr>
              <a:t>New Language Leader 3</a:t>
            </a:r>
          </a:p>
        </p:txBody>
      </p:sp>
      <p:sp>
        <p:nvSpPr>
          <p:cNvPr id="3" name="Content Placeholder 2"/>
          <p:cNvSpPr>
            <a:spLocks noGrp="1"/>
          </p:cNvSpPr>
          <p:nvPr>
            <p:ph idx="1"/>
          </p:nvPr>
        </p:nvSpPr>
        <p:spPr>
          <a:xfrm>
            <a:off x="2038920" y="3885300"/>
            <a:ext cx="7886700" cy="1966860"/>
          </a:xfrm>
        </p:spPr>
        <p:txBody>
          <a:bodyPr>
            <a:normAutofit/>
          </a:bodyPr>
          <a:lstStyle/>
          <a:p>
            <a:pPr marL="0" indent="0" algn="ctr">
              <a:buNone/>
            </a:pPr>
            <a:r>
              <a:rPr lang="en-US" sz="3600" b="1" dirty="0">
                <a:latin typeface="Century Gothic" pitchFamily="34" charset="0"/>
              </a:rPr>
              <a:t>Unit 5</a:t>
            </a:r>
          </a:p>
          <a:p>
            <a:pPr marL="0" indent="0" algn="ctr">
              <a:buNone/>
            </a:pPr>
            <a:r>
              <a:rPr lang="en-US" sz="3600" b="1" dirty="0">
                <a:solidFill>
                  <a:srgbClr val="C00000"/>
                </a:solidFill>
                <a:latin typeface="Century Gothic" pitchFamily="34" charset="0"/>
              </a:rPr>
              <a:t>Lesson 3</a:t>
            </a:r>
          </a:p>
          <a:p>
            <a:pPr marL="0" indent="0" algn="ctr">
              <a:buNone/>
            </a:pPr>
            <a:r>
              <a:rPr lang="en-GB" sz="4000" b="1" dirty="0">
                <a:latin typeface="Century Gothic" pitchFamily="34" charset="0"/>
              </a:rPr>
              <a:t>Great Railway Journey</a:t>
            </a:r>
            <a:endParaRPr lang="en-US" sz="4000" b="1" dirty="0">
              <a:latin typeface="Century Gothic" pitchFamily="34" charset="0"/>
            </a:endParaRPr>
          </a:p>
        </p:txBody>
      </p:sp>
      <p:sp>
        <p:nvSpPr>
          <p:cNvPr id="4" name="TextBox 3"/>
          <p:cNvSpPr txBox="1"/>
          <p:nvPr/>
        </p:nvSpPr>
        <p:spPr>
          <a:xfrm>
            <a:off x="3845169" y="2543209"/>
            <a:ext cx="4037428" cy="584775"/>
          </a:xfrm>
          <a:prstGeom prst="rect">
            <a:avLst/>
          </a:prstGeom>
          <a:noFill/>
        </p:spPr>
        <p:txBody>
          <a:bodyPr wrap="square" rtlCol="1">
            <a:spAutoFit/>
          </a:bodyPr>
          <a:lstStyle/>
          <a:p>
            <a:pPr algn="ctr"/>
            <a:r>
              <a:rPr lang="en-US" sz="3200" b="1" dirty="0">
                <a:latin typeface="Century Gothic" pitchFamily="34" charset="0"/>
              </a:rPr>
              <a:t>English 301</a:t>
            </a:r>
            <a:endParaRPr lang="ar-BH" sz="3200" b="1" dirty="0"/>
          </a:p>
        </p:txBody>
      </p:sp>
      <p:sp>
        <p:nvSpPr>
          <p:cNvPr id="5" name="TextBox 4"/>
          <p:cNvSpPr txBox="1"/>
          <p:nvPr/>
        </p:nvSpPr>
        <p:spPr>
          <a:xfrm>
            <a:off x="2756748" y="1838401"/>
            <a:ext cx="6214270" cy="707886"/>
          </a:xfrm>
          <a:prstGeom prst="rect">
            <a:avLst/>
          </a:prstGeom>
          <a:noFill/>
        </p:spPr>
        <p:txBody>
          <a:bodyPr wrap="square" rtlCol="1">
            <a:spAutoFit/>
          </a:bodyPr>
          <a:lstStyle/>
          <a:p>
            <a:pPr algn="ctr"/>
            <a:r>
              <a:rPr lang="en-US" sz="4000" b="1" dirty="0">
                <a:solidFill>
                  <a:srgbClr val="C00000"/>
                </a:solidFill>
                <a:latin typeface="Century Gothic" pitchFamily="34" charset="0"/>
                <a:ea typeface="+mj-ea"/>
                <a:cs typeface="+mj-cs"/>
              </a:rPr>
              <a:t>Secondary Education</a:t>
            </a:r>
            <a:endParaRPr lang="ar-BH" sz="4000" b="1" dirty="0">
              <a:solidFill>
                <a:srgbClr val="C00000"/>
              </a:solidFill>
              <a:latin typeface="Century Gothic" pitchFamily="34" charset="0"/>
              <a:ea typeface="+mj-ea"/>
              <a:cs typeface="+mj-cs"/>
            </a:endParaRPr>
          </a:p>
        </p:txBody>
      </p:sp>
    </p:spTree>
    <p:extLst>
      <p:ext uri="{BB962C8B-B14F-4D97-AF65-F5344CB8AC3E}">
        <p14:creationId xmlns:p14="http://schemas.microsoft.com/office/powerpoint/2010/main" val="34084941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907093" y="6410825"/>
            <a:ext cx="4114800" cy="365125"/>
          </a:xfrm>
        </p:spPr>
        <p:txBody>
          <a:bodyPr/>
          <a:lstStyle/>
          <a:p>
            <a:r>
              <a:rPr lang="en-US"/>
              <a:t>Eng.301 Unit 5 Lesson 3- Great Railway Journeys</a:t>
            </a:r>
          </a:p>
        </p:txBody>
      </p:sp>
      <p:sp>
        <p:nvSpPr>
          <p:cNvPr id="3" name="Rectangle 2"/>
          <p:cNvSpPr/>
          <p:nvPr/>
        </p:nvSpPr>
        <p:spPr>
          <a:xfrm>
            <a:off x="782759" y="765675"/>
            <a:ext cx="10680800" cy="461665"/>
          </a:xfrm>
          <a:prstGeom prst="rect">
            <a:avLst/>
          </a:prstGeom>
          <a:ln>
            <a:solidFill>
              <a:srgbClr val="002060"/>
            </a:solidFill>
          </a:ln>
        </p:spPr>
        <p:txBody>
          <a:bodyPr wrap="square">
            <a:spAutoFit/>
          </a:bodyPr>
          <a:lstStyle/>
          <a:p>
            <a:r>
              <a:rPr lang="en-US" sz="2400" b="1" dirty="0">
                <a:solidFill>
                  <a:schemeClr val="accent5"/>
                </a:solidFill>
              </a:rPr>
              <a:t>Put in ‘could’ / ‘couldn’t’. If none is possible, use ‘be able to’ in the correct tense: </a:t>
            </a:r>
          </a:p>
        </p:txBody>
      </p:sp>
      <p:sp>
        <p:nvSpPr>
          <p:cNvPr id="4" name="Rectangle 3"/>
          <p:cNvSpPr/>
          <p:nvPr/>
        </p:nvSpPr>
        <p:spPr>
          <a:xfrm>
            <a:off x="782759" y="1430113"/>
            <a:ext cx="10826897" cy="4708981"/>
          </a:xfrm>
          <a:prstGeom prst="rect">
            <a:avLst/>
          </a:prstGeom>
          <a:ln>
            <a:solidFill>
              <a:srgbClr val="002060"/>
            </a:solidFill>
          </a:ln>
        </p:spPr>
        <p:txBody>
          <a:bodyPr wrap="square">
            <a:spAutoFit/>
          </a:bodyPr>
          <a:lstStyle/>
          <a:p>
            <a:pPr marL="342900" indent="-342900">
              <a:lnSpc>
                <a:spcPct val="150000"/>
              </a:lnSpc>
              <a:buFont typeface="+mj-lt"/>
              <a:buAutoNum type="arabicPeriod"/>
            </a:pPr>
            <a:r>
              <a:rPr lang="en-US" sz="2000" dirty="0"/>
              <a:t>__________you swim when you were 10?</a:t>
            </a:r>
          </a:p>
          <a:p>
            <a:pPr marL="342900" indent="-342900">
              <a:lnSpc>
                <a:spcPct val="150000"/>
              </a:lnSpc>
              <a:buFont typeface="+mj-lt"/>
              <a:buAutoNum type="arabicPeriod"/>
            </a:pPr>
            <a:r>
              <a:rPr lang="en-US" sz="2000" dirty="0"/>
              <a:t>We ___________get to the meeting on time yesterday because the train was delayed by one hour.</a:t>
            </a:r>
          </a:p>
          <a:p>
            <a:pPr marL="342900" indent="-342900">
              <a:lnSpc>
                <a:spcPct val="150000"/>
              </a:lnSpc>
              <a:buFont typeface="+mj-lt"/>
              <a:buAutoNum type="arabicPeriod"/>
            </a:pPr>
            <a:r>
              <a:rPr lang="en-US" sz="2000" dirty="0"/>
              <a:t>He ____________arrive at the party on time, even after missing the train, so he was very pleased.</a:t>
            </a:r>
          </a:p>
          <a:p>
            <a:pPr marL="342900" indent="-342900">
              <a:lnSpc>
                <a:spcPct val="150000"/>
              </a:lnSpc>
              <a:buFont typeface="+mj-lt"/>
              <a:buAutoNum type="arabicPeriod"/>
            </a:pPr>
            <a:r>
              <a:rPr lang="en-US" sz="2000" dirty="0"/>
              <a:t>I ___________drive a car until I was 34, then I moved to the </a:t>
            </a:r>
            <a:r>
              <a:rPr lang="en-US" sz="2000" dirty="0" smtClean="0"/>
              <a:t>countryside.</a:t>
            </a:r>
            <a:endParaRPr lang="en-US" sz="2000" dirty="0"/>
          </a:p>
          <a:p>
            <a:pPr marL="342900" indent="-342900">
              <a:lnSpc>
                <a:spcPct val="150000"/>
              </a:lnSpc>
              <a:buFont typeface="+mj-lt"/>
              <a:buAutoNum type="arabicPeriod"/>
            </a:pPr>
            <a:r>
              <a:rPr lang="en-US" sz="2000" dirty="0"/>
              <a:t>I looked everywhere for my glasses but I ___________find them anywhere.</a:t>
            </a:r>
          </a:p>
          <a:p>
            <a:pPr marL="342900" indent="-342900">
              <a:lnSpc>
                <a:spcPct val="150000"/>
              </a:lnSpc>
              <a:buFont typeface="+mj-lt"/>
              <a:buAutoNum type="arabicPeriod"/>
            </a:pPr>
            <a:r>
              <a:rPr lang="en-US" sz="2000" dirty="0"/>
              <a:t>I searched for your house for ages, luckily I ___________find it in the end.</a:t>
            </a:r>
          </a:p>
          <a:p>
            <a:pPr marL="342900" indent="-342900">
              <a:lnSpc>
                <a:spcPct val="150000"/>
              </a:lnSpc>
              <a:buFont typeface="+mj-lt"/>
              <a:buAutoNum type="arabicPeriod"/>
            </a:pPr>
            <a:r>
              <a:rPr lang="en-US" sz="2000" dirty="0"/>
              <a:t>I read the book three times but I _________understand it.</a:t>
            </a:r>
          </a:p>
          <a:p>
            <a:pPr marL="342900" indent="-342900">
              <a:lnSpc>
                <a:spcPct val="150000"/>
              </a:lnSpc>
              <a:buFont typeface="+mj-lt"/>
              <a:buAutoNum type="arabicPeriod"/>
            </a:pPr>
            <a:r>
              <a:rPr lang="en-US" sz="2000" dirty="0"/>
              <a:t>When the car broke down I was really pleased because I ____________solve the problem. </a:t>
            </a:r>
          </a:p>
          <a:p>
            <a:pPr marL="342900" indent="-342900">
              <a:lnSpc>
                <a:spcPct val="150000"/>
              </a:lnSpc>
              <a:buFont typeface="+mj-lt"/>
              <a:buAutoNum type="arabicPeriod"/>
            </a:pPr>
            <a:r>
              <a:rPr lang="en-US" sz="2000" dirty="0"/>
              <a:t>I ___________understand the chapter we had to read for homework. It was so difficult. </a:t>
            </a:r>
          </a:p>
          <a:p>
            <a:pPr marL="342900" indent="-342900">
              <a:lnSpc>
                <a:spcPct val="150000"/>
              </a:lnSpc>
              <a:buFont typeface="+mj-lt"/>
              <a:buAutoNum type="arabicPeriod"/>
            </a:pPr>
            <a:r>
              <a:rPr lang="en-US" sz="2000" dirty="0"/>
              <a:t>He _____________cope with the stresses and strains of the job.</a:t>
            </a:r>
          </a:p>
        </p:txBody>
      </p:sp>
      <p:sp>
        <p:nvSpPr>
          <p:cNvPr id="5" name="Rectangle 4"/>
          <p:cNvSpPr/>
          <p:nvPr/>
        </p:nvSpPr>
        <p:spPr>
          <a:xfrm>
            <a:off x="1419341" y="1565935"/>
            <a:ext cx="797013" cy="400110"/>
          </a:xfrm>
          <a:prstGeom prst="rect">
            <a:avLst/>
          </a:prstGeom>
        </p:spPr>
        <p:txBody>
          <a:bodyPr wrap="none">
            <a:spAutoFit/>
          </a:bodyPr>
          <a:lstStyle/>
          <a:p>
            <a:r>
              <a:rPr lang="en-US" sz="2000" b="1" dirty="0">
                <a:solidFill>
                  <a:srgbClr val="C00000"/>
                </a:solidFill>
              </a:rPr>
              <a:t>Could</a:t>
            </a:r>
            <a:endParaRPr lang="en-US" b="1" dirty="0">
              <a:solidFill>
                <a:srgbClr val="C00000"/>
              </a:solidFill>
            </a:endParaRPr>
          </a:p>
        </p:txBody>
      </p:sp>
      <p:sp>
        <p:nvSpPr>
          <p:cNvPr id="6" name="Rectangle 5"/>
          <p:cNvSpPr/>
          <p:nvPr/>
        </p:nvSpPr>
        <p:spPr>
          <a:xfrm>
            <a:off x="1817848" y="2024984"/>
            <a:ext cx="1058623" cy="400110"/>
          </a:xfrm>
          <a:prstGeom prst="rect">
            <a:avLst/>
          </a:prstGeom>
        </p:spPr>
        <p:txBody>
          <a:bodyPr wrap="none">
            <a:spAutoFit/>
          </a:bodyPr>
          <a:lstStyle/>
          <a:p>
            <a:r>
              <a:rPr lang="en-US" sz="2000" b="1" dirty="0">
                <a:solidFill>
                  <a:srgbClr val="C00000"/>
                </a:solidFill>
              </a:rPr>
              <a:t>couldn’t</a:t>
            </a:r>
          </a:p>
        </p:txBody>
      </p:sp>
      <p:sp>
        <p:nvSpPr>
          <p:cNvPr id="7" name="Rectangle 6"/>
          <p:cNvSpPr/>
          <p:nvPr/>
        </p:nvSpPr>
        <p:spPr>
          <a:xfrm>
            <a:off x="1633951" y="2486330"/>
            <a:ext cx="1455398" cy="400110"/>
          </a:xfrm>
          <a:prstGeom prst="rect">
            <a:avLst/>
          </a:prstGeom>
        </p:spPr>
        <p:txBody>
          <a:bodyPr wrap="none">
            <a:spAutoFit/>
          </a:bodyPr>
          <a:lstStyle/>
          <a:p>
            <a:r>
              <a:rPr lang="en-US" sz="2000" b="1" dirty="0">
                <a:solidFill>
                  <a:srgbClr val="C00000"/>
                </a:solidFill>
              </a:rPr>
              <a:t>was able to </a:t>
            </a:r>
          </a:p>
        </p:txBody>
      </p:sp>
      <p:sp>
        <p:nvSpPr>
          <p:cNvPr id="8" name="Rectangle 7"/>
          <p:cNvSpPr/>
          <p:nvPr/>
        </p:nvSpPr>
        <p:spPr>
          <a:xfrm>
            <a:off x="1463665" y="2931552"/>
            <a:ext cx="1058623" cy="400110"/>
          </a:xfrm>
          <a:prstGeom prst="rect">
            <a:avLst/>
          </a:prstGeom>
        </p:spPr>
        <p:txBody>
          <a:bodyPr wrap="none">
            <a:spAutoFit/>
          </a:bodyPr>
          <a:lstStyle/>
          <a:p>
            <a:r>
              <a:rPr lang="en-US" sz="2000" b="1" dirty="0">
                <a:solidFill>
                  <a:srgbClr val="C00000"/>
                </a:solidFill>
              </a:rPr>
              <a:t>couldn’t</a:t>
            </a:r>
          </a:p>
        </p:txBody>
      </p:sp>
      <p:sp>
        <p:nvSpPr>
          <p:cNvPr id="9" name="Rectangle 8"/>
          <p:cNvSpPr/>
          <p:nvPr/>
        </p:nvSpPr>
        <p:spPr>
          <a:xfrm>
            <a:off x="5632039" y="3385650"/>
            <a:ext cx="1058623" cy="400110"/>
          </a:xfrm>
          <a:prstGeom prst="rect">
            <a:avLst/>
          </a:prstGeom>
        </p:spPr>
        <p:txBody>
          <a:bodyPr wrap="none">
            <a:spAutoFit/>
          </a:bodyPr>
          <a:lstStyle/>
          <a:p>
            <a:r>
              <a:rPr lang="en-US" sz="2000" b="1" dirty="0">
                <a:solidFill>
                  <a:srgbClr val="C00000"/>
                </a:solidFill>
              </a:rPr>
              <a:t>couldn’t</a:t>
            </a:r>
          </a:p>
        </p:txBody>
      </p:sp>
      <p:sp>
        <p:nvSpPr>
          <p:cNvPr id="10" name="Rectangle 9"/>
          <p:cNvSpPr/>
          <p:nvPr/>
        </p:nvSpPr>
        <p:spPr>
          <a:xfrm>
            <a:off x="5632039" y="3847595"/>
            <a:ext cx="1455398" cy="400110"/>
          </a:xfrm>
          <a:prstGeom prst="rect">
            <a:avLst/>
          </a:prstGeom>
        </p:spPr>
        <p:txBody>
          <a:bodyPr wrap="none">
            <a:spAutoFit/>
          </a:bodyPr>
          <a:lstStyle/>
          <a:p>
            <a:r>
              <a:rPr lang="en-US" sz="2000" b="1" dirty="0">
                <a:solidFill>
                  <a:srgbClr val="C00000"/>
                </a:solidFill>
              </a:rPr>
              <a:t>was able to </a:t>
            </a:r>
          </a:p>
        </p:txBody>
      </p:sp>
      <p:sp>
        <p:nvSpPr>
          <p:cNvPr id="11" name="Rectangle 10"/>
          <p:cNvSpPr/>
          <p:nvPr/>
        </p:nvSpPr>
        <p:spPr>
          <a:xfrm>
            <a:off x="4708327" y="4306595"/>
            <a:ext cx="1058623" cy="400110"/>
          </a:xfrm>
          <a:prstGeom prst="rect">
            <a:avLst/>
          </a:prstGeom>
        </p:spPr>
        <p:txBody>
          <a:bodyPr wrap="none">
            <a:spAutoFit/>
          </a:bodyPr>
          <a:lstStyle/>
          <a:p>
            <a:r>
              <a:rPr lang="en-US" sz="2000" b="1" dirty="0">
                <a:solidFill>
                  <a:srgbClr val="C00000"/>
                </a:solidFill>
              </a:rPr>
              <a:t>couldn’t</a:t>
            </a:r>
          </a:p>
        </p:txBody>
      </p:sp>
      <p:sp>
        <p:nvSpPr>
          <p:cNvPr id="12" name="Rectangle 11"/>
          <p:cNvSpPr/>
          <p:nvPr/>
        </p:nvSpPr>
        <p:spPr>
          <a:xfrm>
            <a:off x="7087437" y="4758601"/>
            <a:ext cx="1455398" cy="400110"/>
          </a:xfrm>
          <a:prstGeom prst="rect">
            <a:avLst/>
          </a:prstGeom>
        </p:spPr>
        <p:txBody>
          <a:bodyPr wrap="none">
            <a:spAutoFit/>
          </a:bodyPr>
          <a:lstStyle/>
          <a:p>
            <a:r>
              <a:rPr lang="en-US" sz="2000" b="1" dirty="0">
                <a:solidFill>
                  <a:srgbClr val="C00000"/>
                </a:solidFill>
              </a:rPr>
              <a:t>was able to </a:t>
            </a:r>
          </a:p>
        </p:txBody>
      </p:sp>
      <p:sp>
        <p:nvSpPr>
          <p:cNvPr id="13" name="Rectangle 12"/>
          <p:cNvSpPr/>
          <p:nvPr/>
        </p:nvSpPr>
        <p:spPr>
          <a:xfrm>
            <a:off x="1531991" y="5218345"/>
            <a:ext cx="1058623" cy="400110"/>
          </a:xfrm>
          <a:prstGeom prst="rect">
            <a:avLst/>
          </a:prstGeom>
        </p:spPr>
        <p:txBody>
          <a:bodyPr wrap="none">
            <a:spAutoFit/>
          </a:bodyPr>
          <a:lstStyle/>
          <a:p>
            <a:r>
              <a:rPr lang="en-US" sz="2000" b="1" dirty="0">
                <a:solidFill>
                  <a:srgbClr val="C00000"/>
                </a:solidFill>
              </a:rPr>
              <a:t>couldn’t</a:t>
            </a:r>
          </a:p>
        </p:txBody>
      </p:sp>
      <p:sp>
        <p:nvSpPr>
          <p:cNvPr id="14" name="Rectangle 13"/>
          <p:cNvSpPr/>
          <p:nvPr/>
        </p:nvSpPr>
        <p:spPr>
          <a:xfrm>
            <a:off x="1506748" y="5669839"/>
            <a:ext cx="1740733" cy="400110"/>
          </a:xfrm>
          <a:prstGeom prst="rect">
            <a:avLst/>
          </a:prstGeom>
        </p:spPr>
        <p:txBody>
          <a:bodyPr wrap="none">
            <a:spAutoFit/>
          </a:bodyPr>
          <a:lstStyle/>
          <a:p>
            <a:r>
              <a:rPr lang="en-US" sz="2000" b="1" dirty="0">
                <a:solidFill>
                  <a:srgbClr val="C00000"/>
                </a:solidFill>
              </a:rPr>
              <a:t>wasn't able to </a:t>
            </a:r>
          </a:p>
        </p:txBody>
      </p:sp>
      <p:sp>
        <p:nvSpPr>
          <p:cNvPr id="15" name="Rectangle 14"/>
          <p:cNvSpPr/>
          <p:nvPr/>
        </p:nvSpPr>
        <p:spPr>
          <a:xfrm>
            <a:off x="733823" y="163398"/>
            <a:ext cx="2139817" cy="461665"/>
          </a:xfrm>
          <a:prstGeom prst="rect">
            <a:avLst/>
          </a:prstGeom>
        </p:spPr>
        <p:txBody>
          <a:bodyPr wrap="none">
            <a:spAutoFit/>
          </a:bodyPr>
          <a:lstStyle/>
          <a:p>
            <a:r>
              <a:rPr lang="en-US" sz="2400" b="1" dirty="0">
                <a:solidFill>
                  <a:srgbClr val="FF0000"/>
                </a:solidFill>
              </a:rPr>
              <a:t>PRACTICE TIME</a:t>
            </a:r>
          </a:p>
        </p:txBody>
      </p:sp>
    </p:spTree>
    <p:extLst>
      <p:ext uri="{BB962C8B-B14F-4D97-AF65-F5344CB8AC3E}">
        <p14:creationId xmlns:p14="http://schemas.microsoft.com/office/powerpoint/2010/main" val="13327921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circle(in)">
                                      <p:cBhvr>
                                        <p:cTn id="57" dur="20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circle(in)">
                                      <p:cBhvr>
                                        <p:cTn id="62" dur="20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1000"/>
                                        <p:tgtEl>
                                          <p:spTgt spid="12"/>
                                        </p:tgtEl>
                                      </p:cBhvr>
                                    </p:animEffect>
                                    <p:anim calcmode="lin" valueType="num">
                                      <p:cBhvr>
                                        <p:cTn id="68" dur="1000" fill="hold"/>
                                        <p:tgtEl>
                                          <p:spTgt spid="12"/>
                                        </p:tgtEl>
                                        <p:attrNameLst>
                                          <p:attrName>ppt_x</p:attrName>
                                        </p:attrNameLst>
                                      </p:cBhvr>
                                      <p:tavLst>
                                        <p:tav tm="0">
                                          <p:val>
                                            <p:strVal val="#ppt_x"/>
                                          </p:val>
                                        </p:tav>
                                        <p:tav tm="100000">
                                          <p:val>
                                            <p:strVal val="#ppt_x"/>
                                          </p:val>
                                        </p:tav>
                                      </p:tavLst>
                                    </p:anim>
                                    <p:anim calcmode="lin" valueType="num">
                                      <p:cBhvr>
                                        <p:cTn id="6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fade">
                                      <p:cBhvr>
                                        <p:cTn id="74" dur="1000"/>
                                        <p:tgtEl>
                                          <p:spTgt spid="13"/>
                                        </p:tgtEl>
                                      </p:cBhvr>
                                    </p:animEffect>
                                    <p:anim calcmode="lin" valueType="num">
                                      <p:cBhvr>
                                        <p:cTn id="75" dur="1000" fill="hold"/>
                                        <p:tgtEl>
                                          <p:spTgt spid="13"/>
                                        </p:tgtEl>
                                        <p:attrNameLst>
                                          <p:attrName>ppt_x</p:attrName>
                                        </p:attrNameLst>
                                      </p:cBhvr>
                                      <p:tavLst>
                                        <p:tav tm="0">
                                          <p:val>
                                            <p:strVal val="#ppt_x"/>
                                          </p:val>
                                        </p:tav>
                                        <p:tav tm="100000">
                                          <p:val>
                                            <p:strVal val="#ppt_x"/>
                                          </p:val>
                                        </p:tav>
                                      </p:tavLst>
                                    </p:anim>
                                    <p:anim calcmode="lin" valueType="num">
                                      <p:cBhvr>
                                        <p:cTn id="7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circle(in)">
                                      <p:cBhvr>
                                        <p:cTn id="81"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P spid="7" grpId="0"/>
      <p:bldP spid="8" grpId="0"/>
      <p:bldP spid="9" grpId="0"/>
      <p:bldP spid="10" grpId="0"/>
      <p:bldP spid="11" grpId="0"/>
      <p:bldP spid="12"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7" name="Rounded Rectangle 36"/>
          <p:cNvSpPr/>
          <p:nvPr/>
        </p:nvSpPr>
        <p:spPr>
          <a:xfrm>
            <a:off x="1395663" y="3193516"/>
            <a:ext cx="1503948" cy="347937"/>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3155740" y="2654257"/>
            <a:ext cx="631906" cy="27672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1673440" y="1716526"/>
            <a:ext cx="1532728" cy="31607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1491917" y="794084"/>
            <a:ext cx="1311442" cy="30079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p:txBody>
          <a:bodyPr/>
          <a:lstStyle/>
          <a:p>
            <a:r>
              <a:rPr lang="en-US"/>
              <a:t>Eng.301 Unit 5 Lesson 3- Great Railway Journeys</a:t>
            </a:r>
          </a:p>
        </p:txBody>
      </p:sp>
      <p:sp>
        <p:nvSpPr>
          <p:cNvPr id="4" name="Rectangle 3"/>
          <p:cNvSpPr/>
          <p:nvPr/>
        </p:nvSpPr>
        <p:spPr>
          <a:xfrm>
            <a:off x="320348" y="447465"/>
            <a:ext cx="6934596" cy="3477875"/>
          </a:xfrm>
          <a:prstGeom prst="rect">
            <a:avLst/>
          </a:prstGeom>
        </p:spPr>
        <p:txBody>
          <a:bodyPr wrap="square">
            <a:spAutoFit/>
          </a:bodyPr>
          <a:lstStyle/>
          <a:p>
            <a:pPr marL="342900" indent="-342900">
              <a:buAutoNum type="alphaLcParenR"/>
            </a:pPr>
            <a:r>
              <a:rPr lang="en-US" sz="2000" dirty="0">
                <a:solidFill>
                  <a:prstClr val="black"/>
                </a:solidFill>
              </a:rPr>
              <a:t>- Did you fix the car?</a:t>
            </a:r>
          </a:p>
          <a:p>
            <a:r>
              <a:rPr lang="en-US" sz="2000" dirty="0">
                <a:solidFill>
                  <a:prstClr val="black"/>
                </a:solidFill>
              </a:rPr>
              <a:t>       - Yes, I </a:t>
            </a:r>
            <a:r>
              <a:rPr lang="en-US" sz="2000" b="1" dirty="0">
                <a:solidFill>
                  <a:prstClr val="black"/>
                </a:solidFill>
              </a:rPr>
              <a:t>managed to /could  </a:t>
            </a:r>
            <a:r>
              <a:rPr lang="en-US" sz="2000" dirty="0">
                <a:solidFill>
                  <a:prstClr val="black"/>
                </a:solidFill>
              </a:rPr>
              <a:t>repair it.</a:t>
            </a:r>
          </a:p>
          <a:p>
            <a:endParaRPr lang="en-US" sz="2000" dirty="0">
              <a:solidFill>
                <a:prstClr val="black"/>
              </a:solidFill>
            </a:endParaRPr>
          </a:p>
          <a:p>
            <a:r>
              <a:rPr lang="en-US" sz="2000" dirty="0">
                <a:solidFill>
                  <a:prstClr val="black"/>
                </a:solidFill>
              </a:rPr>
              <a:t>b)   - Did you </a:t>
            </a:r>
            <a:r>
              <a:rPr lang="en-US" sz="2000" dirty="0" smtClean="0">
                <a:solidFill>
                  <a:prstClr val="black"/>
                </a:solidFill>
              </a:rPr>
              <a:t>do </a:t>
            </a:r>
            <a:r>
              <a:rPr lang="en-US" sz="2000" dirty="0">
                <a:solidFill>
                  <a:prstClr val="black"/>
                </a:solidFill>
              </a:rPr>
              <a:t>lots of assignments last academic year?</a:t>
            </a:r>
          </a:p>
          <a:p>
            <a:r>
              <a:rPr lang="en-US" sz="2000" dirty="0">
                <a:solidFill>
                  <a:prstClr val="black"/>
                </a:solidFill>
              </a:rPr>
              <a:t>       - No, we </a:t>
            </a:r>
            <a:r>
              <a:rPr lang="en-US" sz="2000" b="1" dirty="0">
                <a:solidFill>
                  <a:prstClr val="black"/>
                </a:solidFill>
              </a:rPr>
              <a:t>didn’t have to / mustn’t </a:t>
            </a:r>
            <a:r>
              <a:rPr lang="en-US" sz="2000" dirty="0">
                <a:solidFill>
                  <a:prstClr val="black"/>
                </a:solidFill>
              </a:rPr>
              <a:t>do many.</a:t>
            </a:r>
          </a:p>
          <a:p>
            <a:endParaRPr lang="en-US" sz="2000" dirty="0">
              <a:solidFill>
                <a:prstClr val="black"/>
              </a:solidFill>
            </a:endParaRPr>
          </a:p>
          <a:p>
            <a:pPr marL="342900" indent="-342900">
              <a:buAutoNum type="alphaLcParenR" startAt="3"/>
            </a:pPr>
            <a:r>
              <a:rPr lang="en-US" sz="2000" dirty="0">
                <a:solidFill>
                  <a:prstClr val="black"/>
                </a:solidFill>
              </a:rPr>
              <a:t>- Were your parents strict when you were a kid?</a:t>
            </a:r>
          </a:p>
          <a:p>
            <a:r>
              <a:rPr lang="en-US" sz="2000" dirty="0">
                <a:solidFill>
                  <a:prstClr val="black"/>
                </a:solidFill>
              </a:rPr>
              <a:t>       -No, we </a:t>
            </a:r>
            <a:r>
              <a:rPr lang="en-US" sz="2000" b="1" dirty="0">
                <a:solidFill>
                  <a:prstClr val="black"/>
                </a:solidFill>
              </a:rPr>
              <a:t>didn’t have to/could </a:t>
            </a:r>
            <a:r>
              <a:rPr lang="en-US" sz="2000" dirty="0">
                <a:solidFill>
                  <a:prstClr val="black"/>
                </a:solidFill>
              </a:rPr>
              <a:t>do whatever we wanted to do.</a:t>
            </a:r>
          </a:p>
          <a:p>
            <a:r>
              <a:rPr lang="en-US" sz="2000" dirty="0">
                <a:solidFill>
                  <a:prstClr val="black"/>
                </a:solidFill>
              </a:rPr>
              <a:t> </a:t>
            </a:r>
          </a:p>
          <a:p>
            <a:r>
              <a:rPr lang="en-US" sz="2000" dirty="0">
                <a:solidFill>
                  <a:prstClr val="black"/>
                </a:solidFill>
              </a:rPr>
              <a:t>d)    - You </a:t>
            </a:r>
            <a:r>
              <a:rPr lang="en-US" sz="2000" b="1" dirty="0">
                <a:solidFill>
                  <a:prstClr val="black"/>
                </a:solidFill>
              </a:rPr>
              <a:t>didn't have to</a:t>
            </a:r>
            <a:r>
              <a:rPr lang="en-US" sz="2000" dirty="0">
                <a:solidFill>
                  <a:prstClr val="black"/>
                </a:solidFill>
              </a:rPr>
              <a:t> / </a:t>
            </a:r>
            <a:r>
              <a:rPr lang="en-US" sz="2000" b="1" dirty="0">
                <a:solidFill>
                  <a:prstClr val="black"/>
                </a:solidFill>
              </a:rPr>
              <a:t>couldn’t </a:t>
            </a:r>
            <a:r>
              <a:rPr lang="en-US" sz="2000" dirty="0">
                <a:solidFill>
                  <a:prstClr val="black"/>
                </a:solidFill>
              </a:rPr>
              <a:t> play this silly game. </a:t>
            </a:r>
          </a:p>
          <a:p>
            <a:r>
              <a:rPr lang="en-US" sz="2000" dirty="0">
                <a:solidFill>
                  <a:prstClr val="black"/>
                </a:solidFill>
              </a:rPr>
              <a:t>        -It’s okay. Nobody forced me to play it any way.</a:t>
            </a:r>
          </a:p>
        </p:txBody>
      </p:sp>
      <p:sp>
        <p:nvSpPr>
          <p:cNvPr id="11" name="Rectangle 10"/>
          <p:cNvSpPr/>
          <p:nvPr/>
        </p:nvSpPr>
        <p:spPr>
          <a:xfrm>
            <a:off x="140713" y="34262"/>
            <a:ext cx="3065455" cy="400110"/>
          </a:xfrm>
          <a:prstGeom prst="rect">
            <a:avLst/>
          </a:prstGeom>
        </p:spPr>
        <p:txBody>
          <a:bodyPr wrap="none">
            <a:spAutoFit/>
          </a:bodyPr>
          <a:lstStyle/>
          <a:p>
            <a:pPr lvl="0"/>
            <a:r>
              <a:rPr lang="en-US" sz="2000" b="1" dirty="0">
                <a:solidFill>
                  <a:schemeClr val="accent1">
                    <a:lumMod val="50000"/>
                  </a:schemeClr>
                </a:solidFill>
              </a:rPr>
              <a:t>1) Choose the correct word</a:t>
            </a:r>
          </a:p>
        </p:txBody>
      </p:sp>
      <p:sp>
        <p:nvSpPr>
          <p:cNvPr id="13" name="Rectangle 12"/>
          <p:cNvSpPr/>
          <p:nvPr/>
        </p:nvSpPr>
        <p:spPr>
          <a:xfrm>
            <a:off x="29655" y="4037881"/>
            <a:ext cx="11887200" cy="384721"/>
          </a:xfrm>
          <a:prstGeom prst="rect">
            <a:avLst/>
          </a:prstGeom>
        </p:spPr>
        <p:txBody>
          <a:bodyPr wrap="square">
            <a:spAutoFit/>
          </a:bodyPr>
          <a:lstStyle/>
          <a:p>
            <a:r>
              <a:rPr lang="en-US" sz="1900" b="1" dirty="0">
                <a:solidFill>
                  <a:srgbClr val="002060"/>
                </a:solidFill>
              </a:rPr>
              <a:t>2) Complete the second sentence so that it has a similar meaning to the first, using a form of could, able to, have to.</a:t>
            </a:r>
          </a:p>
        </p:txBody>
      </p:sp>
      <p:sp>
        <p:nvSpPr>
          <p:cNvPr id="14" name="Rectangle 13"/>
          <p:cNvSpPr/>
          <p:nvPr/>
        </p:nvSpPr>
        <p:spPr>
          <a:xfrm>
            <a:off x="140713" y="4359074"/>
            <a:ext cx="11858758" cy="1938992"/>
          </a:xfrm>
          <a:prstGeom prst="rect">
            <a:avLst/>
          </a:prstGeom>
        </p:spPr>
        <p:txBody>
          <a:bodyPr wrap="square">
            <a:spAutoFit/>
          </a:bodyPr>
          <a:lstStyle/>
          <a:p>
            <a:pPr marL="342900" indent="-342900">
              <a:lnSpc>
                <a:spcPct val="150000"/>
              </a:lnSpc>
              <a:buAutoNum type="alphaLcParenR"/>
            </a:pPr>
            <a:r>
              <a:rPr lang="en-US" sz="2000" dirty="0"/>
              <a:t>It wasn’t possible to repair your computer.==_______________________ repair your computer.</a:t>
            </a:r>
          </a:p>
          <a:p>
            <a:pPr marL="342900" indent="-342900">
              <a:lnSpc>
                <a:spcPct val="150000"/>
              </a:lnSpc>
              <a:buAutoNum type="alphaLcParenR"/>
            </a:pPr>
            <a:r>
              <a:rPr lang="en-US" sz="2000" dirty="0"/>
              <a:t>I had the ability to draw well when I was a child. === I ____________________sing well when I was a child.</a:t>
            </a:r>
          </a:p>
          <a:p>
            <a:pPr marL="342900" indent="-342900">
              <a:lnSpc>
                <a:spcPct val="150000"/>
              </a:lnSpc>
              <a:buAutoNum type="alphaLcParenR"/>
            </a:pPr>
            <a:r>
              <a:rPr lang="en-US" sz="2000" dirty="0"/>
              <a:t>It wasn’t necessary for John to wear a suit.=== John ________________wear a suit.</a:t>
            </a:r>
          </a:p>
          <a:p>
            <a:pPr marL="342900" indent="-342900">
              <a:lnSpc>
                <a:spcPct val="150000"/>
              </a:lnSpc>
              <a:buAutoNum type="alphaLcParenR"/>
            </a:pPr>
            <a:r>
              <a:rPr lang="en-US" sz="2000" dirty="0"/>
              <a:t>It was necessary for me to pay a 25 BD fine. === I ______________ pay a 25 BD fine.</a:t>
            </a:r>
          </a:p>
        </p:txBody>
      </p:sp>
      <p:sp>
        <p:nvSpPr>
          <p:cNvPr id="15" name="Rectangle 14"/>
          <p:cNvSpPr/>
          <p:nvPr/>
        </p:nvSpPr>
        <p:spPr>
          <a:xfrm>
            <a:off x="5370069" y="4473318"/>
            <a:ext cx="2789418" cy="400110"/>
          </a:xfrm>
          <a:prstGeom prst="rect">
            <a:avLst/>
          </a:prstGeom>
        </p:spPr>
        <p:txBody>
          <a:bodyPr wrap="none">
            <a:spAutoFit/>
          </a:bodyPr>
          <a:lstStyle/>
          <a:p>
            <a:r>
              <a:rPr lang="en-US" sz="2000" b="1" dirty="0">
                <a:solidFill>
                  <a:srgbClr val="C00000"/>
                </a:solidFill>
              </a:rPr>
              <a:t>couldn’t / wasn’t able to</a:t>
            </a:r>
          </a:p>
        </p:txBody>
      </p:sp>
      <p:sp>
        <p:nvSpPr>
          <p:cNvPr id="16" name="Rectangle 15"/>
          <p:cNvSpPr/>
          <p:nvPr/>
        </p:nvSpPr>
        <p:spPr>
          <a:xfrm>
            <a:off x="6209690" y="4921401"/>
            <a:ext cx="2205925" cy="400110"/>
          </a:xfrm>
          <a:prstGeom prst="rect">
            <a:avLst/>
          </a:prstGeom>
        </p:spPr>
        <p:txBody>
          <a:bodyPr wrap="none">
            <a:spAutoFit/>
          </a:bodyPr>
          <a:lstStyle/>
          <a:p>
            <a:r>
              <a:rPr lang="en-US" sz="2000" b="1" dirty="0">
                <a:solidFill>
                  <a:srgbClr val="C00000"/>
                </a:solidFill>
              </a:rPr>
              <a:t>c</a:t>
            </a:r>
            <a:r>
              <a:rPr lang="en-US" sz="2000" b="1" dirty="0" smtClean="0">
                <a:solidFill>
                  <a:srgbClr val="C00000"/>
                </a:solidFill>
              </a:rPr>
              <a:t>ould </a:t>
            </a:r>
            <a:r>
              <a:rPr lang="en-US" sz="2000" b="1" dirty="0">
                <a:solidFill>
                  <a:srgbClr val="C00000"/>
                </a:solidFill>
              </a:rPr>
              <a:t>/ was able to</a:t>
            </a:r>
          </a:p>
        </p:txBody>
      </p:sp>
      <p:sp>
        <p:nvSpPr>
          <p:cNvPr id="18" name="Rectangle 17"/>
          <p:cNvSpPr/>
          <p:nvPr/>
        </p:nvSpPr>
        <p:spPr>
          <a:xfrm>
            <a:off x="6070092" y="5389734"/>
            <a:ext cx="1697651" cy="400110"/>
          </a:xfrm>
          <a:prstGeom prst="rect">
            <a:avLst/>
          </a:prstGeom>
        </p:spPr>
        <p:txBody>
          <a:bodyPr wrap="square">
            <a:spAutoFit/>
          </a:bodyPr>
          <a:lstStyle/>
          <a:p>
            <a:pPr lvl="0"/>
            <a:r>
              <a:rPr lang="en-US" sz="2000" b="1" dirty="0">
                <a:solidFill>
                  <a:srgbClr val="C00000"/>
                </a:solidFill>
              </a:rPr>
              <a:t>didn’t have to</a:t>
            </a:r>
          </a:p>
        </p:txBody>
      </p:sp>
      <p:sp>
        <p:nvSpPr>
          <p:cNvPr id="19" name="Rectangle 18"/>
          <p:cNvSpPr/>
          <p:nvPr/>
        </p:nvSpPr>
        <p:spPr>
          <a:xfrm>
            <a:off x="6070092" y="5838930"/>
            <a:ext cx="868251" cy="400110"/>
          </a:xfrm>
          <a:prstGeom prst="rect">
            <a:avLst/>
          </a:prstGeom>
        </p:spPr>
        <p:txBody>
          <a:bodyPr wrap="none">
            <a:spAutoFit/>
          </a:bodyPr>
          <a:lstStyle/>
          <a:p>
            <a:r>
              <a:rPr lang="en-US" sz="2000" b="1" dirty="0">
                <a:solidFill>
                  <a:srgbClr val="C00000"/>
                </a:solidFill>
              </a:rPr>
              <a:t>had to</a:t>
            </a:r>
          </a:p>
        </p:txBody>
      </p:sp>
    </p:spTree>
    <p:extLst>
      <p:ext uri="{BB962C8B-B14F-4D97-AF65-F5344CB8AC3E}">
        <p14:creationId xmlns:p14="http://schemas.microsoft.com/office/powerpoint/2010/main" val="31112506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ircle(in)">
                                      <p:cBhvr>
                                        <p:cTn id="10" dur="2000"/>
                                        <p:tgtEl>
                                          <p:spTgt spid="11"/>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ircle(in)">
                                      <p:cBhvr>
                                        <p:cTn id="13" dur="2000"/>
                                        <p:tgtEl>
                                          <p:spTgt spid="13"/>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circle(in)">
                                      <p:cBhvr>
                                        <p:cTn id="16" dur="2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1000"/>
                                        <p:tgtEl>
                                          <p:spTgt spid="33"/>
                                        </p:tgtEl>
                                      </p:cBhvr>
                                    </p:animEffect>
                                    <p:anim calcmode="lin" valueType="num">
                                      <p:cBhvr>
                                        <p:cTn id="22" dur="1000" fill="hold"/>
                                        <p:tgtEl>
                                          <p:spTgt spid="33"/>
                                        </p:tgtEl>
                                        <p:attrNameLst>
                                          <p:attrName>ppt_x</p:attrName>
                                        </p:attrNameLst>
                                      </p:cBhvr>
                                      <p:tavLst>
                                        <p:tav tm="0">
                                          <p:val>
                                            <p:strVal val="#ppt_x"/>
                                          </p:val>
                                        </p:tav>
                                        <p:tav tm="100000">
                                          <p:val>
                                            <p:strVal val="#ppt_x"/>
                                          </p:val>
                                        </p:tav>
                                      </p:tavLst>
                                    </p:anim>
                                    <p:anim calcmode="lin" valueType="num">
                                      <p:cBhvr>
                                        <p:cTn id="2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1000"/>
                                        <p:tgtEl>
                                          <p:spTgt spid="35"/>
                                        </p:tgtEl>
                                      </p:cBhvr>
                                    </p:animEffect>
                                    <p:anim calcmode="lin" valueType="num">
                                      <p:cBhvr>
                                        <p:cTn id="29" dur="1000" fill="hold"/>
                                        <p:tgtEl>
                                          <p:spTgt spid="35"/>
                                        </p:tgtEl>
                                        <p:attrNameLst>
                                          <p:attrName>ppt_x</p:attrName>
                                        </p:attrNameLst>
                                      </p:cBhvr>
                                      <p:tavLst>
                                        <p:tav tm="0">
                                          <p:val>
                                            <p:strVal val="#ppt_x"/>
                                          </p:val>
                                        </p:tav>
                                        <p:tav tm="100000">
                                          <p:val>
                                            <p:strVal val="#ppt_x"/>
                                          </p:val>
                                        </p:tav>
                                      </p:tavLst>
                                    </p:anim>
                                    <p:anim calcmode="lin" valueType="num">
                                      <p:cBhvr>
                                        <p:cTn id="3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1000"/>
                                        <p:tgtEl>
                                          <p:spTgt spid="36"/>
                                        </p:tgtEl>
                                      </p:cBhvr>
                                    </p:animEffect>
                                    <p:anim calcmode="lin" valueType="num">
                                      <p:cBhvr>
                                        <p:cTn id="36" dur="1000" fill="hold"/>
                                        <p:tgtEl>
                                          <p:spTgt spid="36"/>
                                        </p:tgtEl>
                                        <p:attrNameLst>
                                          <p:attrName>ppt_x</p:attrName>
                                        </p:attrNameLst>
                                      </p:cBhvr>
                                      <p:tavLst>
                                        <p:tav tm="0">
                                          <p:val>
                                            <p:strVal val="#ppt_x"/>
                                          </p:val>
                                        </p:tav>
                                        <p:tav tm="100000">
                                          <p:val>
                                            <p:strVal val="#ppt_x"/>
                                          </p:val>
                                        </p:tav>
                                      </p:tavLst>
                                    </p:anim>
                                    <p:anim calcmode="lin" valueType="num">
                                      <p:cBhvr>
                                        <p:cTn id="3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1000"/>
                                        <p:tgtEl>
                                          <p:spTgt spid="37"/>
                                        </p:tgtEl>
                                      </p:cBhvr>
                                    </p:animEffect>
                                    <p:anim calcmode="lin" valueType="num">
                                      <p:cBhvr>
                                        <p:cTn id="43" dur="1000" fill="hold"/>
                                        <p:tgtEl>
                                          <p:spTgt spid="37"/>
                                        </p:tgtEl>
                                        <p:attrNameLst>
                                          <p:attrName>ppt_x</p:attrName>
                                        </p:attrNameLst>
                                      </p:cBhvr>
                                      <p:tavLst>
                                        <p:tav tm="0">
                                          <p:val>
                                            <p:strVal val="#ppt_x"/>
                                          </p:val>
                                        </p:tav>
                                        <p:tav tm="100000">
                                          <p:val>
                                            <p:strVal val="#ppt_x"/>
                                          </p:val>
                                        </p:tav>
                                      </p:tavLst>
                                    </p:anim>
                                    <p:anim calcmode="lin" valueType="num">
                                      <p:cBhvr>
                                        <p:cTn id="44"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circle(in)">
                                      <p:cBhvr>
                                        <p:cTn id="49" dur="20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circle(in)">
                                      <p:cBhvr>
                                        <p:cTn id="54" dur="20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circle(in)">
                                      <p:cBhvr>
                                        <p:cTn id="59" dur="2000"/>
                                        <p:tgtEl>
                                          <p:spTgt spid="18"/>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circle(in)">
                                      <p:cBhvr>
                                        <p:cTn id="64"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6" grpId="0" animBg="1"/>
      <p:bldP spid="35" grpId="0" animBg="1"/>
      <p:bldP spid="33" grpId="0" animBg="1"/>
      <p:bldP spid="4" grpId="0"/>
      <p:bldP spid="11" grpId="0"/>
      <p:bldP spid="13" grpId="0"/>
      <p:bldP spid="14" grpId="0"/>
      <p:bldP spid="15" grpId="0"/>
      <p:bldP spid="16" grpId="0"/>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Rounded Rectangle 14"/>
          <p:cNvSpPr/>
          <p:nvPr/>
        </p:nvSpPr>
        <p:spPr>
          <a:xfrm>
            <a:off x="304249" y="5851994"/>
            <a:ext cx="1528011" cy="34891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9845292" y="5224460"/>
            <a:ext cx="890337" cy="30940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1832261" y="5224460"/>
            <a:ext cx="914400" cy="30940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8618071" y="4923670"/>
            <a:ext cx="1672389" cy="30079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10055844" y="4622880"/>
            <a:ext cx="469232" cy="30079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87682" y="4306645"/>
            <a:ext cx="1961147" cy="288758"/>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382627" y="3717098"/>
            <a:ext cx="1323473" cy="30079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48890" y="3717098"/>
            <a:ext cx="637674" cy="30079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9568566" y="2215344"/>
            <a:ext cx="938463" cy="262501"/>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9845292" y="1900330"/>
            <a:ext cx="938463" cy="30940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349619" y="1298751"/>
            <a:ext cx="1251284" cy="264695"/>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a:xfrm>
            <a:off x="4126282" y="6644448"/>
            <a:ext cx="4114800" cy="365125"/>
          </a:xfrm>
        </p:spPr>
        <p:txBody>
          <a:bodyPr/>
          <a:lstStyle/>
          <a:p>
            <a:r>
              <a:rPr lang="en-US"/>
              <a:t>Eng.301 Unit 5 Lesson 3- Great Railway Journeys</a:t>
            </a:r>
          </a:p>
        </p:txBody>
      </p:sp>
      <p:sp>
        <p:nvSpPr>
          <p:cNvPr id="3" name="Rectangle 2"/>
          <p:cNvSpPr/>
          <p:nvPr/>
        </p:nvSpPr>
        <p:spPr>
          <a:xfrm>
            <a:off x="87682" y="906454"/>
            <a:ext cx="12192000" cy="5324535"/>
          </a:xfrm>
          <a:prstGeom prst="rect">
            <a:avLst/>
          </a:prstGeom>
        </p:spPr>
        <p:txBody>
          <a:bodyPr wrap="square">
            <a:spAutoFit/>
          </a:bodyPr>
          <a:lstStyle/>
          <a:p>
            <a:r>
              <a:rPr lang="en-US" sz="2000" dirty="0"/>
              <a:t>Last week my wife suggested we should have a weekend </a:t>
            </a:r>
            <a:r>
              <a:rPr lang="en-US" sz="2000" dirty="0" smtClean="0"/>
              <a:t>break in Barcelona</a:t>
            </a:r>
            <a:r>
              <a:rPr lang="en-US" sz="2000" dirty="0"/>
              <a:t>, or perhaps </a:t>
            </a:r>
            <a:r>
              <a:rPr lang="en-US" sz="2000" dirty="0" smtClean="0"/>
              <a:t>Prague. </a:t>
            </a:r>
            <a:r>
              <a:rPr lang="en-US" sz="2000" dirty="0"/>
              <a:t>After a few minutes on my computer I (1) </a:t>
            </a:r>
            <a:r>
              <a:rPr lang="en-US" sz="2000" b="1" dirty="0"/>
              <a:t>was able to </a:t>
            </a:r>
            <a:r>
              <a:rPr lang="en-US" sz="2000" dirty="0"/>
              <a:t>/ </a:t>
            </a:r>
            <a:r>
              <a:rPr lang="en-US" sz="2000" b="1" dirty="0"/>
              <a:t>could</a:t>
            </a:r>
            <a:r>
              <a:rPr lang="en-US" sz="2000" dirty="0"/>
              <a:t> book flights and a hotel, then print out airline tickets and a hotel voucher – all done in less than half an hour. Nothing surprising about that, you might say. But then I suddenly remembered how things were different when I was a child. If my parents wanted to go away they (2) </a:t>
            </a:r>
            <a:r>
              <a:rPr lang="en-US" sz="2000" b="1" dirty="0"/>
              <a:t>can’t</a:t>
            </a:r>
            <a:r>
              <a:rPr lang="en-US" sz="2000" dirty="0"/>
              <a:t> / </a:t>
            </a:r>
            <a:r>
              <a:rPr lang="en-US" sz="2000" b="1" dirty="0"/>
              <a:t>couldn’t</a:t>
            </a:r>
            <a:r>
              <a:rPr lang="en-US" sz="2000" dirty="0"/>
              <a:t> just use the Internet – because there was no Internet. Well, of course it existed, but ordinary people (3)</a:t>
            </a:r>
            <a:r>
              <a:rPr lang="en-US" sz="2000" b="1" dirty="0"/>
              <a:t> couldn’t </a:t>
            </a:r>
            <a:r>
              <a:rPr lang="en-US" sz="2000" dirty="0"/>
              <a:t>/ </a:t>
            </a:r>
            <a:r>
              <a:rPr lang="en-US" sz="2000" b="1" dirty="0"/>
              <a:t>weren’t able to</a:t>
            </a:r>
            <a:r>
              <a:rPr lang="en-US" sz="2000" dirty="0"/>
              <a:t> use it, it was only used by a few universities and some government </a:t>
            </a:r>
            <a:r>
              <a:rPr lang="en-US" sz="2000" dirty="0" smtClean="0"/>
              <a:t>agencies. Others </a:t>
            </a:r>
            <a:r>
              <a:rPr lang="en-US" sz="2000" dirty="0"/>
              <a:t>had to phone a travel agent or drive into town and go to a travel agency.</a:t>
            </a:r>
          </a:p>
          <a:p>
            <a:r>
              <a:rPr lang="en-US" sz="2000" dirty="0"/>
              <a:t>It’s the same thing with phones. I remember once, when I was a teenager, going out with some friends and missing the last bus home. Of course, none of us had mobile phones. So we spent hours searching for a phone box so we (4) </a:t>
            </a:r>
            <a:r>
              <a:rPr lang="en-US" sz="2000" b="1" dirty="0"/>
              <a:t>could</a:t>
            </a:r>
            <a:r>
              <a:rPr lang="en-US" sz="2000" dirty="0"/>
              <a:t> / </a:t>
            </a:r>
            <a:r>
              <a:rPr lang="en-US" sz="2000" b="1" dirty="0"/>
              <a:t>can</a:t>
            </a:r>
            <a:r>
              <a:rPr lang="en-US" sz="2000" dirty="0"/>
              <a:t> call for a taxi. Eventually we (5) </a:t>
            </a:r>
            <a:r>
              <a:rPr lang="en-US" sz="2000" b="1" dirty="0"/>
              <a:t>could </a:t>
            </a:r>
            <a:r>
              <a:rPr lang="en-US" sz="2000" dirty="0"/>
              <a:t>/ </a:t>
            </a:r>
            <a:r>
              <a:rPr lang="en-US" sz="2000" b="1" dirty="0"/>
              <a:t>managed to </a:t>
            </a:r>
            <a:r>
              <a:rPr lang="en-US" sz="2000" dirty="0"/>
              <a:t>find one, but by then it was 2 a.m. and we were freezing cold. In those days mobile phones were an expensive luxury. Even if you had one, you (6) </a:t>
            </a:r>
            <a:r>
              <a:rPr lang="en-US" sz="2000" b="1" dirty="0"/>
              <a:t>could only </a:t>
            </a:r>
            <a:r>
              <a:rPr lang="en-US" sz="2000" dirty="0"/>
              <a:t>/      </a:t>
            </a:r>
            <a:r>
              <a:rPr lang="en-US" sz="2000" b="1" dirty="0"/>
              <a:t>were only able to </a:t>
            </a:r>
            <a:r>
              <a:rPr lang="en-US" sz="2000" dirty="0"/>
              <a:t>use it in big cities because there was no signal in the countryside. And they were huge – not much smaller than a house brick. Now I have a phone that’s no bigger than a box of matches. And I (7) </a:t>
            </a:r>
            <a:r>
              <a:rPr lang="en-US" sz="2000" b="1" dirty="0"/>
              <a:t>can</a:t>
            </a:r>
            <a:r>
              <a:rPr lang="en-US" sz="2000" dirty="0"/>
              <a:t> / </a:t>
            </a:r>
            <a:r>
              <a:rPr lang="en-US" sz="2000" b="1" dirty="0"/>
              <a:t>manage to </a:t>
            </a:r>
            <a:r>
              <a:rPr lang="en-US" sz="2000" dirty="0"/>
              <a:t>phone anyone, anywhere in the world, any time I feel like it. It can even (8) </a:t>
            </a:r>
            <a:r>
              <a:rPr lang="en-US" sz="2000" b="1" dirty="0"/>
              <a:t>using</a:t>
            </a:r>
            <a:r>
              <a:rPr lang="en-US" sz="2000" dirty="0"/>
              <a:t> / </a:t>
            </a:r>
            <a:r>
              <a:rPr lang="en-US" sz="2000" b="1" dirty="0"/>
              <a:t>be used to look </a:t>
            </a:r>
            <a:r>
              <a:rPr lang="en-US" sz="2000" dirty="0"/>
              <a:t>at the Internet. (9) </a:t>
            </a:r>
            <a:r>
              <a:rPr lang="en-US" sz="2000" b="1" dirty="0"/>
              <a:t>Do you can </a:t>
            </a:r>
            <a:r>
              <a:rPr lang="en-US" sz="2000" dirty="0"/>
              <a:t>/ </a:t>
            </a:r>
            <a:r>
              <a:rPr lang="en-US" sz="2000" b="1" dirty="0"/>
              <a:t>Can you</a:t>
            </a:r>
            <a:r>
              <a:rPr lang="en-US" sz="2000" dirty="0"/>
              <a:t> imagine how exciting it was the first time an engineer managed (11) </a:t>
            </a:r>
            <a:r>
              <a:rPr lang="en-US" sz="2000" b="1" dirty="0"/>
              <a:t>to make </a:t>
            </a:r>
            <a:r>
              <a:rPr lang="en-US" sz="2000" dirty="0"/>
              <a:t>/</a:t>
            </a:r>
            <a:r>
              <a:rPr lang="en-US" sz="2000" b="1" dirty="0"/>
              <a:t>making</a:t>
            </a:r>
            <a:r>
              <a:rPr lang="en-US" sz="2000" dirty="0"/>
              <a:t> a phone small enough to put in your pocket? It must have been amazing. But I’m sure that in the future they (10) </a:t>
            </a:r>
            <a:r>
              <a:rPr lang="en-US" sz="2000" b="1" dirty="0"/>
              <a:t>can</a:t>
            </a:r>
            <a:r>
              <a:rPr lang="en-US" sz="2000" dirty="0"/>
              <a:t> / </a:t>
            </a:r>
            <a:r>
              <a:rPr lang="en-US" sz="2000" b="1" dirty="0"/>
              <a:t>will be able to </a:t>
            </a:r>
            <a:r>
              <a:rPr lang="en-US" sz="2000" dirty="0"/>
              <a:t>make them small enough to wear as a wristwatch!</a:t>
            </a:r>
          </a:p>
        </p:txBody>
      </p:sp>
      <p:sp>
        <p:nvSpPr>
          <p:cNvPr id="4" name="Rectangle 3"/>
          <p:cNvSpPr/>
          <p:nvPr/>
        </p:nvSpPr>
        <p:spPr>
          <a:xfrm>
            <a:off x="148890" y="310196"/>
            <a:ext cx="6119239" cy="461665"/>
          </a:xfrm>
          <a:prstGeom prst="rect">
            <a:avLst/>
          </a:prstGeom>
        </p:spPr>
        <p:txBody>
          <a:bodyPr wrap="none">
            <a:spAutoFit/>
          </a:bodyPr>
          <a:lstStyle/>
          <a:p>
            <a:r>
              <a:rPr lang="en-US" sz="2400" b="1" dirty="0">
                <a:solidFill>
                  <a:srgbClr val="FF0000"/>
                </a:solidFill>
              </a:rPr>
              <a:t>Choose the appropriate alternative in the text.</a:t>
            </a:r>
          </a:p>
        </p:txBody>
      </p:sp>
    </p:spTree>
    <p:extLst>
      <p:ext uri="{BB962C8B-B14F-4D97-AF65-F5344CB8AC3E}">
        <p14:creationId xmlns:p14="http://schemas.microsoft.com/office/powerpoint/2010/main" val="19239846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ircle(in)">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circle(in)">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circle(in)">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ircle(in)">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circle(in)">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circle(in)">
                                      <p:cBhvr>
                                        <p:cTn id="57" dur="20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
                                          </p:val>
                                        </p:tav>
                                        <p:tav tm="100000">
                                          <p:val>
                                            <p:strVal val="#ppt_x"/>
                                          </p:val>
                                        </p:tav>
                                      </p:tavLst>
                                    </p:anim>
                                    <p:anim calcmode="lin" valueType="num">
                                      <p:cBhvr>
                                        <p:cTn id="6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circle(in)">
                                      <p:cBhvr>
                                        <p:cTn id="69"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3" grpId="0" animBg="1"/>
      <p:bldP spid="12" grpId="0" animBg="1"/>
      <p:bldP spid="11" grpId="0" animBg="1"/>
      <p:bldP spid="10" grpId="0" animBg="1"/>
      <p:bldP spid="9" grpId="0" animBg="1"/>
      <p:bldP spid="8" grpId="0" animBg="1"/>
      <p:bldP spid="7" grpId="0" animBg="1"/>
      <p:bldP spid="6" grpId="0" animBg="1"/>
      <p:bldP spid="5" grpId="0" animBg="1"/>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907093" y="6418980"/>
            <a:ext cx="4114800" cy="365125"/>
          </a:xfrm>
        </p:spPr>
        <p:txBody>
          <a:bodyPr/>
          <a:lstStyle/>
          <a:p>
            <a:r>
              <a:rPr lang="en-US"/>
              <a:t>Eng.301 Unit 5 Lesson 3- Great Railway Journeys</a:t>
            </a:r>
          </a:p>
        </p:txBody>
      </p:sp>
      <p:sp>
        <p:nvSpPr>
          <p:cNvPr id="3" name="Rectangle 2"/>
          <p:cNvSpPr/>
          <p:nvPr/>
        </p:nvSpPr>
        <p:spPr>
          <a:xfrm>
            <a:off x="1962411" y="2154937"/>
            <a:ext cx="8267178" cy="2439322"/>
          </a:xfrm>
          <a:prstGeom prst="rect">
            <a:avLst/>
          </a:prstGeom>
        </p:spPr>
        <p:txBody>
          <a:bodyPr wrap="square">
            <a:spAutoFit/>
          </a:bodyPr>
          <a:lstStyle/>
          <a:p>
            <a:pPr algn="ctr">
              <a:lnSpc>
                <a:spcPct val="150000"/>
              </a:lnSpc>
            </a:pPr>
            <a:r>
              <a:rPr lang="en-GB" sz="3600" b="1" dirty="0">
                <a:solidFill>
                  <a:schemeClr val="accent5">
                    <a:lumMod val="50000"/>
                  </a:schemeClr>
                </a:solidFill>
                <a:latin typeface="Arial" panose="020B0604020202020204" pitchFamily="34" charset="0"/>
                <a:cs typeface="Arial" panose="020B0604020202020204" pitchFamily="34" charset="0"/>
              </a:rPr>
              <a:t>THIS IS THE END OF THE </a:t>
            </a:r>
            <a:r>
              <a:rPr lang="en-GB" sz="3600" b="1" dirty="0" smtClean="0">
                <a:solidFill>
                  <a:schemeClr val="accent5">
                    <a:lumMod val="50000"/>
                  </a:schemeClr>
                </a:solidFill>
                <a:latin typeface="Arial" panose="020B0604020202020204" pitchFamily="34" charset="0"/>
                <a:cs typeface="Arial" panose="020B0604020202020204" pitchFamily="34" charset="0"/>
              </a:rPr>
              <a:t>LESSON </a:t>
            </a:r>
            <a:endParaRPr lang="en-GB" sz="3600" b="1" dirty="0">
              <a:solidFill>
                <a:schemeClr val="accent5">
                  <a:lumMod val="50000"/>
                </a:schemeClr>
              </a:solidFill>
              <a:latin typeface="Arial" panose="020B0604020202020204" pitchFamily="34" charset="0"/>
              <a:cs typeface="Arial" panose="020B0604020202020204" pitchFamily="34" charset="0"/>
            </a:endParaRPr>
          </a:p>
          <a:p>
            <a:pPr algn="ctr">
              <a:lnSpc>
                <a:spcPct val="150000"/>
              </a:lnSpc>
            </a:pPr>
            <a:r>
              <a:rPr lang="en-GB" sz="3500" b="1" dirty="0">
                <a:solidFill>
                  <a:schemeClr val="accent5">
                    <a:lumMod val="50000"/>
                  </a:schemeClr>
                </a:solidFill>
                <a:latin typeface="Arial" panose="020B0604020202020204" pitchFamily="34" charset="0"/>
                <a:cs typeface="Arial" panose="020B0604020202020204" pitchFamily="34" charset="0"/>
              </a:rPr>
              <a:t>THANK YOU FOR  YOUR ATTENTION AND HARD WORK</a:t>
            </a:r>
            <a:endParaRPr lang="en-US" sz="3500" b="1" dirty="0">
              <a:solidFill>
                <a:schemeClr val="accent5">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4659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BEBA8EAE-BF5A-486C-A8C5-ECC9F3942E4B}">
                <a14:imgProps xmlns:a14="http://schemas.microsoft.com/office/drawing/2010/main">
                  <a14:imgLayer r:embed="rId4">
                    <a14:imgEffect>
                      <a14:colorTemperature colorTemp="6517"/>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C597E4E-8C5C-4AA1-9716-197B00329E25}"/>
              </a:ext>
            </a:extLst>
          </p:cNvPr>
          <p:cNvSpPr txBox="1"/>
          <p:nvPr/>
        </p:nvSpPr>
        <p:spPr>
          <a:xfrm>
            <a:off x="398540" y="474136"/>
            <a:ext cx="4658318" cy="369332"/>
          </a:xfrm>
          <a:prstGeom prst="rect">
            <a:avLst/>
          </a:prstGeom>
          <a:noFill/>
        </p:spPr>
        <p:txBody>
          <a:bodyPr wrap="square" rtlCol="0">
            <a:spAutoFit/>
          </a:bodyPr>
          <a:lstStyle/>
          <a:p>
            <a:r>
              <a:rPr lang="en-US" dirty="0">
                <a:effectLst>
                  <a:outerShdw blurRad="38100" dist="38100" dir="2700000" algn="tl">
                    <a:srgbClr val="000000">
                      <a:alpha val="43137"/>
                    </a:srgbClr>
                  </a:outerShdw>
                </a:effectLst>
                <a:latin typeface="+mj-lt"/>
                <a:cs typeface="Sultan bold" pitchFamily="2" charset="-78"/>
              </a:rPr>
              <a:t>Eng.301 Unit 5 Lesson 3- Great Railway Journeys</a:t>
            </a:r>
            <a:endParaRPr lang="en-GB" dirty="0">
              <a:effectLst>
                <a:outerShdw blurRad="38100" dist="38100" dir="2700000" algn="tl">
                  <a:srgbClr val="000000">
                    <a:alpha val="43137"/>
                  </a:srgbClr>
                </a:outerShdw>
              </a:effectLst>
              <a:latin typeface="+mj-lt"/>
              <a:cs typeface="Sultan bold" pitchFamily="2" charset="-78"/>
            </a:endParaRPr>
          </a:p>
        </p:txBody>
      </p:sp>
      <p:sp>
        <p:nvSpPr>
          <p:cNvPr id="5" name="Rectangle 4">
            <a:extLst>
              <a:ext uri="{FF2B5EF4-FFF2-40B4-BE49-F238E27FC236}">
                <a16:creationId xmlns:a16="http://schemas.microsoft.com/office/drawing/2014/main" xmlns="" id="{8B8721A7-816F-4C99-BE89-D02CB058B1C7}"/>
              </a:ext>
            </a:extLst>
          </p:cNvPr>
          <p:cNvSpPr/>
          <p:nvPr/>
        </p:nvSpPr>
        <p:spPr>
          <a:xfrm>
            <a:off x="4669915" y="1530601"/>
            <a:ext cx="2760549" cy="298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b="1" dirty="0">
                <a:solidFill>
                  <a:srgbClr val="FF0000"/>
                </a:solidFill>
                <a:effectLst>
                  <a:outerShdw blurRad="38100" dist="38100" dir="2700000" algn="tl">
                    <a:srgbClr val="000000">
                      <a:alpha val="43137"/>
                    </a:srgbClr>
                  </a:outerShdw>
                </a:effectLst>
              </a:rPr>
              <a:t>OBJECTIVES</a:t>
            </a:r>
          </a:p>
        </p:txBody>
      </p:sp>
      <p:sp>
        <p:nvSpPr>
          <p:cNvPr id="2" name="Rectangle 1"/>
          <p:cNvSpPr/>
          <p:nvPr/>
        </p:nvSpPr>
        <p:spPr>
          <a:xfrm>
            <a:off x="835083" y="2211679"/>
            <a:ext cx="10430212" cy="4062651"/>
          </a:xfrm>
          <a:prstGeom prst="rect">
            <a:avLst/>
          </a:prstGeom>
        </p:spPr>
        <p:txBody>
          <a:bodyPr wrap="square">
            <a:spAutoFit/>
          </a:bodyPr>
          <a:lstStyle/>
          <a:p>
            <a:r>
              <a:rPr lang="en-US" sz="2800" b="1" dirty="0"/>
              <a:t>By the end of the lesson, you will be able to:</a:t>
            </a:r>
          </a:p>
          <a:p>
            <a:pPr marL="342900" indent="-342900">
              <a:lnSpc>
                <a:spcPct val="150000"/>
              </a:lnSpc>
              <a:buFont typeface="Wingdings" panose="05000000000000000000" pitchFamily="2" charset="2"/>
              <a:buChar char="§"/>
            </a:pPr>
            <a:r>
              <a:rPr lang="en-US" sz="2800" dirty="0"/>
              <a:t>brainstorm ideas about trains and their advantages and disadvantages;</a:t>
            </a:r>
          </a:p>
          <a:p>
            <a:pPr marL="342900" indent="-342900">
              <a:lnSpc>
                <a:spcPct val="150000"/>
              </a:lnSpc>
              <a:buFont typeface="Wingdings" panose="05000000000000000000" pitchFamily="2" charset="2"/>
              <a:buChar char="§"/>
            </a:pPr>
            <a:r>
              <a:rPr lang="en-US" sz="2800" dirty="0"/>
              <a:t>extract specific information and language items from a reading text;</a:t>
            </a:r>
          </a:p>
          <a:p>
            <a:pPr marL="342900" indent="-342900">
              <a:lnSpc>
                <a:spcPct val="150000"/>
              </a:lnSpc>
              <a:buFont typeface="Wingdings" panose="05000000000000000000" pitchFamily="2" charset="2"/>
              <a:buChar char="§"/>
            </a:pPr>
            <a:r>
              <a:rPr lang="en-US" sz="2800" dirty="0" smtClean="0"/>
              <a:t>revise </a:t>
            </a:r>
            <a:r>
              <a:rPr lang="en-US" sz="2800" dirty="0"/>
              <a:t>/ learn about how modal verbs of ability, possibility and obligation are used in the past and practice using them.</a:t>
            </a:r>
          </a:p>
          <a:p>
            <a:endParaRPr lang="en-US" sz="2000" dirty="0"/>
          </a:p>
        </p:txBody>
      </p:sp>
    </p:spTree>
    <p:extLst>
      <p:ext uri="{BB962C8B-B14F-4D97-AF65-F5344CB8AC3E}">
        <p14:creationId xmlns:p14="http://schemas.microsoft.com/office/powerpoint/2010/main" val="27633175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919619" y="6405940"/>
            <a:ext cx="4114800" cy="365125"/>
          </a:xfrm>
        </p:spPr>
        <p:txBody>
          <a:bodyPr/>
          <a:lstStyle/>
          <a:p>
            <a:r>
              <a:rPr lang="en-US">
                <a:solidFill>
                  <a:schemeClr val="tx1"/>
                </a:solidFill>
              </a:rPr>
              <a:t>Eng.301 Unit 5 Lesson 3- Great Railway Journeys</a:t>
            </a:r>
          </a:p>
        </p:txBody>
      </p:sp>
      <p:sp>
        <p:nvSpPr>
          <p:cNvPr id="3" name="Rectangle 2"/>
          <p:cNvSpPr/>
          <p:nvPr/>
        </p:nvSpPr>
        <p:spPr>
          <a:xfrm>
            <a:off x="3775629" y="86809"/>
            <a:ext cx="4467313" cy="523220"/>
          </a:xfrm>
          <a:prstGeom prst="rect">
            <a:avLst/>
          </a:prstGeom>
        </p:spPr>
        <p:txBody>
          <a:bodyPr wrap="none">
            <a:spAutoFit/>
          </a:bodyPr>
          <a:lstStyle/>
          <a:p>
            <a:r>
              <a:rPr lang="en-US" sz="2800" b="1" dirty="0">
                <a:solidFill>
                  <a:srgbClr val="0070C0"/>
                </a:solidFill>
              </a:rPr>
              <a:t>Interesting </a:t>
            </a:r>
            <a:r>
              <a:rPr lang="en-US" sz="2800" b="1" dirty="0" smtClean="0">
                <a:solidFill>
                  <a:srgbClr val="0070C0"/>
                </a:solidFill>
              </a:rPr>
              <a:t>facts </a:t>
            </a:r>
            <a:r>
              <a:rPr lang="en-US" sz="2800" b="1" dirty="0">
                <a:solidFill>
                  <a:srgbClr val="0070C0"/>
                </a:solidFill>
              </a:rPr>
              <a:t>about </a:t>
            </a:r>
            <a:r>
              <a:rPr lang="en-US" sz="2800" b="1" dirty="0" smtClean="0">
                <a:solidFill>
                  <a:srgbClr val="0070C0"/>
                </a:solidFill>
              </a:rPr>
              <a:t>trains</a:t>
            </a:r>
            <a:endParaRPr lang="en-US" sz="2800" b="1" dirty="0">
              <a:solidFill>
                <a:srgbClr val="0070C0"/>
              </a:solidFill>
            </a:endParaRPr>
          </a:p>
        </p:txBody>
      </p:sp>
      <p:sp>
        <p:nvSpPr>
          <p:cNvPr id="5" name="Rectangle 4"/>
          <p:cNvSpPr/>
          <p:nvPr/>
        </p:nvSpPr>
        <p:spPr>
          <a:xfrm>
            <a:off x="239789" y="3781479"/>
            <a:ext cx="12021578" cy="400110"/>
          </a:xfrm>
          <a:prstGeom prst="rect">
            <a:avLst/>
          </a:prstGeom>
        </p:spPr>
        <p:txBody>
          <a:bodyPr wrap="square">
            <a:spAutoFit/>
          </a:bodyPr>
          <a:lstStyle/>
          <a:p>
            <a:pPr marL="342900" indent="-342900">
              <a:buFont typeface="Wingdings" panose="05000000000000000000" pitchFamily="2" charset="2"/>
              <a:buChar char="q"/>
            </a:pPr>
            <a:r>
              <a:rPr lang="en-US" sz="2000" dirty="0">
                <a:solidFill>
                  <a:srgbClr val="C00000"/>
                </a:solidFill>
              </a:rPr>
              <a:t>Today 40% of world’s freight cargo is transported via trains, and that number continues to grow each year.</a:t>
            </a:r>
          </a:p>
        </p:txBody>
      </p:sp>
      <p:sp>
        <p:nvSpPr>
          <p:cNvPr id="6" name="Rectangle 5"/>
          <p:cNvSpPr/>
          <p:nvPr/>
        </p:nvSpPr>
        <p:spPr>
          <a:xfrm>
            <a:off x="200416" y="604666"/>
            <a:ext cx="11708810" cy="707886"/>
          </a:xfrm>
          <a:prstGeom prst="rect">
            <a:avLst/>
          </a:prstGeom>
        </p:spPr>
        <p:txBody>
          <a:bodyPr wrap="square">
            <a:spAutoFit/>
          </a:bodyPr>
          <a:lstStyle/>
          <a:p>
            <a:pPr marL="342900" indent="-342900">
              <a:buFont typeface="Wingdings" panose="05000000000000000000" pitchFamily="2" charset="2"/>
              <a:buChar char="q"/>
            </a:pPr>
            <a:r>
              <a:rPr lang="en-US" sz="2000" dirty="0">
                <a:solidFill>
                  <a:srgbClr val="C00000"/>
                </a:solidFill>
              </a:rPr>
              <a:t>The first railway in Great Britain was made between 1603 and October 1604 as a simple “</a:t>
            </a:r>
            <a:r>
              <a:rPr lang="en-US" sz="2000" dirty="0" err="1">
                <a:solidFill>
                  <a:srgbClr val="C00000"/>
                </a:solidFill>
              </a:rPr>
              <a:t>wagonway</a:t>
            </a:r>
            <a:r>
              <a:rPr lang="en-US" sz="2000" dirty="0">
                <a:solidFill>
                  <a:srgbClr val="C00000"/>
                </a:solidFill>
              </a:rPr>
              <a:t>”. Modern railways came in 1800s.</a:t>
            </a:r>
          </a:p>
        </p:txBody>
      </p:sp>
      <p:sp>
        <p:nvSpPr>
          <p:cNvPr id="7" name="Rectangle 6"/>
          <p:cNvSpPr/>
          <p:nvPr/>
        </p:nvSpPr>
        <p:spPr>
          <a:xfrm>
            <a:off x="200416" y="1413467"/>
            <a:ext cx="11510348" cy="707886"/>
          </a:xfrm>
          <a:prstGeom prst="rect">
            <a:avLst/>
          </a:prstGeom>
        </p:spPr>
        <p:txBody>
          <a:bodyPr wrap="square">
            <a:spAutoFit/>
          </a:bodyPr>
          <a:lstStyle/>
          <a:p>
            <a:pPr marL="342900" indent="-342900">
              <a:buFont typeface="Wingdings" panose="05000000000000000000" pitchFamily="2" charset="2"/>
              <a:buChar char="q"/>
            </a:pPr>
            <a:r>
              <a:rPr lang="en-US" sz="2000" dirty="0">
                <a:solidFill>
                  <a:srgbClr val="0070C0"/>
                </a:solidFill>
              </a:rPr>
              <a:t>American first steam locomotive was imported from England in 1830. Their first American build train was built later during same year.</a:t>
            </a:r>
          </a:p>
        </p:txBody>
      </p:sp>
      <p:sp>
        <p:nvSpPr>
          <p:cNvPr id="8" name="Rectangle 7"/>
          <p:cNvSpPr/>
          <p:nvPr/>
        </p:nvSpPr>
        <p:spPr>
          <a:xfrm>
            <a:off x="240503" y="2221246"/>
            <a:ext cx="11668723" cy="707886"/>
          </a:xfrm>
          <a:prstGeom prst="rect">
            <a:avLst/>
          </a:prstGeom>
        </p:spPr>
        <p:txBody>
          <a:bodyPr wrap="square">
            <a:spAutoFit/>
          </a:bodyPr>
          <a:lstStyle/>
          <a:p>
            <a:pPr marL="342900" indent="-342900">
              <a:buFont typeface="Wingdings" panose="05000000000000000000" pitchFamily="2" charset="2"/>
              <a:buChar char="q"/>
            </a:pPr>
            <a:r>
              <a:rPr lang="en-US" sz="2000" dirty="0">
                <a:solidFill>
                  <a:srgbClr val="C00000"/>
                </a:solidFill>
              </a:rPr>
              <a:t>The first travel agency started thanks to a train excursion which was organized in 1841 by the Englishman Thomas Cook.</a:t>
            </a:r>
          </a:p>
        </p:txBody>
      </p:sp>
      <p:sp>
        <p:nvSpPr>
          <p:cNvPr id="9" name="Rectangle 8"/>
          <p:cNvSpPr/>
          <p:nvPr/>
        </p:nvSpPr>
        <p:spPr>
          <a:xfrm>
            <a:off x="239789" y="4437836"/>
            <a:ext cx="11470975" cy="707886"/>
          </a:xfrm>
          <a:prstGeom prst="rect">
            <a:avLst/>
          </a:prstGeom>
        </p:spPr>
        <p:txBody>
          <a:bodyPr wrap="square">
            <a:spAutoFit/>
          </a:bodyPr>
          <a:lstStyle/>
          <a:p>
            <a:pPr marL="342900" indent="-342900">
              <a:buFont typeface="Wingdings" panose="05000000000000000000" pitchFamily="2" charset="2"/>
              <a:buChar char="q"/>
            </a:pPr>
            <a:r>
              <a:rPr lang="en-US" sz="2000" dirty="0">
                <a:solidFill>
                  <a:srgbClr val="0070C0"/>
                </a:solidFill>
              </a:rPr>
              <a:t>Japanese trains are always punctual. If a delay lasts more than 5 minutes, the staff personally apologizes to each </a:t>
            </a:r>
            <a:r>
              <a:rPr lang="en-US" sz="2000" dirty="0" smtClean="0">
                <a:solidFill>
                  <a:srgbClr val="0070C0"/>
                </a:solidFill>
              </a:rPr>
              <a:t>passenger</a:t>
            </a:r>
            <a:r>
              <a:rPr lang="en-US" sz="2000" dirty="0">
                <a:solidFill>
                  <a:srgbClr val="0070C0"/>
                </a:solidFill>
              </a:rPr>
              <a:t>.      </a:t>
            </a:r>
          </a:p>
        </p:txBody>
      </p:sp>
      <p:sp>
        <p:nvSpPr>
          <p:cNvPr id="10" name="Rectangle 9"/>
          <p:cNvSpPr/>
          <p:nvPr/>
        </p:nvSpPr>
        <p:spPr>
          <a:xfrm>
            <a:off x="200416" y="5336046"/>
            <a:ext cx="11348581" cy="1015663"/>
          </a:xfrm>
          <a:prstGeom prst="rect">
            <a:avLst/>
          </a:prstGeom>
        </p:spPr>
        <p:txBody>
          <a:bodyPr wrap="square">
            <a:spAutoFit/>
          </a:bodyPr>
          <a:lstStyle/>
          <a:p>
            <a:pPr marL="342900" indent="-342900">
              <a:buFont typeface="Wingdings" panose="05000000000000000000" pitchFamily="2" charset="2"/>
              <a:buChar char="q"/>
            </a:pPr>
            <a:r>
              <a:rPr lang="en-US" sz="2000" dirty="0">
                <a:solidFill>
                  <a:srgbClr val="C00000"/>
                </a:solidFill>
              </a:rPr>
              <a:t>The longest direct train route is found in Moscow. The Trans-Siberian Railway spans into a total length of 9,258 </a:t>
            </a:r>
            <a:r>
              <a:rPr lang="en-US" sz="2000" dirty="0" smtClean="0">
                <a:solidFill>
                  <a:srgbClr val="C00000"/>
                </a:solidFill>
              </a:rPr>
              <a:t>kilometers</a:t>
            </a:r>
            <a:r>
              <a:rPr lang="en-US" sz="2000" dirty="0">
                <a:solidFill>
                  <a:srgbClr val="C00000"/>
                </a:solidFill>
              </a:rPr>
              <a:t>. The route from Moscow to Vladivostok takes a week at minimum to travel the entire distance.  </a:t>
            </a:r>
          </a:p>
        </p:txBody>
      </p:sp>
      <p:sp>
        <p:nvSpPr>
          <p:cNvPr id="11" name="Rectangle 10"/>
          <p:cNvSpPr/>
          <p:nvPr/>
        </p:nvSpPr>
        <p:spPr>
          <a:xfrm>
            <a:off x="239789" y="3106288"/>
            <a:ext cx="11510348" cy="400110"/>
          </a:xfrm>
          <a:prstGeom prst="rect">
            <a:avLst/>
          </a:prstGeom>
        </p:spPr>
        <p:txBody>
          <a:bodyPr wrap="square">
            <a:spAutoFit/>
          </a:bodyPr>
          <a:lstStyle/>
          <a:p>
            <a:pPr marL="342900" indent="-342900">
              <a:buFont typeface="Wingdings" panose="05000000000000000000" pitchFamily="2" charset="2"/>
              <a:buChar char="q"/>
            </a:pPr>
            <a:r>
              <a:rPr lang="en-US" sz="2000" dirty="0">
                <a:solidFill>
                  <a:srgbClr val="0070C0"/>
                </a:solidFill>
              </a:rPr>
              <a:t>First high-speed trains ware Japan’s electric “bullet trains” running between Tokyo and Osaka in 1964.</a:t>
            </a:r>
          </a:p>
        </p:txBody>
      </p:sp>
    </p:spTree>
    <p:extLst>
      <p:ext uri="{BB962C8B-B14F-4D97-AF65-F5344CB8AC3E}">
        <p14:creationId xmlns:p14="http://schemas.microsoft.com/office/powerpoint/2010/main" val="23190366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Effect transition="in" filter="circle(in)">
                                      <p:cBhvr>
                                        <p:cTn id="31" dur="2000"/>
                                        <p:tgtEl>
                                          <p:spTgt spid="11">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anim calcmode="lin" valueType="num">
                                      <p:cBhvr>
                                        <p:cTn id="37" dur="1000" fill="hold"/>
                                        <p:tgtEl>
                                          <p:spTgt spid="5"/>
                                        </p:tgtEl>
                                        <p:attrNameLst>
                                          <p:attrName>ppt_x</p:attrName>
                                        </p:attrNameLst>
                                      </p:cBhvr>
                                      <p:tavLst>
                                        <p:tav tm="0">
                                          <p:val>
                                            <p:strVal val="#ppt_x"/>
                                          </p:val>
                                        </p:tav>
                                        <p:tav tm="100000">
                                          <p:val>
                                            <p:strVal val="#ppt_x"/>
                                          </p:val>
                                        </p:tav>
                                      </p:tavLst>
                                    </p:anim>
                                    <p:anim calcmode="lin" valueType="num">
                                      <p:cBhvr>
                                        <p:cTn id="3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circle(in)">
                                      <p:cBhvr>
                                        <p:cTn id="43" dur="20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1000"/>
                                        <p:tgtEl>
                                          <p:spTgt spid="10"/>
                                        </p:tgtEl>
                                      </p:cBhvr>
                                    </p:animEffect>
                                    <p:anim calcmode="lin" valueType="num">
                                      <p:cBhvr>
                                        <p:cTn id="49" dur="1000" fill="hold"/>
                                        <p:tgtEl>
                                          <p:spTgt spid="10"/>
                                        </p:tgtEl>
                                        <p:attrNameLst>
                                          <p:attrName>ppt_x</p:attrName>
                                        </p:attrNameLst>
                                      </p:cBhvr>
                                      <p:tavLst>
                                        <p:tav tm="0">
                                          <p:val>
                                            <p:strVal val="#ppt_x"/>
                                          </p:val>
                                        </p:tav>
                                        <p:tav tm="100000">
                                          <p:val>
                                            <p:strVal val="#ppt_x"/>
                                          </p:val>
                                        </p:tav>
                                      </p:tavLst>
                                    </p:anim>
                                    <p:anim calcmode="lin" valueType="num">
                                      <p:cBhvr>
                                        <p:cTn id="5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5 Lesson 3- Great Railway Journeys</a:t>
            </a:r>
          </a:p>
        </p:txBody>
      </p:sp>
      <p:sp>
        <p:nvSpPr>
          <p:cNvPr id="3" name="Rectangle 2"/>
          <p:cNvSpPr/>
          <p:nvPr/>
        </p:nvSpPr>
        <p:spPr>
          <a:xfrm>
            <a:off x="2451554" y="209400"/>
            <a:ext cx="7474803" cy="523220"/>
          </a:xfrm>
          <a:prstGeom prst="rect">
            <a:avLst/>
          </a:prstGeom>
        </p:spPr>
        <p:txBody>
          <a:bodyPr wrap="none">
            <a:spAutoFit/>
          </a:bodyPr>
          <a:lstStyle/>
          <a:p>
            <a:r>
              <a:rPr lang="en-US" sz="2800" b="1" dirty="0">
                <a:solidFill>
                  <a:srgbClr val="0070C0"/>
                </a:solidFill>
              </a:rPr>
              <a:t>Advantages &amp; </a:t>
            </a:r>
            <a:r>
              <a:rPr lang="en-US" sz="2800" b="1" dirty="0" smtClean="0">
                <a:solidFill>
                  <a:srgbClr val="0070C0"/>
                </a:solidFill>
              </a:rPr>
              <a:t>disadvantages </a:t>
            </a:r>
            <a:r>
              <a:rPr lang="en-US" sz="2800" b="1" dirty="0">
                <a:solidFill>
                  <a:srgbClr val="0070C0"/>
                </a:solidFill>
              </a:rPr>
              <a:t>of </a:t>
            </a:r>
            <a:r>
              <a:rPr lang="en-US" sz="2800" b="1" dirty="0" smtClean="0">
                <a:solidFill>
                  <a:srgbClr val="0070C0"/>
                </a:solidFill>
              </a:rPr>
              <a:t>railway </a:t>
            </a:r>
            <a:r>
              <a:rPr lang="en-US" sz="2800" b="1" dirty="0">
                <a:solidFill>
                  <a:srgbClr val="0070C0"/>
                </a:solidFill>
              </a:rPr>
              <a:t>t</a:t>
            </a:r>
            <a:r>
              <a:rPr lang="en-US" sz="2800" b="1" dirty="0" smtClean="0">
                <a:solidFill>
                  <a:srgbClr val="0070C0"/>
                </a:solidFill>
              </a:rPr>
              <a:t>ransport</a:t>
            </a:r>
            <a:endParaRPr lang="en-US" sz="2800" b="1" dirty="0">
              <a:solidFill>
                <a:srgbClr val="0070C0"/>
              </a:solidFill>
            </a:endParaRPr>
          </a:p>
        </p:txBody>
      </p:sp>
      <p:sp>
        <p:nvSpPr>
          <p:cNvPr id="4" name="Rectangle 3"/>
          <p:cNvSpPr/>
          <p:nvPr/>
        </p:nvSpPr>
        <p:spPr>
          <a:xfrm>
            <a:off x="352816" y="899974"/>
            <a:ext cx="11486368" cy="1015663"/>
          </a:xfrm>
          <a:prstGeom prst="rect">
            <a:avLst/>
          </a:prstGeom>
          <a:ln>
            <a:solidFill>
              <a:schemeClr val="accent1"/>
            </a:solidFill>
          </a:ln>
        </p:spPr>
        <p:txBody>
          <a:bodyPr wrap="square">
            <a:spAutoFit/>
          </a:bodyPr>
          <a:lstStyle/>
          <a:p>
            <a:r>
              <a:rPr lang="en-US" sz="2000" dirty="0"/>
              <a:t>Brainstorm some advantages and disadvantages of train travel / railway journeys. Draw a table on your notebook and classify your ideas under the right heading. </a:t>
            </a:r>
            <a:r>
              <a:rPr lang="en-US" sz="2000" b="1" dirty="0"/>
              <a:t>To get the right ideas, compare the train to other means of transport such as the car, plane etc.</a:t>
            </a:r>
          </a:p>
        </p:txBody>
      </p:sp>
      <p:graphicFrame>
        <p:nvGraphicFramePr>
          <p:cNvPr id="5" name="Table 4"/>
          <p:cNvGraphicFramePr>
            <a:graphicFrameLocks noGrp="1"/>
          </p:cNvGraphicFramePr>
          <p:nvPr>
            <p:extLst>
              <p:ext uri="{D42A27DB-BD31-4B8C-83A1-F6EECF244321}">
                <p14:modId xmlns:p14="http://schemas.microsoft.com/office/powerpoint/2010/main" val="2095495045"/>
              </p:ext>
            </p:extLst>
          </p:nvPr>
        </p:nvGraphicFramePr>
        <p:xfrm>
          <a:off x="1798357" y="2138383"/>
          <a:ext cx="8128000" cy="2181806"/>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a:txBody>
                    <a:bodyPr/>
                    <a:lstStyle/>
                    <a:p>
                      <a:pPr algn="ctr"/>
                      <a:r>
                        <a:rPr lang="en-US" sz="2000" b="1" dirty="0">
                          <a:solidFill>
                            <a:srgbClr val="C00000"/>
                          </a:solidFill>
                        </a:rPr>
                        <a:t>advantages</a:t>
                      </a:r>
                    </a:p>
                  </a:txBody>
                  <a:tcPr/>
                </a:tc>
                <a:tc>
                  <a:txBody>
                    <a:bodyPr/>
                    <a:lstStyle/>
                    <a:p>
                      <a:pPr algn="ctr"/>
                      <a:r>
                        <a:rPr lang="en-US" sz="2000" b="1" dirty="0">
                          <a:solidFill>
                            <a:srgbClr val="C00000"/>
                          </a:solidFill>
                        </a:rPr>
                        <a:t>disadvantages</a:t>
                      </a:r>
                    </a:p>
                  </a:txBody>
                  <a:tcPr/>
                </a:tc>
                <a:extLst>
                  <a:ext uri="{0D108BD9-81ED-4DB2-BD59-A6C34878D82A}">
                    <a16:rowId xmlns:a16="http://schemas.microsoft.com/office/drawing/2014/main" xmlns="" val="10000"/>
                  </a:ext>
                </a:extLst>
              </a:tr>
              <a:tr h="1785566">
                <a:tc>
                  <a:txBody>
                    <a:bodyPr/>
                    <a:lstStyle/>
                    <a:p>
                      <a:endParaRPr lang="en-US" dirty="0"/>
                    </a:p>
                    <a:p>
                      <a:endParaRPr lang="en-US" dirty="0"/>
                    </a:p>
                    <a:p>
                      <a:endParaRPr lang="en-US" dirty="0"/>
                    </a:p>
                    <a:p>
                      <a:endParaRPr lang="en-US" dirty="0"/>
                    </a:p>
                    <a:p>
                      <a:endParaRPr lang="en-US" dirty="0"/>
                    </a:p>
                    <a:p>
                      <a:endParaRPr lang="en-US" dirty="0"/>
                    </a:p>
                  </a:txBody>
                  <a:tcPr/>
                </a:tc>
                <a:tc>
                  <a:txBody>
                    <a:bodyPr/>
                    <a:lstStyle/>
                    <a:p>
                      <a:endParaRPr lang="en-US" dirty="0"/>
                    </a:p>
                  </a:txBody>
                  <a:tcPr/>
                </a:tc>
                <a:extLst>
                  <a:ext uri="{0D108BD9-81ED-4DB2-BD59-A6C34878D82A}">
                    <a16:rowId xmlns:a16="http://schemas.microsoft.com/office/drawing/2014/main" xmlns="" val="10001"/>
                  </a:ext>
                </a:extLst>
              </a:tr>
            </a:tbl>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1480" y="4487543"/>
            <a:ext cx="2405351" cy="1786899"/>
          </a:xfrm>
          <a:prstGeom prst="rect">
            <a:avLst/>
          </a:prstGeom>
        </p:spPr>
      </p:pic>
    </p:spTree>
    <p:extLst>
      <p:ext uri="{BB962C8B-B14F-4D97-AF65-F5344CB8AC3E}">
        <p14:creationId xmlns:p14="http://schemas.microsoft.com/office/powerpoint/2010/main" val="10586368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par>
                                <p:cTn id="15" presetID="6"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80">
                                          <p:stCondLst>
                                            <p:cond delay="0"/>
                                          </p:stCondLst>
                                        </p:cTn>
                                        <p:tgtEl>
                                          <p:spTgt spid="6"/>
                                        </p:tgtEl>
                                      </p:cBhvr>
                                    </p:animEffect>
                                    <p:anim calcmode="lin" valueType="num">
                                      <p:cBhvr>
                                        <p:cTn id="2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8" dur="26">
                                          <p:stCondLst>
                                            <p:cond delay="650"/>
                                          </p:stCondLst>
                                        </p:cTn>
                                        <p:tgtEl>
                                          <p:spTgt spid="6"/>
                                        </p:tgtEl>
                                      </p:cBhvr>
                                      <p:to x="100000" y="60000"/>
                                    </p:animScale>
                                    <p:animScale>
                                      <p:cBhvr>
                                        <p:cTn id="29" dur="166" decel="50000">
                                          <p:stCondLst>
                                            <p:cond delay="676"/>
                                          </p:stCondLst>
                                        </p:cTn>
                                        <p:tgtEl>
                                          <p:spTgt spid="6"/>
                                        </p:tgtEl>
                                      </p:cBhvr>
                                      <p:to x="100000" y="100000"/>
                                    </p:animScale>
                                    <p:animScale>
                                      <p:cBhvr>
                                        <p:cTn id="30" dur="26">
                                          <p:stCondLst>
                                            <p:cond delay="1312"/>
                                          </p:stCondLst>
                                        </p:cTn>
                                        <p:tgtEl>
                                          <p:spTgt spid="6"/>
                                        </p:tgtEl>
                                      </p:cBhvr>
                                      <p:to x="100000" y="80000"/>
                                    </p:animScale>
                                    <p:animScale>
                                      <p:cBhvr>
                                        <p:cTn id="31" dur="166" decel="50000">
                                          <p:stCondLst>
                                            <p:cond delay="1338"/>
                                          </p:stCondLst>
                                        </p:cTn>
                                        <p:tgtEl>
                                          <p:spTgt spid="6"/>
                                        </p:tgtEl>
                                      </p:cBhvr>
                                      <p:to x="100000" y="100000"/>
                                    </p:animScale>
                                    <p:animScale>
                                      <p:cBhvr>
                                        <p:cTn id="32" dur="26">
                                          <p:stCondLst>
                                            <p:cond delay="1642"/>
                                          </p:stCondLst>
                                        </p:cTn>
                                        <p:tgtEl>
                                          <p:spTgt spid="6"/>
                                        </p:tgtEl>
                                      </p:cBhvr>
                                      <p:to x="100000" y="90000"/>
                                    </p:animScale>
                                    <p:animScale>
                                      <p:cBhvr>
                                        <p:cTn id="33" dur="166" decel="50000">
                                          <p:stCondLst>
                                            <p:cond delay="1668"/>
                                          </p:stCondLst>
                                        </p:cTn>
                                        <p:tgtEl>
                                          <p:spTgt spid="6"/>
                                        </p:tgtEl>
                                      </p:cBhvr>
                                      <p:to x="100000" y="100000"/>
                                    </p:animScale>
                                    <p:animScale>
                                      <p:cBhvr>
                                        <p:cTn id="34" dur="26">
                                          <p:stCondLst>
                                            <p:cond delay="1808"/>
                                          </p:stCondLst>
                                        </p:cTn>
                                        <p:tgtEl>
                                          <p:spTgt spid="6"/>
                                        </p:tgtEl>
                                      </p:cBhvr>
                                      <p:to x="100000" y="95000"/>
                                    </p:animScale>
                                    <p:animScale>
                                      <p:cBhvr>
                                        <p:cTn id="3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904868" y="6414049"/>
            <a:ext cx="4114800" cy="365125"/>
          </a:xfrm>
        </p:spPr>
        <p:txBody>
          <a:bodyPr/>
          <a:lstStyle/>
          <a:p>
            <a:r>
              <a:rPr lang="en-US" dirty="0"/>
              <a:t>Eng.301 Unit 5 Lesson 3- Great Railway Journeys</a:t>
            </a:r>
          </a:p>
        </p:txBody>
      </p:sp>
      <p:sp>
        <p:nvSpPr>
          <p:cNvPr id="3" name="Rectangle 2"/>
          <p:cNvSpPr/>
          <p:nvPr/>
        </p:nvSpPr>
        <p:spPr>
          <a:xfrm>
            <a:off x="280726" y="170852"/>
            <a:ext cx="11703717" cy="461665"/>
          </a:xfrm>
          <a:prstGeom prst="rect">
            <a:avLst/>
          </a:prstGeom>
        </p:spPr>
        <p:txBody>
          <a:bodyPr wrap="none">
            <a:spAutoFit/>
          </a:bodyPr>
          <a:lstStyle/>
          <a:p>
            <a:r>
              <a:rPr lang="en-US" sz="2400" b="1" dirty="0">
                <a:solidFill>
                  <a:srgbClr val="0070C0"/>
                </a:solidFill>
              </a:rPr>
              <a:t>Great. Now classify these phrases or words in the box under the right heading in the </a:t>
            </a:r>
            <a:r>
              <a:rPr lang="en-US" sz="2400" b="1" dirty="0" smtClean="0">
                <a:solidFill>
                  <a:srgbClr val="0070C0"/>
                </a:solidFill>
              </a:rPr>
              <a:t>table.</a:t>
            </a:r>
            <a:endParaRPr lang="en-US" sz="2400" b="1" dirty="0">
              <a:solidFill>
                <a:srgbClr val="0070C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628215533"/>
              </p:ext>
            </p:extLst>
          </p:nvPr>
        </p:nvGraphicFramePr>
        <p:xfrm>
          <a:off x="439504" y="725929"/>
          <a:ext cx="11386159" cy="914400"/>
        </p:xfrm>
        <a:graphic>
          <a:graphicData uri="http://schemas.openxmlformats.org/drawingml/2006/table">
            <a:tbl>
              <a:tblPr firstRow="1" bandRow="1">
                <a:tableStyleId>{5940675A-B579-460E-94D1-54222C63F5DA}</a:tableStyleId>
              </a:tblPr>
              <a:tblGrid>
                <a:gridCol w="11386159">
                  <a:extLst>
                    <a:ext uri="{9D8B030D-6E8A-4147-A177-3AD203B41FA5}">
                      <a16:colId xmlns:a16="http://schemas.microsoft.com/office/drawing/2014/main" xmlns="" val="20000"/>
                    </a:ext>
                  </a:extLst>
                </a:gridCol>
              </a:tblGrid>
              <a:tr h="370840">
                <a:tc>
                  <a:txBody>
                    <a:bodyPr/>
                    <a:lstStyle/>
                    <a:p>
                      <a:r>
                        <a:rPr lang="en-US" dirty="0"/>
                        <a:t>admiring views     </a:t>
                      </a:r>
                      <a:r>
                        <a:rPr lang="en-US" baseline="0" dirty="0"/>
                        <a:t> lack of flexibility            </a:t>
                      </a:r>
                      <a:r>
                        <a:rPr lang="en-US" dirty="0"/>
                        <a:t>no turbulence</a:t>
                      </a:r>
                      <a:r>
                        <a:rPr lang="en-US" baseline="0" dirty="0"/>
                        <a:t>        </a:t>
                      </a:r>
                      <a:r>
                        <a:rPr lang="en-US" dirty="0"/>
                        <a:t>   slower          no assigned seating                    no traffic jams                                     no rural service          dependable    safety            lack of door to door service      price advantage           unhygienic public toilets  </a:t>
                      </a:r>
                    </a:p>
                  </a:txBody>
                  <a:tcPr/>
                </a:tc>
                <a:extLst>
                  <a:ext uri="{0D108BD9-81ED-4DB2-BD59-A6C34878D82A}">
                    <a16:rowId xmlns:a16="http://schemas.microsoft.com/office/drawing/2014/main" xmlns=""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56317584"/>
              </p:ext>
            </p:extLst>
          </p:nvPr>
        </p:nvGraphicFramePr>
        <p:xfrm>
          <a:off x="1852344" y="1733741"/>
          <a:ext cx="8128000" cy="4251579"/>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521420">
                <a:tc>
                  <a:txBody>
                    <a:bodyPr/>
                    <a:lstStyle/>
                    <a:p>
                      <a:pPr algn="ctr"/>
                      <a:r>
                        <a:rPr lang="en-US" sz="2800" b="1" dirty="0">
                          <a:solidFill>
                            <a:srgbClr val="C00000"/>
                          </a:solidFill>
                        </a:rPr>
                        <a:t>advantages</a:t>
                      </a:r>
                    </a:p>
                  </a:txBody>
                  <a:tcPr/>
                </a:tc>
                <a:tc>
                  <a:txBody>
                    <a:bodyPr/>
                    <a:lstStyle/>
                    <a:p>
                      <a:pPr algn="ctr"/>
                      <a:r>
                        <a:rPr lang="en-US" sz="2800" b="1" dirty="0">
                          <a:solidFill>
                            <a:srgbClr val="C00000"/>
                          </a:solidFill>
                        </a:rPr>
                        <a:t>disadvantages</a:t>
                      </a:r>
                    </a:p>
                  </a:txBody>
                  <a:tcPr/>
                </a:tc>
                <a:extLst>
                  <a:ext uri="{0D108BD9-81ED-4DB2-BD59-A6C34878D82A}">
                    <a16:rowId xmlns:a16="http://schemas.microsoft.com/office/drawing/2014/main" xmlns="" val="10000"/>
                  </a:ext>
                </a:extLst>
              </a:tr>
              <a:tr h="3730159">
                <a:tc>
                  <a: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tc>
                <a:tc>
                  <a:txBody>
                    <a:bodyPr/>
                    <a:lstStyle/>
                    <a:p>
                      <a:endParaRPr lang="en-US" dirty="0"/>
                    </a:p>
                  </a:txBody>
                  <a:tcPr/>
                </a:tc>
                <a:extLst>
                  <a:ext uri="{0D108BD9-81ED-4DB2-BD59-A6C34878D82A}">
                    <a16:rowId xmlns:a16="http://schemas.microsoft.com/office/drawing/2014/main" xmlns="" val="10001"/>
                  </a:ext>
                </a:extLst>
              </a:tr>
            </a:tbl>
          </a:graphicData>
        </a:graphic>
      </p:graphicFrame>
      <p:sp>
        <p:nvSpPr>
          <p:cNvPr id="6" name="Rectangle 5"/>
          <p:cNvSpPr/>
          <p:nvPr/>
        </p:nvSpPr>
        <p:spPr>
          <a:xfrm>
            <a:off x="3171658" y="2294929"/>
            <a:ext cx="1796004" cy="400110"/>
          </a:xfrm>
          <a:prstGeom prst="rect">
            <a:avLst/>
          </a:prstGeom>
        </p:spPr>
        <p:txBody>
          <a:bodyPr wrap="none">
            <a:spAutoFit/>
          </a:bodyPr>
          <a:lstStyle/>
          <a:p>
            <a:r>
              <a:rPr lang="en-US" sz="2000" b="1" dirty="0">
                <a:solidFill>
                  <a:prstClr val="black"/>
                </a:solidFill>
              </a:rPr>
              <a:t>admiring views</a:t>
            </a:r>
            <a:endParaRPr lang="en-US" sz="2000" b="1" dirty="0"/>
          </a:p>
        </p:txBody>
      </p:sp>
      <p:sp>
        <p:nvSpPr>
          <p:cNvPr id="7" name="Rectangle 6"/>
          <p:cNvSpPr/>
          <p:nvPr/>
        </p:nvSpPr>
        <p:spPr>
          <a:xfrm>
            <a:off x="7224340" y="2294929"/>
            <a:ext cx="1926297" cy="400110"/>
          </a:xfrm>
          <a:prstGeom prst="rect">
            <a:avLst/>
          </a:prstGeom>
        </p:spPr>
        <p:txBody>
          <a:bodyPr wrap="none">
            <a:spAutoFit/>
          </a:bodyPr>
          <a:lstStyle/>
          <a:p>
            <a:r>
              <a:rPr lang="en-US" sz="2000" b="1" dirty="0">
                <a:solidFill>
                  <a:prstClr val="black"/>
                </a:solidFill>
              </a:rPr>
              <a:t>lack of flexibility</a:t>
            </a:r>
          </a:p>
        </p:txBody>
      </p:sp>
      <p:sp>
        <p:nvSpPr>
          <p:cNvPr id="8" name="Rectangle 7"/>
          <p:cNvSpPr/>
          <p:nvPr/>
        </p:nvSpPr>
        <p:spPr>
          <a:xfrm>
            <a:off x="3230328" y="2915049"/>
            <a:ext cx="1678665" cy="400110"/>
          </a:xfrm>
          <a:prstGeom prst="rect">
            <a:avLst/>
          </a:prstGeom>
        </p:spPr>
        <p:txBody>
          <a:bodyPr wrap="none">
            <a:spAutoFit/>
          </a:bodyPr>
          <a:lstStyle/>
          <a:p>
            <a:r>
              <a:rPr lang="en-US" sz="2000" b="1" dirty="0">
                <a:solidFill>
                  <a:prstClr val="black"/>
                </a:solidFill>
              </a:rPr>
              <a:t>no turbulence</a:t>
            </a:r>
          </a:p>
        </p:txBody>
      </p:sp>
      <p:sp>
        <p:nvSpPr>
          <p:cNvPr id="9" name="Rectangle 8"/>
          <p:cNvSpPr/>
          <p:nvPr/>
        </p:nvSpPr>
        <p:spPr>
          <a:xfrm>
            <a:off x="7646902" y="2908755"/>
            <a:ext cx="897105" cy="400110"/>
          </a:xfrm>
          <a:prstGeom prst="rect">
            <a:avLst/>
          </a:prstGeom>
        </p:spPr>
        <p:txBody>
          <a:bodyPr wrap="none">
            <a:spAutoFit/>
          </a:bodyPr>
          <a:lstStyle/>
          <a:p>
            <a:r>
              <a:rPr lang="en-US" sz="2000" b="1" dirty="0">
                <a:solidFill>
                  <a:prstClr val="black"/>
                </a:solidFill>
              </a:rPr>
              <a:t>slower</a:t>
            </a:r>
          </a:p>
        </p:txBody>
      </p:sp>
      <p:sp>
        <p:nvSpPr>
          <p:cNvPr id="10" name="Rectangle 9"/>
          <p:cNvSpPr/>
          <p:nvPr/>
        </p:nvSpPr>
        <p:spPr>
          <a:xfrm>
            <a:off x="6934303" y="3522581"/>
            <a:ext cx="2322302" cy="400110"/>
          </a:xfrm>
          <a:prstGeom prst="rect">
            <a:avLst/>
          </a:prstGeom>
        </p:spPr>
        <p:txBody>
          <a:bodyPr wrap="none">
            <a:spAutoFit/>
          </a:bodyPr>
          <a:lstStyle/>
          <a:p>
            <a:r>
              <a:rPr lang="en-US" sz="2000" b="1" dirty="0">
                <a:solidFill>
                  <a:prstClr val="black"/>
                </a:solidFill>
              </a:rPr>
              <a:t>no assigned seating </a:t>
            </a:r>
          </a:p>
        </p:txBody>
      </p:sp>
      <p:sp>
        <p:nvSpPr>
          <p:cNvPr id="11" name="Rectangle 10"/>
          <p:cNvSpPr/>
          <p:nvPr/>
        </p:nvSpPr>
        <p:spPr>
          <a:xfrm>
            <a:off x="3230328" y="3535169"/>
            <a:ext cx="1769459" cy="400110"/>
          </a:xfrm>
          <a:prstGeom prst="rect">
            <a:avLst/>
          </a:prstGeom>
        </p:spPr>
        <p:txBody>
          <a:bodyPr wrap="none">
            <a:spAutoFit/>
          </a:bodyPr>
          <a:lstStyle/>
          <a:p>
            <a:r>
              <a:rPr lang="en-US" sz="2000" b="1" dirty="0">
                <a:solidFill>
                  <a:prstClr val="black"/>
                </a:solidFill>
              </a:rPr>
              <a:t>no traffic jams </a:t>
            </a:r>
          </a:p>
        </p:txBody>
      </p:sp>
      <p:sp>
        <p:nvSpPr>
          <p:cNvPr id="12" name="Rectangle 11"/>
          <p:cNvSpPr/>
          <p:nvPr/>
        </p:nvSpPr>
        <p:spPr>
          <a:xfrm>
            <a:off x="3388736" y="4155289"/>
            <a:ext cx="1452642" cy="400110"/>
          </a:xfrm>
          <a:prstGeom prst="rect">
            <a:avLst/>
          </a:prstGeom>
        </p:spPr>
        <p:txBody>
          <a:bodyPr wrap="none">
            <a:spAutoFit/>
          </a:bodyPr>
          <a:lstStyle/>
          <a:p>
            <a:r>
              <a:rPr lang="en-US" sz="2000" b="1" dirty="0">
                <a:solidFill>
                  <a:prstClr val="black"/>
                </a:solidFill>
              </a:rPr>
              <a:t>dependable</a:t>
            </a:r>
          </a:p>
        </p:txBody>
      </p:sp>
      <p:sp>
        <p:nvSpPr>
          <p:cNvPr id="14" name="Rectangle 13"/>
          <p:cNvSpPr/>
          <p:nvPr/>
        </p:nvSpPr>
        <p:spPr>
          <a:xfrm>
            <a:off x="3655700" y="4775409"/>
            <a:ext cx="827919" cy="400110"/>
          </a:xfrm>
          <a:prstGeom prst="rect">
            <a:avLst/>
          </a:prstGeom>
        </p:spPr>
        <p:txBody>
          <a:bodyPr wrap="none">
            <a:spAutoFit/>
          </a:bodyPr>
          <a:lstStyle/>
          <a:p>
            <a:r>
              <a:rPr lang="en-US" sz="2000" b="1" dirty="0">
                <a:solidFill>
                  <a:prstClr val="black"/>
                </a:solidFill>
              </a:rPr>
              <a:t>safety</a:t>
            </a:r>
          </a:p>
        </p:txBody>
      </p:sp>
      <p:sp>
        <p:nvSpPr>
          <p:cNvPr id="15" name="Rectangle 14"/>
          <p:cNvSpPr/>
          <p:nvPr/>
        </p:nvSpPr>
        <p:spPr>
          <a:xfrm>
            <a:off x="6548524" y="4775409"/>
            <a:ext cx="3093860" cy="400110"/>
          </a:xfrm>
          <a:prstGeom prst="rect">
            <a:avLst/>
          </a:prstGeom>
        </p:spPr>
        <p:txBody>
          <a:bodyPr wrap="none">
            <a:spAutoFit/>
          </a:bodyPr>
          <a:lstStyle/>
          <a:p>
            <a:r>
              <a:rPr lang="en-US" sz="2000" b="1" dirty="0">
                <a:solidFill>
                  <a:prstClr val="black"/>
                </a:solidFill>
              </a:rPr>
              <a:t>lack of door to door service</a:t>
            </a:r>
          </a:p>
        </p:txBody>
      </p:sp>
      <p:sp>
        <p:nvSpPr>
          <p:cNvPr id="16" name="Rectangle 15"/>
          <p:cNvSpPr/>
          <p:nvPr/>
        </p:nvSpPr>
        <p:spPr>
          <a:xfrm>
            <a:off x="3147580" y="5395529"/>
            <a:ext cx="1934953" cy="400110"/>
          </a:xfrm>
          <a:prstGeom prst="rect">
            <a:avLst/>
          </a:prstGeom>
        </p:spPr>
        <p:txBody>
          <a:bodyPr wrap="none">
            <a:spAutoFit/>
          </a:bodyPr>
          <a:lstStyle/>
          <a:p>
            <a:r>
              <a:rPr lang="en-US" sz="2000" b="1" dirty="0">
                <a:solidFill>
                  <a:prstClr val="black"/>
                </a:solidFill>
              </a:rPr>
              <a:t>price advantage </a:t>
            </a:r>
          </a:p>
        </p:txBody>
      </p:sp>
      <p:sp>
        <p:nvSpPr>
          <p:cNvPr id="17" name="Rectangle 16"/>
          <p:cNvSpPr/>
          <p:nvPr/>
        </p:nvSpPr>
        <p:spPr>
          <a:xfrm>
            <a:off x="6684715" y="5394720"/>
            <a:ext cx="2821478" cy="400110"/>
          </a:xfrm>
          <a:prstGeom prst="rect">
            <a:avLst/>
          </a:prstGeom>
        </p:spPr>
        <p:txBody>
          <a:bodyPr wrap="none">
            <a:spAutoFit/>
          </a:bodyPr>
          <a:lstStyle/>
          <a:p>
            <a:r>
              <a:rPr lang="en-US" sz="2000" b="1" dirty="0">
                <a:solidFill>
                  <a:prstClr val="black"/>
                </a:solidFill>
              </a:rPr>
              <a:t>unhygienic public toilets </a:t>
            </a:r>
          </a:p>
        </p:txBody>
      </p:sp>
      <p:sp>
        <p:nvSpPr>
          <p:cNvPr id="20" name="Rectangle 19"/>
          <p:cNvSpPr/>
          <p:nvPr/>
        </p:nvSpPr>
        <p:spPr>
          <a:xfrm>
            <a:off x="7181678" y="4156098"/>
            <a:ext cx="1827552" cy="400110"/>
          </a:xfrm>
          <a:prstGeom prst="rect">
            <a:avLst/>
          </a:prstGeom>
        </p:spPr>
        <p:txBody>
          <a:bodyPr wrap="none">
            <a:spAutoFit/>
          </a:bodyPr>
          <a:lstStyle/>
          <a:p>
            <a:r>
              <a:rPr lang="en-US" sz="2000" b="1" dirty="0">
                <a:solidFill>
                  <a:prstClr val="black"/>
                </a:solidFill>
              </a:rPr>
              <a:t>no rural service</a:t>
            </a:r>
          </a:p>
        </p:txBody>
      </p:sp>
    </p:spTree>
    <p:extLst>
      <p:ext uri="{BB962C8B-B14F-4D97-AF65-F5344CB8AC3E}">
        <p14:creationId xmlns:p14="http://schemas.microsoft.com/office/powerpoint/2010/main" val="197371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par>
                                <p:cTn id="15" presetID="6"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ircle(in)">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circle(in)">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circle(in)">
                                      <p:cBhvr>
                                        <p:cTn id="56" dur="20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circle(in)">
                                      <p:cBhvr>
                                        <p:cTn id="61" dur="2000"/>
                                        <p:tgtEl>
                                          <p:spTgt spid="12"/>
                                        </p:tgtEl>
                                      </p:cBhvr>
                                    </p:animEffect>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1000"/>
                                        <p:tgtEl>
                                          <p:spTgt spid="14"/>
                                        </p:tgtEl>
                                      </p:cBhvr>
                                    </p:animEffect>
                                    <p:anim calcmode="lin" valueType="num">
                                      <p:cBhvr>
                                        <p:cTn id="67" dur="1000" fill="hold"/>
                                        <p:tgtEl>
                                          <p:spTgt spid="14"/>
                                        </p:tgtEl>
                                        <p:attrNameLst>
                                          <p:attrName>ppt_x</p:attrName>
                                        </p:attrNameLst>
                                      </p:cBhvr>
                                      <p:tavLst>
                                        <p:tav tm="0">
                                          <p:val>
                                            <p:strVal val="#ppt_x"/>
                                          </p:val>
                                        </p:tav>
                                        <p:tav tm="100000">
                                          <p:val>
                                            <p:strVal val="#ppt_x"/>
                                          </p:val>
                                        </p:tav>
                                      </p:tavLst>
                                    </p:anim>
                                    <p:anim calcmode="lin" valueType="num">
                                      <p:cBhvr>
                                        <p:cTn id="6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circle(in)">
                                      <p:cBhvr>
                                        <p:cTn id="73" dur="2000"/>
                                        <p:tgtEl>
                                          <p:spTgt spid="15"/>
                                        </p:tgtEl>
                                      </p:cBhvr>
                                    </p:animEffect>
                                  </p:childTnLst>
                                </p:cTn>
                              </p:par>
                            </p:childTnLst>
                          </p:cTn>
                        </p:par>
                      </p:childTnLst>
                    </p:cTn>
                  </p:par>
                  <p:par>
                    <p:cTn id="74" fill="hold">
                      <p:stCondLst>
                        <p:cond delay="indefinite"/>
                      </p:stCondLst>
                      <p:childTnLst>
                        <p:par>
                          <p:cTn id="75" fill="hold">
                            <p:stCondLst>
                              <p:cond delay="0"/>
                            </p:stCondLst>
                            <p:childTnLst>
                              <p:par>
                                <p:cTn id="76" presetID="6" presetClass="entr" presetSubtype="16" fill="hold" grpId="0" nodeType="click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circle(in)">
                                      <p:cBhvr>
                                        <p:cTn id="78" dur="2000"/>
                                        <p:tgtEl>
                                          <p:spTgt spid="16"/>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1000"/>
                                        <p:tgtEl>
                                          <p:spTgt spid="17"/>
                                        </p:tgtEl>
                                      </p:cBhvr>
                                    </p:animEffect>
                                    <p:anim calcmode="lin" valueType="num">
                                      <p:cBhvr>
                                        <p:cTn id="84" dur="1000" fill="hold"/>
                                        <p:tgtEl>
                                          <p:spTgt spid="17"/>
                                        </p:tgtEl>
                                        <p:attrNameLst>
                                          <p:attrName>ppt_x</p:attrName>
                                        </p:attrNameLst>
                                      </p:cBhvr>
                                      <p:tavLst>
                                        <p:tav tm="0">
                                          <p:val>
                                            <p:strVal val="#ppt_x"/>
                                          </p:val>
                                        </p:tav>
                                        <p:tav tm="100000">
                                          <p:val>
                                            <p:strVal val="#ppt_x"/>
                                          </p:val>
                                        </p:tav>
                                      </p:tavLst>
                                    </p:anim>
                                    <p:anim calcmode="lin" valueType="num">
                                      <p:cBhvr>
                                        <p:cTn id="8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0" grpId="0"/>
      <p:bldP spid="11" grpId="0"/>
      <p:bldP spid="12" grpId="0"/>
      <p:bldP spid="14" grpId="0"/>
      <p:bldP spid="15" grpId="0"/>
      <p:bldP spid="16" grpId="0"/>
      <p:bldP spid="17"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932145" y="6492875"/>
            <a:ext cx="4114800" cy="365125"/>
          </a:xfrm>
        </p:spPr>
        <p:txBody>
          <a:bodyPr/>
          <a:lstStyle/>
          <a:p>
            <a:r>
              <a:rPr lang="en-US" dirty="0"/>
              <a:t>Eng.301 Unit 5 Lesson 3- Great Railway Journeys</a:t>
            </a:r>
          </a:p>
        </p:txBody>
      </p:sp>
      <p:sp>
        <p:nvSpPr>
          <p:cNvPr id="3" name="Rectangle 2"/>
          <p:cNvSpPr/>
          <p:nvPr/>
        </p:nvSpPr>
        <p:spPr>
          <a:xfrm>
            <a:off x="112732" y="96584"/>
            <a:ext cx="12192001" cy="400110"/>
          </a:xfrm>
          <a:prstGeom prst="rect">
            <a:avLst/>
          </a:prstGeom>
        </p:spPr>
        <p:txBody>
          <a:bodyPr wrap="square">
            <a:spAutoFit/>
          </a:bodyPr>
          <a:lstStyle/>
          <a:p>
            <a:r>
              <a:rPr lang="en-US" sz="2000" b="1" dirty="0">
                <a:solidFill>
                  <a:schemeClr val="accent1">
                    <a:lumMod val="50000"/>
                  </a:schemeClr>
                </a:solidFill>
              </a:rPr>
              <a:t>Write down  the following questions on your notebook  before moving to the reading text on the following slide.</a:t>
            </a:r>
          </a:p>
        </p:txBody>
      </p:sp>
      <p:sp>
        <p:nvSpPr>
          <p:cNvPr id="4" name="Rectangle 3"/>
          <p:cNvSpPr/>
          <p:nvPr/>
        </p:nvSpPr>
        <p:spPr>
          <a:xfrm>
            <a:off x="222703" y="483228"/>
            <a:ext cx="6754293" cy="5955476"/>
          </a:xfrm>
          <a:prstGeom prst="rect">
            <a:avLst/>
          </a:prstGeom>
          <a:ln>
            <a:solidFill>
              <a:srgbClr val="C00000"/>
            </a:solidFill>
          </a:ln>
        </p:spPr>
        <p:txBody>
          <a:bodyPr wrap="square">
            <a:spAutoFit/>
          </a:bodyPr>
          <a:lstStyle/>
          <a:p>
            <a:pPr>
              <a:lnSpc>
                <a:spcPct val="150000"/>
              </a:lnSpc>
            </a:pPr>
            <a:r>
              <a:rPr lang="en-US" b="1" dirty="0">
                <a:solidFill>
                  <a:srgbClr val="C00000"/>
                </a:solidFill>
              </a:rPr>
              <a:t>1)  Scan the article and find the following:</a:t>
            </a:r>
          </a:p>
          <a:p>
            <a:pPr>
              <a:lnSpc>
                <a:spcPct val="150000"/>
              </a:lnSpc>
            </a:pPr>
            <a:r>
              <a:rPr lang="en-US" dirty="0"/>
              <a:t>     a. three cities:…………………………,……………………………..,………………………</a:t>
            </a:r>
          </a:p>
          <a:p>
            <a:pPr>
              <a:lnSpc>
                <a:spcPct val="150000"/>
              </a:lnSpc>
            </a:pPr>
            <a:r>
              <a:rPr lang="en-US" dirty="0"/>
              <a:t>     b. one water surface: ………………………………………………….</a:t>
            </a:r>
          </a:p>
          <a:p>
            <a:pPr>
              <a:lnSpc>
                <a:spcPct val="150000"/>
              </a:lnSpc>
            </a:pPr>
            <a:r>
              <a:rPr lang="en-US" dirty="0"/>
              <a:t>     c. a mountain range: ……………………………..</a:t>
            </a:r>
          </a:p>
          <a:p>
            <a:pPr marL="342900" indent="-342900">
              <a:lnSpc>
                <a:spcPct val="150000"/>
              </a:lnSpc>
              <a:buAutoNum type="arabicParenR" startAt="2"/>
            </a:pPr>
            <a:r>
              <a:rPr lang="en-US" b="1" dirty="0">
                <a:solidFill>
                  <a:srgbClr val="C00000"/>
                </a:solidFill>
              </a:rPr>
              <a:t>What makes the Trans-Siberian Railway Journey unique?</a:t>
            </a:r>
          </a:p>
          <a:p>
            <a:pPr>
              <a:lnSpc>
                <a:spcPct val="150000"/>
              </a:lnSpc>
            </a:pPr>
            <a:r>
              <a:rPr lang="en-US" sz="1900" dirty="0">
                <a:solidFill>
                  <a:prstClr val="black"/>
                </a:solidFill>
              </a:rPr>
              <a:t>______________________________________________________</a:t>
            </a:r>
          </a:p>
          <a:p>
            <a:pPr>
              <a:lnSpc>
                <a:spcPct val="150000"/>
              </a:lnSpc>
            </a:pPr>
            <a:r>
              <a:rPr lang="en-US" sz="1900" dirty="0">
                <a:solidFill>
                  <a:prstClr val="black"/>
                </a:solidFill>
              </a:rPr>
              <a:t>______________________________________________________</a:t>
            </a:r>
          </a:p>
          <a:p>
            <a:pPr>
              <a:lnSpc>
                <a:spcPct val="150000"/>
              </a:lnSpc>
            </a:pPr>
            <a:r>
              <a:rPr lang="en-US" b="1" dirty="0">
                <a:solidFill>
                  <a:srgbClr val="C00000"/>
                </a:solidFill>
              </a:rPr>
              <a:t>3)  Which sentence is true?</a:t>
            </a:r>
          </a:p>
          <a:p>
            <a:pPr>
              <a:lnSpc>
                <a:spcPct val="150000"/>
              </a:lnSpc>
            </a:pPr>
            <a:r>
              <a:rPr lang="en-US" dirty="0"/>
              <a:t>    a. Passengers spend all their time alone in private cabins.</a:t>
            </a:r>
          </a:p>
          <a:p>
            <a:pPr>
              <a:lnSpc>
                <a:spcPct val="150000"/>
              </a:lnSpc>
            </a:pPr>
            <a:r>
              <a:rPr lang="en-US" dirty="0"/>
              <a:t>    b. Passengers generally socialize with other passengers</a:t>
            </a:r>
          </a:p>
          <a:p>
            <a:pPr>
              <a:lnSpc>
                <a:spcPct val="150000"/>
              </a:lnSpc>
            </a:pPr>
            <a:r>
              <a:rPr lang="en-US" dirty="0"/>
              <a:t>4)  The pronoun </a:t>
            </a:r>
            <a:r>
              <a:rPr lang="en-US" b="1" dirty="0">
                <a:solidFill>
                  <a:srgbClr val="C00000"/>
                </a:solidFill>
              </a:rPr>
              <a:t>it </a:t>
            </a:r>
            <a:r>
              <a:rPr lang="en-US" dirty="0"/>
              <a:t>in paragraph 2 refers to ……………………………………………..</a:t>
            </a:r>
          </a:p>
          <a:p>
            <a:pPr>
              <a:lnSpc>
                <a:spcPct val="150000"/>
              </a:lnSpc>
            </a:pPr>
            <a:r>
              <a:rPr lang="en-US" dirty="0"/>
              <a:t>5)  Where do Mongolian nomads live?</a:t>
            </a:r>
          </a:p>
          <a:p>
            <a:pPr>
              <a:lnSpc>
                <a:spcPct val="150000"/>
              </a:lnSpc>
            </a:pPr>
            <a:r>
              <a:rPr lang="en-US" dirty="0"/>
              <a:t>---------------------------------------------------------------------------------------------</a:t>
            </a:r>
          </a:p>
        </p:txBody>
      </p:sp>
      <p:sp>
        <p:nvSpPr>
          <p:cNvPr id="6" name="TextBox 5"/>
          <p:cNvSpPr txBox="1"/>
          <p:nvPr/>
        </p:nvSpPr>
        <p:spPr>
          <a:xfrm>
            <a:off x="6976996" y="646066"/>
            <a:ext cx="5112729" cy="5286062"/>
          </a:xfrm>
          <a:prstGeom prst="rect">
            <a:avLst/>
          </a:prstGeom>
          <a:noFill/>
          <a:ln>
            <a:solidFill>
              <a:srgbClr val="C00000"/>
            </a:solidFill>
          </a:ln>
        </p:spPr>
        <p:txBody>
          <a:bodyPr wrap="square" rtlCol="0">
            <a:spAutoFit/>
          </a:bodyPr>
          <a:lstStyle/>
          <a:p>
            <a:r>
              <a:rPr lang="en-US" b="1" dirty="0">
                <a:solidFill>
                  <a:srgbClr val="C00000"/>
                </a:solidFill>
              </a:rPr>
              <a:t>5) Match the underlined words with their synonyms in the box below. There is one extra word:</a:t>
            </a:r>
          </a:p>
          <a:p>
            <a:endParaRPr lang="en-US" dirty="0"/>
          </a:p>
          <a:p>
            <a:endParaRPr lang="en-US" dirty="0"/>
          </a:p>
          <a:p>
            <a:endParaRPr lang="en-US" dirty="0"/>
          </a:p>
          <a:p>
            <a:pPr marL="342900" indent="-342900">
              <a:lnSpc>
                <a:spcPct val="150000"/>
              </a:lnSpc>
              <a:buAutoNum type="alphaLcParenR"/>
            </a:pPr>
            <a:r>
              <a:rPr lang="en-US" b="1" dirty="0"/>
              <a:t>commonly:  </a:t>
            </a:r>
            <a:r>
              <a:rPr lang="en-US" dirty="0"/>
              <a:t>……………………………………………</a:t>
            </a:r>
          </a:p>
          <a:p>
            <a:pPr marL="342900" lvl="0" indent="-342900">
              <a:lnSpc>
                <a:spcPct val="150000"/>
              </a:lnSpc>
              <a:buFontTx/>
              <a:buAutoNum type="alphaLcParenR"/>
            </a:pPr>
            <a:r>
              <a:rPr lang="en-US" b="1" dirty="0"/>
              <a:t>immense:    </a:t>
            </a:r>
            <a:r>
              <a:rPr lang="en-US" dirty="0">
                <a:solidFill>
                  <a:prstClr val="black"/>
                </a:solidFill>
              </a:rPr>
              <a:t>……………………………………………</a:t>
            </a:r>
          </a:p>
          <a:p>
            <a:pPr marL="342900" lvl="0" indent="-342900">
              <a:lnSpc>
                <a:spcPct val="150000"/>
              </a:lnSpc>
              <a:buFontTx/>
              <a:buAutoNum type="alphaLcParenR"/>
            </a:pPr>
            <a:r>
              <a:rPr lang="en-US" b="1" dirty="0"/>
              <a:t>Memories:  </a:t>
            </a:r>
            <a:r>
              <a:rPr lang="en-US" dirty="0">
                <a:solidFill>
                  <a:prstClr val="black"/>
                </a:solidFill>
              </a:rPr>
              <a:t>……………………………………………</a:t>
            </a:r>
          </a:p>
          <a:p>
            <a:pPr marL="342900" lvl="0" indent="-342900">
              <a:lnSpc>
                <a:spcPct val="150000"/>
              </a:lnSpc>
              <a:buFontTx/>
              <a:buAutoNum type="alphaLcParenR"/>
            </a:pPr>
            <a:r>
              <a:rPr lang="en-US" b="1" dirty="0"/>
              <a:t>provisions:  </a:t>
            </a:r>
            <a:r>
              <a:rPr lang="en-US" dirty="0">
                <a:solidFill>
                  <a:prstClr val="black"/>
                </a:solidFill>
              </a:rPr>
              <a:t>……………………………………………</a:t>
            </a:r>
          </a:p>
          <a:p>
            <a:pPr marL="342900" lvl="0" indent="-342900">
              <a:lnSpc>
                <a:spcPct val="150000"/>
              </a:lnSpc>
              <a:buFontTx/>
              <a:buAutoNum type="alphaLcParenR"/>
            </a:pPr>
            <a:r>
              <a:rPr lang="en-US" b="1" dirty="0"/>
              <a:t>scenic:         </a:t>
            </a:r>
            <a:r>
              <a:rPr lang="en-US" dirty="0">
                <a:solidFill>
                  <a:prstClr val="black"/>
                </a:solidFill>
              </a:rPr>
              <a:t>……………………………………………</a:t>
            </a:r>
            <a:r>
              <a:rPr lang="en-US" b="1" dirty="0"/>
              <a:t> </a:t>
            </a:r>
          </a:p>
          <a:p>
            <a:pPr marL="342900" indent="-342900">
              <a:lnSpc>
                <a:spcPct val="150000"/>
              </a:lnSpc>
              <a:buAutoNum type="alphaLcParenR"/>
            </a:pPr>
            <a:r>
              <a:rPr lang="en-US" b="1" dirty="0"/>
              <a:t>adjustable:  </a:t>
            </a:r>
            <a:r>
              <a:rPr lang="en-US" dirty="0">
                <a:solidFill>
                  <a:prstClr val="black"/>
                </a:solidFill>
              </a:rPr>
              <a:t>……………………………………………</a:t>
            </a:r>
          </a:p>
          <a:p>
            <a:pPr>
              <a:lnSpc>
                <a:spcPct val="150000"/>
              </a:lnSpc>
            </a:pPr>
            <a:r>
              <a:rPr lang="en-US" dirty="0"/>
              <a:t> 6) The prefix trans in </a:t>
            </a:r>
            <a:r>
              <a:rPr lang="en-US" sz="1900" b="1" u="sng" dirty="0">
                <a:solidFill>
                  <a:prstClr val="black"/>
                </a:solidFill>
              </a:rPr>
              <a:t>Trans</a:t>
            </a:r>
            <a:r>
              <a:rPr lang="en-US" sz="1900" dirty="0">
                <a:solidFill>
                  <a:prstClr val="black"/>
                </a:solidFill>
              </a:rPr>
              <a:t>-Siberian probably means …</a:t>
            </a:r>
          </a:p>
          <a:p>
            <a:pPr>
              <a:lnSpc>
                <a:spcPct val="150000"/>
              </a:lnSpc>
            </a:pPr>
            <a:r>
              <a:rPr lang="en-US" sz="1900" dirty="0">
                <a:solidFill>
                  <a:prstClr val="black"/>
                </a:solidFill>
              </a:rPr>
              <a:t>a)  above   b) crossing   c) beyond</a:t>
            </a:r>
            <a:r>
              <a:rPr lang="en-US" dirty="0"/>
              <a:t> </a:t>
            </a:r>
          </a:p>
        </p:txBody>
      </p:sp>
      <p:graphicFrame>
        <p:nvGraphicFramePr>
          <p:cNvPr id="7" name="Table 6"/>
          <p:cNvGraphicFramePr>
            <a:graphicFrameLocks noGrp="1"/>
          </p:cNvGraphicFramePr>
          <p:nvPr>
            <p:extLst>
              <p:ext uri="{D42A27DB-BD31-4B8C-83A1-F6EECF244321}">
                <p14:modId xmlns:p14="http://schemas.microsoft.com/office/powerpoint/2010/main" val="1714913327"/>
              </p:ext>
            </p:extLst>
          </p:nvPr>
        </p:nvGraphicFramePr>
        <p:xfrm>
          <a:off x="7079269" y="1352987"/>
          <a:ext cx="5048156" cy="425709"/>
        </p:xfrm>
        <a:graphic>
          <a:graphicData uri="http://schemas.openxmlformats.org/drawingml/2006/table">
            <a:tbl>
              <a:tblPr firstRow="1" bandRow="1">
                <a:tableStyleId>{5940675A-B579-460E-94D1-54222C63F5DA}</a:tableStyleId>
              </a:tblPr>
              <a:tblGrid>
                <a:gridCol w="5048156">
                  <a:extLst>
                    <a:ext uri="{9D8B030D-6E8A-4147-A177-3AD203B41FA5}">
                      <a16:colId xmlns:a16="http://schemas.microsoft.com/office/drawing/2014/main" xmlns="" val="20000"/>
                    </a:ext>
                  </a:extLst>
                </a:gridCol>
              </a:tblGrid>
              <a:tr h="425709">
                <a:tc>
                  <a:txBody>
                    <a:bodyPr/>
                    <a:lstStyle/>
                    <a:p>
                      <a:r>
                        <a:rPr lang="en-US" dirty="0"/>
                        <a:t>gigantic    supplies      flexible     beautiful       usually</a:t>
                      </a:r>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6608211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par>
                                <p:cTn id="18" presetID="6" presetClass="entr" presetSubtype="16"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ircle(in)">
                                      <p:cBhvr>
                                        <p:cTn id="2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5 Lesson 3- Great Railway Journeys</a:t>
            </a:r>
          </a:p>
        </p:txBody>
      </p:sp>
      <p:sp>
        <p:nvSpPr>
          <p:cNvPr id="3" name="Rectangle 2"/>
          <p:cNvSpPr/>
          <p:nvPr/>
        </p:nvSpPr>
        <p:spPr>
          <a:xfrm>
            <a:off x="0" y="850992"/>
            <a:ext cx="12192000" cy="5310043"/>
          </a:xfrm>
          <a:prstGeom prst="rect">
            <a:avLst/>
          </a:prstGeom>
          <a:ln>
            <a:solidFill>
              <a:srgbClr val="C00000"/>
            </a:solidFill>
          </a:ln>
        </p:spPr>
        <p:txBody>
          <a:bodyPr wrap="square">
            <a:spAutoFit/>
          </a:bodyPr>
          <a:lstStyle/>
          <a:p>
            <a:pPr marL="457200" indent="-457200" algn="just">
              <a:lnSpc>
                <a:spcPct val="150000"/>
              </a:lnSpc>
              <a:buFont typeface="+mj-lt"/>
              <a:buAutoNum type="arabicPeriod"/>
            </a:pPr>
            <a:r>
              <a:rPr lang="en-US" sz="1900" dirty="0"/>
              <a:t>The best way to go from Moscow to Beijing is on the </a:t>
            </a:r>
            <a:r>
              <a:rPr lang="en-US" sz="1900" b="1" u="sng" dirty="0">
                <a:solidFill>
                  <a:srgbClr val="C00000"/>
                </a:solidFill>
              </a:rPr>
              <a:t>Trans</a:t>
            </a:r>
            <a:r>
              <a:rPr lang="en-US" sz="1900" dirty="0"/>
              <a:t>-Siberian Railway, which is the longest railway in the world. The journey is one of the greatest travel adventures. It's the journey that nearly everyone wants to go on, perhaps because it's </a:t>
            </a:r>
            <a:r>
              <a:rPr lang="en-US" sz="1900" b="1" u="sng" dirty="0">
                <a:solidFill>
                  <a:srgbClr val="C00000"/>
                </a:solidFill>
              </a:rPr>
              <a:t>commonly</a:t>
            </a:r>
            <a:r>
              <a:rPr lang="en-US" sz="1900" dirty="0"/>
              <a:t> said to be the longest you can make on a single train. The longest of the three trans-Siberian routes, between Moscow and Vladivostok, covers 9,258km. </a:t>
            </a:r>
          </a:p>
          <a:p>
            <a:pPr marL="457200" indent="-457200" algn="just">
              <a:lnSpc>
                <a:spcPct val="150000"/>
              </a:lnSpc>
              <a:buFont typeface="+mj-lt"/>
              <a:buAutoNum type="arabicPeriod"/>
            </a:pPr>
            <a:r>
              <a:rPr lang="en-US" sz="1900" dirty="0"/>
              <a:t>On this train, you will travel across half of the globe, and pass through eight time zones to reach the furthest edge of one </a:t>
            </a:r>
            <a:r>
              <a:rPr lang="en-US" sz="1900" b="1" u="sng" dirty="0">
                <a:solidFill>
                  <a:srgbClr val="C00000"/>
                </a:solidFill>
              </a:rPr>
              <a:t>immense</a:t>
            </a:r>
            <a:r>
              <a:rPr lang="en-US" sz="1900" dirty="0"/>
              <a:t> country. Your journey will leave you with unique </a:t>
            </a:r>
            <a:r>
              <a:rPr lang="en-US" sz="1900" b="1" u="sng" dirty="0">
                <a:solidFill>
                  <a:srgbClr val="C00000"/>
                </a:solidFill>
              </a:rPr>
              <a:t>memories</a:t>
            </a:r>
            <a:r>
              <a:rPr lang="en-US" sz="1900" dirty="0"/>
              <a:t> and the feeling of experiencing something extraordinary. </a:t>
            </a:r>
            <a:r>
              <a:rPr lang="en-US" sz="1900" b="1" dirty="0">
                <a:solidFill>
                  <a:srgbClr val="C00000"/>
                </a:solidFill>
              </a:rPr>
              <a:t>It</a:t>
            </a:r>
            <a:r>
              <a:rPr lang="en-US" sz="1900" dirty="0"/>
              <a:t> will change the way you see time and distance. Days slide by as different passengers meet, have drinks and meals together, and form friendships as the train rolls on, stops for </a:t>
            </a:r>
            <a:r>
              <a:rPr lang="en-US" sz="1900" b="1" u="sng" dirty="0">
                <a:solidFill>
                  <a:srgbClr val="C00000"/>
                </a:solidFill>
              </a:rPr>
              <a:t>provisions</a:t>
            </a:r>
            <a:r>
              <a:rPr lang="en-US" sz="1900" dirty="0"/>
              <a:t>, and takes on new passengers. Outside, you will view the </a:t>
            </a:r>
            <a:r>
              <a:rPr lang="en-US" sz="1900" b="1" u="sng" dirty="0">
                <a:solidFill>
                  <a:srgbClr val="C00000"/>
                </a:solidFill>
              </a:rPr>
              <a:t>scenic</a:t>
            </a:r>
            <a:r>
              <a:rPr lang="en-US" sz="1900" dirty="0"/>
              <a:t> Ural Mountains, the great Siberian plains, the bottomless Lake Baikal, the steppes of the Mongolian nomads, and the easternmost Russian city, Vladivostok, before crossing the border into China. You can stop off at one of the stations, take a tour or stay for a while, and board the train again on another day. Your travel plans can be </a:t>
            </a:r>
            <a:r>
              <a:rPr lang="en-US" sz="1900" b="1" u="sng" dirty="0">
                <a:solidFill>
                  <a:srgbClr val="C00000"/>
                </a:solidFill>
              </a:rPr>
              <a:t>adjustable</a:t>
            </a:r>
            <a:r>
              <a:rPr lang="en-US" sz="1900" dirty="0"/>
              <a:t>, providing you with maximum opportunities for independent discovery.</a:t>
            </a:r>
          </a:p>
        </p:txBody>
      </p:sp>
      <p:sp>
        <p:nvSpPr>
          <p:cNvPr id="4" name="Rectangle 3"/>
          <p:cNvSpPr/>
          <p:nvPr/>
        </p:nvSpPr>
        <p:spPr>
          <a:xfrm>
            <a:off x="0" y="45449"/>
            <a:ext cx="12093262" cy="707886"/>
          </a:xfrm>
          <a:prstGeom prst="rect">
            <a:avLst/>
          </a:prstGeom>
          <a:ln>
            <a:solidFill>
              <a:srgbClr val="0070C0"/>
            </a:solidFill>
          </a:ln>
        </p:spPr>
        <p:txBody>
          <a:bodyPr wrap="square">
            <a:spAutoFit/>
          </a:bodyPr>
          <a:lstStyle/>
          <a:p>
            <a:r>
              <a:rPr lang="en-US" sz="2000" b="1" dirty="0">
                <a:solidFill>
                  <a:srgbClr val="0070C0"/>
                </a:solidFill>
              </a:rPr>
              <a:t>Now read the article and answer the questions that you read on the previous slide. Once you are done, press the enter key move to the next slide to check your answers.</a:t>
            </a:r>
          </a:p>
        </p:txBody>
      </p:sp>
    </p:spTree>
    <p:extLst>
      <p:ext uri="{BB962C8B-B14F-4D97-AF65-F5344CB8AC3E}">
        <p14:creationId xmlns:p14="http://schemas.microsoft.com/office/powerpoint/2010/main" val="14923073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9" name="Rounded Rectangle 28"/>
          <p:cNvSpPr/>
          <p:nvPr/>
        </p:nvSpPr>
        <p:spPr>
          <a:xfrm>
            <a:off x="8268237" y="5208349"/>
            <a:ext cx="1180097" cy="3691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261131" y="4254293"/>
            <a:ext cx="5439420" cy="393442"/>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a:xfrm>
            <a:off x="903463" y="6431134"/>
            <a:ext cx="4114800" cy="365125"/>
          </a:xfrm>
        </p:spPr>
        <p:txBody>
          <a:bodyPr/>
          <a:lstStyle/>
          <a:p>
            <a:r>
              <a:rPr lang="en-US"/>
              <a:t>Eng.301 Unit 5 Lesson 3- Great Railway Journeys</a:t>
            </a:r>
          </a:p>
        </p:txBody>
      </p:sp>
      <p:sp>
        <p:nvSpPr>
          <p:cNvPr id="3" name="Rectangle 2"/>
          <p:cNvSpPr/>
          <p:nvPr/>
        </p:nvSpPr>
        <p:spPr>
          <a:xfrm>
            <a:off x="-2" y="0"/>
            <a:ext cx="2820475" cy="400110"/>
          </a:xfrm>
          <a:prstGeom prst="rect">
            <a:avLst/>
          </a:prstGeom>
        </p:spPr>
        <p:txBody>
          <a:bodyPr wrap="square">
            <a:spAutoFit/>
          </a:bodyPr>
          <a:lstStyle/>
          <a:p>
            <a:r>
              <a:rPr lang="en-US" sz="2000" b="1" dirty="0">
                <a:solidFill>
                  <a:schemeClr val="accent1">
                    <a:lumMod val="50000"/>
                  </a:schemeClr>
                </a:solidFill>
              </a:rPr>
              <a:t>Now check your answers</a:t>
            </a:r>
          </a:p>
        </p:txBody>
      </p:sp>
      <p:sp>
        <p:nvSpPr>
          <p:cNvPr id="4" name="Rectangle 3"/>
          <p:cNvSpPr/>
          <p:nvPr/>
        </p:nvSpPr>
        <p:spPr>
          <a:xfrm>
            <a:off x="215900" y="400110"/>
            <a:ext cx="6739944" cy="5955476"/>
          </a:xfrm>
          <a:prstGeom prst="rect">
            <a:avLst/>
          </a:prstGeom>
          <a:ln>
            <a:solidFill>
              <a:srgbClr val="C00000"/>
            </a:solidFill>
          </a:ln>
        </p:spPr>
        <p:txBody>
          <a:bodyPr wrap="square">
            <a:spAutoFit/>
          </a:bodyPr>
          <a:lstStyle/>
          <a:p>
            <a:pPr>
              <a:lnSpc>
                <a:spcPct val="150000"/>
              </a:lnSpc>
            </a:pPr>
            <a:r>
              <a:rPr lang="en-US" b="1" dirty="0">
                <a:solidFill>
                  <a:srgbClr val="C00000"/>
                </a:solidFill>
              </a:rPr>
              <a:t>1)  Scan the article and find the following:</a:t>
            </a:r>
          </a:p>
          <a:p>
            <a:pPr>
              <a:lnSpc>
                <a:spcPct val="150000"/>
              </a:lnSpc>
            </a:pPr>
            <a:r>
              <a:rPr lang="en-US" dirty="0"/>
              <a:t>     a. three cities:…………………………,……………………………..,………………………</a:t>
            </a:r>
          </a:p>
          <a:p>
            <a:pPr>
              <a:lnSpc>
                <a:spcPct val="150000"/>
              </a:lnSpc>
            </a:pPr>
            <a:r>
              <a:rPr lang="en-US" dirty="0"/>
              <a:t>     b. one water surface: ………………………………………………….</a:t>
            </a:r>
          </a:p>
          <a:p>
            <a:pPr>
              <a:lnSpc>
                <a:spcPct val="150000"/>
              </a:lnSpc>
            </a:pPr>
            <a:r>
              <a:rPr lang="en-US" dirty="0"/>
              <a:t>     c. a mountain range: ……………….………………..</a:t>
            </a:r>
          </a:p>
          <a:p>
            <a:pPr marL="342900" indent="-342900">
              <a:lnSpc>
                <a:spcPct val="150000"/>
              </a:lnSpc>
              <a:buAutoNum type="arabicParenR" startAt="2"/>
            </a:pPr>
            <a:r>
              <a:rPr lang="en-US" b="1" dirty="0">
                <a:solidFill>
                  <a:srgbClr val="C00000"/>
                </a:solidFill>
              </a:rPr>
              <a:t>What makes the Trans-Siberian Railway Journey unique?</a:t>
            </a:r>
          </a:p>
          <a:p>
            <a:pPr>
              <a:lnSpc>
                <a:spcPct val="150000"/>
              </a:lnSpc>
            </a:pPr>
            <a:r>
              <a:rPr lang="en-US" sz="1900" dirty="0">
                <a:solidFill>
                  <a:prstClr val="black"/>
                </a:solidFill>
              </a:rPr>
              <a:t>______________________________________________________</a:t>
            </a:r>
          </a:p>
          <a:p>
            <a:pPr>
              <a:lnSpc>
                <a:spcPct val="150000"/>
              </a:lnSpc>
            </a:pPr>
            <a:r>
              <a:rPr lang="en-US" sz="1900" dirty="0">
                <a:solidFill>
                  <a:prstClr val="black"/>
                </a:solidFill>
              </a:rPr>
              <a:t>______________________________________________________</a:t>
            </a:r>
          </a:p>
          <a:p>
            <a:pPr>
              <a:lnSpc>
                <a:spcPct val="150000"/>
              </a:lnSpc>
            </a:pPr>
            <a:r>
              <a:rPr lang="en-US" b="1" dirty="0">
                <a:solidFill>
                  <a:srgbClr val="C00000"/>
                </a:solidFill>
              </a:rPr>
              <a:t>3)  Which sentence is true?</a:t>
            </a:r>
          </a:p>
          <a:p>
            <a:pPr>
              <a:lnSpc>
                <a:spcPct val="150000"/>
              </a:lnSpc>
            </a:pPr>
            <a:r>
              <a:rPr lang="en-US" dirty="0"/>
              <a:t>    a. Passengers spend all their time alone in private cabins.</a:t>
            </a:r>
          </a:p>
          <a:p>
            <a:pPr>
              <a:lnSpc>
                <a:spcPct val="150000"/>
              </a:lnSpc>
            </a:pPr>
            <a:r>
              <a:rPr lang="en-US" dirty="0"/>
              <a:t>    b. Passengers generally socialize with other passengers</a:t>
            </a:r>
          </a:p>
          <a:p>
            <a:pPr>
              <a:lnSpc>
                <a:spcPct val="150000"/>
              </a:lnSpc>
            </a:pPr>
            <a:r>
              <a:rPr lang="en-US" dirty="0"/>
              <a:t>4)  The pronoun </a:t>
            </a:r>
            <a:r>
              <a:rPr lang="en-US" b="1" dirty="0">
                <a:solidFill>
                  <a:srgbClr val="C00000"/>
                </a:solidFill>
              </a:rPr>
              <a:t>it </a:t>
            </a:r>
            <a:r>
              <a:rPr lang="en-US" dirty="0"/>
              <a:t>in paragraph 2 refers to ……………………………………………..</a:t>
            </a:r>
          </a:p>
          <a:p>
            <a:pPr>
              <a:lnSpc>
                <a:spcPct val="150000"/>
              </a:lnSpc>
            </a:pPr>
            <a:r>
              <a:rPr lang="en-US" dirty="0"/>
              <a:t>5)  Where do Mongolian nomads live?</a:t>
            </a:r>
          </a:p>
          <a:p>
            <a:pPr>
              <a:lnSpc>
                <a:spcPct val="150000"/>
              </a:lnSpc>
            </a:pPr>
            <a:r>
              <a:rPr lang="en-US" dirty="0"/>
              <a:t>---------------------------------------------------------------------------------------------</a:t>
            </a:r>
          </a:p>
        </p:txBody>
      </p:sp>
      <p:sp>
        <p:nvSpPr>
          <p:cNvPr id="6" name="TextBox 5"/>
          <p:cNvSpPr txBox="1"/>
          <p:nvPr/>
        </p:nvSpPr>
        <p:spPr>
          <a:xfrm>
            <a:off x="7014696" y="400110"/>
            <a:ext cx="5177303" cy="5286062"/>
          </a:xfrm>
          <a:prstGeom prst="rect">
            <a:avLst/>
          </a:prstGeom>
          <a:noFill/>
          <a:ln>
            <a:solidFill>
              <a:srgbClr val="C00000"/>
            </a:solidFill>
          </a:ln>
        </p:spPr>
        <p:txBody>
          <a:bodyPr wrap="square" rtlCol="0">
            <a:spAutoFit/>
          </a:bodyPr>
          <a:lstStyle/>
          <a:p>
            <a:r>
              <a:rPr lang="en-US" b="1" dirty="0">
                <a:solidFill>
                  <a:srgbClr val="C00000"/>
                </a:solidFill>
              </a:rPr>
              <a:t>5) Match the underlined words with their synonyms in the box below. There is one extra word:</a:t>
            </a:r>
          </a:p>
          <a:p>
            <a:endParaRPr lang="en-US" dirty="0"/>
          </a:p>
          <a:p>
            <a:endParaRPr lang="en-US" dirty="0"/>
          </a:p>
          <a:p>
            <a:endParaRPr lang="en-US" dirty="0"/>
          </a:p>
          <a:p>
            <a:pPr marL="342900" indent="-342900">
              <a:lnSpc>
                <a:spcPct val="150000"/>
              </a:lnSpc>
              <a:buAutoNum type="alphaLcParenR"/>
            </a:pPr>
            <a:r>
              <a:rPr lang="en-US" b="1" dirty="0"/>
              <a:t>commonly:  ……………………………………………</a:t>
            </a:r>
          </a:p>
          <a:p>
            <a:pPr marL="342900" lvl="0" indent="-342900">
              <a:lnSpc>
                <a:spcPct val="150000"/>
              </a:lnSpc>
              <a:buFontTx/>
              <a:buAutoNum type="alphaLcParenR"/>
            </a:pPr>
            <a:r>
              <a:rPr lang="en-US" b="1" dirty="0"/>
              <a:t>immense:    </a:t>
            </a:r>
            <a:r>
              <a:rPr lang="en-US" b="1" dirty="0">
                <a:solidFill>
                  <a:prstClr val="black"/>
                </a:solidFill>
              </a:rPr>
              <a:t>……………………………………………</a:t>
            </a:r>
          </a:p>
          <a:p>
            <a:pPr marL="342900" lvl="0" indent="-342900">
              <a:lnSpc>
                <a:spcPct val="150000"/>
              </a:lnSpc>
              <a:buFontTx/>
              <a:buAutoNum type="alphaLcParenR"/>
            </a:pPr>
            <a:r>
              <a:rPr lang="en-US" b="1" dirty="0"/>
              <a:t>memories:  </a:t>
            </a:r>
            <a:r>
              <a:rPr lang="en-US" b="1" dirty="0">
                <a:solidFill>
                  <a:prstClr val="black"/>
                </a:solidFill>
              </a:rPr>
              <a:t>……………………………………………</a:t>
            </a:r>
          </a:p>
          <a:p>
            <a:pPr marL="342900" lvl="0" indent="-342900">
              <a:lnSpc>
                <a:spcPct val="150000"/>
              </a:lnSpc>
              <a:buFontTx/>
              <a:buAutoNum type="alphaLcParenR"/>
            </a:pPr>
            <a:r>
              <a:rPr lang="en-US" b="1" dirty="0"/>
              <a:t>provisions:  </a:t>
            </a:r>
            <a:r>
              <a:rPr lang="en-US" b="1" dirty="0">
                <a:solidFill>
                  <a:prstClr val="black"/>
                </a:solidFill>
              </a:rPr>
              <a:t>……………………………………………</a:t>
            </a:r>
          </a:p>
          <a:p>
            <a:pPr marL="342900" lvl="0" indent="-342900">
              <a:lnSpc>
                <a:spcPct val="150000"/>
              </a:lnSpc>
              <a:buFontTx/>
              <a:buAutoNum type="alphaLcParenR"/>
            </a:pPr>
            <a:r>
              <a:rPr lang="en-US" b="1" dirty="0"/>
              <a:t>scenic:         </a:t>
            </a:r>
            <a:r>
              <a:rPr lang="en-US" b="1" dirty="0">
                <a:solidFill>
                  <a:prstClr val="black"/>
                </a:solidFill>
              </a:rPr>
              <a:t>……………………………………………</a:t>
            </a:r>
            <a:r>
              <a:rPr lang="en-US" b="1" dirty="0"/>
              <a:t> </a:t>
            </a:r>
          </a:p>
          <a:p>
            <a:pPr marL="342900" indent="-342900">
              <a:lnSpc>
                <a:spcPct val="150000"/>
              </a:lnSpc>
              <a:buAutoNum type="alphaLcParenR"/>
            </a:pPr>
            <a:r>
              <a:rPr lang="en-US" b="1" dirty="0"/>
              <a:t>adjustable:  </a:t>
            </a:r>
            <a:r>
              <a:rPr lang="en-US" b="1" dirty="0">
                <a:solidFill>
                  <a:prstClr val="black"/>
                </a:solidFill>
              </a:rPr>
              <a:t>……………………………………………</a:t>
            </a:r>
          </a:p>
          <a:p>
            <a:pPr>
              <a:lnSpc>
                <a:spcPct val="150000"/>
              </a:lnSpc>
            </a:pPr>
            <a:r>
              <a:rPr lang="en-US" dirty="0"/>
              <a:t> 6) The prefix trans in </a:t>
            </a:r>
            <a:r>
              <a:rPr lang="en-US" sz="1900" b="1" u="sng" dirty="0">
                <a:solidFill>
                  <a:prstClr val="black"/>
                </a:solidFill>
              </a:rPr>
              <a:t>Trans</a:t>
            </a:r>
            <a:r>
              <a:rPr lang="en-US" sz="1900" dirty="0">
                <a:solidFill>
                  <a:prstClr val="black"/>
                </a:solidFill>
              </a:rPr>
              <a:t>-Siberian probably means …</a:t>
            </a:r>
          </a:p>
          <a:p>
            <a:pPr>
              <a:lnSpc>
                <a:spcPct val="150000"/>
              </a:lnSpc>
            </a:pPr>
            <a:r>
              <a:rPr lang="en-US" sz="1900" dirty="0">
                <a:solidFill>
                  <a:prstClr val="black"/>
                </a:solidFill>
              </a:rPr>
              <a:t>a)  above     b) crossing   c) beyond</a:t>
            </a:r>
            <a:r>
              <a:rPr lang="en-US" dirty="0"/>
              <a:t> </a:t>
            </a:r>
          </a:p>
        </p:txBody>
      </p:sp>
      <p:graphicFrame>
        <p:nvGraphicFramePr>
          <p:cNvPr id="7" name="Table 6"/>
          <p:cNvGraphicFramePr>
            <a:graphicFrameLocks noGrp="1"/>
          </p:cNvGraphicFramePr>
          <p:nvPr>
            <p:extLst>
              <p:ext uri="{D42A27DB-BD31-4B8C-83A1-F6EECF244321}">
                <p14:modId xmlns:p14="http://schemas.microsoft.com/office/powerpoint/2010/main" val="3707638243"/>
              </p:ext>
            </p:extLst>
          </p:nvPr>
        </p:nvGraphicFramePr>
        <p:xfrm>
          <a:off x="7138707" y="1144669"/>
          <a:ext cx="4924146" cy="370840"/>
        </p:xfrm>
        <a:graphic>
          <a:graphicData uri="http://schemas.openxmlformats.org/drawingml/2006/table">
            <a:tbl>
              <a:tblPr firstRow="1" bandRow="1">
                <a:tableStyleId>{5940675A-B579-460E-94D1-54222C63F5DA}</a:tableStyleId>
              </a:tblPr>
              <a:tblGrid>
                <a:gridCol w="4924146">
                  <a:extLst>
                    <a:ext uri="{9D8B030D-6E8A-4147-A177-3AD203B41FA5}">
                      <a16:colId xmlns:a16="http://schemas.microsoft.com/office/drawing/2014/main" xmlns="" val="20000"/>
                    </a:ext>
                  </a:extLst>
                </a:gridCol>
              </a:tblGrid>
              <a:tr h="370840">
                <a:tc>
                  <a:txBody>
                    <a:bodyPr/>
                    <a:lstStyle/>
                    <a:p>
                      <a:r>
                        <a:rPr lang="en-US" dirty="0"/>
                        <a:t>  gigantic    supplies   flexible    beautiful       usually</a:t>
                      </a:r>
                    </a:p>
                  </a:txBody>
                  <a:tcPr/>
                </a:tc>
                <a:extLst>
                  <a:ext uri="{0D108BD9-81ED-4DB2-BD59-A6C34878D82A}">
                    <a16:rowId xmlns:a16="http://schemas.microsoft.com/office/drawing/2014/main" xmlns="" val="10000"/>
                  </a:ext>
                </a:extLst>
              </a:tr>
            </a:tbl>
          </a:graphicData>
        </a:graphic>
      </p:graphicFrame>
      <p:sp>
        <p:nvSpPr>
          <p:cNvPr id="5" name="Rectangle 4"/>
          <p:cNvSpPr/>
          <p:nvPr/>
        </p:nvSpPr>
        <p:spPr>
          <a:xfrm>
            <a:off x="2205764" y="861790"/>
            <a:ext cx="990977" cy="369332"/>
          </a:xfrm>
          <a:prstGeom prst="rect">
            <a:avLst/>
          </a:prstGeom>
        </p:spPr>
        <p:txBody>
          <a:bodyPr wrap="none">
            <a:spAutoFit/>
          </a:bodyPr>
          <a:lstStyle/>
          <a:p>
            <a:r>
              <a:rPr lang="en-US" b="1" dirty="0">
                <a:solidFill>
                  <a:srgbClr val="0070C0"/>
                </a:solidFill>
              </a:rPr>
              <a:t>Moscow</a:t>
            </a:r>
          </a:p>
        </p:txBody>
      </p:sp>
      <p:sp>
        <p:nvSpPr>
          <p:cNvPr id="8" name="Rectangle 7"/>
          <p:cNvSpPr/>
          <p:nvPr/>
        </p:nvSpPr>
        <p:spPr>
          <a:xfrm>
            <a:off x="4132515" y="857298"/>
            <a:ext cx="886781" cy="369332"/>
          </a:xfrm>
          <a:prstGeom prst="rect">
            <a:avLst/>
          </a:prstGeom>
        </p:spPr>
        <p:txBody>
          <a:bodyPr wrap="none">
            <a:spAutoFit/>
          </a:bodyPr>
          <a:lstStyle/>
          <a:p>
            <a:r>
              <a:rPr lang="en-US" b="1" dirty="0">
                <a:solidFill>
                  <a:srgbClr val="0070C0"/>
                </a:solidFill>
              </a:rPr>
              <a:t>Beijing</a:t>
            </a:r>
            <a:r>
              <a:rPr lang="en-US" dirty="0">
                <a:solidFill>
                  <a:prstClr val="black"/>
                </a:solidFill>
              </a:rPr>
              <a:t> </a:t>
            </a:r>
            <a:endParaRPr lang="en-US" dirty="0"/>
          </a:p>
        </p:txBody>
      </p:sp>
      <p:sp>
        <p:nvSpPr>
          <p:cNvPr id="9" name="Rectangle 8"/>
          <p:cNvSpPr/>
          <p:nvPr/>
        </p:nvSpPr>
        <p:spPr>
          <a:xfrm>
            <a:off x="5522113" y="861790"/>
            <a:ext cx="1301447" cy="369332"/>
          </a:xfrm>
          <a:prstGeom prst="rect">
            <a:avLst/>
          </a:prstGeom>
        </p:spPr>
        <p:txBody>
          <a:bodyPr wrap="none">
            <a:spAutoFit/>
          </a:bodyPr>
          <a:lstStyle/>
          <a:p>
            <a:r>
              <a:rPr lang="en-US" b="1" dirty="0">
                <a:solidFill>
                  <a:srgbClr val="0070C0"/>
                </a:solidFill>
              </a:rPr>
              <a:t>Vladivostok</a:t>
            </a:r>
          </a:p>
        </p:txBody>
      </p:sp>
      <p:sp>
        <p:nvSpPr>
          <p:cNvPr id="10" name="Rectangle 9"/>
          <p:cNvSpPr/>
          <p:nvPr/>
        </p:nvSpPr>
        <p:spPr>
          <a:xfrm>
            <a:off x="2573558" y="1270420"/>
            <a:ext cx="1246367" cy="369332"/>
          </a:xfrm>
          <a:prstGeom prst="rect">
            <a:avLst/>
          </a:prstGeom>
        </p:spPr>
        <p:txBody>
          <a:bodyPr wrap="none">
            <a:spAutoFit/>
          </a:bodyPr>
          <a:lstStyle/>
          <a:p>
            <a:r>
              <a:rPr lang="en-US" b="1" dirty="0">
                <a:solidFill>
                  <a:srgbClr val="0070C0"/>
                </a:solidFill>
              </a:rPr>
              <a:t>Lake Baikal</a:t>
            </a:r>
          </a:p>
        </p:txBody>
      </p:sp>
      <p:sp>
        <p:nvSpPr>
          <p:cNvPr id="11" name="Rectangle 10"/>
          <p:cNvSpPr/>
          <p:nvPr/>
        </p:nvSpPr>
        <p:spPr>
          <a:xfrm>
            <a:off x="2469762" y="1680272"/>
            <a:ext cx="2073196" cy="369332"/>
          </a:xfrm>
          <a:prstGeom prst="rect">
            <a:avLst/>
          </a:prstGeom>
        </p:spPr>
        <p:txBody>
          <a:bodyPr wrap="none">
            <a:spAutoFit/>
          </a:bodyPr>
          <a:lstStyle/>
          <a:p>
            <a:r>
              <a:rPr lang="en-US" b="1" dirty="0">
                <a:solidFill>
                  <a:srgbClr val="0070C0"/>
                </a:solidFill>
              </a:rPr>
              <a:t>The Ural Mountains</a:t>
            </a:r>
          </a:p>
        </p:txBody>
      </p:sp>
      <p:sp>
        <p:nvSpPr>
          <p:cNvPr id="12" name="Rectangle 11"/>
          <p:cNvSpPr/>
          <p:nvPr/>
        </p:nvSpPr>
        <p:spPr>
          <a:xfrm>
            <a:off x="230065" y="2582146"/>
            <a:ext cx="3660489" cy="369332"/>
          </a:xfrm>
          <a:prstGeom prst="rect">
            <a:avLst/>
          </a:prstGeom>
        </p:spPr>
        <p:txBody>
          <a:bodyPr wrap="none">
            <a:spAutoFit/>
          </a:bodyPr>
          <a:lstStyle/>
          <a:p>
            <a:r>
              <a:rPr lang="en-US" b="1" dirty="0">
                <a:solidFill>
                  <a:srgbClr val="0070C0"/>
                </a:solidFill>
              </a:rPr>
              <a:t>It is the longest railway in the world.</a:t>
            </a:r>
          </a:p>
        </p:txBody>
      </p:sp>
      <p:sp>
        <p:nvSpPr>
          <p:cNvPr id="13" name="Rectangle 12"/>
          <p:cNvSpPr/>
          <p:nvPr/>
        </p:nvSpPr>
        <p:spPr>
          <a:xfrm>
            <a:off x="3888198" y="2573989"/>
            <a:ext cx="2926507" cy="369332"/>
          </a:xfrm>
          <a:prstGeom prst="rect">
            <a:avLst/>
          </a:prstGeom>
        </p:spPr>
        <p:txBody>
          <a:bodyPr wrap="none">
            <a:spAutoFit/>
          </a:bodyPr>
          <a:lstStyle/>
          <a:p>
            <a:r>
              <a:rPr lang="en-US" b="1" dirty="0">
                <a:solidFill>
                  <a:srgbClr val="0070C0"/>
                </a:solidFill>
              </a:rPr>
              <a:t>The journey covers 9,258km.</a:t>
            </a:r>
          </a:p>
        </p:txBody>
      </p:sp>
      <p:sp>
        <p:nvSpPr>
          <p:cNvPr id="14" name="Rectangle 13"/>
          <p:cNvSpPr/>
          <p:nvPr/>
        </p:nvSpPr>
        <p:spPr>
          <a:xfrm>
            <a:off x="3373501" y="3010654"/>
            <a:ext cx="3228502" cy="369332"/>
          </a:xfrm>
          <a:prstGeom prst="rect">
            <a:avLst/>
          </a:prstGeom>
        </p:spPr>
        <p:txBody>
          <a:bodyPr wrap="square">
            <a:spAutoFit/>
          </a:bodyPr>
          <a:lstStyle/>
          <a:p>
            <a:r>
              <a:rPr lang="en-US" b="1" dirty="0">
                <a:solidFill>
                  <a:srgbClr val="0070C0"/>
                </a:solidFill>
              </a:rPr>
              <a:t>passes through eight time zones</a:t>
            </a:r>
          </a:p>
        </p:txBody>
      </p:sp>
      <p:sp>
        <p:nvSpPr>
          <p:cNvPr id="15" name="Rectangle 14"/>
          <p:cNvSpPr/>
          <p:nvPr/>
        </p:nvSpPr>
        <p:spPr>
          <a:xfrm>
            <a:off x="275759" y="3004436"/>
            <a:ext cx="3205878" cy="369332"/>
          </a:xfrm>
          <a:prstGeom prst="rect">
            <a:avLst/>
          </a:prstGeom>
        </p:spPr>
        <p:txBody>
          <a:bodyPr wrap="none">
            <a:spAutoFit/>
          </a:bodyPr>
          <a:lstStyle/>
          <a:p>
            <a:r>
              <a:rPr lang="en-US" b="1" dirty="0">
                <a:solidFill>
                  <a:srgbClr val="0070C0"/>
                </a:solidFill>
              </a:rPr>
              <a:t>Travels across half of the globe</a:t>
            </a:r>
          </a:p>
        </p:txBody>
      </p:sp>
      <p:sp>
        <p:nvSpPr>
          <p:cNvPr id="17" name="Rectangle 16"/>
          <p:cNvSpPr/>
          <p:nvPr/>
        </p:nvSpPr>
        <p:spPr>
          <a:xfrm>
            <a:off x="903463" y="5027174"/>
            <a:ext cx="918328" cy="369332"/>
          </a:xfrm>
          <a:prstGeom prst="rect">
            <a:avLst/>
          </a:prstGeom>
        </p:spPr>
        <p:txBody>
          <a:bodyPr wrap="none">
            <a:spAutoFit/>
          </a:bodyPr>
          <a:lstStyle/>
          <a:p>
            <a:r>
              <a:rPr lang="en-US" b="1" dirty="0">
                <a:solidFill>
                  <a:srgbClr val="0070C0"/>
                </a:solidFill>
              </a:rPr>
              <a:t>journey</a:t>
            </a:r>
          </a:p>
        </p:txBody>
      </p:sp>
      <p:sp>
        <p:nvSpPr>
          <p:cNvPr id="18" name="Rectangle 17"/>
          <p:cNvSpPr/>
          <p:nvPr/>
        </p:nvSpPr>
        <p:spPr>
          <a:xfrm>
            <a:off x="448178" y="5795701"/>
            <a:ext cx="2215671" cy="369332"/>
          </a:xfrm>
          <a:prstGeom prst="rect">
            <a:avLst/>
          </a:prstGeom>
        </p:spPr>
        <p:txBody>
          <a:bodyPr wrap="none">
            <a:spAutoFit/>
          </a:bodyPr>
          <a:lstStyle/>
          <a:p>
            <a:r>
              <a:rPr lang="en-US" b="1" dirty="0">
                <a:solidFill>
                  <a:srgbClr val="0070C0"/>
                </a:solidFill>
              </a:rPr>
              <a:t>They live in </a:t>
            </a:r>
            <a:r>
              <a:rPr lang="en-US" b="1" dirty="0" smtClean="0">
                <a:solidFill>
                  <a:srgbClr val="C00000"/>
                </a:solidFill>
              </a:rPr>
              <a:t>steppes  </a:t>
            </a:r>
            <a:r>
              <a:rPr lang="en-US" dirty="0" smtClean="0"/>
              <a:t>.</a:t>
            </a:r>
            <a:endParaRPr lang="en-US" dirty="0"/>
          </a:p>
        </p:txBody>
      </p:sp>
      <p:sp>
        <p:nvSpPr>
          <p:cNvPr id="19" name="Rectangle 18"/>
          <p:cNvSpPr/>
          <p:nvPr/>
        </p:nvSpPr>
        <p:spPr>
          <a:xfrm>
            <a:off x="2360837" y="5805667"/>
            <a:ext cx="4104200" cy="369332"/>
          </a:xfrm>
          <a:prstGeom prst="rect">
            <a:avLst/>
          </a:prstGeom>
        </p:spPr>
        <p:txBody>
          <a:bodyPr wrap="none">
            <a:spAutoFit/>
          </a:bodyPr>
          <a:lstStyle/>
          <a:p>
            <a:r>
              <a:rPr lang="en-US" dirty="0">
                <a:solidFill>
                  <a:srgbClr val="C00000"/>
                </a:solidFill>
              </a:rPr>
              <a:t>large areas of land with grass but no trees</a:t>
            </a:r>
          </a:p>
        </p:txBody>
      </p:sp>
      <p:sp>
        <p:nvSpPr>
          <p:cNvPr id="22" name="Rounded Rectangle 21"/>
          <p:cNvSpPr/>
          <p:nvPr/>
        </p:nvSpPr>
        <p:spPr>
          <a:xfrm>
            <a:off x="1533488" y="6171052"/>
            <a:ext cx="947423" cy="4571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146168" y="2234474"/>
            <a:ext cx="922368" cy="369332"/>
          </a:xfrm>
          <a:prstGeom prst="rect">
            <a:avLst/>
          </a:prstGeom>
        </p:spPr>
        <p:txBody>
          <a:bodyPr wrap="none">
            <a:spAutoFit/>
          </a:bodyPr>
          <a:lstStyle/>
          <a:p>
            <a:r>
              <a:rPr lang="en-US" b="1" dirty="0">
                <a:solidFill>
                  <a:schemeClr val="accent1">
                    <a:lumMod val="50000"/>
                  </a:schemeClr>
                </a:solidFill>
              </a:rPr>
              <a:t>gigantic</a:t>
            </a:r>
          </a:p>
        </p:txBody>
      </p:sp>
      <p:sp>
        <p:nvSpPr>
          <p:cNvPr id="24" name="Rectangle 23"/>
          <p:cNvSpPr/>
          <p:nvPr/>
        </p:nvSpPr>
        <p:spPr>
          <a:xfrm>
            <a:off x="9146168" y="3051594"/>
            <a:ext cx="965329" cy="369332"/>
          </a:xfrm>
          <a:prstGeom prst="rect">
            <a:avLst/>
          </a:prstGeom>
        </p:spPr>
        <p:txBody>
          <a:bodyPr wrap="none">
            <a:spAutoFit/>
          </a:bodyPr>
          <a:lstStyle/>
          <a:p>
            <a:r>
              <a:rPr lang="en-US" b="1" dirty="0">
                <a:solidFill>
                  <a:schemeClr val="accent1">
                    <a:lumMod val="50000"/>
                  </a:schemeClr>
                </a:solidFill>
              </a:rPr>
              <a:t>supplies</a:t>
            </a:r>
          </a:p>
        </p:txBody>
      </p:sp>
      <p:sp>
        <p:nvSpPr>
          <p:cNvPr id="25" name="Rectangle 24"/>
          <p:cNvSpPr/>
          <p:nvPr/>
        </p:nvSpPr>
        <p:spPr>
          <a:xfrm>
            <a:off x="9203997" y="1825914"/>
            <a:ext cx="857927" cy="369332"/>
          </a:xfrm>
          <a:prstGeom prst="rect">
            <a:avLst/>
          </a:prstGeom>
        </p:spPr>
        <p:txBody>
          <a:bodyPr wrap="none">
            <a:spAutoFit/>
          </a:bodyPr>
          <a:lstStyle/>
          <a:p>
            <a:pPr lvl="0"/>
            <a:r>
              <a:rPr lang="en-US" b="1" dirty="0">
                <a:solidFill>
                  <a:schemeClr val="accent1">
                    <a:lumMod val="50000"/>
                  </a:schemeClr>
                </a:solidFill>
              </a:rPr>
              <a:t>usually</a:t>
            </a:r>
          </a:p>
        </p:txBody>
      </p:sp>
      <p:sp>
        <p:nvSpPr>
          <p:cNvPr id="26" name="Rectangle 25"/>
          <p:cNvSpPr/>
          <p:nvPr/>
        </p:nvSpPr>
        <p:spPr>
          <a:xfrm>
            <a:off x="9087658" y="3472131"/>
            <a:ext cx="1103187" cy="369332"/>
          </a:xfrm>
          <a:prstGeom prst="rect">
            <a:avLst/>
          </a:prstGeom>
        </p:spPr>
        <p:txBody>
          <a:bodyPr wrap="none">
            <a:spAutoFit/>
          </a:bodyPr>
          <a:lstStyle/>
          <a:p>
            <a:r>
              <a:rPr lang="en-US" b="1" dirty="0">
                <a:solidFill>
                  <a:schemeClr val="accent1">
                    <a:lumMod val="50000"/>
                  </a:schemeClr>
                </a:solidFill>
              </a:rPr>
              <a:t>beautiful </a:t>
            </a:r>
          </a:p>
        </p:txBody>
      </p:sp>
      <p:sp>
        <p:nvSpPr>
          <p:cNvPr id="27" name="Rectangle 26"/>
          <p:cNvSpPr/>
          <p:nvPr/>
        </p:nvSpPr>
        <p:spPr>
          <a:xfrm>
            <a:off x="9176112" y="3882531"/>
            <a:ext cx="883190" cy="369332"/>
          </a:xfrm>
          <a:prstGeom prst="rect">
            <a:avLst/>
          </a:prstGeom>
        </p:spPr>
        <p:txBody>
          <a:bodyPr wrap="none">
            <a:spAutoFit/>
          </a:bodyPr>
          <a:lstStyle/>
          <a:p>
            <a:r>
              <a:rPr lang="en-US" b="1" dirty="0">
                <a:solidFill>
                  <a:schemeClr val="accent1">
                    <a:lumMod val="50000"/>
                  </a:schemeClr>
                </a:solidFill>
              </a:rPr>
              <a:t>flexible</a:t>
            </a:r>
          </a:p>
        </p:txBody>
      </p:sp>
      <p:sp>
        <p:nvSpPr>
          <p:cNvPr id="28" name="Rectangle 27"/>
          <p:cNvSpPr/>
          <p:nvPr/>
        </p:nvSpPr>
        <p:spPr>
          <a:xfrm>
            <a:off x="9448334" y="2577531"/>
            <a:ext cx="311304" cy="369332"/>
          </a:xfrm>
          <a:prstGeom prst="rect">
            <a:avLst/>
          </a:prstGeom>
        </p:spPr>
        <p:txBody>
          <a:bodyPr wrap="none">
            <a:spAutoFit/>
          </a:bodyPr>
          <a:lstStyle/>
          <a:p>
            <a:r>
              <a:rPr lang="en-US" b="1" dirty="0">
                <a:solidFill>
                  <a:srgbClr val="FF0000"/>
                </a:solidFill>
              </a:rPr>
              <a:t>X</a:t>
            </a:r>
          </a:p>
        </p:txBody>
      </p:sp>
    </p:spTree>
    <p:extLst>
      <p:ext uri="{BB962C8B-B14F-4D97-AF65-F5344CB8AC3E}">
        <p14:creationId xmlns:p14="http://schemas.microsoft.com/office/powerpoint/2010/main" val="42550654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par>
                                <p:cTn id="16" presetID="6" presetClass="entr" presetSubtype="16"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circle(in)">
                                      <p:cBhvr>
                                        <p:cTn id="44" dur="20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circle(in)">
                                      <p:cBhvr>
                                        <p:cTn id="49" dur="20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1000"/>
                                        <p:tgtEl>
                                          <p:spTgt spid="13"/>
                                        </p:tgtEl>
                                      </p:cBhvr>
                                    </p:animEffect>
                                    <p:anim calcmode="lin" valueType="num">
                                      <p:cBhvr>
                                        <p:cTn id="62" dur="1000" fill="hold"/>
                                        <p:tgtEl>
                                          <p:spTgt spid="13"/>
                                        </p:tgtEl>
                                        <p:attrNameLst>
                                          <p:attrName>ppt_x</p:attrName>
                                        </p:attrNameLst>
                                      </p:cBhvr>
                                      <p:tavLst>
                                        <p:tav tm="0">
                                          <p:val>
                                            <p:strVal val="#ppt_x"/>
                                          </p:val>
                                        </p:tav>
                                        <p:tav tm="100000">
                                          <p:val>
                                            <p:strVal val="#ppt_x"/>
                                          </p:val>
                                        </p:tav>
                                      </p:tavLst>
                                    </p:anim>
                                    <p:anim calcmode="lin" valueType="num">
                                      <p:cBhvr>
                                        <p:cTn id="6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circle(in)">
                                      <p:cBhvr>
                                        <p:cTn id="68" dur="20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circle(in)">
                                      <p:cBhvr>
                                        <p:cTn id="73" dur="2000"/>
                                        <p:tgtEl>
                                          <p:spTgt spid="14"/>
                                        </p:tgtEl>
                                      </p:cBhvr>
                                    </p:animEffect>
                                  </p:childTnLst>
                                </p:cTn>
                              </p:par>
                            </p:childTnLst>
                          </p:cTn>
                        </p:par>
                      </p:childTnLst>
                    </p:cTn>
                  </p:par>
                  <p:par>
                    <p:cTn id="74" fill="hold">
                      <p:stCondLst>
                        <p:cond delay="indefinite"/>
                      </p:stCondLst>
                      <p:childTnLst>
                        <p:par>
                          <p:cTn id="75" fill="hold">
                            <p:stCondLst>
                              <p:cond delay="0"/>
                            </p:stCondLst>
                            <p:childTnLst>
                              <p:par>
                                <p:cTn id="76" presetID="6" presetClass="entr" presetSubtype="16" fill="hold" grpId="0" nodeType="click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circle(in)">
                                      <p:cBhvr>
                                        <p:cTn id="78" dur="2000"/>
                                        <p:tgtEl>
                                          <p:spTgt spid="16"/>
                                        </p:tgtEl>
                                      </p:cBhvr>
                                    </p:animEffect>
                                  </p:childTnLst>
                                </p:cTn>
                              </p:par>
                            </p:childTnLst>
                          </p:cTn>
                        </p:par>
                      </p:childTnLst>
                    </p:cTn>
                  </p:par>
                  <p:par>
                    <p:cTn id="79" fill="hold">
                      <p:stCondLst>
                        <p:cond delay="indefinite"/>
                      </p:stCondLst>
                      <p:childTnLst>
                        <p:par>
                          <p:cTn id="80" fill="hold">
                            <p:stCondLst>
                              <p:cond delay="0"/>
                            </p:stCondLst>
                            <p:childTnLst>
                              <p:par>
                                <p:cTn id="81" presetID="6" presetClass="entr" presetSubtype="16"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circle(in)">
                                      <p:cBhvr>
                                        <p:cTn id="83" dur="2000"/>
                                        <p:tgtEl>
                                          <p:spTgt spid="17"/>
                                        </p:tgtEl>
                                      </p:cBhvr>
                                    </p:animEffect>
                                  </p:childTnLst>
                                </p:cTn>
                              </p:par>
                            </p:childTnLst>
                          </p:cTn>
                        </p:par>
                      </p:childTnLst>
                    </p:cTn>
                  </p:par>
                  <p:par>
                    <p:cTn id="84" fill="hold">
                      <p:stCondLst>
                        <p:cond delay="indefinite"/>
                      </p:stCondLst>
                      <p:childTnLst>
                        <p:par>
                          <p:cTn id="85" fill="hold">
                            <p:stCondLst>
                              <p:cond delay="0"/>
                            </p:stCondLst>
                            <p:childTnLst>
                              <p:par>
                                <p:cTn id="86" presetID="6" presetClass="entr" presetSubtype="16"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circle(in)">
                                      <p:cBhvr>
                                        <p:cTn id="88" dur="2000"/>
                                        <p:tgtEl>
                                          <p:spTgt spid="18"/>
                                        </p:tgtEl>
                                      </p:cBhvr>
                                    </p:animEffect>
                                  </p:childTnLst>
                                </p:cTn>
                              </p:par>
                            </p:childTnLst>
                          </p:cTn>
                        </p:par>
                      </p:childTnLst>
                    </p:cTn>
                  </p:par>
                  <p:par>
                    <p:cTn id="89" fill="hold">
                      <p:stCondLst>
                        <p:cond delay="indefinite"/>
                      </p:stCondLst>
                      <p:childTnLst>
                        <p:par>
                          <p:cTn id="90" fill="hold">
                            <p:stCondLst>
                              <p:cond delay="0"/>
                            </p:stCondLst>
                            <p:childTnLst>
                              <p:par>
                                <p:cTn id="91" presetID="6" presetClass="entr" presetSubtype="16" fill="hold" grpId="0" nodeType="click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circle(in)">
                                      <p:cBhvr>
                                        <p:cTn id="93" dur="2000"/>
                                        <p:tgtEl>
                                          <p:spTgt spid="22"/>
                                        </p:tgtEl>
                                      </p:cBhvr>
                                    </p:animEffect>
                                  </p:childTnLst>
                                </p:cTn>
                              </p:par>
                              <p:par>
                                <p:cTn id="94" presetID="6" presetClass="entr" presetSubtype="16" fill="hold" grpId="0" nodeType="with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circle(in)">
                                      <p:cBhvr>
                                        <p:cTn id="96" dur="2000"/>
                                        <p:tgtEl>
                                          <p:spTgt spid="19"/>
                                        </p:tgtEl>
                                      </p:cBhvr>
                                    </p:animEffect>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25"/>
                                        </p:tgtEl>
                                        <p:attrNameLst>
                                          <p:attrName>style.visibility</p:attrName>
                                        </p:attrNameLst>
                                      </p:cBhvr>
                                      <p:to>
                                        <p:strVal val="visible"/>
                                      </p:to>
                                    </p:set>
                                    <p:animEffect transition="in" filter="fade">
                                      <p:cBhvr>
                                        <p:cTn id="101" dur="1000"/>
                                        <p:tgtEl>
                                          <p:spTgt spid="25"/>
                                        </p:tgtEl>
                                      </p:cBhvr>
                                    </p:animEffect>
                                    <p:anim calcmode="lin" valueType="num">
                                      <p:cBhvr>
                                        <p:cTn id="102" dur="1000" fill="hold"/>
                                        <p:tgtEl>
                                          <p:spTgt spid="25"/>
                                        </p:tgtEl>
                                        <p:attrNameLst>
                                          <p:attrName>ppt_x</p:attrName>
                                        </p:attrNameLst>
                                      </p:cBhvr>
                                      <p:tavLst>
                                        <p:tav tm="0">
                                          <p:val>
                                            <p:strVal val="#ppt_x"/>
                                          </p:val>
                                        </p:tav>
                                        <p:tav tm="100000">
                                          <p:val>
                                            <p:strVal val="#ppt_x"/>
                                          </p:val>
                                        </p:tav>
                                      </p:tavLst>
                                    </p:anim>
                                    <p:anim calcmode="lin" valueType="num">
                                      <p:cBhvr>
                                        <p:cTn id="10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nodeType="clickEffect">
                                  <p:stCondLst>
                                    <p:cond delay="0"/>
                                  </p:stCondLst>
                                  <p:childTnLst>
                                    <p:set>
                                      <p:cBhvr>
                                        <p:cTn id="107" dur="1" fill="hold">
                                          <p:stCondLst>
                                            <p:cond delay="0"/>
                                          </p:stCondLst>
                                        </p:cTn>
                                        <p:tgtEl>
                                          <p:spTgt spid="23">
                                            <p:txEl>
                                              <p:pRg st="0" end="0"/>
                                            </p:txEl>
                                          </p:spTgt>
                                        </p:tgtEl>
                                        <p:attrNameLst>
                                          <p:attrName>style.visibility</p:attrName>
                                        </p:attrNameLst>
                                      </p:cBhvr>
                                      <p:to>
                                        <p:strVal val="visible"/>
                                      </p:to>
                                    </p:set>
                                    <p:anim calcmode="lin" valueType="num">
                                      <p:cBhvr additive="base">
                                        <p:cTn id="108"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109"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6" presetClass="entr" presetSubtype="16" fill="hold" nodeType="clickEffect">
                                  <p:stCondLst>
                                    <p:cond delay="0"/>
                                  </p:stCondLst>
                                  <p:childTnLst>
                                    <p:set>
                                      <p:cBhvr>
                                        <p:cTn id="113" dur="1" fill="hold">
                                          <p:stCondLst>
                                            <p:cond delay="0"/>
                                          </p:stCondLst>
                                        </p:cTn>
                                        <p:tgtEl>
                                          <p:spTgt spid="24">
                                            <p:txEl>
                                              <p:pRg st="0" end="0"/>
                                            </p:txEl>
                                          </p:spTgt>
                                        </p:tgtEl>
                                        <p:attrNameLst>
                                          <p:attrName>style.visibility</p:attrName>
                                        </p:attrNameLst>
                                      </p:cBhvr>
                                      <p:to>
                                        <p:strVal val="visible"/>
                                      </p:to>
                                    </p:set>
                                    <p:animEffect transition="in" filter="circle(in)">
                                      <p:cBhvr>
                                        <p:cTn id="114" dur="2000"/>
                                        <p:tgtEl>
                                          <p:spTgt spid="24">
                                            <p:txEl>
                                              <p:pRg st="0" end="0"/>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26"/>
                                        </p:tgtEl>
                                        <p:attrNameLst>
                                          <p:attrName>style.visibility</p:attrName>
                                        </p:attrNameLst>
                                      </p:cBhvr>
                                      <p:to>
                                        <p:strVal val="visible"/>
                                      </p:to>
                                    </p:set>
                                    <p:animEffect transition="in" filter="fade">
                                      <p:cBhvr>
                                        <p:cTn id="119" dur="1000"/>
                                        <p:tgtEl>
                                          <p:spTgt spid="26"/>
                                        </p:tgtEl>
                                      </p:cBhvr>
                                    </p:animEffect>
                                    <p:anim calcmode="lin" valueType="num">
                                      <p:cBhvr>
                                        <p:cTn id="120" dur="1000" fill="hold"/>
                                        <p:tgtEl>
                                          <p:spTgt spid="26"/>
                                        </p:tgtEl>
                                        <p:attrNameLst>
                                          <p:attrName>ppt_x</p:attrName>
                                        </p:attrNameLst>
                                      </p:cBhvr>
                                      <p:tavLst>
                                        <p:tav tm="0">
                                          <p:val>
                                            <p:strVal val="#ppt_x"/>
                                          </p:val>
                                        </p:tav>
                                        <p:tav tm="100000">
                                          <p:val>
                                            <p:strVal val="#ppt_x"/>
                                          </p:val>
                                        </p:tav>
                                      </p:tavLst>
                                    </p:anim>
                                    <p:anim calcmode="lin" valueType="num">
                                      <p:cBhvr>
                                        <p:cTn id="12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6" presetClass="entr" presetSubtype="16" fill="hold" nodeType="clickEffect">
                                  <p:stCondLst>
                                    <p:cond delay="0"/>
                                  </p:stCondLst>
                                  <p:childTnLst>
                                    <p:set>
                                      <p:cBhvr>
                                        <p:cTn id="125" dur="1" fill="hold">
                                          <p:stCondLst>
                                            <p:cond delay="0"/>
                                          </p:stCondLst>
                                        </p:cTn>
                                        <p:tgtEl>
                                          <p:spTgt spid="27">
                                            <p:txEl>
                                              <p:pRg st="0" end="0"/>
                                            </p:txEl>
                                          </p:spTgt>
                                        </p:tgtEl>
                                        <p:attrNameLst>
                                          <p:attrName>style.visibility</p:attrName>
                                        </p:attrNameLst>
                                      </p:cBhvr>
                                      <p:to>
                                        <p:strVal val="visible"/>
                                      </p:to>
                                    </p:set>
                                    <p:animEffect transition="in" filter="circle(in)">
                                      <p:cBhvr>
                                        <p:cTn id="126" dur="2000"/>
                                        <p:tgtEl>
                                          <p:spTgt spid="27">
                                            <p:txEl>
                                              <p:pRg st="0" end="0"/>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26" presetClass="entr" presetSubtype="0" fill="hold" grpId="0" nodeType="clickEffect">
                                  <p:stCondLst>
                                    <p:cond delay="0"/>
                                  </p:stCondLst>
                                  <p:childTnLst>
                                    <p:set>
                                      <p:cBhvr>
                                        <p:cTn id="130" dur="1" fill="hold">
                                          <p:stCondLst>
                                            <p:cond delay="0"/>
                                          </p:stCondLst>
                                        </p:cTn>
                                        <p:tgtEl>
                                          <p:spTgt spid="28"/>
                                        </p:tgtEl>
                                        <p:attrNameLst>
                                          <p:attrName>style.visibility</p:attrName>
                                        </p:attrNameLst>
                                      </p:cBhvr>
                                      <p:to>
                                        <p:strVal val="visible"/>
                                      </p:to>
                                    </p:set>
                                    <p:animEffect transition="in" filter="wipe(down)">
                                      <p:cBhvr>
                                        <p:cTn id="131" dur="580">
                                          <p:stCondLst>
                                            <p:cond delay="0"/>
                                          </p:stCondLst>
                                        </p:cTn>
                                        <p:tgtEl>
                                          <p:spTgt spid="28"/>
                                        </p:tgtEl>
                                      </p:cBhvr>
                                    </p:animEffect>
                                    <p:anim calcmode="lin" valueType="num">
                                      <p:cBhvr>
                                        <p:cTn id="132"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33"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34"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35"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36"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37" dur="26">
                                          <p:stCondLst>
                                            <p:cond delay="650"/>
                                          </p:stCondLst>
                                        </p:cTn>
                                        <p:tgtEl>
                                          <p:spTgt spid="28"/>
                                        </p:tgtEl>
                                      </p:cBhvr>
                                      <p:to x="100000" y="60000"/>
                                    </p:animScale>
                                    <p:animScale>
                                      <p:cBhvr>
                                        <p:cTn id="138" dur="166" decel="50000">
                                          <p:stCondLst>
                                            <p:cond delay="676"/>
                                          </p:stCondLst>
                                        </p:cTn>
                                        <p:tgtEl>
                                          <p:spTgt spid="28"/>
                                        </p:tgtEl>
                                      </p:cBhvr>
                                      <p:to x="100000" y="100000"/>
                                    </p:animScale>
                                    <p:animScale>
                                      <p:cBhvr>
                                        <p:cTn id="139" dur="26">
                                          <p:stCondLst>
                                            <p:cond delay="1312"/>
                                          </p:stCondLst>
                                        </p:cTn>
                                        <p:tgtEl>
                                          <p:spTgt spid="28"/>
                                        </p:tgtEl>
                                      </p:cBhvr>
                                      <p:to x="100000" y="80000"/>
                                    </p:animScale>
                                    <p:animScale>
                                      <p:cBhvr>
                                        <p:cTn id="140" dur="166" decel="50000">
                                          <p:stCondLst>
                                            <p:cond delay="1338"/>
                                          </p:stCondLst>
                                        </p:cTn>
                                        <p:tgtEl>
                                          <p:spTgt spid="28"/>
                                        </p:tgtEl>
                                      </p:cBhvr>
                                      <p:to x="100000" y="100000"/>
                                    </p:animScale>
                                    <p:animScale>
                                      <p:cBhvr>
                                        <p:cTn id="141" dur="26">
                                          <p:stCondLst>
                                            <p:cond delay="1642"/>
                                          </p:stCondLst>
                                        </p:cTn>
                                        <p:tgtEl>
                                          <p:spTgt spid="28"/>
                                        </p:tgtEl>
                                      </p:cBhvr>
                                      <p:to x="100000" y="90000"/>
                                    </p:animScale>
                                    <p:animScale>
                                      <p:cBhvr>
                                        <p:cTn id="142" dur="166" decel="50000">
                                          <p:stCondLst>
                                            <p:cond delay="1668"/>
                                          </p:stCondLst>
                                        </p:cTn>
                                        <p:tgtEl>
                                          <p:spTgt spid="28"/>
                                        </p:tgtEl>
                                      </p:cBhvr>
                                      <p:to x="100000" y="100000"/>
                                    </p:animScale>
                                    <p:animScale>
                                      <p:cBhvr>
                                        <p:cTn id="143" dur="26">
                                          <p:stCondLst>
                                            <p:cond delay="1808"/>
                                          </p:stCondLst>
                                        </p:cTn>
                                        <p:tgtEl>
                                          <p:spTgt spid="28"/>
                                        </p:tgtEl>
                                      </p:cBhvr>
                                      <p:to x="100000" y="95000"/>
                                    </p:animScale>
                                    <p:animScale>
                                      <p:cBhvr>
                                        <p:cTn id="144" dur="166" decel="50000">
                                          <p:stCondLst>
                                            <p:cond delay="1834"/>
                                          </p:stCondLst>
                                        </p:cTn>
                                        <p:tgtEl>
                                          <p:spTgt spid="28"/>
                                        </p:tgtEl>
                                      </p:cBhvr>
                                      <p:to x="100000" y="100000"/>
                                    </p:animScale>
                                  </p:childTnLst>
                                </p:cTn>
                              </p:par>
                            </p:childTnLst>
                          </p:cTn>
                        </p:par>
                      </p:childTnLst>
                    </p:cTn>
                  </p:par>
                  <p:par>
                    <p:cTn id="145" fill="hold">
                      <p:stCondLst>
                        <p:cond delay="indefinite"/>
                      </p:stCondLst>
                      <p:childTnLst>
                        <p:par>
                          <p:cTn id="146" fill="hold">
                            <p:stCondLst>
                              <p:cond delay="0"/>
                            </p:stCondLst>
                            <p:childTnLst>
                              <p:par>
                                <p:cTn id="147" presetID="6" presetClass="entr" presetSubtype="16" fill="hold" grpId="0" nodeType="clickEffect">
                                  <p:stCondLst>
                                    <p:cond delay="0"/>
                                  </p:stCondLst>
                                  <p:childTnLst>
                                    <p:set>
                                      <p:cBhvr>
                                        <p:cTn id="148" dur="1" fill="hold">
                                          <p:stCondLst>
                                            <p:cond delay="0"/>
                                          </p:stCondLst>
                                        </p:cTn>
                                        <p:tgtEl>
                                          <p:spTgt spid="29"/>
                                        </p:tgtEl>
                                        <p:attrNameLst>
                                          <p:attrName>style.visibility</p:attrName>
                                        </p:attrNameLst>
                                      </p:cBhvr>
                                      <p:to>
                                        <p:strVal val="visible"/>
                                      </p:to>
                                    </p:set>
                                    <p:animEffect transition="in" filter="circle(in)">
                                      <p:cBhvr>
                                        <p:cTn id="149"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6" grpId="0" animBg="1"/>
      <p:bldP spid="3" grpId="0"/>
      <p:bldP spid="4" grpId="0" animBg="1"/>
      <p:bldP spid="6" grpId="0" animBg="1"/>
      <p:bldP spid="5" grpId="0"/>
      <p:bldP spid="8" grpId="0"/>
      <p:bldP spid="9" grpId="0"/>
      <p:bldP spid="10" grpId="0"/>
      <p:bldP spid="11" grpId="0"/>
      <p:bldP spid="12" grpId="0"/>
      <p:bldP spid="13" grpId="0"/>
      <p:bldP spid="14" grpId="0"/>
      <p:bldP spid="15" grpId="0"/>
      <p:bldP spid="17" grpId="0"/>
      <p:bldP spid="18" grpId="0"/>
      <p:bldP spid="19" grpId="0"/>
      <p:bldP spid="22" grpId="0" animBg="1"/>
      <p:bldP spid="25" grpId="0"/>
      <p:bldP spid="26"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5 Lesson 3- Great Railway Journeys</a:t>
            </a:r>
          </a:p>
        </p:txBody>
      </p:sp>
      <p:sp>
        <p:nvSpPr>
          <p:cNvPr id="4" name="Rectangle 3"/>
          <p:cNvSpPr/>
          <p:nvPr/>
        </p:nvSpPr>
        <p:spPr>
          <a:xfrm>
            <a:off x="165481" y="0"/>
            <a:ext cx="1195327" cy="400110"/>
          </a:xfrm>
          <a:prstGeom prst="rect">
            <a:avLst/>
          </a:prstGeom>
        </p:spPr>
        <p:txBody>
          <a:bodyPr wrap="none">
            <a:spAutoFit/>
          </a:bodyPr>
          <a:lstStyle/>
          <a:p>
            <a:r>
              <a:rPr lang="en-US" sz="2000" b="1" dirty="0">
                <a:solidFill>
                  <a:schemeClr val="accent1">
                    <a:lumMod val="50000"/>
                  </a:schemeClr>
                </a:solidFill>
              </a:rPr>
              <a:t>Grammar</a:t>
            </a:r>
          </a:p>
        </p:txBody>
      </p:sp>
      <p:sp>
        <p:nvSpPr>
          <p:cNvPr id="5" name="Rectangle 4"/>
          <p:cNvSpPr/>
          <p:nvPr/>
        </p:nvSpPr>
        <p:spPr>
          <a:xfrm>
            <a:off x="4038600" y="0"/>
            <a:ext cx="4853636" cy="400110"/>
          </a:xfrm>
          <a:prstGeom prst="rect">
            <a:avLst/>
          </a:prstGeom>
        </p:spPr>
        <p:txBody>
          <a:bodyPr wrap="none">
            <a:spAutoFit/>
          </a:bodyPr>
          <a:lstStyle/>
          <a:p>
            <a:r>
              <a:rPr lang="en-US" sz="2000" b="1" dirty="0">
                <a:solidFill>
                  <a:srgbClr val="C00000"/>
                </a:solidFill>
              </a:rPr>
              <a:t>Ability, Possibility and Obligation in the Past</a:t>
            </a:r>
          </a:p>
        </p:txBody>
      </p:sp>
      <p:graphicFrame>
        <p:nvGraphicFramePr>
          <p:cNvPr id="8" name="Table 7"/>
          <p:cNvGraphicFramePr>
            <a:graphicFrameLocks noGrp="1"/>
          </p:cNvGraphicFramePr>
          <p:nvPr>
            <p:extLst>
              <p:ext uri="{D42A27DB-BD31-4B8C-83A1-F6EECF244321}">
                <p14:modId xmlns:p14="http://schemas.microsoft.com/office/powerpoint/2010/main" val="859291415"/>
              </p:ext>
            </p:extLst>
          </p:nvPr>
        </p:nvGraphicFramePr>
        <p:xfrm>
          <a:off x="7239624" y="573241"/>
          <a:ext cx="4853637" cy="5852160"/>
        </p:xfrm>
        <a:graphic>
          <a:graphicData uri="http://schemas.openxmlformats.org/drawingml/2006/table">
            <a:tbl>
              <a:tblPr firstRow="1" bandRow="1">
                <a:tableStyleId>{5940675A-B579-460E-94D1-54222C63F5DA}</a:tableStyleId>
              </a:tblPr>
              <a:tblGrid>
                <a:gridCol w="4853637">
                  <a:extLst>
                    <a:ext uri="{9D8B030D-6E8A-4147-A177-3AD203B41FA5}">
                      <a16:colId xmlns:a16="http://schemas.microsoft.com/office/drawing/2014/main" xmlns="" val="20000"/>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a:ln>
                            <a:noFill/>
                          </a:ln>
                          <a:solidFill>
                            <a:srgbClr val="C00000"/>
                          </a:solidFill>
                          <a:effectLst/>
                          <a:uLnTx/>
                          <a:uFillTx/>
                          <a:latin typeface="+mn-lt"/>
                          <a:ea typeface="+mn-ea"/>
                          <a:cs typeface="+mn-cs"/>
                        </a:rPr>
                        <a:t>OBLIGATION IN THE PAST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lumMod val="50000"/>
                            </a:schemeClr>
                          </a:solidFill>
                          <a:effectLst/>
                          <a:uLnTx/>
                          <a:uFillTx/>
                          <a:latin typeface="+mn-lt"/>
                          <a:ea typeface="+mn-ea"/>
                          <a:cs typeface="+mn-cs"/>
                        </a:rPr>
                        <a:t>had to/ didn’t have to or couldn’t / were allowed to</a:t>
                      </a: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schemeClr val="accent2">
                              <a:lumMod val="75000"/>
                            </a:schemeClr>
                          </a:solidFill>
                          <a:effectLst/>
                          <a:uLnTx/>
                          <a:uFillTx/>
                          <a:latin typeface="+mn-lt"/>
                          <a:ea typeface="+mn-ea"/>
                          <a:cs typeface="+mn-cs"/>
                        </a:rPr>
                        <a:t>In the present, the auxiliary verbs must and have to are used to express that doing something is obligatory (You must go), prohibited (You mustn’t go), or not necessary (You don’t have to go).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mn-lt"/>
                          <a:ea typeface="+mn-ea"/>
                          <a:cs typeface="+mn-cs"/>
                        </a:rPr>
                        <a:t>In the past</a:t>
                      </a:r>
                      <a:r>
                        <a:rPr kumimoji="0" lang="en-US" sz="1800" b="1" i="0" u="none" strike="noStrike" kern="1200" cap="none" spc="0" normalizeH="0" baseline="0" noProof="0" dirty="0">
                          <a:ln>
                            <a:noFill/>
                          </a:ln>
                          <a:solidFill>
                            <a:prstClr val="black"/>
                          </a:solidFill>
                          <a:effectLst/>
                          <a:uLnTx/>
                          <a:uFillTx/>
                          <a:latin typeface="+mn-lt"/>
                          <a:ea typeface="+mn-ea"/>
                          <a:cs typeface="+mn-cs"/>
                        </a:rPr>
                        <a:t>, however we use </a:t>
                      </a:r>
                      <a:r>
                        <a:rPr kumimoji="0" lang="en-US" sz="1800" b="1" i="0" u="none" strike="noStrike" kern="1200" cap="none" spc="0" normalizeH="0" baseline="0" noProof="0" dirty="0">
                          <a:ln>
                            <a:noFill/>
                          </a:ln>
                          <a:solidFill>
                            <a:srgbClr val="002060"/>
                          </a:solidFill>
                          <a:effectLst/>
                          <a:uLnTx/>
                          <a:uFillTx/>
                          <a:latin typeface="+mn-lt"/>
                          <a:ea typeface="+mn-ea"/>
                          <a:cs typeface="+mn-cs"/>
                        </a:rPr>
                        <a:t>had to / didn’t have to or couldn’t / were allowed to</a:t>
                      </a:r>
                      <a:r>
                        <a:rPr kumimoji="0" lang="en-US" sz="1800" b="1"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schemeClr val="accent4">
                              <a:lumMod val="50000"/>
                            </a:schemeClr>
                          </a:solidFill>
                          <a:effectLst/>
                          <a:uLnTx/>
                          <a:uFillTx/>
                          <a:latin typeface="+mn-lt"/>
                          <a:ea typeface="+mn-ea"/>
                          <a:cs typeface="+mn-cs"/>
                        </a:rPr>
                        <a:t>Present</a:t>
                      </a:r>
                      <a:r>
                        <a:rPr kumimoji="0" lang="en-US" sz="1800" b="1" i="0" u="none" strike="noStrike" kern="1200" cap="none" spc="0" normalizeH="0" baseline="0" noProof="0" dirty="0">
                          <a:ln>
                            <a:noFill/>
                          </a:ln>
                          <a:solidFill>
                            <a:prstClr val="black"/>
                          </a:solidFill>
                          <a:effectLst/>
                          <a:uLnTx/>
                          <a:uFillTx/>
                          <a:latin typeface="+mn-lt"/>
                          <a:ea typeface="+mn-ea"/>
                          <a:cs typeface="+mn-cs"/>
                        </a:rPr>
                        <a:t>: I </a:t>
                      </a:r>
                      <a:r>
                        <a:rPr kumimoji="0" lang="en-US" sz="1800" b="1" i="0" u="none" strike="noStrike" kern="1200" cap="none" spc="0" normalizeH="0" baseline="0" noProof="0" dirty="0">
                          <a:ln>
                            <a:noFill/>
                          </a:ln>
                          <a:solidFill>
                            <a:schemeClr val="accent4">
                              <a:lumMod val="75000"/>
                            </a:schemeClr>
                          </a:solidFill>
                          <a:effectLst/>
                          <a:uLnTx/>
                          <a:uFillTx/>
                          <a:latin typeface="+mn-lt"/>
                          <a:ea typeface="+mn-ea"/>
                          <a:cs typeface="+mn-cs"/>
                        </a:rPr>
                        <a:t>have to / must </a:t>
                      </a:r>
                      <a:r>
                        <a:rPr kumimoji="0" lang="en-US" sz="1800" b="1" i="0" u="none" strike="noStrike" kern="1200" cap="none" spc="0" normalizeH="0" baseline="0" noProof="0" dirty="0">
                          <a:ln>
                            <a:noFill/>
                          </a:ln>
                          <a:solidFill>
                            <a:prstClr val="black"/>
                          </a:solidFill>
                          <a:effectLst/>
                          <a:uLnTx/>
                          <a:uFillTx/>
                          <a:latin typeface="+mn-lt"/>
                          <a:ea typeface="+mn-ea"/>
                          <a:cs typeface="+mn-cs"/>
                        </a:rPr>
                        <a:t>work late tonight.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srgbClr val="C00000"/>
                          </a:solidFill>
                          <a:effectLst/>
                          <a:uLnTx/>
                          <a:uFillTx/>
                          <a:latin typeface="+mn-lt"/>
                          <a:ea typeface="+mn-ea"/>
                          <a:cs typeface="+mn-cs"/>
                        </a:rPr>
                        <a:t>Past</a:t>
                      </a:r>
                      <a:r>
                        <a:rPr kumimoji="0" lang="en-US" sz="1800" b="1" i="0" u="none" strike="noStrike" kern="1200" cap="none" spc="0" normalizeH="0" baseline="0" noProof="0" dirty="0">
                          <a:ln>
                            <a:noFill/>
                          </a:ln>
                          <a:solidFill>
                            <a:prstClr val="black"/>
                          </a:solidFill>
                          <a:effectLst/>
                          <a:uLnTx/>
                          <a:uFillTx/>
                          <a:latin typeface="+mn-lt"/>
                          <a:ea typeface="+mn-ea"/>
                          <a:cs typeface="+mn-cs"/>
                        </a:rPr>
                        <a:t>: I </a:t>
                      </a:r>
                      <a:r>
                        <a:rPr kumimoji="0" lang="en-US" sz="1800" b="1" i="0" u="none" strike="noStrike" kern="1200" cap="none" spc="0" normalizeH="0" baseline="0" noProof="0" dirty="0">
                          <a:ln>
                            <a:noFill/>
                          </a:ln>
                          <a:solidFill>
                            <a:srgbClr val="C00000"/>
                          </a:solidFill>
                          <a:effectLst/>
                          <a:uLnTx/>
                          <a:uFillTx/>
                          <a:latin typeface="+mn-lt"/>
                          <a:ea typeface="+mn-ea"/>
                          <a:cs typeface="+mn-cs"/>
                        </a:rPr>
                        <a:t>had to </a:t>
                      </a:r>
                      <a:r>
                        <a:rPr kumimoji="0" lang="en-US" sz="1800" b="1" i="0" u="none" strike="noStrike" kern="1200" cap="none" spc="0" normalizeH="0" baseline="0" noProof="0" dirty="0">
                          <a:ln>
                            <a:noFill/>
                          </a:ln>
                          <a:solidFill>
                            <a:prstClr val="black"/>
                          </a:solidFill>
                          <a:effectLst/>
                          <a:uLnTx/>
                          <a:uFillTx/>
                          <a:latin typeface="+mn-lt"/>
                          <a:ea typeface="+mn-ea"/>
                          <a:cs typeface="+mn-cs"/>
                        </a:rPr>
                        <a:t>work late last night.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schemeClr val="accent4">
                              <a:lumMod val="50000"/>
                            </a:schemeClr>
                          </a:solidFill>
                          <a:effectLst/>
                          <a:uLnTx/>
                          <a:uFillTx/>
                          <a:latin typeface="+mn-lt"/>
                          <a:ea typeface="+mn-ea"/>
                          <a:cs typeface="+mn-cs"/>
                        </a:rPr>
                        <a:t>Present: </a:t>
                      </a:r>
                      <a:r>
                        <a:rPr kumimoji="0" lang="en-US" sz="1800" b="1" i="0" u="none" strike="noStrike" kern="1200" cap="none" spc="0" normalizeH="0" baseline="0" noProof="0" dirty="0">
                          <a:ln>
                            <a:noFill/>
                          </a:ln>
                          <a:solidFill>
                            <a:prstClr val="black"/>
                          </a:solidFill>
                          <a:effectLst/>
                          <a:uLnTx/>
                          <a:uFillTx/>
                          <a:latin typeface="+mn-lt"/>
                          <a:ea typeface="+mn-ea"/>
                          <a:cs typeface="+mn-cs"/>
                        </a:rPr>
                        <a:t>You </a:t>
                      </a:r>
                      <a:r>
                        <a:rPr kumimoji="0" lang="en-US" sz="1800" b="1" i="0" u="none" strike="noStrike" kern="1200" cap="none" spc="0" normalizeH="0" baseline="0" noProof="0" dirty="0">
                          <a:ln>
                            <a:noFill/>
                          </a:ln>
                          <a:solidFill>
                            <a:schemeClr val="accent4">
                              <a:lumMod val="75000"/>
                            </a:schemeClr>
                          </a:solidFill>
                          <a:effectLst/>
                          <a:uLnTx/>
                          <a:uFillTx/>
                          <a:latin typeface="+mn-lt"/>
                          <a:ea typeface="+mn-ea"/>
                          <a:cs typeface="+mn-cs"/>
                        </a:rPr>
                        <a:t>mustn’t</a:t>
                      </a:r>
                      <a:r>
                        <a:rPr kumimoji="0" lang="en-US" sz="1800" b="1" i="0" u="none" strike="noStrike" kern="1200" cap="none" spc="0" normalizeH="0" baseline="0" noProof="0" dirty="0">
                          <a:ln>
                            <a:noFill/>
                          </a:ln>
                          <a:solidFill>
                            <a:prstClr val="black"/>
                          </a:solidFill>
                          <a:effectLst/>
                          <a:uLnTx/>
                          <a:uFillTx/>
                          <a:latin typeface="+mn-lt"/>
                          <a:ea typeface="+mn-ea"/>
                          <a:cs typeface="+mn-cs"/>
                        </a:rPr>
                        <a:t> tell our secret.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srgbClr val="C00000"/>
                          </a:solidFill>
                          <a:effectLst/>
                          <a:uLnTx/>
                          <a:uFillTx/>
                          <a:latin typeface="+mn-lt"/>
                          <a:ea typeface="+mn-ea"/>
                          <a:cs typeface="+mn-cs"/>
                        </a:rPr>
                        <a:t>Past</a:t>
                      </a:r>
                      <a:r>
                        <a:rPr kumimoji="0" lang="en-US" sz="1800" b="1" i="0" u="none" strike="noStrike" kern="1200" cap="none" spc="0" normalizeH="0" baseline="0" noProof="0" dirty="0">
                          <a:ln>
                            <a:noFill/>
                          </a:ln>
                          <a:solidFill>
                            <a:prstClr val="black"/>
                          </a:solidFill>
                          <a:effectLst/>
                          <a:uLnTx/>
                          <a:uFillTx/>
                          <a:latin typeface="+mn-lt"/>
                          <a:ea typeface="+mn-ea"/>
                          <a:cs typeface="+mn-cs"/>
                        </a:rPr>
                        <a:t>: You </a:t>
                      </a:r>
                      <a:r>
                        <a:rPr kumimoji="0" lang="en-US" sz="1800" b="1" i="0" u="none" strike="noStrike" kern="1200" cap="none" spc="0" normalizeH="0" baseline="0" noProof="0" dirty="0">
                          <a:ln>
                            <a:noFill/>
                          </a:ln>
                          <a:solidFill>
                            <a:srgbClr val="C00000"/>
                          </a:solidFill>
                          <a:effectLst/>
                          <a:uLnTx/>
                          <a:uFillTx/>
                          <a:latin typeface="+mn-lt"/>
                          <a:ea typeface="+mn-ea"/>
                          <a:cs typeface="+mn-cs"/>
                        </a:rPr>
                        <a:t>weren’t</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a:ln>
                            <a:noFill/>
                          </a:ln>
                          <a:solidFill>
                            <a:srgbClr val="C00000"/>
                          </a:solidFill>
                          <a:effectLst/>
                          <a:uLnTx/>
                          <a:uFillTx/>
                          <a:latin typeface="+mn-lt"/>
                          <a:ea typeface="+mn-ea"/>
                          <a:cs typeface="+mn-cs"/>
                        </a:rPr>
                        <a:t>allowed</a:t>
                      </a:r>
                      <a:r>
                        <a:rPr kumimoji="0" lang="en-US" sz="1800" b="1" i="0" u="none" strike="noStrike" kern="1200" cap="none" spc="0" normalizeH="0" baseline="0" noProof="0" dirty="0">
                          <a:ln>
                            <a:noFill/>
                          </a:ln>
                          <a:solidFill>
                            <a:prstClr val="black"/>
                          </a:solidFill>
                          <a:effectLst/>
                          <a:uLnTx/>
                          <a:uFillTx/>
                          <a:latin typeface="+mn-lt"/>
                          <a:ea typeface="+mn-ea"/>
                          <a:cs typeface="+mn-cs"/>
                        </a:rPr>
                        <a:t> to tell our secret.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schemeClr val="accent4">
                              <a:lumMod val="50000"/>
                            </a:schemeClr>
                          </a:solidFill>
                          <a:effectLst/>
                          <a:uLnTx/>
                          <a:uFillTx/>
                          <a:latin typeface="+mn-lt"/>
                          <a:ea typeface="+mn-ea"/>
                          <a:cs typeface="+mn-cs"/>
                        </a:rPr>
                        <a:t>Present: </a:t>
                      </a:r>
                      <a:r>
                        <a:rPr kumimoji="0" lang="en-US" sz="1800" b="1" i="0" u="none" strike="noStrike" kern="1200" cap="none" spc="0" normalizeH="0" baseline="0" noProof="0" dirty="0">
                          <a:ln>
                            <a:noFill/>
                          </a:ln>
                          <a:solidFill>
                            <a:schemeClr val="tx1"/>
                          </a:solidFill>
                          <a:effectLst/>
                          <a:uLnTx/>
                          <a:uFillTx/>
                          <a:latin typeface="+mn-lt"/>
                          <a:ea typeface="+mn-ea"/>
                          <a:cs typeface="+mn-cs"/>
                        </a:rPr>
                        <a:t>You</a:t>
                      </a:r>
                      <a:r>
                        <a:rPr kumimoji="0" lang="en-US" sz="1800" b="1" i="0" u="none" strike="noStrike" kern="1200" cap="none" spc="0" normalizeH="0" baseline="0" noProof="0" dirty="0">
                          <a:ln>
                            <a:noFill/>
                          </a:ln>
                          <a:solidFill>
                            <a:schemeClr val="accent4">
                              <a:lumMod val="50000"/>
                            </a:schemeClr>
                          </a:solidFill>
                          <a:effectLst/>
                          <a:uLnTx/>
                          <a:uFillTx/>
                          <a:latin typeface="+mn-lt"/>
                          <a:ea typeface="+mn-ea"/>
                          <a:cs typeface="+mn-cs"/>
                        </a:rPr>
                        <a:t> </a:t>
                      </a:r>
                      <a:r>
                        <a:rPr kumimoji="0" lang="en-US" sz="1800" b="1" i="0" u="none" strike="noStrike" kern="1200" cap="none" spc="0" normalizeH="0" baseline="0" noProof="0" dirty="0">
                          <a:ln>
                            <a:noFill/>
                          </a:ln>
                          <a:solidFill>
                            <a:schemeClr val="accent4">
                              <a:lumMod val="75000"/>
                            </a:schemeClr>
                          </a:solidFill>
                          <a:effectLst/>
                          <a:uLnTx/>
                          <a:uFillTx/>
                          <a:latin typeface="+mn-lt"/>
                          <a:ea typeface="+mn-ea"/>
                          <a:cs typeface="+mn-cs"/>
                        </a:rPr>
                        <a:t>don’t</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a:ln>
                            <a:noFill/>
                          </a:ln>
                          <a:solidFill>
                            <a:schemeClr val="accent4">
                              <a:lumMod val="75000"/>
                            </a:schemeClr>
                          </a:solidFill>
                          <a:effectLst/>
                          <a:uLnTx/>
                          <a:uFillTx/>
                          <a:latin typeface="+mn-lt"/>
                          <a:ea typeface="+mn-ea"/>
                          <a:cs typeface="+mn-cs"/>
                        </a:rPr>
                        <a:t>have</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a:ln>
                            <a:noFill/>
                          </a:ln>
                          <a:solidFill>
                            <a:schemeClr val="accent4">
                              <a:lumMod val="75000"/>
                            </a:schemeClr>
                          </a:solidFill>
                          <a:effectLst/>
                          <a:uLnTx/>
                          <a:uFillTx/>
                          <a:latin typeface="+mn-lt"/>
                          <a:ea typeface="+mn-ea"/>
                          <a:cs typeface="+mn-cs"/>
                        </a:rPr>
                        <a:t>to</a:t>
                      </a:r>
                      <a:r>
                        <a:rPr kumimoji="0" lang="en-US" sz="1800" b="1" i="0" u="none" strike="noStrike" kern="1200" cap="none" spc="0" normalizeH="0" baseline="0" noProof="0" dirty="0">
                          <a:ln>
                            <a:noFill/>
                          </a:ln>
                          <a:solidFill>
                            <a:prstClr val="black"/>
                          </a:solidFill>
                          <a:effectLst/>
                          <a:uLnTx/>
                          <a:uFillTx/>
                          <a:latin typeface="+mn-lt"/>
                          <a:ea typeface="+mn-ea"/>
                          <a:cs typeface="+mn-cs"/>
                        </a:rPr>
                        <a:t> tell me his secret.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srgbClr val="C00000"/>
                          </a:solidFill>
                          <a:effectLst/>
                          <a:uLnTx/>
                          <a:uFillTx/>
                          <a:latin typeface="+mn-lt"/>
                          <a:ea typeface="+mn-ea"/>
                          <a:cs typeface="+mn-cs"/>
                        </a:rPr>
                        <a:t>Past</a:t>
                      </a:r>
                      <a:r>
                        <a:rPr kumimoji="0" lang="en-US" sz="1800" b="1" i="0" u="none" strike="noStrike" kern="1200" cap="none" spc="0" normalizeH="0" baseline="0" noProof="0" dirty="0">
                          <a:ln>
                            <a:noFill/>
                          </a:ln>
                          <a:solidFill>
                            <a:prstClr val="black"/>
                          </a:solidFill>
                          <a:effectLst/>
                          <a:uLnTx/>
                          <a:uFillTx/>
                          <a:latin typeface="+mn-lt"/>
                          <a:ea typeface="+mn-ea"/>
                          <a:cs typeface="+mn-cs"/>
                        </a:rPr>
                        <a:t>: You </a:t>
                      </a:r>
                      <a:r>
                        <a:rPr kumimoji="0" lang="en-US" sz="1800" b="1" i="0" u="none" strike="noStrike" kern="1200" cap="none" spc="0" normalizeH="0" baseline="0" noProof="0" dirty="0">
                          <a:ln>
                            <a:noFill/>
                          </a:ln>
                          <a:solidFill>
                            <a:srgbClr val="C00000"/>
                          </a:solidFill>
                          <a:effectLst/>
                          <a:uLnTx/>
                          <a:uFillTx/>
                          <a:latin typeface="+mn-lt"/>
                          <a:ea typeface="+mn-ea"/>
                          <a:cs typeface="+mn-cs"/>
                        </a:rPr>
                        <a:t>didn’t</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a:ln>
                            <a:noFill/>
                          </a:ln>
                          <a:solidFill>
                            <a:srgbClr val="C00000"/>
                          </a:solidFill>
                          <a:effectLst/>
                          <a:uLnTx/>
                          <a:uFillTx/>
                          <a:latin typeface="+mn-lt"/>
                          <a:ea typeface="+mn-ea"/>
                          <a:cs typeface="+mn-cs"/>
                        </a:rPr>
                        <a:t>have</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a:ln>
                            <a:noFill/>
                          </a:ln>
                          <a:solidFill>
                            <a:srgbClr val="C00000"/>
                          </a:solidFill>
                          <a:effectLst/>
                          <a:uLnTx/>
                          <a:uFillTx/>
                          <a:latin typeface="+mn-lt"/>
                          <a:ea typeface="+mn-ea"/>
                          <a:cs typeface="+mn-cs"/>
                        </a:rPr>
                        <a:t>to</a:t>
                      </a:r>
                      <a:r>
                        <a:rPr kumimoji="0" lang="en-US" sz="1800" b="1" i="0" u="none" strike="noStrike" kern="1200" cap="none" spc="0" normalizeH="0" baseline="0" noProof="0" dirty="0">
                          <a:ln>
                            <a:noFill/>
                          </a:ln>
                          <a:solidFill>
                            <a:prstClr val="black"/>
                          </a:solidFill>
                          <a:effectLst/>
                          <a:uLnTx/>
                          <a:uFillTx/>
                          <a:latin typeface="+mn-lt"/>
                          <a:ea typeface="+mn-ea"/>
                          <a:cs typeface="+mn-cs"/>
                        </a:rPr>
                        <a:t> tell me his secret.</a:t>
                      </a:r>
                    </a:p>
                  </a:txBody>
                  <a:tcPr/>
                </a:tc>
                <a:extLst>
                  <a:ext uri="{0D108BD9-81ED-4DB2-BD59-A6C34878D82A}">
                    <a16:rowId xmlns:a16="http://schemas.microsoft.com/office/drawing/2014/main" xmlns=""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126216255"/>
              </p:ext>
            </p:extLst>
          </p:nvPr>
        </p:nvGraphicFramePr>
        <p:xfrm>
          <a:off x="89451" y="573241"/>
          <a:ext cx="7046843" cy="5852160"/>
        </p:xfrm>
        <a:graphic>
          <a:graphicData uri="http://schemas.openxmlformats.org/drawingml/2006/table">
            <a:tbl>
              <a:tblPr firstRow="1" bandRow="1">
                <a:tableStyleId>{5940675A-B579-460E-94D1-54222C63F5DA}</a:tableStyleId>
              </a:tblPr>
              <a:tblGrid>
                <a:gridCol w="7046843">
                  <a:extLst>
                    <a:ext uri="{9D8B030D-6E8A-4147-A177-3AD203B41FA5}">
                      <a16:colId xmlns:a16="http://schemas.microsoft.com/office/drawing/2014/main" xmlns="" val="20000"/>
                    </a:ext>
                  </a:extLst>
                </a:gridCol>
              </a:tblGrid>
              <a:tr h="53894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mn-lt"/>
                          <a:ea typeface="+mn-ea"/>
                          <a:cs typeface="+mn-cs"/>
                        </a:rPr>
                        <a:t>PAST ABILITY / POSSIBILITY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lumMod val="50000"/>
                            </a:schemeClr>
                          </a:solidFill>
                          <a:effectLst/>
                          <a:uLnTx/>
                          <a:uFillTx/>
                          <a:latin typeface="+mn-lt"/>
                          <a:ea typeface="+mn-ea"/>
                          <a:cs typeface="+mn-cs"/>
                        </a:rPr>
                        <a:t>Could, Was Able To, Managed 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In the past tense, we express general abilities and abilities at specific times in different ways.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mn-lt"/>
                          <a:ea typeface="+mn-ea"/>
                          <a:cs typeface="+mn-cs"/>
                        </a:rPr>
                        <a:t>General abilities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These are skills or talents a person once had. In the past tense: use </a:t>
                      </a:r>
                      <a:r>
                        <a:rPr kumimoji="0" lang="en-US" sz="1800" b="1" i="0" u="none" strike="noStrike" kern="1200" cap="none" spc="0" normalizeH="0" baseline="0" noProof="0" dirty="0">
                          <a:ln>
                            <a:noFill/>
                          </a:ln>
                          <a:solidFill>
                            <a:schemeClr val="accent1">
                              <a:lumMod val="50000"/>
                            </a:schemeClr>
                          </a:solidFill>
                          <a:effectLst/>
                          <a:uLnTx/>
                          <a:uFillTx/>
                          <a:latin typeface="+mn-lt"/>
                          <a:ea typeface="+mn-ea"/>
                          <a:cs typeface="+mn-cs"/>
                        </a:rPr>
                        <a:t>could / was, were able to</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In high school, she </a:t>
                      </a:r>
                      <a:r>
                        <a:rPr kumimoji="0" lang="en-US" sz="1800" b="1" i="0" u="none" strike="noStrike" kern="1200" cap="none" spc="0" normalizeH="0" baseline="0" noProof="0" dirty="0" smtClean="0">
                          <a:ln>
                            <a:noFill/>
                          </a:ln>
                          <a:solidFill>
                            <a:schemeClr val="accent1">
                              <a:lumMod val="50000"/>
                            </a:schemeClr>
                          </a:solidFill>
                          <a:effectLst/>
                          <a:uLnTx/>
                          <a:uFillTx/>
                          <a:latin typeface="+mn-lt"/>
                          <a:ea typeface="+mn-ea"/>
                          <a:cs typeface="+mn-cs"/>
                        </a:rPr>
                        <a:t>could/ </a:t>
                      </a:r>
                      <a:r>
                        <a:rPr kumimoji="0" lang="en-US" sz="1800" b="1" i="0" u="none" strike="noStrike" kern="1200" cap="none" spc="0" normalizeH="0" baseline="0" noProof="0" dirty="0">
                          <a:ln>
                            <a:noFill/>
                          </a:ln>
                          <a:solidFill>
                            <a:schemeClr val="accent1">
                              <a:lumMod val="50000"/>
                            </a:schemeClr>
                          </a:solidFill>
                          <a:effectLst/>
                          <a:uLnTx/>
                          <a:uFillTx/>
                          <a:latin typeface="+mn-lt"/>
                          <a:ea typeface="+mn-ea"/>
                          <a:cs typeface="+mn-cs"/>
                        </a:rPr>
                        <a:t>was able to </a:t>
                      </a:r>
                      <a:r>
                        <a:rPr kumimoji="0" lang="en-US" sz="1800" b="1" i="0" u="none" strike="noStrike" kern="1200" cap="none" spc="0" normalizeH="0" baseline="0" noProof="0" dirty="0">
                          <a:ln>
                            <a:noFill/>
                          </a:ln>
                          <a:solidFill>
                            <a:prstClr val="black"/>
                          </a:solidFill>
                          <a:effectLst/>
                          <a:uLnTx/>
                          <a:uFillTx/>
                          <a:latin typeface="+mn-lt"/>
                          <a:ea typeface="+mn-ea"/>
                          <a:cs typeface="+mn-cs"/>
                        </a:rPr>
                        <a:t>beat anyone in a running race.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C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mn-lt"/>
                          <a:ea typeface="+mn-ea"/>
                          <a:cs typeface="+mn-cs"/>
                        </a:rPr>
                        <a:t>Specific occasions / single action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When we are talking about a specific situation or when noting a specific achievement, we must use “</a:t>
                      </a:r>
                      <a:r>
                        <a:rPr kumimoji="0" lang="en-US" sz="1800" b="1" i="0" u="none" strike="noStrike" kern="1200" cap="none" spc="0" normalizeH="0" baseline="0" noProof="0" dirty="0">
                          <a:ln>
                            <a:noFill/>
                          </a:ln>
                          <a:solidFill>
                            <a:srgbClr val="002060"/>
                          </a:solidFill>
                          <a:effectLst/>
                          <a:uLnTx/>
                          <a:uFillTx/>
                          <a:latin typeface="+mn-lt"/>
                          <a:ea typeface="+mn-ea"/>
                          <a:cs typeface="+mn-cs"/>
                        </a:rPr>
                        <a:t>was</a:t>
                      </a:r>
                      <a:r>
                        <a:rPr kumimoji="0" lang="en-US" sz="1800" b="1" i="0" u="none" strike="noStrike" kern="1200" cap="none" spc="0" normalizeH="0" baseline="0" noProof="0" dirty="0">
                          <a:ln>
                            <a:noFill/>
                          </a:ln>
                          <a:solidFill>
                            <a:prstClr val="black"/>
                          </a:solidFill>
                          <a:effectLst/>
                          <a:uLnTx/>
                          <a:uFillTx/>
                          <a:latin typeface="+mn-lt"/>
                          <a:ea typeface="+mn-ea"/>
                          <a:cs typeface="+mn-cs"/>
                        </a:rPr>
                        <a:t> (or) </a:t>
                      </a:r>
                      <a:r>
                        <a:rPr kumimoji="0" lang="en-US" sz="1800" b="1" i="0" u="none" strike="noStrike" kern="1200" cap="none" spc="0" normalizeH="0" baseline="0" noProof="0" dirty="0">
                          <a:ln>
                            <a:noFill/>
                          </a:ln>
                          <a:solidFill>
                            <a:srgbClr val="002060"/>
                          </a:solidFill>
                          <a:effectLst/>
                          <a:uLnTx/>
                          <a:uFillTx/>
                          <a:latin typeface="+mn-lt"/>
                          <a:ea typeface="+mn-ea"/>
                          <a:cs typeface="+mn-cs"/>
                        </a:rPr>
                        <a:t>were able to</a:t>
                      </a:r>
                      <a:r>
                        <a:rPr kumimoji="0" lang="en-US" sz="1800" b="1" i="0" u="none" strike="noStrike" kern="1200" cap="none" spc="0" normalizeH="0" baseline="0" noProof="0" dirty="0">
                          <a:ln>
                            <a:noFill/>
                          </a:ln>
                          <a:solidFill>
                            <a:prstClr val="black"/>
                          </a:solidFill>
                          <a:effectLst/>
                          <a:uLnTx/>
                          <a:uFillTx/>
                          <a:latin typeface="+mn-lt"/>
                          <a:ea typeface="+mn-ea"/>
                          <a:cs typeface="+mn-cs"/>
                        </a:rPr>
                        <a:t>” or “managed to.”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mn-lt"/>
                          <a:ea typeface="+mn-ea"/>
                          <a:cs typeface="+mn-cs"/>
                        </a:rPr>
                        <a:t>We do not use “could.”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We were </a:t>
                      </a:r>
                      <a:r>
                        <a:rPr kumimoji="0" lang="en-US" sz="1800" b="1" i="0" u="none" strike="noStrike" kern="1200" cap="none" spc="0" normalizeH="0" baseline="0" noProof="0" dirty="0">
                          <a:ln>
                            <a:noFill/>
                          </a:ln>
                          <a:solidFill>
                            <a:srgbClr val="002060"/>
                          </a:solidFill>
                          <a:effectLst/>
                          <a:uLnTx/>
                          <a:uFillTx/>
                          <a:latin typeface="+mn-lt"/>
                          <a:ea typeface="+mn-ea"/>
                          <a:cs typeface="+mn-cs"/>
                        </a:rPr>
                        <a:t>able to / managed to  </a:t>
                      </a:r>
                      <a:r>
                        <a:rPr kumimoji="0" lang="en-US" sz="1800" b="1" i="0" u="none" strike="noStrike" kern="1200" cap="none" spc="0" normalizeH="0" baseline="0" noProof="0" dirty="0">
                          <a:ln>
                            <a:noFill/>
                          </a:ln>
                          <a:solidFill>
                            <a:prstClr val="black"/>
                          </a:solidFill>
                          <a:effectLst/>
                          <a:uLnTx/>
                          <a:uFillTx/>
                          <a:latin typeface="+mn-lt"/>
                          <a:ea typeface="+mn-ea"/>
                          <a:cs typeface="+mn-cs"/>
                        </a:rPr>
                        <a:t>get a really good price on the car.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we can use “</a:t>
                      </a:r>
                      <a:r>
                        <a:rPr kumimoji="0" lang="en-US" sz="1800" b="1" i="0" u="none" strike="noStrike" kern="1200" cap="none" spc="0" normalizeH="0" baseline="0" noProof="0" dirty="0">
                          <a:ln>
                            <a:noFill/>
                          </a:ln>
                          <a:solidFill>
                            <a:srgbClr val="002060"/>
                          </a:solidFill>
                          <a:effectLst/>
                          <a:uLnTx/>
                          <a:uFillTx/>
                          <a:latin typeface="+mn-lt"/>
                          <a:ea typeface="+mn-ea"/>
                          <a:cs typeface="+mn-cs"/>
                        </a:rPr>
                        <a:t>couldn’t</a:t>
                      </a:r>
                      <a:r>
                        <a:rPr kumimoji="0" lang="en-US" sz="1800" b="1" i="0" u="none" strike="noStrike" kern="1200" cap="none" spc="0" normalizeH="0" baseline="0" noProof="0" dirty="0">
                          <a:ln>
                            <a:noFill/>
                          </a:ln>
                          <a:solidFill>
                            <a:prstClr val="black"/>
                          </a:solidFill>
                          <a:effectLst/>
                          <a:uLnTx/>
                          <a:uFillTx/>
                          <a:latin typeface="+mn-lt"/>
                          <a:ea typeface="+mn-ea"/>
                          <a:cs typeface="+mn-cs"/>
                        </a:rPr>
                        <a:t>,” “</a:t>
                      </a:r>
                      <a:r>
                        <a:rPr kumimoji="0" lang="en-US" sz="1800" b="1" i="0" u="none" strike="noStrike" kern="1200" cap="none" spc="0" normalizeH="0" baseline="0" noProof="0" dirty="0">
                          <a:ln>
                            <a:noFill/>
                          </a:ln>
                          <a:solidFill>
                            <a:srgbClr val="002060"/>
                          </a:solidFill>
                          <a:effectLst/>
                          <a:uLnTx/>
                          <a:uFillTx/>
                          <a:latin typeface="+mn-lt"/>
                          <a:ea typeface="+mn-ea"/>
                          <a:cs typeface="+mn-cs"/>
                        </a:rPr>
                        <a:t>wasn’t</a:t>
                      </a:r>
                      <a:r>
                        <a:rPr kumimoji="0" lang="en-US" sz="1800" b="1" i="0" u="none" strike="noStrike" kern="1200" cap="none" spc="0" normalizeH="0" baseline="0" noProof="0" dirty="0">
                          <a:ln>
                            <a:noFill/>
                          </a:ln>
                          <a:solidFill>
                            <a:prstClr val="black"/>
                          </a:solidFill>
                          <a:effectLst/>
                          <a:uLnTx/>
                          <a:uFillTx/>
                          <a:latin typeface="+mn-lt"/>
                          <a:ea typeface="+mn-ea"/>
                          <a:cs typeface="+mn-cs"/>
                        </a:rPr>
                        <a:t> (or) </a:t>
                      </a:r>
                      <a:r>
                        <a:rPr kumimoji="0" lang="en-US" sz="1800" b="1" i="0" u="none" strike="noStrike" kern="1200" cap="none" spc="0" normalizeH="0" baseline="0" noProof="0" dirty="0">
                          <a:ln>
                            <a:noFill/>
                          </a:ln>
                          <a:solidFill>
                            <a:srgbClr val="002060"/>
                          </a:solidFill>
                          <a:effectLst/>
                          <a:uLnTx/>
                          <a:uFillTx/>
                          <a:latin typeface="+mn-lt"/>
                          <a:ea typeface="+mn-ea"/>
                          <a:cs typeface="+mn-cs"/>
                        </a:rPr>
                        <a:t>weren’t able to</a:t>
                      </a:r>
                      <a:r>
                        <a:rPr kumimoji="0" lang="en-US" sz="1800" b="1" i="0" u="none" strike="noStrike" kern="1200" cap="none" spc="0" normalizeH="0" baseline="0" noProof="0" dirty="0">
                          <a:ln>
                            <a:noFill/>
                          </a:ln>
                          <a:solidFill>
                            <a:prstClr val="black"/>
                          </a:solidFill>
                          <a:effectLst/>
                          <a:uLnTx/>
                          <a:uFillTx/>
                          <a:latin typeface="+mn-lt"/>
                          <a:ea typeface="+mn-ea"/>
                          <a:cs typeface="+mn-cs"/>
                        </a:rPr>
                        <a:t>,” or “</a:t>
                      </a:r>
                      <a:r>
                        <a:rPr kumimoji="0" lang="en-US" sz="1800" b="1" i="0" u="none" strike="noStrike" kern="1200" cap="none" spc="0" normalizeH="0" baseline="0" noProof="0" dirty="0">
                          <a:ln>
                            <a:noFill/>
                          </a:ln>
                          <a:solidFill>
                            <a:srgbClr val="002060"/>
                          </a:solidFill>
                          <a:effectLst/>
                          <a:uLnTx/>
                          <a:uFillTx/>
                          <a:latin typeface="+mn-lt"/>
                          <a:ea typeface="+mn-ea"/>
                          <a:cs typeface="+mn-cs"/>
                        </a:rPr>
                        <a:t>didn’t manage to</a:t>
                      </a:r>
                      <a:r>
                        <a:rPr kumimoji="0" lang="en-US" sz="1800" b="1" i="0" u="none" strike="noStrike" kern="1200" cap="none" spc="0" normalizeH="0" baseline="0" noProof="0" dirty="0">
                          <a:ln>
                            <a:noFill/>
                          </a:ln>
                          <a:solidFill>
                            <a:prstClr val="black"/>
                          </a:solidFill>
                          <a:effectLst/>
                          <a:uLnTx/>
                          <a:uFillTx/>
                          <a:latin typeface="+mn-lt"/>
                          <a:ea typeface="+mn-ea"/>
                          <a:cs typeface="+mn-cs"/>
                        </a:rPr>
                        <a:t>” to express the same thing – inability on a specific occasion in the past.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He studied for months but </a:t>
                      </a:r>
                      <a:r>
                        <a:rPr kumimoji="0" lang="en-US" sz="1800" b="1" i="0" u="none" strike="noStrike" kern="1200" cap="none" spc="0" normalizeH="0" baseline="0" noProof="0" dirty="0">
                          <a:ln>
                            <a:noFill/>
                          </a:ln>
                          <a:solidFill>
                            <a:srgbClr val="002060"/>
                          </a:solidFill>
                          <a:effectLst/>
                          <a:uLnTx/>
                          <a:uFillTx/>
                          <a:latin typeface="+mn-lt"/>
                          <a:ea typeface="+mn-ea"/>
                          <a:cs typeface="+mn-cs"/>
                        </a:rPr>
                        <a:t>couldn’t / didn’t manage to / wasn’t able to </a:t>
                      </a:r>
                      <a:r>
                        <a:rPr kumimoji="0" lang="en-US" sz="1800" b="1" i="0" u="none" strike="noStrike" kern="1200" cap="none" spc="0" normalizeH="0" baseline="0" noProof="0" dirty="0">
                          <a:ln>
                            <a:noFill/>
                          </a:ln>
                          <a:solidFill>
                            <a:prstClr val="black"/>
                          </a:solidFill>
                          <a:effectLst/>
                          <a:uLnTx/>
                          <a:uFillTx/>
                          <a:latin typeface="+mn-lt"/>
                          <a:ea typeface="+mn-ea"/>
                          <a:cs typeface="+mn-cs"/>
                        </a:rPr>
                        <a:t>pass the bar exam.</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0998769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circle(in)">
                                      <p:cBhvr>
                                        <p:cTn id="14" dur="20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TMPLT.potx</Template>
  <TotalTime>2775</TotalTime>
  <Words>2358</Words>
  <Application>Microsoft Office PowerPoint</Application>
  <PresentationFormat>Widescreen</PresentationFormat>
  <Paragraphs>218</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Century Gothic</vt:lpstr>
      <vt:lpstr>Sultan bold</vt:lpstr>
      <vt:lpstr>Times New Roman</vt:lpstr>
      <vt:lpstr>Wingdings</vt:lpstr>
      <vt:lpstr>Office Theme</vt:lpstr>
      <vt:lpstr>New Language Leader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 Khaled Mohamed Ebrahim Busaad</dc:creator>
  <cp:lastModifiedBy>Admin</cp:lastModifiedBy>
  <cp:revision>188</cp:revision>
  <dcterms:created xsi:type="dcterms:W3CDTF">2020-03-04T10:47:58Z</dcterms:created>
  <dcterms:modified xsi:type="dcterms:W3CDTF">2020-11-24T07:46:52Z</dcterms:modified>
</cp:coreProperties>
</file>