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57" r:id="rId3"/>
    <p:sldId id="286" r:id="rId4"/>
    <p:sldId id="279" r:id="rId5"/>
    <p:sldId id="549" r:id="rId6"/>
    <p:sldId id="288" r:id="rId7"/>
    <p:sldId id="546" r:id="rId8"/>
    <p:sldId id="287" r:id="rId9"/>
    <p:sldId id="550" r:id="rId10"/>
    <p:sldId id="553" r:id="rId11"/>
    <p:sldId id="555" r:id="rId12"/>
    <p:sldId id="554" r:id="rId13"/>
    <p:sldId id="556" r:id="rId14"/>
    <p:sldId id="285" r:id="rId15"/>
    <p:sldId id="557" r:id="rId16"/>
    <p:sldId id="284" r:id="rId17"/>
    <p:sldId id="283" r:id="rId18"/>
    <p:sldId id="290" r:id="rId19"/>
    <p:sldId id="558" r:id="rId20"/>
    <p:sldId id="289" r:id="rId21"/>
    <p:sldId id="559" r:id="rId22"/>
    <p:sldId id="258" r:id="rId2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9" d="100"/>
          <a:sy n="109" d="100"/>
        </p:scale>
        <p:origin x="67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68099DE-9C28-4064-B989-CEB6A361FEE2}" type="datetimeFigureOut">
              <a:rPr lang="en-US" smtClean="0"/>
              <a:t>2/24/2021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918F99C4-C43A-46C9-B029-0DD3AB147CB9}" type="slidenum">
              <a:rPr lang="en-US" smtClean="0"/>
              <a:t>‹#›</a:t>
            </a:fld>
            <a:endParaRPr lang="en-US"/>
          </a:p>
        </p:txBody>
      </p:sp>
    </p:spTree>
    <p:extLst>
      <p:ext uri="{BB962C8B-B14F-4D97-AF65-F5344CB8AC3E}">
        <p14:creationId xmlns:p14="http://schemas.microsoft.com/office/powerpoint/2010/main" val="1677319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8F99C4-C43A-46C9-B029-0DD3AB147CB9}" type="slidenum">
              <a:rPr lang="en-US" smtClean="0"/>
              <a:t>1</a:t>
            </a:fld>
            <a:endParaRPr lang="en-US"/>
          </a:p>
        </p:txBody>
      </p:sp>
    </p:spTree>
    <p:extLst>
      <p:ext uri="{BB962C8B-B14F-4D97-AF65-F5344CB8AC3E}">
        <p14:creationId xmlns:p14="http://schemas.microsoft.com/office/powerpoint/2010/main" val="3369898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8F99C4-C43A-46C9-B029-0DD3AB147CB9}" type="slidenum">
              <a:rPr lang="en-US" smtClean="0"/>
              <a:t>2</a:t>
            </a:fld>
            <a:endParaRPr lang="en-US"/>
          </a:p>
        </p:txBody>
      </p:sp>
    </p:spTree>
    <p:extLst>
      <p:ext uri="{BB962C8B-B14F-4D97-AF65-F5344CB8AC3E}">
        <p14:creationId xmlns:p14="http://schemas.microsoft.com/office/powerpoint/2010/main" val="1903893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1A2C464-CB58-4F7D-B136-E008E7E210D9}" type="datetime1">
              <a:rPr lang="en-US" smtClean="0"/>
              <a:t>2/24/2021</a:t>
            </a:fld>
            <a:endParaRPr lang="en-US"/>
          </a:p>
        </p:txBody>
      </p:sp>
      <p:sp>
        <p:nvSpPr>
          <p:cNvPr id="5" name="Footer Placeholder 4"/>
          <p:cNvSpPr>
            <a:spLocks noGrp="1"/>
          </p:cNvSpPr>
          <p:nvPr>
            <p:ph type="ftr" sz="quarter" idx="11"/>
          </p:nvPr>
        </p:nvSpPr>
        <p:spPr/>
        <p:txBody>
          <a:bodyPr/>
          <a:lstStyle/>
          <a:p>
            <a:r>
              <a:rPr lang="en-US"/>
              <a:t>Eng. 302 Unit 10 - Lesson 3:Psychology at Work (part 2)</a:t>
            </a:r>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9056367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239AFC-EA36-41BA-9EEC-01402D6ED12A}" type="datetime1">
              <a:rPr lang="en-US" smtClean="0"/>
              <a:t>2/24/2021</a:t>
            </a:fld>
            <a:endParaRPr lang="en-US"/>
          </a:p>
        </p:txBody>
      </p:sp>
      <p:sp>
        <p:nvSpPr>
          <p:cNvPr id="5" name="Footer Placeholder 4"/>
          <p:cNvSpPr>
            <a:spLocks noGrp="1"/>
          </p:cNvSpPr>
          <p:nvPr>
            <p:ph type="ftr" sz="quarter" idx="11"/>
          </p:nvPr>
        </p:nvSpPr>
        <p:spPr/>
        <p:txBody>
          <a:bodyPr/>
          <a:lstStyle/>
          <a:p>
            <a:r>
              <a:rPr lang="en-US"/>
              <a:t>Eng. 302 Unit 10 - Lesson 3:Psychology at Work (part 2)</a:t>
            </a:r>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4950672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BEF19D-07E6-42FF-B817-1776C89B8934}" type="datetime1">
              <a:rPr lang="en-US" smtClean="0"/>
              <a:t>2/24/2021</a:t>
            </a:fld>
            <a:endParaRPr lang="en-US"/>
          </a:p>
        </p:txBody>
      </p:sp>
      <p:sp>
        <p:nvSpPr>
          <p:cNvPr id="5" name="Footer Placeholder 4"/>
          <p:cNvSpPr>
            <a:spLocks noGrp="1"/>
          </p:cNvSpPr>
          <p:nvPr>
            <p:ph type="ftr" sz="quarter" idx="11"/>
          </p:nvPr>
        </p:nvSpPr>
        <p:spPr/>
        <p:txBody>
          <a:bodyPr/>
          <a:lstStyle/>
          <a:p>
            <a:r>
              <a:rPr lang="en-US"/>
              <a:t>Eng. 302 Unit 10 - Lesson 3:Psychology at Work (part 2)</a:t>
            </a:r>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042296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51D895-EDB9-408C-B5F1-3EB51DCC43BA}" type="datetime1">
              <a:rPr lang="en-US" smtClean="0"/>
              <a:t>2/24/2021</a:t>
            </a:fld>
            <a:endParaRPr lang="en-US"/>
          </a:p>
        </p:txBody>
      </p:sp>
      <p:sp>
        <p:nvSpPr>
          <p:cNvPr id="5" name="Footer Placeholder 4"/>
          <p:cNvSpPr>
            <a:spLocks noGrp="1"/>
          </p:cNvSpPr>
          <p:nvPr>
            <p:ph type="ftr" sz="quarter" idx="11"/>
          </p:nvPr>
        </p:nvSpPr>
        <p:spPr/>
        <p:txBody>
          <a:bodyPr/>
          <a:lstStyle/>
          <a:p>
            <a:r>
              <a:rPr lang="en-US"/>
              <a:t>Eng. 302 Unit 10 - Lesson 3:Psychology at Work (part 2)</a:t>
            </a:r>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41077490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0BD110-DBFB-47A9-A05E-59FFBC3E66B0}" type="datetime1">
              <a:rPr lang="en-US" smtClean="0"/>
              <a:t>2/24/2021</a:t>
            </a:fld>
            <a:endParaRPr lang="en-US"/>
          </a:p>
        </p:txBody>
      </p:sp>
      <p:sp>
        <p:nvSpPr>
          <p:cNvPr id="5" name="Footer Placeholder 4"/>
          <p:cNvSpPr>
            <a:spLocks noGrp="1"/>
          </p:cNvSpPr>
          <p:nvPr>
            <p:ph type="ftr" sz="quarter" idx="11"/>
          </p:nvPr>
        </p:nvSpPr>
        <p:spPr/>
        <p:txBody>
          <a:bodyPr/>
          <a:lstStyle/>
          <a:p>
            <a:r>
              <a:rPr lang="en-US"/>
              <a:t>Eng. 302 Unit 10 - Lesson 3:Psychology at Work (part 2)</a:t>
            </a:r>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581707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2CF5025-5CC7-475E-965B-40F25218BC0F}" type="datetime1">
              <a:rPr lang="en-US" smtClean="0"/>
              <a:t>2/24/2021</a:t>
            </a:fld>
            <a:endParaRPr lang="en-US"/>
          </a:p>
        </p:txBody>
      </p:sp>
      <p:sp>
        <p:nvSpPr>
          <p:cNvPr id="6" name="Footer Placeholder 5"/>
          <p:cNvSpPr>
            <a:spLocks noGrp="1"/>
          </p:cNvSpPr>
          <p:nvPr>
            <p:ph type="ftr" sz="quarter" idx="11"/>
          </p:nvPr>
        </p:nvSpPr>
        <p:spPr/>
        <p:txBody>
          <a:bodyPr/>
          <a:lstStyle/>
          <a:p>
            <a:r>
              <a:rPr lang="en-US"/>
              <a:t>Eng. 302 Unit 10 - Lesson 3:Psychology at Work (part 2)</a:t>
            </a:r>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9345611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557D29-F4A3-44D2-9063-CAE13BA4E534}" type="datetime1">
              <a:rPr lang="en-US" smtClean="0"/>
              <a:t>2/24/2021</a:t>
            </a:fld>
            <a:endParaRPr lang="en-US"/>
          </a:p>
        </p:txBody>
      </p:sp>
      <p:sp>
        <p:nvSpPr>
          <p:cNvPr id="8" name="Footer Placeholder 7"/>
          <p:cNvSpPr>
            <a:spLocks noGrp="1"/>
          </p:cNvSpPr>
          <p:nvPr>
            <p:ph type="ftr" sz="quarter" idx="11"/>
          </p:nvPr>
        </p:nvSpPr>
        <p:spPr/>
        <p:txBody>
          <a:bodyPr/>
          <a:lstStyle/>
          <a:p>
            <a:r>
              <a:rPr lang="en-US"/>
              <a:t>Eng. 302 Unit 10 - Lesson 3:Psychology at Work (part 2)</a:t>
            </a:r>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9223078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1D8A717-1F80-46C1-A489-9E50269A6519}" type="datetime1">
              <a:rPr lang="en-US" smtClean="0"/>
              <a:t>2/24/2021</a:t>
            </a:fld>
            <a:endParaRPr lang="en-US"/>
          </a:p>
        </p:txBody>
      </p:sp>
      <p:sp>
        <p:nvSpPr>
          <p:cNvPr id="4" name="Footer Placeholder 3"/>
          <p:cNvSpPr>
            <a:spLocks noGrp="1"/>
          </p:cNvSpPr>
          <p:nvPr>
            <p:ph type="ftr" sz="quarter" idx="11"/>
          </p:nvPr>
        </p:nvSpPr>
        <p:spPr/>
        <p:txBody>
          <a:bodyPr/>
          <a:lstStyle/>
          <a:p>
            <a:r>
              <a:rPr lang="en-US"/>
              <a:t>Eng. 302 Unit 10 - Lesson 3:Psychology at Work (part 2)</a:t>
            </a:r>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0950306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C2290E-E1FC-44E4-80C3-76CE2C1124E5}" type="datetime1">
              <a:rPr lang="en-US" smtClean="0"/>
              <a:t>2/24/2021</a:t>
            </a:fld>
            <a:endParaRPr lang="en-US"/>
          </a:p>
        </p:txBody>
      </p:sp>
      <p:sp>
        <p:nvSpPr>
          <p:cNvPr id="3" name="Footer Placeholder 2"/>
          <p:cNvSpPr>
            <a:spLocks noGrp="1"/>
          </p:cNvSpPr>
          <p:nvPr>
            <p:ph type="ftr" sz="quarter" idx="11"/>
          </p:nvPr>
        </p:nvSpPr>
        <p:spPr/>
        <p:txBody>
          <a:bodyPr/>
          <a:lstStyle/>
          <a:p>
            <a:r>
              <a:rPr lang="en-US"/>
              <a:t>Eng. 302 Unit 10 - Lesson 3:Psychology at Work (part 2)</a:t>
            </a:r>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2155930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CD15D20-3DF8-44B5-802E-7D130646C869}" type="datetime1">
              <a:rPr lang="en-US" smtClean="0"/>
              <a:t>2/24/2021</a:t>
            </a:fld>
            <a:endParaRPr lang="en-US"/>
          </a:p>
        </p:txBody>
      </p:sp>
      <p:sp>
        <p:nvSpPr>
          <p:cNvPr id="6" name="Footer Placeholder 5"/>
          <p:cNvSpPr>
            <a:spLocks noGrp="1"/>
          </p:cNvSpPr>
          <p:nvPr>
            <p:ph type="ftr" sz="quarter" idx="11"/>
          </p:nvPr>
        </p:nvSpPr>
        <p:spPr/>
        <p:txBody>
          <a:bodyPr/>
          <a:lstStyle/>
          <a:p>
            <a:r>
              <a:rPr lang="en-US"/>
              <a:t>Eng. 302 Unit 10 - Lesson 3:Psychology at Work (part 2)</a:t>
            </a:r>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8105181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33B2B1-ED5F-4874-9CC7-7020F79BD540}" type="datetime1">
              <a:rPr lang="en-US" smtClean="0"/>
              <a:t>2/24/2021</a:t>
            </a:fld>
            <a:endParaRPr lang="en-US"/>
          </a:p>
        </p:txBody>
      </p:sp>
      <p:sp>
        <p:nvSpPr>
          <p:cNvPr id="6" name="Footer Placeholder 5"/>
          <p:cNvSpPr>
            <a:spLocks noGrp="1"/>
          </p:cNvSpPr>
          <p:nvPr>
            <p:ph type="ftr" sz="quarter" idx="11"/>
          </p:nvPr>
        </p:nvSpPr>
        <p:spPr/>
        <p:txBody>
          <a:bodyPr/>
          <a:lstStyle/>
          <a:p>
            <a:r>
              <a:rPr lang="en-US"/>
              <a:t>Eng. 302 Unit 10 - Lesson 3:Psychology at Work (part 2)</a:t>
            </a:r>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8054275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8000">
              <a:srgbClr val="ECECEC"/>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3ADA42-C46E-4810-BD21-7E45B04031B2}" type="datetime1">
              <a:rPr lang="en-US" smtClean="0"/>
              <a:t>2/24/2021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Eng. 302 Unit 10 - Lesson 3:Psychology at Work (part 2)</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4280765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l="6723" t="25076" r="6723" b="21638"/>
          <a:stretch/>
        </p:blipFill>
        <p:spPr>
          <a:xfrm>
            <a:off x="2438400" y="381000"/>
            <a:ext cx="7162800" cy="1182210"/>
          </a:xfrm>
          <a:prstGeom prst="rect">
            <a:avLst/>
          </a:prstGeom>
        </p:spPr>
      </p:pic>
      <p:cxnSp>
        <p:nvCxnSpPr>
          <p:cNvPr id="3" name="Straight Connector 2"/>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756748" y="1619960"/>
            <a:ext cx="6214270" cy="707886"/>
          </a:xfrm>
          <a:prstGeom prst="rect">
            <a:avLst/>
          </a:prstGeom>
          <a:noFill/>
        </p:spPr>
        <p:txBody>
          <a:bodyPr wrap="square" rtlCol="1">
            <a:spAutoFit/>
          </a:bodyPr>
          <a:lstStyle/>
          <a:p>
            <a:pPr algn="ctr"/>
            <a:r>
              <a:rPr lang="en-US" sz="4000" b="1" dirty="0">
                <a:solidFill>
                  <a:srgbClr val="C00000"/>
                </a:solidFill>
                <a:latin typeface="Century Gothic" pitchFamily="34" charset="0"/>
                <a:ea typeface="+mj-ea"/>
                <a:cs typeface="+mj-cs"/>
              </a:rPr>
              <a:t>Secondary Education</a:t>
            </a:r>
            <a:endParaRPr lang="ar-BH" sz="4000" b="1" dirty="0">
              <a:solidFill>
                <a:srgbClr val="C00000"/>
              </a:solidFill>
              <a:latin typeface="Century Gothic" pitchFamily="34" charset="0"/>
              <a:ea typeface="+mj-ea"/>
              <a:cs typeface="+mj-cs"/>
            </a:endParaRPr>
          </a:p>
        </p:txBody>
      </p:sp>
      <p:sp>
        <p:nvSpPr>
          <p:cNvPr id="8" name="TextBox 7"/>
          <p:cNvSpPr txBox="1"/>
          <p:nvPr/>
        </p:nvSpPr>
        <p:spPr>
          <a:xfrm>
            <a:off x="3845168" y="2545351"/>
            <a:ext cx="4037428" cy="584775"/>
          </a:xfrm>
          <a:prstGeom prst="rect">
            <a:avLst/>
          </a:prstGeom>
          <a:noFill/>
        </p:spPr>
        <p:txBody>
          <a:bodyPr wrap="square" rtlCol="1">
            <a:spAutoFit/>
          </a:bodyPr>
          <a:lstStyle/>
          <a:p>
            <a:pPr algn="ctr"/>
            <a:r>
              <a:rPr lang="en-US" sz="3200" b="1" dirty="0">
                <a:latin typeface="Century Gothic" pitchFamily="34" charset="0"/>
              </a:rPr>
              <a:t>English 302</a:t>
            </a:r>
            <a:endParaRPr lang="ar-BH" sz="3200" b="1" dirty="0"/>
          </a:p>
        </p:txBody>
      </p:sp>
      <p:sp>
        <p:nvSpPr>
          <p:cNvPr id="9" name="Title 1"/>
          <p:cNvSpPr txBox="1">
            <a:spLocks/>
          </p:cNvSpPr>
          <p:nvPr/>
        </p:nvSpPr>
        <p:spPr>
          <a:xfrm>
            <a:off x="2374914" y="3158631"/>
            <a:ext cx="6977935" cy="74547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solidFill>
                  <a:srgbClr val="C00000"/>
                </a:solidFill>
                <a:latin typeface="Century Gothic" pitchFamily="34" charset="0"/>
              </a:rPr>
              <a:t>New Language Leader 3</a:t>
            </a:r>
          </a:p>
        </p:txBody>
      </p:sp>
      <p:sp>
        <p:nvSpPr>
          <p:cNvPr id="10" name="Content Placeholder 2"/>
          <p:cNvSpPr txBox="1">
            <a:spLocks/>
          </p:cNvSpPr>
          <p:nvPr/>
        </p:nvSpPr>
        <p:spPr>
          <a:xfrm>
            <a:off x="2285998" y="4088282"/>
            <a:ext cx="7467601" cy="1274529"/>
          </a:xfrm>
          <a:prstGeom prst="rect">
            <a:avLst/>
          </a:prstGeom>
        </p:spPr>
        <p:txBody>
          <a:bodyPr vert="horz" lIns="91440" tIns="45720" rIns="91440" bIns="45720" rtlCol="0">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b="1" dirty="0">
                <a:latin typeface="Century Gothic" pitchFamily="34" charset="0"/>
              </a:rPr>
              <a:t>Unit 10: Psychology</a:t>
            </a:r>
          </a:p>
          <a:p>
            <a:pPr algn="l"/>
            <a:r>
              <a:rPr lang="en-US" sz="3600" b="1" dirty="0">
                <a:solidFill>
                  <a:srgbClr val="C00000"/>
                </a:solidFill>
                <a:latin typeface="Century Gothic" pitchFamily="34" charset="0"/>
              </a:rPr>
              <a:t>Lesson 3 : Psychology at Work ( Part 2)</a:t>
            </a:r>
          </a:p>
        </p:txBody>
      </p:sp>
      <p:sp>
        <p:nvSpPr>
          <p:cNvPr id="11" name="Rectangle 10"/>
          <p:cNvSpPr>
            <a:spLocks/>
          </p:cNvSpPr>
          <p:nvPr/>
        </p:nvSpPr>
        <p:spPr>
          <a:xfrm>
            <a:off x="270641" y="6306207"/>
            <a:ext cx="3574527"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6000"/>
              </a:lnSpc>
              <a:spcAft>
                <a:spcPts val="800"/>
              </a:spcAft>
            </a:pPr>
            <a:r>
              <a:rPr lang="en-US" sz="1200" b="1" dirty="0">
                <a:solidFill>
                  <a:schemeClr val="tx1">
                    <a:lumMod val="75000"/>
                    <a:lumOff val="25000"/>
                  </a:schemeClr>
                </a:solidFill>
                <a:latin typeface="Calibri" panose="020F0502020204030204" pitchFamily="34" charset="0"/>
                <a:ea typeface="Calibri" panose="020F0502020204030204" pitchFamily="34" charset="0"/>
                <a:cs typeface="Sakkal Majalla" panose="02000000000000000000" pitchFamily="2" charset="-78"/>
              </a:rPr>
              <a:t>Ministry of Education - Second Semester 2020-2021</a:t>
            </a:r>
            <a:endParaRPr lang="en-US" sz="1050" dirty="0">
              <a:solidFill>
                <a:schemeClr val="tx1">
                  <a:lumMod val="75000"/>
                  <a:lumOff val="2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554572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2171" y="0"/>
            <a:ext cx="1199869" cy="892629"/>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r>
              <a:rPr lang="en-US" b="1" dirty="0">
                <a:solidFill>
                  <a:schemeClr val="tx1"/>
                </a:solidFill>
              </a:rPr>
              <a:t>Eng. 302 Unit 10 - Lesson 3:Psychology at Work (part 2)</a:t>
            </a:r>
          </a:p>
        </p:txBody>
      </p:sp>
      <p:sp>
        <p:nvSpPr>
          <p:cNvPr id="14" name="Rectangle 13"/>
          <p:cNvSpPr>
            <a:spLocks/>
          </p:cNvSpPr>
          <p:nvPr/>
        </p:nvSpPr>
        <p:spPr>
          <a:xfrm>
            <a:off x="270641" y="6306207"/>
            <a:ext cx="3767959"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6000"/>
              </a:lnSpc>
              <a:spcAft>
                <a:spcPts val="800"/>
              </a:spcAft>
            </a:pPr>
            <a:r>
              <a:rPr lang="en-US" sz="1200" b="1" dirty="0">
                <a:solidFill>
                  <a:schemeClr val="tx1">
                    <a:lumMod val="75000"/>
                    <a:lumOff val="25000"/>
                  </a:schemeClr>
                </a:solidFill>
                <a:latin typeface="Calibri" panose="020F0502020204030204" pitchFamily="34" charset="0"/>
                <a:ea typeface="Calibri" panose="020F0502020204030204" pitchFamily="34" charset="0"/>
                <a:cs typeface="Sakkal Majalla" panose="02000000000000000000" pitchFamily="2" charset="-78"/>
              </a:rPr>
              <a:t>Ministry of Education - Second Semester 2020-2021</a:t>
            </a:r>
            <a:endParaRPr lang="en-US" sz="1050" dirty="0">
              <a:solidFill>
                <a:schemeClr val="tx1">
                  <a:lumMod val="75000"/>
                  <a:lumOff val="25000"/>
                </a:schemeClr>
              </a:solidFill>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7" name="Table 6">
            <a:extLst>
              <a:ext uri="{FF2B5EF4-FFF2-40B4-BE49-F238E27FC236}">
                <a16:creationId xmlns:a16="http://schemas.microsoft.com/office/drawing/2014/main" id="{D5B24B13-64EE-4CDC-A143-B6E58A3FF347}"/>
              </a:ext>
            </a:extLst>
          </p:cNvPr>
          <p:cNvGraphicFramePr>
            <a:graphicFrameLocks noGrp="1"/>
          </p:cNvGraphicFramePr>
          <p:nvPr>
            <p:extLst>
              <p:ext uri="{D42A27DB-BD31-4B8C-83A1-F6EECF244321}">
                <p14:modId xmlns:p14="http://schemas.microsoft.com/office/powerpoint/2010/main" val="2597122977"/>
              </p:ext>
            </p:extLst>
          </p:nvPr>
        </p:nvGraphicFramePr>
        <p:xfrm>
          <a:off x="1310784" y="551793"/>
          <a:ext cx="7201475" cy="567193"/>
        </p:xfrm>
        <a:graphic>
          <a:graphicData uri="http://schemas.openxmlformats.org/drawingml/2006/table">
            <a:tbl>
              <a:tblPr/>
              <a:tblGrid>
                <a:gridCol w="7201475">
                  <a:extLst>
                    <a:ext uri="{9D8B030D-6E8A-4147-A177-3AD203B41FA5}">
                      <a16:colId xmlns:a16="http://schemas.microsoft.com/office/drawing/2014/main" val="20000"/>
                    </a:ext>
                  </a:extLst>
                </a:gridCol>
              </a:tblGrid>
              <a:tr h="567193">
                <a:tc>
                  <a:txBody>
                    <a:bodyPr/>
                    <a:lstStyle/>
                    <a:p>
                      <a:pPr algn="ctr"/>
                      <a:endParaRPr lang="fr-FR" sz="2800" b="1" dirty="0">
                        <a:solidFill>
                          <a:schemeClr val="accent4">
                            <a:lumMod val="50000"/>
                          </a:schemeClr>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8" name="Table 7">
            <a:extLst>
              <a:ext uri="{FF2B5EF4-FFF2-40B4-BE49-F238E27FC236}">
                <a16:creationId xmlns:a16="http://schemas.microsoft.com/office/drawing/2014/main" id="{579D6076-F227-4A9A-B62C-AE9EECE9EE50}"/>
              </a:ext>
            </a:extLst>
          </p:cNvPr>
          <p:cNvGraphicFramePr>
            <a:graphicFrameLocks noGrp="1"/>
          </p:cNvGraphicFramePr>
          <p:nvPr>
            <p:extLst>
              <p:ext uri="{D42A27DB-BD31-4B8C-83A1-F6EECF244321}">
                <p14:modId xmlns:p14="http://schemas.microsoft.com/office/powerpoint/2010/main" val="50324021"/>
              </p:ext>
            </p:extLst>
          </p:nvPr>
        </p:nvGraphicFramePr>
        <p:xfrm>
          <a:off x="1365583" y="1779270"/>
          <a:ext cx="7159302" cy="518160"/>
        </p:xfrm>
        <a:graphic>
          <a:graphicData uri="http://schemas.openxmlformats.org/drawingml/2006/table">
            <a:tbl>
              <a:tblPr/>
              <a:tblGrid>
                <a:gridCol w="7159302">
                  <a:extLst>
                    <a:ext uri="{9D8B030D-6E8A-4147-A177-3AD203B41FA5}">
                      <a16:colId xmlns:a16="http://schemas.microsoft.com/office/drawing/2014/main" val="20000"/>
                    </a:ext>
                  </a:extLst>
                </a:gridCol>
              </a:tblGrid>
              <a:tr h="390144">
                <a:tc>
                  <a:txBody>
                    <a:bodyPr/>
                    <a:lstStyle/>
                    <a:p>
                      <a:pPr algn="ctr"/>
                      <a:endParaRPr lang="fr-FR" sz="2800" b="1" dirty="0">
                        <a:solidFill>
                          <a:srgbClr val="002060"/>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9" name="Table 8">
            <a:extLst>
              <a:ext uri="{FF2B5EF4-FFF2-40B4-BE49-F238E27FC236}">
                <a16:creationId xmlns:a16="http://schemas.microsoft.com/office/drawing/2014/main" id="{BA0CAFDA-AAA7-4046-B413-020320B20987}"/>
              </a:ext>
            </a:extLst>
          </p:cNvPr>
          <p:cNvGraphicFramePr>
            <a:graphicFrameLocks noGrp="1"/>
          </p:cNvGraphicFramePr>
          <p:nvPr>
            <p:extLst>
              <p:ext uri="{D42A27DB-BD31-4B8C-83A1-F6EECF244321}">
                <p14:modId xmlns:p14="http://schemas.microsoft.com/office/powerpoint/2010/main" val="555208853"/>
              </p:ext>
            </p:extLst>
          </p:nvPr>
        </p:nvGraphicFramePr>
        <p:xfrm>
          <a:off x="1283374" y="2986620"/>
          <a:ext cx="7137716" cy="518160"/>
        </p:xfrm>
        <a:graphic>
          <a:graphicData uri="http://schemas.openxmlformats.org/drawingml/2006/table">
            <a:tbl>
              <a:tblPr/>
              <a:tblGrid>
                <a:gridCol w="7137716">
                  <a:extLst>
                    <a:ext uri="{9D8B030D-6E8A-4147-A177-3AD203B41FA5}">
                      <a16:colId xmlns:a16="http://schemas.microsoft.com/office/drawing/2014/main" val="20000"/>
                    </a:ext>
                  </a:extLst>
                </a:gridCol>
              </a:tblGrid>
              <a:tr h="365760">
                <a:tc>
                  <a:txBody>
                    <a:bodyPr/>
                    <a:lstStyle/>
                    <a:p>
                      <a:pPr algn="ctr"/>
                      <a:endParaRPr lang="fr-FR" sz="2800" b="1" kern="1200" dirty="0">
                        <a:solidFill>
                          <a:schemeClr val="accent4">
                            <a:lumMod val="50000"/>
                          </a:schemeClr>
                        </a:solidFill>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10" name="Table 9">
            <a:extLst>
              <a:ext uri="{FF2B5EF4-FFF2-40B4-BE49-F238E27FC236}">
                <a16:creationId xmlns:a16="http://schemas.microsoft.com/office/drawing/2014/main" id="{EC7CB193-A6A7-4224-A4BA-174767F19824}"/>
              </a:ext>
            </a:extLst>
          </p:cNvPr>
          <p:cNvGraphicFramePr>
            <a:graphicFrameLocks noGrp="1"/>
          </p:cNvGraphicFramePr>
          <p:nvPr>
            <p:extLst>
              <p:ext uri="{D42A27DB-BD31-4B8C-83A1-F6EECF244321}">
                <p14:modId xmlns:p14="http://schemas.microsoft.com/office/powerpoint/2010/main" val="379722809"/>
              </p:ext>
            </p:extLst>
          </p:nvPr>
        </p:nvGraphicFramePr>
        <p:xfrm>
          <a:off x="1397136" y="4165064"/>
          <a:ext cx="7107736" cy="518160"/>
        </p:xfrm>
        <a:graphic>
          <a:graphicData uri="http://schemas.openxmlformats.org/drawingml/2006/table">
            <a:tbl>
              <a:tblPr/>
              <a:tblGrid>
                <a:gridCol w="7107736">
                  <a:extLst>
                    <a:ext uri="{9D8B030D-6E8A-4147-A177-3AD203B41FA5}">
                      <a16:colId xmlns:a16="http://schemas.microsoft.com/office/drawing/2014/main" val="20000"/>
                    </a:ext>
                  </a:extLst>
                </a:gridCol>
              </a:tblGrid>
              <a:tr h="499872">
                <a:tc>
                  <a:txBody>
                    <a:bodyPr/>
                    <a:lstStyle/>
                    <a:p>
                      <a:pPr marL="0" algn="ctr" defTabSz="914400" rtl="0" eaLnBrk="1" latinLnBrk="0" hangingPunct="1"/>
                      <a:endParaRPr lang="fr-FR" sz="2800" b="1" kern="1200" dirty="0">
                        <a:solidFill>
                          <a:srgbClr val="002060"/>
                        </a:solidFill>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11" name="Table 10">
            <a:extLst>
              <a:ext uri="{FF2B5EF4-FFF2-40B4-BE49-F238E27FC236}">
                <a16:creationId xmlns:a16="http://schemas.microsoft.com/office/drawing/2014/main" id="{3BADB37F-B7A1-426E-A1E9-F2F324676B71}"/>
              </a:ext>
            </a:extLst>
          </p:cNvPr>
          <p:cNvGraphicFramePr>
            <a:graphicFrameLocks noGrp="1"/>
          </p:cNvGraphicFramePr>
          <p:nvPr>
            <p:extLst>
              <p:ext uri="{D42A27DB-BD31-4B8C-83A1-F6EECF244321}">
                <p14:modId xmlns:p14="http://schemas.microsoft.com/office/powerpoint/2010/main" val="1565257087"/>
              </p:ext>
            </p:extLst>
          </p:nvPr>
        </p:nvGraphicFramePr>
        <p:xfrm>
          <a:off x="1420820" y="5348140"/>
          <a:ext cx="7060369" cy="518161"/>
        </p:xfrm>
        <a:graphic>
          <a:graphicData uri="http://schemas.openxmlformats.org/drawingml/2006/table">
            <a:tbl>
              <a:tblPr/>
              <a:tblGrid>
                <a:gridCol w="7060369">
                  <a:extLst>
                    <a:ext uri="{9D8B030D-6E8A-4147-A177-3AD203B41FA5}">
                      <a16:colId xmlns:a16="http://schemas.microsoft.com/office/drawing/2014/main" val="20000"/>
                    </a:ext>
                  </a:extLst>
                </a:gridCol>
              </a:tblGrid>
              <a:tr h="518161">
                <a:tc>
                  <a:txBody>
                    <a:bodyPr/>
                    <a:lstStyle/>
                    <a:p>
                      <a:pPr marL="0" algn="ctr" defTabSz="914400" rtl="0" eaLnBrk="1" latinLnBrk="0" hangingPunct="1"/>
                      <a:endParaRPr lang="fr-FR" sz="2800" b="1" kern="1200" dirty="0">
                        <a:solidFill>
                          <a:schemeClr val="accent4">
                            <a:lumMod val="50000"/>
                          </a:schemeClr>
                        </a:solidFill>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
        <p:nvSpPr>
          <p:cNvPr id="12" name="TextBox 11">
            <a:extLst>
              <a:ext uri="{FF2B5EF4-FFF2-40B4-BE49-F238E27FC236}">
                <a16:creationId xmlns:a16="http://schemas.microsoft.com/office/drawing/2014/main" id="{D12E2439-C83C-4D98-A1E3-96A3D616C6C7}"/>
              </a:ext>
            </a:extLst>
          </p:cNvPr>
          <p:cNvSpPr txBox="1"/>
          <p:nvPr/>
        </p:nvSpPr>
        <p:spPr>
          <a:xfrm>
            <a:off x="149960" y="39969"/>
            <a:ext cx="3006897" cy="461665"/>
          </a:xfrm>
          <a:prstGeom prst="rect">
            <a:avLst/>
          </a:prstGeom>
          <a:noFill/>
          <a:ln>
            <a:solidFill>
              <a:srgbClr val="C00000"/>
            </a:solidFill>
          </a:ln>
        </p:spPr>
        <p:txBody>
          <a:bodyPr wrap="square">
            <a:spAutoFit/>
          </a:bodyPr>
          <a:lstStyle/>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n-US" sz="2400" b="1" i="0" strike="noStrike" kern="1200" cap="none" spc="0" normalizeH="0" baseline="0" noProof="0" dirty="0">
                <a:ln>
                  <a:solidFill>
                    <a:srgbClr val="C00000"/>
                  </a:solidFill>
                </a:ln>
                <a:solidFill>
                  <a:srgbClr val="C00000"/>
                </a:solidFill>
                <a:effectLst/>
                <a:uLnTx/>
                <a:uFillTx/>
                <a:ea typeface="+mn-ea"/>
                <a:cs typeface="+mn-cs"/>
              </a:rPr>
              <a:t>During the interviews:</a:t>
            </a:r>
          </a:p>
        </p:txBody>
      </p:sp>
      <p:sp>
        <p:nvSpPr>
          <p:cNvPr id="13" name="Arrow: Down 12">
            <a:extLst>
              <a:ext uri="{FF2B5EF4-FFF2-40B4-BE49-F238E27FC236}">
                <a16:creationId xmlns:a16="http://schemas.microsoft.com/office/drawing/2014/main" id="{65AD0263-854A-4CBD-B7FC-2501A205E7DA}"/>
              </a:ext>
            </a:extLst>
          </p:cNvPr>
          <p:cNvSpPr/>
          <p:nvPr/>
        </p:nvSpPr>
        <p:spPr>
          <a:xfrm>
            <a:off x="4563858" y="1153201"/>
            <a:ext cx="347663" cy="567192"/>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5" name="Arrow: Down 14">
            <a:extLst>
              <a:ext uri="{FF2B5EF4-FFF2-40B4-BE49-F238E27FC236}">
                <a16:creationId xmlns:a16="http://schemas.microsoft.com/office/drawing/2014/main" id="{C16EE218-F696-46D0-9C5C-14EB68068645}"/>
              </a:ext>
            </a:extLst>
          </p:cNvPr>
          <p:cNvSpPr/>
          <p:nvPr/>
        </p:nvSpPr>
        <p:spPr>
          <a:xfrm>
            <a:off x="4585534" y="2355451"/>
            <a:ext cx="347663" cy="567192"/>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6" name="Arrow: Down 15">
            <a:extLst>
              <a:ext uri="{FF2B5EF4-FFF2-40B4-BE49-F238E27FC236}">
                <a16:creationId xmlns:a16="http://schemas.microsoft.com/office/drawing/2014/main" id="{66E2FFE2-BC66-4DFA-B7BD-50A1FF3737EF}"/>
              </a:ext>
            </a:extLst>
          </p:cNvPr>
          <p:cNvSpPr/>
          <p:nvPr/>
        </p:nvSpPr>
        <p:spPr>
          <a:xfrm>
            <a:off x="4585534" y="4757189"/>
            <a:ext cx="347663" cy="567192"/>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pic>
        <p:nvPicPr>
          <p:cNvPr id="17" name="Picture 16">
            <a:extLst>
              <a:ext uri="{FF2B5EF4-FFF2-40B4-BE49-F238E27FC236}">
                <a16:creationId xmlns:a16="http://schemas.microsoft.com/office/drawing/2014/main" id="{8A5EC189-464F-471A-B79C-FC0C282C84AE}"/>
              </a:ext>
            </a:extLst>
          </p:cNvPr>
          <p:cNvPicPr>
            <a:picLocks noChangeAspect="1"/>
          </p:cNvPicPr>
          <p:nvPr/>
        </p:nvPicPr>
        <p:blipFill>
          <a:blip r:embed="rId3"/>
          <a:stretch>
            <a:fillRect/>
          </a:stretch>
        </p:blipFill>
        <p:spPr>
          <a:xfrm>
            <a:off x="4573209" y="3554939"/>
            <a:ext cx="384081" cy="585267"/>
          </a:xfrm>
          <a:prstGeom prst="rect">
            <a:avLst/>
          </a:prstGeom>
        </p:spPr>
      </p:pic>
    </p:spTree>
    <p:extLst>
      <p:ext uri="{BB962C8B-B14F-4D97-AF65-F5344CB8AC3E}">
        <p14:creationId xmlns:p14="http://schemas.microsoft.com/office/powerpoint/2010/main" val="9820142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barn(inVertical)">
                                      <p:cBhvr>
                                        <p:cTn id="49" dur="500"/>
                                        <p:tgtEl>
                                          <p:spTgt spid="17"/>
                                        </p:tgtEl>
                                      </p:cBhvr>
                                    </p:animEffect>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fade">
                                      <p:cBhvr>
                                        <p:cTn id="54" dur="1000"/>
                                        <p:tgtEl>
                                          <p:spTgt spid="10"/>
                                        </p:tgtEl>
                                      </p:cBhvr>
                                    </p:animEffect>
                                    <p:anim calcmode="lin" valueType="num">
                                      <p:cBhvr>
                                        <p:cTn id="55" dur="1000" fill="hold"/>
                                        <p:tgtEl>
                                          <p:spTgt spid="10"/>
                                        </p:tgtEl>
                                        <p:attrNameLst>
                                          <p:attrName>ppt_x</p:attrName>
                                        </p:attrNameLst>
                                      </p:cBhvr>
                                      <p:tavLst>
                                        <p:tav tm="0">
                                          <p:val>
                                            <p:strVal val="#ppt_x"/>
                                          </p:val>
                                        </p:tav>
                                        <p:tav tm="100000">
                                          <p:val>
                                            <p:strVal val="#ppt_x"/>
                                          </p:val>
                                        </p:tav>
                                      </p:tavLst>
                                    </p:anim>
                                    <p:anim calcmode="lin" valueType="num">
                                      <p:cBhvr>
                                        <p:cTn id="5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fade">
                                      <p:cBhvr>
                                        <p:cTn id="61" dur="1000"/>
                                        <p:tgtEl>
                                          <p:spTgt spid="16"/>
                                        </p:tgtEl>
                                      </p:cBhvr>
                                    </p:animEffect>
                                    <p:anim calcmode="lin" valueType="num">
                                      <p:cBhvr>
                                        <p:cTn id="62" dur="1000" fill="hold"/>
                                        <p:tgtEl>
                                          <p:spTgt spid="16"/>
                                        </p:tgtEl>
                                        <p:attrNameLst>
                                          <p:attrName>ppt_x</p:attrName>
                                        </p:attrNameLst>
                                      </p:cBhvr>
                                      <p:tavLst>
                                        <p:tav tm="0">
                                          <p:val>
                                            <p:strVal val="#ppt_x"/>
                                          </p:val>
                                        </p:tav>
                                        <p:tav tm="100000">
                                          <p:val>
                                            <p:strVal val="#ppt_x"/>
                                          </p:val>
                                        </p:tav>
                                      </p:tavLst>
                                    </p:anim>
                                    <p:anim calcmode="lin" valueType="num">
                                      <p:cBhvr>
                                        <p:cTn id="6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fade">
                                      <p:cBhvr>
                                        <p:cTn id="68" dur="1000"/>
                                        <p:tgtEl>
                                          <p:spTgt spid="11"/>
                                        </p:tgtEl>
                                      </p:cBhvr>
                                    </p:animEffect>
                                    <p:anim calcmode="lin" valueType="num">
                                      <p:cBhvr>
                                        <p:cTn id="69" dur="1000" fill="hold"/>
                                        <p:tgtEl>
                                          <p:spTgt spid="11"/>
                                        </p:tgtEl>
                                        <p:attrNameLst>
                                          <p:attrName>ppt_x</p:attrName>
                                        </p:attrNameLst>
                                      </p:cBhvr>
                                      <p:tavLst>
                                        <p:tav tm="0">
                                          <p:val>
                                            <p:strVal val="#ppt_x"/>
                                          </p:val>
                                        </p:tav>
                                        <p:tav tm="100000">
                                          <p:val>
                                            <p:strVal val="#ppt_x"/>
                                          </p:val>
                                        </p:tav>
                                      </p:tavLst>
                                    </p:anim>
                                    <p:anim calcmode="lin" valueType="num">
                                      <p:cBhvr>
                                        <p:cTn id="7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5"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2171" y="0"/>
            <a:ext cx="1199869" cy="892629"/>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r>
              <a:rPr lang="en-US" b="1" dirty="0">
                <a:solidFill>
                  <a:schemeClr val="tx1"/>
                </a:solidFill>
              </a:rPr>
              <a:t>Eng. 302 Unit 10 - Lesson 3:Psychology at Work (part 2)</a:t>
            </a:r>
          </a:p>
        </p:txBody>
      </p:sp>
      <p:sp>
        <p:nvSpPr>
          <p:cNvPr id="14" name="Rectangle 13"/>
          <p:cNvSpPr>
            <a:spLocks/>
          </p:cNvSpPr>
          <p:nvPr/>
        </p:nvSpPr>
        <p:spPr>
          <a:xfrm>
            <a:off x="270641" y="6306207"/>
            <a:ext cx="3767959"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6000"/>
              </a:lnSpc>
              <a:spcAft>
                <a:spcPts val="800"/>
              </a:spcAft>
            </a:pPr>
            <a:r>
              <a:rPr lang="en-US" sz="1200" b="1" dirty="0">
                <a:solidFill>
                  <a:schemeClr val="tx1">
                    <a:lumMod val="75000"/>
                    <a:lumOff val="25000"/>
                  </a:schemeClr>
                </a:solidFill>
                <a:latin typeface="Calibri" panose="020F0502020204030204" pitchFamily="34" charset="0"/>
                <a:ea typeface="Calibri" panose="020F0502020204030204" pitchFamily="34" charset="0"/>
                <a:cs typeface="Sakkal Majalla" panose="02000000000000000000" pitchFamily="2" charset="-78"/>
              </a:rPr>
              <a:t>Ministry of Education - Second Semester 2020-2021</a:t>
            </a:r>
            <a:endParaRPr lang="en-US" sz="1050" dirty="0">
              <a:solidFill>
                <a:schemeClr val="tx1">
                  <a:lumMod val="75000"/>
                  <a:lumOff val="25000"/>
                </a:schemeClr>
              </a:solidFill>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7" name="Table 6">
            <a:extLst>
              <a:ext uri="{FF2B5EF4-FFF2-40B4-BE49-F238E27FC236}">
                <a16:creationId xmlns:a16="http://schemas.microsoft.com/office/drawing/2014/main" id="{D5B24B13-64EE-4CDC-A143-B6E58A3FF347}"/>
              </a:ext>
            </a:extLst>
          </p:cNvPr>
          <p:cNvGraphicFramePr>
            <a:graphicFrameLocks noGrp="1"/>
          </p:cNvGraphicFramePr>
          <p:nvPr>
            <p:extLst>
              <p:ext uri="{D42A27DB-BD31-4B8C-83A1-F6EECF244321}">
                <p14:modId xmlns:p14="http://schemas.microsoft.com/office/powerpoint/2010/main" val="182787068"/>
              </p:ext>
            </p:extLst>
          </p:nvPr>
        </p:nvGraphicFramePr>
        <p:xfrm>
          <a:off x="1296731" y="691197"/>
          <a:ext cx="7201475" cy="567193"/>
        </p:xfrm>
        <a:graphic>
          <a:graphicData uri="http://schemas.openxmlformats.org/drawingml/2006/table">
            <a:tbl>
              <a:tblPr/>
              <a:tblGrid>
                <a:gridCol w="7201475">
                  <a:extLst>
                    <a:ext uri="{9D8B030D-6E8A-4147-A177-3AD203B41FA5}">
                      <a16:colId xmlns:a16="http://schemas.microsoft.com/office/drawing/2014/main" val="20000"/>
                    </a:ext>
                  </a:extLst>
                </a:gridCol>
              </a:tblGrid>
              <a:tr h="567193">
                <a:tc>
                  <a:txBody>
                    <a:bodyPr/>
                    <a:lstStyle/>
                    <a:p>
                      <a:pPr algn="ctr"/>
                      <a:r>
                        <a:rPr lang="en-US" sz="2800" b="1" dirty="0">
                          <a:solidFill>
                            <a:schemeClr val="accent4">
                              <a:lumMod val="50000"/>
                            </a:schemeClr>
                          </a:solidFill>
                        </a:rPr>
                        <a:t>Greetings and introductions</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8" name="Table 7">
            <a:extLst>
              <a:ext uri="{FF2B5EF4-FFF2-40B4-BE49-F238E27FC236}">
                <a16:creationId xmlns:a16="http://schemas.microsoft.com/office/drawing/2014/main" id="{579D6076-F227-4A9A-B62C-AE9EECE9EE50}"/>
              </a:ext>
            </a:extLst>
          </p:cNvPr>
          <p:cNvGraphicFramePr>
            <a:graphicFrameLocks noGrp="1"/>
          </p:cNvGraphicFramePr>
          <p:nvPr>
            <p:extLst>
              <p:ext uri="{D42A27DB-BD31-4B8C-83A1-F6EECF244321}">
                <p14:modId xmlns:p14="http://schemas.microsoft.com/office/powerpoint/2010/main" val="2322460250"/>
              </p:ext>
            </p:extLst>
          </p:nvPr>
        </p:nvGraphicFramePr>
        <p:xfrm>
          <a:off x="1319170" y="1365129"/>
          <a:ext cx="7159302" cy="518160"/>
        </p:xfrm>
        <a:graphic>
          <a:graphicData uri="http://schemas.openxmlformats.org/drawingml/2006/table">
            <a:tbl>
              <a:tblPr/>
              <a:tblGrid>
                <a:gridCol w="7159302">
                  <a:extLst>
                    <a:ext uri="{9D8B030D-6E8A-4147-A177-3AD203B41FA5}">
                      <a16:colId xmlns:a16="http://schemas.microsoft.com/office/drawing/2014/main" val="20000"/>
                    </a:ext>
                  </a:extLst>
                </a:gridCol>
              </a:tblGrid>
              <a:tr h="390144">
                <a:tc>
                  <a:txBody>
                    <a:bodyPr/>
                    <a:lstStyle/>
                    <a:p>
                      <a:pPr algn="ctr"/>
                      <a:r>
                        <a:rPr lang="en-US" sz="2800" b="1" dirty="0">
                          <a:solidFill>
                            <a:srgbClr val="002060"/>
                          </a:solidFill>
                        </a:rPr>
                        <a:t>Short conversation .e.g. weather, journey</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9" name="Table 8">
            <a:extLst>
              <a:ext uri="{FF2B5EF4-FFF2-40B4-BE49-F238E27FC236}">
                <a16:creationId xmlns:a16="http://schemas.microsoft.com/office/drawing/2014/main" id="{BA0CAFDA-AAA7-4046-B413-020320B20987}"/>
              </a:ext>
            </a:extLst>
          </p:cNvPr>
          <p:cNvGraphicFramePr>
            <a:graphicFrameLocks noGrp="1"/>
          </p:cNvGraphicFramePr>
          <p:nvPr>
            <p:extLst>
              <p:ext uri="{D42A27DB-BD31-4B8C-83A1-F6EECF244321}">
                <p14:modId xmlns:p14="http://schemas.microsoft.com/office/powerpoint/2010/main" val="2087604410"/>
              </p:ext>
            </p:extLst>
          </p:nvPr>
        </p:nvGraphicFramePr>
        <p:xfrm>
          <a:off x="1329963" y="2031168"/>
          <a:ext cx="7137716" cy="518160"/>
        </p:xfrm>
        <a:graphic>
          <a:graphicData uri="http://schemas.openxmlformats.org/drawingml/2006/table">
            <a:tbl>
              <a:tblPr/>
              <a:tblGrid>
                <a:gridCol w="7137716">
                  <a:extLst>
                    <a:ext uri="{9D8B030D-6E8A-4147-A177-3AD203B41FA5}">
                      <a16:colId xmlns:a16="http://schemas.microsoft.com/office/drawing/2014/main" val="20000"/>
                    </a:ext>
                  </a:extLst>
                </a:gridCol>
              </a:tblGrid>
              <a:tr h="365760">
                <a:tc>
                  <a:txBody>
                    <a:bodyPr/>
                    <a:lstStyle/>
                    <a:p>
                      <a:pPr algn="ctr"/>
                      <a:r>
                        <a:rPr lang="en-US" sz="2800" b="1" kern="1200" dirty="0">
                          <a:solidFill>
                            <a:schemeClr val="accent4">
                              <a:lumMod val="50000"/>
                            </a:schemeClr>
                          </a:solidFill>
                          <a:latin typeface="+mn-lt"/>
                          <a:ea typeface="+mn-ea"/>
                          <a:cs typeface="+mn-cs"/>
                        </a:rPr>
                        <a:t>Check qualifications</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10" name="Table 9">
            <a:extLst>
              <a:ext uri="{FF2B5EF4-FFF2-40B4-BE49-F238E27FC236}">
                <a16:creationId xmlns:a16="http://schemas.microsoft.com/office/drawing/2014/main" id="{EC7CB193-A6A7-4224-A4BA-174767F19824}"/>
              </a:ext>
            </a:extLst>
          </p:cNvPr>
          <p:cNvGraphicFramePr>
            <a:graphicFrameLocks noGrp="1"/>
          </p:cNvGraphicFramePr>
          <p:nvPr>
            <p:extLst>
              <p:ext uri="{D42A27DB-BD31-4B8C-83A1-F6EECF244321}">
                <p14:modId xmlns:p14="http://schemas.microsoft.com/office/powerpoint/2010/main" val="973286570"/>
              </p:ext>
            </p:extLst>
          </p:nvPr>
        </p:nvGraphicFramePr>
        <p:xfrm>
          <a:off x="1339922" y="2720406"/>
          <a:ext cx="7107736" cy="518160"/>
        </p:xfrm>
        <a:graphic>
          <a:graphicData uri="http://schemas.openxmlformats.org/drawingml/2006/table">
            <a:tbl>
              <a:tblPr/>
              <a:tblGrid>
                <a:gridCol w="7107736">
                  <a:extLst>
                    <a:ext uri="{9D8B030D-6E8A-4147-A177-3AD203B41FA5}">
                      <a16:colId xmlns:a16="http://schemas.microsoft.com/office/drawing/2014/main" val="20000"/>
                    </a:ext>
                  </a:extLst>
                </a:gridCol>
              </a:tblGrid>
              <a:tr h="499872">
                <a:tc>
                  <a:txBody>
                    <a:bodyPr/>
                    <a:lstStyle/>
                    <a:p>
                      <a:pPr marL="0" algn="ctr" defTabSz="914400" rtl="0" eaLnBrk="1" latinLnBrk="0" hangingPunct="1"/>
                      <a:r>
                        <a:rPr lang="en-US" sz="2800" b="1" kern="1200" dirty="0">
                          <a:solidFill>
                            <a:srgbClr val="002060"/>
                          </a:solidFill>
                          <a:latin typeface="+mn-lt"/>
                          <a:ea typeface="+mn-ea"/>
                          <a:cs typeface="+mn-cs"/>
                        </a:rPr>
                        <a:t>Check experience</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11" name="Table 10">
            <a:extLst>
              <a:ext uri="{FF2B5EF4-FFF2-40B4-BE49-F238E27FC236}">
                <a16:creationId xmlns:a16="http://schemas.microsoft.com/office/drawing/2014/main" id="{3BADB37F-B7A1-426E-A1E9-F2F324676B71}"/>
              </a:ext>
            </a:extLst>
          </p:cNvPr>
          <p:cNvGraphicFramePr>
            <a:graphicFrameLocks noGrp="1"/>
          </p:cNvGraphicFramePr>
          <p:nvPr>
            <p:extLst>
              <p:ext uri="{D42A27DB-BD31-4B8C-83A1-F6EECF244321}">
                <p14:modId xmlns:p14="http://schemas.microsoft.com/office/powerpoint/2010/main" val="1577578785"/>
              </p:ext>
            </p:extLst>
          </p:nvPr>
        </p:nvGraphicFramePr>
        <p:xfrm>
          <a:off x="1355936" y="3319317"/>
          <a:ext cx="7060369" cy="518161"/>
        </p:xfrm>
        <a:graphic>
          <a:graphicData uri="http://schemas.openxmlformats.org/drawingml/2006/table">
            <a:tbl>
              <a:tblPr/>
              <a:tblGrid>
                <a:gridCol w="7060369">
                  <a:extLst>
                    <a:ext uri="{9D8B030D-6E8A-4147-A177-3AD203B41FA5}">
                      <a16:colId xmlns:a16="http://schemas.microsoft.com/office/drawing/2014/main" val="20000"/>
                    </a:ext>
                  </a:extLst>
                </a:gridCol>
              </a:tblGrid>
              <a:tr h="518161">
                <a:tc>
                  <a:txBody>
                    <a:bodyPr/>
                    <a:lstStyle/>
                    <a:p>
                      <a:pPr marL="0" algn="ctr" defTabSz="914400" rtl="0" eaLnBrk="1" latinLnBrk="0" hangingPunct="1"/>
                      <a:r>
                        <a:rPr lang="en-US" sz="2800" b="1" kern="1200" dirty="0">
                          <a:solidFill>
                            <a:schemeClr val="accent4">
                              <a:lumMod val="50000"/>
                            </a:schemeClr>
                          </a:solidFill>
                          <a:latin typeface="+mn-lt"/>
                          <a:ea typeface="+mn-ea"/>
                          <a:cs typeface="+mn-cs"/>
                        </a:rPr>
                        <a:t>Question1: </a:t>
                      </a:r>
                      <a:r>
                        <a:rPr lang="en-US" sz="2800" b="1" kern="1200" dirty="0" smtClean="0">
                          <a:solidFill>
                            <a:schemeClr val="accent4">
                              <a:lumMod val="50000"/>
                            </a:schemeClr>
                          </a:solidFill>
                          <a:latin typeface="+mn-lt"/>
                          <a:ea typeface="+mn-ea"/>
                          <a:cs typeface="+mn-cs"/>
                        </a:rPr>
                        <a:t>Tell </a:t>
                      </a:r>
                      <a:r>
                        <a:rPr lang="en-US" sz="2800" b="1" kern="1200" dirty="0">
                          <a:solidFill>
                            <a:schemeClr val="accent4">
                              <a:lumMod val="50000"/>
                            </a:schemeClr>
                          </a:solidFill>
                          <a:latin typeface="+mn-lt"/>
                          <a:ea typeface="+mn-ea"/>
                          <a:cs typeface="+mn-cs"/>
                        </a:rPr>
                        <a:t>me about yourself</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
        <p:nvSpPr>
          <p:cNvPr id="16" name="Arrow: Down 15">
            <a:extLst>
              <a:ext uri="{FF2B5EF4-FFF2-40B4-BE49-F238E27FC236}">
                <a16:creationId xmlns:a16="http://schemas.microsoft.com/office/drawing/2014/main" id="{66E2FFE2-BC66-4DFA-B7BD-50A1FF3737EF}"/>
              </a:ext>
            </a:extLst>
          </p:cNvPr>
          <p:cNvSpPr/>
          <p:nvPr/>
        </p:nvSpPr>
        <p:spPr>
          <a:xfrm>
            <a:off x="9004300" y="673100"/>
            <a:ext cx="996197" cy="4953000"/>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8" name="Rectangle 17"/>
          <p:cNvSpPr/>
          <p:nvPr/>
        </p:nvSpPr>
        <p:spPr>
          <a:xfrm>
            <a:off x="3184516" y="88900"/>
            <a:ext cx="3533784" cy="523220"/>
          </a:xfrm>
          <a:prstGeom prst="rect">
            <a:avLst/>
          </a:prstGeom>
          <a:ln>
            <a:solidFill>
              <a:srgbClr val="C00000"/>
            </a:solidFill>
          </a:ln>
        </p:spPr>
        <p:txBody>
          <a:bodyPr wrap="square">
            <a:spAutoFit/>
          </a:bodyPr>
          <a:lstStyle/>
          <a:p>
            <a:r>
              <a:rPr lang="en-US" sz="2800" b="1" dirty="0">
                <a:solidFill>
                  <a:srgbClr val="C00000"/>
                </a:solidFill>
              </a:rPr>
              <a:t>During the interviews</a:t>
            </a:r>
          </a:p>
        </p:txBody>
      </p:sp>
      <p:graphicFrame>
        <p:nvGraphicFramePr>
          <p:cNvPr id="19" name="Table 18">
            <a:extLst>
              <a:ext uri="{FF2B5EF4-FFF2-40B4-BE49-F238E27FC236}">
                <a16:creationId xmlns:a16="http://schemas.microsoft.com/office/drawing/2014/main" id="{EC7CB193-A6A7-4224-A4BA-174767F19824}"/>
              </a:ext>
            </a:extLst>
          </p:cNvPr>
          <p:cNvGraphicFramePr>
            <a:graphicFrameLocks noGrp="1"/>
          </p:cNvGraphicFramePr>
          <p:nvPr>
            <p:extLst>
              <p:ext uri="{D42A27DB-BD31-4B8C-83A1-F6EECF244321}">
                <p14:modId xmlns:p14="http://schemas.microsoft.com/office/powerpoint/2010/main" val="2803891242"/>
              </p:ext>
            </p:extLst>
          </p:nvPr>
        </p:nvGraphicFramePr>
        <p:xfrm>
          <a:off x="1327222" y="3965006"/>
          <a:ext cx="7107736" cy="518160"/>
        </p:xfrm>
        <a:graphic>
          <a:graphicData uri="http://schemas.openxmlformats.org/drawingml/2006/table">
            <a:tbl>
              <a:tblPr/>
              <a:tblGrid>
                <a:gridCol w="7107736">
                  <a:extLst>
                    <a:ext uri="{9D8B030D-6E8A-4147-A177-3AD203B41FA5}">
                      <a16:colId xmlns:a16="http://schemas.microsoft.com/office/drawing/2014/main" val="20000"/>
                    </a:ext>
                  </a:extLst>
                </a:gridCol>
              </a:tblGrid>
              <a:tr h="499872">
                <a:tc>
                  <a:txBody>
                    <a:bodyPr/>
                    <a:lstStyle/>
                    <a:p>
                      <a:pPr marL="0" algn="ctr" defTabSz="914400" rtl="0" eaLnBrk="1" latinLnBrk="0" hangingPunct="1"/>
                      <a:r>
                        <a:rPr lang="en-US" sz="2800" b="1" kern="1200" dirty="0">
                          <a:solidFill>
                            <a:srgbClr val="002060"/>
                          </a:solidFill>
                          <a:latin typeface="+mn-lt"/>
                          <a:ea typeface="+mn-ea"/>
                          <a:cs typeface="+mn-cs"/>
                        </a:rPr>
                        <a:t>Question 2: Why do you want to work here?</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20" name="Table 19">
            <a:extLst>
              <a:ext uri="{FF2B5EF4-FFF2-40B4-BE49-F238E27FC236}">
                <a16:creationId xmlns:a16="http://schemas.microsoft.com/office/drawing/2014/main" id="{3BADB37F-B7A1-426E-A1E9-F2F324676B71}"/>
              </a:ext>
            </a:extLst>
          </p:cNvPr>
          <p:cNvGraphicFramePr>
            <a:graphicFrameLocks noGrp="1"/>
          </p:cNvGraphicFramePr>
          <p:nvPr>
            <p:extLst>
              <p:ext uri="{D42A27DB-BD31-4B8C-83A1-F6EECF244321}">
                <p14:modId xmlns:p14="http://schemas.microsoft.com/office/powerpoint/2010/main" val="1440856573"/>
              </p:ext>
            </p:extLst>
          </p:nvPr>
        </p:nvGraphicFramePr>
        <p:xfrm>
          <a:off x="1381336" y="4576617"/>
          <a:ext cx="7060369" cy="518161"/>
        </p:xfrm>
        <a:graphic>
          <a:graphicData uri="http://schemas.openxmlformats.org/drawingml/2006/table">
            <a:tbl>
              <a:tblPr/>
              <a:tblGrid>
                <a:gridCol w="7060369">
                  <a:extLst>
                    <a:ext uri="{9D8B030D-6E8A-4147-A177-3AD203B41FA5}">
                      <a16:colId xmlns:a16="http://schemas.microsoft.com/office/drawing/2014/main" val="20000"/>
                    </a:ext>
                  </a:extLst>
                </a:gridCol>
              </a:tblGrid>
              <a:tr h="518161">
                <a:tc>
                  <a:txBody>
                    <a:bodyPr/>
                    <a:lstStyle/>
                    <a:p>
                      <a:pPr marL="0" algn="ctr" defTabSz="914400" rtl="0" eaLnBrk="1" latinLnBrk="0" hangingPunct="1"/>
                      <a:r>
                        <a:rPr lang="en-US" sz="2800" b="1" kern="1200" dirty="0">
                          <a:solidFill>
                            <a:schemeClr val="accent4">
                              <a:lumMod val="50000"/>
                            </a:schemeClr>
                          </a:solidFill>
                          <a:latin typeface="+mn-lt"/>
                          <a:ea typeface="+mn-ea"/>
                          <a:cs typeface="+mn-cs"/>
                        </a:rPr>
                        <a:t>Question3 : </a:t>
                      </a:r>
                      <a:r>
                        <a:rPr lang="en-US" sz="2800" b="1" kern="1200" dirty="0" smtClean="0">
                          <a:solidFill>
                            <a:schemeClr val="accent4">
                              <a:lumMod val="50000"/>
                            </a:schemeClr>
                          </a:solidFill>
                          <a:latin typeface="+mn-lt"/>
                          <a:ea typeface="+mn-ea"/>
                          <a:cs typeface="+mn-cs"/>
                        </a:rPr>
                        <a:t>Why </a:t>
                      </a:r>
                      <a:r>
                        <a:rPr lang="en-US" sz="2800" b="1" kern="1200" dirty="0">
                          <a:solidFill>
                            <a:schemeClr val="accent4">
                              <a:lumMod val="50000"/>
                            </a:schemeClr>
                          </a:solidFill>
                          <a:latin typeface="+mn-lt"/>
                          <a:ea typeface="+mn-ea"/>
                          <a:cs typeface="+mn-cs"/>
                        </a:rPr>
                        <a:t>should we hire you?</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21" name="Table 20">
            <a:extLst>
              <a:ext uri="{FF2B5EF4-FFF2-40B4-BE49-F238E27FC236}">
                <a16:creationId xmlns:a16="http://schemas.microsoft.com/office/drawing/2014/main" id="{EC7CB193-A6A7-4224-A4BA-174767F19824}"/>
              </a:ext>
            </a:extLst>
          </p:cNvPr>
          <p:cNvGraphicFramePr>
            <a:graphicFrameLocks noGrp="1"/>
          </p:cNvGraphicFramePr>
          <p:nvPr>
            <p:extLst>
              <p:ext uri="{D42A27DB-BD31-4B8C-83A1-F6EECF244321}">
                <p14:modId xmlns:p14="http://schemas.microsoft.com/office/powerpoint/2010/main" val="3860266385"/>
              </p:ext>
            </p:extLst>
          </p:nvPr>
        </p:nvGraphicFramePr>
        <p:xfrm>
          <a:off x="1378022" y="5222306"/>
          <a:ext cx="7107736" cy="518160"/>
        </p:xfrm>
        <a:graphic>
          <a:graphicData uri="http://schemas.openxmlformats.org/drawingml/2006/table">
            <a:tbl>
              <a:tblPr/>
              <a:tblGrid>
                <a:gridCol w="7107736">
                  <a:extLst>
                    <a:ext uri="{9D8B030D-6E8A-4147-A177-3AD203B41FA5}">
                      <a16:colId xmlns:a16="http://schemas.microsoft.com/office/drawing/2014/main" val="20000"/>
                    </a:ext>
                  </a:extLst>
                </a:gridCol>
              </a:tblGrid>
              <a:tr h="499872">
                <a:tc>
                  <a:txBody>
                    <a:bodyPr/>
                    <a:lstStyle/>
                    <a:p>
                      <a:pPr marL="0" algn="ctr" defTabSz="914400" rtl="0" eaLnBrk="1" latinLnBrk="0" hangingPunct="1"/>
                      <a:r>
                        <a:rPr lang="en-US" sz="2800" b="1" kern="1200" dirty="0">
                          <a:solidFill>
                            <a:srgbClr val="002060"/>
                          </a:solidFill>
                          <a:latin typeface="+mn-lt"/>
                          <a:ea typeface="+mn-ea"/>
                          <a:cs typeface="+mn-cs"/>
                        </a:rPr>
                        <a:t>Candidates can ask questions</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
        <p:nvSpPr>
          <p:cNvPr id="23" name="Rectangle 22"/>
          <p:cNvSpPr/>
          <p:nvPr/>
        </p:nvSpPr>
        <p:spPr>
          <a:xfrm>
            <a:off x="93565" y="0"/>
            <a:ext cx="2979835" cy="461665"/>
          </a:xfrm>
          <a:prstGeom prst="rect">
            <a:avLst/>
          </a:prstGeom>
          <a:ln>
            <a:solidFill>
              <a:srgbClr val="C00000"/>
            </a:solidFill>
          </a:ln>
        </p:spPr>
        <p:txBody>
          <a:bodyPr wrap="square">
            <a:spAutoFit/>
          </a:bodyPr>
          <a:lstStyle/>
          <a:p>
            <a:r>
              <a:rPr lang="en-US" sz="2400" b="1" dirty="0">
                <a:solidFill>
                  <a:srgbClr val="C00000"/>
                </a:solidFill>
              </a:rPr>
              <a:t>A SUGGESTED ORDER</a:t>
            </a:r>
          </a:p>
        </p:txBody>
      </p:sp>
    </p:spTree>
    <p:extLst>
      <p:ext uri="{BB962C8B-B14F-4D97-AF65-F5344CB8AC3E}">
        <p14:creationId xmlns:p14="http://schemas.microsoft.com/office/powerpoint/2010/main" val="14329852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circle(in)">
                                      <p:cBhvr>
                                        <p:cTn id="14" dur="20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1000"/>
                                        <p:tgtEl>
                                          <p:spTgt spid="10"/>
                                        </p:tgtEl>
                                      </p:cBhvr>
                                    </p:animEffect>
                                    <p:anim calcmode="lin" valueType="num">
                                      <p:cBhvr>
                                        <p:cTn id="41" dur="1000" fill="hold"/>
                                        <p:tgtEl>
                                          <p:spTgt spid="10"/>
                                        </p:tgtEl>
                                        <p:attrNameLst>
                                          <p:attrName>ppt_x</p:attrName>
                                        </p:attrNameLst>
                                      </p:cBhvr>
                                      <p:tavLst>
                                        <p:tav tm="0">
                                          <p:val>
                                            <p:strVal val="#ppt_x"/>
                                          </p:val>
                                        </p:tav>
                                        <p:tav tm="100000">
                                          <p:val>
                                            <p:strVal val="#ppt_x"/>
                                          </p:val>
                                        </p:tav>
                                      </p:tavLst>
                                    </p:anim>
                                    <p:anim calcmode="lin" valueType="num">
                                      <p:cBhvr>
                                        <p:cTn id="4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1000"/>
                                        <p:tgtEl>
                                          <p:spTgt spid="19"/>
                                        </p:tgtEl>
                                      </p:cBhvr>
                                    </p:animEffect>
                                    <p:anim calcmode="lin" valueType="num">
                                      <p:cBhvr>
                                        <p:cTn id="55" dur="1000" fill="hold"/>
                                        <p:tgtEl>
                                          <p:spTgt spid="19"/>
                                        </p:tgtEl>
                                        <p:attrNameLst>
                                          <p:attrName>ppt_x</p:attrName>
                                        </p:attrNameLst>
                                      </p:cBhvr>
                                      <p:tavLst>
                                        <p:tav tm="0">
                                          <p:val>
                                            <p:strVal val="#ppt_x"/>
                                          </p:val>
                                        </p:tav>
                                        <p:tav tm="100000">
                                          <p:val>
                                            <p:strVal val="#ppt_x"/>
                                          </p:val>
                                        </p:tav>
                                      </p:tavLst>
                                    </p:anim>
                                    <p:anim calcmode="lin" valueType="num">
                                      <p:cBhvr>
                                        <p:cTn id="5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1000"/>
                                        <p:tgtEl>
                                          <p:spTgt spid="20"/>
                                        </p:tgtEl>
                                      </p:cBhvr>
                                    </p:animEffect>
                                    <p:anim calcmode="lin" valueType="num">
                                      <p:cBhvr>
                                        <p:cTn id="62" dur="1000" fill="hold"/>
                                        <p:tgtEl>
                                          <p:spTgt spid="20"/>
                                        </p:tgtEl>
                                        <p:attrNameLst>
                                          <p:attrName>ppt_x</p:attrName>
                                        </p:attrNameLst>
                                      </p:cBhvr>
                                      <p:tavLst>
                                        <p:tav tm="0">
                                          <p:val>
                                            <p:strVal val="#ppt_x"/>
                                          </p:val>
                                        </p:tav>
                                        <p:tav tm="100000">
                                          <p:val>
                                            <p:strVal val="#ppt_x"/>
                                          </p:val>
                                        </p:tav>
                                      </p:tavLst>
                                    </p:anim>
                                    <p:anim calcmode="lin" valueType="num">
                                      <p:cBhvr>
                                        <p:cTn id="6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21"/>
                                        </p:tgtEl>
                                        <p:attrNameLst>
                                          <p:attrName>style.visibility</p:attrName>
                                        </p:attrNameLst>
                                      </p:cBhvr>
                                      <p:to>
                                        <p:strVal val="visible"/>
                                      </p:to>
                                    </p:set>
                                    <p:animEffect transition="in" filter="fade">
                                      <p:cBhvr>
                                        <p:cTn id="68" dur="1000"/>
                                        <p:tgtEl>
                                          <p:spTgt spid="21"/>
                                        </p:tgtEl>
                                      </p:cBhvr>
                                    </p:animEffect>
                                    <p:anim calcmode="lin" valueType="num">
                                      <p:cBhvr>
                                        <p:cTn id="69" dur="1000" fill="hold"/>
                                        <p:tgtEl>
                                          <p:spTgt spid="21"/>
                                        </p:tgtEl>
                                        <p:attrNameLst>
                                          <p:attrName>ppt_x</p:attrName>
                                        </p:attrNameLst>
                                      </p:cBhvr>
                                      <p:tavLst>
                                        <p:tav tm="0">
                                          <p:val>
                                            <p:strVal val="#ppt_x"/>
                                          </p:val>
                                        </p:tav>
                                        <p:tav tm="100000">
                                          <p:val>
                                            <p:strVal val="#ppt_x"/>
                                          </p:val>
                                        </p:tav>
                                      </p:tavLst>
                                    </p:anim>
                                    <p:anim calcmode="lin" valueType="num">
                                      <p:cBhvr>
                                        <p:cTn id="7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16"/>
                                        </p:tgtEl>
                                        <p:attrNameLst>
                                          <p:attrName>style.visibility</p:attrName>
                                        </p:attrNameLst>
                                      </p:cBhvr>
                                      <p:to>
                                        <p:strVal val="visible"/>
                                      </p:to>
                                    </p:set>
                                    <p:animEffect transition="in" filter="fade">
                                      <p:cBhvr>
                                        <p:cTn id="75" dur="1000"/>
                                        <p:tgtEl>
                                          <p:spTgt spid="16"/>
                                        </p:tgtEl>
                                      </p:cBhvr>
                                    </p:animEffect>
                                    <p:anim calcmode="lin" valueType="num">
                                      <p:cBhvr>
                                        <p:cTn id="76" dur="1000" fill="hold"/>
                                        <p:tgtEl>
                                          <p:spTgt spid="16"/>
                                        </p:tgtEl>
                                        <p:attrNameLst>
                                          <p:attrName>ppt_x</p:attrName>
                                        </p:attrNameLst>
                                      </p:cBhvr>
                                      <p:tavLst>
                                        <p:tav tm="0">
                                          <p:val>
                                            <p:strVal val="#ppt_x"/>
                                          </p:val>
                                        </p:tav>
                                        <p:tav tm="100000">
                                          <p:val>
                                            <p:strVal val="#ppt_x"/>
                                          </p:val>
                                        </p:tav>
                                      </p:tavLst>
                                    </p:anim>
                                    <p:anim calcmode="lin" valueType="num">
                                      <p:cBhvr>
                                        <p:cTn id="7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P spid="2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2171" y="0"/>
            <a:ext cx="1199869" cy="892629"/>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r>
              <a:rPr lang="en-US" b="1" dirty="0">
                <a:solidFill>
                  <a:schemeClr val="tx1"/>
                </a:solidFill>
              </a:rPr>
              <a:t>Eng. 302 Unit 10 - Lesson 3:Psychology at Work (part 2)</a:t>
            </a:r>
          </a:p>
        </p:txBody>
      </p:sp>
      <p:sp>
        <p:nvSpPr>
          <p:cNvPr id="14" name="Rectangle 13"/>
          <p:cNvSpPr>
            <a:spLocks/>
          </p:cNvSpPr>
          <p:nvPr/>
        </p:nvSpPr>
        <p:spPr>
          <a:xfrm>
            <a:off x="270641" y="6306207"/>
            <a:ext cx="3767959"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6000"/>
              </a:lnSpc>
              <a:spcAft>
                <a:spcPts val="800"/>
              </a:spcAft>
            </a:pPr>
            <a:r>
              <a:rPr lang="en-US" sz="1200" b="1" dirty="0">
                <a:solidFill>
                  <a:schemeClr val="tx1">
                    <a:lumMod val="75000"/>
                    <a:lumOff val="25000"/>
                  </a:schemeClr>
                </a:solidFill>
                <a:latin typeface="Calibri" panose="020F0502020204030204" pitchFamily="34" charset="0"/>
                <a:ea typeface="Calibri" panose="020F0502020204030204" pitchFamily="34" charset="0"/>
                <a:cs typeface="Sakkal Majalla" panose="02000000000000000000" pitchFamily="2" charset="-78"/>
              </a:rPr>
              <a:t>Ministry of Education - Second Semester 2020-2021</a:t>
            </a:r>
            <a:endParaRPr lang="en-US" sz="1050" dirty="0">
              <a:solidFill>
                <a:schemeClr val="tx1">
                  <a:lumMod val="75000"/>
                  <a:lumOff val="25000"/>
                </a:schemeClr>
              </a:solidFill>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7" name="Table 6">
            <a:extLst>
              <a:ext uri="{FF2B5EF4-FFF2-40B4-BE49-F238E27FC236}">
                <a16:creationId xmlns:a16="http://schemas.microsoft.com/office/drawing/2014/main" id="{D5B24B13-64EE-4CDC-A143-B6E58A3FF347}"/>
              </a:ext>
            </a:extLst>
          </p:cNvPr>
          <p:cNvGraphicFramePr>
            <a:graphicFrameLocks noGrp="1"/>
          </p:cNvGraphicFramePr>
          <p:nvPr>
            <p:extLst>
              <p:ext uri="{D42A27DB-BD31-4B8C-83A1-F6EECF244321}">
                <p14:modId xmlns:p14="http://schemas.microsoft.com/office/powerpoint/2010/main" val="2597122977"/>
              </p:ext>
            </p:extLst>
          </p:nvPr>
        </p:nvGraphicFramePr>
        <p:xfrm>
          <a:off x="1310784" y="551793"/>
          <a:ext cx="7201475" cy="567193"/>
        </p:xfrm>
        <a:graphic>
          <a:graphicData uri="http://schemas.openxmlformats.org/drawingml/2006/table">
            <a:tbl>
              <a:tblPr/>
              <a:tblGrid>
                <a:gridCol w="7201475">
                  <a:extLst>
                    <a:ext uri="{9D8B030D-6E8A-4147-A177-3AD203B41FA5}">
                      <a16:colId xmlns:a16="http://schemas.microsoft.com/office/drawing/2014/main" val="20000"/>
                    </a:ext>
                  </a:extLst>
                </a:gridCol>
              </a:tblGrid>
              <a:tr h="567193">
                <a:tc>
                  <a:txBody>
                    <a:bodyPr/>
                    <a:lstStyle/>
                    <a:p>
                      <a:pPr algn="ctr"/>
                      <a:endParaRPr lang="fr-FR" sz="2800" b="1" dirty="0">
                        <a:solidFill>
                          <a:schemeClr val="accent4">
                            <a:lumMod val="50000"/>
                          </a:schemeClr>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8" name="Table 7">
            <a:extLst>
              <a:ext uri="{FF2B5EF4-FFF2-40B4-BE49-F238E27FC236}">
                <a16:creationId xmlns:a16="http://schemas.microsoft.com/office/drawing/2014/main" id="{579D6076-F227-4A9A-B62C-AE9EECE9EE50}"/>
              </a:ext>
            </a:extLst>
          </p:cNvPr>
          <p:cNvGraphicFramePr>
            <a:graphicFrameLocks noGrp="1"/>
          </p:cNvGraphicFramePr>
          <p:nvPr>
            <p:extLst>
              <p:ext uri="{D42A27DB-BD31-4B8C-83A1-F6EECF244321}">
                <p14:modId xmlns:p14="http://schemas.microsoft.com/office/powerpoint/2010/main" val="50324021"/>
              </p:ext>
            </p:extLst>
          </p:nvPr>
        </p:nvGraphicFramePr>
        <p:xfrm>
          <a:off x="1365583" y="1779270"/>
          <a:ext cx="7159302" cy="518160"/>
        </p:xfrm>
        <a:graphic>
          <a:graphicData uri="http://schemas.openxmlformats.org/drawingml/2006/table">
            <a:tbl>
              <a:tblPr/>
              <a:tblGrid>
                <a:gridCol w="7159302">
                  <a:extLst>
                    <a:ext uri="{9D8B030D-6E8A-4147-A177-3AD203B41FA5}">
                      <a16:colId xmlns:a16="http://schemas.microsoft.com/office/drawing/2014/main" val="20000"/>
                    </a:ext>
                  </a:extLst>
                </a:gridCol>
              </a:tblGrid>
              <a:tr h="390144">
                <a:tc>
                  <a:txBody>
                    <a:bodyPr/>
                    <a:lstStyle/>
                    <a:p>
                      <a:pPr algn="ctr"/>
                      <a:endParaRPr lang="fr-FR" sz="2800" b="1" dirty="0">
                        <a:solidFill>
                          <a:srgbClr val="002060"/>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9" name="Table 8">
            <a:extLst>
              <a:ext uri="{FF2B5EF4-FFF2-40B4-BE49-F238E27FC236}">
                <a16:creationId xmlns:a16="http://schemas.microsoft.com/office/drawing/2014/main" id="{BA0CAFDA-AAA7-4046-B413-020320B20987}"/>
              </a:ext>
            </a:extLst>
          </p:cNvPr>
          <p:cNvGraphicFramePr>
            <a:graphicFrameLocks noGrp="1"/>
          </p:cNvGraphicFramePr>
          <p:nvPr>
            <p:extLst>
              <p:ext uri="{D42A27DB-BD31-4B8C-83A1-F6EECF244321}">
                <p14:modId xmlns:p14="http://schemas.microsoft.com/office/powerpoint/2010/main" val="555208853"/>
              </p:ext>
            </p:extLst>
          </p:nvPr>
        </p:nvGraphicFramePr>
        <p:xfrm>
          <a:off x="1283374" y="2986620"/>
          <a:ext cx="7137716" cy="518160"/>
        </p:xfrm>
        <a:graphic>
          <a:graphicData uri="http://schemas.openxmlformats.org/drawingml/2006/table">
            <a:tbl>
              <a:tblPr/>
              <a:tblGrid>
                <a:gridCol w="7137716">
                  <a:extLst>
                    <a:ext uri="{9D8B030D-6E8A-4147-A177-3AD203B41FA5}">
                      <a16:colId xmlns:a16="http://schemas.microsoft.com/office/drawing/2014/main" val="20000"/>
                    </a:ext>
                  </a:extLst>
                </a:gridCol>
              </a:tblGrid>
              <a:tr h="365760">
                <a:tc>
                  <a:txBody>
                    <a:bodyPr/>
                    <a:lstStyle/>
                    <a:p>
                      <a:pPr algn="ctr"/>
                      <a:endParaRPr lang="fr-FR" sz="2800" b="1" kern="1200" dirty="0">
                        <a:solidFill>
                          <a:schemeClr val="accent4">
                            <a:lumMod val="50000"/>
                          </a:schemeClr>
                        </a:solidFill>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10" name="Table 9">
            <a:extLst>
              <a:ext uri="{FF2B5EF4-FFF2-40B4-BE49-F238E27FC236}">
                <a16:creationId xmlns:a16="http://schemas.microsoft.com/office/drawing/2014/main" id="{EC7CB193-A6A7-4224-A4BA-174767F19824}"/>
              </a:ext>
            </a:extLst>
          </p:cNvPr>
          <p:cNvGraphicFramePr>
            <a:graphicFrameLocks noGrp="1"/>
          </p:cNvGraphicFramePr>
          <p:nvPr>
            <p:extLst>
              <p:ext uri="{D42A27DB-BD31-4B8C-83A1-F6EECF244321}">
                <p14:modId xmlns:p14="http://schemas.microsoft.com/office/powerpoint/2010/main" val="379722809"/>
              </p:ext>
            </p:extLst>
          </p:nvPr>
        </p:nvGraphicFramePr>
        <p:xfrm>
          <a:off x="1397136" y="4165064"/>
          <a:ext cx="7107736" cy="518160"/>
        </p:xfrm>
        <a:graphic>
          <a:graphicData uri="http://schemas.openxmlformats.org/drawingml/2006/table">
            <a:tbl>
              <a:tblPr/>
              <a:tblGrid>
                <a:gridCol w="7107736">
                  <a:extLst>
                    <a:ext uri="{9D8B030D-6E8A-4147-A177-3AD203B41FA5}">
                      <a16:colId xmlns:a16="http://schemas.microsoft.com/office/drawing/2014/main" val="20000"/>
                    </a:ext>
                  </a:extLst>
                </a:gridCol>
              </a:tblGrid>
              <a:tr h="499872">
                <a:tc>
                  <a:txBody>
                    <a:bodyPr/>
                    <a:lstStyle/>
                    <a:p>
                      <a:pPr marL="0" algn="ctr" defTabSz="914400" rtl="0" eaLnBrk="1" latinLnBrk="0" hangingPunct="1"/>
                      <a:endParaRPr lang="fr-FR" sz="2800" b="1" kern="1200" dirty="0">
                        <a:solidFill>
                          <a:srgbClr val="002060"/>
                        </a:solidFill>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11" name="Table 10">
            <a:extLst>
              <a:ext uri="{FF2B5EF4-FFF2-40B4-BE49-F238E27FC236}">
                <a16:creationId xmlns:a16="http://schemas.microsoft.com/office/drawing/2014/main" id="{3BADB37F-B7A1-426E-A1E9-F2F324676B71}"/>
              </a:ext>
            </a:extLst>
          </p:cNvPr>
          <p:cNvGraphicFramePr>
            <a:graphicFrameLocks noGrp="1"/>
          </p:cNvGraphicFramePr>
          <p:nvPr>
            <p:extLst>
              <p:ext uri="{D42A27DB-BD31-4B8C-83A1-F6EECF244321}">
                <p14:modId xmlns:p14="http://schemas.microsoft.com/office/powerpoint/2010/main" val="1565257087"/>
              </p:ext>
            </p:extLst>
          </p:nvPr>
        </p:nvGraphicFramePr>
        <p:xfrm>
          <a:off x="1420820" y="5348140"/>
          <a:ext cx="7060369" cy="518161"/>
        </p:xfrm>
        <a:graphic>
          <a:graphicData uri="http://schemas.openxmlformats.org/drawingml/2006/table">
            <a:tbl>
              <a:tblPr/>
              <a:tblGrid>
                <a:gridCol w="7060369">
                  <a:extLst>
                    <a:ext uri="{9D8B030D-6E8A-4147-A177-3AD203B41FA5}">
                      <a16:colId xmlns:a16="http://schemas.microsoft.com/office/drawing/2014/main" val="20000"/>
                    </a:ext>
                  </a:extLst>
                </a:gridCol>
              </a:tblGrid>
              <a:tr h="518161">
                <a:tc>
                  <a:txBody>
                    <a:bodyPr/>
                    <a:lstStyle/>
                    <a:p>
                      <a:pPr marL="0" algn="ctr" defTabSz="914400" rtl="0" eaLnBrk="1" latinLnBrk="0" hangingPunct="1"/>
                      <a:endParaRPr lang="fr-FR" sz="2800" b="1" kern="1200" dirty="0">
                        <a:solidFill>
                          <a:schemeClr val="accent4">
                            <a:lumMod val="50000"/>
                          </a:schemeClr>
                        </a:solidFill>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
        <p:nvSpPr>
          <p:cNvPr id="12" name="TextBox 11">
            <a:extLst>
              <a:ext uri="{FF2B5EF4-FFF2-40B4-BE49-F238E27FC236}">
                <a16:creationId xmlns:a16="http://schemas.microsoft.com/office/drawing/2014/main" id="{D12E2439-C83C-4D98-A1E3-96A3D616C6C7}"/>
              </a:ext>
            </a:extLst>
          </p:cNvPr>
          <p:cNvSpPr txBox="1"/>
          <p:nvPr/>
        </p:nvSpPr>
        <p:spPr>
          <a:xfrm>
            <a:off x="149960" y="39969"/>
            <a:ext cx="3006897" cy="461665"/>
          </a:xfrm>
          <a:prstGeom prst="rect">
            <a:avLst/>
          </a:prstGeom>
          <a:noFill/>
          <a:ln>
            <a:solidFill>
              <a:srgbClr val="C00000"/>
            </a:solidFill>
          </a:ln>
        </p:spPr>
        <p:txBody>
          <a:bodyPr wrap="square">
            <a:spAutoFit/>
          </a:bodyPr>
          <a:lstStyle/>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n-US" sz="2400" b="1" i="0" strike="noStrike" kern="1200" cap="none" spc="0" normalizeH="0" baseline="0" noProof="0" dirty="0">
                <a:ln>
                  <a:solidFill>
                    <a:srgbClr val="C00000"/>
                  </a:solidFill>
                </a:ln>
                <a:solidFill>
                  <a:srgbClr val="C00000"/>
                </a:solidFill>
                <a:effectLst/>
                <a:uLnTx/>
                <a:uFillTx/>
                <a:ea typeface="+mn-ea"/>
                <a:cs typeface="+mn-cs"/>
              </a:rPr>
              <a:t>After the interviews:</a:t>
            </a:r>
          </a:p>
        </p:txBody>
      </p:sp>
      <p:sp>
        <p:nvSpPr>
          <p:cNvPr id="13" name="Arrow: Down 12">
            <a:extLst>
              <a:ext uri="{FF2B5EF4-FFF2-40B4-BE49-F238E27FC236}">
                <a16:creationId xmlns:a16="http://schemas.microsoft.com/office/drawing/2014/main" id="{65AD0263-854A-4CBD-B7FC-2501A205E7DA}"/>
              </a:ext>
            </a:extLst>
          </p:cNvPr>
          <p:cNvSpPr/>
          <p:nvPr/>
        </p:nvSpPr>
        <p:spPr>
          <a:xfrm>
            <a:off x="4563858" y="1153201"/>
            <a:ext cx="347663" cy="567192"/>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5" name="Arrow: Down 14">
            <a:extLst>
              <a:ext uri="{FF2B5EF4-FFF2-40B4-BE49-F238E27FC236}">
                <a16:creationId xmlns:a16="http://schemas.microsoft.com/office/drawing/2014/main" id="{C16EE218-F696-46D0-9C5C-14EB68068645}"/>
              </a:ext>
            </a:extLst>
          </p:cNvPr>
          <p:cNvSpPr/>
          <p:nvPr/>
        </p:nvSpPr>
        <p:spPr>
          <a:xfrm>
            <a:off x="4585534" y="2355451"/>
            <a:ext cx="347663" cy="567192"/>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6" name="Arrow: Down 15">
            <a:extLst>
              <a:ext uri="{FF2B5EF4-FFF2-40B4-BE49-F238E27FC236}">
                <a16:creationId xmlns:a16="http://schemas.microsoft.com/office/drawing/2014/main" id="{66E2FFE2-BC66-4DFA-B7BD-50A1FF3737EF}"/>
              </a:ext>
            </a:extLst>
          </p:cNvPr>
          <p:cNvSpPr/>
          <p:nvPr/>
        </p:nvSpPr>
        <p:spPr>
          <a:xfrm>
            <a:off x="4585534" y="4757189"/>
            <a:ext cx="347663" cy="567192"/>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pic>
        <p:nvPicPr>
          <p:cNvPr id="17" name="Picture 16">
            <a:extLst>
              <a:ext uri="{FF2B5EF4-FFF2-40B4-BE49-F238E27FC236}">
                <a16:creationId xmlns:a16="http://schemas.microsoft.com/office/drawing/2014/main" id="{8A5EC189-464F-471A-B79C-FC0C282C84AE}"/>
              </a:ext>
            </a:extLst>
          </p:cNvPr>
          <p:cNvPicPr>
            <a:picLocks noChangeAspect="1"/>
          </p:cNvPicPr>
          <p:nvPr/>
        </p:nvPicPr>
        <p:blipFill>
          <a:blip r:embed="rId3"/>
          <a:stretch>
            <a:fillRect/>
          </a:stretch>
        </p:blipFill>
        <p:spPr>
          <a:xfrm>
            <a:off x="4573209" y="3554939"/>
            <a:ext cx="384081" cy="585267"/>
          </a:xfrm>
          <a:prstGeom prst="rect">
            <a:avLst/>
          </a:prstGeom>
        </p:spPr>
      </p:pic>
    </p:spTree>
    <p:extLst>
      <p:ext uri="{BB962C8B-B14F-4D97-AF65-F5344CB8AC3E}">
        <p14:creationId xmlns:p14="http://schemas.microsoft.com/office/powerpoint/2010/main" val="9991481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barn(inVertical)">
                                      <p:cBhvr>
                                        <p:cTn id="49" dur="500"/>
                                        <p:tgtEl>
                                          <p:spTgt spid="17"/>
                                        </p:tgtEl>
                                      </p:cBhvr>
                                    </p:animEffect>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fade">
                                      <p:cBhvr>
                                        <p:cTn id="54" dur="1000"/>
                                        <p:tgtEl>
                                          <p:spTgt spid="10"/>
                                        </p:tgtEl>
                                      </p:cBhvr>
                                    </p:animEffect>
                                    <p:anim calcmode="lin" valueType="num">
                                      <p:cBhvr>
                                        <p:cTn id="55" dur="1000" fill="hold"/>
                                        <p:tgtEl>
                                          <p:spTgt spid="10"/>
                                        </p:tgtEl>
                                        <p:attrNameLst>
                                          <p:attrName>ppt_x</p:attrName>
                                        </p:attrNameLst>
                                      </p:cBhvr>
                                      <p:tavLst>
                                        <p:tav tm="0">
                                          <p:val>
                                            <p:strVal val="#ppt_x"/>
                                          </p:val>
                                        </p:tav>
                                        <p:tav tm="100000">
                                          <p:val>
                                            <p:strVal val="#ppt_x"/>
                                          </p:val>
                                        </p:tav>
                                      </p:tavLst>
                                    </p:anim>
                                    <p:anim calcmode="lin" valueType="num">
                                      <p:cBhvr>
                                        <p:cTn id="5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fade">
                                      <p:cBhvr>
                                        <p:cTn id="61" dur="1000"/>
                                        <p:tgtEl>
                                          <p:spTgt spid="16"/>
                                        </p:tgtEl>
                                      </p:cBhvr>
                                    </p:animEffect>
                                    <p:anim calcmode="lin" valueType="num">
                                      <p:cBhvr>
                                        <p:cTn id="62" dur="1000" fill="hold"/>
                                        <p:tgtEl>
                                          <p:spTgt spid="16"/>
                                        </p:tgtEl>
                                        <p:attrNameLst>
                                          <p:attrName>ppt_x</p:attrName>
                                        </p:attrNameLst>
                                      </p:cBhvr>
                                      <p:tavLst>
                                        <p:tav tm="0">
                                          <p:val>
                                            <p:strVal val="#ppt_x"/>
                                          </p:val>
                                        </p:tav>
                                        <p:tav tm="100000">
                                          <p:val>
                                            <p:strVal val="#ppt_x"/>
                                          </p:val>
                                        </p:tav>
                                      </p:tavLst>
                                    </p:anim>
                                    <p:anim calcmode="lin" valueType="num">
                                      <p:cBhvr>
                                        <p:cTn id="6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fade">
                                      <p:cBhvr>
                                        <p:cTn id="68" dur="1000"/>
                                        <p:tgtEl>
                                          <p:spTgt spid="11"/>
                                        </p:tgtEl>
                                      </p:cBhvr>
                                    </p:animEffect>
                                    <p:anim calcmode="lin" valueType="num">
                                      <p:cBhvr>
                                        <p:cTn id="69" dur="1000" fill="hold"/>
                                        <p:tgtEl>
                                          <p:spTgt spid="11"/>
                                        </p:tgtEl>
                                        <p:attrNameLst>
                                          <p:attrName>ppt_x</p:attrName>
                                        </p:attrNameLst>
                                      </p:cBhvr>
                                      <p:tavLst>
                                        <p:tav tm="0">
                                          <p:val>
                                            <p:strVal val="#ppt_x"/>
                                          </p:val>
                                        </p:tav>
                                        <p:tav tm="100000">
                                          <p:val>
                                            <p:strVal val="#ppt_x"/>
                                          </p:val>
                                        </p:tav>
                                      </p:tavLst>
                                    </p:anim>
                                    <p:anim calcmode="lin" valueType="num">
                                      <p:cBhvr>
                                        <p:cTn id="7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5" grpId="0" animBg="1"/>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2171" y="0"/>
            <a:ext cx="1199869" cy="892629"/>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r>
              <a:rPr lang="en-US" b="1" dirty="0">
                <a:solidFill>
                  <a:schemeClr val="tx1"/>
                </a:solidFill>
              </a:rPr>
              <a:t>Eng. 302 Unit 10 - Lesson 3:Psychology at Work (part 2)</a:t>
            </a:r>
          </a:p>
        </p:txBody>
      </p:sp>
      <p:sp>
        <p:nvSpPr>
          <p:cNvPr id="14" name="Rectangle 13"/>
          <p:cNvSpPr>
            <a:spLocks/>
          </p:cNvSpPr>
          <p:nvPr/>
        </p:nvSpPr>
        <p:spPr>
          <a:xfrm>
            <a:off x="270641" y="6306207"/>
            <a:ext cx="3767959"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6000"/>
              </a:lnSpc>
              <a:spcAft>
                <a:spcPts val="800"/>
              </a:spcAft>
            </a:pPr>
            <a:r>
              <a:rPr lang="en-US" sz="1200" b="1" dirty="0">
                <a:solidFill>
                  <a:schemeClr val="tx1">
                    <a:lumMod val="75000"/>
                    <a:lumOff val="25000"/>
                  </a:schemeClr>
                </a:solidFill>
                <a:latin typeface="Calibri" panose="020F0502020204030204" pitchFamily="34" charset="0"/>
                <a:ea typeface="Calibri" panose="020F0502020204030204" pitchFamily="34" charset="0"/>
                <a:cs typeface="Sakkal Majalla" panose="02000000000000000000" pitchFamily="2" charset="-78"/>
              </a:rPr>
              <a:t>Ministry of Education - Second Semester 2020-2021</a:t>
            </a:r>
            <a:endParaRPr lang="en-US" sz="1050" dirty="0">
              <a:solidFill>
                <a:schemeClr val="tx1">
                  <a:lumMod val="75000"/>
                  <a:lumOff val="25000"/>
                </a:schemeClr>
              </a:solidFill>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7" name="Table 6">
            <a:extLst>
              <a:ext uri="{FF2B5EF4-FFF2-40B4-BE49-F238E27FC236}">
                <a16:creationId xmlns:a16="http://schemas.microsoft.com/office/drawing/2014/main" id="{D5B24B13-64EE-4CDC-A143-B6E58A3FF347}"/>
              </a:ext>
            </a:extLst>
          </p:cNvPr>
          <p:cNvGraphicFramePr>
            <a:graphicFrameLocks noGrp="1"/>
          </p:cNvGraphicFramePr>
          <p:nvPr>
            <p:extLst>
              <p:ext uri="{D42A27DB-BD31-4B8C-83A1-F6EECF244321}">
                <p14:modId xmlns:p14="http://schemas.microsoft.com/office/powerpoint/2010/main" val="2911463729"/>
              </p:ext>
            </p:extLst>
          </p:nvPr>
        </p:nvGraphicFramePr>
        <p:xfrm>
          <a:off x="1296731" y="691197"/>
          <a:ext cx="7201475" cy="567193"/>
        </p:xfrm>
        <a:graphic>
          <a:graphicData uri="http://schemas.openxmlformats.org/drawingml/2006/table">
            <a:tbl>
              <a:tblPr/>
              <a:tblGrid>
                <a:gridCol w="7201475">
                  <a:extLst>
                    <a:ext uri="{9D8B030D-6E8A-4147-A177-3AD203B41FA5}">
                      <a16:colId xmlns:a16="http://schemas.microsoft.com/office/drawing/2014/main" val="20000"/>
                    </a:ext>
                  </a:extLst>
                </a:gridCol>
              </a:tblGrid>
              <a:tr h="567193">
                <a:tc>
                  <a:txBody>
                    <a:bodyPr/>
                    <a:lstStyle/>
                    <a:p>
                      <a:pPr algn="ctr"/>
                      <a:r>
                        <a:rPr lang="en-US" sz="2800" b="1" dirty="0">
                          <a:solidFill>
                            <a:schemeClr val="accent4">
                              <a:lumMod val="50000"/>
                            </a:schemeClr>
                          </a:solidFill>
                        </a:rPr>
                        <a:t> </a:t>
                      </a:r>
                      <a:r>
                        <a:rPr lang="en-US" sz="2400" b="1" dirty="0" smtClean="0">
                          <a:solidFill>
                            <a:schemeClr val="accent4">
                              <a:lumMod val="50000"/>
                            </a:schemeClr>
                          </a:solidFill>
                        </a:rPr>
                        <a:t>Interviewers </a:t>
                      </a:r>
                      <a:r>
                        <a:rPr lang="en-US" sz="2400" b="1" dirty="0">
                          <a:solidFill>
                            <a:schemeClr val="accent4">
                              <a:lumMod val="50000"/>
                            </a:schemeClr>
                          </a:solidFill>
                        </a:rPr>
                        <a:t>discuss candidates</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8" name="Table 7">
            <a:extLst>
              <a:ext uri="{FF2B5EF4-FFF2-40B4-BE49-F238E27FC236}">
                <a16:creationId xmlns:a16="http://schemas.microsoft.com/office/drawing/2014/main" id="{579D6076-F227-4A9A-B62C-AE9EECE9EE50}"/>
              </a:ext>
            </a:extLst>
          </p:cNvPr>
          <p:cNvGraphicFramePr>
            <a:graphicFrameLocks noGrp="1"/>
          </p:cNvGraphicFramePr>
          <p:nvPr>
            <p:extLst>
              <p:ext uri="{D42A27DB-BD31-4B8C-83A1-F6EECF244321}">
                <p14:modId xmlns:p14="http://schemas.microsoft.com/office/powerpoint/2010/main" val="249156493"/>
              </p:ext>
            </p:extLst>
          </p:nvPr>
        </p:nvGraphicFramePr>
        <p:xfrm>
          <a:off x="1331870" y="1906064"/>
          <a:ext cx="7159302" cy="457200"/>
        </p:xfrm>
        <a:graphic>
          <a:graphicData uri="http://schemas.openxmlformats.org/drawingml/2006/table">
            <a:tbl>
              <a:tblPr/>
              <a:tblGrid>
                <a:gridCol w="7159302">
                  <a:extLst>
                    <a:ext uri="{9D8B030D-6E8A-4147-A177-3AD203B41FA5}">
                      <a16:colId xmlns:a16="http://schemas.microsoft.com/office/drawing/2014/main" val="20000"/>
                    </a:ext>
                  </a:extLst>
                </a:gridCol>
              </a:tblGrid>
              <a:tr h="390144">
                <a:tc>
                  <a:txBody>
                    <a:bodyPr/>
                    <a:lstStyle/>
                    <a:p>
                      <a:pPr algn="ctr"/>
                      <a:r>
                        <a:rPr lang="en-US" sz="2400" b="1" dirty="0">
                          <a:solidFill>
                            <a:srgbClr val="002060"/>
                          </a:solidFill>
                        </a:rPr>
                        <a:t>Interviewers make decisions</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9" name="Table 8">
            <a:extLst>
              <a:ext uri="{FF2B5EF4-FFF2-40B4-BE49-F238E27FC236}">
                <a16:creationId xmlns:a16="http://schemas.microsoft.com/office/drawing/2014/main" id="{BA0CAFDA-AAA7-4046-B413-020320B20987}"/>
              </a:ext>
            </a:extLst>
          </p:cNvPr>
          <p:cNvGraphicFramePr>
            <a:graphicFrameLocks noGrp="1"/>
          </p:cNvGraphicFramePr>
          <p:nvPr>
            <p:extLst>
              <p:ext uri="{D42A27DB-BD31-4B8C-83A1-F6EECF244321}">
                <p14:modId xmlns:p14="http://schemas.microsoft.com/office/powerpoint/2010/main" val="1093293428"/>
              </p:ext>
            </p:extLst>
          </p:nvPr>
        </p:nvGraphicFramePr>
        <p:xfrm>
          <a:off x="1342663" y="3148768"/>
          <a:ext cx="7529194" cy="457200"/>
        </p:xfrm>
        <a:graphic>
          <a:graphicData uri="http://schemas.openxmlformats.org/drawingml/2006/table">
            <a:tbl>
              <a:tblPr/>
              <a:tblGrid>
                <a:gridCol w="7529194">
                  <a:extLst>
                    <a:ext uri="{9D8B030D-6E8A-4147-A177-3AD203B41FA5}">
                      <a16:colId xmlns:a16="http://schemas.microsoft.com/office/drawing/2014/main" val="20000"/>
                    </a:ext>
                  </a:extLst>
                </a:gridCol>
              </a:tblGrid>
              <a:tr h="365760">
                <a:tc>
                  <a:txBody>
                    <a:bodyPr/>
                    <a:lstStyle/>
                    <a:p>
                      <a:pPr algn="ctr"/>
                      <a:r>
                        <a:rPr lang="en-US" sz="2400" b="1" kern="1200" dirty="0">
                          <a:solidFill>
                            <a:schemeClr val="accent4">
                              <a:lumMod val="50000"/>
                            </a:schemeClr>
                          </a:solidFill>
                          <a:latin typeface="+mn-lt"/>
                          <a:ea typeface="+mn-ea"/>
                          <a:cs typeface="+mn-cs"/>
                        </a:rPr>
                        <a:t>Manager sends  letter(s) to  the successful candidate(s)</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10" name="Table 9">
            <a:extLst>
              <a:ext uri="{FF2B5EF4-FFF2-40B4-BE49-F238E27FC236}">
                <a16:creationId xmlns:a16="http://schemas.microsoft.com/office/drawing/2014/main" id="{EC7CB193-A6A7-4224-A4BA-174767F19824}"/>
              </a:ext>
            </a:extLst>
          </p:cNvPr>
          <p:cNvGraphicFramePr>
            <a:graphicFrameLocks noGrp="1"/>
          </p:cNvGraphicFramePr>
          <p:nvPr>
            <p:extLst>
              <p:ext uri="{D42A27DB-BD31-4B8C-83A1-F6EECF244321}">
                <p14:modId xmlns:p14="http://schemas.microsoft.com/office/powerpoint/2010/main" val="1059632108"/>
              </p:ext>
            </p:extLst>
          </p:nvPr>
        </p:nvGraphicFramePr>
        <p:xfrm>
          <a:off x="1403422" y="4350286"/>
          <a:ext cx="7577292" cy="499872"/>
        </p:xfrm>
        <a:graphic>
          <a:graphicData uri="http://schemas.openxmlformats.org/drawingml/2006/table">
            <a:tbl>
              <a:tblPr/>
              <a:tblGrid>
                <a:gridCol w="7577292">
                  <a:extLst>
                    <a:ext uri="{9D8B030D-6E8A-4147-A177-3AD203B41FA5}">
                      <a16:colId xmlns:a16="http://schemas.microsoft.com/office/drawing/2014/main" val="20000"/>
                    </a:ext>
                  </a:extLst>
                </a:gridCol>
              </a:tblGrid>
              <a:tr h="499872">
                <a:tc>
                  <a:txBody>
                    <a:bodyPr/>
                    <a:lstStyle/>
                    <a:p>
                      <a:pPr marL="0" algn="ctr" defTabSz="914400" rtl="0" eaLnBrk="1" latinLnBrk="0" hangingPunct="1"/>
                      <a:r>
                        <a:rPr lang="en-US" sz="2400" b="1" kern="1200" dirty="0">
                          <a:solidFill>
                            <a:srgbClr val="002060"/>
                          </a:solidFill>
                          <a:latin typeface="+mn-lt"/>
                          <a:ea typeface="+mn-ea"/>
                          <a:cs typeface="+mn-cs"/>
                        </a:rPr>
                        <a:t>Interviewers evaluate the interviews and share thoughts</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
        <p:nvSpPr>
          <p:cNvPr id="13" name="Arrow: Down 12">
            <a:extLst>
              <a:ext uri="{FF2B5EF4-FFF2-40B4-BE49-F238E27FC236}">
                <a16:creationId xmlns:a16="http://schemas.microsoft.com/office/drawing/2014/main" id="{65AD0263-854A-4CBD-B7FC-2501A205E7DA}"/>
              </a:ext>
            </a:extLst>
          </p:cNvPr>
          <p:cNvSpPr/>
          <p:nvPr/>
        </p:nvSpPr>
        <p:spPr>
          <a:xfrm>
            <a:off x="4549806" y="1308533"/>
            <a:ext cx="347663" cy="567192"/>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5" name="Arrow: Down 14">
            <a:extLst>
              <a:ext uri="{FF2B5EF4-FFF2-40B4-BE49-F238E27FC236}">
                <a16:creationId xmlns:a16="http://schemas.microsoft.com/office/drawing/2014/main" id="{C16EE218-F696-46D0-9C5C-14EB68068645}"/>
              </a:ext>
            </a:extLst>
          </p:cNvPr>
          <p:cNvSpPr/>
          <p:nvPr/>
        </p:nvSpPr>
        <p:spPr>
          <a:xfrm>
            <a:off x="4549806" y="2477266"/>
            <a:ext cx="347663" cy="567192"/>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pic>
        <p:nvPicPr>
          <p:cNvPr id="17" name="Picture 16">
            <a:extLst>
              <a:ext uri="{FF2B5EF4-FFF2-40B4-BE49-F238E27FC236}">
                <a16:creationId xmlns:a16="http://schemas.microsoft.com/office/drawing/2014/main" id="{8A5EC189-464F-471A-B79C-FC0C282C84AE}"/>
              </a:ext>
            </a:extLst>
          </p:cNvPr>
          <p:cNvPicPr>
            <a:picLocks noChangeAspect="1"/>
          </p:cNvPicPr>
          <p:nvPr/>
        </p:nvPicPr>
        <p:blipFill>
          <a:blip r:embed="rId3"/>
          <a:stretch>
            <a:fillRect/>
          </a:stretch>
        </p:blipFill>
        <p:spPr>
          <a:xfrm>
            <a:off x="4567324" y="3716339"/>
            <a:ext cx="384081" cy="585267"/>
          </a:xfrm>
          <a:prstGeom prst="rect">
            <a:avLst/>
          </a:prstGeom>
        </p:spPr>
      </p:pic>
      <p:sp>
        <p:nvSpPr>
          <p:cNvPr id="2" name="Rectangle 1"/>
          <p:cNvSpPr/>
          <p:nvPr/>
        </p:nvSpPr>
        <p:spPr>
          <a:xfrm>
            <a:off x="3358346" y="96421"/>
            <a:ext cx="2802035" cy="461665"/>
          </a:xfrm>
          <a:prstGeom prst="rect">
            <a:avLst/>
          </a:prstGeom>
          <a:ln>
            <a:solidFill>
              <a:srgbClr val="C00000"/>
            </a:solidFill>
          </a:ln>
        </p:spPr>
        <p:txBody>
          <a:bodyPr wrap="square">
            <a:spAutoFit/>
          </a:bodyPr>
          <a:lstStyle/>
          <a:p>
            <a:r>
              <a:rPr lang="en-US" sz="2400" b="1" dirty="0">
                <a:solidFill>
                  <a:srgbClr val="C00000"/>
                </a:solidFill>
              </a:rPr>
              <a:t>After the Interviews</a:t>
            </a:r>
          </a:p>
        </p:txBody>
      </p:sp>
      <p:sp>
        <p:nvSpPr>
          <p:cNvPr id="19" name="Rectangle 18"/>
          <p:cNvSpPr/>
          <p:nvPr/>
        </p:nvSpPr>
        <p:spPr>
          <a:xfrm>
            <a:off x="93565" y="0"/>
            <a:ext cx="2802035" cy="461665"/>
          </a:xfrm>
          <a:prstGeom prst="rect">
            <a:avLst/>
          </a:prstGeom>
          <a:ln>
            <a:solidFill>
              <a:srgbClr val="C00000"/>
            </a:solidFill>
          </a:ln>
        </p:spPr>
        <p:txBody>
          <a:bodyPr wrap="square">
            <a:spAutoFit/>
          </a:bodyPr>
          <a:lstStyle/>
          <a:p>
            <a:r>
              <a:rPr lang="en-US" sz="2400" b="1" dirty="0">
                <a:solidFill>
                  <a:srgbClr val="C00000"/>
                </a:solidFill>
              </a:rPr>
              <a:t>Check your answers.</a:t>
            </a:r>
          </a:p>
        </p:txBody>
      </p:sp>
    </p:spTree>
    <p:extLst>
      <p:ext uri="{BB962C8B-B14F-4D97-AF65-F5344CB8AC3E}">
        <p14:creationId xmlns:p14="http://schemas.microsoft.com/office/powerpoint/2010/main" val="22193343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1000"/>
                                        <p:tgtEl>
                                          <p:spTgt spid="15"/>
                                        </p:tgtEl>
                                      </p:cBhvr>
                                    </p:animEffect>
                                    <p:anim calcmode="lin" valueType="num">
                                      <p:cBhvr>
                                        <p:cTn id="43" dur="1000" fill="hold"/>
                                        <p:tgtEl>
                                          <p:spTgt spid="15"/>
                                        </p:tgtEl>
                                        <p:attrNameLst>
                                          <p:attrName>ppt_x</p:attrName>
                                        </p:attrNameLst>
                                      </p:cBhvr>
                                      <p:tavLst>
                                        <p:tav tm="0">
                                          <p:val>
                                            <p:strVal val="#ppt_x"/>
                                          </p:val>
                                        </p:tav>
                                        <p:tav tm="100000">
                                          <p:val>
                                            <p:strVal val="#ppt_x"/>
                                          </p:val>
                                        </p:tav>
                                      </p:tavLst>
                                    </p:anim>
                                    <p:anim calcmode="lin" valueType="num">
                                      <p:cBhvr>
                                        <p:cTn id="4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nodeType="click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barn(inVertical)">
                                      <p:cBhvr>
                                        <p:cTn id="56" dur="500"/>
                                        <p:tgtEl>
                                          <p:spTgt spid="17"/>
                                        </p:tgtEl>
                                      </p:cBhvr>
                                    </p:animEffect>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fade">
                                      <p:cBhvr>
                                        <p:cTn id="61" dur="1000"/>
                                        <p:tgtEl>
                                          <p:spTgt spid="10"/>
                                        </p:tgtEl>
                                      </p:cBhvr>
                                    </p:animEffect>
                                    <p:anim calcmode="lin" valueType="num">
                                      <p:cBhvr>
                                        <p:cTn id="62" dur="1000" fill="hold"/>
                                        <p:tgtEl>
                                          <p:spTgt spid="10"/>
                                        </p:tgtEl>
                                        <p:attrNameLst>
                                          <p:attrName>ppt_x</p:attrName>
                                        </p:attrNameLst>
                                      </p:cBhvr>
                                      <p:tavLst>
                                        <p:tav tm="0">
                                          <p:val>
                                            <p:strVal val="#ppt_x"/>
                                          </p:val>
                                        </p:tav>
                                        <p:tav tm="100000">
                                          <p:val>
                                            <p:strVal val="#ppt_x"/>
                                          </p:val>
                                        </p:tav>
                                      </p:tavLst>
                                    </p:anim>
                                    <p:anim calcmode="lin" valueType="num">
                                      <p:cBhvr>
                                        <p:cTn id="6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2" grpId="0" animBg="1"/>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2171" y="0"/>
            <a:ext cx="1199869" cy="892629"/>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r>
              <a:rPr lang="en-US" b="1" dirty="0">
                <a:solidFill>
                  <a:schemeClr val="tx1"/>
                </a:solidFill>
              </a:rPr>
              <a:t>Eng. 302 Unit 10 - Lesson 3:Psychology at Work (part 2)</a:t>
            </a:r>
          </a:p>
        </p:txBody>
      </p:sp>
      <p:sp>
        <p:nvSpPr>
          <p:cNvPr id="14" name="Rectangle 13"/>
          <p:cNvSpPr>
            <a:spLocks/>
          </p:cNvSpPr>
          <p:nvPr/>
        </p:nvSpPr>
        <p:spPr>
          <a:xfrm>
            <a:off x="270641" y="6306207"/>
            <a:ext cx="3767959"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6000"/>
              </a:lnSpc>
              <a:spcAft>
                <a:spcPts val="800"/>
              </a:spcAft>
            </a:pPr>
            <a:r>
              <a:rPr lang="en-US" sz="1200" b="1" dirty="0">
                <a:solidFill>
                  <a:schemeClr val="tx1">
                    <a:lumMod val="75000"/>
                    <a:lumOff val="25000"/>
                  </a:schemeClr>
                </a:solidFill>
                <a:latin typeface="Calibri" panose="020F0502020204030204" pitchFamily="34" charset="0"/>
                <a:ea typeface="Calibri" panose="020F0502020204030204" pitchFamily="34" charset="0"/>
                <a:cs typeface="Sakkal Majalla" panose="02000000000000000000" pitchFamily="2" charset="-78"/>
              </a:rPr>
              <a:t>Ministry of Education - Second Semester 2020-2021</a:t>
            </a:r>
            <a:endParaRPr lang="en-US" sz="1050" dirty="0">
              <a:solidFill>
                <a:schemeClr val="tx1">
                  <a:lumMod val="75000"/>
                  <a:lumOff val="25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2" name="Rectangle 1"/>
          <p:cNvSpPr/>
          <p:nvPr/>
        </p:nvSpPr>
        <p:spPr>
          <a:xfrm>
            <a:off x="93999" y="850517"/>
            <a:ext cx="11940440" cy="1200329"/>
          </a:xfrm>
          <a:prstGeom prst="rect">
            <a:avLst/>
          </a:prstGeom>
          <a:ln>
            <a:solidFill>
              <a:schemeClr val="tx1"/>
            </a:solidFill>
          </a:ln>
        </p:spPr>
        <p:txBody>
          <a:bodyPr wrap="square">
            <a:spAutoFit/>
          </a:bodyPr>
          <a:lstStyle/>
          <a:p>
            <a:pPr marL="285750" indent="-285750">
              <a:buFont typeface="Wingdings" panose="05000000000000000000" pitchFamily="2" charset="2"/>
              <a:buChar char="q"/>
            </a:pPr>
            <a:r>
              <a:rPr lang="en-US" b="1" dirty="0">
                <a:solidFill>
                  <a:schemeClr val="accent4">
                    <a:lumMod val="50000"/>
                  </a:schemeClr>
                </a:solidFill>
              </a:rPr>
              <a:t>Personality tests are used by many companies during the hiring process. They are designed to help employers gain more insight into each candidate's work style and preferences. </a:t>
            </a:r>
          </a:p>
          <a:p>
            <a:pPr marL="285750" indent="-285750">
              <a:buFont typeface="Wingdings" panose="05000000000000000000" pitchFamily="2" charset="2"/>
              <a:buChar char="q"/>
            </a:pPr>
            <a:r>
              <a:rPr lang="en-US" b="1" dirty="0">
                <a:solidFill>
                  <a:srgbClr val="002060"/>
                </a:solidFill>
              </a:rPr>
              <a:t>However, personality tests are nothing to fear. They are merely tools that interviewers use to gain a better sense of your perceptions, personality, communication style and estimate the likelihood that you will excel in such a position.</a:t>
            </a:r>
          </a:p>
        </p:txBody>
      </p:sp>
      <p:sp>
        <p:nvSpPr>
          <p:cNvPr id="4" name="Rectangle 3"/>
          <p:cNvSpPr/>
          <p:nvPr/>
        </p:nvSpPr>
        <p:spPr>
          <a:xfrm>
            <a:off x="101600" y="240633"/>
            <a:ext cx="3009900" cy="430887"/>
          </a:xfrm>
          <a:prstGeom prst="rect">
            <a:avLst/>
          </a:prstGeom>
          <a:ln>
            <a:solidFill>
              <a:srgbClr val="C00000"/>
            </a:solidFill>
          </a:ln>
        </p:spPr>
        <p:txBody>
          <a:bodyPr wrap="square">
            <a:spAutoFit/>
          </a:bodyPr>
          <a:lstStyle/>
          <a:p>
            <a:r>
              <a:rPr lang="en-GB" sz="2200" b="1" dirty="0">
                <a:solidFill>
                  <a:srgbClr val="C00000"/>
                </a:solidFill>
              </a:rPr>
              <a:t>Important Information:</a:t>
            </a:r>
            <a:endParaRPr lang="en-US" sz="2200" b="1" dirty="0">
              <a:solidFill>
                <a:srgbClr val="C00000"/>
              </a:solidFill>
            </a:endParaRPr>
          </a:p>
        </p:txBody>
      </p:sp>
      <p:sp>
        <p:nvSpPr>
          <p:cNvPr id="8" name="Rectangle 7"/>
          <p:cNvSpPr/>
          <p:nvPr/>
        </p:nvSpPr>
        <p:spPr>
          <a:xfrm>
            <a:off x="93998" y="2191374"/>
            <a:ext cx="11940441" cy="923330"/>
          </a:xfrm>
          <a:prstGeom prst="rect">
            <a:avLst/>
          </a:prstGeom>
          <a:ln>
            <a:solidFill>
              <a:schemeClr val="tx1"/>
            </a:solidFill>
          </a:ln>
        </p:spPr>
        <p:txBody>
          <a:bodyPr wrap="square">
            <a:spAutoFit/>
          </a:bodyPr>
          <a:lstStyle/>
          <a:p>
            <a:pPr marL="342900" indent="-342900">
              <a:buFont typeface="Wingdings" panose="05000000000000000000" pitchFamily="2" charset="2"/>
              <a:buChar char="q"/>
            </a:pPr>
            <a:r>
              <a:rPr lang="en-US" b="1" dirty="0"/>
              <a:t>According to a survey from the Society for Human Resource Management (SHRM) and Mercer, 67 percent of HR professionals are using personality tests and pre-employment testing to vet candidates in the hiring process. That's compared to less than 50 percent in 2010.</a:t>
            </a:r>
          </a:p>
        </p:txBody>
      </p:sp>
      <p:sp>
        <p:nvSpPr>
          <p:cNvPr id="9" name="Rectangle 8"/>
          <p:cNvSpPr/>
          <p:nvPr/>
        </p:nvSpPr>
        <p:spPr>
          <a:xfrm>
            <a:off x="101600" y="3209065"/>
            <a:ext cx="12090400" cy="646331"/>
          </a:xfrm>
          <a:prstGeom prst="rect">
            <a:avLst/>
          </a:prstGeom>
          <a:ln>
            <a:solidFill>
              <a:schemeClr val="tx1"/>
            </a:solidFill>
          </a:ln>
        </p:spPr>
        <p:txBody>
          <a:bodyPr wrap="square">
            <a:spAutoFit/>
          </a:bodyPr>
          <a:lstStyle/>
          <a:p>
            <a:pPr marL="285750" indent="-285750">
              <a:buFont typeface="Wingdings" panose="05000000000000000000" pitchFamily="2" charset="2"/>
              <a:buChar char="q"/>
            </a:pPr>
            <a:r>
              <a:rPr lang="en-US" dirty="0"/>
              <a:t>Here are some common versions of these tests: </a:t>
            </a:r>
            <a:r>
              <a:rPr lang="en-US" b="1" dirty="0">
                <a:solidFill>
                  <a:srgbClr val="C00000"/>
                </a:solidFill>
              </a:rPr>
              <a:t>The Caliper Profile</a:t>
            </a:r>
            <a:r>
              <a:rPr lang="en-US" b="1" dirty="0"/>
              <a:t>,  </a:t>
            </a:r>
            <a:r>
              <a:rPr lang="en-US" b="1" dirty="0">
                <a:solidFill>
                  <a:schemeClr val="accent4">
                    <a:lumMod val="50000"/>
                  </a:schemeClr>
                </a:solidFill>
              </a:rPr>
              <a:t>The Myers-Briggs Type Indicator</a:t>
            </a:r>
            <a:r>
              <a:rPr lang="en-US" b="1" dirty="0"/>
              <a:t>, </a:t>
            </a:r>
            <a:r>
              <a:rPr lang="en-US" b="1" dirty="0">
                <a:solidFill>
                  <a:srgbClr val="002060"/>
                </a:solidFill>
              </a:rPr>
              <a:t>The SHL Occupational Personality Questionnaire</a:t>
            </a:r>
            <a:r>
              <a:rPr lang="en-US" b="1" dirty="0"/>
              <a:t>, </a:t>
            </a:r>
            <a:r>
              <a:rPr lang="en-US" b="1" dirty="0">
                <a:solidFill>
                  <a:srgbClr val="7030A0"/>
                </a:solidFill>
              </a:rPr>
              <a:t>The Hogan Personality Inventory (HPI) </a:t>
            </a:r>
            <a:r>
              <a:rPr lang="en-US" b="1" dirty="0"/>
              <a:t>and  </a:t>
            </a:r>
            <a:r>
              <a:rPr lang="en-US" b="1" dirty="0">
                <a:solidFill>
                  <a:schemeClr val="accent2">
                    <a:lumMod val="75000"/>
                  </a:schemeClr>
                </a:solidFill>
              </a:rPr>
              <a:t>The </a:t>
            </a:r>
            <a:r>
              <a:rPr lang="en-US" b="1" dirty="0" err="1">
                <a:solidFill>
                  <a:schemeClr val="accent2">
                    <a:lumMod val="75000"/>
                  </a:schemeClr>
                </a:solidFill>
              </a:rPr>
              <a:t>DiSC</a:t>
            </a:r>
            <a:r>
              <a:rPr lang="en-US" b="1" dirty="0">
                <a:solidFill>
                  <a:schemeClr val="accent2">
                    <a:lumMod val="75000"/>
                  </a:schemeClr>
                </a:solidFill>
              </a:rPr>
              <a:t> Behavior Inventory</a:t>
            </a:r>
            <a:r>
              <a:rPr lang="en-US" b="1" dirty="0"/>
              <a:t>.</a:t>
            </a:r>
          </a:p>
        </p:txBody>
      </p:sp>
      <p:sp>
        <p:nvSpPr>
          <p:cNvPr id="12" name="Rectangle 11"/>
          <p:cNvSpPr/>
          <p:nvPr/>
        </p:nvSpPr>
        <p:spPr>
          <a:xfrm>
            <a:off x="101600" y="4044118"/>
            <a:ext cx="11932839" cy="2031325"/>
          </a:xfrm>
          <a:prstGeom prst="rect">
            <a:avLst/>
          </a:prstGeom>
          <a:ln>
            <a:solidFill>
              <a:schemeClr val="tx1"/>
            </a:solidFill>
          </a:ln>
        </p:spPr>
        <p:txBody>
          <a:bodyPr wrap="square">
            <a:spAutoFit/>
          </a:bodyPr>
          <a:lstStyle/>
          <a:p>
            <a:pPr marL="285750" indent="-285750">
              <a:buFont typeface="Wingdings" panose="05000000000000000000" pitchFamily="2" charset="2"/>
              <a:buChar char="q"/>
            </a:pPr>
            <a:r>
              <a:rPr lang="en-US" b="1" dirty="0">
                <a:solidFill>
                  <a:schemeClr val="accent4">
                    <a:lumMod val="50000"/>
                  </a:schemeClr>
                </a:solidFill>
              </a:rPr>
              <a:t>The Myers-Briggs Type Indicator</a:t>
            </a:r>
            <a:r>
              <a:rPr lang="en-US" dirty="0"/>
              <a:t>(</a:t>
            </a:r>
            <a:r>
              <a:rPr lang="en-US" b="1" dirty="0"/>
              <a:t>MBTI</a:t>
            </a:r>
            <a:r>
              <a:rPr lang="en-US" dirty="0"/>
              <a:t>) identifies if an employee's personality leans toward one of two tendencies in the following groupings: “</a:t>
            </a:r>
            <a:r>
              <a:rPr lang="en-US" b="1" dirty="0">
                <a:solidFill>
                  <a:srgbClr val="C00000"/>
                </a:solidFill>
              </a:rPr>
              <a:t>Extraversion vs. Introversion</a:t>
            </a:r>
            <a:r>
              <a:rPr lang="en-US" dirty="0"/>
              <a:t>,” “</a:t>
            </a:r>
            <a:r>
              <a:rPr lang="en-US" b="1" dirty="0">
                <a:solidFill>
                  <a:srgbClr val="0070C0"/>
                </a:solidFill>
              </a:rPr>
              <a:t>Intuition vs. Sensing</a:t>
            </a:r>
            <a:r>
              <a:rPr lang="en-US" dirty="0"/>
              <a:t>,” “</a:t>
            </a:r>
            <a:r>
              <a:rPr lang="en-US" b="1" dirty="0">
                <a:solidFill>
                  <a:schemeClr val="tx2">
                    <a:lumMod val="75000"/>
                  </a:schemeClr>
                </a:solidFill>
              </a:rPr>
              <a:t>Thinking vs. Feeling</a:t>
            </a:r>
            <a:r>
              <a:rPr lang="en-US" dirty="0"/>
              <a:t>,” and “</a:t>
            </a:r>
            <a:r>
              <a:rPr lang="en-US" b="1" dirty="0">
                <a:solidFill>
                  <a:schemeClr val="accent6">
                    <a:lumMod val="50000"/>
                  </a:schemeClr>
                </a:solidFill>
              </a:rPr>
              <a:t>Judging vs. Perceiving</a:t>
            </a:r>
            <a:r>
              <a:rPr lang="en-US" dirty="0"/>
              <a:t>.” </a:t>
            </a:r>
            <a:r>
              <a:rPr lang="en-US" b="1" u="sng" dirty="0"/>
              <a:t>As a result, an individual can fall into one of 16 personality types</a:t>
            </a:r>
            <a:r>
              <a:rPr lang="en-US" dirty="0"/>
              <a:t>. </a:t>
            </a:r>
          </a:p>
          <a:p>
            <a:pPr marL="285750" indent="-285750">
              <a:buFont typeface="Wingdings" panose="05000000000000000000" pitchFamily="2" charset="2"/>
              <a:buChar char="q"/>
            </a:pPr>
            <a:r>
              <a:rPr lang="en-US" b="1" dirty="0">
                <a:solidFill>
                  <a:schemeClr val="accent4">
                    <a:lumMod val="50000"/>
                  </a:schemeClr>
                </a:solidFill>
              </a:rPr>
              <a:t>The Myers-Brigg Type Indicator is often used by employers to decide if a candidate would be a good cultural fit for a company and if he or she could subsequently transition into working with the team nicely</a:t>
            </a:r>
            <a:r>
              <a:rPr lang="en-US" dirty="0"/>
              <a:t>. </a:t>
            </a:r>
          </a:p>
          <a:p>
            <a:pPr marL="285750" indent="-285750">
              <a:buFont typeface="Wingdings" panose="05000000000000000000" pitchFamily="2" charset="2"/>
              <a:buChar char="q"/>
            </a:pPr>
            <a:r>
              <a:rPr lang="en-US" b="1" dirty="0">
                <a:solidFill>
                  <a:srgbClr val="FF0000"/>
                </a:solidFill>
              </a:rPr>
              <a:t>The MBTI is comprised of 93 questions</a:t>
            </a:r>
            <a:r>
              <a:rPr lang="en-US" dirty="0"/>
              <a:t>. When answering each question, you are given two choices of statements — either A or B — which determines which tendencies you lean toward.</a:t>
            </a:r>
          </a:p>
        </p:txBody>
      </p:sp>
    </p:spTree>
    <p:extLst>
      <p:ext uri="{BB962C8B-B14F-4D97-AF65-F5344CB8AC3E}">
        <p14:creationId xmlns:p14="http://schemas.microsoft.com/office/powerpoint/2010/main" val="10869663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circle(in)">
                                      <p:cBhvr>
                                        <p:cTn id="17" dur="20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circle(in)">
                                      <p:cBhvr>
                                        <p:cTn id="22" dur="20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heel(1)">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down)">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nodeType="clickEffect">
                                  <p:stCondLst>
                                    <p:cond delay="0"/>
                                  </p:stCondLst>
                                  <p:childTnLst>
                                    <p:set>
                                      <p:cBhvr>
                                        <p:cTn id="43" dur="1" fill="hold">
                                          <p:stCondLst>
                                            <p:cond delay="0"/>
                                          </p:stCondLst>
                                        </p:cTn>
                                        <p:tgtEl>
                                          <p:spTgt spid="12">
                                            <p:txEl>
                                              <p:pRg st="0" end="0"/>
                                            </p:txEl>
                                          </p:spTgt>
                                        </p:tgtEl>
                                        <p:attrNameLst>
                                          <p:attrName>style.visibility</p:attrName>
                                        </p:attrNameLst>
                                      </p:cBhvr>
                                      <p:to>
                                        <p:strVal val="visible"/>
                                      </p:to>
                                    </p:set>
                                    <p:animEffect transition="in" filter="circle(in)">
                                      <p:cBhvr>
                                        <p:cTn id="44" dur="2000"/>
                                        <p:tgtEl>
                                          <p:spTgt spid="12">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6" presetClass="entr" presetSubtype="16" fill="hold" nodeType="clickEffect">
                                  <p:stCondLst>
                                    <p:cond delay="0"/>
                                  </p:stCondLst>
                                  <p:childTnLst>
                                    <p:set>
                                      <p:cBhvr>
                                        <p:cTn id="48" dur="1" fill="hold">
                                          <p:stCondLst>
                                            <p:cond delay="0"/>
                                          </p:stCondLst>
                                        </p:cTn>
                                        <p:tgtEl>
                                          <p:spTgt spid="12">
                                            <p:txEl>
                                              <p:pRg st="1" end="1"/>
                                            </p:txEl>
                                          </p:spTgt>
                                        </p:tgtEl>
                                        <p:attrNameLst>
                                          <p:attrName>style.visibility</p:attrName>
                                        </p:attrNameLst>
                                      </p:cBhvr>
                                      <p:to>
                                        <p:strVal val="visible"/>
                                      </p:to>
                                    </p:set>
                                    <p:animEffect transition="in" filter="circle(in)">
                                      <p:cBhvr>
                                        <p:cTn id="49" dur="2000"/>
                                        <p:tgtEl>
                                          <p:spTgt spid="12">
                                            <p:txEl>
                                              <p:pRg st="1" end="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6" presetClass="entr" presetSubtype="16" fill="hold" nodeType="clickEffect">
                                  <p:stCondLst>
                                    <p:cond delay="0"/>
                                  </p:stCondLst>
                                  <p:childTnLst>
                                    <p:set>
                                      <p:cBhvr>
                                        <p:cTn id="53" dur="1" fill="hold">
                                          <p:stCondLst>
                                            <p:cond delay="0"/>
                                          </p:stCondLst>
                                        </p:cTn>
                                        <p:tgtEl>
                                          <p:spTgt spid="12">
                                            <p:txEl>
                                              <p:pRg st="2" end="2"/>
                                            </p:txEl>
                                          </p:spTgt>
                                        </p:tgtEl>
                                        <p:attrNameLst>
                                          <p:attrName>style.visibility</p:attrName>
                                        </p:attrNameLst>
                                      </p:cBhvr>
                                      <p:to>
                                        <p:strVal val="visible"/>
                                      </p:to>
                                    </p:set>
                                    <p:animEffect transition="in" filter="circle(in)">
                                      <p:cBhvr>
                                        <p:cTn id="54" dur="20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8" grpId="0" animBg="1"/>
      <p:bldP spid="9"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2171" y="0"/>
            <a:ext cx="1199869" cy="892629"/>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r>
              <a:rPr lang="en-US" b="1" dirty="0">
                <a:solidFill>
                  <a:schemeClr val="tx1"/>
                </a:solidFill>
              </a:rPr>
              <a:t>Eng. 302 Unit 10 - Lesson 3:Psychology at Work (part 2)</a:t>
            </a:r>
          </a:p>
        </p:txBody>
      </p:sp>
      <p:sp>
        <p:nvSpPr>
          <p:cNvPr id="14" name="Rectangle 13"/>
          <p:cNvSpPr>
            <a:spLocks/>
          </p:cNvSpPr>
          <p:nvPr/>
        </p:nvSpPr>
        <p:spPr>
          <a:xfrm>
            <a:off x="270641" y="6306207"/>
            <a:ext cx="3767959"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6000"/>
              </a:lnSpc>
              <a:spcAft>
                <a:spcPts val="800"/>
              </a:spcAft>
            </a:pPr>
            <a:r>
              <a:rPr lang="en-US" sz="1200" b="1" dirty="0">
                <a:solidFill>
                  <a:schemeClr val="tx1">
                    <a:lumMod val="75000"/>
                    <a:lumOff val="25000"/>
                  </a:schemeClr>
                </a:solidFill>
                <a:latin typeface="Calibri" panose="020F0502020204030204" pitchFamily="34" charset="0"/>
                <a:ea typeface="Calibri" panose="020F0502020204030204" pitchFamily="34" charset="0"/>
                <a:cs typeface="Sakkal Majalla" panose="02000000000000000000" pitchFamily="2" charset="-78"/>
              </a:rPr>
              <a:t>Ministry of Education - Second Semester 2020-2021</a:t>
            </a:r>
            <a:endParaRPr lang="en-US" sz="1050" dirty="0">
              <a:solidFill>
                <a:schemeClr val="tx1">
                  <a:lumMod val="75000"/>
                  <a:lumOff val="25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7"/>
          <p:cNvSpPr/>
          <p:nvPr/>
        </p:nvSpPr>
        <p:spPr>
          <a:xfrm>
            <a:off x="135320" y="90550"/>
            <a:ext cx="1441321" cy="461665"/>
          </a:xfrm>
          <a:prstGeom prst="rect">
            <a:avLst/>
          </a:prstGeom>
          <a:ln>
            <a:solidFill>
              <a:srgbClr val="C00000"/>
            </a:solidFill>
          </a:ln>
        </p:spPr>
        <p:txBody>
          <a:bodyPr wrap="square">
            <a:spAutoFit/>
          </a:bodyPr>
          <a:lstStyle/>
          <a:p>
            <a:r>
              <a:rPr lang="en-US" sz="2400" b="1" dirty="0">
                <a:solidFill>
                  <a:srgbClr val="C00000"/>
                </a:solidFill>
              </a:rPr>
              <a:t>Grammar</a:t>
            </a:r>
          </a:p>
        </p:txBody>
      </p:sp>
      <p:sp>
        <p:nvSpPr>
          <p:cNvPr id="10" name="Rectangle 9"/>
          <p:cNvSpPr/>
          <p:nvPr/>
        </p:nvSpPr>
        <p:spPr>
          <a:xfrm>
            <a:off x="1965908" y="90551"/>
            <a:ext cx="3433406" cy="461665"/>
          </a:xfrm>
          <a:prstGeom prst="rect">
            <a:avLst/>
          </a:prstGeom>
          <a:ln>
            <a:solidFill>
              <a:srgbClr val="002060"/>
            </a:solidFill>
          </a:ln>
        </p:spPr>
        <p:txBody>
          <a:bodyPr wrap="square">
            <a:spAutoFit/>
          </a:bodyPr>
          <a:lstStyle/>
          <a:p>
            <a:r>
              <a:rPr lang="en-US" sz="2400" b="1" dirty="0">
                <a:solidFill>
                  <a:schemeClr val="accent5">
                    <a:lumMod val="50000"/>
                  </a:schemeClr>
                </a:solidFill>
              </a:rPr>
              <a:t>Reduced Relative Clauses</a:t>
            </a:r>
          </a:p>
        </p:txBody>
      </p:sp>
      <p:sp>
        <p:nvSpPr>
          <p:cNvPr id="7" name="Rectangle 6"/>
          <p:cNvSpPr/>
          <p:nvPr/>
        </p:nvSpPr>
        <p:spPr>
          <a:xfrm>
            <a:off x="135320" y="686811"/>
            <a:ext cx="3021538" cy="369332"/>
          </a:xfrm>
          <a:prstGeom prst="rect">
            <a:avLst/>
          </a:prstGeom>
          <a:ln>
            <a:solidFill>
              <a:srgbClr val="002060"/>
            </a:solidFill>
          </a:ln>
        </p:spPr>
        <p:txBody>
          <a:bodyPr wrap="square">
            <a:spAutoFit/>
          </a:bodyPr>
          <a:lstStyle/>
          <a:p>
            <a:r>
              <a:rPr lang="en-US" b="1" dirty="0">
                <a:solidFill>
                  <a:srgbClr val="002060"/>
                </a:solidFill>
              </a:rPr>
              <a:t>Relative Clauses ( a reminder)</a:t>
            </a:r>
          </a:p>
        </p:txBody>
      </p:sp>
      <p:sp>
        <p:nvSpPr>
          <p:cNvPr id="9" name="Rectangle 8"/>
          <p:cNvSpPr/>
          <p:nvPr/>
        </p:nvSpPr>
        <p:spPr>
          <a:xfrm>
            <a:off x="3346607" y="643098"/>
            <a:ext cx="6047766" cy="646331"/>
          </a:xfrm>
          <a:prstGeom prst="rect">
            <a:avLst/>
          </a:prstGeom>
          <a:ln>
            <a:solidFill>
              <a:schemeClr val="accent4">
                <a:lumMod val="50000"/>
              </a:schemeClr>
            </a:solidFill>
          </a:ln>
        </p:spPr>
        <p:txBody>
          <a:bodyPr wrap="square">
            <a:spAutoFit/>
          </a:bodyPr>
          <a:lstStyle/>
          <a:p>
            <a:pPr marL="285750" indent="-285750">
              <a:buFont typeface="Wingdings" panose="05000000000000000000" pitchFamily="2" charset="2"/>
              <a:buChar char="v"/>
            </a:pPr>
            <a:r>
              <a:rPr lang="en-US" b="1" dirty="0">
                <a:solidFill>
                  <a:schemeClr val="accent4">
                    <a:lumMod val="50000"/>
                  </a:schemeClr>
                </a:solidFill>
              </a:rPr>
              <a:t>A relative clause (also known as an adjectival clause) provides more information about a noun.</a:t>
            </a:r>
          </a:p>
        </p:txBody>
      </p:sp>
      <p:sp>
        <p:nvSpPr>
          <p:cNvPr id="11" name="Rectangle 10"/>
          <p:cNvSpPr/>
          <p:nvPr/>
        </p:nvSpPr>
        <p:spPr>
          <a:xfrm>
            <a:off x="154744" y="1347264"/>
            <a:ext cx="11730109" cy="646331"/>
          </a:xfrm>
          <a:prstGeom prst="rect">
            <a:avLst/>
          </a:prstGeom>
          <a:ln>
            <a:solidFill>
              <a:schemeClr val="tx1"/>
            </a:solidFill>
          </a:ln>
        </p:spPr>
        <p:txBody>
          <a:bodyPr wrap="square">
            <a:spAutoFit/>
          </a:bodyPr>
          <a:lstStyle/>
          <a:p>
            <a:pPr marL="285750" indent="-285750">
              <a:buFont typeface="Wingdings" panose="05000000000000000000" pitchFamily="2" charset="2"/>
              <a:buChar char="q"/>
            </a:pPr>
            <a:r>
              <a:rPr lang="en-US" b="1" dirty="0"/>
              <a:t>In order to decide when to use “which“  or “who” and when to use “that”, you must first decide what kind of relative clause is being used.</a:t>
            </a:r>
          </a:p>
        </p:txBody>
      </p:sp>
      <p:sp>
        <p:nvSpPr>
          <p:cNvPr id="12" name="Rectangle 11"/>
          <p:cNvSpPr/>
          <p:nvPr/>
        </p:nvSpPr>
        <p:spPr>
          <a:xfrm>
            <a:off x="154744" y="2147831"/>
            <a:ext cx="11730109" cy="1754326"/>
          </a:xfrm>
          <a:prstGeom prst="rect">
            <a:avLst/>
          </a:prstGeom>
          <a:ln>
            <a:solidFill>
              <a:schemeClr val="accent4">
                <a:lumMod val="50000"/>
              </a:schemeClr>
            </a:solidFill>
          </a:ln>
        </p:spPr>
        <p:txBody>
          <a:bodyPr wrap="square">
            <a:spAutoFit/>
          </a:bodyPr>
          <a:lstStyle/>
          <a:p>
            <a:pPr marL="285750" indent="-285750">
              <a:buFont typeface="Wingdings" panose="05000000000000000000" pitchFamily="2" charset="2"/>
              <a:buChar char="q"/>
            </a:pPr>
            <a:r>
              <a:rPr lang="en-US" dirty="0"/>
              <a:t>“</a:t>
            </a:r>
            <a:r>
              <a:rPr lang="en-US" b="1" dirty="0">
                <a:solidFill>
                  <a:srgbClr val="FF0000"/>
                </a:solidFill>
              </a:rPr>
              <a:t>Essential information</a:t>
            </a:r>
            <a:r>
              <a:rPr lang="en-US" dirty="0"/>
              <a:t>” relative clauses (</a:t>
            </a:r>
            <a:r>
              <a:rPr lang="en-US" b="1" dirty="0"/>
              <a:t>known as defining or identifying or restrictive relative clauses</a:t>
            </a:r>
            <a:r>
              <a:rPr lang="en-US" dirty="0"/>
              <a:t>)</a:t>
            </a:r>
          </a:p>
          <a:p>
            <a:pPr marL="285750" indent="-285750">
              <a:buFont typeface="Wingdings" panose="05000000000000000000" pitchFamily="2" charset="2"/>
              <a:buChar char="Ø"/>
            </a:pPr>
            <a:r>
              <a:rPr lang="en-US" b="1" dirty="0">
                <a:solidFill>
                  <a:schemeClr val="accent4">
                    <a:lumMod val="50000"/>
                  </a:schemeClr>
                </a:solidFill>
              </a:rPr>
              <a:t>These clauses tell you exactly which person or thing is being discussed (i.e. they identify the noun).</a:t>
            </a:r>
          </a:p>
          <a:p>
            <a:pPr marL="285750" indent="-285750">
              <a:buFont typeface="Wingdings" panose="05000000000000000000" pitchFamily="2" charset="2"/>
              <a:buChar char="Ø"/>
            </a:pPr>
            <a:r>
              <a:rPr lang="en-US" dirty="0"/>
              <a:t>e.g. Parks and reserves </a:t>
            </a:r>
            <a:r>
              <a:rPr lang="en-US" b="1" dirty="0">
                <a:solidFill>
                  <a:schemeClr val="accent4">
                    <a:lumMod val="50000"/>
                  </a:schemeClr>
                </a:solidFill>
              </a:rPr>
              <a:t>which</a:t>
            </a:r>
            <a:r>
              <a:rPr lang="en-US" dirty="0"/>
              <a:t> are controlled by the City Council are now being considered as potential sites for cell phone towers.</a:t>
            </a:r>
          </a:p>
          <a:p>
            <a:pPr marL="285750" lvl="0" indent="-285750">
              <a:buFont typeface="Wingdings" panose="05000000000000000000" pitchFamily="2" charset="2"/>
              <a:buChar char="v"/>
            </a:pPr>
            <a:r>
              <a:rPr lang="en-US" b="1" u="sng" dirty="0">
                <a:solidFill>
                  <a:prstClr val="black"/>
                </a:solidFill>
              </a:rPr>
              <a:t>In other words</a:t>
            </a:r>
            <a:r>
              <a:rPr lang="en-US" dirty="0">
                <a:solidFill>
                  <a:prstClr val="black"/>
                </a:solidFill>
              </a:rPr>
              <a:t>, </a:t>
            </a:r>
            <a:r>
              <a:rPr lang="en-US" b="1" dirty="0">
                <a:solidFill>
                  <a:srgbClr val="FF0000"/>
                </a:solidFill>
              </a:rPr>
              <a:t>only some of the parks and reserves that are controlled by the City Council</a:t>
            </a:r>
            <a:r>
              <a:rPr lang="en-US" dirty="0">
                <a:solidFill>
                  <a:prstClr val="black"/>
                </a:solidFill>
              </a:rPr>
              <a:t>, </a:t>
            </a:r>
            <a:r>
              <a:rPr lang="en-US" b="1" u="sng" dirty="0">
                <a:solidFill>
                  <a:prstClr val="black"/>
                </a:solidFill>
              </a:rPr>
              <a:t>and only those </a:t>
            </a:r>
            <a:r>
              <a:rPr lang="en-US" dirty="0">
                <a:solidFill>
                  <a:prstClr val="black"/>
                </a:solidFill>
              </a:rPr>
              <a:t>parks and reserves that are being considered potential sites.</a:t>
            </a:r>
          </a:p>
        </p:txBody>
      </p:sp>
      <p:sp>
        <p:nvSpPr>
          <p:cNvPr id="15" name="Rectangle 14"/>
          <p:cNvSpPr/>
          <p:nvPr/>
        </p:nvSpPr>
        <p:spPr>
          <a:xfrm>
            <a:off x="154744" y="4056393"/>
            <a:ext cx="11471196" cy="923330"/>
          </a:xfrm>
          <a:prstGeom prst="rect">
            <a:avLst/>
          </a:prstGeom>
          <a:ln>
            <a:solidFill>
              <a:schemeClr val="tx1"/>
            </a:solidFill>
          </a:ln>
        </p:spPr>
        <p:txBody>
          <a:bodyPr wrap="square">
            <a:spAutoFit/>
          </a:bodyPr>
          <a:lstStyle/>
          <a:p>
            <a:pPr marL="285750" indent="-285750">
              <a:buFont typeface="Wingdings" panose="05000000000000000000" pitchFamily="2" charset="2"/>
              <a:buChar char="q"/>
            </a:pPr>
            <a:r>
              <a:rPr lang="en-US" dirty="0"/>
              <a:t>“</a:t>
            </a:r>
            <a:r>
              <a:rPr lang="en-US" b="1" dirty="0">
                <a:solidFill>
                  <a:srgbClr val="FF0000"/>
                </a:solidFill>
              </a:rPr>
              <a:t>Essential information</a:t>
            </a:r>
            <a:r>
              <a:rPr lang="en-US" dirty="0"/>
              <a:t>” clauses </a:t>
            </a:r>
            <a:r>
              <a:rPr lang="en-US" b="1" u="sng" dirty="0"/>
              <a:t>have no commas around them.</a:t>
            </a:r>
          </a:p>
          <a:p>
            <a:pPr marL="285750" indent="-285750">
              <a:buFont typeface="Wingdings" panose="05000000000000000000" pitchFamily="2" charset="2"/>
              <a:buChar char="q"/>
            </a:pPr>
            <a:r>
              <a:rPr lang="en-US" dirty="0"/>
              <a:t> </a:t>
            </a:r>
            <a:r>
              <a:rPr lang="en-US" b="1" u="sng" dirty="0">
                <a:solidFill>
                  <a:srgbClr val="FF0000"/>
                </a:solidFill>
              </a:rPr>
              <a:t>These clauses cannot be left out of the sentence </a:t>
            </a:r>
            <a:r>
              <a:rPr lang="en-US" dirty="0"/>
              <a:t>(</a:t>
            </a:r>
            <a:r>
              <a:rPr lang="en-US" b="1" dirty="0">
                <a:solidFill>
                  <a:schemeClr val="accent4">
                    <a:lumMod val="50000"/>
                  </a:schemeClr>
                </a:solidFill>
              </a:rPr>
              <a:t>without changing the meaning – or confusing the reader</a:t>
            </a:r>
            <a:r>
              <a:rPr lang="en-US" dirty="0"/>
              <a:t>).</a:t>
            </a:r>
          </a:p>
          <a:p>
            <a:pPr marL="285750" indent="-285750">
              <a:buFont typeface="Wingdings" panose="05000000000000000000" pitchFamily="2" charset="2"/>
              <a:buChar char="q"/>
            </a:pPr>
            <a:r>
              <a:rPr lang="en-US" b="1" dirty="0"/>
              <a:t>These clauses can use </a:t>
            </a:r>
            <a:r>
              <a:rPr lang="en-US" dirty="0"/>
              <a:t>‘</a:t>
            </a:r>
            <a:r>
              <a:rPr lang="en-US" b="1" dirty="0">
                <a:solidFill>
                  <a:schemeClr val="accent4">
                    <a:lumMod val="50000"/>
                  </a:schemeClr>
                </a:solidFill>
              </a:rPr>
              <a:t>that</a:t>
            </a:r>
            <a:r>
              <a:rPr lang="en-US" dirty="0"/>
              <a:t>’ instead of ‘</a:t>
            </a:r>
            <a:r>
              <a:rPr lang="en-US" b="1" u="sng" dirty="0"/>
              <a:t>who</a:t>
            </a:r>
            <a:r>
              <a:rPr lang="en-US" dirty="0"/>
              <a:t>’ or ‘</a:t>
            </a:r>
            <a:r>
              <a:rPr lang="en-US" b="1" u="sng" dirty="0"/>
              <a:t>which</a:t>
            </a:r>
            <a:r>
              <a:rPr lang="en-US" dirty="0"/>
              <a:t>’.</a:t>
            </a:r>
          </a:p>
        </p:txBody>
      </p:sp>
      <p:sp>
        <p:nvSpPr>
          <p:cNvPr id="16" name="Rectangle 15"/>
          <p:cNvSpPr/>
          <p:nvPr/>
        </p:nvSpPr>
        <p:spPr>
          <a:xfrm>
            <a:off x="154744" y="5126236"/>
            <a:ext cx="11471196" cy="646331"/>
          </a:xfrm>
          <a:prstGeom prst="rect">
            <a:avLst/>
          </a:prstGeom>
          <a:ln>
            <a:solidFill>
              <a:schemeClr val="tx1"/>
            </a:solidFill>
          </a:ln>
        </p:spPr>
        <p:txBody>
          <a:bodyPr wrap="square">
            <a:spAutoFit/>
          </a:bodyPr>
          <a:lstStyle/>
          <a:p>
            <a:pPr marL="285750" indent="-285750">
              <a:buFont typeface="Wingdings" panose="05000000000000000000" pitchFamily="2" charset="2"/>
              <a:buChar char="Ø"/>
            </a:pPr>
            <a:r>
              <a:rPr lang="en-US" dirty="0"/>
              <a:t>e.g. Parks and reserves </a:t>
            </a:r>
            <a:r>
              <a:rPr lang="en-US" b="1" dirty="0">
                <a:solidFill>
                  <a:srgbClr val="C00000"/>
                </a:solidFill>
              </a:rPr>
              <a:t>that </a:t>
            </a:r>
            <a:r>
              <a:rPr lang="en-US" dirty="0"/>
              <a:t>are controlled by the City Council are now being considered as potential sites for cell phone towers.</a:t>
            </a:r>
          </a:p>
        </p:txBody>
      </p:sp>
    </p:spTree>
    <p:extLst>
      <p:ext uri="{BB962C8B-B14F-4D97-AF65-F5344CB8AC3E}">
        <p14:creationId xmlns:p14="http://schemas.microsoft.com/office/powerpoint/2010/main" val="26250104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circle(in)">
                                      <p:cBhvr>
                                        <p:cTn id="28" dur="20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barn(inVertical)">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barn(inVertical)">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nodeType="clickEffect">
                                  <p:stCondLst>
                                    <p:cond delay="0"/>
                                  </p:stCondLst>
                                  <p:childTnLst>
                                    <p:set>
                                      <p:cBhvr>
                                        <p:cTn id="42" dur="1" fill="hold">
                                          <p:stCondLst>
                                            <p:cond delay="0"/>
                                          </p:stCondLst>
                                        </p:cTn>
                                        <p:tgtEl>
                                          <p:spTgt spid="12">
                                            <p:txEl>
                                              <p:pRg st="0" end="0"/>
                                            </p:txEl>
                                          </p:spTgt>
                                        </p:tgtEl>
                                        <p:attrNameLst>
                                          <p:attrName>style.visibility</p:attrName>
                                        </p:attrNameLst>
                                      </p:cBhvr>
                                      <p:to>
                                        <p:strVal val="visible"/>
                                      </p:to>
                                    </p:set>
                                    <p:animEffect transition="in" filter="wheel(1)">
                                      <p:cBhvr>
                                        <p:cTn id="43" dur="2000"/>
                                        <p:tgtEl>
                                          <p:spTgt spid="12">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nodeType="clickEffect">
                                  <p:stCondLst>
                                    <p:cond delay="0"/>
                                  </p:stCondLst>
                                  <p:childTnLst>
                                    <p:set>
                                      <p:cBhvr>
                                        <p:cTn id="47" dur="1" fill="hold">
                                          <p:stCondLst>
                                            <p:cond delay="0"/>
                                          </p:stCondLst>
                                        </p:cTn>
                                        <p:tgtEl>
                                          <p:spTgt spid="12">
                                            <p:txEl>
                                              <p:pRg st="1" end="1"/>
                                            </p:txEl>
                                          </p:spTgt>
                                        </p:tgtEl>
                                        <p:attrNameLst>
                                          <p:attrName>style.visibility</p:attrName>
                                        </p:attrNameLst>
                                      </p:cBhvr>
                                      <p:to>
                                        <p:strVal val="visible"/>
                                      </p:to>
                                    </p:set>
                                    <p:animEffect transition="in" filter="wheel(1)">
                                      <p:cBhvr>
                                        <p:cTn id="48" dur="2000"/>
                                        <p:tgtEl>
                                          <p:spTgt spid="12">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nodeType="clickEffect">
                                  <p:stCondLst>
                                    <p:cond delay="0"/>
                                  </p:stCondLst>
                                  <p:childTnLst>
                                    <p:set>
                                      <p:cBhvr>
                                        <p:cTn id="52" dur="1" fill="hold">
                                          <p:stCondLst>
                                            <p:cond delay="0"/>
                                          </p:stCondLst>
                                        </p:cTn>
                                        <p:tgtEl>
                                          <p:spTgt spid="12">
                                            <p:txEl>
                                              <p:pRg st="2" end="2"/>
                                            </p:txEl>
                                          </p:spTgt>
                                        </p:tgtEl>
                                        <p:attrNameLst>
                                          <p:attrName>style.visibility</p:attrName>
                                        </p:attrNameLst>
                                      </p:cBhvr>
                                      <p:to>
                                        <p:strVal val="visible"/>
                                      </p:to>
                                    </p:set>
                                    <p:animEffect transition="in" filter="wheel(1)">
                                      <p:cBhvr>
                                        <p:cTn id="53" dur="2000"/>
                                        <p:tgtEl>
                                          <p:spTgt spid="12">
                                            <p:txEl>
                                              <p:pRg st="2" end="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1" presetClass="entr" presetSubtype="1" fill="hold" nodeType="clickEffect">
                                  <p:stCondLst>
                                    <p:cond delay="0"/>
                                  </p:stCondLst>
                                  <p:childTnLst>
                                    <p:set>
                                      <p:cBhvr>
                                        <p:cTn id="57" dur="1" fill="hold">
                                          <p:stCondLst>
                                            <p:cond delay="0"/>
                                          </p:stCondLst>
                                        </p:cTn>
                                        <p:tgtEl>
                                          <p:spTgt spid="12">
                                            <p:txEl>
                                              <p:pRg st="3" end="3"/>
                                            </p:txEl>
                                          </p:spTgt>
                                        </p:tgtEl>
                                        <p:attrNameLst>
                                          <p:attrName>style.visibility</p:attrName>
                                        </p:attrNameLst>
                                      </p:cBhvr>
                                      <p:to>
                                        <p:strVal val="visible"/>
                                      </p:to>
                                    </p:set>
                                    <p:animEffect transition="in" filter="wheel(1)">
                                      <p:cBhvr>
                                        <p:cTn id="58" dur="2000"/>
                                        <p:tgtEl>
                                          <p:spTgt spid="12">
                                            <p:txEl>
                                              <p:pRg st="3" end="3"/>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barn(inVertical)">
                                      <p:cBhvr>
                                        <p:cTn id="63" dur="500"/>
                                        <p:tgtEl>
                                          <p:spTgt spid="15"/>
                                        </p:tgtEl>
                                      </p:cBhvr>
                                    </p:animEffect>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nodeType="clickEffect">
                                  <p:stCondLst>
                                    <p:cond delay="0"/>
                                  </p:stCondLst>
                                  <p:childTnLst>
                                    <p:set>
                                      <p:cBhvr>
                                        <p:cTn id="67" dur="1" fill="hold">
                                          <p:stCondLst>
                                            <p:cond delay="0"/>
                                          </p:stCondLst>
                                        </p:cTn>
                                        <p:tgtEl>
                                          <p:spTgt spid="15">
                                            <p:txEl>
                                              <p:pRg st="0" end="0"/>
                                            </p:txEl>
                                          </p:spTgt>
                                        </p:tgtEl>
                                        <p:attrNameLst>
                                          <p:attrName>style.visibility</p:attrName>
                                        </p:attrNameLst>
                                      </p:cBhvr>
                                      <p:to>
                                        <p:strVal val="visible"/>
                                      </p:to>
                                    </p:set>
                                    <p:animEffect transition="in" filter="circle(in)">
                                      <p:cBhvr>
                                        <p:cTn id="68" dur="2000"/>
                                        <p:tgtEl>
                                          <p:spTgt spid="15">
                                            <p:txEl>
                                              <p:pRg st="0" end="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6" presetClass="entr" presetSubtype="16" fill="hold" nodeType="clickEffect">
                                  <p:stCondLst>
                                    <p:cond delay="0"/>
                                  </p:stCondLst>
                                  <p:childTnLst>
                                    <p:set>
                                      <p:cBhvr>
                                        <p:cTn id="72" dur="1" fill="hold">
                                          <p:stCondLst>
                                            <p:cond delay="0"/>
                                          </p:stCondLst>
                                        </p:cTn>
                                        <p:tgtEl>
                                          <p:spTgt spid="15">
                                            <p:txEl>
                                              <p:pRg st="1" end="1"/>
                                            </p:txEl>
                                          </p:spTgt>
                                        </p:tgtEl>
                                        <p:attrNameLst>
                                          <p:attrName>style.visibility</p:attrName>
                                        </p:attrNameLst>
                                      </p:cBhvr>
                                      <p:to>
                                        <p:strVal val="visible"/>
                                      </p:to>
                                    </p:set>
                                    <p:animEffect transition="in" filter="circle(in)">
                                      <p:cBhvr>
                                        <p:cTn id="73" dur="2000"/>
                                        <p:tgtEl>
                                          <p:spTgt spid="15">
                                            <p:txEl>
                                              <p:pRg st="1" end="1"/>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6" presetClass="entr" presetSubtype="16" fill="hold" nodeType="clickEffect">
                                  <p:stCondLst>
                                    <p:cond delay="0"/>
                                  </p:stCondLst>
                                  <p:childTnLst>
                                    <p:set>
                                      <p:cBhvr>
                                        <p:cTn id="77" dur="1" fill="hold">
                                          <p:stCondLst>
                                            <p:cond delay="0"/>
                                          </p:stCondLst>
                                        </p:cTn>
                                        <p:tgtEl>
                                          <p:spTgt spid="15">
                                            <p:txEl>
                                              <p:pRg st="2" end="2"/>
                                            </p:txEl>
                                          </p:spTgt>
                                        </p:tgtEl>
                                        <p:attrNameLst>
                                          <p:attrName>style.visibility</p:attrName>
                                        </p:attrNameLst>
                                      </p:cBhvr>
                                      <p:to>
                                        <p:strVal val="visible"/>
                                      </p:to>
                                    </p:set>
                                    <p:animEffect transition="in" filter="circle(in)">
                                      <p:cBhvr>
                                        <p:cTn id="78" dur="2000"/>
                                        <p:tgtEl>
                                          <p:spTgt spid="15">
                                            <p:txEl>
                                              <p:pRg st="2" end="2"/>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6" presetClass="entr" presetSubtype="16" fill="hold" grpId="0" nodeType="clickEffect">
                                  <p:stCondLst>
                                    <p:cond delay="0"/>
                                  </p:stCondLst>
                                  <p:childTnLst>
                                    <p:set>
                                      <p:cBhvr>
                                        <p:cTn id="82" dur="1" fill="hold">
                                          <p:stCondLst>
                                            <p:cond delay="0"/>
                                          </p:stCondLst>
                                        </p:cTn>
                                        <p:tgtEl>
                                          <p:spTgt spid="16"/>
                                        </p:tgtEl>
                                        <p:attrNameLst>
                                          <p:attrName>style.visibility</p:attrName>
                                        </p:attrNameLst>
                                      </p:cBhvr>
                                      <p:to>
                                        <p:strVal val="visible"/>
                                      </p:to>
                                    </p:set>
                                    <p:animEffect transition="in" filter="circle(in)">
                                      <p:cBhvr>
                                        <p:cTn id="83"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7" grpId="0" animBg="1"/>
      <p:bldP spid="9" grpId="0" animBg="1"/>
      <p:bldP spid="11" grpId="0" animBg="1"/>
      <p:bldP spid="12" grpId="0" animBg="1"/>
      <p:bldP spid="15" grpId="0" animBg="1"/>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2171" y="0"/>
            <a:ext cx="1199869" cy="892629"/>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r>
              <a:rPr lang="en-US" b="1" dirty="0">
                <a:solidFill>
                  <a:schemeClr val="tx1"/>
                </a:solidFill>
              </a:rPr>
              <a:t>Eng. 302 Unit 10 - Lesson 3:Psychology at Work (part 2)</a:t>
            </a:r>
          </a:p>
        </p:txBody>
      </p:sp>
      <p:sp>
        <p:nvSpPr>
          <p:cNvPr id="14" name="Rectangle 13"/>
          <p:cNvSpPr>
            <a:spLocks/>
          </p:cNvSpPr>
          <p:nvPr/>
        </p:nvSpPr>
        <p:spPr>
          <a:xfrm>
            <a:off x="270641" y="6306207"/>
            <a:ext cx="3767959"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6000"/>
              </a:lnSpc>
              <a:spcAft>
                <a:spcPts val="800"/>
              </a:spcAft>
            </a:pPr>
            <a:r>
              <a:rPr lang="en-US" sz="1200" b="1" dirty="0">
                <a:solidFill>
                  <a:schemeClr val="tx1">
                    <a:lumMod val="75000"/>
                    <a:lumOff val="25000"/>
                  </a:schemeClr>
                </a:solidFill>
                <a:latin typeface="Calibri" panose="020F0502020204030204" pitchFamily="34" charset="0"/>
                <a:ea typeface="Calibri" panose="020F0502020204030204" pitchFamily="34" charset="0"/>
                <a:cs typeface="Sakkal Majalla" panose="02000000000000000000" pitchFamily="2" charset="-78"/>
              </a:rPr>
              <a:t>Ministry of Education - Second Semester 2020-2021</a:t>
            </a:r>
            <a:endParaRPr lang="en-US" sz="1050" dirty="0">
              <a:solidFill>
                <a:schemeClr val="tx1">
                  <a:lumMod val="75000"/>
                  <a:lumOff val="25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2" name="Rectangle 1"/>
          <p:cNvSpPr/>
          <p:nvPr/>
        </p:nvSpPr>
        <p:spPr>
          <a:xfrm>
            <a:off x="134099" y="892629"/>
            <a:ext cx="11771399" cy="4662815"/>
          </a:xfrm>
          <a:prstGeom prst="rect">
            <a:avLst/>
          </a:prstGeom>
          <a:ln>
            <a:solidFill>
              <a:schemeClr val="tx1"/>
            </a:solidFill>
          </a:ln>
        </p:spPr>
        <p:txBody>
          <a:bodyPr wrap="square">
            <a:spAutoFit/>
          </a:bodyPr>
          <a:lstStyle/>
          <a:p>
            <a:pPr marL="285750" indent="-285750">
              <a:lnSpc>
                <a:spcPct val="150000"/>
              </a:lnSpc>
              <a:buFont typeface="Wingdings" panose="05000000000000000000" pitchFamily="2" charset="2"/>
              <a:buChar char="q"/>
            </a:pPr>
            <a:r>
              <a:rPr lang="en-US" b="1" dirty="0"/>
              <a:t>“</a:t>
            </a:r>
            <a:r>
              <a:rPr lang="en-US" b="1" dirty="0">
                <a:solidFill>
                  <a:srgbClr val="FF0000"/>
                </a:solidFill>
              </a:rPr>
              <a:t>Extra information</a:t>
            </a:r>
            <a:r>
              <a:rPr lang="en-US" b="1" dirty="0"/>
              <a:t>” relative clauses (known as </a:t>
            </a:r>
            <a:r>
              <a:rPr lang="en-US" b="1" u="sng" dirty="0"/>
              <a:t>non-defining</a:t>
            </a:r>
            <a:r>
              <a:rPr lang="en-US" b="1" dirty="0"/>
              <a:t> or </a:t>
            </a:r>
            <a:r>
              <a:rPr lang="en-US" b="1" u="sng" dirty="0"/>
              <a:t>non-identifying</a:t>
            </a:r>
            <a:r>
              <a:rPr lang="en-US" b="1" dirty="0"/>
              <a:t> or </a:t>
            </a:r>
            <a:r>
              <a:rPr lang="en-US" b="1" u="sng" dirty="0"/>
              <a:t>non-restrictive relative clauses</a:t>
            </a:r>
            <a:r>
              <a:rPr lang="en-US" b="1" dirty="0"/>
              <a:t>)</a:t>
            </a:r>
          </a:p>
          <a:p>
            <a:pPr marL="285750" indent="-285750">
              <a:lnSpc>
                <a:spcPct val="150000"/>
              </a:lnSpc>
              <a:buFont typeface="Wingdings" panose="05000000000000000000" pitchFamily="2" charset="2"/>
              <a:buChar char="q"/>
            </a:pPr>
            <a:r>
              <a:rPr lang="en-US" b="1" dirty="0">
                <a:solidFill>
                  <a:schemeClr val="accent4">
                    <a:lumMod val="50000"/>
                  </a:schemeClr>
                </a:solidFill>
              </a:rPr>
              <a:t>These clauses simply give us some additional information about the person or thing being discussed (but that information is not essential to the meaning of the sentence).</a:t>
            </a:r>
          </a:p>
          <a:p>
            <a:pPr marL="285750" indent="-285750">
              <a:lnSpc>
                <a:spcPct val="150000"/>
              </a:lnSpc>
              <a:buFont typeface="Wingdings" panose="05000000000000000000" pitchFamily="2" charset="2"/>
              <a:buChar char="Ø"/>
            </a:pPr>
            <a:r>
              <a:rPr lang="en-US" dirty="0"/>
              <a:t>e.g. The city's parks and reserves</a:t>
            </a:r>
            <a:r>
              <a:rPr lang="en-US" dirty="0">
                <a:solidFill>
                  <a:srgbClr val="FF0000"/>
                </a:solidFill>
              </a:rPr>
              <a:t>,</a:t>
            </a:r>
            <a:r>
              <a:rPr lang="en-US" dirty="0"/>
              <a:t> </a:t>
            </a:r>
            <a:r>
              <a:rPr lang="en-US" b="1" dirty="0">
                <a:solidFill>
                  <a:schemeClr val="accent4">
                    <a:lumMod val="50000"/>
                  </a:schemeClr>
                </a:solidFill>
              </a:rPr>
              <a:t>which </a:t>
            </a:r>
            <a:r>
              <a:rPr lang="en-US" dirty="0"/>
              <a:t>are controlled by the City Council </a:t>
            </a:r>
            <a:r>
              <a:rPr lang="en-US" dirty="0">
                <a:solidFill>
                  <a:srgbClr val="FF0000"/>
                </a:solidFill>
              </a:rPr>
              <a:t>,</a:t>
            </a:r>
            <a:r>
              <a:rPr lang="en-US" dirty="0"/>
              <a:t> are now being considered as potential sites for cell phone towers.</a:t>
            </a:r>
          </a:p>
          <a:p>
            <a:pPr marL="285750" indent="-285750">
              <a:lnSpc>
                <a:spcPct val="150000"/>
              </a:lnSpc>
              <a:buFont typeface="Wingdings" panose="05000000000000000000" pitchFamily="2" charset="2"/>
              <a:buChar char="v"/>
            </a:pPr>
            <a:r>
              <a:rPr lang="en-US" b="1" u="sng" dirty="0"/>
              <a:t>In other words</a:t>
            </a:r>
            <a:r>
              <a:rPr lang="en-US" dirty="0"/>
              <a:t>, </a:t>
            </a:r>
            <a:r>
              <a:rPr lang="en-US" b="1" dirty="0">
                <a:solidFill>
                  <a:srgbClr val="FF0000"/>
                </a:solidFill>
              </a:rPr>
              <a:t>all the parks and reserves that are controlled by the City Council and all are being considered as potential sites.</a:t>
            </a:r>
          </a:p>
          <a:p>
            <a:pPr marL="285750" indent="-285750">
              <a:lnSpc>
                <a:spcPct val="150000"/>
              </a:lnSpc>
              <a:buFont typeface="Wingdings" panose="05000000000000000000" pitchFamily="2" charset="2"/>
              <a:buChar char="q"/>
            </a:pPr>
            <a:r>
              <a:rPr lang="en-US" b="1" u="sng" dirty="0">
                <a:solidFill>
                  <a:schemeClr val="accent4">
                    <a:lumMod val="50000"/>
                  </a:schemeClr>
                </a:solidFill>
              </a:rPr>
              <a:t>These clauses are separated from the main clause of the sentence by commas </a:t>
            </a:r>
            <a:r>
              <a:rPr lang="en-US" dirty="0"/>
              <a:t>(</a:t>
            </a:r>
            <a:r>
              <a:rPr lang="en-US" b="1" u="sng" dirty="0"/>
              <a:t>because the clause, to some extent, interrupts the sentence</a:t>
            </a:r>
            <a:r>
              <a:rPr lang="en-US" dirty="0"/>
              <a:t>).</a:t>
            </a:r>
          </a:p>
          <a:p>
            <a:pPr marL="285750" indent="-285750">
              <a:lnSpc>
                <a:spcPct val="150000"/>
              </a:lnSpc>
              <a:buFont typeface="Wingdings" panose="05000000000000000000" pitchFamily="2" charset="2"/>
              <a:buChar char="Ø"/>
            </a:pPr>
            <a:r>
              <a:rPr lang="en-US" b="1" dirty="0">
                <a:solidFill>
                  <a:schemeClr val="accent4">
                    <a:lumMod val="50000"/>
                  </a:schemeClr>
                </a:solidFill>
              </a:rPr>
              <a:t>These clauses can be left out of the sentence </a:t>
            </a:r>
            <a:r>
              <a:rPr lang="en-US" dirty="0"/>
              <a:t>(</a:t>
            </a:r>
            <a:r>
              <a:rPr lang="en-US" b="1" u="sng" dirty="0"/>
              <a:t>without changing the meaning or confusing the reader</a:t>
            </a:r>
            <a:r>
              <a:rPr lang="en-US" dirty="0"/>
              <a:t>).</a:t>
            </a:r>
          </a:p>
          <a:p>
            <a:pPr marL="285750" indent="-285750">
              <a:lnSpc>
                <a:spcPct val="150000"/>
              </a:lnSpc>
              <a:buFont typeface="Wingdings" panose="05000000000000000000" pitchFamily="2" charset="2"/>
              <a:buChar char="Ø"/>
            </a:pPr>
            <a:r>
              <a:rPr lang="en-US" b="1" u="sng" dirty="0">
                <a:solidFill>
                  <a:srgbClr val="C00000"/>
                </a:solidFill>
              </a:rPr>
              <a:t>THESE CLAUSES CANNOT USE ‘THAT’ INSTEAD OF ‘WHO’ OR ‘WHICH’.</a:t>
            </a:r>
          </a:p>
        </p:txBody>
      </p:sp>
      <p:sp>
        <p:nvSpPr>
          <p:cNvPr id="4" name="Rectangle 3"/>
          <p:cNvSpPr/>
          <p:nvPr/>
        </p:nvSpPr>
        <p:spPr>
          <a:xfrm>
            <a:off x="270641" y="261648"/>
            <a:ext cx="1457963" cy="461665"/>
          </a:xfrm>
          <a:prstGeom prst="rect">
            <a:avLst/>
          </a:prstGeom>
          <a:ln>
            <a:solidFill>
              <a:srgbClr val="C00000"/>
            </a:solidFill>
          </a:ln>
        </p:spPr>
        <p:txBody>
          <a:bodyPr wrap="none">
            <a:spAutoFit/>
          </a:bodyPr>
          <a:lstStyle/>
          <a:p>
            <a:r>
              <a:rPr lang="en-US" sz="2400" b="1" dirty="0">
                <a:solidFill>
                  <a:srgbClr val="C00000"/>
                </a:solidFill>
              </a:rPr>
              <a:t>However, </a:t>
            </a:r>
          </a:p>
        </p:txBody>
      </p:sp>
    </p:spTree>
    <p:extLst>
      <p:ext uri="{BB962C8B-B14F-4D97-AF65-F5344CB8AC3E}">
        <p14:creationId xmlns:p14="http://schemas.microsoft.com/office/powerpoint/2010/main" val="23950805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circle(in)">
                                      <p:cBhvr>
                                        <p:cTn id="17" dur="20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circle(in)">
                                      <p:cBhvr>
                                        <p:cTn id="22" dur="20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circle(in)">
                                      <p:cBhvr>
                                        <p:cTn id="27" dur="2000"/>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Effect transition="in" filter="circle(in)">
                                      <p:cBhvr>
                                        <p:cTn id="32" dur="2000"/>
                                        <p:tgtEl>
                                          <p:spTgt spid="2">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Effect transition="in" filter="circle(in)">
                                      <p:cBhvr>
                                        <p:cTn id="37" dur="20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circle(in)">
                                      <p:cBhvr>
                                        <p:cTn id="42" dur="2000"/>
                                        <p:tgtEl>
                                          <p:spTgt spid="2">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2">
                                            <p:txEl>
                                              <p:pRg st="6" end="6"/>
                                            </p:txEl>
                                          </p:spTgt>
                                        </p:tgtEl>
                                        <p:attrNameLst>
                                          <p:attrName>style.visibility</p:attrName>
                                        </p:attrNameLst>
                                      </p:cBhvr>
                                      <p:to>
                                        <p:strVal val="visible"/>
                                      </p:to>
                                    </p:set>
                                    <p:animEffect transition="in" filter="circle(in)">
                                      <p:cBhvr>
                                        <p:cTn id="47"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08229" y="0"/>
            <a:ext cx="633811" cy="693721"/>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r>
              <a:rPr lang="en-US" b="1" dirty="0">
                <a:solidFill>
                  <a:schemeClr val="tx1"/>
                </a:solidFill>
              </a:rPr>
              <a:t>Eng. 302 Unit 10 - Lesson 3:Psychology at Work (part 2)</a:t>
            </a:r>
          </a:p>
        </p:txBody>
      </p:sp>
      <p:sp>
        <p:nvSpPr>
          <p:cNvPr id="14" name="Rectangle 13"/>
          <p:cNvSpPr>
            <a:spLocks/>
          </p:cNvSpPr>
          <p:nvPr/>
        </p:nvSpPr>
        <p:spPr>
          <a:xfrm>
            <a:off x="270641" y="6306207"/>
            <a:ext cx="3767959"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6000"/>
              </a:lnSpc>
              <a:spcAft>
                <a:spcPts val="800"/>
              </a:spcAft>
            </a:pPr>
            <a:r>
              <a:rPr lang="en-US" sz="1200" b="1" dirty="0">
                <a:solidFill>
                  <a:schemeClr val="tx1">
                    <a:lumMod val="75000"/>
                    <a:lumOff val="25000"/>
                  </a:schemeClr>
                </a:solidFill>
                <a:latin typeface="Calibri" panose="020F0502020204030204" pitchFamily="34" charset="0"/>
                <a:ea typeface="Calibri" panose="020F0502020204030204" pitchFamily="34" charset="0"/>
                <a:cs typeface="Sakkal Majalla" panose="02000000000000000000" pitchFamily="2" charset="-78"/>
              </a:rPr>
              <a:t>Ministry of Education - Second Semester 2020-2021</a:t>
            </a:r>
            <a:endParaRPr lang="en-US" sz="1050" dirty="0">
              <a:solidFill>
                <a:schemeClr val="tx1">
                  <a:lumMod val="75000"/>
                  <a:lumOff val="25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73759" y="791769"/>
            <a:ext cx="12044481" cy="1200329"/>
          </a:xfrm>
          <a:prstGeom prst="rect">
            <a:avLst/>
          </a:prstGeom>
          <a:ln>
            <a:solidFill>
              <a:schemeClr val="tx1"/>
            </a:solidFill>
          </a:ln>
        </p:spPr>
        <p:txBody>
          <a:bodyPr wrap="square">
            <a:spAutoFit/>
          </a:bodyPr>
          <a:lstStyle/>
          <a:p>
            <a:pPr marL="285750" indent="-285750">
              <a:buFont typeface="Wingdings" panose="05000000000000000000" pitchFamily="2" charset="2"/>
              <a:buChar char="q"/>
            </a:pPr>
            <a:r>
              <a:rPr lang="en-US" b="1" dirty="0">
                <a:solidFill>
                  <a:schemeClr val="accent4">
                    <a:lumMod val="50000"/>
                  </a:schemeClr>
                </a:solidFill>
              </a:rPr>
              <a:t>When the relative pronoun (e.g. that or which) is the </a:t>
            </a:r>
            <a:r>
              <a:rPr lang="en-US" b="1" u="sng" dirty="0">
                <a:solidFill>
                  <a:srgbClr val="FF0000"/>
                </a:solidFill>
              </a:rPr>
              <a:t>object of an essential information clause</a:t>
            </a:r>
            <a:r>
              <a:rPr lang="en-US" b="1" dirty="0">
                <a:solidFill>
                  <a:schemeClr val="accent4">
                    <a:lumMod val="50000"/>
                  </a:schemeClr>
                </a:solidFill>
              </a:rPr>
              <a:t>, </a:t>
            </a:r>
            <a:r>
              <a:rPr lang="en-US" b="1" u="sng" dirty="0">
                <a:solidFill>
                  <a:schemeClr val="accent4">
                    <a:lumMod val="50000"/>
                  </a:schemeClr>
                </a:solidFill>
              </a:rPr>
              <a:t>you can omit the relative pronoun.</a:t>
            </a:r>
          </a:p>
          <a:p>
            <a:r>
              <a:rPr lang="en-US" dirty="0"/>
              <a:t>      e.g. The technique </a:t>
            </a:r>
            <a:r>
              <a:rPr lang="en-US" b="1" dirty="0">
                <a:solidFill>
                  <a:srgbClr val="FF0000"/>
                </a:solidFill>
              </a:rPr>
              <a:t>that </a:t>
            </a:r>
            <a:r>
              <a:rPr lang="en-US" dirty="0"/>
              <a:t>this study used was first developed for small firms.</a:t>
            </a:r>
          </a:p>
          <a:p>
            <a:r>
              <a:rPr lang="en-US" b="1" dirty="0"/>
              <a:t>       or</a:t>
            </a:r>
            <a:r>
              <a:rPr lang="en-US" dirty="0"/>
              <a:t>    The technique this study used was first developed for small firms.</a:t>
            </a:r>
          </a:p>
        </p:txBody>
      </p:sp>
      <p:sp>
        <p:nvSpPr>
          <p:cNvPr id="8" name="Rectangle 7"/>
          <p:cNvSpPr/>
          <p:nvPr/>
        </p:nvSpPr>
        <p:spPr>
          <a:xfrm>
            <a:off x="80328" y="2037410"/>
            <a:ext cx="12044481" cy="1477328"/>
          </a:xfrm>
          <a:prstGeom prst="rect">
            <a:avLst/>
          </a:prstGeom>
          <a:ln>
            <a:solidFill>
              <a:schemeClr val="tx1"/>
            </a:solidFill>
          </a:ln>
        </p:spPr>
        <p:txBody>
          <a:bodyPr wrap="square">
            <a:spAutoFit/>
          </a:bodyPr>
          <a:lstStyle/>
          <a:p>
            <a:pPr marL="285750" indent="-285750">
              <a:buFont typeface="Wingdings" panose="05000000000000000000" pitchFamily="2" charset="2"/>
              <a:buChar char="q"/>
            </a:pPr>
            <a:r>
              <a:rPr lang="en-US" b="1" dirty="0">
                <a:solidFill>
                  <a:schemeClr val="accent4">
                    <a:lumMod val="50000"/>
                  </a:schemeClr>
                </a:solidFill>
              </a:rPr>
              <a:t>When the relative pronoun is the </a:t>
            </a:r>
            <a:r>
              <a:rPr lang="en-US" b="1" dirty="0">
                <a:solidFill>
                  <a:srgbClr val="FF0000"/>
                </a:solidFill>
              </a:rPr>
              <a:t>subject of an essential information </a:t>
            </a:r>
            <a:r>
              <a:rPr lang="en-US" b="1" dirty="0">
                <a:solidFill>
                  <a:schemeClr val="accent4">
                    <a:lumMod val="50000"/>
                  </a:schemeClr>
                </a:solidFill>
              </a:rPr>
              <a:t>or </a:t>
            </a:r>
            <a:r>
              <a:rPr lang="en-US" b="1" dirty="0">
                <a:solidFill>
                  <a:srgbClr val="FF0000"/>
                </a:solidFill>
              </a:rPr>
              <a:t>an extra information relative clause</a:t>
            </a:r>
            <a:r>
              <a:rPr lang="en-US" b="1" dirty="0">
                <a:solidFill>
                  <a:schemeClr val="accent4">
                    <a:lumMod val="50000"/>
                  </a:schemeClr>
                </a:solidFill>
              </a:rPr>
              <a:t>, </a:t>
            </a:r>
            <a:r>
              <a:rPr lang="en-US" b="1" u="sng" dirty="0">
                <a:solidFill>
                  <a:schemeClr val="accent4">
                    <a:lumMod val="50000"/>
                  </a:schemeClr>
                </a:solidFill>
              </a:rPr>
              <a:t>you can reduce the clause in several ways</a:t>
            </a:r>
            <a:r>
              <a:rPr lang="en-US" dirty="0"/>
              <a:t>:</a:t>
            </a:r>
          </a:p>
          <a:p>
            <a:pPr marL="285750" indent="-285750">
              <a:buFont typeface="Wingdings" panose="05000000000000000000" pitchFamily="2" charset="2"/>
              <a:buChar char="q"/>
            </a:pPr>
            <a:r>
              <a:rPr lang="en-US" dirty="0"/>
              <a:t> </a:t>
            </a:r>
            <a:r>
              <a:rPr lang="en-US" b="1" dirty="0"/>
              <a:t>If the clause contains the </a:t>
            </a:r>
            <a:r>
              <a:rPr lang="en-US" b="1" dirty="0">
                <a:solidFill>
                  <a:srgbClr val="FF0000"/>
                </a:solidFill>
              </a:rPr>
              <a:t>verb</a:t>
            </a:r>
            <a:r>
              <a:rPr lang="en-US" b="1" dirty="0"/>
              <a:t> “</a:t>
            </a:r>
            <a:r>
              <a:rPr lang="en-US" b="1" dirty="0">
                <a:solidFill>
                  <a:srgbClr val="FF0000"/>
                </a:solidFill>
              </a:rPr>
              <a:t>be</a:t>
            </a:r>
            <a:r>
              <a:rPr lang="en-US" b="1" dirty="0"/>
              <a:t>” </a:t>
            </a:r>
            <a:r>
              <a:rPr lang="en-US" b="1" dirty="0">
                <a:solidFill>
                  <a:srgbClr val="FF0000"/>
                </a:solidFill>
              </a:rPr>
              <a:t>plus a phrase</a:t>
            </a:r>
            <a:r>
              <a:rPr lang="en-US" b="1" dirty="0"/>
              <a:t>, </a:t>
            </a:r>
            <a:r>
              <a:rPr lang="en-US" b="1" u="sng" dirty="0">
                <a:solidFill>
                  <a:schemeClr val="accent4">
                    <a:lumMod val="50000"/>
                  </a:schemeClr>
                </a:solidFill>
              </a:rPr>
              <a:t>you can omit the relative pronoun and “be”:</a:t>
            </a:r>
          </a:p>
          <a:p>
            <a:pPr marL="285750" indent="-285750">
              <a:buFont typeface="Wingdings" panose="05000000000000000000" pitchFamily="2" charset="2"/>
              <a:buChar char="Ø"/>
            </a:pPr>
            <a:r>
              <a:rPr lang="en-US" dirty="0"/>
              <a:t>e.g. Community groups </a:t>
            </a:r>
            <a:r>
              <a:rPr lang="en-US" b="1" u="sng" dirty="0">
                <a:solidFill>
                  <a:srgbClr val="FF0000"/>
                </a:solidFill>
              </a:rPr>
              <a:t>that are </a:t>
            </a:r>
            <a:r>
              <a:rPr lang="en-US" dirty="0"/>
              <a:t>eligible for training incentives tend to have …</a:t>
            </a:r>
          </a:p>
          <a:p>
            <a:r>
              <a:rPr lang="en-US" dirty="0"/>
              <a:t>       </a:t>
            </a:r>
            <a:r>
              <a:rPr lang="en-US" b="1" dirty="0"/>
              <a:t>or</a:t>
            </a:r>
            <a:r>
              <a:rPr lang="en-US" dirty="0"/>
              <a:t>  Community groups eligible for training incentives tend to have …</a:t>
            </a:r>
          </a:p>
        </p:txBody>
      </p:sp>
      <p:sp>
        <p:nvSpPr>
          <p:cNvPr id="9" name="Rectangle 8"/>
          <p:cNvSpPr/>
          <p:nvPr/>
        </p:nvSpPr>
        <p:spPr>
          <a:xfrm>
            <a:off x="82769" y="3572573"/>
            <a:ext cx="12042040" cy="1200329"/>
          </a:xfrm>
          <a:prstGeom prst="rect">
            <a:avLst/>
          </a:prstGeom>
          <a:ln>
            <a:solidFill>
              <a:schemeClr val="tx1"/>
            </a:solidFill>
          </a:ln>
        </p:spPr>
        <p:txBody>
          <a:bodyPr wrap="square">
            <a:spAutoFit/>
          </a:bodyPr>
          <a:lstStyle/>
          <a:p>
            <a:pPr marL="285750" indent="-285750">
              <a:buFont typeface="Wingdings" panose="05000000000000000000" pitchFamily="2" charset="2"/>
              <a:buChar char="q"/>
            </a:pPr>
            <a:r>
              <a:rPr lang="en-US" b="1" dirty="0">
                <a:solidFill>
                  <a:srgbClr val="FF0000"/>
                </a:solidFill>
              </a:rPr>
              <a:t>If the clause contains an active verb</a:t>
            </a:r>
            <a:r>
              <a:rPr lang="en-US" dirty="0"/>
              <a:t>, </a:t>
            </a:r>
            <a:r>
              <a:rPr lang="en-US" b="1" u="sng" dirty="0">
                <a:solidFill>
                  <a:schemeClr val="accent4">
                    <a:lumMod val="50000"/>
                  </a:schemeClr>
                </a:solidFill>
              </a:rPr>
              <a:t>you can omit the relative pronoun and change the verb to a present participle</a:t>
            </a:r>
            <a:r>
              <a:rPr lang="en-US" dirty="0"/>
              <a:t>,         i.e. an </a:t>
            </a:r>
            <a:r>
              <a:rPr lang="en-US" b="1" dirty="0">
                <a:solidFill>
                  <a:srgbClr val="FF0000"/>
                </a:solidFill>
              </a:rPr>
              <a:t>–</a:t>
            </a:r>
            <a:r>
              <a:rPr lang="en-US" b="1" dirty="0" err="1">
                <a:solidFill>
                  <a:srgbClr val="FF0000"/>
                </a:solidFill>
              </a:rPr>
              <a:t>ing</a:t>
            </a:r>
            <a:r>
              <a:rPr lang="en-US" b="1" dirty="0">
                <a:solidFill>
                  <a:srgbClr val="FF0000"/>
                </a:solidFill>
              </a:rPr>
              <a:t> form </a:t>
            </a:r>
            <a:r>
              <a:rPr lang="en-US" dirty="0"/>
              <a:t>(</a:t>
            </a:r>
            <a:r>
              <a:rPr lang="en-US" b="1" u="sng" dirty="0"/>
              <a:t>regardless of the tense of the original verb</a:t>
            </a:r>
            <a:r>
              <a:rPr lang="en-US" dirty="0"/>
              <a:t>) :</a:t>
            </a:r>
          </a:p>
          <a:p>
            <a:pPr marL="285750" indent="-285750">
              <a:buFont typeface="Wingdings" panose="05000000000000000000" pitchFamily="2" charset="2"/>
              <a:buChar char="Ø"/>
            </a:pPr>
            <a:r>
              <a:rPr lang="en-US" dirty="0"/>
              <a:t>e.g. There is no evidence </a:t>
            </a:r>
            <a:r>
              <a:rPr lang="en-US" b="1" dirty="0">
                <a:solidFill>
                  <a:srgbClr val="FF0000"/>
                </a:solidFill>
              </a:rPr>
              <a:t>that</a:t>
            </a:r>
            <a:r>
              <a:rPr lang="en-US" dirty="0"/>
              <a:t> companies </a:t>
            </a:r>
            <a:r>
              <a:rPr lang="en-US" b="1" dirty="0">
                <a:solidFill>
                  <a:srgbClr val="C00000"/>
                </a:solidFill>
              </a:rPr>
              <a:t>which employ </a:t>
            </a:r>
            <a:r>
              <a:rPr lang="en-US" dirty="0"/>
              <a:t>fewer than twenty people are …</a:t>
            </a:r>
          </a:p>
          <a:p>
            <a:r>
              <a:rPr lang="en-US" dirty="0"/>
              <a:t>      </a:t>
            </a:r>
            <a:r>
              <a:rPr lang="en-US" b="1" dirty="0"/>
              <a:t>or</a:t>
            </a:r>
            <a:r>
              <a:rPr lang="en-US" dirty="0"/>
              <a:t>   There is no evidence </a:t>
            </a:r>
            <a:r>
              <a:rPr lang="en-US" b="1" dirty="0">
                <a:solidFill>
                  <a:srgbClr val="FF0000"/>
                </a:solidFill>
              </a:rPr>
              <a:t>that</a:t>
            </a:r>
            <a:r>
              <a:rPr lang="en-US" dirty="0"/>
              <a:t> companies employ</a:t>
            </a:r>
            <a:r>
              <a:rPr lang="en-US" b="1" dirty="0">
                <a:solidFill>
                  <a:srgbClr val="C00000"/>
                </a:solidFill>
              </a:rPr>
              <a:t>ing</a:t>
            </a:r>
            <a:r>
              <a:rPr lang="en-US" dirty="0"/>
              <a:t> fewer than twenty people are …</a:t>
            </a:r>
          </a:p>
        </p:txBody>
      </p:sp>
      <p:sp>
        <p:nvSpPr>
          <p:cNvPr id="10" name="Rectangle 9"/>
          <p:cNvSpPr/>
          <p:nvPr/>
        </p:nvSpPr>
        <p:spPr>
          <a:xfrm>
            <a:off x="80328" y="4823045"/>
            <a:ext cx="12044481" cy="1200329"/>
          </a:xfrm>
          <a:prstGeom prst="rect">
            <a:avLst/>
          </a:prstGeom>
          <a:ln>
            <a:solidFill>
              <a:schemeClr val="tx1"/>
            </a:solidFill>
          </a:ln>
        </p:spPr>
        <p:txBody>
          <a:bodyPr wrap="square">
            <a:spAutoFit/>
          </a:bodyPr>
          <a:lstStyle/>
          <a:p>
            <a:pPr marL="285750" indent="-285750">
              <a:buFont typeface="Wingdings" panose="05000000000000000000" pitchFamily="2" charset="2"/>
              <a:buChar char="q"/>
            </a:pPr>
            <a:r>
              <a:rPr lang="en-US" b="1" dirty="0">
                <a:solidFill>
                  <a:srgbClr val="FF0000"/>
                </a:solidFill>
              </a:rPr>
              <a:t>If the clause contains a passive verb</a:t>
            </a:r>
            <a:r>
              <a:rPr lang="en-US" dirty="0"/>
              <a:t>, </a:t>
            </a:r>
            <a:r>
              <a:rPr lang="en-US" b="1" u="sng" dirty="0">
                <a:solidFill>
                  <a:schemeClr val="accent4">
                    <a:lumMod val="50000"/>
                  </a:schemeClr>
                </a:solidFill>
              </a:rPr>
              <a:t>you can omit the relative pronoun and change the verb to a past participle</a:t>
            </a:r>
            <a:r>
              <a:rPr lang="en-US" dirty="0"/>
              <a:t>,               i.e. an </a:t>
            </a:r>
            <a:r>
              <a:rPr lang="en-US" b="1" dirty="0">
                <a:solidFill>
                  <a:srgbClr val="FF0000"/>
                </a:solidFill>
              </a:rPr>
              <a:t>–</a:t>
            </a:r>
            <a:r>
              <a:rPr lang="en-US" b="1" dirty="0" err="1">
                <a:solidFill>
                  <a:srgbClr val="FF0000"/>
                </a:solidFill>
              </a:rPr>
              <a:t>ed</a:t>
            </a:r>
            <a:r>
              <a:rPr lang="en-US" b="1" dirty="0">
                <a:solidFill>
                  <a:srgbClr val="FF0000"/>
                </a:solidFill>
              </a:rPr>
              <a:t> form </a:t>
            </a:r>
            <a:r>
              <a:rPr lang="en-US" dirty="0"/>
              <a:t>(</a:t>
            </a:r>
            <a:r>
              <a:rPr lang="en-US" b="1" u="sng" dirty="0"/>
              <a:t>regardless of the tense of the original verb</a:t>
            </a:r>
            <a:r>
              <a:rPr lang="en-US" dirty="0"/>
              <a:t>) :</a:t>
            </a:r>
          </a:p>
          <a:p>
            <a:pPr marL="285750" lvl="0" indent="-285750">
              <a:buFont typeface="Wingdings" panose="05000000000000000000" pitchFamily="2" charset="2"/>
              <a:buChar char="Ø"/>
            </a:pPr>
            <a:r>
              <a:rPr lang="en-US" dirty="0">
                <a:solidFill>
                  <a:prstClr val="black"/>
                </a:solidFill>
              </a:rPr>
              <a:t>e.g. Parks and reserves </a:t>
            </a:r>
            <a:r>
              <a:rPr lang="en-US" b="1" dirty="0">
                <a:solidFill>
                  <a:srgbClr val="FF0000"/>
                </a:solidFill>
              </a:rPr>
              <a:t>that</a:t>
            </a:r>
            <a:r>
              <a:rPr lang="en-US" dirty="0">
                <a:solidFill>
                  <a:prstClr val="black"/>
                </a:solidFill>
              </a:rPr>
              <a:t> </a:t>
            </a:r>
            <a:r>
              <a:rPr lang="en-US" b="1" u="sng" dirty="0">
                <a:solidFill>
                  <a:srgbClr val="C00000"/>
                </a:solidFill>
              </a:rPr>
              <a:t>are controlled </a:t>
            </a:r>
            <a:r>
              <a:rPr lang="en-US" dirty="0">
                <a:solidFill>
                  <a:prstClr val="black"/>
                </a:solidFill>
              </a:rPr>
              <a:t>by the City Council are …</a:t>
            </a:r>
          </a:p>
          <a:p>
            <a:pPr lvl="0"/>
            <a:r>
              <a:rPr lang="en-US" b="1" dirty="0">
                <a:solidFill>
                  <a:prstClr val="black"/>
                </a:solidFill>
              </a:rPr>
              <a:t>       or  </a:t>
            </a:r>
            <a:r>
              <a:rPr lang="en-US" dirty="0">
                <a:solidFill>
                  <a:prstClr val="black"/>
                </a:solidFill>
              </a:rPr>
              <a:t>Parks and reserves </a:t>
            </a:r>
            <a:r>
              <a:rPr lang="en-US" b="1" dirty="0">
                <a:solidFill>
                  <a:srgbClr val="C00000"/>
                </a:solidFill>
              </a:rPr>
              <a:t>controlled </a:t>
            </a:r>
            <a:r>
              <a:rPr lang="en-US" dirty="0">
                <a:solidFill>
                  <a:prstClr val="black"/>
                </a:solidFill>
              </a:rPr>
              <a:t>by the City Council are ...</a:t>
            </a:r>
          </a:p>
        </p:txBody>
      </p:sp>
      <p:sp>
        <p:nvSpPr>
          <p:cNvPr id="13" name="Rectangle 12"/>
          <p:cNvSpPr/>
          <p:nvPr/>
        </p:nvSpPr>
        <p:spPr>
          <a:xfrm>
            <a:off x="80328" y="226102"/>
            <a:ext cx="3238772" cy="369332"/>
          </a:xfrm>
          <a:prstGeom prst="rect">
            <a:avLst/>
          </a:prstGeom>
          <a:ln>
            <a:solidFill>
              <a:srgbClr val="C00000"/>
            </a:solidFill>
          </a:ln>
        </p:spPr>
        <p:txBody>
          <a:bodyPr wrap="none">
            <a:spAutoFit/>
          </a:bodyPr>
          <a:lstStyle/>
          <a:p>
            <a:pPr lvl="0"/>
            <a:r>
              <a:rPr lang="en-US" b="1" dirty="0">
                <a:solidFill>
                  <a:srgbClr val="C00000"/>
                </a:solidFill>
              </a:rPr>
              <a:t>Writing reduced relative clauses</a:t>
            </a:r>
          </a:p>
        </p:txBody>
      </p:sp>
      <p:sp>
        <p:nvSpPr>
          <p:cNvPr id="15" name="Rectangle 14"/>
          <p:cNvSpPr/>
          <p:nvPr/>
        </p:nvSpPr>
        <p:spPr>
          <a:xfrm>
            <a:off x="3437446" y="87603"/>
            <a:ext cx="7415611" cy="646331"/>
          </a:xfrm>
          <a:prstGeom prst="rect">
            <a:avLst/>
          </a:prstGeom>
          <a:ln>
            <a:solidFill>
              <a:srgbClr val="002060"/>
            </a:solidFill>
          </a:ln>
        </p:spPr>
        <p:txBody>
          <a:bodyPr wrap="square">
            <a:spAutoFit/>
          </a:bodyPr>
          <a:lstStyle/>
          <a:p>
            <a:r>
              <a:rPr lang="en-US" b="1" dirty="0">
                <a:solidFill>
                  <a:srgbClr val="002060"/>
                </a:solidFill>
              </a:rPr>
              <a:t>In academic writing, information tends to be presented in a ‘condensed’ form. One way of condensing information is to use reduced relative clauses.</a:t>
            </a:r>
          </a:p>
        </p:txBody>
      </p:sp>
    </p:spTree>
    <p:extLst>
      <p:ext uri="{BB962C8B-B14F-4D97-AF65-F5344CB8AC3E}">
        <p14:creationId xmlns:p14="http://schemas.microsoft.com/office/powerpoint/2010/main" val="38280559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circle(in)">
                                      <p:cBhvr>
                                        <p:cTn id="14" dur="20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circle(in)">
                                      <p:cBhvr>
                                        <p:cTn id="24" dur="2000"/>
                                        <p:tgtEl>
                                          <p:spTgt spid="4">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animEffect transition="in" filter="circle(in)">
                                      <p:cBhvr>
                                        <p:cTn id="29" dur="2000"/>
                                        <p:tgtEl>
                                          <p:spTgt spid="4">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Effect transition="in" filter="circle(in)">
                                      <p:cBhvr>
                                        <p:cTn id="34" dur="2000"/>
                                        <p:tgtEl>
                                          <p:spTgt spid="4">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circle(in)">
                                      <p:cBhvr>
                                        <p:cTn id="39" dur="20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8">
                                            <p:txEl>
                                              <p:pRg st="0" end="0"/>
                                            </p:txEl>
                                          </p:spTgt>
                                        </p:tgtEl>
                                        <p:attrNameLst>
                                          <p:attrName>style.visibility</p:attrName>
                                        </p:attrNameLst>
                                      </p:cBhvr>
                                      <p:to>
                                        <p:strVal val="visible"/>
                                      </p:to>
                                    </p:set>
                                    <p:animEffect transition="in" filter="fade">
                                      <p:cBhvr>
                                        <p:cTn id="44" dur="1000"/>
                                        <p:tgtEl>
                                          <p:spTgt spid="8">
                                            <p:txEl>
                                              <p:pRg st="0" end="0"/>
                                            </p:txEl>
                                          </p:spTgt>
                                        </p:tgtEl>
                                      </p:cBhvr>
                                    </p:animEffect>
                                    <p:anim calcmode="lin" valueType="num">
                                      <p:cBhvr>
                                        <p:cTn id="4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4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8">
                                            <p:txEl>
                                              <p:pRg st="1" end="1"/>
                                            </p:txEl>
                                          </p:spTgt>
                                        </p:tgtEl>
                                        <p:attrNameLst>
                                          <p:attrName>style.visibility</p:attrName>
                                        </p:attrNameLst>
                                      </p:cBhvr>
                                      <p:to>
                                        <p:strVal val="visible"/>
                                      </p:to>
                                    </p:set>
                                    <p:animEffect transition="in" filter="fade">
                                      <p:cBhvr>
                                        <p:cTn id="51" dur="1000"/>
                                        <p:tgtEl>
                                          <p:spTgt spid="8">
                                            <p:txEl>
                                              <p:pRg st="1" end="1"/>
                                            </p:txEl>
                                          </p:spTgt>
                                        </p:tgtEl>
                                      </p:cBhvr>
                                    </p:animEffect>
                                    <p:anim calcmode="lin" valueType="num">
                                      <p:cBhvr>
                                        <p:cTn id="52"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53"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8">
                                            <p:txEl>
                                              <p:pRg st="2" end="2"/>
                                            </p:txEl>
                                          </p:spTgt>
                                        </p:tgtEl>
                                        <p:attrNameLst>
                                          <p:attrName>style.visibility</p:attrName>
                                        </p:attrNameLst>
                                      </p:cBhvr>
                                      <p:to>
                                        <p:strVal val="visible"/>
                                      </p:to>
                                    </p:set>
                                    <p:animEffect transition="in" filter="fade">
                                      <p:cBhvr>
                                        <p:cTn id="58" dur="1000"/>
                                        <p:tgtEl>
                                          <p:spTgt spid="8">
                                            <p:txEl>
                                              <p:pRg st="2" end="2"/>
                                            </p:txEl>
                                          </p:spTgt>
                                        </p:tgtEl>
                                      </p:cBhvr>
                                    </p:animEffect>
                                    <p:anim calcmode="lin" valueType="num">
                                      <p:cBhvr>
                                        <p:cTn id="59"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60"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8">
                                            <p:txEl>
                                              <p:pRg st="3" end="3"/>
                                            </p:txEl>
                                          </p:spTgt>
                                        </p:tgtEl>
                                        <p:attrNameLst>
                                          <p:attrName>style.visibility</p:attrName>
                                        </p:attrNameLst>
                                      </p:cBhvr>
                                      <p:to>
                                        <p:strVal val="visible"/>
                                      </p:to>
                                    </p:set>
                                    <p:animEffect transition="in" filter="fade">
                                      <p:cBhvr>
                                        <p:cTn id="65" dur="1000"/>
                                        <p:tgtEl>
                                          <p:spTgt spid="8">
                                            <p:txEl>
                                              <p:pRg st="3" end="3"/>
                                            </p:txEl>
                                          </p:spTgt>
                                        </p:tgtEl>
                                      </p:cBhvr>
                                    </p:animEffect>
                                    <p:anim calcmode="lin" valueType="num">
                                      <p:cBhvr>
                                        <p:cTn id="66"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67"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wipe(down)">
                                      <p:cBhvr>
                                        <p:cTn id="72" dur="500"/>
                                        <p:tgtEl>
                                          <p:spTgt spid="9"/>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nodeType="clickEffect">
                                  <p:stCondLst>
                                    <p:cond delay="0"/>
                                  </p:stCondLst>
                                  <p:childTnLst>
                                    <p:set>
                                      <p:cBhvr>
                                        <p:cTn id="76" dur="1" fill="hold">
                                          <p:stCondLst>
                                            <p:cond delay="0"/>
                                          </p:stCondLst>
                                        </p:cTn>
                                        <p:tgtEl>
                                          <p:spTgt spid="9">
                                            <p:txEl>
                                              <p:pRg st="0" end="0"/>
                                            </p:txEl>
                                          </p:spTgt>
                                        </p:tgtEl>
                                        <p:attrNameLst>
                                          <p:attrName>style.visibility</p:attrName>
                                        </p:attrNameLst>
                                      </p:cBhvr>
                                      <p:to>
                                        <p:strVal val="visible"/>
                                      </p:to>
                                    </p:set>
                                    <p:animEffect transition="in" filter="barn(inVertical)">
                                      <p:cBhvr>
                                        <p:cTn id="77" dur="500"/>
                                        <p:tgtEl>
                                          <p:spTgt spid="9">
                                            <p:txEl>
                                              <p:pRg st="0" end="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nodeType="clickEffect">
                                  <p:stCondLst>
                                    <p:cond delay="0"/>
                                  </p:stCondLst>
                                  <p:childTnLst>
                                    <p:set>
                                      <p:cBhvr>
                                        <p:cTn id="81" dur="1" fill="hold">
                                          <p:stCondLst>
                                            <p:cond delay="0"/>
                                          </p:stCondLst>
                                        </p:cTn>
                                        <p:tgtEl>
                                          <p:spTgt spid="9">
                                            <p:txEl>
                                              <p:pRg st="1" end="1"/>
                                            </p:txEl>
                                          </p:spTgt>
                                        </p:tgtEl>
                                        <p:attrNameLst>
                                          <p:attrName>style.visibility</p:attrName>
                                        </p:attrNameLst>
                                      </p:cBhvr>
                                      <p:to>
                                        <p:strVal val="visible"/>
                                      </p:to>
                                    </p:set>
                                    <p:animEffect transition="in" filter="barn(inVertical)">
                                      <p:cBhvr>
                                        <p:cTn id="82" dur="500"/>
                                        <p:tgtEl>
                                          <p:spTgt spid="9">
                                            <p:txEl>
                                              <p:pRg st="1" end="1"/>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nodeType="clickEffect">
                                  <p:stCondLst>
                                    <p:cond delay="0"/>
                                  </p:stCondLst>
                                  <p:childTnLst>
                                    <p:set>
                                      <p:cBhvr>
                                        <p:cTn id="86" dur="1" fill="hold">
                                          <p:stCondLst>
                                            <p:cond delay="0"/>
                                          </p:stCondLst>
                                        </p:cTn>
                                        <p:tgtEl>
                                          <p:spTgt spid="9">
                                            <p:txEl>
                                              <p:pRg st="2" end="2"/>
                                            </p:txEl>
                                          </p:spTgt>
                                        </p:tgtEl>
                                        <p:attrNameLst>
                                          <p:attrName>style.visibility</p:attrName>
                                        </p:attrNameLst>
                                      </p:cBhvr>
                                      <p:to>
                                        <p:strVal val="visible"/>
                                      </p:to>
                                    </p:set>
                                    <p:animEffect transition="in" filter="barn(inVertical)">
                                      <p:cBhvr>
                                        <p:cTn id="87" dur="500"/>
                                        <p:tgtEl>
                                          <p:spTgt spid="9">
                                            <p:txEl>
                                              <p:pRg st="2" end="2"/>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10"/>
                                        </p:tgtEl>
                                        <p:attrNameLst>
                                          <p:attrName>style.visibility</p:attrName>
                                        </p:attrNameLst>
                                      </p:cBhvr>
                                      <p:to>
                                        <p:strVal val="visible"/>
                                      </p:to>
                                    </p:set>
                                    <p:animEffect transition="in" filter="wipe(down)">
                                      <p:cBhvr>
                                        <p:cTn id="92" dur="500"/>
                                        <p:tgtEl>
                                          <p:spTgt spid="10"/>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nodeType="clickEffect">
                                  <p:stCondLst>
                                    <p:cond delay="0"/>
                                  </p:stCondLst>
                                  <p:childTnLst>
                                    <p:set>
                                      <p:cBhvr>
                                        <p:cTn id="96" dur="1" fill="hold">
                                          <p:stCondLst>
                                            <p:cond delay="0"/>
                                          </p:stCondLst>
                                        </p:cTn>
                                        <p:tgtEl>
                                          <p:spTgt spid="10">
                                            <p:txEl>
                                              <p:pRg st="0" end="0"/>
                                            </p:txEl>
                                          </p:spTgt>
                                        </p:tgtEl>
                                        <p:attrNameLst>
                                          <p:attrName>style.visibility</p:attrName>
                                        </p:attrNameLst>
                                      </p:cBhvr>
                                      <p:to>
                                        <p:strVal val="visible"/>
                                      </p:to>
                                    </p:set>
                                    <p:animEffect transition="in" filter="wipe(down)">
                                      <p:cBhvr>
                                        <p:cTn id="97" dur="500"/>
                                        <p:tgtEl>
                                          <p:spTgt spid="10">
                                            <p:txEl>
                                              <p:pRg st="0" end="0"/>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nodeType="clickEffect">
                                  <p:stCondLst>
                                    <p:cond delay="0"/>
                                  </p:stCondLst>
                                  <p:childTnLst>
                                    <p:set>
                                      <p:cBhvr>
                                        <p:cTn id="101" dur="1" fill="hold">
                                          <p:stCondLst>
                                            <p:cond delay="0"/>
                                          </p:stCondLst>
                                        </p:cTn>
                                        <p:tgtEl>
                                          <p:spTgt spid="10">
                                            <p:txEl>
                                              <p:pRg st="1" end="1"/>
                                            </p:txEl>
                                          </p:spTgt>
                                        </p:tgtEl>
                                        <p:attrNameLst>
                                          <p:attrName>style.visibility</p:attrName>
                                        </p:attrNameLst>
                                      </p:cBhvr>
                                      <p:to>
                                        <p:strVal val="visible"/>
                                      </p:to>
                                    </p:set>
                                    <p:animEffect transition="in" filter="wipe(down)">
                                      <p:cBhvr>
                                        <p:cTn id="102" dur="500"/>
                                        <p:tgtEl>
                                          <p:spTgt spid="10">
                                            <p:txEl>
                                              <p:pRg st="1" end="1"/>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nodeType="clickEffect">
                                  <p:stCondLst>
                                    <p:cond delay="0"/>
                                  </p:stCondLst>
                                  <p:childTnLst>
                                    <p:set>
                                      <p:cBhvr>
                                        <p:cTn id="106" dur="1" fill="hold">
                                          <p:stCondLst>
                                            <p:cond delay="0"/>
                                          </p:stCondLst>
                                        </p:cTn>
                                        <p:tgtEl>
                                          <p:spTgt spid="10">
                                            <p:txEl>
                                              <p:pRg st="2" end="2"/>
                                            </p:txEl>
                                          </p:spTgt>
                                        </p:tgtEl>
                                        <p:attrNameLst>
                                          <p:attrName>style.visibility</p:attrName>
                                        </p:attrNameLst>
                                      </p:cBhvr>
                                      <p:to>
                                        <p:strVal val="visible"/>
                                      </p:to>
                                    </p:set>
                                    <p:animEffect transition="in" filter="wipe(down)">
                                      <p:cBhvr>
                                        <p:cTn id="107"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3" grpId="0" animBg="1"/>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2171" y="0"/>
            <a:ext cx="1199869" cy="892629"/>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r>
              <a:rPr lang="en-US" b="1" dirty="0">
                <a:solidFill>
                  <a:schemeClr val="tx1"/>
                </a:solidFill>
              </a:rPr>
              <a:t>Eng. 302 Unit 10 - Lesson 3:Psychology at Work (part 2)</a:t>
            </a:r>
          </a:p>
        </p:txBody>
      </p:sp>
      <p:sp>
        <p:nvSpPr>
          <p:cNvPr id="14" name="Rectangle 13"/>
          <p:cNvSpPr>
            <a:spLocks/>
          </p:cNvSpPr>
          <p:nvPr/>
        </p:nvSpPr>
        <p:spPr>
          <a:xfrm>
            <a:off x="270641" y="6306207"/>
            <a:ext cx="3767959"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6000"/>
              </a:lnSpc>
              <a:spcAft>
                <a:spcPts val="800"/>
              </a:spcAft>
            </a:pPr>
            <a:r>
              <a:rPr lang="en-US" sz="1200" b="1" dirty="0">
                <a:solidFill>
                  <a:schemeClr val="tx1">
                    <a:lumMod val="75000"/>
                    <a:lumOff val="25000"/>
                  </a:schemeClr>
                </a:solidFill>
                <a:latin typeface="Calibri" panose="020F0502020204030204" pitchFamily="34" charset="0"/>
                <a:ea typeface="Calibri" panose="020F0502020204030204" pitchFamily="34" charset="0"/>
                <a:cs typeface="Sakkal Majalla" panose="02000000000000000000" pitchFamily="2" charset="-78"/>
              </a:rPr>
              <a:t>Ministry of Education - Second Semester 2020-2021</a:t>
            </a:r>
            <a:endParaRPr lang="en-US" sz="1050" dirty="0">
              <a:solidFill>
                <a:schemeClr val="tx1">
                  <a:lumMod val="75000"/>
                  <a:lumOff val="25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165100" y="123736"/>
            <a:ext cx="3594100" cy="400110"/>
          </a:xfrm>
          <a:prstGeom prst="rect">
            <a:avLst/>
          </a:prstGeom>
          <a:ln>
            <a:solidFill>
              <a:srgbClr val="C00000"/>
            </a:solidFill>
          </a:ln>
        </p:spPr>
        <p:txBody>
          <a:bodyPr wrap="square">
            <a:spAutoFit/>
          </a:bodyPr>
          <a:lstStyle/>
          <a:p>
            <a:r>
              <a:rPr lang="en-US" sz="2000" b="1" dirty="0">
                <a:solidFill>
                  <a:srgbClr val="C00000"/>
                </a:solidFill>
              </a:rPr>
              <a:t>Let’s check your understanding.</a:t>
            </a:r>
          </a:p>
        </p:txBody>
      </p:sp>
      <p:sp>
        <p:nvSpPr>
          <p:cNvPr id="7" name="Rectangle 6"/>
          <p:cNvSpPr/>
          <p:nvPr/>
        </p:nvSpPr>
        <p:spPr>
          <a:xfrm>
            <a:off x="165100" y="707963"/>
            <a:ext cx="7835900" cy="369332"/>
          </a:xfrm>
          <a:prstGeom prst="rect">
            <a:avLst/>
          </a:prstGeom>
          <a:ln>
            <a:solidFill>
              <a:srgbClr val="002060"/>
            </a:solidFill>
          </a:ln>
        </p:spPr>
        <p:txBody>
          <a:bodyPr wrap="square">
            <a:spAutoFit/>
          </a:bodyPr>
          <a:lstStyle/>
          <a:p>
            <a:r>
              <a:rPr lang="en-US" b="1" dirty="0"/>
              <a:t>Complete the sentences using only the verb in parentheses in the correct form.</a:t>
            </a:r>
          </a:p>
        </p:txBody>
      </p:sp>
      <p:sp>
        <p:nvSpPr>
          <p:cNvPr id="8" name="Rectangle 7"/>
          <p:cNvSpPr/>
          <p:nvPr/>
        </p:nvSpPr>
        <p:spPr>
          <a:xfrm>
            <a:off x="3886200" y="139125"/>
            <a:ext cx="3644900" cy="369332"/>
          </a:xfrm>
          <a:prstGeom prst="rect">
            <a:avLst/>
          </a:prstGeom>
          <a:ln>
            <a:solidFill>
              <a:srgbClr val="002060"/>
            </a:solidFill>
          </a:ln>
        </p:spPr>
        <p:txBody>
          <a:bodyPr wrap="square">
            <a:spAutoFit/>
          </a:bodyPr>
          <a:lstStyle/>
          <a:p>
            <a:r>
              <a:rPr lang="en-US" b="1" dirty="0">
                <a:solidFill>
                  <a:srgbClr val="002060"/>
                </a:solidFill>
              </a:rPr>
              <a:t>Reduced relative clauses - Practice</a:t>
            </a:r>
          </a:p>
        </p:txBody>
      </p:sp>
      <p:sp>
        <p:nvSpPr>
          <p:cNvPr id="9" name="Rectangle 8"/>
          <p:cNvSpPr/>
          <p:nvPr/>
        </p:nvSpPr>
        <p:spPr>
          <a:xfrm>
            <a:off x="165100" y="1261412"/>
            <a:ext cx="10778360" cy="4247317"/>
          </a:xfrm>
          <a:prstGeom prst="rect">
            <a:avLst/>
          </a:prstGeom>
          <a:ln>
            <a:solidFill>
              <a:srgbClr val="002060"/>
            </a:solidFill>
          </a:ln>
        </p:spPr>
        <p:txBody>
          <a:bodyPr wrap="square">
            <a:spAutoFit/>
          </a:bodyPr>
          <a:lstStyle/>
          <a:p>
            <a:pPr marL="342900" indent="-342900">
              <a:lnSpc>
                <a:spcPct val="150000"/>
              </a:lnSpc>
              <a:buAutoNum type="arabicParenR"/>
            </a:pPr>
            <a:r>
              <a:rPr lang="en-US" dirty="0"/>
              <a:t>Anyone …………………………( drive) over the speed limit will be stopped.</a:t>
            </a:r>
          </a:p>
          <a:p>
            <a:pPr marL="342900" indent="-342900">
              <a:lnSpc>
                <a:spcPct val="150000"/>
              </a:lnSpc>
              <a:buAutoNum type="arabicParenR"/>
            </a:pPr>
            <a:r>
              <a:rPr lang="en-GB" dirty="0"/>
              <a:t>Any employee ………………….( work) hard could receive a bonus this month.</a:t>
            </a:r>
          </a:p>
          <a:p>
            <a:pPr marL="342900" indent="-342900">
              <a:lnSpc>
                <a:spcPct val="150000"/>
              </a:lnSpc>
              <a:buAutoNum type="arabicParenR"/>
            </a:pPr>
            <a:r>
              <a:rPr lang="en-GB" dirty="0"/>
              <a:t>Passengers …………………….(wait) for trains can use the waiting room on platform two.</a:t>
            </a:r>
          </a:p>
          <a:p>
            <a:pPr marL="342900" indent="-342900">
              <a:lnSpc>
                <a:spcPct val="150000"/>
              </a:lnSpc>
              <a:buAutoNum type="arabicParenR"/>
            </a:pPr>
            <a:r>
              <a:rPr lang="en-GB" dirty="0"/>
              <a:t>Letters …………………( send) with a first class stamp arrive the following day.</a:t>
            </a:r>
          </a:p>
          <a:p>
            <a:pPr marL="342900" indent="-342900">
              <a:lnSpc>
                <a:spcPct val="150000"/>
              </a:lnSpc>
              <a:buAutoNum type="arabicParenR"/>
            </a:pPr>
            <a:r>
              <a:rPr lang="en-GB" dirty="0"/>
              <a:t>Any items …………………………( leave) in the classroom at the end of the term will be thrown away.</a:t>
            </a:r>
          </a:p>
          <a:p>
            <a:pPr marL="342900" indent="-342900">
              <a:lnSpc>
                <a:spcPct val="150000"/>
              </a:lnSpc>
              <a:buAutoNum type="arabicParenR"/>
            </a:pPr>
            <a:r>
              <a:rPr lang="en-GB" dirty="0"/>
              <a:t>Glass  …………………(put) in green bins is recycled.</a:t>
            </a:r>
          </a:p>
          <a:p>
            <a:pPr marL="342900" indent="-342900">
              <a:lnSpc>
                <a:spcPct val="150000"/>
              </a:lnSpc>
              <a:buAutoNum type="arabicParenR"/>
            </a:pPr>
            <a:r>
              <a:rPr lang="en-GB" dirty="0"/>
              <a:t>The people ………………….(live) in this house have been here for years.</a:t>
            </a:r>
          </a:p>
          <a:p>
            <a:pPr marL="342900" indent="-342900">
              <a:lnSpc>
                <a:spcPct val="150000"/>
              </a:lnSpc>
              <a:buAutoNum type="arabicParenR"/>
            </a:pPr>
            <a:r>
              <a:rPr lang="en-GB" dirty="0"/>
              <a:t>Many products ………………… ( buy) online are much cheaper in the stores.</a:t>
            </a:r>
          </a:p>
          <a:p>
            <a:pPr marL="342900" indent="-342900">
              <a:lnSpc>
                <a:spcPct val="150000"/>
              </a:lnSpc>
              <a:buAutoNum type="arabicParenR"/>
            </a:pPr>
            <a:r>
              <a:rPr lang="en-GB" dirty="0"/>
              <a:t>There is a fine for any library books ……………….(return) late.</a:t>
            </a:r>
          </a:p>
          <a:p>
            <a:pPr marL="342900" indent="-342900">
              <a:lnSpc>
                <a:spcPct val="150000"/>
              </a:lnSpc>
              <a:buAutoNum type="arabicParenR"/>
            </a:pPr>
            <a:r>
              <a:rPr lang="en-GB" dirty="0"/>
              <a:t>We’ll give a reward to anyone …………………( provide) the police with information about the missing jewellery.</a:t>
            </a:r>
            <a:endParaRPr lang="en-US" dirty="0"/>
          </a:p>
        </p:txBody>
      </p:sp>
    </p:spTree>
    <p:extLst>
      <p:ext uri="{BB962C8B-B14F-4D97-AF65-F5344CB8AC3E}">
        <p14:creationId xmlns:p14="http://schemas.microsoft.com/office/powerpoint/2010/main" val="26946881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2171" y="0"/>
            <a:ext cx="1199869" cy="892629"/>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r>
              <a:rPr lang="en-US" b="1" dirty="0">
                <a:solidFill>
                  <a:schemeClr val="tx1"/>
                </a:solidFill>
              </a:rPr>
              <a:t>Eng. 302 Unit 10 - Lesson 3:Psychology at Work (part 2)</a:t>
            </a:r>
          </a:p>
        </p:txBody>
      </p:sp>
      <p:sp>
        <p:nvSpPr>
          <p:cNvPr id="14" name="Rectangle 13"/>
          <p:cNvSpPr>
            <a:spLocks/>
          </p:cNvSpPr>
          <p:nvPr/>
        </p:nvSpPr>
        <p:spPr>
          <a:xfrm>
            <a:off x="270641" y="6306207"/>
            <a:ext cx="3767959"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6000"/>
              </a:lnSpc>
              <a:spcAft>
                <a:spcPts val="800"/>
              </a:spcAft>
            </a:pPr>
            <a:r>
              <a:rPr lang="en-US" sz="1200" b="1" dirty="0">
                <a:solidFill>
                  <a:schemeClr val="tx1">
                    <a:lumMod val="75000"/>
                    <a:lumOff val="25000"/>
                  </a:schemeClr>
                </a:solidFill>
                <a:latin typeface="Calibri" panose="020F0502020204030204" pitchFamily="34" charset="0"/>
                <a:ea typeface="Calibri" panose="020F0502020204030204" pitchFamily="34" charset="0"/>
                <a:cs typeface="Sakkal Majalla" panose="02000000000000000000" pitchFamily="2" charset="-78"/>
              </a:rPr>
              <a:t>Ministry of Education - Second Semester 2020-2021</a:t>
            </a:r>
            <a:endParaRPr lang="en-US" sz="1050" dirty="0">
              <a:solidFill>
                <a:schemeClr val="tx1">
                  <a:lumMod val="75000"/>
                  <a:lumOff val="25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358476" y="265065"/>
            <a:ext cx="2393043" cy="400110"/>
          </a:xfrm>
          <a:prstGeom prst="rect">
            <a:avLst/>
          </a:prstGeom>
          <a:ln>
            <a:solidFill>
              <a:srgbClr val="C00000"/>
            </a:solidFill>
          </a:ln>
        </p:spPr>
        <p:txBody>
          <a:bodyPr wrap="square">
            <a:spAutoFit/>
          </a:bodyPr>
          <a:lstStyle/>
          <a:p>
            <a:r>
              <a:rPr lang="en-US" sz="2000" b="1" dirty="0">
                <a:solidFill>
                  <a:srgbClr val="C00000"/>
                </a:solidFill>
              </a:rPr>
              <a:t>Check your answers.</a:t>
            </a:r>
          </a:p>
        </p:txBody>
      </p:sp>
      <p:sp>
        <p:nvSpPr>
          <p:cNvPr id="9" name="Rectangle 8"/>
          <p:cNvSpPr/>
          <p:nvPr/>
        </p:nvSpPr>
        <p:spPr>
          <a:xfrm>
            <a:off x="358476" y="892629"/>
            <a:ext cx="10810267" cy="4247317"/>
          </a:xfrm>
          <a:prstGeom prst="rect">
            <a:avLst/>
          </a:prstGeom>
          <a:ln>
            <a:solidFill>
              <a:srgbClr val="002060"/>
            </a:solidFill>
          </a:ln>
        </p:spPr>
        <p:txBody>
          <a:bodyPr wrap="square">
            <a:spAutoFit/>
          </a:bodyPr>
          <a:lstStyle/>
          <a:p>
            <a:pPr marL="342900" indent="-342900">
              <a:lnSpc>
                <a:spcPct val="150000"/>
              </a:lnSpc>
              <a:buAutoNum type="arabicParenR"/>
            </a:pPr>
            <a:r>
              <a:rPr lang="en-US" dirty="0"/>
              <a:t>Anyone …………………………( drive) over the speed limit will be stopped.</a:t>
            </a:r>
          </a:p>
          <a:p>
            <a:pPr marL="342900" indent="-342900">
              <a:lnSpc>
                <a:spcPct val="150000"/>
              </a:lnSpc>
              <a:buAutoNum type="arabicParenR"/>
            </a:pPr>
            <a:r>
              <a:rPr lang="en-GB" dirty="0"/>
              <a:t>Any employee ………………….( work) hard could receive a bonus this month.</a:t>
            </a:r>
          </a:p>
          <a:p>
            <a:pPr marL="342900" indent="-342900">
              <a:lnSpc>
                <a:spcPct val="150000"/>
              </a:lnSpc>
              <a:buAutoNum type="arabicParenR"/>
            </a:pPr>
            <a:r>
              <a:rPr lang="en-GB" dirty="0"/>
              <a:t>Passengers …………………….(wait) for trains can use the waiting room on platform two.</a:t>
            </a:r>
          </a:p>
          <a:p>
            <a:pPr marL="342900" indent="-342900">
              <a:lnSpc>
                <a:spcPct val="150000"/>
              </a:lnSpc>
              <a:buAutoNum type="arabicParenR"/>
            </a:pPr>
            <a:r>
              <a:rPr lang="en-GB" dirty="0"/>
              <a:t>Letters ………………(send) with a first class stamp arrive the following day.</a:t>
            </a:r>
          </a:p>
          <a:p>
            <a:pPr marL="342900" indent="-342900">
              <a:lnSpc>
                <a:spcPct val="150000"/>
              </a:lnSpc>
              <a:buAutoNum type="arabicParenR"/>
            </a:pPr>
            <a:r>
              <a:rPr lang="en-GB" dirty="0"/>
              <a:t>Any items …………( leave) in the classroom at the end of the term will be thrown away.</a:t>
            </a:r>
          </a:p>
          <a:p>
            <a:pPr marL="342900" indent="-342900">
              <a:lnSpc>
                <a:spcPct val="150000"/>
              </a:lnSpc>
              <a:buAutoNum type="arabicParenR"/>
            </a:pPr>
            <a:r>
              <a:rPr lang="en-GB" dirty="0"/>
              <a:t>Glass  ……….(put) in green bins is recycled.</a:t>
            </a:r>
          </a:p>
          <a:p>
            <a:pPr marL="342900" indent="-342900">
              <a:lnSpc>
                <a:spcPct val="150000"/>
              </a:lnSpc>
              <a:buAutoNum type="arabicParenR"/>
            </a:pPr>
            <a:r>
              <a:rPr lang="en-GB" dirty="0"/>
              <a:t>The people ………………….(live) in this house have been here for years.</a:t>
            </a:r>
          </a:p>
          <a:p>
            <a:pPr marL="342900" indent="-342900">
              <a:lnSpc>
                <a:spcPct val="150000"/>
              </a:lnSpc>
              <a:buAutoNum type="arabicParenR"/>
            </a:pPr>
            <a:r>
              <a:rPr lang="en-GB" dirty="0"/>
              <a:t>Many products ………………… ( buy) online are much cheaper in the stores.</a:t>
            </a:r>
          </a:p>
          <a:p>
            <a:pPr marL="342900" indent="-342900">
              <a:lnSpc>
                <a:spcPct val="150000"/>
              </a:lnSpc>
              <a:buAutoNum type="arabicParenR"/>
            </a:pPr>
            <a:r>
              <a:rPr lang="en-GB" dirty="0"/>
              <a:t>There is a fine for any library books ……………….(return) late.</a:t>
            </a:r>
          </a:p>
          <a:p>
            <a:pPr marL="342900" indent="-342900">
              <a:lnSpc>
                <a:spcPct val="150000"/>
              </a:lnSpc>
              <a:buAutoNum type="arabicParenR"/>
            </a:pPr>
            <a:r>
              <a:rPr lang="en-GB" dirty="0"/>
              <a:t>We’ll give a reward to anyone …………………( provide) the police with information about the missing jewellery.</a:t>
            </a:r>
            <a:endParaRPr lang="en-US" dirty="0"/>
          </a:p>
        </p:txBody>
      </p:sp>
      <p:sp>
        <p:nvSpPr>
          <p:cNvPr id="2" name="Rectangle 1"/>
          <p:cNvSpPr/>
          <p:nvPr/>
        </p:nvSpPr>
        <p:spPr>
          <a:xfrm>
            <a:off x="1826164" y="901289"/>
            <a:ext cx="843501" cy="369332"/>
          </a:xfrm>
          <a:prstGeom prst="rect">
            <a:avLst/>
          </a:prstGeom>
        </p:spPr>
        <p:txBody>
          <a:bodyPr wrap="none">
            <a:spAutoFit/>
          </a:bodyPr>
          <a:lstStyle/>
          <a:p>
            <a:r>
              <a:rPr lang="en-US" b="1" dirty="0">
                <a:solidFill>
                  <a:schemeClr val="accent4">
                    <a:lumMod val="50000"/>
                  </a:schemeClr>
                </a:solidFill>
              </a:rPr>
              <a:t>driving</a:t>
            </a:r>
          </a:p>
        </p:txBody>
      </p:sp>
      <p:sp>
        <p:nvSpPr>
          <p:cNvPr id="11" name="Rectangle 10"/>
          <p:cNvSpPr/>
          <p:nvPr/>
        </p:nvSpPr>
        <p:spPr>
          <a:xfrm>
            <a:off x="2359564" y="1313995"/>
            <a:ext cx="958596" cy="369332"/>
          </a:xfrm>
          <a:prstGeom prst="rect">
            <a:avLst/>
          </a:prstGeom>
        </p:spPr>
        <p:txBody>
          <a:bodyPr wrap="none">
            <a:spAutoFit/>
          </a:bodyPr>
          <a:lstStyle/>
          <a:p>
            <a:r>
              <a:rPr lang="en-US" b="1" dirty="0">
                <a:solidFill>
                  <a:schemeClr val="accent4">
                    <a:lumMod val="50000"/>
                  </a:schemeClr>
                </a:solidFill>
              </a:rPr>
              <a:t>working</a:t>
            </a:r>
          </a:p>
        </p:txBody>
      </p:sp>
      <p:sp>
        <p:nvSpPr>
          <p:cNvPr id="12" name="Rectangle 11"/>
          <p:cNvSpPr/>
          <p:nvPr/>
        </p:nvSpPr>
        <p:spPr>
          <a:xfrm>
            <a:off x="1995361" y="1759358"/>
            <a:ext cx="892296" cy="369332"/>
          </a:xfrm>
          <a:prstGeom prst="rect">
            <a:avLst/>
          </a:prstGeom>
        </p:spPr>
        <p:txBody>
          <a:bodyPr wrap="none">
            <a:spAutoFit/>
          </a:bodyPr>
          <a:lstStyle/>
          <a:p>
            <a:r>
              <a:rPr lang="en-US" b="1" dirty="0">
                <a:solidFill>
                  <a:schemeClr val="accent4">
                    <a:lumMod val="50000"/>
                  </a:schemeClr>
                </a:solidFill>
              </a:rPr>
              <a:t>waiting</a:t>
            </a:r>
          </a:p>
        </p:txBody>
      </p:sp>
      <p:sp>
        <p:nvSpPr>
          <p:cNvPr id="13" name="Rectangle 12"/>
          <p:cNvSpPr/>
          <p:nvPr/>
        </p:nvSpPr>
        <p:spPr>
          <a:xfrm>
            <a:off x="1539371" y="2170732"/>
            <a:ext cx="592919" cy="369332"/>
          </a:xfrm>
          <a:prstGeom prst="rect">
            <a:avLst/>
          </a:prstGeom>
        </p:spPr>
        <p:txBody>
          <a:bodyPr wrap="none">
            <a:spAutoFit/>
          </a:bodyPr>
          <a:lstStyle/>
          <a:p>
            <a:r>
              <a:rPr lang="en-US" b="1" dirty="0">
                <a:solidFill>
                  <a:schemeClr val="accent4">
                    <a:lumMod val="50000"/>
                  </a:schemeClr>
                </a:solidFill>
              </a:rPr>
              <a:t>sent</a:t>
            </a:r>
          </a:p>
        </p:txBody>
      </p:sp>
      <p:sp>
        <p:nvSpPr>
          <p:cNvPr id="15" name="Rectangle 14"/>
          <p:cNvSpPr/>
          <p:nvPr/>
        </p:nvSpPr>
        <p:spPr>
          <a:xfrm>
            <a:off x="1732869" y="2591583"/>
            <a:ext cx="508409" cy="369332"/>
          </a:xfrm>
          <a:prstGeom prst="rect">
            <a:avLst/>
          </a:prstGeom>
        </p:spPr>
        <p:txBody>
          <a:bodyPr wrap="none">
            <a:spAutoFit/>
          </a:bodyPr>
          <a:lstStyle/>
          <a:p>
            <a:r>
              <a:rPr lang="en-US" b="1" dirty="0">
                <a:solidFill>
                  <a:schemeClr val="accent4">
                    <a:lumMod val="50000"/>
                  </a:schemeClr>
                </a:solidFill>
              </a:rPr>
              <a:t>left</a:t>
            </a:r>
          </a:p>
        </p:txBody>
      </p:sp>
      <p:sp>
        <p:nvSpPr>
          <p:cNvPr id="16" name="Rectangle 15"/>
          <p:cNvSpPr/>
          <p:nvPr/>
        </p:nvSpPr>
        <p:spPr>
          <a:xfrm>
            <a:off x="1311119" y="3002957"/>
            <a:ext cx="511679" cy="369332"/>
          </a:xfrm>
          <a:prstGeom prst="rect">
            <a:avLst/>
          </a:prstGeom>
        </p:spPr>
        <p:txBody>
          <a:bodyPr wrap="none">
            <a:spAutoFit/>
          </a:bodyPr>
          <a:lstStyle/>
          <a:p>
            <a:r>
              <a:rPr lang="en-US" b="1" dirty="0">
                <a:solidFill>
                  <a:schemeClr val="accent4">
                    <a:lumMod val="50000"/>
                  </a:schemeClr>
                </a:solidFill>
              </a:rPr>
              <a:t>put</a:t>
            </a:r>
          </a:p>
        </p:txBody>
      </p:sp>
      <p:sp>
        <p:nvSpPr>
          <p:cNvPr id="17" name="Rectangle 16"/>
          <p:cNvSpPr/>
          <p:nvPr/>
        </p:nvSpPr>
        <p:spPr>
          <a:xfrm>
            <a:off x="2012353" y="3415067"/>
            <a:ext cx="694421" cy="369332"/>
          </a:xfrm>
          <a:prstGeom prst="rect">
            <a:avLst/>
          </a:prstGeom>
        </p:spPr>
        <p:txBody>
          <a:bodyPr wrap="none">
            <a:spAutoFit/>
          </a:bodyPr>
          <a:lstStyle/>
          <a:p>
            <a:r>
              <a:rPr lang="en-US" b="1" dirty="0">
                <a:solidFill>
                  <a:schemeClr val="accent4">
                    <a:lumMod val="50000"/>
                  </a:schemeClr>
                </a:solidFill>
              </a:rPr>
              <a:t>living</a:t>
            </a:r>
          </a:p>
        </p:txBody>
      </p:sp>
      <p:sp>
        <p:nvSpPr>
          <p:cNvPr id="18" name="Rectangle 17"/>
          <p:cNvSpPr/>
          <p:nvPr/>
        </p:nvSpPr>
        <p:spPr>
          <a:xfrm>
            <a:off x="2247914" y="3826441"/>
            <a:ext cx="865430" cy="369332"/>
          </a:xfrm>
          <a:prstGeom prst="rect">
            <a:avLst/>
          </a:prstGeom>
        </p:spPr>
        <p:txBody>
          <a:bodyPr wrap="none">
            <a:spAutoFit/>
          </a:bodyPr>
          <a:lstStyle/>
          <a:p>
            <a:r>
              <a:rPr lang="en-US" b="1" dirty="0">
                <a:solidFill>
                  <a:schemeClr val="accent4">
                    <a:lumMod val="50000"/>
                  </a:schemeClr>
                </a:solidFill>
              </a:rPr>
              <a:t>bought</a:t>
            </a:r>
          </a:p>
        </p:txBody>
      </p:sp>
      <p:sp>
        <p:nvSpPr>
          <p:cNvPr id="19" name="Rectangle 18"/>
          <p:cNvSpPr/>
          <p:nvPr/>
        </p:nvSpPr>
        <p:spPr>
          <a:xfrm>
            <a:off x="4123050" y="4195773"/>
            <a:ext cx="1025281" cy="369332"/>
          </a:xfrm>
          <a:prstGeom prst="rect">
            <a:avLst/>
          </a:prstGeom>
        </p:spPr>
        <p:txBody>
          <a:bodyPr wrap="none">
            <a:spAutoFit/>
          </a:bodyPr>
          <a:lstStyle/>
          <a:p>
            <a:r>
              <a:rPr lang="en-US" b="1" dirty="0">
                <a:solidFill>
                  <a:schemeClr val="accent4">
                    <a:lumMod val="50000"/>
                  </a:schemeClr>
                </a:solidFill>
              </a:rPr>
              <a:t>returned</a:t>
            </a:r>
          </a:p>
        </p:txBody>
      </p:sp>
      <p:sp>
        <p:nvSpPr>
          <p:cNvPr id="20" name="Rectangle 19"/>
          <p:cNvSpPr/>
          <p:nvPr/>
        </p:nvSpPr>
        <p:spPr>
          <a:xfrm>
            <a:off x="3616849" y="4634812"/>
            <a:ext cx="1086836" cy="369332"/>
          </a:xfrm>
          <a:prstGeom prst="rect">
            <a:avLst/>
          </a:prstGeom>
        </p:spPr>
        <p:txBody>
          <a:bodyPr wrap="none">
            <a:spAutoFit/>
          </a:bodyPr>
          <a:lstStyle/>
          <a:p>
            <a:r>
              <a:rPr lang="en-US" b="1" dirty="0">
                <a:solidFill>
                  <a:schemeClr val="accent4">
                    <a:lumMod val="50000"/>
                  </a:schemeClr>
                </a:solidFill>
              </a:rPr>
              <a:t>providing</a:t>
            </a:r>
          </a:p>
        </p:txBody>
      </p:sp>
      <p:sp>
        <p:nvSpPr>
          <p:cNvPr id="10" name="Up Ribbon 9"/>
          <p:cNvSpPr/>
          <p:nvPr/>
        </p:nvSpPr>
        <p:spPr>
          <a:xfrm>
            <a:off x="4257564" y="5329877"/>
            <a:ext cx="2818150" cy="744357"/>
          </a:xfrm>
          <a:prstGeom prst="ribbon2">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000" b="1" dirty="0">
                <a:solidFill>
                  <a:schemeClr val="accent4">
                    <a:lumMod val="50000"/>
                  </a:schemeClr>
                </a:solidFill>
              </a:rPr>
              <a:t>GOOD JOB!</a:t>
            </a:r>
            <a:endParaRPr lang="en-US" sz="2000" b="1" dirty="0">
              <a:solidFill>
                <a:schemeClr val="accent4">
                  <a:lumMod val="50000"/>
                </a:schemeClr>
              </a:solidFill>
            </a:endParaRPr>
          </a:p>
        </p:txBody>
      </p:sp>
    </p:spTree>
    <p:extLst>
      <p:ext uri="{BB962C8B-B14F-4D97-AF65-F5344CB8AC3E}">
        <p14:creationId xmlns:p14="http://schemas.microsoft.com/office/powerpoint/2010/main" val="16010651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1000"/>
                                        <p:tgtEl>
                                          <p:spTgt spid="12"/>
                                        </p:tgtEl>
                                      </p:cBhvr>
                                    </p:animEffect>
                                    <p:anim calcmode="lin" valueType="num">
                                      <p:cBhvr>
                                        <p:cTn id="30" dur="1000" fill="hold"/>
                                        <p:tgtEl>
                                          <p:spTgt spid="12"/>
                                        </p:tgtEl>
                                        <p:attrNameLst>
                                          <p:attrName>ppt_x</p:attrName>
                                        </p:attrNameLst>
                                      </p:cBhvr>
                                      <p:tavLst>
                                        <p:tav tm="0">
                                          <p:val>
                                            <p:strVal val="#ppt_x"/>
                                          </p:val>
                                        </p:tav>
                                        <p:tav tm="100000">
                                          <p:val>
                                            <p:strVal val="#ppt_x"/>
                                          </p:val>
                                        </p:tav>
                                      </p:tavLst>
                                    </p:anim>
                                    <p:anim calcmode="lin" valueType="num">
                                      <p:cBhvr>
                                        <p:cTn id="3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circle(in)">
                                      <p:cBhvr>
                                        <p:cTn id="36" dur="20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circle(in)">
                                      <p:cBhvr>
                                        <p:cTn id="41" dur="2000"/>
                                        <p:tgtEl>
                                          <p:spTgt spid="15"/>
                                        </p:tgtEl>
                                      </p:cBhvr>
                                    </p:animEffect>
                                  </p:childTnLst>
                                </p:cTn>
                              </p:par>
                            </p:childTnLst>
                          </p:cTn>
                        </p:par>
                      </p:childTnLst>
                    </p:cTn>
                  </p:par>
                  <p:par>
                    <p:cTn id="42" fill="hold">
                      <p:stCondLst>
                        <p:cond delay="indefinite"/>
                      </p:stCondLst>
                      <p:childTnLst>
                        <p:par>
                          <p:cTn id="43" fill="hold">
                            <p:stCondLst>
                              <p:cond delay="0"/>
                            </p:stCondLst>
                            <p:childTnLst>
                              <p:par>
                                <p:cTn id="44" presetID="21" presetClass="entr" presetSubtype="1"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wheel(1)">
                                      <p:cBhvr>
                                        <p:cTn id="46" dur="2000"/>
                                        <p:tgtEl>
                                          <p:spTgt spid="16"/>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wipe(down)">
                                      <p:cBhvr>
                                        <p:cTn id="51" dur="500"/>
                                        <p:tgtEl>
                                          <p:spTgt spid="17"/>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circle(in)">
                                      <p:cBhvr>
                                        <p:cTn id="56" dur="2000"/>
                                        <p:tgtEl>
                                          <p:spTgt spid="18"/>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wipe(down)">
                                      <p:cBhvr>
                                        <p:cTn id="61" dur="500"/>
                                        <p:tgtEl>
                                          <p:spTgt spid="19"/>
                                        </p:tgtEl>
                                      </p:cBhvr>
                                    </p:animEffect>
                                  </p:childTnLst>
                                </p:cTn>
                              </p:par>
                            </p:childTnLst>
                          </p:cTn>
                        </p:par>
                      </p:childTnLst>
                    </p:cTn>
                  </p:par>
                  <p:par>
                    <p:cTn id="62" fill="hold">
                      <p:stCondLst>
                        <p:cond delay="indefinite"/>
                      </p:stCondLst>
                      <p:childTnLst>
                        <p:par>
                          <p:cTn id="63" fill="hold">
                            <p:stCondLst>
                              <p:cond delay="0"/>
                            </p:stCondLst>
                            <p:childTnLst>
                              <p:par>
                                <p:cTn id="64" presetID="6" presetClass="entr" presetSubtype="16" fill="hold" nodeType="clickEffect">
                                  <p:stCondLst>
                                    <p:cond delay="0"/>
                                  </p:stCondLst>
                                  <p:childTnLst>
                                    <p:set>
                                      <p:cBhvr>
                                        <p:cTn id="65" dur="1" fill="hold">
                                          <p:stCondLst>
                                            <p:cond delay="0"/>
                                          </p:stCondLst>
                                        </p:cTn>
                                        <p:tgtEl>
                                          <p:spTgt spid="20">
                                            <p:txEl>
                                              <p:pRg st="0" end="0"/>
                                            </p:txEl>
                                          </p:spTgt>
                                        </p:tgtEl>
                                        <p:attrNameLst>
                                          <p:attrName>style.visibility</p:attrName>
                                        </p:attrNameLst>
                                      </p:cBhvr>
                                      <p:to>
                                        <p:strVal val="visible"/>
                                      </p:to>
                                    </p:set>
                                    <p:animEffect transition="in" filter="circle(in)">
                                      <p:cBhvr>
                                        <p:cTn id="66" dur="2000"/>
                                        <p:tgtEl>
                                          <p:spTgt spid="20">
                                            <p:txEl>
                                              <p:pRg st="0" end="0"/>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45" presetClass="entr" presetSubtype="0" fill="hold" grpId="0" nodeType="clickEffect">
                                  <p:stCondLst>
                                    <p:cond delay="0"/>
                                  </p:stCondLst>
                                  <p:childTnLst>
                                    <p:set>
                                      <p:cBhvr>
                                        <p:cTn id="70" dur="1" fill="hold">
                                          <p:stCondLst>
                                            <p:cond delay="0"/>
                                          </p:stCondLst>
                                        </p:cTn>
                                        <p:tgtEl>
                                          <p:spTgt spid="10"/>
                                        </p:tgtEl>
                                        <p:attrNameLst>
                                          <p:attrName>style.visibility</p:attrName>
                                        </p:attrNameLst>
                                      </p:cBhvr>
                                      <p:to>
                                        <p:strVal val="visible"/>
                                      </p:to>
                                    </p:set>
                                    <p:animEffect transition="in" filter="fade">
                                      <p:cBhvr>
                                        <p:cTn id="71" dur="2000"/>
                                        <p:tgtEl>
                                          <p:spTgt spid="10"/>
                                        </p:tgtEl>
                                      </p:cBhvr>
                                    </p:animEffect>
                                    <p:anim calcmode="lin" valueType="num">
                                      <p:cBhvr>
                                        <p:cTn id="72" dur="2000" fill="hold"/>
                                        <p:tgtEl>
                                          <p:spTgt spid="10"/>
                                        </p:tgtEl>
                                        <p:attrNameLst>
                                          <p:attrName>ppt_w</p:attrName>
                                        </p:attrNameLst>
                                      </p:cBhvr>
                                      <p:tavLst>
                                        <p:tav tm="0" fmla="#ppt_w*sin(2.5*pi*$)">
                                          <p:val>
                                            <p:fltVal val="0"/>
                                          </p:val>
                                        </p:tav>
                                        <p:tav tm="100000">
                                          <p:val>
                                            <p:fltVal val="1"/>
                                          </p:val>
                                        </p:tav>
                                      </p:tavLst>
                                    </p:anim>
                                    <p:anim calcmode="lin" valueType="num">
                                      <p:cBhvr>
                                        <p:cTn id="73" dur="2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2" grpId="0"/>
      <p:bldP spid="11" grpId="0"/>
      <p:bldP spid="12" grpId="0"/>
      <p:bldP spid="13" grpId="0"/>
      <p:bldP spid="15" grpId="0"/>
      <p:bldP spid="16" grpId="0"/>
      <p:bldP spid="17" grpId="0"/>
      <p:bldP spid="18" grpId="0"/>
      <p:bldP spid="19" grpId="0"/>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759854" y="1626552"/>
            <a:ext cx="9981126" cy="589072"/>
          </a:xfrm>
          <a:prstGeom prst="rect">
            <a:avLst/>
          </a:prstGeom>
        </p:spPr>
        <p:txBody>
          <a:bodyPr wrap="square">
            <a:spAutoFit/>
          </a:bodyPr>
          <a:lstStyle/>
          <a:p>
            <a:pPr>
              <a:lnSpc>
                <a:spcPct val="150000"/>
              </a:lnSpc>
            </a:pPr>
            <a:r>
              <a:rPr lang="en-US" sz="2400" b="1" dirty="0"/>
              <a:t>By the end of the lesson, you will be able to:</a:t>
            </a:r>
          </a:p>
        </p:txBody>
      </p:sp>
      <p:sp>
        <p:nvSpPr>
          <p:cNvPr id="3" name="Rectangle 2"/>
          <p:cNvSpPr/>
          <p:nvPr/>
        </p:nvSpPr>
        <p:spPr>
          <a:xfrm>
            <a:off x="759854" y="1101602"/>
            <a:ext cx="1983346" cy="523220"/>
          </a:xfrm>
          <a:prstGeom prst="rect">
            <a:avLst/>
          </a:prstGeom>
        </p:spPr>
        <p:txBody>
          <a:bodyPr wrap="square">
            <a:spAutoFit/>
          </a:bodyPr>
          <a:lstStyle/>
          <a:p>
            <a:r>
              <a:rPr lang="en-US" sz="2800" b="1" dirty="0">
                <a:solidFill>
                  <a:srgbClr val="C00000"/>
                </a:solidFill>
              </a:rPr>
              <a:t>Objectives:</a:t>
            </a:r>
          </a:p>
        </p:txBody>
      </p:sp>
      <p:sp>
        <p:nvSpPr>
          <p:cNvPr id="4" name="Footer Placeholder 3"/>
          <p:cNvSpPr>
            <a:spLocks noGrp="1"/>
          </p:cNvSpPr>
          <p:nvPr>
            <p:ph type="ftr" sz="quarter" idx="11"/>
          </p:nvPr>
        </p:nvSpPr>
        <p:spPr>
          <a:xfrm>
            <a:off x="185057" y="243416"/>
            <a:ext cx="4259943" cy="365125"/>
          </a:xfrm>
        </p:spPr>
        <p:txBody>
          <a:bodyPr/>
          <a:lstStyle/>
          <a:p>
            <a:r>
              <a:rPr lang="en-US" sz="1400" b="1">
                <a:solidFill>
                  <a:schemeClr val="tx1"/>
                </a:solidFill>
              </a:rPr>
              <a:t>Eng. 302 Unit 10 - Lesson 3:Psychology at Work (part 2)</a:t>
            </a:r>
            <a:endParaRPr lang="en-US" sz="1400" b="1" dirty="0">
              <a:solidFill>
                <a:schemeClr val="tx1"/>
              </a:solidFill>
            </a:endParaRPr>
          </a:p>
        </p:txBody>
      </p:sp>
      <p:sp>
        <p:nvSpPr>
          <p:cNvPr id="8" name="Rectangle 7"/>
          <p:cNvSpPr>
            <a:spLocks/>
          </p:cNvSpPr>
          <p:nvPr/>
        </p:nvSpPr>
        <p:spPr>
          <a:xfrm>
            <a:off x="270642" y="6306207"/>
            <a:ext cx="351758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6000"/>
              </a:lnSpc>
              <a:spcAft>
                <a:spcPts val="800"/>
              </a:spcAft>
            </a:pPr>
            <a:r>
              <a:rPr lang="en-US" sz="1200" b="1" dirty="0">
                <a:solidFill>
                  <a:schemeClr val="tx1">
                    <a:lumMod val="75000"/>
                    <a:lumOff val="25000"/>
                  </a:schemeClr>
                </a:solidFill>
                <a:latin typeface="Calibri" panose="020F0502020204030204" pitchFamily="34" charset="0"/>
                <a:ea typeface="Calibri" panose="020F0502020204030204" pitchFamily="34" charset="0"/>
                <a:cs typeface="Sakkal Majalla" panose="02000000000000000000" pitchFamily="2" charset="-78"/>
              </a:rPr>
              <a:t>Ministry of Education - Second Semester 2020-2021</a:t>
            </a:r>
            <a:endParaRPr lang="en-US" sz="1050" dirty="0">
              <a:solidFill>
                <a:schemeClr val="tx1">
                  <a:lumMod val="75000"/>
                  <a:lumOff val="25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7" name="Rectangle 6"/>
          <p:cNvSpPr/>
          <p:nvPr/>
        </p:nvSpPr>
        <p:spPr>
          <a:xfrm>
            <a:off x="759854" y="2334956"/>
            <a:ext cx="10735460" cy="967957"/>
          </a:xfrm>
          <a:prstGeom prst="rect">
            <a:avLst/>
          </a:prstGeom>
        </p:spPr>
        <p:txBody>
          <a:bodyPr wrap="square">
            <a:spAutoFit/>
          </a:bodyPr>
          <a:lstStyle/>
          <a:p>
            <a:pPr marL="285750" indent="-285750">
              <a:lnSpc>
                <a:spcPct val="150000"/>
              </a:lnSpc>
              <a:buFont typeface="Wingdings" panose="05000000000000000000" pitchFamily="2" charset="2"/>
              <a:buChar char="§"/>
            </a:pPr>
            <a:r>
              <a:rPr lang="en-GB" sz="2000" dirty="0" smtClean="0"/>
              <a:t>Identify </a:t>
            </a:r>
            <a:r>
              <a:rPr lang="en-GB" sz="2000" dirty="0"/>
              <a:t>and </a:t>
            </a:r>
            <a:r>
              <a:rPr lang="en-GB" sz="2000" dirty="0" smtClean="0"/>
              <a:t>organise </a:t>
            </a:r>
            <a:r>
              <a:rPr lang="en-GB" sz="2000" dirty="0"/>
              <a:t>the steps of  the interview process.</a:t>
            </a:r>
            <a:endParaRPr lang="ar-BH" sz="2000" dirty="0"/>
          </a:p>
          <a:p>
            <a:pPr marL="285750" indent="-285750">
              <a:lnSpc>
                <a:spcPct val="150000"/>
              </a:lnSpc>
              <a:buFont typeface="Wingdings" panose="05000000000000000000" pitchFamily="2" charset="2"/>
              <a:buChar char="§"/>
            </a:pPr>
            <a:r>
              <a:rPr lang="en-US" sz="2000" dirty="0" err="1" smtClean="0"/>
              <a:t>practise</a:t>
            </a:r>
            <a:r>
              <a:rPr lang="en-US" sz="2000" dirty="0" smtClean="0"/>
              <a:t> </a:t>
            </a:r>
            <a:r>
              <a:rPr lang="en-US" sz="2000" dirty="0"/>
              <a:t>using reduced relative clauses.</a:t>
            </a:r>
          </a:p>
        </p:txBody>
      </p:sp>
    </p:spTree>
    <p:extLst>
      <p:ext uri="{BB962C8B-B14F-4D97-AF65-F5344CB8AC3E}">
        <p14:creationId xmlns:p14="http://schemas.microsoft.com/office/powerpoint/2010/main" val="10565187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Effect transition="in" filter="circle(in)">
                                      <p:cBhvr>
                                        <p:cTn id="28" dur="2000"/>
                                        <p:tgtEl>
                                          <p:spTgt spid="7">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7">
                                            <p:txEl>
                                              <p:pRg st="1" end="1"/>
                                            </p:txEl>
                                          </p:spTgt>
                                        </p:tgtEl>
                                        <p:attrNameLst>
                                          <p:attrName>style.visibility</p:attrName>
                                        </p:attrNameLst>
                                      </p:cBhvr>
                                      <p:to>
                                        <p:strVal val="visible"/>
                                      </p:to>
                                    </p:set>
                                    <p:animEffect transition="in" filter="circle(in)">
                                      <p:cBhvr>
                                        <p:cTn id="33"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2171" y="0"/>
            <a:ext cx="1199869" cy="892629"/>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r>
              <a:rPr lang="en-US" b="1" dirty="0">
                <a:solidFill>
                  <a:schemeClr val="tx1"/>
                </a:solidFill>
              </a:rPr>
              <a:t>Eng. 302 Unit 10 - Lesson 3:Psychology at Work (part 2)</a:t>
            </a:r>
          </a:p>
        </p:txBody>
      </p:sp>
      <p:sp>
        <p:nvSpPr>
          <p:cNvPr id="14" name="Rectangle 13"/>
          <p:cNvSpPr>
            <a:spLocks/>
          </p:cNvSpPr>
          <p:nvPr/>
        </p:nvSpPr>
        <p:spPr>
          <a:xfrm>
            <a:off x="270641" y="6306207"/>
            <a:ext cx="3767959"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6000"/>
              </a:lnSpc>
              <a:spcAft>
                <a:spcPts val="800"/>
              </a:spcAft>
            </a:pPr>
            <a:r>
              <a:rPr lang="en-US" sz="1200" b="1" dirty="0">
                <a:solidFill>
                  <a:schemeClr val="tx1">
                    <a:lumMod val="75000"/>
                    <a:lumOff val="25000"/>
                  </a:schemeClr>
                </a:solidFill>
                <a:latin typeface="Calibri" panose="020F0502020204030204" pitchFamily="34" charset="0"/>
                <a:ea typeface="Calibri" panose="020F0502020204030204" pitchFamily="34" charset="0"/>
                <a:cs typeface="Sakkal Majalla" panose="02000000000000000000" pitchFamily="2" charset="-78"/>
              </a:rPr>
              <a:t>Ministry of Education - Second Semester 2020-2021</a:t>
            </a:r>
            <a:endParaRPr lang="en-US" sz="1050" dirty="0">
              <a:solidFill>
                <a:schemeClr val="tx1">
                  <a:lumMod val="75000"/>
                  <a:lumOff val="25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270641" y="76982"/>
            <a:ext cx="2984188" cy="400110"/>
          </a:xfrm>
          <a:prstGeom prst="rect">
            <a:avLst/>
          </a:prstGeom>
          <a:ln>
            <a:solidFill>
              <a:srgbClr val="C00000"/>
            </a:solidFill>
          </a:ln>
        </p:spPr>
        <p:txBody>
          <a:bodyPr wrap="square">
            <a:spAutoFit/>
          </a:bodyPr>
          <a:lstStyle/>
          <a:p>
            <a:r>
              <a:rPr lang="en-US" sz="2000" b="1" dirty="0">
                <a:solidFill>
                  <a:srgbClr val="C00000"/>
                </a:solidFill>
              </a:rPr>
              <a:t>Let’s have more practice.</a:t>
            </a:r>
          </a:p>
        </p:txBody>
      </p:sp>
      <p:sp>
        <p:nvSpPr>
          <p:cNvPr id="7" name="Rectangle 6"/>
          <p:cNvSpPr/>
          <p:nvPr/>
        </p:nvSpPr>
        <p:spPr>
          <a:xfrm>
            <a:off x="3590784" y="108152"/>
            <a:ext cx="5706819" cy="369332"/>
          </a:xfrm>
          <a:prstGeom prst="rect">
            <a:avLst/>
          </a:prstGeom>
          <a:ln>
            <a:solidFill>
              <a:srgbClr val="002060"/>
            </a:solidFill>
          </a:ln>
        </p:spPr>
        <p:txBody>
          <a:bodyPr wrap="none">
            <a:spAutoFit/>
          </a:bodyPr>
          <a:lstStyle/>
          <a:p>
            <a:r>
              <a:rPr lang="en-US" b="1" dirty="0">
                <a:solidFill>
                  <a:srgbClr val="002060"/>
                </a:solidFill>
              </a:rPr>
              <a:t>Combine the two sentence with a reduced relative clause.</a:t>
            </a:r>
          </a:p>
        </p:txBody>
      </p:sp>
      <p:sp>
        <p:nvSpPr>
          <p:cNvPr id="8" name="Rectangle 7"/>
          <p:cNvSpPr/>
          <p:nvPr/>
        </p:nvSpPr>
        <p:spPr>
          <a:xfrm>
            <a:off x="2791059" y="805543"/>
            <a:ext cx="6609881" cy="4524315"/>
          </a:xfrm>
          <a:prstGeom prst="rect">
            <a:avLst/>
          </a:prstGeom>
          <a:ln>
            <a:solidFill>
              <a:srgbClr val="002060"/>
            </a:solidFill>
          </a:ln>
        </p:spPr>
        <p:txBody>
          <a:bodyPr wrap="square">
            <a:spAutoFit/>
          </a:bodyPr>
          <a:lstStyle/>
          <a:p>
            <a:pPr marL="342900" indent="-342900">
              <a:buAutoNum type="arabicParenR"/>
            </a:pPr>
            <a:r>
              <a:rPr lang="en-US" dirty="0"/>
              <a:t>A bag was stolen from my hotel room. It had my passport in it.</a:t>
            </a:r>
          </a:p>
          <a:p>
            <a:pPr marL="285750" indent="-285750">
              <a:buFont typeface="Wingdings" panose="05000000000000000000" pitchFamily="2" charset="2"/>
              <a:buChar char="Ø"/>
            </a:pPr>
            <a:r>
              <a:rPr lang="en-GB" dirty="0"/>
              <a:t>The bag ___________ from my hotel room had my passport in it.</a:t>
            </a:r>
          </a:p>
          <a:p>
            <a:r>
              <a:rPr lang="en-GB" dirty="0"/>
              <a:t>2) She’s the one. She’s demanding a pay raise.</a:t>
            </a:r>
          </a:p>
          <a:p>
            <a:pPr marL="285750" indent="-285750">
              <a:buFont typeface="Wingdings" panose="05000000000000000000" pitchFamily="2" charset="2"/>
              <a:buChar char="Ø"/>
            </a:pPr>
            <a:r>
              <a:rPr lang="en-GB" dirty="0"/>
              <a:t>___________________________________________________</a:t>
            </a:r>
          </a:p>
          <a:p>
            <a:r>
              <a:rPr lang="en-GB" dirty="0"/>
              <a:t>3) This is a job. It required someone with plenty of experience.</a:t>
            </a:r>
          </a:p>
          <a:p>
            <a:pPr marL="285750" indent="-285750">
              <a:buFont typeface="Wingdings" panose="05000000000000000000" pitchFamily="2" charset="2"/>
              <a:buChar char="Ø"/>
            </a:pPr>
            <a:r>
              <a:rPr lang="en-GB" dirty="0"/>
              <a:t>___________________________________________________</a:t>
            </a:r>
          </a:p>
          <a:p>
            <a:r>
              <a:rPr lang="en-GB" dirty="0"/>
              <a:t>4) A package was delivered this morning. It’s on my desk.</a:t>
            </a:r>
          </a:p>
          <a:p>
            <a:r>
              <a:rPr lang="en-GB" dirty="0"/>
              <a:t>   ____________________________________________________</a:t>
            </a:r>
          </a:p>
          <a:p>
            <a:r>
              <a:rPr lang="en-GB" dirty="0"/>
              <a:t>5) It’s a university. It specializes in medicine.</a:t>
            </a:r>
          </a:p>
          <a:p>
            <a:r>
              <a:rPr lang="en-GB" dirty="0"/>
              <a:t>  ____________________________________________________</a:t>
            </a:r>
          </a:p>
          <a:p>
            <a:r>
              <a:rPr lang="en-GB" dirty="0"/>
              <a:t>6) That’s the baby. She was born three hours ago.</a:t>
            </a:r>
          </a:p>
          <a:p>
            <a:r>
              <a:rPr lang="en-GB" dirty="0"/>
              <a:t>  ____________________________________________________</a:t>
            </a:r>
          </a:p>
          <a:p>
            <a:r>
              <a:rPr lang="en-GB" dirty="0"/>
              <a:t>7) </a:t>
            </a:r>
            <a:r>
              <a:rPr lang="en-US" dirty="0"/>
              <a:t>We broke the computer. The computer belongs to my father.</a:t>
            </a:r>
          </a:p>
          <a:p>
            <a:r>
              <a:rPr lang="en-GB" dirty="0"/>
              <a:t> ____________________________________________________</a:t>
            </a:r>
          </a:p>
          <a:p>
            <a:r>
              <a:rPr lang="en-GB" dirty="0"/>
              <a:t>8) </a:t>
            </a:r>
            <a:r>
              <a:rPr lang="en-US" dirty="0"/>
              <a:t>We found a doctor. The doctor works at a hospital in Manama.</a:t>
            </a:r>
          </a:p>
          <a:p>
            <a:r>
              <a:rPr lang="en-GB" dirty="0"/>
              <a:t>_____________________________________________________</a:t>
            </a:r>
            <a:endParaRPr lang="en-US" dirty="0"/>
          </a:p>
        </p:txBody>
      </p:sp>
    </p:spTree>
    <p:extLst>
      <p:ext uri="{BB962C8B-B14F-4D97-AF65-F5344CB8AC3E}">
        <p14:creationId xmlns:p14="http://schemas.microsoft.com/office/powerpoint/2010/main" val="13504413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2171" y="0"/>
            <a:ext cx="1199869" cy="892629"/>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r>
              <a:rPr lang="en-US" b="1" dirty="0">
                <a:solidFill>
                  <a:schemeClr val="tx1"/>
                </a:solidFill>
              </a:rPr>
              <a:t>Eng. 302 Unit 10 - Lesson 3:Psychology at Work (part 2)</a:t>
            </a:r>
          </a:p>
        </p:txBody>
      </p:sp>
      <p:sp>
        <p:nvSpPr>
          <p:cNvPr id="14" name="Rectangle 13"/>
          <p:cNvSpPr>
            <a:spLocks/>
          </p:cNvSpPr>
          <p:nvPr/>
        </p:nvSpPr>
        <p:spPr>
          <a:xfrm>
            <a:off x="270641" y="6306207"/>
            <a:ext cx="3767959"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6000"/>
              </a:lnSpc>
              <a:spcAft>
                <a:spcPts val="800"/>
              </a:spcAft>
            </a:pPr>
            <a:r>
              <a:rPr lang="en-US" sz="1200" b="1" dirty="0">
                <a:solidFill>
                  <a:schemeClr val="tx1">
                    <a:lumMod val="75000"/>
                    <a:lumOff val="25000"/>
                  </a:schemeClr>
                </a:solidFill>
                <a:latin typeface="Calibri" panose="020F0502020204030204" pitchFamily="34" charset="0"/>
                <a:ea typeface="Calibri" panose="020F0502020204030204" pitchFamily="34" charset="0"/>
                <a:cs typeface="Sakkal Majalla" panose="02000000000000000000" pitchFamily="2" charset="-78"/>
              </a:rPr>
              <a:t>Ministry of Education - Second Semester 2020-2021</a:t>
            </a:r>
            <a:endParaRPr lang="en-US" sz="1050" dirty="0">
              <a:solidFill>
                <a:schemeClr val="tx1">
                  <a:lumMod val="75000"/>
                  <a:lumOff val="25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270640" y="76982"/>
            <a:ext cx="2385473" cy="400110"/>
          </a:xfrm>
          <a:prstGeom prst="rect">
            <a:avLst/>
          </a:prstGeom>
          <a:ln>
            <a:solidFill>
              <a:srgbClr val="C00000"/>
            </a:solidFill>
          </a:ln>
        </p:spPr>
        <p:txBody>
          <a:bodyPr wrap="square">
            <a:spAutoFit/>
          </a:bodyPr>
          <a:lstStyle/>
          <a:p>
            <a:r>
              <a:rPr lang="en-US" sz="2000" b="1" dirty="0">
                <a:solidFill>
                  <a:srgbClr val="C00000"/>
                </a:solidFill>
              </a:rPr>
              <a:t>Check your answers.</a:t>
            </a:r>
          </a:p>
        </p:txBody>
      </p:sp>
      <p:sp>
        <p:nvSpPr>
          <p:cNvPr id="8" name="Rectangle 7"/>
          <p:cNvSpPr/>
          <p:nvPr/>
        </p:nvSpPr>
        <p:spPr>
          <a:xfrm>
            <a:off x="2791059" y="76982"/>
            <a:ext cx="6609881" cy="5909310"/>
          </a:xfrm>
          <a:prstGeom prst="rect">
            <a:avLst/>
          </a:prstGeom>
          <a:ln>
            <a:solidFill>
              <a:srgbClr val="002060"/>
            </a:solidFill>
          </a:ln>
        </p:spPr>
        <p:txBody>
          <a:bodyPr wrap="square">
            <a:spAutoFit/>
          </a:bodyPr>
          <a:lstStyle/>
          <a:p>
            <a:pPr marL="342900" indent="-342900">
              <a:buAutoNum type="arabicParenR"/>
            </a:pPr>
            <a:r>
              <a:rPr lang="en-US" dirty="0"/>
              <a:t>A bag was stolen from my hotel room. It had my passport in it.</a:t>
            </a:r>
          </a:p>
          <a:p>
            <a:pPr marL="285750" indent="-285750">
              <a:buFont typeface="Wingdings" panose="05000000000000000000" pitchFamily="2" charset="2"/>
              <a:buChar char="Ø"/>
            </a:pPr>
            <a:r>
              <a:rPr lang="en-GB" dirty="0"/>
              <a:t>The bag ___________ from my hotel room had my passport in it.</a:t>
            </a:r>
          </a:p>
          <a:p>
            <a:r>
              <a:rPr lang="en-GB" dirty="0"/>
              <a:t>2) She’s the one. She’s demanding a pay raise.</a:t>
            </a:r>
          </a:p>
          <a:p>
            <a:pPr marL="285750" indent="-285750">
              <a:buFont typeface="Wingdings" panose="05000000000000000000" pitchFamily="2" charset="2"/>
              <a:buChar char="Ø"/>
            </a:pPr>
            <a:r>
              <a:rPr lang="en-GB" dirty="0" smtClean="0"/>
              <a:t>.</a:t>
            </a:r>
          </a:p>
          <a:p>
            <a:r>
              <a:rPr lang="en-GB" dirty="0" smtClean="0"/>
              <a:t>3) This is a job. It required someone with plenty of experience.</a:t>
            </a:r>
          </a:p>
          <a:p>
            <a:pPr marL="285750" indent="-285750">
              <a:buFont typeface="Wingdings" panose="05000000000000000000" pitchFamily="2" charset="2"/>
              <a:buChar char="Ø"/>
            </a:pPr>
            <a:r>
              <a:rPr lang="en-GB" dirty="0" smtClean="0"/>
              <a:t>.</a:t>
            </a:r>
            <a:endParaRPr lang="en-GB" dirty="0"/>
          </a:p>
          <a:p>
            <a:endParaRPr lang="en-GB" dirty="0"/>
          </a:p>
          <a:p>
            <a:r>
              <a:rPr lang="en-GB" dirty="0"/>
              <a:t>4) A package was delivered this morning. It’s on my desk.</a:t>
            </a:r>
          </a:p>
          <a:p>
            <a:pPr marL="285750" indent="-285750">
              <a:buFont typeface="Wingdings" panose="05000000000000000000" pitchFamily="2" charset="2"/>
              <a:buChar char="Ø"/>
            </a:pPr>
            <a:r>
              <a:rPr lang="en-GB" dirty="0"/>
              <a:t>   </a:t>
            </a:r>
          </a:p>
          <a:p>
            <a:endParaRPr lang="en-GB" dirty="0"/>
          </a:p>
          <a:p>
            <a:r>
              <a:rPr lang="en-GB" dirty="0"/>
              <a:t>5) It’s a university. It specializes in medicine.</a:t>
            </a:r>
          </a:p>
          <a:p>
            <a:pPr marL="285750" indent="-285750">
              <a:buFont typeface="Wingdings" panose="05000000000000000000" pitchFamily="2" charset="2"/>
              <a:buChar char="Ø"/>
            </a:pPr>
            <a:r>
              <a:rPr lang="en-GB" dirty="0"/>
              <a:t>  </a:t>
            </a:r>
          </a:p>
          <a:p>
            <a:endParaRPr lang="en-GB" dirty="0"/>
          </a:p>
          <a:p>
            <a:r>
              <a:rPr lang="en-GB" dirty="0"/>
              <a:t>6) That’s the baby. She was born three hours ago.</a:t>
            </a:r>
          </a:p>
          <a:p>
            <a:pPr marL="285750" indent="-285750">
              <a:buFont typeface="Wingdings" panose="05000000000000000000" pitchFamily="2" charset="2"/>
              <a:buChar char="Ø"/>
            </a:pPr>
            <a:r>
              <a:rPr lang="en-GB" dirty="0"/>
              <a:t>  </a:t>
            </a:r>
            <a:endParaRPr lang="en-GB" dirty="0" smtClean="0"/>
          </a:p>
          <a:p>
            <a:endParaRPr lang="en-GB" dirty="0" smtClean="0"/>
          </a:p>
          <a:p>
            <a:r>
              <a:rPr lang="en-GB" dirty="0" smtClean="0"/>
              <a:t>7</a:t>
            </a:r>
            <a:r>
              <a:rPr lang="en-GB" dirty="0"/>
              <a:t>) </a:t>
            </a:r>
            <a:r>
              <a:rPr lang="en-US" dirty="0"/>
              <a:t>We broke the computer. The computer belongs to my father.</a:t>
            </a:r>
          </a:p>
          <a:p>
            <a:pPr marL="285750" indent="-285750">
              <a:buFont typeface="Wingdings" panose="05000000000000000000" pitchFamily="2" charset="2"/>
              <a:buChar char="Ø"/>
            </a:pPr>
            <a:r>
              <a:rPr lang="en-GB" dirty="0"/>
              <a:t> </a:t>
            </a:r>
          </a:p>
          <a:p>
            <a:endParaRPr lang="en-GB" dirty="0"/>
          </a:p>
          <a:p>
            <a:r>
              <a:rPr lang="en-GB" dirty="0"/>
              <a:t>8) </a:t>
            </a:r>
            <a:r>
              <a:rPr lang="en-US" dirty="0"/>
              <a:t>We found a doctor. The doctor works at a hospital in Manama.</a:t>
            </a:r>
          </a:p>
          <a:p>
            <a:pPr marL="285750" indent="-285750">
              <a:buFont typeface="Wingdings" panose="05000000000000000000" pitchFamily="2" charset="2"/>
              <a:buChar char="Ø"/>
            </a:pPr>
            <a:r>
              <a:rPr lang="en-GB" dirty="0"/>
              <a:t>.</a:t>
            </a:r>
            <a:endParaRPr lang="en-US" dirty="0"/>
          </a:p>
        </p:txBody>
      </p:sp>
      <p:sp>
        <p:nvSpPr>
          <p:cNvPr id="2" name="Rectangle 1"/>
          <p:cNvSpPr/>
          <p:nvPr/>
        </p:nvSpPr>
        <p:spPr>
          <a:xfrm>
            <a:off x="4214501" y="309694"/>
            <a:ext cx="769763" cy="369332"/>
          </a:xfrm>
          <a:prstGeom prst="rect">
            <a:avLst/>
          </a:prstGeom>
        </p:spPr>
        <p:txBody>
          <a:bodyPr wrap="none">
            <a:spAutoFit/>
          </a:bodyPr>
          <a:lstStyle/>
          <a:p>
            <a:r>
              <a:rPr lang="en-US" b="1" dirty="0">
                <a:solidFill>
                  <a:schemeClr val="accent4">
                    <a:lumMod val="50000"/>
                  </a:schemeClr>
                </a:solidFill>
              </a:rPr>
              <a:t>stolen</a:t>
            </a:r>
          </a:p>
        </p:txBody>
      </p:sp>
      <p:sp>
        <p:nvSpPr>
          <p:cNvPr id="9" name="Rectangle 8"/>
          <p:cNvSpPr/>
          <p:nvPr/>
        </p:nvSpPr>
        <p:spPr>
          <a:xfrm>
            <a:off x="3081829" y="911738"/>
            <a:ext cx="3689086" cy="369332"/>
          </a:xfrm>
          <a:prstGeom prst="rect">
            <a:avLst/>
          </a:prstGeom>
        </p:spPr>
        <p:txBody>
          <a:bodyPr wrap="square">
            <a:spAutoFit/>
          </a:bodyPr>
          <a:lstStyle/>
          <a:p>
            <a:r>
              <a:rPr lang="en-US" b="1" dirty="0">
                <a:solidFill>
                  <a:schemeClr val="accent4">
                    <a:lumMod val="50000"/>
                  </a:schemeClr>
                </a:solidFill>
              </a:rPr>
              <a:t>She’s the one demanding a pay raise.</a:t>
            </a:r>
          </a:p>
        </p:txBody>
      </p:sp>
      <p:sp>
        <p:nvSpPr>
          <p:cNvPr id="11" name="Rectangle 10"/>
          <p:cNvSpPr/>
          <p:nvPr/>
        </p:nvSpPr>
        <p:spPr>
          <a:xfrm>
            <a:off x="3081829" y="1453451"/>
            <a:ext cx="5700343" cy="369332"/>
          </a:xfrm>
          <a:prstGeom prst="rect">
            <a:avLst/>
          </a:prstGeom>
        </p:spPr>
        <p:txBody>
          <a:bodyPr wrap="none">
            <a:spAutoFit/>
          </a:bodyPr>
          <a:lstStyle/>
          <a:p>
            <a:r>
              <a:rPr lang="en-US" b="1" dirty="0">
                <a:solidFill>
                  <a:schemeClr val="accent4">
                    <a:lumMod val="50000"/>
                  </a:schemeClr>
                </a:solidFill>
              </a:rPr>
              <a:t>This is a job requiring someone with plenty of experience.</a:t>
            </a:r>
          </a:p>
        </p:txBody>
      </p:sp>
      <p:sp>
        <p:nvSpPr>
          <p:cNvPr id="12" name="Rectangle 11"/>
          <p:cNvSpPr/>
          <p:nvPr/>
        </p:nvSpPr>
        <p:spPr>
          <a:xfrm>
            <a:off x="3081829" y="2288207"/>
            <a:ext cx="5078891" cy="369332"/>
          </a:xfrm>
          <a:prstGeom prst="rect">
            <a:avLst/>
          </a:prstGeom>
        </p:spPr>
        <p:txBody>
          <a:bodyPr wrap="none">
            <a:spAutoFit/>
          </a:bodyPr>
          <a:lstStyle/>
          <a:p>
            <a:r>
              <a:rPr lang="en-US" b="1" dirty="0">
                <a:solidFill>
                  <a:schemeClr val="accent4">
                    <a:lumMod val="50000"/>
                  </a:schemeClr>
                </a:solidFill>
              </a:rPr>
              <a:t>The  </a:t>
            </a:r>
            <a:r>
              <a:rPr lang="en-US" b="1" dirty="0" smtClean="0">
                <a:solidFill>
                  <a:schemeClr val="accent4">
                    <a:lumMod val="50000"/>
                  </a:schemeClr>
                </a:solidFill>
              </a:rPr>
              <a:t>package </a:t>
            </a:r>
            <a:r>
              <a:rPr lang="en-US" b="1" dirty="0">
                <a:solidFill>
                  <a:schemeClr val="accent4">
                    <a:lumMod val="50000"/>
                  </a:schemeClr>
                </a:solidFill>
              </a:rPr>
              <a:t>delivered this morning is on my desk.</a:t>
            </a:r>
          </a:p>
        </p:txBody>
      </p:sp>
      <p:sp>
        <p:nvSpPr>
          <p:cNvPr id="13" name="Rectangle 12"/>
          <p:cNvSpPr/>
          <p:nvPr/>
        </p:nvSpPr>
        <p:spPr>
          <a:xfrm>
            <a:off x="3081829" y="3094963"/>
            <a:ext cx="3991349" cy="369332"/>
          </a:xfrm>
          <a:prstGeom prst="rect">
            <a:avLst/>
          </a:prstGeom>
        </p:spPr>
        <p:txBody>
          <a:bodyPr wrap="none">
            <a:spAutoFit/>
          </a:bodyPr>
          <a:lstStyle/>
          <a:p>
            <a:r>
              <a:rPr lang="en-US" b="1" dirty="0">
                <a:solidFill>
                  <a:schemeClr val="accent4">
                    <a:lumMod val="50000"/>
                  </a:schemeClr>
                </a:solidFill>
              </a:rPr>
              <a:t>It’s a university </a:t>
            </a:r>
            <a:r>
              <a:rPr lang="en-US" b="1" dirty="0" err="1" smtClean="0">
                <a:solidFill>
                  <a:schemeClr val="accent4">
                    <a:lumMod val="50000"/>
                  </a:schemeClr>
                </a:solidFill>
              </a:rPr>
              <a:t>specialising</a:t>
            </a:r>
            <a:r>
              <a:rPr lang="en-US" b="1" dirty="0" smtClean="0">
                <a:solidFill>
                  <a:schemeClr val="accent4">
                    <a:lumMod val="50000"/>
                  </a:schemeClr>
                </a:solidFill>
              </a:rPr>
              <a:t> </a:t>
            </a:r>
            <a:r>
              <a:rPr lang="en-US" b="1" dirty="0">
                <a:solidFill>
                  <a:schemeClr val="accent4">
                    <a:lumMod val="50000"/>
                  </a:schemeClr>
                </a:solidFill>
              </a:rPr>
              <a:t>in medicine.</a:t>
            </a:r>
          </a:p>
        </p:txBody>
      </p:sp>
      <p:sp>
        <p:nvSpPr>
          <p:cNvPr id="15" name="Rectangle 14"/>
          <p:cNvSpPr/>
          <p:nvPr/>
        </p:nvSpPr>
        <p:spPr>
          <a:xfrm>
            <a:off x="3081829" y="3908974"/>
            <a:ext cx="3826625" cy="369332"/>
          </a:xfrm>
          <a:prstGeom prst="rect">
            <a:avLst/>
          </a:prstGeom>
        </p:spPr>
        <p:txBody>
          <a:bodyPr wrap="none">
            <a:spAutoFit/>
          </a:bodyPr>
          <a:lstStyle/>
          <a:p>
            <a:r>
              <a:rPr lang="en-US" b="1" dirty="0">
                <a:solidFill>
                  <a:schemeClr val="accent4">
                    <a:lumMod val="50000"/>
                  </a:schemeClr>
                </a:solidFill>
              </a:rPr>
              <a:t>That’s the baby born three hours ago.</a:t>
            </a:r>
          </a:p>
        </p:txBody>
      </p:sp>
      <p:sp>
        <p:nvSpPr>
          <p:cNvPr id="16" name="Rectangle 15"/>
          <p:cNvSpPr/>
          <p:nvPr/>
        </p:nvSpPr>
        <p:spPr>
          <a:xfrm>
            <a:off x="3041155" y="4757538"/>
            <a:ext cx="4720267" cy="369332"/>
          </a:xfrm>
          <a:prstGeom prst="rect">
            <a:avLst/>
          </a:prstGeom>
        </p:spPr>
        <p:txBody>
          <a:bodyPr wrap="none">
            <a:spAutoFit/>
          </a:bodyPr>
          <a:lstStyle/>
          <a:p>
            <a:r>
              <a:rPr lang="en-US" b="1" dirty="0">
                <a:solidFill>
                  <a:schemeClr val="accent4">
                    <a:lumMod val="50000"/>
                  </a:schemeClr>
                </a:solidFill>
              </a:rPr>
              <a:t>We broke the computer belonging to my father.</a:t>
            </a:r>
          </a:p>
        </p:txBody>
      </p:sp>
      <p:sp>
        <p:nvSpPr>
          <p:cNvPr id="17" name="Rectangle 16"/>
          <p:cNvSpPr/>
          <p:nvPr/>
        </p:nvSpPr>
        <p:spPr>
          <a:xfrm>
            <a:off x="3081829" y="5571231"/>
            <a:ext cx="5271636" cy="369332"/>
          </a:xfrm>
          <a:prstGeom prst="rect">
            <a:avLst/>
          </a:prstGeom>
        </p:spPr>
        <p:txBody>
          <a:bodyPr wrap="none">
            <a:spAutoFit/>
          </a:bodyPr>
          <a:lstStyle/>
          <a:p>
            <a:r>
              <a:rPr lang="en-US" b="1" dirty="0">
                <a:solidFill>
                  <a:schemeClr val="accent4">
                    <a:lumMod val="50000"/>
                  </a:schemeClr>
                </a:solidFill>
              </a:rPr>
              <a:t>We found a doctor working at a hospital in Manama</a:t>
            </a:r>
            <a:r>
              <a:rPr lang="en-US" dirty="0"/>
              <a:t>. </a:t>
            </a:r>
          </a:p>
        </p:txBody>
      </p:sp>
      <p:sp>
        <p:nvSpPr>
          <p:cNvPr id="18" name="32-Point Star 17"/>
          <p:cNvSpPr/>
          <p:nvPr/>
        </p:nvSpPr>
        <p:spPr>
          <a:xfrm>
            <a:off x="9691710" y="1965874"/>
            <a:ext cx="1729640" cy="1943100"/>
          </a:xfrm>
          <a:prstGeom prst="star3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2000" b="1" dirty="0">
                <a:solidFill>
                  <a:srgbClr val="C00000"/>
                </a:solidFill>
              </a:rPr>
              <a:t>WELL DONE!</a:t>
            </a:r>
            <a:endParaRPr lang="en-US" sz="2000" b="1" dirty="0">
              <a:solidFill>
                <a:srgbClr val="C00000"/>
              </a:solidFill>
            </a:endParaRPr>
          </a:p>
        </p:txBody>
      </p:sp>
    </p:spTree>
    <p:extLst>
      <p:ext uri="{BB962C8B-B14F-4D97-AF65-F5344CB8AC3E}">
        <p14:creationId xmlns:p14="http://schemas.microsoft.com/office/powerpoint/2010/main" val="16252961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anim calcmode="lin" valueType="num">
                                      <p:cBhvr>
                                        <p:cTn id="32" dur="1000" fill="hold"/>
                                        <p:tgtEl>
                                          <p:spTgt spid="11"/>
                                        </p:tgtEl>
                                        <p:attrNameLst>
                                          <p:attrName>ppt_x</p:attrName>
                                        </p:attrNameLst>
                                      </p:cBhvr>
                                      <p:tavLst>
                                        <p:tav tm="0">
                                          <p:val>
                                            <p:strVal val="#ppt_x"/>
                                          </p:val>
                                        </p:tav>
                                        <p:tav tm="100000">
                                          <p:val>
                                            <p:strVal val="#ppt_x"/>
                                          </p:val>
                                        </p:tav>
                                      </p:tavLst>
                                    </p:anim>
                                    <p:anim calcmode="lin" valueType="num">
                                      <p:cBhvr>
                                        <p:cTn id="3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1000"/>
                                        <p:tgtEl>
                                          <p:spTgt spid="12"/>
                                        </p:tgtEl>
                                      </p:cBhvr>
                                    </p:animEffect>
                                    <p:anim calcmode="lin" valueType="num">
                                      <p:cBhvr>
                                        <p:cTn id="39" dur="1000" fill="hold"/>
                                        <p:tgtEl>
                                          <p:spTgt spid="12"/>
                                        </p:tgtEl>
                                        <p:attrNameLst>
                                          <p:attrName>ppt_x</p:attrName>
                                        </p:attrNameLst>
                                      </p:cBhvr>
                                      <p:tavLst>
                                        <p:tav tm="0">
                                          <p:val>
                                            <p:strVal val="#ppt_x"/>
                                          </p:val>
                                        </p:tav>
                                        <p:tav tm="100000">
                                          <p:val>
                                            <p:strVal val="#ppt_x"/>
                                          </p:val>
                                        </p:tav>
                                      </p:tavLst>
                                    </p:anim>
                                    <p:anim calcmode="lin" valueType="num">
                                      <p:cBhvr>
                                        <p:cTn id="4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1000"/>
                                        <p:tgtEl>
                                          <p:spTgt spid="13"/>
                                        </p:tgtEl>
                                      </p:cBhvr>
                                    </p:animEffect>
                                    <p:anim calcmode="lin" valueType="num">
                                      <p:cBhvr>
                                        <p:cTn id="46" dur="1000" fill="hold"/>
                                        <p:tgtEl>
                                          <p:spTgt spid="13"/>
                                        </p:tgtEl>
                                        <p:attrNameLst>
                                          <p:attrName>ppt_x</p:attrName>
                                        </p:attrNameLst>
                                      </p:cBhvr>
                                      <p:tavLst>
                                        <p:tav tm="0">
                                          <p:val>
                                            <p:strVal val="#ppt_x"/>
                                          </p:val>
                                        </p:tav>
                                        <p:tav tm="100000">
                                          <p:val>
                                            <p:strVal val="#ppt_x"/>
                                          </p:val>
                                        </p:tav>
                                      </p:tavLst>
                                    </p:anim>
                                    <p:anim calcmode="lin" valueType="num">
                                      <p:cBhvr>
                                        <p:cTn id="4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1000"/>
                                        <p:tgtEl>
                                          <p:spTgt spid="15"/>
                                        </p:tgtEl>
                                      </p:cBhvr>
                                    </p:animEffect>
                                    <p:anim calcmode="lin" valueType="num">
                                      <p:cBhvr>
                                        <p:cTn id="53" dur="1000" fill="hold"/>
                                        <p:tgtEl>
                                          <p:spTgt spid="15"/>
                                        </p:tgtEl>
                                        <p:attrNameLst>
                                          <p:attrName>ppt_x</p:attrName>
                                        </p:attrNameLst>
                                      </p:cBhvr>
                                      <p:tavLst>
                                        <p:tav tm="0">
                                          <p:val>
                                            <p:strVal val="#ppt_x"/>
                                          </p:val>
                                        </p:tav>
                                        <p:tav tm="100000">
                                          <p:val>
                                            <p:strVal val="#ppt_x"/>
                                          </p:val>
                                        </p:tav>
                                      </p:tavLst>
                                    </p:anim>
                                    <p:anim calcmode="lin" valueType="num">
                                      <p:cBhvr>
                                        <p:cTn id="5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fade">
                                      <p:cBhvr>
                                        <p:cTn id="59" dur="1000"/>
                                        <p:tgtEl>
                                          <p:spTgt spid="16"/>
                                        </p:tgtEl>
                                      </p:cBhvr>
                                    </p:animEffect>
                                    <p:anim calcmode="lin" valueType="num">
                                      <p:cBhvr>
                                        <p:cTn id="60" dur="1000" fill="hold"/>
                                        <p:tgtEl>
                                          <p:spTgt spid="16"/>
                                        </p:tgtEl>
                                        <p:attrNameLst>
                                          <p:attrName>ppt_x</p:attrName>
                                        </p:attrNameLst>
                                      </p:cBhvr>
                                      <p:tavLst>
                                        <p:tav tm="0">
                                          <p:val>
                                            <p:strVal val="#ppt_x"/>
                                          </p:val>
                                        </p:tav>
                                        <p:tav tm="100000">
                                          <p:val>
                                            <p:strVal val="#ppt_x"/>
                                          </p:val>
                                        </p:tav>
                                      </p:tavLst>
                                    </p:anim>
                                    <p:anim calcmode="lin" valueType="num">
                                      <p:cBhvr>
                                        <p:cTn id="6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fade">
                                      <p:cBhvr>
                                        <p:cTn id="66" dur="1000"/>
                                        <p:tgtEl>
                                          <p:spTgt spid="17"/>
                                        </p:tgtEl>
                                      </p:cBhvr>
                                    </p:animEffect>
                                    <p:anim calcmode="lin" valueType="num">
                                      <p:cBhvr>
                                        <p:cTn id="67" dur="1000" fill="hold"/>
                                        <p:tgtEl>
                                          <p:spTgt spid="17"/>
                                        </p:tgtEl>
                                        <p:attrNameLst>
                                          <p:attrName>ppt_x</p:attrName>
                                        </p:attrNameLst>
                                      </p:cBhvr>
                                      <p:tavLst>
                                        <p:tav tm="0">
                                          <p:val>
                                            <p:strVal val="#ppt_x"/>
                                          </p:val>
                                        </p:tav>
                                        <p:tav tm="100000">
                                          <p:val>
                                            <p:strVal val="#ppt_x"/>
                                          </p:val>
                                        </p:tav>
                                      </p:tavLst>
                                    </p:anim>
                                    <p:anim calcmode="lin" valueType="num">
                                      <p:cBhvr>
                                        <p:cTn id="68"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6" presetClass="entr" presetSubtype="0" fill="hold" grpId="0" nodeType="clickEffect">
                                  <p:stCondLst>
                                    <p:cond delay="0"/>
                                  </p:stCondLst>
                                  <p:childTnLst>
                                    <p:set>
                                      <p:cBhvr>
                                        <p:cTn id="72" dur="1" fill="hold">
                                          <p:stCondLst>
                                            <p:cond delay="0"/>
                                          </p:stCondLst>
                                        </p:cTn>
                                        <p:tgtEl>
                                          <p:spTgt spid="18"/>
                                        </p:tgtEl>
                                        <p:attrNameLst>
                                          <p:attrName>style.visibility</p:attrName>
                                        </p:attrNameLst>
                                      </p:cBhvr>
                                      <p:to>
                                        <p:strVal val="visible"/>
                                      </p:to>
                                    </p:set>
                                    <p:animEffect transition="in" filter="wipe(down)">
                                      <p:cBhvr>
                                        <p:cTn id="73" dur="580">
                                          <p:stCondLst>
                                            <p:cond delay="0"/>
                                          </p:stCondLst>
                                        </p:cTn>
                                        <p:tgtEl>
                                          <p:spTgt spid="18"/>
                                        </p:tgtEl>
                                      </p:cBhvr>
                                    </p:animEffect>
                                    <p:anim calcmode="lin" valueType="num">
                                      <p:cBhvr>
                                        <p:cTn id="74"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79" dur="26">
                                          <p:stCondLst>
                                            <p:cond delay="650"/>
                                          </p:stCondLst>
                                        </p:cTn>
                                        <p:tgtEl>
                                          <p:spTgt spid="18"/>
                                        </p:tgtEl>
                                      </p:cBhvr>
                                      <p:to x="100000" y="60000"/>
                                    </p:animScale>
                                    <p:animScale>
                                      <p:cBhvr>
                                        <p:cTn id="80" dur="166" decel="50000">
                                          <p:stCondLst>
                                            <p:cond delay="676"/>
                                          </p:stCondLst>
                                        </p:cTn>
                                        <p:tgtEl>
                                          <p:spTgt spid="18"/>
                                        </p:tgtEl>
                                      </p:cBhvr>
                                      <p:to x="100000" y="100000"/>
                                    </p:animScale>
                                    <p:animScale>
                                      <p:cBhvr>
                                        <p:cTn id="81" dur="26">
                                          <p:stCondLst>
                                            <p:cond delay="1312"/>
                                          </p:stCondLst>
                                        </p:cTn>
                                        <p:tgtEl>
                                          <p:spTgt spid="18"/>
                                        </p:tgtEl>
                                      </p:cBhvr>
                                      <p:to x="100000" y="80000"/>
                                    </p:animScale>
                                    <p:animScale>
                                      <p:cBhvr>
                                        <p:cTn id="82" dur="166" decel="50000">
                                          <p:stCondLst>
                                            <p:cond delay="1338"/>
                                          </p:stCondLst>
                                        </p:cTn>
                                        <p:tgtEl>
                                          <p:spTgt spid="18"/>
                                        </p:tgtEl>
                                      </p:cBhvr>
                                      <p:to x="100000" y="100000"/>
                                    </p:animScale>
                                    <p:animScale>
                                      <p:cBhvr>
                                        <p:cTn id="83" dur="26">
                                          <p:stCondLst>
                                            <p:cond delay="1642"/>
                                          </p:stCondLst>
                                        </p:cTn>
                                        <p:tgtEl>
                                          <p:spTgt spid="18"/>
                                        </p:tgtEl>
                                      </p:cBhvr>
                                      <p:to x="100000" y="90000"/>
                                    </p:animScale>
                                    <p:animScale>
                                      <p:cBhvr>
                                        <p:cTn id="84" dur="166" decel="50000">
                                          <p:stCondLst>
                                            <p:cond delay="1668"/>
                                          </p:stCondLst>
                                        </p:cTn>
                                        <p:tgtEl>
                                          <p:spTgt spid="18"/>
                                        </p:tgtEl>
                                      </p:cBhvr>
                                      <p:to x="100000" y="100000"/>
                                    </p:animScale>
                                    <p:animScale>
                                      <p:cBhvr>
                                        <p:cTn id="85" dur="26">
                                          <p:stCondLst>
                                            <p:cond delay="1808"/>
                                          </p:stCondLst>
                                        </p:cTn>
                                        <p:tgtEl>
                                          <p:spTgt spid="18"/>
                                        </p:tgtEl>
                                      </p:cBhvr>
                                      <p:to x="100000" y="95000"/>
                                    </p:animScale>
                                    <p:animScale>
                                      <p:cBhvr>
                                        <p:cTn id="86" dur="166" decel="50000">
                                          <p:stCondLst>
                                            <p:cond delay="1834"/>
                                          </p:stCondLst>
                                        </p:cTn>
                                        <p:tgtEl>
                                          <p:spTgt spid="1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2" grpId="0"/>
      <p:bldP spid="9" grpId="0"/>
      <p:bldP spid="11" grpId="0"/>
      <p:bldP spid="12" grpId="0"/>
      <p:bldP spid="13" grpId="0"/>
      <p:bldP spid="15" grpId="0"/>
      <p:bldP spid="16" grpId="0"/>
      <p:bldP spid="17" grpId="0"/>
      <p:bldP spid="1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78000">
              <a:srgbClr val="ECECEC">
                <a:alpha val="56000"/>
              </a:srgbClr>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sp>
        <p:nvSpPr>
          <p:cNvPr id="6" name="Rectangle 5"/>
          <p:cNvSpPr/>
          <p:nvPr/>
        </p:nvSpPr>
        <p:spPr>
          <a:xfrm>
            <a:off x="348343" y="1268067"/>
            <a:ext cx="11432439" cy="5379475"/>
          </a:xfrm>
          <a:prstGeom prst="rect">
            <a:avLst/>
          </a:prstGeom>
          <a:solidFill>
            <a:schemeClr val="bg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78162" y="2432839"/>
            <a:ext cx="10972800" cy="1754326"/>
          </a:xfrm>
          <a:prstGeom prst="rect">
            <a:avLst/>
          </a:prstGeom>
          <a:noFill/>
        </p:spPr>
        <p:txBody>
          <a:bodyPr wrap="square" rtlCol="0">
            <a:spAutoFit/>
          </a:bodyPr>
          <a:lstStyle/>
          <a:p>
            <a:pPr algn="ctr" rtl="1"/>
            <a:r>
              <a:rPr lang="en-US" sz="5400" b="1" dirty="0">
                <a:solidFill>
                  <a:srgbClr val="C00000"/>
                </a:solidFill>
                <a:cs typeface="Sultan bold" pitchFamily="2" charset="-78"/>
              </a:rPr>
              <a:t>This is the end of part 2.</a:t>
            </a:r>
          </a:p>
          <a:p>
            <a:pPr algn="ctr" rtl="1"/>
            <a:r>
              <a:rPr lang="en-US" sz="5400" b="1" dirty="0">
                <a:solidFill>
                  <a:srgbClr val="C00000"/>
                </a:solidFill>
                <a:cs typeface="Sultan bold" pitchFamily="2" charset="-78"/>
              </a:rPr>
              <a:t>Thank you for paying attention.</a:t>
            </a:r>
          </a:p>
        </p:txBody>
      </p:sp>
      <p:cxnSp>
        <p:nvCxnSpPr>
          <p:cNvPr id="7" name="Straight Connector 6"/>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r>
              <a:rPr lang="en-US" dirty="0">
                <a:solidFill>
                  <a:schemeClr val="tx1"/>
                </a:solidFill>
              </a:rPr>
              <a:t>Eng. 302 Unit 10 - Lesson 3:Psychology at Work (part 2)</a:t>
            </a:r>
          </a:p>
        </p:txBody>
      </p:sp>
      <p:sp>
        <p:nvSpPr>
          <p:cNvPr id="9" name="Rectangle 8"/>
          <p:cNvSpPr>
            <a:spLocks/>
          </p:cNvSpPr>
          <p:nvPr/>
        </p:nvSpPr>
        <p:spPr>
          <a:xfrm>
            <a:off x="270641" y="6306207"/>
            <a:ext cx="3506701"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6000"/>
              </a:lnSpc>
              <a:spcAft>
                <a:spcPts val="800"/>
              </a:spcAft>
            </a:pPr>
            <a:r>
              <a:rPr lang="en-US" sz="1200" b="1" dirty="0">
                <a:solidFill>
                  <a:schemeClr val="tx1">
                    <a:lumMod val="75000"/>
                    <a:lumOff val="25000"/>
                  </a:schemeClr>
                </a:solidFill>
                <a:latin typeface="Calibri" panose="020F0502020204030204" pitchFamily="34" charset="0"/>
                <a:ea typeface="Calibri" panose="020F0502020204030204" pitchFamily="34" charset="0"/>
                <a:cs typeface="Sakkal Majalla" panose="02000000000000000000" pitchFamily="2" charset="-78"/>
              </a:rPr>
              <a:t>Ministry of Education - Second Semester 2020-2021</a:t>
            </a:r>
            <a:endParaRPr lang="en-US" sz="1050" dirty="0">
              <a:solidFill>
                <a:schemeClr val="tx1">
                  <a:lumMod val="75000"/>
                  <a:lumOff val="2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189660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96115" y="1"/>
            <a:ext cx="745925" cy="700756"/>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r>
              <a:rPr lang="en-US" b="1" dirty="0">
                <a:solidFill>
                  <a:schemeClr val="tx1"/>
                </a:solidFill>
              </a:rPr>
              <a:t>Eng. 302 Unit 10 - Lesson 3:Psychology at Work (part 2)</a:t>
            </a:r>
          </a:p>
        </p:txBody>
      </p:sp>
      <p:sp>
        <p:nvSpPr>
          <p:cNvPr id="14" name="Rectangle 13"/>
          <p:cNvSpPr>
            <a:spLocks/>
          </p:cNvSpPr>
          <p:nvPr/>
        </p:nvSpPr>
        <p:spPr>
          <a:xfrm>
            <a:off x="270641" y="6306207"/>
            <a:ext cx="3767959"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6000"/>
              </a:lnSpc>
              <a:spcAft>
                <a:spcPts val="800"/>
              </a:spcAft>
            </a:pPr>
            <a:r>
              <a:rPr lang="en-US" sz="1200" b="1" dirty="0">
                <a:solidFill>
                  <a:schemeClr val="tx1">
                    <a:lumMod val="75000"/>
                    <a:lumOff val="25000"/>
                  </a:schemeClr>
                </a:solidFill>
                <a:latin typeface="Calibri" panose="020F0502020204030204" pitchFamily="34" charset="0"/>
                <a:ea typeface="Calibri" panose="020F0502020204030204" pitchFamily="34" charset="0"/>
                <a:cs typeface="Sakkal Majalla" panose="02000000000000000000" pitchFamily="2" charset="-78"/>
              </a:rPr>
              <a:t>Ministry of Education - Second Semester 2020-2021</a:t>
            </a:r>
            <a:endParaRPr lang="en-US" sz="1050" dirty="0">
              <a:solidFill>
                <a:schemeClr val="tx1">
                  <a:lumMod val="75000"/>
                  <a:lumOff val="25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2" name="Rectangle 1"/>
          <p:cNvSpPr/>
          <p:nvPr/>
        </p:nvSpPr>
        <p:spPr>
          <a:xfrm>
            <a:off x="145887" y="163677"/>
            <a:ext cx="4153766" cy="369332"/>
          </a:xfrm>
          <a:prstGeom prst="rect">
            <a:avLst/>
          </a:prstGeom>
          <a:ln>
            <a:solidFill>
              <a:srgbClr val="C00000"/>
            </a:solidFill>
          </a:ln>
        </p:spPr>
        <p:txBody>
          <a:bodyPr wrap="none">
            <a:spAutoFit/>
          </a:bodyPr>
          <a:lstStyle/>
          <a:p>
            <a:r>
              <a:rPr lang="en-US" b="1" dirty="0">
                <a:solidFill>
                  <a:srgbClr val="C00000"/>
                </a:solidFill>
              </a:rPr>
              <a:t>Interesting Information About Interviews </a:t>
            </a:r>
          </a:p>
        </p:txBody>
      </p:sp>
      <p:sp>
        <p:nvSpPr>
          <p:cNvPr id="7" name="Rectangle 6"/>
          <p:cNvSpPr/>
          <p:nvPr/>
        </p:nvSpPr>
        <p:spPr>
          <a:xfrm>
            <a:off x="4990030" y="163677"/>
            <a:ext cx="2069990" cy="369332"/>
          </a:xfrm>
          <a:prstGeom prst="rect">
            <a:avLst/>
          </a:prstGeom>
          <a:ln>
            <a:solidFill>
              <a:srgbClr val="002060"/>
            </a:solidFill>
          </a:ln>
        </p:spPr>
        <p:txBody>
          <a:bodyPr wrap="none">
            <a:spAutoFit/>
          </a:bodyPr>
          <a:lstStyle/>
          <a:p>
            <a:r>
              <a:rPr lang="en-US" b="1" dirty="0">
                <a:solidFill>
                  <a:srgbClr val="002060"/>
                </a:solidFill>
              </a:rPr>
              <a:t>What do you think?</a:t>
            </a:r>
          </a:p>
        </p:txBody>
      </p:sp>
      <p:sp>
        <p:nvSpPr>
          <p:cNvPr id="4" name="Rectangle 3"/>
          <p:cNvSpPr/>
          <p:nvPr/>
        </p:nvSpPr>
        <p:spPr>
          <a:xfrm>
            <a:off x="167453" y="816888"/>
            <a:ext cx="11419114" cy="646331"/>
          </a:xfrm>
          <a:prstGeom prst="rect">
            <a:avLst/>
          </a:prstGeom>
          <a:ln>
            <a:solidFill>
              <a:srgbClr val="002060"/>
            </a:solidFill>
          </a:ln>
        </p:spPr>
        <p:txBody>
          <a:bodyPr wrap="square">
            <a:spAutoFit/>
          </a:bodyPr>
          <a:lstStyle/>
          <a:p>
            <a:pPr marL="285750" indent="-285750">
              <a:buFont typeface="Wingdings" panose="05000000000000000000" pitchFamily="2" charset="2"/>
              <a:buChar char="q"/>
            </a:pPr>
            <a:r>
              <a:rPr lang="en-US" b="1" dirty="0">
                <a:solidFill>
                  <a:srgbClr val="002060"/>
                </a:solidFill>
              </a:rPr>
              <a:t>33% of 2000 surveyed interviewers said they know within the first 90 seconds of the interview if they will recruit the candidate.</a:t>
            </a:r>
          </a:p>
        </p:txBody>
      </p:sp>
      <p:sp>
        <p:nvSpPr>
          <p:cNvPr id="8" name="Rectangle 7"/>
          <p:cNvSpPr/>
          <p:nvPr/>
        </p:nvSpPr>
        <p:spPr>
          <a:xfrm>
            <a:off x="145886" y="1586798"/>
            <a:ext cx="5656613" cy="369332"/>
          </a:xfrm>
          <a:prstGeom prst="rect">
            <a:avLst/>
          </a:prstGeom>
          <a:ln>
            <a:solidFill>
              <a:schemeClr val="accent4">
                <a:lumMod val="50000"/>
              </a:schemeClr>
            </a:solidFill>
          </a:ln>
        </p:spPr>
        <p:txBody>
          <a:bodyPr wrap="none">
            <a:spAutoFit/>
          </a:bodyPr>
          <a:lstStyle/>
          <a:p>
            <a:pPr marL="285750" indent="-285750">
              <a:buFont typeface="Wingdings" panose="05000000000000000000" pitchFamily="2" charset="2"/>
              <a:buChar char="q"/>
            </a:pPr>
            <a:r>
              <a:rPr lang="en-US" b="1" dirty="0">
                <a:solidFill>
                  <a:schemeClr val="accent4">
                    <a:lumMod val="50000"/>
                  </a:schemeClr>
                </a:solidFill>
              </a:rPr>
              <a:t>Your attire to a great degree determines your chances.</a:t>
            </a:r>
          </a:p>
        </p:txBody>
      </p:sp>
      <p:sp>
        <p:nvSpPr>
          <p:cNvPr id="9" name="Rectangle 8"/>
          <p:cNvSpPr/>
          <p:nvPr/>
        </p:nvSpPr>
        <p:spPr>
          <a:xfrm>
            <a:off x="145886" y="2090318"/>
            <a:ext cx="7218130" cy="369332"/>
          </a:xfrm>
          <a:prstGeom prst="rect">
            <a:avLst/>
          </a:prstGeom>
          <a:ln>
            <a:solidFill>
              <a:srgbClr val="002060"/>
            </a:solidFill>
          </a:ln>
        </p:spPr>
        <p:txBody>
          <a:bodyPr wrap="none">
            <a:spAutoFit/>
          </a:bodyPr>
          <a:lstStyle/>
          <a:p>
            <a:pPr marL="285750" indent="-285750">
              <a:buFont typeface="Wingdings" panose="05000000000000000000" pitchFamily="2" charset="2"/>
              <a:buChar char="q"/>
            </a:pPr>
            <a:r>
              <a:rPr lang="en-US" b="1" dirty="0">
                <a:solidFill>
                  <a:srgbClr val="002060"/>
                </a:solidFill>
              </a:rPr>
              <a:t>Posture (how you sit and talk)  plays a determining role in an interview.</a:t>
            </a:r>
          </a:p>
        </p:txBody>
      </p:sp>
      <p:sp>
        <p:nvSpPr>
          <p:cNvPr id="10" name="Rectangle 9"/>
          <p:cNvSpPr/>
          <p:nvPr/>
        </p:nvSpPr>
        <p:spPr>
          <a:xfrm>
            <a:off x="145886" y="2593466"/>
            <a:ext cx="11896154" cy="646331"/>
          </a:xfrm>
          <a:prstGeom prst="rect">
            <a:avLst/>
          </a:prstGeom>
          <a:ln>
            <a:solidFill>
              <a:schemeClr val="accent4">
                <a:lumMod val="50000"/>
              </a:schemeClr>
            </a:solidFill>
          </a:ln>
        </p:spPr>
        <p:txBody>
          <a:bodyPr wrap="square">
            <a:spAutoFit/>
          </a:bodyPr>
          <a:lstStyle/>
          <a:p>
            <a:pPr marL="285750" indent="-285750">
              <a:buFont typeface="Wingdings" panose="05000000000000000000" pitchFamily="2" charset="2"/>
              <a:buChar char="q"/>
            </a:pPr>
            <a:r>
              <a:rPr lang="en-US" b="1" dirty="0">
                <a:solidFill>
                  <a:schemeClr val="accent4">
                    <a:lumMod val="50000"/>
                  </a:schemeClr>
                </a:solidFill>
              </a:rPr>
              <a:t>67% of 2000 surveyed interviewers mentioned they have had an unsuccessful candidate, due to them being unable to make eye contact.</a:t>
            </a:r>
          </a:p>
        </p:txBody>
      </p:sp>
      <p:sp>
        <p:nvSpPr>
          <p:cNvPr id="11" name="Rectangle 10"/>
          <p:cNvSpPr/>
          <p:nvPr/>
        </p:nvSpPr>
        <p:spPr>
          <a:xfrm>
            <a:off x="145886" y="3414930"/>
            <a:ext cx="11623072" cy="646331"/>
          </a:xfrm>
          <a:prstGeom prst="rect">
            <a:avLst/>
          </a:prstGeom>
          <a:ln>
            <a:solidFill>
              <a:srgbClr val="002060"/>
            </a:solidFill>
          </a:ln>
        </p:spPr>
        <p:txBody>
          <a:bodyPr wrap="square">
            <a:spAutoFit/>
          </a:bodyPr>
          <a:lstStyle/>
          <a:p>
            <a:pPr marL="285750" indent="-285750">
              <a:buFont typeface="Wingdings" panose="05000000000000000000" pitchFamily="2" charset="2"/>
              <a:buChar char="q"/>
            </a:pPr>
            <a:r>
              <a:rPr lang="en-US" b="1" dirty="0">
                <a:solidFill>
                  <a:srgbClr val="002060"/>
                </a:solidFill>
              </a:rPr>
              <a:t>‘intelligence’ is the least value factor considered by hiring managers; according to a recent survey. The most valued factor is ‘reliability’.</a:t>
            </a:r>
          </a:p>
        </p:txBody>
      </p:sp>
      <p:sp>
        <p:nvSpPr>
          <p:cNvPr id="12" name="Rectangle 11"/>
          <p:cNvSpPr/>
          <p:nvPr/>
        </p:nvSpPr>
        <p:spPr>
          <a:xfrm>
            <a:off x="145886" y="4219400"/>
            <a:ext cx="7545302" cy="369332"/>
          </a:xfrm>
          <a:prstGeom prst="rect">
            <a:avLst/>
          </a:prstGeom>
          <a:ln>
            <a:solidFill>
              <a:schemeClr val="accent4">
                <a:lumMod val="50000"/>
              </a:schemeClr>
            </a:solidFill>
          </a:ln>
        </p:spPr>
        <p:txBody>
          <a:bodyPr wrap="square">
            <a:spAutoFit/>
          </a:bodyPr>
          <a:lstStyle/>
          <a:p>
            <a:pPr marL="285750" indent="-285750">
              <a:buFont typeface="Wingdings" panose="05000000000000000000" pitchFamily="2" charset="2"/>
              <a:buChar char="q"/>
            </a:pPr>
            <a:r>
              <a:rPr lang="en-US" b="1" dirty="0">
                <a:solidFill>
                  <a:schemeClr val="accent4">
                    <a:lumMod val="50000"/>
                  </a:schemeClr>
                </a:solidFill>
              </a:rPr>
              <a:t>76% of resumes are discarded for having an unprofessional email address.</a:t>
            </a:r>
          </a:p>
        </p:txBody>
      </p:sp>
      <p:sp>
        <p:nvSpPr>
          <p:cNvPr id="13" name="Rectangle 12"/>
          <p:cNvSpPr/>
          <p:nvPr/>
        </p:nvSpPr>
        <p:spPr>
          <a:xfrm>
            <a:off x="145886" y="4747015"/>
            <a:ext cx="11150229" cy="369332"/>
          </a:xfrm>
          <a:prstGeom prst="rect">
            <a:avLst/>
          </a:prstGeom>
          <a:ln>
            <a:solidFill>
              <a:srgbClr val="002060"/>
            </a:solidFill>
          </a:ln>
        </p:spPr>
        <p:txBody>
          <a:bodyPr wrap="square">
            <a:spAutoFit/>
          </a:bodyPr>
          <a:lstStyle/>
          <a:p>
            <a:pPr marL="285750" indent="-285750">
              <a:buFont typeface="Wingdings" panose="05000000000000000000" pitchFamily="2" charset="2"/>
              <a:buChar char="q"/>
            </a:pPr>
            <a:r>
              <a:rPr lang="en-US" dirty="0"/>
              <a:t> </a:t>
            </a:r>
            <a:r>
              <a:rPr lang="en-US" b="1" dirty="0">
                <a:solidFill>
                  <a:srgbClr val="002060"/>
                </a:solidFill>
              </a:rPr>
              <a:t>about 40% of interviewers thought that a lack of a smile is a good enough reason not to consider a candidate.</a:t>
            </a:r>
          </a:p>
        </p:txBody>
      </p:sp>
      <p:sp>
        <p:nvSpPr>
          <p:cNvPr id="15" name="Rectangle 14"/>
          <p:cNvSpPr/>
          <p:nvPr/>
        </p:nvSpPr>
        <p:spPr>
          <a:xfrm>
            <a:off x="145886" y="5769343"/>
            <a:ext cx="4922566" cy="369332"/>
          </a:xfrm>
          <a:prstGeom prst="rect">
            <a:avLst/>
          </a:prstGeom>
          <a:ln>
            <a:solidFill>
              <a:srgbClr val="002060"/>
            </a:solidFill>
          </a:ln>
        </p:spPr>
        <p:txBody>
          <a:bodyPr wrap="none">
            <a:spAutoFit/>
          </a:bodyPr>
          <a:lstStyle/>
          <a:p>
            <a:pPr marL="285750" indent="-285750">
              <a:buFont typeface="Wingdings" panose="05000000000000000000" pitchFamily="2" charset="2"/>
              <a:buChar char="q"/>
            </a:pPr>
            <a:r>
              <a:rPr lang="en-US" b="1" dirty="0">
                <a:solidFill>
                  <a:srgbClr val="002060"/>
                </a:solidFill>
              </a:rPr>
              <a:t>Salary is important but may not be everything.</a:t>
            </a:r>
          </a:p>
        </p:txBody>
      </p:sp>
      <p:sp>
        <p:nvSpPr>
          <p:cNvPr id="16" name="Rectangle 15"/>
          <p:cNvSpPr/>
          <p:nvPr/>
        </p:nvSpPr>
        <p:spPr>
          <a:xfrm>
            <a:off x="145886" y="5232479"/>
            <a:ext cx="7545302" cy="369332"/>
          </a:xfrm>
          <a:prstGeom prst="rect">
            <a:avLst/>
          </a:prstGeom>
          <a:ln>
            <a:solidFill>
              <a:schemeClr val="accent4">
                <a:lumMod val="50000"/>
              </a:schemeClr>
            </a:solidFill>
          </a:ln>
        </p:spPr>
        <p:txBody>
          <a:bodyPr wrap="square">
            <a:spAutoFit/>
          </a:bodyPr>
          <a:lstStyle/>
          <a:p>
            <a:pPr marL="285750" indent="-285750">
              <a:buFont typeface="Wingdings" panose="05000000000000000000" pitchFamily="2" charset="2"/>
              <a:buChar char="q"/>
            </a:pPr>
            <a:r>
              <a:rPr lang="en-US" b="1" dirty="0">
                <a:solidFill>
                  <a:schemeClr val="accent4">
                    <a:lumMod val="50000"/>
                  </a:schemeClr>
                </a:solidFill>
              </a:rPr>
              <a:t>60% of women in the US prefer roles that offer a good work-life balance.</a:t>
            </a:r>
          </a:p>
        </p:txBody>
      </p:sp>
    </p:spTree>
    <p:extLst>
      <p:ext uri="{BB962C8B-B14F-4D97-AF65-F5344CB8AC3E}">
        <p14:creationId xmlns:p14="http://schemas.microsoft.com/office/powerpoint/2010/main" val="28479486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ircle(in)">
                                      <p:cBhvr>
                                        <p:cTn id="14" dur="2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ircle(in)">
                                      <p:cBhvr>
                                        <p:cTn id="19" dur="2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circle(in)">
                                      <p:cBhvr>
                                        <p:cTn id="24" dur="20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circle(in)">
                                      <p:cBhvr>
                                        <p:cTn id="29" dur="20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circle(in)">
                                      <p:cBhvr>
                                        <p:cTn id="34" dur="20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circle(in)">
                                      <p:cBhvr>
                                        <p:cTn id="39" dur="20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circle(in)">
                                      <p:cBhvr>
                                        <p:cTn id="44" dur="20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6" presetClass="entr" presetSubtype="16"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circle(in)">
                                      <p:cBhvr>
                                        <p:cTn id="49" dur="2000"/>
                                        <p:tgtEl>
                                          <p:spTgt spid="13"/>
                                        </p:tgtEl>
                                      </p:cBhvr>
                                    </p:animEffect>
                                  </p:childTnLst>
                                </p:cTn>
                              </p:par>
                            </p:childTnLst>
                          </p:cTn>
                        </p:par>
                      </p:childTnLst>
                    </p:cTn>
                  </p:par>
                  <p:par>
                    <p:cTn id="50" fill="hold">
                      <p:stCondLst>
                        <p:cond delay="indefinite"/>
                      </p:stCondLst>
                      <p:childTnLst>
                        <p:par>
                          <p:cTn id="51" fill="hold">
                            <p:stCondLst>
                              <p:cond delay="0"/>
                            </p:stCondLst>
                            <p:childTnLst>
                              <p:par>
                                <p:cTn id="52" presetID="6" presetClass="entr" presetSubtype="16"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circle(in)">
                                      <p:cBhvr>
                                        <p:cTn id="54" dur="2000"/>
                                        <p:tgtEl>
                                          <p:spTgt spid="16"/>
                                        </p:tgtEl>
                                      </p:cBhvr>
                                    </p:animEffect>
                                  </p:childTnLst>
                                </p:cTn>
                              </p:par>
                            </p:childTnLst>
                          </p:cTn>
                        </p:par>
                      </p:childTnLst>
                    </p:cTn>
                  </p:par>
                  <p:par>
                    <p:cTn id="55" fill="hold">
                      <p:stCondLst>
                        <p:cond delay="indefinite"/>
                      </p:stCondLst>
                      <p:childTnLst>
                        <p:par>
                          <p:cTn id="56" fill="hold">
                            <p:stCondLst>
                              <p:cond delay="0"/>
                            </p:stCondLst>
                            <p:childTnLst>
                              <p:par>
                                <p:cTn id="57" presetID="6" presetClass="entr" presetSubtype="16"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circle(in)">
                                      <p:cBhvr>
                                        <p:cTn id="59"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4" grpId="0" animBg="1"/>
      <p:bldP spid="8" grpId="0" animBg="1"/>
      <p:bldP spid="9" grpId="0" animBg="1"/>
      <p:bldP spid="10" grpId="0" animBg="1"/>
      <p:bldP spid="11" grpId="0" animBg="1"/>
      <p:bldP spid="12" grpId="0" animBg="1"/>
      <p:bldP spid="13" grpId="0" animBg="1"/>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2171" y="0"/>
            <a:ext cx="1199869" cy="892629"/>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r>
              <a:rPr lang="en-US" b="1" dirty="0">
                <a:solidFill>
                  <a:schemeClr val="tx1"/>
                </a:solidFill>
              </a:rPr>
              <a:t>Eng. 302 Unit 10 - Lesson 3:Psychology at Work (part 2)</a:t>
            </a:r>
          </a:p>
        </p:txBody>
      </p:sp>
      <p:sp>
        <p:nvSpPr>
          <p:cNvPr id="14" name="Rectangle 13"/>
          <p:cNvSpPr>
            <a:spLocks/>
          </p:cNvSpPr>
          <p:nvPr/>
        </p:nvSpPr>
        <p:spPr>
          <a:xfrm>
            <a:off x="270641" y="6306207"/>
            <a:ext cx="3767959"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6000"/>
              </a:lnSpc>
              <a:spcAft>
                <a:spcPts val="800"/>
              </a:spcAft>
            </a:pPr>
            <a:r>
              <a:rPr lang="en-US" sz="1200" b="1" dirty="0">
                <a:solidFill>
                  <a:schemeClr val="tx1">
                    <a:lumMod val="75000"/>
                    <a:lumOff val="25000"/>
                  </a:schemeClr>
                </a:solidFill>
                <a:latin typeface="Calibri" panose="020F0502020204030204" pitchFamily="34" charset="0"/>
                <a:ea typeface="Calibri" panose="020F0502020204030204" pitchFamily="34" charset="0"/>
                <a:cs typeface="Sakkal Majalla" panose="02000000000000000000" pitchFamily="2" charset="-78"/>
              </a:rPr>
              <a:t>Ministry of Education - Second Semester 2020-2021</a:t>
            </a:r>
            <a:endParaRPr lang="en-US" sz="1050" dirty="0">
              <a:solidFill>
                <a:schemeClr val="tx1">
                  <a:lumMod val="75000"/>
                  <a:lumOff val="25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id="{9D2C07B1-3DF6-4A0C-A893-3D1287209550}"/>
              </a:ext>
            </a:extLst>
          </p:cNvPr>
          <p:cNvSpPr txBox="1"/>
          <p:nvPr/>
        </p:nvSpPr>
        <p:spPr>
          <a:xfrm>
            <a:off x="4469605" y="110637"/>
            <a:ext cx="3357224" cy="400110"/>
          </a:xfrm>
          <a:prstGeom prst="rect">
            <a:avLst/>
          </a:prstGeom>
          <a:noFill/>
          <a:ln>
            <a:solidFill>
              <a:srgbClr val="C00000"/>
            </a:solidFill>
          </a:ln>
        </p:spPr>
        <p:txBody>
          <a:bodyPr wrap="square">
            <a:spAutoFit/>
          </a:bodyPr>
          <a:lstStyle/>
          <a:p>
            <a:pPr algn="l"/>
            <a:r>
              <a:rPr lang="en-US" sz="2000" b="1" i="0" dirty="0">
                <a:solidFill>
                  <a:srgbClr val="C00000"/>
                </a:solidFill>
                <a:effectLst/>
              </a:rPr>
              <a:t>The </a:t>
            </a:r>
            <a:r>
              <a:rPr lang="en-US" sz="2000" b="1" dirty="0">
                <a:solidFill>
                  <a:srgbClr val="C00000"/>
                </a:solidFill>
              </a:rPr>
              <a:t>Importance of Interviews</a:t>
            </a:r>
            <a:endParaRPr lang="en-US" sz="2000" b="1" i="0" dirty="0">
              <a:solidFill>
                <a:srgbClr val="C00000"/>
              </a:solidFill>
              <a:effectLst/>
            </a:endParaRPr>
          </a:p>
        </p:txBody>
      </p:sp>
      <p:sp>
        <p:nvSpPr>
          <p:cNvPr id="9" name="TextBox 8">
            <a:extLst>
              <a:ext uri="{FF2B5EF4-FFF2-40B4-BE49-F238E27FC236}">
                <a16:creationId xmlns:a16="http://schemas.microsoft.com/office/drawing/2014/main" id="{C1F94553-8ADF-4417-B945-9B22D01568E7}"/>
              </a:ext>
            </a:extLst>
          </p:cNvPr>
          <p:cNvSpPr txBox="1"/>
          <p:nvPr/>
        </p:nvSpPr>
        <p:spPr>
          <a:xfrm>
            <a:off x="0" y="847815"/>
            <a:ext cx="12042040" cy="400110"/>
          </a:xfrm>
          <a:prstGeom prst="rect">
            <a:avLst/>
          </a:prstGeom>
          <a:noFill/>
          <a:ln>
            <a:solidFill>
              <a:schemeClr val="accent5">
                <a:lumMod val="50000"/>
              </a:schemeClr>
            </a:solidFill>
          </a:ln>
        </p:spPr>
        <p:txBody>
          <a:bodyPr wrap="square">
            <a:spAutoFit/>
          </a:bodyPr>
          <a:lstStyle/>
          <a:p>
            <a:r>
              <a:rPr lang="en-US" sz="2000" b="1" dirty="0">
                <a:solidFill>
                  <a:srgbClr val="002060"/>
                </a:solidFill>
              </a:rPr>
              <a:t>Fill in the paragraph below with the words from the box to understand the importance of conducting interviews.</a:t>
            </a:r>
          </a:p>
        </p:txBody>
      </p:sp>
      <p:sp>
        <p:nvSpPr>
          <p:cNvPr id="11" name="TextBox 10">
            <a:extLst>
              <a:ext uri="{FF2B5EF4-FFF2-40B4-BE49-F238E27FC236}">
                <a16:creationId xmlns:a16="http://schemas.microsoft.com/office/drawing/2014/main" id="{07F19EFA-85BB-4529-92BC-2D468D11FAEA}"/>
              </a:ext>
            </a:extLst>
          </p:cNvPr>
          <p:cNvSpPr txBox="1"/>
          <p:nvPr/>
        </p:nvSpPr>
        <p:spPr>
          <a:xfrm>
            <a:off x="73759" y="2571244"/>
            <a:ext cx="12118241" cy="3139321"/>
          </a:xfrm>
          <a:prstGeom prst="rect">
            <a:avLst/>
          </a:prstGeom>
          <a:noFill/>
          <a:ln>
            <a:solidFill>
              <a:schemeClr val="tx1"/>
            </a:solidFill>
          </a:ln>
        </p:spPr>
        <p:txBody>
          <a:bodyPr wrap="square">
            <a:spAutoFit/>
          </a:bodyPr>
          <a:lstStyle/>
          <a:p>
            <a:pPr algn="just"/>
            <a:r>
              <a:rPr lang="en-US" sz="2000" dirty="0"/>
              <a:t>The job interview is one of the most important steps in the ………………….process. This is the time to really </a:t>
            </a:r>
            <a:r>
              <a:rPr lang="en-GB" sz="2000" dirty="0"/>
              <a:t>…………………</a:t>
            </a:r>
            <a:r>
              <a:rPr lang="en-US" sz="2000" dirty="0"/>
              <a:t>if the candidate is a good fit for the role at your </a:t>
            </a:r>
            <a:r>
              <a:rPr lang="en-US" sz="2000" dirty="0" err="1"/>
              <a:t>organisation</a:t>
            </a:r>
            <a:r>
              <a:rPr lang="en-US" sz="2000" dirty="0"/>
              <a:t>. It is also the toughest part and it can be nerve-wracking and………………., and it's often difficult to prepare for. Mistakes are easy to make when you're……………….., and the unfortunate truth is that sometimes one mistake is enough to take you out of the running. It's not just job candidates who  are under………………., either. Interviewers are just as prone to making pressure-induced mistakes. After all, the human resource manager is trying to avoid the ………….…associated with hiring the wrong person. So, what are the necessary steps you should take to …………….you are conducting a job interview that not only helps you decide if the person is the right fit, but ultimately also offers a great candidate…………………….? </a:t>
            </a:r>
          </a:p>
          <a:p>
            <a:endParaRPr lang="en-US" dirty="0"/>
          </a:p>
        </p:txBody>
      </p:sp>
      <p:sp>
        <p:nvSpPr>
          <p:cNvPr id="2" name="Rectangle 1"/>
          <p:cNvSpPr/>
          <p:nvPr/>
        </p:nvSpPr>
        <p:spPr>
          <a:xfrm>
            <a:off x="2293790" y="1726408"/>
            <a:ext cx="7485960" cy="369332"/>
          </a:xfrm>
          <a:prstGeom prst="rect">
            <a:avLst/>
          </a:prstGeom>
          <a:ln>
            <a:solidFill>
              <a:schemeClr val="tx1"/>
            </a:solidFill>
          </a:ln>
        </p:spPr>
        <p:txBody>
          <a:bodyPr wrap="none">
            <a:spAutoFit/>
          </a:bodyPr>
          <a:lstStyle/>
          <a:p>
            <a:r>
              <a:rPr lang="en-US" b="1" dirty="0"/>
              <a:t>nervous</a:t>
            </a:r>
            <a:r>
              <a:rPr lang="en-US" dirty="0"/>
              <a:t>/</a:t>
            </a:r>
            <a:r>
              <a:rPr lang="en-US" b="1" dirty="0"/>
              <a:t>ensure</a:t>
            </a:r>
            <a:r>
              <a:rPr lang="en-US" dirty="0"/>
              <a:t>/ </a:t>
            </a:r>
            <a:r>
              <a:rPr lang="en-US" b="1" dirty="0"/>
              <a:t>pressure</a:t>
            </a:r>
            <a:r>
              <a:rPr lang="en-US" dirty="0"/>
              <a:t>/ </a:t>
            </a:r>
            <a:r>
              <a:rPr lang="en-US" b="1" dirty="0"/>
              <a:t>understand</a:t>
            </a:r>
            <a:r>
              <a:rPr lang="en-US" dirty="0"/>
              <a:t>/ </a:t>
            </a:r>
            <a:r>
              <a:rPr lang="en-US" b="1" dirty="0"/>
              <a:t>experience</a:t>
            </a:r>
            <a:r>
              <a:rPr lang="en-US" dirty="0"/>
              <a:t>/ </a:t>
            </a:r>
            <a:r>
              <a:rPr lang="en-US" b="1" dirty="0"/>
              <a:t>costs</a:t>
            </a:r>
            <a:r>
              <a:rPr lang="en-US" dirty="0"/>
              <a:t>/</a:t>
            </a:r>
            <a:r>
              <a:rPr lang="en-US" b="1" dirty="0"/>
              <a:t>intense</a:t>
            </a:r>
            <a:r>
              <a:rPr lang="en-US" dirty="0"/>
              <a:t>/ </a:t>
            </a:r>
            <a:r>
              <a:rPr lang="en-US" b="1" dirty="0"/>
              <a:t>selection</a:t>
            </a:r>
          </a:p>
        </p:txBody>
      </p:sp>
    </p:spTree>
    <p:extLst>
      <p:ext uri="{BB962C8B-B14F-4D97-AF65-F5344CB8AC3E}">
        <p14:creationId xmlns:p14="http://schemas.microsoft.com/office/powerpoint/2010/main" val="33569652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circle(in)">
                                      <p:cBhvr>
                                        <p:cTn id="20"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1" grpId="0" animBg="1"/>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2171" y="0"/>
            <a:ext cx="1199869" cy="1143000"/>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r>
              <a:rPr lang="en-US" b="1" dirty="0">
                <a:solidFill>
                  <a:schemeClr val="tx1"/>
                </a:solidFill>
              </a:rPr>
              <a:t>Eng. 302 Unit 10 - Lesson 3:Psychology at Work (part 2)</a:t>
            </a:r>
          </a:p>
        </p:txBody>
      </p:sp>
      <p:sp>
        <p:nvSpPr>
          <p:cNvPr id="14" name="Rectangle 13"/>
          <p:cNvSpPr>
            <a:spLocks/>
          </p:cNvSpPr>
          <p:nvPr/>
        </p:nvSpPr>
        <p:spPr>
          <a:xfrm>
            <a:off x="270641" y="6306207"/>
            <a:ext cx="3767959"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6000"/>
              </a:lnSpc>
              <a:spcAft>
                <a:spcPts val="800"/>
              </a:spcAft>
            </a:pPr>
            <a:r>
              <a:rPr lang="en-US" sz="1200" b="1" dirty="0">
                <a:solidFill>
                  <a:schemeClr val="tx1">
                    <a:lumMod val="75000"/>
                    <a:lumOff val="25000"/>
                  </a:schemeClr>
                </a:solidFill>
                <a:latin typeface="Calibri" panose="020F0502020204030204" pitchFamily="34" charset="0"/>
                <a:ea typeface="Calibri" panose="020F0502020204030204" pitchFamily="34" charset="0"/>
                <a:cs typeface="Sakkal Majalla" panose="02000000000000000000" pitchFamily="2" charset="-78"/>
              </a:rPr>
              <a:t>Ministry of Education - Second Semester 2020-2021</a:t>
            </a:r>
            <a:endParaRPr lang="en-US" sz="1050" dirty="0">
              <a:solidFill>
                <a:schemeClr val="tx1">
                  <a:lumMod val="75000"/>
                  <a:lumOff val="25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id="{9D2C07B1-3DF6-4A0C-A893-3D1287209550}"/>
              </a:ext>
            </a:extLst>
          </p:cNvPr>
          <p:cNvSpPr txBox="1"/>
          <p:nvPr/>
        </p:nvSpPr>
        <p:spPr>
          <a:xfrm>
            <a:off x="270641" y="128282"/>
            <a:ext cx="2355738" cy="400110"/>
          </a:xfrm>
          <a:prstGeom prst="rect">
            <a:avLst/>
          </a:prstGeom>
          <a:noFill/>
          <a:ln>
            <a:solidFill>
              <a:srgbClr val="C00000"/>
            </a:solidFill>
          </a:ln>
        </p:spPr>
        <p:txBody>
          <a:bodyPr wrap="square">
            <a:spAutoFit/>
          </a:bodyPr>
          <a:lstStyle/>
          <a:p>
            <a:pPr algn="l"/>
            <a:r>
              <a:rPr lang="en-US" sz="2000" b="1" i="0" dirty="0">
                <a:solidFill>
                  <a:srgbClr val="C00000"/>
                </a:solidFill>
                <a:effectLst/>
              </a:rPr>
              <a:t>Check your answers.</a:t>
            </a:r>
          </a:p>
        </p:txBody>
      </p:sp>
      <p:sp>
        <p:nvSpPr>
          <p:cNvPr id="11" name="TextBox 10">
            <a:extLst>
              <a:ext uri="{FF2B5EF4-FFF2-40B4-BE49-F238E27FC236}">
                <a16:creationId xmlns:a16="http://schemas.microsoft.com/office/drawing/2014/main" id="{07F19EFA-85BB-4529-92BC-2D468D11FAEA}"/>
              </a:ext>
            </a:extLst>
          </p:cNvPr>
          <p:cNvSpPr txBox="1"/>
          <p:nvPr/>
        </p:nvSpPr>
        <p:spPr>
          <a:xfrm>
            <a:off x="270641" y="1287182"/>
            <a:ext cx="11670988" cy="4247317"/>
          </a:xfrm>
          <a:prstGeom prst="rect">
            <a:avLst/>
          </a:prstGeom>
          <a:noFill/>
          <a:ln>
            <a:solidFill>
              <a:schemeClr val="tx1"/>
            </a:solidFill>
          </a:ln>
        </p:spPr>
        <p:txBody>
          <a:bodyPr wrap="square">
            <a:spAutoFit/>
          </a:bodyPr>
          <a:lstStyle/>
          <a:p>
            <a:pPr algn="just">
              <a:lnSpc>
                <a:spcPct val="150000"/>
              </a:lnSpc>
            </a:pPr>
            <a:r>
              <a:rPr lang="en-US" sz="2000" dirty="0"/>
              <a:t>The job interview is one of the most important steps in the            process. This is the time to really                                                                                       	       if the candidate is a good fit for the role at your </a:t>
            </a:r>
            <a:r>
              <a:rPr lang="en-US" sz="2000" dirty="0" err="1"/>
              <a:t>organisation</a:t>
            </a:r>
            <a:r>
              <a:rPr lang="en-US" sz="2000" dirty="0"/>
              <a:t>. It is also the toughest part and it can be nerve-wracking and                , and it's often difficult to prepare for. Mistakes are easy to make when you're            	    , and the unfortunate truth is that sometimes one mistake is enough to take you out of the running. It's not just job candidates who  are under                   , either. Interviewers are just as prone to making pressure-induced mistakes. After all, the human resource manager is trying to avoid the             associated with hiring the wrong person. So, what are the necessary steps you should take to               you are conducting a job interview that not only helps you decide if the person is the right fit, but ultimately also offers a great candidate                     	     ? </a:t>
            </a:r>
          </a:p>
        </p:txBody>
      </p:sp>
      <p:sp>
        <p:nvSpPr>
          <p:cNvPr id="2" name="Rectangle 1"/>
          <p:cNvSpPr/>
          <p:nvPr/>
        </p:nvSpPr>
        <p:spPr>
          <a:xfrm>
            <a:off x="7010138" y="1389260"/>
            <a:ext cx="1143262" cy="400110"/>
          </a:xfrm>
          <a:prstGeom prst="rect">
            <a:avLst/>
          </a:prstGeom>
        </p:spPr>
        <p:txBody>
          <a:bodyPr wrap="none">
            <a:spAutoFit/>
          </a:bodyPr>
          <a:lstStyle/>
          <a:p>
            <a:r>
              <a:rPr lang="en-US" sz="2000" b="1" dirty="0">
                <a:solidFill>
                  <a:srgbClr val="FFC000">
                    <a:lumMod val="50000"/>
                  </a:srgbClr>
                </a:solidFill>
              </a:rPr>
              <a:t>selection</a:t>
            </a:r>
            <a:endParaRPr lang="en-US" dirty="0"/>
          </a:p>
        </p:txBody>
      </p:sp>
      <p:sp>
        <p:nvSpPr>
          <p:cNvPr id="4" name="Rectangle 3"/>
          <p:cNvSpPr/>
          <p:nvPr/>
        </p:nvSpPr>
        <p:spPr>
          <a:xfrm>
            <a:off x="270641" y="1879117"/>
            <a:ext cx="1404039" cy="400110"/>
          </a:xfrm>
          <a:prstGeom prst="rect">
            <a:avLst/>
          </a:prstGeom>
        </p:spPr>
        <p:txBody>
          <a:bodyPr wrap="none">
            <a:spAutoFit/>
          </a:bodyPr>
          <a:lstStyle/>
          <a:p>
            <a:r>
              <a:rPr lang="en-US" sz="2000" b="1" dirty="0">
                <a:solidFill>
                  <a:srgbClr val="FFC000">
                    <a:lumMod val="50000"/>
                  </a:srgbClr>
                </a:solidFill>
              </a:rPr>
              <a:t>understand</a:t>
            </a:r>
            <a:endParaRPr lang="en-US" dirty="0"/>
          </a:p>
        </p:txBody>
      </p:sp>
      <p:sp>
        <p:nvSpPr>
          <p:cNvPr id="8" name="Rectangle 7"/>
          <p:cNvSpPr/>
          <p:nvPr/>
        </p:nvSpPr>
        <p:spPr>
          <a:xfrm>
            <a:off x="2749141" y="2279227"/>
            <a:ext cx="967829" cy="400110"/>
          </a:xfrm>
          <a:prstGeom prst="rect">
            <a:avLst/>
          </a:prstGeom>
        </p:spPr>
        <p:txBody>
          <a:bodyPr wrap="none">
            <a:spAutoFit/>
          </a:bodyPr>
          <a:lstStyle/>
          <a:p>
            <a:r>
              <a:rPr lang="en-US" sz="2000" b="1" dirty="0">
                <a:solidFill>
                  <a:srgbClr val="FFC000">
                    <a:lumMod val="50000"/>
                  </a:srgbClr>
                </a:solidFill>
              </a:rPr>
              <a:t>intense</a:t>
            </a:r>
            <a:endParaRPr lang="en-US" dirty="0"/>
          </a:p>
        </p:txBody>
      </p:sp>
      <p:sp>
        <p:nvSpPr>
          <p:cNvPr id="10" name="Rectangle 9"/>
          <p:cNvSpPr/>
          <p:nvPr/>
        </p:nvSpPr>
        <p:spPr>
          <a:xfrm>
            <a:off x="450786" y="2743665"/>
            <a:ext cx="1043747" cy="400110"/>
          </a:xfrm>
          <a:prstGeom prst="rect">
            <a:avLst/>
          </a:prstGeom>
        </p:spPr>
        <p:txBody>
          <a:bodyPr wrap="none">
            <a:spAutoFit/>
          </a:bodyPr>
          <a:lstStyle/>
          <a:p>
            <a:r>
              <a:rPr lang="en-US" sz="2000" b="1" dirty="0">
                <a:solidFill>
                  <a:srgbClr val="FFC000">
                    <a:lumMod val="50000"/>
                  </a:srgbClr>
                </a:solidFill>
              </a:rPr>
              <a:t>nervous</a:t>
            </a:r>
            <a:endParaRPr lang="en-US" dirty="0"/>
          </a:p>
        </p:txBody>
      </p:sp>
      <p:sp>
        <p:nvSpPr>
          <p:cNvPr id="12" name="Rectangle 11"/>
          <p:cNvSpPr/>
          <p:nvPr/>
        </p:nvSpPr>
        <p:spPr>
          <a:xfrm>
            <a:off x="4728458" y="3210785"/>
            <a:ext cx="1102225" cy="400110"/>
          </a:xfrm>
          <a:prstGeom prst="rect">
            <a:avLst/>
          </a:prstGeom>
        </p:spPr>
        <p:txBody>
          <a:bodyPr wrap="none">
            <a:spAutoFit/>
          </a:bodyPr>
          <a:lstStyle/>
          <a:p>
            <a:r>
              <a:rPr lang="en-US" sz="2000" b="1" dirty="0">
                <a:solidFill>
                  <a:srgbClr val="FFC000">
                    <a:lumMod val="50000"/>
                  </a:srgbClr>
                </a:solidFill>
              </a:rPr>
              <a:t>pressure</a:t>
            </a:r>
            <a:endParaRPr lang="en-US" dirty="0"/>
          </a:p>
        </p:txBody>
      </p:sp>
      <p:sp>
        <p:nvSpPr>
          <p:cNvPr id="15" name="Rectangle 14"/>
          <p:cNvSpPr/>
          <p:nvPr/>
        </p:nvSpPr>
        <p:spPr>
          <a:xfrm>
            <a:off x="2154620" y="724767"/>
            <a:ext cx="7485960" cy="369332"/>
          </a:xfrm>
          <a:prstGeom prst="rect">
            <a:avLst/>
          </a:prstGeom>
          <a:ln>
            <a:solidFill>
              <a:schemeClr val="tx1"/>
            </a:solidFill>
          </a:ln>
        </p:spPr>
        <p:txBody>
          <a:bodyPr wrap="none">
            <a:spAutoFit/>
          </a:bodyPr>
          <a:lstStyle/>
          <a:p>
            <a:r>
              <a:rPr lang="en-US" b="1" dirty="0"/>
              <a:t>nervous</a:t>
            </a:r>
            <a:r>
              <a:rPr lang="en-US" dirty="0"/>
              <a:t>/</a:t>
            </a:r>
            <a:r>
              <a:rPr lang="en-US" b="1" dirty="0"/>
              <a:t>ensure</a:t>
            </a:r>
            <a:r>
              <a:rPr lang="en-US" dirty="0"/>
              <a:t>/ </a:t>
            </a:r>
            <a:r>
              <a:rPr lang="en-US" b="1" dirty="0"/>
              <a:t>pressure</a:t>
            </a:r>
            <a:r>
              <a:rPr lang="en-US" dirty="0"/>
              <a:t>/ </a:t>
            </a:r>
            <a:r>
              <a:rPr lang="en-US" b="1" dirty="0"/>
              <a:t>understand</a:t>
            </a:r>
            <a:r>
              <a:rPr lang="en-US" dirty="0"/>
              <a:t>/ </a:t>
            </a:r>
            <a:r>
              <a:rPr lang="en-US" b="1" dirty="0"/>
              <a:t>experience</a:t>
            </a:r>
            <a:r>
              <a:rPr lang="en-US" dirty="0"/>
              <a:t>/ </a:t>
            </a:r>
            <a:r>
              <a:rPr lang="en-US" b="1" dirty="0"/>
              <a:t>costs</a:t>
            </a:r>
            <a:r>
              <a:rPr lang="en-US" dirty="0"/>
              <a:t>/</a:t>
            </a:r>
            <a:r>
              <a:rPr lang="en-US" b="1" dirty="0"/>
              <a:t>intense</a:t>
            </a:r>
            <a:r>
              <a:rPr lang="en-US" dirty="0"/>
              <a:t>/ </a:t>
            </a:r>
            <a:r>
              <a:rPr lang="en-US" b="1" dirty="0"/>
              <a:t>selection</a:t>
            </a:r>
          </a:p>
        </p:txBody>
      </p:sp>
      <p:sp>
        <p:nvSpPr>
          <p:cNvPr id="13" name="Rectangle 12"/>
          <p:cNvSpPr/>
          <p:nvPr/>
        </p:nvSpPr>
        <p:spPr>
          <a:xfrm>
            <a:off x="8466667" y="3610895"/>
            <a:ext cx="719108" cy="400110"/>
          </a:xfrm>
          <a:prstGeom prst="rect">
            <a:avLst/>
          </a:prstGeom>
        </p:spPr>
        <p:txBody>
          <a:bodyPr wrap="none">
            <a:spAutoFit/>
          </a:bodyPr>
          <a:lstStyle/>
          <a:p>
            <a:r>
              <a:rPr lang="en-US" sz="2000" b="1" dirty="0">
                <a:solidFill>
                  <a:srgbClr val="FFC000">
                    <a:lumMod val="50000"/>
                  </a:srgbClr>
                </a:solidFill>
              </a:rPr>
              <a:t>costs</a:t>
            </a:r>
            <a:endParaRPr lang="en-US" dirty="0"/>
          </a:p>
        </p:txBody>
      </p:sp>
      <p:sp>
        <p:nvSpPr>
          <p:cNvPr id="16" name="Rectangle 15"/>
          <p:cNvSpPr/>
          <p:nvPr/>
        </p:nvSpPr>
        <p:spPr>
          <a:xfrm>
            <a:off x="7349484" y="4143345"/>
            <a:ext cx="911147" cy="400110"/>
          </a:xfrm>
          <a:prstGeom prst="rect">
            <a:avLst/>
          </a:prstGeom>
        </p:spPr>
        <p:txBody>
          <a:bodyPr wrap="none">
            <a:spAutoFit/>
          </a:bodyPr>
          <a:lstStyle/>
          <a:p>
            <a:r>
              <a:rPr lang="en-US" sz="2000" b="1" dirty="0">
                <a:solidFill>
                  <a:srgbClr val="FFC000">
                    <a:lumMod val="50000"/>
                  </a:srgbClr>
                </a:solidFill>
              </a:rPr>
              <a:t>ensure</a:t>
            </a:r>
            <a:endParaRPr lang="en-US" dirty="0"/>
          </a:p>
        </p:txBody>
      </p:sp>
      <p:sp>
        <p:nvSpPr>
          <p:cNvPr id="17" name="Rectangle 16"/>
          <p:cNvSpPr/>
          <p:nvPr/>
        </p:nvSpPr>
        <p:spPr>
          <a:xfrm>
            <a:off x="270641" y="4984983"/>
            <a:ext cx="1355628" cy="400110"/>
          </a:xfrm>
          <a:prstGeom prst="rect">
            <a:avLst/>
          </a:prstGeom>
        </p:spPr>
        <p:txBody>
          <a:bodyPr wrap="none">
            <a:spAutoFit/>
          </a:bodyPr>
          <a:lstStyle/>
          <a:p>
            <a:r>
              <a:rPr lang="en-US" sz="2000" b="1" dirty="0">
                <a:solidFill>
                  <a:srgbClr val="FFC000">
                    <a:lumMod val="50000"/>
                  </a:srgbClr>
                </a:solidFill>
              </a:rPr>
              <a:t>experience</a:t>
            </a:r>
            <a:endParaRPr lang="en-US" dirty="0"/>
          </a:p>
        </p:txBody>
      </p:sp>
      <p:sp>
        <p:nvSpPr>
          <p:cNvPr id="18" name="Horizontal Scroll 17"/>
          <p:cNvSpPr/>
          <p:nvPr/>
        </p:nvSpPr>
        <p:spPr>
          <a:xfrm>
            <a:off x="5121993" y="5635797"/>
            <a:ext cx="1551213" cy="494736"/>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b="1" dirty="0">
                <a:solidFill>
                  <a:srgbClr val="C00000"/>
                </a:solidFill>
              </a:rPr>
              <a:t>WELL DONE!</a:t>
            </a:r>
            <a:endParaRPr lang="en-US" b="1" dirty="0">
              <a:solidFill>
                <a:srgbClr val="C00000"/>
              </a:solidFill>
            </a:endParaRPr>
          </a:p>
        </p:txBody>
      </p:sp>
    </p:spTree>
    <p:extLst>
      <p:ext uri="{BB962C8B-B14F-4D97-AF65-F5344CB8AC3E}">
        <p14:creationId xmlns:p14="http://schemas.microsoft.com/office/powerpoint/2010/main" val="8683898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circle(in)">
                                      <p:cBhvr>
                                        <p:cTn id="14" dur="20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in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down)">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wipe(down)">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down)">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down)">
                                      <p:cBhvr>
                                        <p:cTn id="39" dur="500"/>
                                        <p:tgtEl>
                                          <p:spTgt spid="10"/>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wipe(down)">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down)">
                                      <p:cBhvr>
                                        <p:cTn id="49" dur="500"/>
                                        <p:tgtEl>
                                          <p:spTgt spid="13"/>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wipe(down)">
                                      <p:cBhvr>
                                        <p:cTn id="54" dur="500"/>
                                        <p:tgtEl>
                                          <p:spTgt spid="16"/>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ipe(down)">
                                      <p:cBhvr>
                                        <p:cTn id="59" dur="500"/>
                                        <p:tgtEl>
                                          <p:spTgt spid="17"/>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16" fill="hold" grpId="0" nodeType="clickEffect">
                                  <p:stCondLst>
                                    <p:cond delay="0"/>
                                  </p:stCondLst>
                                  <p:childTnLst>
                                    <p:set>
                                      <p:cBhvr>
                                        <p:cTn id="63" dur="1" fill="hold">
                                          <p:stCondLst>
                                            <p:cond delay="0"/>
                                          </p:stCondLst>
                                        </p:cTn>
                                        <p:tgtEl>
                                          <p:spTgt spid="18"/>
                                        </p:tgtEl>
                                        <p:attrNameLst>
                                          <p:attrName>style.visibility</p:attrName>
                                        </p:attrNameLst>
                                      </p:cBhvr>
                                      <p:to>
                                        <p:strVal val="visible"/>
                                      </p:to>
                                    </p:set>
                                    <p:anim calcmode="lin" valueType="num">
                                      <p:cBhvr>
                                        <p:cTn id="64" dur="500" fill="hold"/>
                                        <p:tgtEl>
                                          <p:spTgt spid="18"/>
                                        </p:tgtEl>
                                        <p:attrNameLst>
                                          <p:attrName>ppt_w</p:attrName>
                                        </p:attrNameLst>
                                      </p:cBhvr>
                                      <p:tavLst>
                                        <p:tav tm="0">
                                          <p:val>
                                            <p:fltVal val="0"/>
                                          </p:val>
                                        </p:tav>
                                        <p:tav tm="100000">
                                          <p:val>
                                            <p:strVal val="#ppt_w"/>
                                          </p:val>
                                        </p:tav>
                                      </p:tavLst>
                                    </p:anim>
                                    <p:anim calcmode="lin" valueType="num">
                                      <p:cBhvr>
                                        <p:cTn id="65" dur="500" fill="hold"/>
                                        <p:tgtEl>
                                          <p:spTgt spid="18"/>
                                        </p:tgtEl>
                                        <p:attrNameLst>
                                          <p:attrName>ppt_h</p:attrName>
                                        </p:attrNameLst>
                                      </p:cBhvr>
                                      <p:tavLst>
                                        <p:tav tm="0">
                                          <p:val>
                                            <p:fltVal val="0"/>
                                          </p:val>
                                        </p:tav>
                                        <p:tav tm="100000">
                                          <p:val>
                                            <p:strVal val="#ppt_h"/>
                                          </p:val>
                                        </p:tav>
                                      </p:tavLst>
                                    </p:anim>
                                    <p:animEffect transition="in" filter="fade">
                                      <p:cBhvr>
                                        <p:cTn id="6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2" grpId="0"/>
      <p:bldP spid="4" grpId="0"/>
      <p:bldP spid="8" grpId="0"/>
      <p:bldP spid="10" grpId="0"/>
      <p:bldP spid="12" grpId="0"/>
      <p:bldP spid="15" grpId="0" animBg="1"/>
      <p:bldP spid="13" grpId="0"/>
      <p:bldP spid="16" grpId="0"/>
      <p:bldP spid="17" grpId="0"/>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2171" y="0"/>
            <a:ext cx="1199869" cy="892629"/>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r>
              <a:rPr lang="en-US" b="1" dirty="0">
                <a:solidFill>
                  <a:schemeClr val="tx1"/>
                </a:solidFill>
              </a:rPr>
              <a:t>Eng. 302 Unit 10 - Lesson 3:Psychology at Work (part 2)</a:t>
            </a:r>
          </a:p>
        </p:txBody>
      </p:sp>
      <p:sp>
        <p:nvSpPr>
          <p:cNvPr id="14" name="Rectangle 13"/>
          <p:cNvSpPr>
            <a:spLocks/>
          </p:cNvSpPr>
          <p:nvPr/>
        </p:nvSpPr>
        <p:spPr>
          <a:xfrm>
            <a:off x="270641" y="6306207"/>
            <a:ext cx="3767959"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6000"/>
              </a:lnSpc>
              <a:spcAft>
                <a:spcPts val="800"/>
              </a:spcAft>
            </a:pPr>
            <a:r>
              <a:rPr lang="en-US" sz="1200" b="1" dirty="0">
                <a:solidFill>
                  <a:schemeClr val="tx1">
                    <a:lumMod val="75000"/>
                    <a:lumOff val="25000"/>
                  </a:schemeClr>
                </a:solidFill>
                <a:latin typeface="Calibri" panose="020F0502020204030204" pitchFamily="34" charset="0"/>
                <a:ea typeface="Calibri" panose="020F0502020204030204" pitchFamily="34" charset="0"/>
                <a:cs typeface="Sakkal Majalla" panose="02000000000000000000" pitchFamily="2" charset="-78"/>
              </a:rPr>
              <a:t>Ministry of Education - Second Semester 2020-2021</a:t>
            </a:r>
            <a:endParaRPr lang="en-US" sz="1050" dirty="0">
              <a:solidFill>
                <a:schemeClr val="tx1">
                  <a:lumMod val="75000"/>
                  <a:lumOff val="25000"/>
                </a:schemeClr>
              </a:solidFill>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7" name="Table 6">
            <a:extLst>
              <a:ext uri="{FF2B5EF4-FFF2-40B4-BE49-F238E27FC236}">
                <a16:creationId xmlns:a16="http://schemas.microsoft.com/office/drawing/2014/main" id="{4396545C-2F27-4568-A828-E0BA85761D8A}"/>
              </a:ext>
            </a:extLst>
          </p:cNvPr>
          <p:cNvGraphicFramePr>
            <a:graphicFrameLocks noGrp="1"/>
          </p:cNvGraphicFramePr>
          <p:nvPr>
            <p:extLst>
              <p:ext uri="{D42A27DB-BD31-4B8C-83A1-F6EECF244321}">
                <p14:modId xmlns:p14="http://schemas.microsoft.com/office/powerpoint/2010/main" val="3403398829"/>
              </p:ext>
            </p:extLst>
          </p:nvPr>
        </p:nvGraphicFramePr>
        <p:xfrm>
          <a:off x="4490489" y="787898"/>
          <a:ext cx="7551551" cy="4892040"/>
        </p:xfrm>
        <a:graphic>
          <a:graphicData uri="http://schemas.openxmlformats.org/drawingml/2006/table">
            <a:tbl>
              <a:tblPr firstRow="1" firstCol="1" bandRow="1"/>
              <a:tblGrid>
                <a:gridCol w="521742">
                  <a:extLst>
                    <a:ext uri="{9D8B030D-6E8A-4147-A177-3AD203B41FA5}">
                      <a16:colId xmlns:a16="http://schemas.microsoft.com/office/drawing/2014/main" val="1248974451"/>
                    </a:ext>
                  </a:extLst>
                </a:gridCol>
                <a:gridCol w="521742">
                  <a:extLst>
                    <a:ext uri="{9D8B030D-6E8A-4147-A177-3AD203B41FA5}">
                      <a16:colId xmlns:a16="http://schemas.microsoft.com/office/drawing/2014/main" val="4293974335"/>
                    </a:ext>
                  </a:extLst>
                </a:gridCol>
                <a:gridCol w="6508067">
                  <a:extLst>
                    <a:ext uri="{9D8B030D-6E8A-4147-A177-3AD203B41FA5}">
                      <a16:colId xmlns:a16="http://schemas.microsoft.com/office/drawing/2014/main" val="1198348524"/>
                    </a:ext>
                  </a:extLst>
                </a:gridCol>
              </a:tblGrid>
              <a:tr h="0">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r>
                        <a:rPr lang="en-US" sz="2000" dirty="0">
                          <a:solidFill>
                            <a:srgbClr val="242021"/>
                          </a:solidFill>
                          <a:effectLst/>
                          <a:latin typeface="Arial" panose="020B0604020202020204" pitchFamily="34" charset="0"/>
                          <a:ea typeface="Times New Roman" panose="02020603050405020304" pitchFamily="18" charset="0"/>
                          <a:cs typeface="Arial" panose="020B0604020202020204" pitchFamily="34" charset="0"/>
                        </a:rPr>
                        <a:t>Candidate can ask questions</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37654704"/>
                  </a:ext>
                </a:extLst>
              </a:tr>
              <a:tr h="0">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r>
                        <a:rPr lang="en-US" sz="2000" dirty="0">
                          <a:solidFill>
                            <a:srgbClr val="242021"/>
                          </a:solidFill>
                          <a:effectLst/>
                          <a:latin typeface="Arial" panose="020B0604020202020204" pitchFamily="34" charset="0"/>
                          <a:ea typeface="Times New Roman" panose="02020603050405020304" pitchFamily="18" charset="0"/>
                          <a:cs typeface="Arial" panose="020B0604020202020204" pitchFamily="34" charset="0"/>
                        </a:rPr>
                        <a:t>Check qualifications and experience</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17124207"/>
                  </a:ext>
                </a:extLst>
              </a:tr>
              <a:tr h="0">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r>
                        <a:rPr lang="en-US" sz="2000" dirty="0">
                          <a:solidFill>
                            <a:srgbClr val="242021"/>
                          </a:solidFill>
                          <a:effectLst/>
                          <a:latin typeface="Arial" panose="020B0604020202020204" pitchFamily="34" charset="0"/>
                          <a:ea typeface="Times New Roman" panose="02020603050405020304" pitchFamily="18" charset="0"/>
                          <a:cs typeface="Arial" panose="020B0604020202020204" pitchFamily="34" charset="0"/>
                        </a:rPr>
                        <a:t>Give candidates a personality test</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42222425"/>
                  </a:ext>
                </a:extLst>
              </a:tr>
              <a:tr h="0">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r>
                        <a:rPr lang="en-US" sz="2000" dirty="0">
                          <a:solidFill>
                            <a:srgbClr val="242021"/>
                          </a:solidFill>
                          <a:effectLst/>
                          <a:latin typeface="Arial" panose="020B0604020202020204" pitchFamily="34" charset="0"/>
                          <a:ea typeface="Times New Roman" panose="02020603050405020304" pitchFamily="18" charset="0"/>
                          <a:cs typeface="Arial" panose="020B0604020202020204" pitchFamily="34" charset="0"/>
                        </a:rPr>
                        <a:t>Give candidates tea / coffee / biscuits</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84545583"/>
                  </a:ext>
                </a:extLst>
              </a:tr>
              <a:tr h="0">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r>
                        <a:rPr lang="en-US" sz="2000">
                          <a:solidFill>
                            <a:srgbClr val="242021"/>
                          </a:solidFill>
                          <a:effectLst/>
                          <a:latin typeface="Arial" panose="020B0604020202020204" pitchFamily="34" charset="0"/>
                          <a:ea typeface="Times New Roman" panose="02020603050405020304" pitchFamily="18" charset="0"/>
                          <a:cs typeface="Arial" panose="020B0604020202020204" pitchFamily="34" charset="0"/>
                        </a:rPr>
                        <a:t>Interviewers discuss candidates</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25273381"/>
                  </a:ext>
                </a:extLst>
              </a:tr>
              <a:tr h="0">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r>
                        <a:rPr lang="en-US" sz="2000">
                          <a:solidFill>
                            <a:srgbClr val="242021"/>
                          </a:solidFill>
                          <a:effectLst/>
                          <a:latin typeface="Arial" panose="020B0604020202020204" pitchFamily="34" charset="0"/>
                          <a:ea typeface="Times New Roman" panose="02020603050405020304" pitchFamily="18" charset="0"/>
                          <a:cs typeface="Arial" panose="020B0604020202020204" pitchFamily="34" charset="0"/>
                        </a:rPr>
                        <a:t>Interviewers make a decision</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06047193"/>
                  </a:ext>
                </a:extLst>
              </a:tr>
              <a:tr h="0">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r>
                        <a:rPr lang="en-US" sz="2000">
                          <a:solidFill>
                            <a:srgbClr val="242021"/>
                          </a:solidFill>
                          <a:effectLst/>
                          <a:latin typeface="Arial" panose="020B0604020202020204" pitchFamily="34" charset="0"/>
                          <a:ea typeface="Times New Roman" panose="02020603050405020304" pitchFamily="18" charset="0"/>
                          <a:cs typeface="Arial" panose="020B0604020202020204" pitchFamily="34" charset="0"/>
                        </a:rPr>
                        <a:t>Introduce the interviewers</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1889106"/>
                  </a:ext>
                </a:extLst>
              </a:tr>
              <a:tr h="0">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r>
                        <a:rPr lang="en-US" sz="2000" dirty="0">
                          <a:solidFill>
                            <a:srgbClr val="242021"/>
                          </a:solidFill>
                          <a:effectLst/>
                          <a:latin typeface="Arial" panose="020B0604020202020204" pitchFamily="34" charset="0"/>
                          <a:ea typeface="Times New Roman" panose="02020603050405020304" pitchFamily="18" charset="0"/>
                          <a:cs typeface="Arial" panose="020B0604020202020204" pitchFamily="34" charset="0"/>
                        </a:rPr>
                        <a:t>Manager informs the successful candidate(s)</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5728709"/>
                  </a:ext>
                </a:extLst>
              </a:tr>
              <a:tr h="0">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gn="ctr">
                        <a:lnSpc>
                          <a:spcPct val="107000"/>
                        </a:lnSpc>
                        <a:spcBef>
                          <a:spcPts val="0"/>
                        </a:spcBef>
                        <a:spcAft>
                          <a:spcPts val="0"/>
                        </a:spcAft>
                      </a:pPr>
                      <a:r>
                        <a:rPr lang="en-US" sz="2000" b="1" dirty="0">
                          <a:solidFill>
                            <a:srgbClr val="C00000"/>
                          </a:solidFill>
                          <a:effectLst/>
                          <a:latin typeface="Arial" panose="020B0604020202020204" pitchFamily="34" charset="0"/>
                          <a:ea typeface="Times New Roman" panose="02020603050405020304" pitchFamily="18" charset="0"/>
                          <a:cs typeface="Arial" panose="020B0604020202020204" pitchFamily="34" charset="0"/>
                        </a:rPr>
                        <a:t>B </a:t>
                      </a:r>
                      <a:endParaRPr lang="en-US" sz="2000" b="1"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gn="ctr">
                        <a:lnSpc>
                          <a:spcPct val="107000"/>
                        </a:lnSpc>
                        <a:spcBef>
                          <a:spcPts val="0"/>
                        </a:spcBef>
                        <a:spcAft>
                          <a:spcPts val="0"/>
                        </a:spcAft>
                      </a:pPr>
                      <a:r>
                        <a:rPr lang="en-US" sz="2000" b="1" dirty="0">
                          <a:solidFill>
                            <a:srgbClr val="C00000"/>
                          </a:solidFill>
                          <a:effectLst/>
                          <a:latin typeface="Arial" panose="020B0604020202020204" pitchFamily="34" charset="0"/>
                          <a:ea typeface="Times New Roman" panose="02020603050405020304" pitchFamily="18" charset="0"/>
                          <a:cs typeface="Arial" panose="020B0604020202020204" pitchFamily="34" charset="0"/>
                        </a:rPr>
                        <a:t>1 </a:t>
                      </a:r>
                      <a:endParaRPr lang="en-US" sz="2000" b="1"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r>
                        <a:rPr lang="en-US" sz="2000" dirty="0" err="1" smtClean="0">
                          <a:solidFill>
                            <a:srgbClr val="242021"/>
                          </a:solidFill>
                          <a:effectLst/>
                          <a:latin typeface="Arial" panose="020B0604020202020204" pitchFamily="34" charset="0"/>
                          <a:ea typeface="Times New Roman" panose="02020603050405020304" pitchFamily="18" charset="0"/>
                          <a:cs typeface="Arial" panose="020B0604020202020204" pitchFamily="34" charset="0"/>
                        </a:rPr>
                        <a:t>Organise</a:t>
                      </a:r>
                      <a:r>
                        <a:rPr lang="en-US" sz="2000" dirty="0" smtClean="0">
                          <a:solidFill>
                            <a:srgbClr val="242021"/>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a:solidFill>
                            <a:srgbClr val="242021"/>
                          </a:solidFill>
                          <a:effectLst/>
                          <a:latin typeface="Arial" panose="020B0604020202020204" pitchFamily="34" charset="0"/>
                          <a:ea typeface="Times New Roman" panose="02020603050405020304" pitchFamily="18" charset="0"/>
                          <a:cs typeface="Arial" panose="020B0604020202020204" pitchFamily="34" charset="0"/>
                        </a:rPr>
                        <a:t>interview room</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12740638"/>
                  </a:ext>
                </a:extLst>
              </a:tr>
              <a:tr h="0">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r>
                        <a:rPr lang="en-US" sz="2000">
                          <a:solidFill>
                            <a:srgbClr val="242021"/>
                          </a:solidFill>
                          <a:effectLst/>
                          <a:latin typeface="Arial" panose="020B0604020202020204" pitchFamily="34" charset="0"/>
                          <a:ea typeface="Times New Roman" panose="02020603050405020304" pitchFamily="18" charset="0"/>
                          <a:cs typeface="Arial" panose="020B0604020202020204" pitchFamily="34" charset="0"/>
                        </a:rPr>
                        <a:t>Question: Tell me about yourself.</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5036059"/>
                  </a:ext>
                </a:extLst>
              </a:tr>
              <a:tr h="0">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r>
                        <a:rPr lang="en-US" sz="2000">
                          <a:solidFill>
                            <a:srgbClr val="242021"/>
                          </a:solidFill>
                          <a:effectLst/>
                          <a:latin typeface="Arial" panose="020B0604020202020204" pitchFamily="34" charset="0"/>
                          <a:ea typeface="Times New Roman" panose="02020603050405020304" pitchFamily="18" charset="0"/>
                          <a:cs typeface="Arial" panose="020B0604020202020204" pitchFamily="34" charset="0"/>
                        </a:rPr>
                        <a:t>Question: Why do you want to work here?</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14998411"/>
                  </a:ext>
                </a:extLst>
              </a:tr>
              <a:tr h="0">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r>
                        <a:rPr lang="en-US" sz="2000">
                          <a:solidFill>
                            <a:srgbClr val="242021"/>
                          </a:solidFill>
                          <a:effectLst/>
                          <a:latin typeface="Arial" panose="020B0604020202020204" pitchFamily="34" charset="0"/>
                          <a:ea typeface="Times New Roman" panose="02020603050405020304" pitchFamily="18" charset="0"/>
                          <a:cs typeface="Arial" panose="020B0604020202020204" pitchFamily="34" charset="0"/>
                        </a:rPr>
                        <a:t>Question: Why should we hire you?</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3642581"/>
                  </a:ext>
                </a:extLst>
              </a:tr>
              <a:tr h="0">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r>
                        <a:rPr lang="en-US" sz="2000">
                          <a:solidFill>
                            <a:srgbClr val="242021"/>
                          </a:solidFill>
                          <a:effectLst/>
                          <a:latin typeface="Arial" panose="020B0604020202020204" pitchFamily="34" charset="0"/>
                          <a:ea typeface="Times New Roman" panose="02020603050405020304" pitchFamily="18" charset="0"/>
                          <a:cs typeface="Arial" panose="020B0604020202020204" pitchFamily="34" charset="0"/>
                        </a:rPr>
                        <a:t>Short conversation, e.g., weather, journey</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53609208"/>
                  </a:ext>
                </a:extLst>
              </a:tr>
              <a:tr h="0">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r>
                        <a:rPr lang="en-US" sz="2000" dirty="0">
                          <a:solidFill>
                            <a:srgbClr val="242021"/>
                          </a:solidFill>
                          <a:effectLst/>
                          <a:latin typeface="Arial" panose="020B0604020202020204" pitchFamily="34" charset="0"/>
                          <a:ea typeface="Times New Roman" panose="02020603050405020304" pitchFamily="18" charset="0"/>
                          <a:cs typeface="Arial" panose="020B0604020202020204" pitchFamily="34" charset="0"/>
                        </a:rPr>
                        <a:t>Take candidates on tour of company</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81843908"/>
                  </a:ext>
                </a:extLst>
              </a:tr>
              <a:tr h="0">
                <a:tc>
                  <a:txBody>
                    <a:bodyPr/>
                    <a:lstStyle/>
                    <a:p>
                      <a:pPr marL="0" marR="0">
                        <a:lnSpc>
                          <a:spcPct val="107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Interviewers evaluate the interviews and share thoughts.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54184133"/>
                  </a:ext>
                </a:extLst>
              </a:tr>
            </a:tbl>
          </a:graphicData>
        </a:graphic>
      </p:graphicFrame>
      <p:sp>
        <p:nvSpPr>
          <p:cNvPr id="9" name="TextBox 8">
            <a:extLst>
              <a:ext uri="{FF2B5EF4-FFF2-40B4-BE49-F238E27FC236}">
                <a16:creationId xmlns:a16="http://schemas.microsoft.com/office/drawing/2014/main" id="{53EDD66F-0F08-4A21-AD9E-63256FB8E739}"/>
              </a:ext>
            </a:extLst>
          </p:cNvPr>
          <p:cNvSpPr txBox="1"/>
          <p:nvPr/>
        </p:nvSpPr>
        <p:spPr>
          <a:xfrm>
            <a:off x="83105" y="1720541"/>
            <a:ext cx="4251454" cy="1200329"/>
          </a:xfrm>
          <a:prstGeom prst="rect">
            <a:avLst/>
          </a:prstGeom>
          <a:noFill/>
          <a:ln>
            <a:solidFill>
              <a:sysClr val="windowText" lastClr="000000"/>
            </a:solidFill>
          </a:ln>
        </p:spPr>
        <p:txBody>
          <a:bodyPr wrap="square">
            <a:spAutoFit/>
          </a:bodyPr>
          <a:lstStyle/>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b="1" i="0" u="none" strike="noStrike" kern="0" cap="none" spc="0" normalizeH="0" baseline="0" noProof="0" dirty="0">
                <a:ln>
                  <a:noFill/>
                </a:ln>
                <a:solidFill>
                  <a:schemeClr val="accent4">
                    <a:lumMod val="50000"/>
                  </a:schemeClr>
                </a:solidFill>
                <a:effectLst/>
                <a:uLnTx/>
                <a:uFillTx/>
                <a:cs typeface="Arial" panose="020B0604020202020204" pitchFamily="34" charset="0"/>
              </a:rPr>
              <a:t>There are </a:t>
            </a:r>
            <a:r>
              <a:rPr kumimoji="0" lang="en-GB" b="1" i="0" u="none" strike="noStrike" kern="0" cap="none" spc="0" normalizeH="0" baseline="0" noProof="0" dirty="0">
                <a:ln>
                  <a:noFill/>
                </a:ln>
                <a:solidFill>
                  <a:schemeClr val="accent4">
                    <a:lumMod val="50000"/>
                  </a:schemeClr>
                </a:solidFill>
                <a:effectLst/>
                <a:uLnTx/>
                <a:uFillTx/>
                <a:cs typeface="Arial" panose="020B0604020202020204" pitchFamily="34" charset="0"/>
              </a:rPr>
              <a:t>three sections in the process </a:t>
            </a:r>
            <a:r>
              <a:rPr kumimoji="0" lang="en-US" b="1" i="0" u="none" strike="noStrike" kern="0" cap="none" spc="0" normalizeH="0" baseline="0" noProof="0" dirty="0">
                <a:ln>
                  <a:noFill/>
                </a:ln>
                <a:solidFill>
                  <a:schemeClr val="accent4">
                    <a:lumMod val="50000"/>
                  </a:schemeClr>
                </a:solidFill>
                <a:effectLst/>
                <a:uLnTx/>
                <a:uFillTx/>
                <a:cs typeface="Arial" panose="020B0604020202020204" pitchFamily="34" charset="0"/>
              </a:rPr>
              <a:t>.</a:t>
            </a:r>
          </a:p>
          <a:p>
            <a:pPr marL="285750" marR="0" lvl="0" indent="-285750" defTabSz="914400" eaLnBrk="1" fontAlgn="auto" latinLnBrk="0" hangingPunct="1">
              <a:lnSpc>
                <a:spcPct val="100000"/>
              </a:lnSpc>
              <a:spcBef>
                <a:spcPts val="0"/>
              </a:spcBef>
              <a:spcAft>
                <a:spcPts val="0"/>
              </a:spcAft>
              <a:buClrTx/>
              <a:buSzTx/>
              <a:buFontTx/>
              <a:buChar char="-"/>
              <a:tabLst/>
              <a:defRPr/>
            </a:pPr>
            <a:r>
              <a:rPr kumimoji="0" lang="en-US" b="1" i="0" u="none" strike="noStrike" kern="0" cap="none" spc="0" normalizeH="0" baseline="0" noProof="0" dirty="0">
                <a:ln>
                  <a:noFill/>
                </a:ln>
                <a:solidFill>
                  <a:srgbClr val="C00000"/>
                </a:solidFill>
                <a:effectLst/>
                <a:uLnTx/>
                <a:uFillTx/>
                <a:cs typeface="Arial" panose="020B0604020202020204" pitchFamily="34" charset="0"/>
              </a:rPr>
              <a:t>Before the interviews (B)</a:t>
            </a:r>
          </a:p>
          <a:p>
            <a:pPr marL="285750" marR="0" lvl="0" indent="-285750" defTabSz="914400" eaLnBrk="1" fontAlgn="auto" latinLnBrk="0" hangingPunct="1">
              <a:lnSpc>
                <a:spcPct val="100000"/>
              </a:lnSpc>
              <a:spcBef>
                <a:spcPts val="0"/>
              </a:spcBef>
              <a:spcAft>
                <a:spcPts val="0"/>
              </a:spcAft>
              <a:buClrTx/>
              <a:buSzTx/>
              <a:buFontTx/>
              <a:buChar char="-"/>
              <a:tabLst/>
              <a:defRPr/>
            </a:pPr>
            <a:r>
              <a:rPr kumimoji="0" lang="en-US" b="1" i="0" u="none" strike="noStrike" kern="0" cap="none" spc="0" normalizeH="0" baseline="0" noProof="0" dirty="0">
                <a:ln>
                  <a:noFill/>
                </a:ln>
                <a:solidFill>
                  <a:srgbClr val="002060"/>
                </a:solidFill>
                <a:effectLst/>
                <a:uLnTx/>
                <a:uFillTx/>
                <a:cs typeface="Arial" panose="020B0604020202020204" pitchFamily="34" charset="0"/>
              </a:rPr>
              <a:t>During the interviews (D)</a:t>
            </a:r>
          </a:p>
          <a:p>
            <a:pPr marL="285750" marR="0" lvl="0" indent="-285750" defTabSz="914400" eaLnBrk="1" fontAlgn="auto" latinLnBrk="0" hangingPunct="1">
              <a:lnSpc>
                <a:spcPct val="100000"/>
              </a:lnSpc>
              <a:spcBef>
                <a:spcPts val="0"/>
              </a:spcBef>
              <a:spcAft>
                <a:spcPts val="0"/>
              </a:spcAft>
              <a:buClrTx/>
              <a:buSzTx/>
              <a:buFontTx/>
              <a:buChar char="-"/>
              <a:tabLst/>
              <a:defRPr/>
            </a:pPr>
            <a:r>
              <a:rPr kumimoji="0" lang="en-GB" b="1" i="0" u="none" strike="noStrike" kern="0" cap="none" spc="0" normalizeH="0" baseline="0" noProof="0" dirty="0">
                <a:ln>
                  <a:noFill/>
                </a:ln>
                <a:solidFill>
                  <a:schemeClr val="accent6">
                    <a:lumMod val="50000"/>
                  </a:schemeClr>
                </a:solidFill>
                <a:effectLst/>
                <a:uLnTx/>
                <a:uFillTx/>
                <a:cs typeface="Arial" panose="020B0604020202020204" pitchFamily="34" charset="0"/>
              </a:rPr>
              <a:t>After the interviews (A)</a:t>
            </a:r>
            <a:endParaRPr kumimoji="0" lang="en-US" b="1" i="0" u="none" strike="noStrike" kern="0" cap="none" spc="0" normalizeH="0" baseline="0" noProof="0" dirty="0">
              <a:ln>
                <a:noFill/>
              </a:ln>
              <a:solidFill>
                <a:schemeClr val="accent6">
                  <a:lumMod val="50000"/>
                </a:schemeClr>
              </a:solidFill>
              <a:effectLst/>
              <a:uLnTx/>
              <a:uFillTx/>
              <a:cs typeface="Arial" panose="020B0604020202020204" pitchFamily="34" charset="0"/>
            </a:endParaRPr>
          </a:p>
        </p:txBody>
      </p:sp>
      <p:sp>
        <p:nvSpPr>
          <p:cNvPr id="10" name="TextBox 9">
            <a:extLst>
              <a:ext uri="{FF2B5EF4-FFF2-40B4-BE49-F238E27FC236}">
                <a16:creationId xmlns:a16="http://schemas.microsoft.com/office/drawing/2014/main" id="{C2598F51-BD18-4C3F-A13E-EE67ECA5A468}"/>
              </a:ext>
            </a:extLst>
          </p:cNvPr>
          <p:cNvSpPr txBox="1"/>
          <p:nvPr/>
        </p:nvSpPr>
        <p:spPr>
          <a:xfrm>
            <a:off x="83104" y="3588357"/>
            <a:ext cx="4251455" cy="1200329"/>
          </a:xfrm>
          <a:prstGeom prst="rect">
            <a:avLst/>
          </a:prstGeom>
          <a:noFill/>
          <a:ln>
            <a:solidFill>
              <a:sysClr val="windowText" lastClr="000000"/>
            </a:solidFill>
          </a:ln>
        </p:spPr>
        <p:txBody>
          <a:bodyPr wrap="square">
            <a:spAutoFit/>
          </a:bodyPr>
          <a:lstStyle/>
          <a:p>
            <a:pPr marL="457200" indent="-457200">
              <a:buFontTx/>
              <a:buAutoNum type="arabicParenR"/>
              <a:defRPr/>
            </a:pPr>
            <a:r>
              <a:rPr lang="en-US" kern="0" dirty="0">
                <a:solidFill>
                  <a:prstClr val="black"/>
                </a:solidFill>
                <a:cs typeface="Arial" panose="020B0604020202020204" pitchFamily="34" charset="0"/>
              </a:rPr>
              <a:t>Study the stages on the right. Mark each stage </a:t>
            </a:r>
            <a:r>
              <a:rPr lang="en-US" b="1" kern="0" dirty="0">
                <a:solidFill>
                  <a:prstClr val="black"/>
                </a:solidFill>
                <a:cs typeface="Arial" panose="020B0604020202020204" pitchFamily="34" charset="0"/>
              </a:rPr>
              <a:t>B</a:t>
            </a:r>
            <a:r>
              <a:rPr lang="en-US" kern="0" dirty="0">
                <a:solidFill>
                  <a:prstClr val="black"/>
                </a:solidFill>
                <a:cs typeface="Arial" panose="020B0604020202020204" pitchFamily="34" charset="0"/>
              </a:rPr>
              <a:t>,</a:t>
            </a:r>
            <a:r>
              <a:rPr lang="en-US" b="1" kern="0" dirty="0">
                <a:solidFill>
                  <a:prstClr val="black"/>
                </a:solidFill>
                <a:cs typeface="Arial" panose="020B0604020202020204" pitchFamily="34" charset="0"/>
              </a:rPr>
              <a:t>D </a:t>
            </a:r>
            <a:r>
              <a:rPr lang="en-US" kern="0" dirty="0">
                <a:solidFill>
                  <a:prstClr val="black"/>
                </a:solidFill>
                <a:cs typeface="Arial" panose="020B0604020202020204" pitchFamily="34" charset="0"/>
              </a:rPr>
              <a:t>or</a:t>
            </a:r>
            <a:r>
              <a:rPr lang="en-US" b="1" kern="0" dirty="0">
                <a:solidFill>
                  <a:prstClr val="black"/>
                </a:solidFill>
                <a:cs typeface="Arial" panose="020B0604020202020204" pitchFamily="34" charset="0"/>
              </a:rPr>
              <a:t> A.</a:t>
            </a:r>
          </a:p>
          <a:p>
            <a:pPr marL="342900" indent="-342900">
              <a:buFontTx/>
              <a:buAutoNum type="arabicParenR"/>
              <a:defRPr/>
            </a:pPr>
            <a:r>
              <a:rPr lang="en-US" b="1" kern="0" dirty="0">
                <a:solidFill>
                  <a:prstClr val="black"/>
                </a:solidFill>
                <a:cs typeface="Arial" panose="020B0604020202020204" pitchFamily="34" charset="0"/>
              </a:rPr>
              <a:t>  </a:t>
            </a:r>
            <a:r>
              <a:rPr lang="en-US" kern="0" dirty="0">
                <a:solidFill>
                  <a:prstClr val="black"/>
                </a:solidFill>
                <a:cs typeface="Arial" panose="020B0604020202020204" pitchFamily="34" charset="0"/>
              </a:rPr>
              <a:t>Number the stages in each section in a logical order</a:t>
            </a:r>
            <a:r>
              <a:rPr lang="en-US" b="1" kern="0" dirty="0">
                <a:solidFill>
                  <a:prstClr val="black"/>
                </a:solidFill>
                <a:cs typeface="Arial" panose="020B0604020202020204" pitchFamily="34" charset="0"/>
              </a:rPr>
              <a:t>.</a:t>
            </a:r>
          </a:p>
        </p:txBody>
      </p:sp>
      <p:sp>
        <p:nvSpPr>
          <p:cNvPr id="11" name="TextBox 10">
            <a:extLst>
              <a:ext uri="{FF2B5EF4-FFF2-40B4-BE49-F238E27FC236}">
                <a16:creationId xmlns:a16="http://schemas.microsoft.com/office/drawing/2014/main" id="{67BB475E-0597-4CA6-801E-4723B2B3720D}"/>
              </a:ext>
            </a:extLst>
          </p:cNvPr>
          <p:cNvSpPr txBox="1"/>
          <p:nvPr/>
        </p:nvSpPr>
        <p:spPr>
          <a:xfrm>
            <a:off x="83104" y="64437"/>
            <a:ext cx="3818840" cy="400110"/>
          </a:xfrm>
          <a:prstGeom prst="rect">
            <a:avLst/>
          </a:prstGeom>
          <a:noFill/>
          <a:ln>
            <a:solidFill>
              <a:srgbClr val="C00000"/>
            </a:solidFill>
          </a:ln>
        </p:spPr>
        <p:txBody>
          <a:bodyPr wrap="square">
            <a:spAutoFit/>
          </a:bodyPr>
          <a:lstStyle/>
          <a:p>
            <a:r>
              <a:rPr lang="en-US" sz="2000" b="1" dirty="0">
                <a:solidFill>
                  <a:srgbClr val="C00000"/>
                </a:solidFill>
              </a:rPr>
              <a:t>Reordering the interview process.</a:t>
            </a:r>
          </a:p>
        </p:txBody>
      </p:sp>
      <p:sp>
        <p:nvSpPr>
          <p:cNvPr id="12" name="TextBox 11">
            <a:extLst>
              <a:ext uri="{FF2B5EF4-FFF2-40B4-BE49-F238E27FC236}">
                <a16:creationId xmlns:a16="http://schemas.microsoft.com/office/drawing/2014/main" id="{57CE3F48-20F3-4D83-B091-9DDDCB694EA9}"/>
              </a:ext>
            </a:extLst>
          </p:cNvPr>
          <p:cNvSpPr txBox="1"/>
          <p:nvPr/>
        </p:nvSpPr>
        <p:spPr>
          <a:xfrm>
            <a:off x="40941" y="787898"/>
            <a:ext cx="4293617" cy="646331"/>
          </a:xfrm>
          <a:prstGeom prst="rect">
            <a:avLst/>
          </a:prstGeom>
          <a:noFill/>
          <a:ln>
            <a:solidFill>
              <a:schemeClr val="accent5">
                <a:lumMod val="50000"/>
              </a:schemeClr>
            </a:solidFill>
          </a:ln>
        </p:spPr>
        <p:txBody>
          <a:bodyPr wrap="square">
            <a:spAutoFit/>
          </a:bodyPr>
          <a:lstStyle/>
          <a:p>
            <a:pPr marL="285750" indent="-285750">
              <a:buFont typeface="Wingdings" panose="05000000000000000000" pitchFamily="2" charset="2"/>
              <a:buChar char="q"/>
            </a:pPr>
            <a:r>
              <a:rPr lang="en-US" b="1" dirty="0"/>
              <a:t>Describe the interview process at a large company.</a:t>
            </a:r>
          </a:p>
        </p:txBody>
      </p:sp>
      <p:sp>
        <p:nvSpPr>
          <p:cNvPr id="13" name="TextBox 12">
            <a:extLst>
              <a:ext uri="{FF2B5EF4-FFF2-40B4-BE49-F238E27FC236}">
                <a16:creationId xmlns:a16="http://schemas.microsoft.com/office/drawing/2014/main" id="{67BB475E-0597-4CA6-801E-4723B2B3720D}"/>
              </a:ext>
            </a:extLst>
          </p:cNvPr>
          <p:cNvSpPr txBox="1"/>
          <p:nvPr/>
        </p:nvSpPr>
        <p:spPr>
          <a:xfrm>
            <a:off x="4334559" y="52779"/>
            <a:ext cx="5821811" cy="400110"/>
          </a:xfrm>
          <a:prstGeom prst="rect">
            <a:avLst/>
          </a:prstGeom>
          <a:noFill/>
          <a:ln>
            <a:solidFill>
              <a:srgbClr val="002060"/>
            </a:solidFill>
          </a:ln>
        </p:spPr>
        <p:txBody>
          <a:bodyPr wrap="square">
            <a:spAutoFit/>
          </a:bodyPr>
          <a:lstStyle/>
          <a:p>
            <a:r>
              <a:rPr lang="en-US" sz="2000" b="1" dirty="0">
                <a:solidFill>
                  <a:srgbClr val="002060"/>
                </a:solidFill>
              </a:rPr>
              <a:t>What happens before, during and after an interview?</a:t>
            </a:r>
          </a:p>
        </p:txBody>
      </p:sp>
    </p:spTree>
    <p:extLst>
      <p:ext uri="{BB962C8B-B14F-4D97-AF65-F5344CB8AC3E}">
        <p14:creationId xmlns:p14="http://schemas.microsoft.com/office/powerpoint/2010/main" val="13961125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ircle(in)">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par>
                                <p:cTn id="28" presetID="22" presetClass="entr" presetSubtype="4" fill="hold"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2171" y="0"/>
            <a:ext cx="1199869" cy="892629"/>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r>
              <a:rPr lang="en-US" b="1" dirty="0">
                <a:solidFill>
                  <a:schemeClr val="tx1"/>
                </a:solidFill>
              </a:rPr>
              <a:t>Eng. 302 Unit 10 - Lesson 3:Psychology at Work (part 2)</a:t>
            </a:r>
          </a:p>
        </p:txBody>
      </p:sp>
      <p:sp>
        <p:nvSpPr>
          <p:cNvPr id="14" name="Rectangle 13"/>
          <p:cNvSpPr>
            <a:spLocks/>
          </p:cNvSpPr>
          <p:nvPr/>
        </p:nvSpPr>
        <p:spPr>
          <a:xfrm>
            <a:off x="270641" y="6306207"/>
            <a:ext cx="3767959"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6000"/>
              </a:lnSpc>
              <a:spcAft>
                <a:spcPts val="800"/>
              </a:spcAft>
            </a:pPr>
            <a:r>
              <a:rPr lang="en-US" sz="1200" b="1" dirty="0">
                <a:solidFill>
                  <a:schemeClr val="tx1">
                    <a:lumMod val="75000"/>
                    <a:lumOff val="25000"/>
                  </a:schemeClr>
                </a:solidFill>
                <a:latin typeface="Calibri" panose="020F0502020204030204" pitchFamily="34" charset="0"/>
                <a:ea typeface="Calibri" panose="020F0502020204030204" pitchFamily="34" charset="0"/>
                <a:cs typeface="Sakkal Majalla" panose="02000000000000000000" pitchFamily="2" charset="-78"/>
              </a:rPr>
              <a:t>Ministry of Education - Second Semester 2020-2021</a:t>
            </a:r>
            <a:endParaRPr lang="en-US" sz="1050" dirty="0">
              <a:solidFill>
                <a:schemeClr val="tx1">
                  <a:lumMod val="75000"/>
                  <a:lumOff val="25000"/>
                </a:schemeClr>
              </a:solidFill>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7" name="Table 6">
            <a:extLst>
              <a:ext uri="{FF2B5EF4-FFF2-40B4-BE49-F238E27FC236}">
                <a16:creationId xmlns:a16="http://schemas.microsoft.com/office/drawing/2014/main" id="{6D6EEE75-AEF3-4507-8BE5-DDB32E55AE0A}"/>
              </a:ext>
            </a:extLst>
          </p:cNvPr>
          <p:cNvGraphicFramePr>
            <a:graphicFrameLocks noGrp="1"/>
          </p:cNvGraphicFramePr>
          <p:nvPr>
            <p:extLst>
              <p:ext uri="{D42A27DB-BD31-4B8C-83A1-F6EECF244321}">
                <p14:modId xmlns:p14="http://schemas.microsoft.com/office/powerpoint/2010/main" val="1332242742"/>
              </p:ext>
            </p:extLst>
          </p:nvPr>
        </p:nvGraphicFramePr>
        <p:xfrm>
          <a:off x="1525917" y="555138"/>
          <a:ext cx="7857570" cy="5381625"/>
        </p:xfrm>
        <a:graphic>
          <a:graphicData uri="http://schemas.openxmlformats.org/drawingml/2006/table">
            <a:tbl>
              <a:tblPr firstRow="1" firstCol="1" bandRow="1"/>
              <a:tblGrid>
                <a:gridCol w="542886">
                  <a:extLst>
                    <a:ext uri="{9D8B030D-6E8A-4147-A177-3AD203B41FA5}">
                      <a16:colId xmlns:a16="http://schemas.microsoft.com/office/drawing/2014/main" val="1248974451"/>
                    </a:ext>
                  </a:extLst>
                </a:gridCol>
                <a:gridCol w="542886">
                  <a:extLst>
                    <a:ext uri="{9D8B030D-6E8A-4147-A177-3AD203B41FA5}">
                      <a16:colId xmlns:a16="http://schemas.microsoft.com/office/drawing/2014/main" val="4293974335"/>
                    </a:ext>
                  </a:extLst>
                </a:gridCol>
                <a:gridCol w="6771798">
                  <a:extLst>
                    <a:ext uri="{9D8B030D-6E8A-4147-A177-3AD203B41FA5}">
                      <a16:colId xmlns:a16="http://schemas.microsoft.com/office/drawing/2014/main" val="1198348524"/>
                    </a:ext>
                  </a:extLst>
                </a:gridCol>
              </a:tblGrid>
              <a:tr h="0">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gn="ctr" defTabSz="914400" rtl="0" eaLnBrk="1" latinLnBrk="0" hangingPunct="1">
                        <a:lnSpc>
                          <a:spcPct val="107000"/>
                        </a:lnSpc>
                        <a:spcBef>
                          <a:spcPts val="0"/>
                        </a:spcBef>
                        <a:spcAft>
                          <a:spcPts val="0"/>
                        </a:spcAft>
                      </a:pPr>
                      <a:r>
                        <a:rPr kumimoji="0" lang="en-US" sz="2200" b="1" i="0" u="none" strike="noStrike" kern="0" cap="none" spc="0" normalizeH="0" baseline="0" dirty="0">
                          <a:ln>
                            <a:noFill/>
                          </a:ln>
                          <a:solidFill>
                            <a:srgbClr val="002060"/>
                          </a:solidFill>
                          <a:effectLst/>
                          <a:uLnTx/>
                          <a:uFillTx/>
                          <a:latin typeface="+mn-lt"/>
                          <a:ea typeface="+mn-ea"/>
                          <a:cs typeface="Arial" panose="020B0604020202020204" pitchFamily="34" charset="0"/>
                        </a:rPr>
                        <a:t>D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gn="ctr" defTabSz="914400" rtl="0" eaLnBrk="1" latinLnBrk="0" hangingPunct="1">
                        <a:lnSpc>
                          <a:spcPct val="107000"/>
                        </a:lnSpc>
                        <a:spcBef>
                          <a:spcPts val="0"/>
                        </a:spcBef>
                        <a:spcAft>
                          <a:spcPts val="0"/>
                        </a:spcAft>
                      </a:pPr>
                      <a:r>
                        <a:rPr kumimoji="0" lang="en-US" sz="2200" b="1" i="0" u="none" strike="noStrike" kern="0" cap="none" spc="0" normalizeH="0" baseline="0" dirty="0">
                          <a:ln>
                            <a:noFill/>
                          </a:ln>
                          <a:solidFill>
                            <a:srgbClr val="002060"/>
                          </a:solidFill>
                          <a:effectLst/>
                          <a:uLnTx/>
                          <a:uFillTx/>
                          <a:latin typeface="+mn-lt"/>
                          <a:ea typeface="+mn-ea"/>
                          <a:cs typeface="Arial" panose="020B0604020202020204" pitchFamily="34" charset="0"/>
                        </a:rPr>
                        <a:t>8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r>
                        <a:rPr lang="en-US" sz="2200" dirty="0">
                          <a:solidFill>
                            <a:srgbClr val="242021"/>
                          </a:solidFill>
                          <a:effectLst/>
                          <a:latin typeface="+mn-lt"/>
                          <a:ea typeface="Times New Roman" panose="02020603050405020304" pitchFamily="18" charset="0"/>
                          <a:cs typeface="Arial" panose="020B0604020202020204" pitchFamily="34" charset="0"/>
                        </a:rPr>
                        <a:t>Candidate can ask questions</a:t>
                      </a:r>
                      <a:endParaRPr lang="en-US" sz="2200" dirty="0">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37654704"/>
                  </a:ext>
                </a:extLst>
              </a:tr>
              <a:tr h="0">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gn="ctr" defTabSz="914400" rtl="0" eaLnBrk="1" latinLnBrk="0" hangingPunct="1">
                        <a:lnSpc>
                          <a:spcPct val="107000"/>
                        </a:lnSpc>
                        <a:spcBef>
                          <a:spcPts val="0"/>
                        </a:spcBef>
                        <a:spcAft>
                          <a:spcPts val="0"/>
                        </a:spcAft>
                      </a:pPr>
                      <a:r>
                        <a:rPr kumimoji="0" lang="en-US" sz="2200" b="1" i="0" u="none" strike="noStrike" kern="0" cap="none" spc="0" normalizeH="0" baseline="0" dirty="0">
                          <a:ln>
                            <a:noFill/>
                          </a:ln>
                          <a:solidFill>
                            <a:srgbClr val="002060"/>
                          </a:solidFill>
                          <a:effectLst/>
                          <a:uLnTx/>
                          <a:uFillTx/>
                          <a:latin typeface="+mn-lt"/>
                          <a:ea typeface="+mn-ea"/>
                          <a:cs typeface="Arial" panose="020B0604020202020204" pitchFamily="34" charset="0"/>
                        </a:rPr>
                        <a:t>D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gn="ctr" defTabSz="914400" rtl="0" eaLnBrk="1" latinLnBrk="0" hangingPunct="1">
                        <a:lnSpc>
                          <a:spcPct val="107000"/>
                        </a:lnSpc>
                        <a:spcBef>
                          <a:spcPts val="0"/>
                        </a:spcBef>
                        <a:spcAft>
                          <a:spcPts val="0"/>
                        </a:spcAft>
                      </a:pPr>
                      <a:r>
                        <a:rPr kumimoji="0" lang="en-US" sz="2200" b="1" i="0" u="none" strike="noStrike" kern="0" cap="none" spc="0" normalizeH="0" baseline="0" dirty="0">
                          <a:ln>
                            <a:noFill/>
                          </a:ln>
                          <a:solidFill>
                            <a:srgbClr val="002060"/>
                          </a:solidFill>
                          <a:effectLst/>
                          <a:uLnTx/>
                          <a:uFillTx/>
                          <a:latin typeface="+mn-lt"/>
                          <a:ea typeface="+mn-ea"/>
                          <a:cs typeface="Arial" panose="020B0604020202020204" pitchFamily="34" charset="0"/>
                        </a:rPr>
                        <a:t>3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r>
                        <a:rPr lang="en-US" sz="2200" dirty="0">
                          <a:solidFill>
                            <a:srgbClr val="242021"/>
                          </a:solidFill>
                          <a:effectLst/>
                          <a:latin typeface="+mn-lt"/>
                          <a:ea typeface="Times New Roman" panose="02020603050405020304" pitchFamily="18" charset="0"/>
                          <a:cs typeface="Arial" panose="020B0604020202020204" pitchFamily="34" charset="0"/>
                        </a:rPr>
                        <a:t>Check qualifications and experience</a:t>
                      </a:r>
                      <a:endParaRPr lang="en-US" sz="2200" dirty="0">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17124207"/>
                  </a:ext>
                </a:extLst>
              </a:tr>
              <a:tr h="0">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gn="ctr">
                        <a:lnSpc>
                          <a:spcPct val="107000"/>
                        </a:lnSpc>
                        <a:spcBef>
                          <a:spcPts val="0"/>
                        </a:spcBef>
                        <a:spcAft>
                          <a:spcPts val="0"/>
                        </a:spcAft>
                      </a:pPr>
                      <a:r>
                        <a:rPr lang="en-US" sz="2200" b="1" dirty="0">
                          <a:solidFill>
                            <a:srgbClr val="C00000"/>
                          </a:solidFill>
                          <a:effectLst/>
                          <a:latin typeface="+mn-lt"/>
                          <a:ea typeface="Times New Roman" panose="02020603050405020304" pitchFamily="18" charset="0"/>
                          <a:cs typeface="Arial" panose="020B0604020202020204" pitchFamily="34" charset="0"/>
                        </a:rPr>
                        <a:t>B </a:t>
                      </a:r>
                      <a:endParaRPr lang="en-US" sz="2200" b="1" dirty="0">
                        <a:solidFill>
                          <a:srgbClr val="C00000"/>
                        </a:solidFill>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gn="ctr">
                        <a:lnSpc>
                          <a:spcPct val="107000"/>
                        </a:lnSpc>
                        <a:spcBef>
                          <a:spcPts val="0"/>
                        </a:spcBef>
                        <a:spcAft>
                          <a:spcPts val="0"/>
                        </a:spcAft>
                      </a:pPr>
                      <a:r>
                        <a:rPr lang="en-US" sz="2200" b="1" dirty="0">
                          <a:solidFill>
                            <a:srgbClr val="C00000"/>
                          </a:solidFill>
                          <a:effectLst/>
                          <a:latin typeface="+mn-lt"/>
                          <a:ea typeface="Times New Roman" panose="02020603050405020304" pitchFamily="18" charset="0"/>
                          <a:cs typeface="Arial" panose="020B0604020202020204" pitchFamily="34" charset="0"/>
                        </a:rPr>
                        <a:t>3 </a:t>
                      </a:r>
                      <a:endParaRPr lang="en-US" sz="2200" b="1" dirty="0">
                        <a:solidFill>
                          <a:srgbClr val="C00000"/>
                        </a:solidFill>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r>
                        <a:rPr lang="en-US" sz="2200" dirty="0">
                          <a:solidFill>
                            <a:srgbClr val="242021"/>
                          </a:solidFill>
                          <a:effectLst/>
                          <a:latin typeface="+mn-lt"/>
                          <a:ea typeface="Times New Roman" panose="02020603050405020304" pitchFamily="18" charset="0"/>
                          <a:cs typeface="Arial" panose="020B0604020202020204" pitchFamily="34" charset="0"/>
                        </a:rPr>
                        <a:t>Give candidates a personality test</a:t>
                      </a:r>
                      <a:endParaRPr lang="en-US" sz="2200" dirty="0">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42222425"/>
                  </a:ext>
                </a:extLst>
              </a:tr>
              <a:tr h="0">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gn="ctr">
                        <a:lnSpc>
                          <a:spcPct val="107000"/>
                        </a:lnSpc>
                        <a:spcBef>
                          <a:spcPts val="0"/>
                        </a:spcBef>
                        <a:spcAft>
                          <a:spcPts val="0"/>
                        </a:spcAft>
                      </a:pPr>
                      <a:r>
                        <a:rPr lang="en-US" sz="2200" b="1" dirty="0">
                          <a:solidFill>
                            <a:srgbClr val="C00000"/>
                          </a:solidFill>
                          <a:effectLst/>
                          <a:latin typeface="+mn-lt"/>
                          <a:ea typeface="Times New Roman" panose="02020603050405020304" pitchFamily="18" charset="0"/>
                          <a:cs typeface="Arial" panose="020B0604020202020204" pitchFamily="34" charset="0"/>
                        </a:rPr>
                        <a:t>B </a:t>
                      </a:r>
                      <a:endParaRPr lang="en-US" sz="2200" b="1" dirty="0">
                        <a:solidFill>
                          <a:srgbClr val="C00000"/>
                        </a:solidFill>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gn="ctr">
                        <a:lnSpc>
                          <a:spcPct val="107000"/>
                        </a:lnSpc>
                        <a:spcBef>
                          <a:spcPts val="0"/>
                        </a:spcBef>
                        <a:spcAft>
                          <a:spcPts val="0"/>
                        </a:spcAft>
                      </a:pPr>
                      <a:r>
                        <a:rPr lang="en-US" sz="2200" b="1" dirty="0">
                          <a:solidFill>
                            <a:srgbClr val="C00000"/>
                          </a:solidFill>
                          <a:effectLst/>
                          <a:latin typeface="+mn-lt"/>
                          <a:ea typeface="Times New Roman" panose="02020603050405020304" pitchFamily="18" charset="0"/>
                          <a:cs typeface="Arial" panose="020B0604020202020204" pitchFamily="34" charset="0"/>
                        </a:rPr>
                        <a:t>2 </a:t>
                      </a:r>
                      <a:endParaRPr lang="en-US" sz="2200" b="1" dirty="0">
                        <a:solidFill>
                          <a:srgbClr val="C00000"/>
                        </a:solidFill>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r>
                        <a:rPr lang="en-US" sz="2200" dirty="0">
                          <a:solidFill>
                            <a:srgbClr val="242021"/>
                          </a:solidFill>
                          <a:effectLst/>
                          <a:latin typeface="+mn-lt"/>
                          <a:ea typeface="Times New Roman" panose="02020603050405020304" pitchFamily="18" charset="0"/>
                          <a:cs typeface="Arial" panose="020B0604020202020204" pitchFamily="34" charset="0"/>
                        </a:rPr>
                        <a:t>Give candidates tea / coffee / biscuits</a:t>
                      </a:r>
                      <a:endParaRPr lang="en-US" sz="2200" dirty="0">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84545583"/>
                  </a:ext>
                </a:extLst>
              </a:tr>
              <a:tr h="0">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gn="ctr">
                        <a:lnSpc>
                          <a:spcPct val="107000"/>
                        </a:lnSpc>
                        <a:spcBef>
                          <a:spcPts val="0"/>
                        </a:spcBef>
                        <a:spcAft>
                          <a:spcPts val="0"/>
                        </a:spcAft>
                      </a:pPr>
                      <a:r>
                        <a:rPr kumimoji="0" lang="en-US" sz="2200" b="1" i="0" u="none" strike="noStrike" kern="0" cap="none" spc="0" normalizeH="0" baseline="0" dirty="0">
                          <a:ln>
                            <a:noFill/>
                          </a:ln>
                          <a:solidFill>
                            <a:schemeClr val="accent6">
                              <a:lumMod val="50000"/>
                            </a:schemeClr>
                          </a:solidFill>
                          <a:effectLst/>
                          <a:uLnTx/>
                          <a:uFillTx/>
                          <a:latin typeface="+mn-lt"/>
                          <a:ea typeface="+mn-ea"/>
                          <a:cs typeface="Arial" panose="020B0604020202020204" pitchFamily="34" charset="0"/>
                        </a:rPr>
                        <a:t>A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gn="ctr">
                        <a:lnSpc>
                          <a:spcPct val="107000"/>
                        </a:lnSpc>
                        <a:spcBef>
                          <a:spcPts val="0"/>
                        </a:spcBef>
                        <a:spcAft>
                          <a:spcPts val="0"/>
                        </a:spcAft>
                      </a:pPr>
                      <a:r>
                        <a:rPr kumimoji="0" lang="en-US" sz="2200" b="1" i="0" u="none" strike="noStrike" kern="0" cap="none" spc="0" normalizeH="0" baseline="0" dirty="0">
                          <a:ln>
                            <a:noFill/>
                          </a:ln>
                          <a:solidFill>
                            <a:schemeClr val="accent6">
                              <a:lumMod val="50000"/>
                            </a:schemeClr>
                          </a:solidFill>
                          <a:effectLst/>
                          <a:uLnTx/>
                          <a:uFillTx/>
                          <a:latin typeface="+mn-lt"/>
                          <a:ea typeface="+mn-ea"/>
                          <a:cs typeface="Arial" panose="020B0604020202020204" pitchFamily="34" charset="0"/>
                        </a:rPr>
                        <a:t>1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r>
                        <a:rPr lang="en-US" sz="2200" dirty="0">
                          <a:solidFill>
                            <a:srgbClr val="242021"/>
                          </a:solidFill>
                          <a:effectLst/>
                          <a:latin typeface="+mn-lt"/>
                          <a:ea typeface="Times New Roman" panose="02020603050405020304" pitchFamily="18" charset="0"/>
                          <a:cs typeface="Arial" panose="020B0604020202020204" pitchFamily="34" charset="0"/>
                        </a:rPr>
                        <a:t>Interviewers discuss candidates</a:t>
                      </a:r>
                      <a:endParaRPr lang="en-US" sz="2200" dirty="0">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25273381"/>
                  </a:ext>
                </a:extLst>
              </a:tr>
              <a:tr h="0">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gn="ctr" defTabSz="914400" rtl="0" eaLnBrk="1" latinLnBrk="0" hangingPunct="1">
                        <a:lnSpc>
                          <a:spcPct val="107000"/>
                        </a:lnSpc>
                        <a:spcBef>
                          <a:spcPts val="0"/>
                        </a:spcBef>
                        <a:spcAft>
                          <a:spcPts val="0"/>
                        </a:spcAft>
                      </a:pPr>
                      <a:r>
                        <a:rPr kumimoji="0" lang="en-US" sz="2200" b="1" i="0" u="none" strike="noStrike" kern="0" cap="none" spc="0" normalizeH="0" baseline="0" dirty="0">
                          <a:ln>
                            <a:noFill/>
                          </a:ln>
                          <a:solidFill>
                            <a:schemeClr val="accent6">
                              <a:lumMod val="50000"/>
                            </a:schemeClr>
                          </a:solidFill>
                          <a:effectLst/>
                          <a:uLnTx/>
                          <a:uFillTx/>
                          <a:latin typeface="+mn-lt"/>
                          <a:ea typeface="+mn-ea"/>
                          <a:cs typeface="Arial" panose="020B0604020202020204" pitchFamily="34" charset="0"/>
                        </a:rPr>
                        <a:t>A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gn="ctr" defTabSz="914400" rtl="0" eaLnBrk="1" latinLnBrk="0" hangingPunct="1">
                        <a:lnSpc>
                          <a:spcPct val="107000"/>
                        </a:lnSpc>
                        <a:spcBef>
                          <a:spcPts val="0"/>
                        </a:spcBef>
                        <a:spcAft>
                          <a:spcPts val="0"/>
                        </a:spcAft>
                      </a:pPr>
                      <a:r>
                        <a:rPr kumimoji="0" lang="en-US" sz="2200" b="1" i="0" u="none" strike="noStrike" kern="0" cap="none" spc="0" normalizeH="0" baseline="0" dirty="0">
                          <a:ln>
                            <a:noFill/>
                          </a:ln>
                          <a:solidFill>
                            <a:schemeClr val="accent6">
                              <a:lumMod val="50000"/>
                            </a:schemeClr>
                          </a:solidFill>
                          <a:effectLst/>
                          <a:uLnTx/>
                          <a:uFillTx/>
                          <a:latin typeface="+mn-lt"/>
                          <a:ea typeface="+mn-ea"/>
                          <a:cs typeface="Arial" panose="020B0604020202020204" pitchFamily="34" charset="0"/>
                        </a:rPr>
                        <a:t>2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r>
                        <a:rPr lang="en-US" sz="2200" dirty="0">
                          <a:solidFill>
                            <a:srgbClr val="242021"/>
                          </a:solidFill>
                          <a:effectLst/>
                          <a:latin typeface="+mn-lt"/>
                          <a:ea typeface="Times New Roman" panose="02020603050405020304" pitchFamily="18" charset="0"/>
                          <a:cs typeface="Arial" panose="020B0604020202020204" pitchFamily="34" charset="0"/>
                        </a:rPr>
                        <a:t>Interviewers make a decision</a:t>
                      </a:r>
                      <a:endParaRPr lang="en-US" sz="2200" dirty="0">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06047193"/>
                  </a:ext>
                </a:extLst>
              </a:tr>
              <a:tr h="0">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gn="ctr">
                        <a:lnSpc>
                          <a:spcPct val="107000"/>
                        </a:lnSpc>
                        <a:spcBef>
                          <a:spcPts val="0"/>
                        </a:spcBef>
                        <a:spcAft>
                          <a:spcPts val="0"/>
                        </a:spcAft>
                      </a:pPr>
                      <a:r>
                        <a:rPr kumimoji="0" lang="en-US" sz="2200" b="1" i="0" u="none" strike="noStrike" kern="0" cap="none" spc="0" normalizeH="0" baseline="0" dirty="0">
                          <a:ln>
                            <a:noFill/>
                          </a:ln>
                          <a:solidFill>
                            <a:srgbClr val="002060"/>
                          </a:solidFill>
                          <a:effectLst/>
                          <a:uLnTx/>
                          <a:uFillTx/>
                          <a:latin typeface="+mn-lt"/>
                          <a:ea typeface="+mn-ea"/>
                          <a:cs typeface="Arial" panose="020B0604020202020204" pitchFamily="34" charset="0"/>
                        </a:rPr>
                        <a:t>D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gn="ctr">
                        <a:lnSpc>
                          <a:spcPct val="107000"/>
                        </a:lnSpc>
                        <a:spcBef>
                          <a:spcPts val="0"/>
                        </a:spcBef>
                        <a:spcAft>
                          <a:spcPts val="0"/>
                        </a:spcAft>
                      </a:pPr>
                      <a:r>
                        <a:rPr kumimoji="0" lang="en-US" sz="2200" b="1" i="0" u="none" strike="noStrike" kern="0" cap="none" spc="0" normalizeH="0" baseline="0" dirty="0">
                          <a:ln>
                            <a:noFill/>
                          </a:ln>
                          <a:solidFill>
                            <a:srgbClr val="002060"/>
                          </a:solidFill>
                          <a:effectLst/>
                          <a:uLnTx/>
                          <a:uFillTx/>
                          <a:latin typeface="+mn-lt"/>
                          <a:ea typeface="+mn-ea"/>
                          <a:cs typeface="Arial" panose="020B0604020202020204" pitchFamily="34" charset="0"/>
                        </a:rPr>
                        <a:t>1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r>
                        <a:rPr lang="en-US" sz="2200" dirty="0">
                          <a:solidFill>
                            <a:srgbClr val="242021"/>
                          </a:solidFill>
                          <a:effectLst/>
                          <a:latin typeface="+mn-lt"/>
                          <a:ea typeface="Times New Roman" panose="02020603050405020304" pitchFamily="18" charset="0"/>
                          <a:cs typeface="Arial" panose="020B0604020202020204" pitchFamily="34" charset="0"/>
                        </a:rPr>
                        <a:t>Introduce the interviewers</a:t>
                      </a:r>
                      <a:endParaRPr lang="en-US" sz="2200" dirty="0">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1889106"/>
                  </a:ext>
                </a:extLst>
              </a:tr>
              <a:tr h="0">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gn="ctr" defTabSz="914400" rtl="0" eaLnBrk="1" latinLnBrk="0" hangingPunct="1">
                        <a:lnSpc>
                          <a:spcPct val="107000"/>
                        </a:lnSpc>
                        <a:spcBef>
                          <a:spcPts val="0"/>
                        </a:spcBef>
                        <a:spcAft>
                          <a:spcPts val="0"/>
                        </a:spcAft>
                      </a:pPr>
                      <a:r>
                        <a:rPr kumimoji="0" lang="en-US" sz="2200" b="1" i="0" u="none" strike="noStrike" kern="0" cap="none" spc="0" normalizeH="0" baseline="0" dirty="0">
                          <a:ln>
                            <a:noFill/>
                          </a:ln>
                          <a:solidFill>
                            <a:schemeClr val="accent6">
                              <a:lumMod val="50000"/>
                            </a:schemeClr>
                          </a:solidFill>
                          <a:effectLst/>
                          <a:uLnTx/>
                          <a:uFillTx/>
                          <a:latin typeface="+mn-lt"/>
                          <a:ea typeface="+mn-ea"/>
                          <a:cs typeface="Arial" panose="020B0604020202020204" pitchFamily="34" charset="0"/>
                        </a:rPr>
                        <a:t>A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gn="ctr" defTabSz="914400" rtl="0" eaLnBrk="1" latinLnBrk="0" hangingPunct="1">
                        <a:lnSpc>
                          <a:spcPct val="107000"/>
                        </a:lnSpc>
                        <a:spcBef>
                          <a:spcPts val="0"/>
                        </a:spcBef>
                        <a:spcAft>
                          <a:spcPts val="0"/>
                        </a:spcAft>
                      </a:pPr>
                      <a:r>
                        <a:rPr kumimoji="0" lang="en-US" sz="2200" b="1" i="0" u="none" strike="noStrike" kern="0" cap="none" spc="0" normalizeH="0" baseline="0" dirty="0">
                          <a:ln>
                            <a:noFill/>
                          </a:ln>
                          <a:solidFill>
                            <a:schemeClr val="accent6">
                              <a:lumMod val="50000"/>
                            </a:schemeClr>
                          </a:solidFill>
                          <a:effectLst/>
                          <a:uLnTx/>
                          <a:uFillTx/>
                          <a:latin typeface="+mn-lt"/>
                          <a:ea typeface="+mn-ea"/>
                          <a:cs typeface="Arial" panose="020B0604020202020204" pitchFamily="34" charset="0"/>
                        </a:rPr>
                        <a:t>3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r>
                        <a:rPr lang="en-US" sz="2200" dirty="0">
                          <a:solidFill>
                            <a:srgbClr val="242021"/>
                          </a:solidFill>
                          <a:effectLst/>
                          <a:latin typeface="+mn-lt"/>
                          <a:ea typeface="Times New Roman" panose="02020603050405020304" pitchFamily="18" charset="0"/>
                          <a:cs typeface="Arial" panose="020B0604020202020204" pitchFamily="34" charset="0"/>
                        </a:rPr>
                        <a:t>Manager informs the successful candidate(s)</a:t>
                      </a:r>
                      <a:endParaRPr lang="en-US" sz="2200" dirty="0">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5728709"/>
                  </a:ext>
                </a:extLst>
              </a:tr>
              <a:tr h="0">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gn="ctr">
                        <a:lnSpc>
                          <a:spcPct val="107000"/>
                        </a:lnSpc>
                        <a:spcBef>
                          <a:spcPts val="0"/>
                        </a:spcBef>
                        <a:spcAft>
                          <a:spcPts val="0"/>
                        </a:spcAft>
                      </a:pPr>
                      <a:r>
                        <a:rPr lang="en-US" sz="2200" b="1" dirty="0">
                          <a:solidFill>
                            <a:srgbClr val="C00000"/>
                          </a:solidFill>
                          <a:effectLst/>
                          <a:latin typeface="+mn-lt"/>
                          <a:ea typeface="Times New Roman" panose="02020603050405020304" pitchFamily="18" charset="0"/>
                          <a:cs typeface="Arial" panose="020B0604020202020204" pitchFamily="34" charset="0"/>
                        </a:rPr>
                        <a:t>B </a:t>
                      </a:r>
                      <a:endParaRPr lang="en-US" sz="2200" b="1" dirty="0">
                        <a:solidFill>
                          <a:srgbClr val="C00000"/>
                        </a:solidFill>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gn="ctr">
                        <a:lnSpc>
                          <a:spcPct val="107000"/>
                        </a:lnSpc>
                        <a:spcBef>
                          <a:spcPts val="0"/>
                        </a:spcBef>
                        <a:spcAft>
                          <a:spcPts val="0"/>
                        </a:spcAft>
                      </a:pPr>
                      <a:r>
                        <a:rPr lang="en-US" sz="2200" b="1" dirty="0">
                          <a:solidFill>
                            <a:srgbClr val="C00000"/>
                          </a:solidFill>
                          <a:effectLst/>
                          <a:latin typeface="+mn-lt"/>
                          <a:ea typeface="Times New Roman" panose="02020603050405020304" pitchFamily="18" charset="0"/>
                          <a:cs typeface="Arial" panose="020B0604020202020204" pitchFamily="34" charset="0"/>
                        </a:rPr>
                        <a:t>1 </a:t>
                      </a:r>
                      <a:endParaRPr lang="en-US" sz="2200" b="1" dirty="0">
                        <a:solidFill>
                          <a:srgbClr val="C00000"/>
                        </a:solidFill>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r>
                        <a:rPr lang="en-US" sz="2200" dirty="0">
                          <a:solidFill>
                            <a:srgbClr val="242021"/>
                          </a:solidFill>
                          <a:effectLst/>
                          <a:latin typeface="+mn-lt"/>
                          <a:ea typeface="Times New Roman" panose="02020603050405020304" pitchFamily="18" charset="0"/>
                          <a:cs typeface="Arial" panose="020B0604020202020204" pitchFamily="34" charset="0"/>
                        </a:rPr>
                        <a:t>Organize interview room</a:t>
                      </a:r>
                      <a:endParaRPr lang="en-US" sz="2200" dirty="0">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12740638"/>
                  </a:ext>
                </a:extLst>
              </a:tr>
              <a:tr h="0">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gn="ctr" defTabSz="914400" rtl="0" eaLnBrk="1" latinLnBrk="0" hangingPunct="1">
                        <a:lnSpc>
                          <a:spcPct val="107000"/>
                        </a:lnSpc>
                        <a:spcBef>
                          <a:spcPts val="0"/>
                        </a:spcBef>
                        <a:spcAft>
                          <a:spcPts val="0"/>
                        </a:spcAft>
                      </a:pPr>
                      <a:r>
                        <a:rPr kumimoji="0" lang="en-US" sz="2200" b="1" i="0" u="none" strike="noStrike" kern="0" cap="none" spc="0" normalizeH="0" baseline="0" dirty="0">
                          <a:ln>
                            <a:noFill/>
                          </a:ln>
                          <a:solidFill>
                            <a:srgbClr val="002060"/>
                          </a:solidFill>
                          <a:effectLst/>
                          <a:uLnTx/>
                          <a:uFillTx/>
                          <a:latin typeface="+mn-lt"/>
                          <a:ea typeface="+mn-ea"/>
                          <a:cs typeface="Arial" panose="020B0604020202020204" pitchFamily="34" charset="0"/>
                        </a:rPr>
                        <a:t>D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gn="ctr" defTabSz="914400" rtl="0" eaLnBrk="1" latinLnBrk="0" hangingPunct="1">
                        <a:lnSpc>
                          <a:spcPct val="107000"/>
                        </a:lnSpc>
                        <a:spcBef>
                          <a:spcPts val="0"/>
                        </a:spcBef>
                        <a:spcAft>
                          <a:spcPts val="0"/>
                        </a:spcAft>
                      </a:pPr>
                      <a:r>
                        <a:rPr kumimoji="0" lang="en-US" sz="2200" b="1" i="0" u="none" strike="noStrike" kern="0" cap="none" spc="0" normalizeH="0" baseline="0" dirty="0">
                          <a:ln>
                            <a:noFill/>
                          </a:ln>
                          <a:solidFill>
                            <a:srgbClr val="002060"/>
                          </a:solidFill>
                          <a:effectLst/>
                          <a:uLnTx/>
                          <a:uFillTx/>
                          <a:latin typeface="+mn-lt"/>
                          <a:ea typeface="+mn-ea"/>
                          <a:cs typeface="Arial" panose="020B0604020202020204" pitchFamily="34" charset="0"/>
                        </a:rPr>
                        <a:t>5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r>
                        <a:rPr lang="en-US" sz="2200" dirty="0">
                          <a:solidFill>
                            <a:srgbClr val="242021"/>
                          </a:solidFill>
                          <a:effectLst/>
                          <a:latin typeface="+mn-lt"/>
                          <a:ea typeface="Times New Roman" panose="02020603050405020304" pitchFamily="18" charset="0"/>
                          <a:cs typeface="Arial" panose="020B0604020202020204" pitchFamily="34" charset="0"/>
                        </a:rPr>
                        <a:t>Question: Tell me about yourself.</a:t>
                      </a:r>
                      <a:endParaRPr lang="en-US" sz="2200" dirty="0">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5036059"/>
                  </a:ext>
                </a:extLst>
              </a:tr>
              <a:tr h="0">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gn="ctr" defTabSz="914400" rtl="0" eaLnBrk="1" latinLnBrk="0" hangingPunct="1">
                        <a:lnSpc>
                          <a:spcPct val="107000"/>
                        </a:lnSpc>
                        <a:spcBef>
                          <a:spcPts val="0"/>
                        </a:spcBef>
                        <a:spcAft>
                          <a:spcPts val="0"/>
                        </a:spcAft>
                      </a:pPr>
                      <a:r>
                        <a:rPr kumimoji="0" lang="en-US" sz="2200" b="1" i="0" u="none" strike="noStrike" kern="0" cap="none" spc="0" normalizeH="0" baseline="0" dirty="0">
                          <a:ln>
                            <a:noFill/>
                          </a:ln>
                          <a:solidFill>
                            <a:srgbClr val="002060"/>
                          </a:solidFill>
                          <a:effectLst/>
                          <a:uLnTx/>
                          <a:uFillTx/>
                          <a:latin typeface="+mn-lt"/>
                          <a:ea typeface="+mn-ea"/>
                          <a:cs typeface="Arial" panose="020B0604020202020204" pitchFamily="34" charset="0"/>
                        </a:rPr>
                        <a:t>D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gn="ctr" defTabSz="914400" rtl="0" eaLnBrk="1" latinLnBrk="0" hangingPunct="1">
                        <a:lnSpc>
                          <a:spcPct val="107000"/>
                        </a:lnSpc>
                        <a:spcBef>
                          <a:spcPts val="0"/>
                        </a:spcBef>
                        <a:spcAft>
                          <a:spcPts val="0"/>
                        </a:spcAft>
                      </a:pPr>
                      <a:r>
                        <a:rPr kumimoji="0" lang="en-US" sz="2200" b="1" i="0" u="none" strike="noStrike" kern="0" cap="none" spc="0" normalizeH="0" baseline="0" dirty="0">
                          <a:ln>
                            <a:noFill/>
                          </a:ln>
                          <a:solidFill>
                            <a:srgbClr val="002060"/>
                          </a:solidFill>
                          <a:effectLst/>
                          <a:uLnTx/>
                          <a:uFillTx/>
                          <a:latin typeface="+mn-lt"/>
                          <a:ea typeface="+mn-ea"/>
                          <a:cs typeface="Arial" panose="020B0604020202020204" pitchFamily="34" charset="0"/>
                        </a:rPr>
                        <a:t>6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r>
                        <a:rPr lang="en-US" sz="2200" dirty="0">
                          <a:solidFill>
                            <a:srgbClr val="242021"/>
                          </a:solidFill>
                          <a:effectLst/>
                          <a:latin typeface="+mn-lt"/>
                          <a:ea typeface="Times New Roman" panose="02020603050405020304" pitchFamily="18" charset="0"/>
                          <a:cs typeface="Arial" panose="020B0604020202020204" pitchFamily="34" charset="0"/>
                        </a:rPr>
                        <a:t>Question: Why do you want to work here?</a:t>
                      </a:r>
                      <a:endParaRPr lang="en-US" sz="2200" dirty="0">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14998411"/>
                  </a:ext>
                </a:extLst>
              </a:tr>
              <a:tr h="0">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gn="ctr" defTabSz="914400" rtl="0" eaLnBrk="1" latinLnBrk="0" hangingPunct="1">
                        <a:lnSpc>
                          <a:spcPct val="107000"/>
                        </a:lnSpc>
                        <a:spcBef>
                          <a:spcPts val="0"/>
                        </a:spcBef>
                        <a:spcAft>
                          <a:spcPts val="0"/>
                        </a:spcAft>
                      </a:pPr>
                      <a:r>
                        <a:rPr kumimoji="0" lang="en-US" sz="2200" b="1" i="0" u="none" strike="noStrike" kern="0" cap="none" spc="0" normalizeH="0" baseline="0" dirty="0">
                          <a:ln>
                            <a:noFill/>
                          </a:ln>
                          <a:solidFill>
                            <a:srgbClr val="002060"/>
                          </a:solidFill>
                          <a:effectLst/>
                          <a:uLnTx/>
                          <a:uFillTx/>
                          <a:latin typeface="+mn-lt"/>
                          <a:ea typeface="+mn-ea"/>
                          <a:cs typeface="Arial" panose="020B0604020202020204" pitchFamily="34" charset="0"/>
                        </a:rPr>
                        <a:t>D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gn="ctr" defTabSz="914400" rtl="0" eaLnBrk="1" latinLnBrk="0" hangingPunct="1">
                        <a:lnSpc>
                          <a:spcPct val="107000"/>
                        </a:lnSpc>
                        <a:spcBef>
                          <a:spcPts val="0"/>
                        </a:spcBef>
                        <a:spcAft>
                          <a:spcPts val="0"/>
                        </a:spcAft>
                      </a:pPr>
                      <a:r>
                        <a:rPr kumimoji="0" lang="en-US" sz="2200" b="1" i="0" u="none" strike="noStrike" kern="0" cap="none" spc="0" normalizeH="0" baseline="0" dirty="0">
                          <a:ln>
                            <a:noFill/>
                          </a:ln>
                          <a:solidFill>
                            <a:srgbClr val="002060"/>
                          </a:solidFill>
                          <a:effectLst/>
                          <a:uLnTx/>
                          <a:uFillTx/>
                          <a:latin typeface="+mn-lt"/>
                          <a:ea typeface="+mn-ea"/>
                          <a:cs typeface="Arial" panose="020B0604020202020204" pitchFamily="34" charset="0"/>
                        </a:rPr>
                        <a:t>7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r>
                        <a:rPr lang="en-US" sz="2200" dirty="0">
                          <a:solidFill>
                            <a:srgbClr val="242021"/>
                          </a:solidFill>
                          <a:effectLst/>
                          <a:latin typeface="+mn-lt"/>
                          <a:ea typeface="Times New Roman" panose="02020603050405020304" pitchFamily="18" charset="0"/>
                          <a:cs typeface="Arial" panose="020B0604020202020204" pitchFamily="34" charset="0"/>
                        </a:rPr>
                        <a:t>Question: Why should we hire you?</a:t>
                      </a:r>
                      <a:endParaRPr lang="en-US" sz="2200" dirty="0">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3642581"/>
                  </a:ext>
                </a:extLst>
              </a:tr>
              <a:tr h="0">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gn="ctr" defTabSz="914400" rtl="0" eaLnBrk="1" latinLnBrk="0" hangingPunct="1">
                        <a:lnSpc>
                          <a:spcPct val="107000"/>
                        </a:lnSpc>
                        <a:spcBef>
                          <a:spcPts val="0"/>
                        </a:spcBef>
                        <a:spcAft>
                          <a:spcPts val="0"/>
                        </a:spcAft>
                      </a:pPr>
                      <a:r>
                        <a:rPr kumimoji="0" lang="en-US" sz="2200" b="1" i="0" u="none" strike="noStrike" kern="0" cap="none" spc="0" normalizeH="0" baseline="0" dirty="0">
                          <a:ln>
                            <a:noFill/>
                          </a:ln>
                          <a:solidFill>
                            <a:srgbClr val="002060"/>
                          </a:solidFill>
                          <a:effectLst/>
                          <a:uLnTx/>
                          <a:uFillTx/>
                          <a:latin typeface="+mn-lt"/>
                          <a:ea typeface="+mn-ea"/>
                          <a:cs typeface="Arial" panose="020B0604020202020204" pitchFamily="34" charset="0"/>
                        </a:rPr>
                        <a:t>D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gn="ctr" defTabSz="914400" rtl="0" eaLnBrk="1" latinLnBrk="0" hangingPunct="1">
                        <a:lnSpc>
                          <a:spcPct val="107000"/>
                        </a:lnSpc>
                        <a:spcBef>
                          <a:spcPts val="0"/>
                        </a:spcBef>
                        <a:spcAft>
                          <a:spcPts val="0"/>
                        </a:spcAft>
                      </a:pPr>
                      <a:r>
                        <a:rPr kumimoji="0" lang="en-US" sz="2200" b="1" i="0" u="none" strike="noStrike" kern="0" cap="none" spc="0" normalizeH="0" baseline="0" dirty="0">
                          <a:ln>
                            <a:noFill/>
                          </a:ln>
                          <a:solidFill>
                            <a:srgbClr val="002060"/>
                          </a:solidFill>
                          <a:effectLst/>
                          <a:uLnTx/>
                          <a:uFillTx/>
                          <a:latin typeface="+mn-lt"/>
                          <a:ea typeface="+mn-ea"/>
                          <a:cs typeface="Arial" panose="020B0604020202020204" pitchFamily="34" charset="0"/>
                        </a:rPr>
                        <a:t>2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r>
                        <a:rPr lang="en-US" sz="2200" dirty="0">
                          <a:solidFill>
                            <a:srgbClr val="242021"/>
                          </a:solidFill>
                          <a:effectLst/>
                          <a:latin typeface="+mn-lt"/>
                          <a:ea typeface="Times New Roman" panose="02020603050405020304" pitchFamily="18" charset="0"/>
                          <a:cs typeface="Arial" panose="020B0604020202020204" pitchFamily="34" charset="0"/>
                        </a:rPr>
                        <a:t>Short conversation, e.g., weather, journey</a:t>
                      </a:r>
                      <a:endParaRPr lang="en-US" sz="2200" dirty="0">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53609208"/>
                  </a:ext>
                </a:extLst>
              </a:tr>
              <a:tr h="0">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gn="ctr">
                        <a:lnSpc>
                          <a:spcPct val="107000"/>
                        </a:lnSpc>
                        <a:spcBef>
                          <a:spcPts val="0"/>
                        </a:spcBef>
                        <a:spcAft>
                          <a:spcPts val="0"/>
                        </a:spcAft>
                      </a:pPr>
                      <a:r>
                        <a:rPr lang="en-US" sz="2200" b="1" dirty="0">
                          <a:solidFill>
                            <a:srgbClr val="C00000"/>
                          </a:solidFill>
                          <a:effectLst/>
                          <a:latin typeface="+mn-lt"/>
                          <a:ea typeface="Times New Roman" panose="02020603050405020304" pitchFamily="18" charset="0"/>
                          <a:cs typeface="Arial" panose="020B0604020202020204" pitchFamily="34" charset="0"/>
                        </a:rPr>
                        <a:t>B </a:t>
                      </a:r>
                      <a:endParaRPr lang="en-US" sz="2200" b="1" dirty="0">
                        <a:solidFill>
                          <a:srgbClr val="C00000"/>
                        </a:solidFill>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gn="ctr">
                        <a:lnSpc>
                          <a:spcPct val="107000"/>
                        </a:lnSpc>
                        <a:spcBef>
                          <a:spcPts val="0"/>
                        </a:spcBef>
                        <a:spcAft>
                          <a:spcPts val="0"/>
                        </a:spcAft>
                      </a:pPr>
                      <a:r>
                        <a:rPr lang="en-US" sz="2200" b="1" dirty="0">
                          <a:solidFill>
                            <a:srgbClr val="C00000"/>
                          </a:solidFill>
                          <a:effectLst/>
                          <a:latin typeface="+mn-lt"/>
                          <a:ea typeface="Times New Roman" panose="02020603050405020304" pitchFamily="18" charset="0"/>
                          <a:cs typeface="Arial" panose="020B0604020202020204" pitchFamily="34" charset="0"/>
                        </a:rPr>
                        <a:t>4 </a:t>
                      </a:r>
                      <a:endParaRPr lang="en-US" sz="2200" b="1" dirty="0">
                        <a:solidFill>
                          <a:srgbClr val="C00000"/>
                        </a:solidFill>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pPr marL="0" marR="0">
                        <a:lnSpc>
                          <a:spcPct val="107000"/>
                        </a:lnSpc>
                        <a:spcBef>
                          <a:spcPts val="0"/>
                        </a:spcBef>
                        <a:spcAft>
                          <a:spcPts val="0"/>
                        </a:spcAft>
                      </a:pPr>
                      <a:r>
                        <a:rPr lang="en-US" sz="2200" dirty="0">
                          <a:solidFill>
                            <a:srgbClr val="242021"/>
                          </a:solidFill>
                          <a:effectLst/>
                          <a:latin typeface="+mn-lt"/>
                          <a:ea typeface="Times New Roman" panose="02020603050405020304" pitchFamily="18" charset="0"/>
                          <a:cs typeface="Arial" panose="020B0604020202020204" pitchFamily="34" charset="0"/>
                        </a:rPr>
                        <a:t>Take candidates on tour of company</a:t>
                      </a:r>
                      <a:endParaRPr lang="en-US" sz="2200" dirty="0">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81843908"/>
                  </a:ext>
                </a:extLst>
              </a:tr>
              <a:tr h="0">
                <a:tc>
                  <a:txBody>
                    <a:bodyPr/>
                    <a:lstStyle/>
                    <a:p>
                      <a:pPr marL="0" marR="0" algn="ctr" defTabSz="914400" rtl="0" eaLnBrk="1" latinLnBrk="0" hangingPunct="1">
                        <a:lnSpc>
                          <a:spcPct val="107000"/>
                        </a:lnSpc>
                        <a:spcBef>
                          <a:spcPts val="0"/>
                        </a:spcBef>
                        <a:spcAft>
                          <a:spcPts val="0"/>
                        </a:spcAft>
                      </a:pPr>
                      <a:r>
                        <a:rPr kumimoji="0" lang="en-US" sz="2200" b="1" i="0" u="none" strike="noStrike" kern="0" cap="none" spc="0" normalizeH="0" baseline="0" dirty="0">
                          <a:ln>
                            <a:noFill/>
                          </a:ln>
                          <a:solidFill>
                            <a:schemeClr val="accent6">
                              <a:lumMod val="50000"/>
                            </a:schemeClr>
                          </a:solidFill>
                          <a:effectLst/>
                          <a:uLnTx/>
                          <a:uFillTx/>
                          <a:latin typeface="+mn-lt"/>
                          <a:ea typeface="+mn-ea"/>
                          <a:cs typeface="Arial" panose="020B0604020202020204" pitchFamily="34" charset="0"/>
                        </a:rPr>
                        <a:t>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defTabSz="914400" rtl="0" eaLnBrk="1" latinLnBrk="0" hangingPunct="1">
                        <a:lnSpc>
                          <a:spcPct val="107000"/>
                        </a:lnSpc>
                        <a:spcBef>
                          <a:spcPts val="0"/>
                        </a:spcBef>
                        <a:spcAft>
                          <a:spcPts val="0"/>
                        </a:spcAft>
                      </a:pPr>
                      <a:r>
                        <a:rPr kumimoji="0" lang="en-US" sz="2200" b="1" i="0" u="none" strike="noStrike" kern="0" cap="none" spc="0" normalizeH="0" baseline="0" dirty="0">
                          <a:ln>
                            <a:noFill/>
                          </a:ln>
                          <a:solidFill>
                            <a:schemeClr val="accent6">
                              <a:lumMod val="50000"/>
                            </a:schemeClr>
                          </a:solidFill>
                          <a:effectLst/>
                          <a:uLnTx/>
                          <a:uFillTx/>
                          <a:latin typeface="+mn-lt"/>
                          <a:ea typeface="+mn-ea"/>
                          <a:cs typeface="Arial" panose="020B0604020202020204" pitchFamily="34"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2200" dirty="0">
                          <a:effectLst/>
                          <a:latin typeface="+mn-lt"/>
                          <a:ea typeface="Calibri" panose="020F0502020204030204" pitchFamily="34" charset="0"/>
                          <a:cs typeface="Arial" panose="020B0604020202020204" pitchFamily="34" charset="0"/>
                        </a:rPr>
                        <a:t>Interviewers evaluate the interviews and share thoughts.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40212012"/>
                  </a:ext>
                </a:extLst>
              </a:tr>
            </a:tbl>
          </a:graphicData>
        </a:graphic>
      </p:graphicFrame>
      <p:sp>
        <p:nvSpPr>
          <p:cNvPr id="8" name="TextBox 7">
            <a:extLst>
              <a:ext uri="{FF2B5EF4-FFF2-40B4-BE49-F238E27FC236}">
                <a16:creationId xmlns:a16="http://schemas.microsoft.com/office/drawing/2014/main" id="{B7455986-BE3D-4EE6-B854-2F7CD561A26F}"/>
              </a:ext>
            </a:extLst>
          </p:cNvPr>
          <p:cNvSpPr txBox="1"/>
          <p:nvPr/>
        </p:nvSpPr>
        <p:spPr>
          <a:xfrm>
            <a:off x="0" y="46204"/>
            <a:ext cx="2373086" cy="400110"/>
          </a:xfrm>
          <a:prstGeom prst="rect">
            <a:avLst/>
          </a:prstGeom>
          <a:noFill/>
          <a:ln>
            <a:solidFill>
              <a:srgbClr val="C00000"/>
            </a:solidFill>
          </a:ln>
        </p:spPr>
        <p:txBody>
          <a:bodyPr wrap="square">
            <a:spAutoFit/>
          </a:bodyPr>
          <a:lstStyle/>
          <a:p>
            <a:r>
              <a:rPr lang="en-US" sz="2000" b="1" dirty="0">
                <a:solidFill>
                  <a:srgbClr val="C00000"/>
                </a:solidFill>
                <a:ea typeface="Times New Roman" panose="02020603050405020304" pitchFamily="18" charset="0"/>
                <a:cs typeface="Arial" panose="020B0604020202020204" pitchFamily="34" charset="0"/>
              </a:rPr>
              <a:t>Check your answers.</a:t>
            </a:r>
            <a:endParaRPr lang="en-US" sz="2000" b="1" dirty="0">
              <a:solidFill>
                <a:srgbClr val="C00000"/>
              </a:solidFill>
            </a:endParaRPr>
          </a:p>
        </p:txBody>
      </p:sp>
      <p:sp>
        <p:nvSpPr>
          <p:cNvPr id="2" name="Rectangle 1"/>
          <p:cNvSpPr/>
          <p:nvPr/>
        </p:nvSpPr>
        <p:spPr>
          <a:xfrm>
            <a:off x="9499600" y="1880057"/>
            <a:ext cx="2692400" cy="1785104"/>
          </a:xfrm>
          <a:prstGeom prst="rect">
            <a:avLst/>
          </a:prstGeom>
          <a:ln>
            <a:solidFill>
              <a:schemeClr val="tx1"/>
            </a:solidFill>
          </a:ln>
        </p:spPr>
        <p:txBody>
          <a:bodyPr wrap="square">
            <a:spAutoFit/>
          </a:bodyPr>
          <a:lstStyle/>
          <a:p>
            <a:r>
              <a:rPr lang="en-US" sz="2200" b="1" dirty="0">
                <a:ea typeface="Times New Roman" panose="02020603050405020304" pitchFamily="18" charset="0"/>
                <a:cs typeface="Arial" panose="020B0604020202020204" pitchFamily="34" charset="0"/>
              </a:rPr>
              <a:t>Now put the steps in separate flow charts. </a:t>
            </a:r>
          </a:p>
          <a:p>
            <a:pPr marL="342900" indent="-342900">
              <a:buFont typeface="Wingdings" panose="05000000000000000000" pitchFamily="2" charset="2"/>
              <a:buChar char="q"/>
            </a:pPr>
            <a:r>
              <a:rPr lang="en-US" sz="2200" b="1" dirty="0">
                <a:solidFill>
                  <a:srgbClr val="FF0000"/>
                </a:solidFill>
                <a:ea typeface="Times New Roman" panose="02020603050405020304" pitchFamily="18" charset="0"/>
                <a:cs typeface="Arial" panose="020B0604020202020204" pitchFamily="34" charset="0"/>
              </a:rPr>
              <a:t>Before</a:t>
            </a:r>
          </a:p>
          <a:p>
            <a:pPr marL="342900" indent="-342900">
              <a:buFont typeface="Wingdings" panose="05000000000000000000" pitchFamily="2" charset="2"/>
              <a:buChar char="q"/>
            </a:pPr>
            <a:r>
              <a:rPr lang="en-GB" sz="2200" b="1" dirty="0">
                <a:solidFill>
                  <a:srgbClr val="FF0000"/>
                </a:solidFill>
                <a:cs typeface="Arial" panose="020B0604020202020204" pitchFamily="34" charset="0"/>
              </a:rPr>
              <a:t>During</a:t>
            </a:r>
          </a:p>
          <a:p>
            <a:pPr marL="342900" indent="-342900">
              <a:buFont typeface="Wingdings" panose="05000000000000000000" pitchFamily="2" charset="2"/>
              <a:buChar char="q"/>
            </a:pPr>
            <a:r>
              <a:rPr lang="en-GB" sz="2200" b="1" dirty="0">
                <a:solidFill>
                  <a:srgbClr val="FF0000"/>
                </a:solidFill>
                <a:cs typeface="Arial" panose="020B0604020202020204" pitchFamily="34" charset="0"/>
              </a:rPr>
              <a:t>After</a:t>
            </a:r>
            <a:endParaRPr lang="en-US" b="1" dirty="0">
              <a:solidFill>
                <a:srgbClr val="FF0000"/>
              </a:solidFill>
            </a:endParaRPr>
          </a:p>
        </p:txBody>
      </p:sp>
    </p:spTree>
    <p:extLst>
      <p:ext uri="{BB962C8B-B14F-4D97-AF65-F5344CB8AC3E}">
        <p14:creationId xmlns:p14="http://schemas.microsoft.com/office/powerpoint/2010/main" val="22738188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arn(inVertical)">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2171" y="0"/>
            <a:ext cx="1199869" cy="892629"/>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r>
              <a:rPr lang="en-US" b="1" dirty="0">
                <a:solidFill>
                  <a:schemeClr val="tx1"/>
                </a:solidFill>
              </a:rPr>
              <a:t>Eng. 302 Unit 10 - Lesson 3:Psychology at Work (part 2)</a:t>
            </a:r>
          </a:p>
        </p:txBody>
      </p:sp>
      <p:sp>
        <p:nvSpPr>
          <p:cNvPr id="14" name="Rectangle 13"/>
          <p:cNvSpPr>
            <a:spLocks/>
          </p:cNvSpPr>
          <p:nvPr/>
        </p:nvSpPr>
        <p:spPr>
          <a:xfrm>
            <a:off x="270641" y="6306207"/>
            <a:ext cx="3767959"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6000"/>
              </a:lnSpc>
              <a:spcAft>
                <a:spcPts val="800"/>
              </a:spcAft>
            </a:pPr>
            <a:r>
              <a:rPr lang="en-US" sz="1200" b="1" dirty="0">
                <a:solidFill>
                  <a:schemeClr val="tx1">
                    <a:lumMod val="75000"/>
                    <a:lumOff val="25000"/>
                  </a:schemeClr>
                </a:solidFill>
                <a:latin typeface="Calibri" panose="020F0502020204030204" pitchFamily="34" charset="0"/>
                <a:ea typeface="Calibri" panose="020F0502020204030204" pitchFamily="34" charset="0"/>
                <a:cs typeface="Sakkal Majalla" panose="02000000000000000000" pitchFamily="2" charset="-78"/>
              </a:rPr>
              <a:t>Ministry of Education - Second Semester 2020-2021</a:t>
            </a:r>
            <a:endParaRPr lang="en-US" sz="1050" dirty="0">
              <a:solidFill>
                <a:schemeClr val="tx1">
                  <a:lumMod val="75000"/>
                  <a:lumOff val="25000"/>
                </a:schemeClr>
              </a:solidFill>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7" name="Table 6">
            <a:extLst>
              <a:ext uri="{FF2B5EF4-FFF2-40B4-BE49-F238E27FC236}">
                <a16:creationId xmlns:a16="http://schemas.microsoft.com/office/drawing/2014/main" id="{D5B24B13-64EE-4CDC-A143-B6E58A3FF347}"/>
              </a:ext>
            </a:extLst>
          </p:cNvPr>
          <p:cNvGraphicFramePr>
            <a:graphicFrameLocks noGrp="1"/>
          </p:cNvGraphicFramePr>
          <p:nvPr>
            <p:extLst>
              <p:ext uri="{D42A27DB-BD31-4B8C-83A1-F6EECF244321}">
                <p14:modId xmlns:p14="http://schemas.microsoft.com/office/powerpoint/2010/main" val="2597122977"/>
              </p:ext>
            </p:extLst>
          </p:nvPr>
        </p:nvGraphicFramePr>
        <p:xfrm>
          <a:off x="1310784" y="551793"/>
          <a:ext cx="7201475" cy="567193"/>
        </p:xfrm>
        <a:graphic>
          <a:graphicData uri="http://schemas.openxmlformats.org/drawingml/2006/table">
            <a:tbl>
              <a:tblPr/>
              <a:tblGrid>
                <a:gridCol w="7201475">
                  <a:extLst>
                    <a:ext uri="{9D8B030D-6E8A-4147-A177-3AD203B41FA5}">
                      <a16:colId xmlns:a16="http://schemas.microsoft.com/office/drawing/2014/main" val="20000"/>
                    </a:ext>
                  </a:extLst>
                </a:gridCol>
              </a:tblGrid>
              <a:tr h="567193">
                <a:tc>
                  <a:txBody>
                    <a:bodyPr/>
                    <a:lstStyle/>
                    <a:p>
                      <a:pPr algn="ctr"/>
                      <a:endParaRPr lang="fr-FR" sz="2800" b="1" dirty="0">
                        <a:solidFill>
                          <a:schemeClr val="accent4">
                            <a:lumMod val="50000"/>
                          </a:schemeClr>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8" name="Table 7">
            <a:extLst>
              <a:ext uri="{FF2B5EF4-FFF2-40B4-BE49-F238E27FC236}">
                <a16:creationId xmlns:a16="http://schemas.microsoft.com/office/drawing/2014/main" id="{579D6076-F227-4A9A-B62C-AE9EECE9EE50}"/>
              </a:ext>
            </a:extLst>
          </p:cNvPr>
          <p:cNvGraphicFramePr>
            <a:graphicFrameLocks noGrp="1"/>
          </p:cNvGraphicFramePr>
          <p:nvPr>
            <p:extLst>
              <p:ext uri="{D42A27DB-BD31-4B8C-83A1-F6EECF244321}">
                <p14:modId xmlns:p14="http://schemas.microsoft.com/office/powerpoint/2010/main" val="50324021"/>
              </p:ext>
            </p:extLst>
          </p:nvPr>
        </p:nvGraphicFramePr>
        <p:xfrm>
          <a:off x="1365583" y="1779270"/>
          <a:ext cx="7159302" cy="518160"/>
        </p:xfrm>
        <a:graphic>
          <a:graphicData uri="http://schemas.openxmlformats.org/drawingml/2006/table">
            <a:tbl>
              <a:tblPr/>
              <a:tblGrid>
                <a:gridCol w="7159302">
                  <a:extLst>
                    <a:ext uri="{9D8B030D-6E8A-4147-A177-3AD203B41FA5}">
                      <a16:colId xmlns:a16="http://schemas.microsoft.com/office/drawing/2014/main" val="20000"/>
                    </a:ext>
                  </a:extLst>
                </a:gridCol>
              </a:tblGrid>
              <a:tr h="390144">
                <a:tc>
                  <a:txBody>
                    <a:bodyPr/>
                    <a:lstStyle/>
                    <a:p>
                      <a:pPr algn="ctr"/>
                      <a:endParaRPr lang="fr-FR" sz="2800" b="1" dirty="0">
                        <a:solidFill>
                          <a:srgbClr val="002060"/>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9" name="Table 8">
            <a:extLst>
              <a:ext uri="{FF2B5EF4-FFF2-40B4-BE49-F238E27FC236}">
                <a16:creationId xmlns:a16="http://schemas.microsoft.com/office/drawing/2014/main" id="{BA0CAFDA-AAA7-4046-B413-020320B20987}"/>
              </a:ext>
            </a:extLst>
          </p:cNvPr>
          <p:cNvGraphicFramePr>
            <a:graphicFrameLocks noGrp="1"/>
          </p:cNvGraphicFramePr>
          <p:nvPr>
            <p:extLst>
              <p:ext uri="{D42A27DB-BD31-4B8C-83A1-F6EECF244321}">
                <p14:modId xmlns:p14="http://schemas.microsoft.com/office/powerpoint/2010/main" val="555208853"/>
              </p:ext>
            </p:extLst>
          </p:nvPr>
        </p:nvGraphicFramePr>
        <p:xfrm>
          <a:off x="1283374" y="2986620"/>
          <a:ext cx="7137716" cy="518160"/>
        </p:xfrm>
        <a:graphic>
          <a:graphicData uri="http://schemas.openxmlformats.org/drawingml/2006/table">
            <a:tbl>
              <a:tblPr/>
              <a:tblGrid>
                <a:gridCol w="7137716">
                  <a:extLst>
                    <a:ext uri="{9D8B030D-6E8A-4147-A177-3AD203B41FA5}">
                      <a16:colId xmlns:a16="http://schemas.microsoft.com/office/drawing/2014/main" val="20000"/>
                    </a:ext>
                  </a:extLst>
                </a:gridCol>
              </a:tblGrid>
              <a:tr h="365760">
                <a:tc>
                  <a:txBody>
                    <a:bodyPr/>
                    <a:lstStyle/>
                    <a:p>
                      <a:pPr algn="ctr"/>
                      <a:endParaRPr lang="fr-FR" sz="2800" b="1" kern="1200" dirty="0">
                        <a:solidFill>
                          <a:schemeClr val="accent4">
                            <a:lumMod val="50000"/>
                          </a:schemeClr>
                        </a:solidFill>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10" name="Table 9">
            <a:extLst>
              <a:ext uri="{FF2B5EF4-FFF2-40B4-BE49-F238E27FC236}">
                <a16:creationId xmlns:a16="http://schemas.microsoft.com/office/drawing/2014/main" id="{EC7CB193-A6A7-4224-A4BA-174767F19824}"/>
              </a:ext>
            </a:extLst>
          </p:cNvPr>
          <p:cNvGraphicFramePr>
            <a:graphicFrameLocks noGrp="1"/>
          </p:cNvGraphicFramePr>
          <p:nvPr>
            <p:extLst>
              <p:ext uri="{D42A27DB-BD31-4B8C-83A1-F6EECF244321}">
                <p14:modId xmlns:p14="http://schemas.microsoft.com/office/powerpoint/2010/main" val="379722809"/>
              </p:ext>
            </p:extLst>
          </p:nvPr>
        </p:nvGraphicFramePr>
        <p:xfrm>
          <a:off x="1397136" y="4165064"/>
          <a:ext cx="7107736" cy="518160"/>
        </p:xfrm>
        <a:graphic>
          <a:graphicData uri="http://schemas.openxmlformats.org/drawingml/2006/table">
            <a:tbl>
              <a:tblPr/>
              <a:tblGrid>
                <a:gridCol w="7107736">
                  <a:extLst>
                    <a:ext uri="{9D8B030D-6E8A-4147-A177-3AD203B41FA5}">
                      <a16:colId xmlns:a16="http://schemas.microsoft.com/office/drawing/2014/main" val="20000"/>
                    </a:ext>
                  </a:extLst>
                </a:gridCol>
              </a:tblGrid>
              <a:tr h="499872">
                <a:tc>
                  <a:txBody>
                    <a:bodyPr/>
                    <a:lstStyle/>
                    <a:p>
                      <a:pPr marL="0" algn="ctr" defTabSz="914400" rtl="0" eaLnBrk="1" latinLnBrk="0" hangingPunct="1"/>
                      <a:endParaRPr lang="fr-FR" sz="2800" b="1" kern="1200" dirty="0">
                        <a:solidFill>
                          <a:srgbClr val="002060"/>
                        </a:solidFill>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11" name="Table 10">
            <a:extLst>
              <a:ext uri="{FF2B5EF4-FFF2-40B4-BE49-F238E27FC236}">
                <a16:creationId xmlns:a16="http://schemas.microsoft.com/office/drawing/2014/main" id="{3BADB37F-B7A1-426E-A1E9-F2F324676B71}"/>
              </a:ext>
            </a:extLst>
          </p:cNvPr>
          <p:cNvGraphicFramePr>
            <a:graphicFrameLocks noGrp="1"/>
          </p:cNvGraphicFramePr>
          <p:nvPr>
            <p:extLst>
              <p:ext uri="{D42A27DB-BD31-4B8C-83A1-F6EECF244321}">
                <p14:modId xmlns:p14="http://schemas.microsoft.com/office/powerpoint/2010/main" val="1565257087"/>
              </p:ext>
            </p:extLst>
          </p:nvPr>
        </p:nvGraphicFramePr>
        <p:xfrm>
          <a:off x="1420820" y="5348140"/>
          <a:ext cx="7060369" cy="518161"/>
        </p:xfrm>
        <a:graphic>
          <a:graphicData uri="http://schemas.openxmlformats.org/drawingml/2006/table">
            <a:tbl>
              <a:tblPr/>
              <a:tblGrid>
                <a:gridCol w="7060369">
                  <a:extLst>
                    <a:ext uri="{9D8B030D-6E8A-4147-A177-3AD203B41FA5}">
                      <a16:colId xmlns:a16="http://schemas.microsoft.com/office/drawing/2014/main" val="20000"/>
                    </a:ext>
                  </a:extLst>
                </a:gridCol>
              </a:tblGrid>
              <a:tr h="518161">
                <a:tc>
                  <a:txBody>
                    <a:bodyPr/>
                    <a:lstStyle/>
                    <a:p>
                      <a:pPr marL="0" algn="ctr" defTabSz="914400" rtl="0" eaLnBrk="1" latinLnBrk="0" hangingPunct="1"/>
                      <a:endParaRPr lang="fr-FR" sz="2800" b="1" kern="1200" dirty="0">
                        <a:solidFill>
                          <a:schemeClr val="accent4">
                            <a:lumMod val="50000"/>
                          </a:schemeClr>
                        </a:solidFill>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
        <p:nvSpPr>
          <p:cNvPr id="12" name="TextBox 11">
            <a:extLst>
              <a:ext uri="{FF2B5EF4-FFF2-40B4-BE49-F238E27FC236}">
                <a16:creationId xmlns:a16="http://schemas.microsoft.com/office/drawing/2014/main" id="{D12E2439-C83C-4D98-A1E3-96A3D616C6C7}"/>
              </a:ext>
            </a:extLst>
          </p:cNvPr>
          <p:cNvSpPr txBox="1"/>
          <p:nvPr/>
        </p:nvSpPr>
        <p:spPr>
          <a:xfrm>
            <a:off x="149960" y="39969"/>
            <a:ext cx="3006897" cy="461665"/>
          </a:xfrm>
          <a:prstGeom prst="rect">
            <a:avLst/>
          </a:prstGeom>
          <a:noFill/>
          <a:ln>
            <a:solidFill>
              <a:srgbClr val="C00000"/>
            </a:solidFill>
          </a:ln>
        </p:spPr>
        <p:txBody>
          <a:bodyPr wrap="square">
            <a:spAutoFit/>
          </a:bodyPr>
          <a:lstStyle/>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n-US" sz="2400" b="1" i="0" strike="noStrike" kern="1200" cap="none" spc="0" normalizeH="0" baseline="0" noProof="0" dirty="0">
                <a:ln>
                  <a:solidFill>
                    <a:srgbClr val="C00000"/>
                  </a:solidFill>
                </a:ln>
                <a:solidFill>
                  <a:srgbClr val="C00000"/>
                </a:solidFill>
                <a:effectLst/>
                <a:uLnTx/>
                <a:uFillTx/>
                <a:ea typeface="+mn-ea"/>
                <a:cs typeface="+mn-cs"/>
              </a:rPr>
              <a:t>Before the interviews:</a:t>
            </a:r>
          </a:p>
        </p:txBody>
      </p:sp>
      <p:sp>
        <p:nvSpPr>
          <p:cNvPr id="13" name="Arrow: Down 12">
            <a:extLst>
              <a:ext uri="{FF2B5EF4-FFF2-40B4-BE49-F238E27FC236}">
                <a16:creationId xmlns:a16="http://schemas.microsoft.com/office/drawing/2014/main" id="{65AD0263-854A-4CBD-B7FC-2501A205E7DA}"/>
              </a:ext>
            </a:extLst>
          </p:cNvPr>
          <p:cNvSpPr/>
          <p:nvPr/>
        </p:nvSpPr>
        <p:spPr>
          <a:xfrm>
            <a:off x="4563858" y="1153201"/>
            <a:ext cx="347663" cy="567192"/>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5" name="Arrow: Down 14">
            <a:extLst>
              <a:ext uri="{FF2B5EF4-FFF2-40B4-BE49-F238E27FC236}">
                <a16:creationId xmlns:a16="http://schemas.microsoft.com/office/drawing/2014/main" id="{C16EE218-F696-46D0-9C5C-14EB68068645}"/>
              </a:ext>
            </a:extLst>
          </p:cNvPr>
          <p:cNvSpPr/>
          <p:nvPr/>
        </p:nvSpPr>
        <p:spPr>
          <a:xfrm>
            <a:off x="4585534" y="2355451"/>
            <a:ext cx="347663" cy="567192"/>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6" name="Arrow: Down 15">
            <a:extLst>
              <a:ext uri="{FF2B5EF4-FFF2-40B4-BE49-F238E27FC236}">
                <a16:creationId xmlns:a16="http://schemas.microsoft.com/office/drawing/2014/main" id="{66E2FFE2-BC66-4DFA-B7BD-50A1FF3737EF}"/>
              </a:ext>
            </a:extLst>
          </p:cNvPr>
          <p:cNvSpPr/>
          <p:nvPr/>
        </p:nvSpPr>
        <p:spPr>
          <a:xfrm>
            <a:off x="4585534" y="4757189"/>
            <a:ext cx="347663" cy="567192"/>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pic>
        <p:nvPicPr>
          <p:cNvPr id="17" name="Picture 16">
            <a:extLst>
              <a:ext uri="{FF2B5EF4-FFF2-40B4-BE49-F238E27FC236}">
                <a16:creationId xmlns:a16="http://schemas.microsoft.com/office/drawing/2014/main" id="{8A5EC189-464F-471A-B79C-FC0C282C84AE}"/>
              </a:ext>
            </a:extLst>
          </p:cNvPr>
          <p:cNvPicPr>
            <a:picLocks noChangeAspect="1"/>
          </p:cNvPicPr>
          <p:nvPr/>
        </p:nvPicPr>
        <p:blipFill>
          <a:blip r:embed="rId3"/>
          <a:stretch>
            <a:fillRect/>
          </a:stretch>
        </p:blipFill>
        <p:spPr>
          <a:xfrm>
            <a:off x="4573209" y="3554939"/>
            <a:ext cx="384081" cy="585267"/>
          </a:xfrm>
          <a:prstGeom prst="rect">
            <a:avLst/>
          </a:prstGeom>
        </p:spPr>
      </p:pic>
    </p:spTree>
    <p:extLst>
      <p:ext uri="{BB962C8B-B14F-4D97-AF65-F5344CB8AC3E}">
        <p14:creationId xmlns:p14="http://schemas.microsoft.com/office/powerpoint/2010/main" val="2764068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barn(inVertical)">
                                      <p:cBhvr>
                                        <p:cTn id="49" dur="500"/>
                                        <p:tgtEl>
                                          <p:spTgt spid="17"/>
                                        </p:tgtEl>
                                      </p:cBhvr>
                                    </p:animEffect>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fade">
                                      <p:cBhvr>
                                        <p:cTn id="54" dur="1000"/>
                                        <p:tgtEl>
                                          <p:spTgt spid="10"/>
                                        </p:tgtEl>
                                      </p:cBhvr>
                                    </p:animEffect>
                                    <p:anim calcmode="lin" valueType="num">
                                      <p:cBhvr>
                                        <p:cTn id="55" dur="1000" fill="hold"/>
                                        <p:tgtEl>
                                          <p:spTgt spid="10"/>
                                        </p:tgtEl>
                                        <p:attrNameLst>
                                          <p:attrName>ppt_x</p:attrName>
                                        </p:attrNameLst>
                                      </p:cBhvr>
                                      <p:tavLst>
                                        <p:tav tm="0">
                                          <p:val>
                                            <p:strVal val="#ppt_x"/>
                                          </p:val>
                                        </p:tav>
                                        <p:tav tm="100000">
                                          <p:val>
                                            <p:strVal val="#ppt_x"/>
                                          </p:val>
                                        </p:tav>
                                      </p:tavLst>
                                    </p:anim>
                                    <p:anim calcmode="lin" valueType="num">
                                      <p:cBhvr>
                                        <p:cTn id="5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fade">
                                      <p:cBhvr>
                                        <p:cTn id="61" dur="1000"/>
                                        <p:tgtEl>
                                          <p:spTgt spid="16"/>
                                        </p:tgtEl>
                                      </p:cBhvr>
                                    </p:animEffect>
                                    <p:anim calcmode="lin" valueType="num">
                                      <p:cBhvr>
                                        <p:cTn id="62" dur="1000" fill="hold"/>
                                        <p:tgtEl>
                                          <p:spTgt spid="16"/>
                                        </p:tgtEl>
                                        <p:attrNameLst>
                                          <p:attrName>ppt_x</p:attrName>
                                        </p:attrNameLst>
                                      </p:cBhvr>
                                      <p:tavLst>
                                        <p:tav tm="0">
                                          <p:val>
                                            <p:strVal val="#ppt_x"/>
                                          </p:val>
                                        </p:tav>
                                        <p:tav tm="100000">
                                          <p:val>
                                            <p:strVal val="#ppt_x"/>
                                          </p:val>
                                        </p:tav>
                                      </p:tavLst>
                                    </p:anim>
                                    <p:anim calcmode="lin" valueType="num">
                                      <p:cBhvr>
                                        <p:cTn id="6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fade">
                                      <p:cBhvr>
                                        <p:cTn id="68" dur="1000"/>
                                        <p:tgtEl>
                                          <p:spTgt spid="11"/>
                                        </p:tgtEl>
                                      </p:cBhvr>
                                    </p:animEffect>
                                    <p:anim calcmode="lin" valueType="num">
                                      <p:cBhvr>
                                        <p:cTn id="69" dur="1000" fill="hold"/>
                                        <p:tgtEl>
                                          <p:spTgt spid="11"/>
                                        </p:tgtEl>
                                        <p:attrNameLst>
                                          <p:attrName>ppt_x</p:attrName>
                                        </p:attrNameLst>
                                      </p:cBhvr>
                                      <p:tavLst>
                                        <p:tav tm="0">
                                          <p:val>
                                            <p:strVal val="#ppt_x"/>
                                          </p:val>
                                        </p:tav>
                                        <p:tav tm="100000">
                                          <p:val>
                                            <p:strVal val="#ppt_x"/>
                                          </p:val>
                                        </p:tav>
                                      </p:tavLst>
                                    </p:anim>
                                    <p:anim calcmode="lin" valueType="num">
                                      <p:cBhvr>
                                        <p:cTn id="7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5"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2171" y="0"/>
            <a:ext cx="1199869" cy="892629"/>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r>
              <a:rPr lang="en-US" b="1" dirty="0">
                <a:solidFill>
                  <a:schemeClr val="tx1"/>
                </a:solidFill>
              </a:rPr>
              <a:t>Eng. 302 Unit 10 - Lesson 3:Psychology at Work (part 2)</a:t>
            </a:r>
          </a:p>
        </p:txBody>
      </p:sp>
      <p:sp>
        <p:nvSpPr>
          <p:cNvPr id="14" name="Rectangle 13"/>
          <p:cNvSpPr>
            <a:spLocks/>
          </p:cNvSpPr>
          <p:nvPr/>
        </p:nvSpPr>
        <p:spPr>
          <a:xfrm>
            <a:off x="270641" y="6306207"/>
            <a:ext cx="3767959"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6000"/>
              </a:lnSpc>
              <a:spcAft>
                <a:spcPts val="800"/>
              </a:spcAft>
            </a:pPr>
            <a:r>
              <a:rPr lang="en-US" sz="1200" b="1" dirty="0">
                <a:solidFill>
                  <a:schemeClr val="tx1">
                    <a:lumMod val="75000"/>
                    <a:lumOff val="25000"/>
                  </a:schemeClr>
                </a:solidFill>
                <a:latin typeface="Calibri" panose="020F0502020204030204" pitchFamily="34" charset="0"/>
                <a:ea typeface="Calibri" panose="020F0502020204030204" pitchFamily="34" charset="0"/>
                <a:cs typeface="Sakkal Majalla" panose="02000000000000000000" pitchFamily="2" charset="-78"/>
              </a:rPr>
              <a:t>Ministry of Education - Second Semester 2020-2021</a:t>
            </a:r>
            <a:endParaRPr lang="en-US" sz="1050" dirty="0">
              <a:solidFill>
                <a:schemeClr val="tx1">
                  <a:lumMod val="75000"/>
                  <a:lumOff val="25000"/>
                </a:schemeClr>
              </a:solidFill>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7" name="Table 6">
            <a:extLst>
              <a:ext uri="{FF2B5EF4-FFF2-40B4-BE49-F238E27FC236}">
                <a16:creationId xmlns:a16="http://schemas.microsoft.com/office/drawing/2014/main" id="{D5B24B13-64EE-4CDC-A143-B6E58A3FF347}"/>
              </a:ext>
            </a:extLst>
          </p:cNvPr>
          <p:cNvGraphicFramePr>
            <a:graphicFrameLocks noGrp="1"/>
          </p:cNvGraphicFramePr>
          <p:nvPr>
            <p:extLst>
              <p:ext uri="{D42A27DB-BD31-4B8C-83A1-F6EECF244321}">
                <p14:modId xmlns:p14="http://schemas.microsoft.com/office/powerpoint/2010/main" val="3992477814"/>
              </p:ext>
            </p:extLst>
          </p:nvPr>
        </p:nvGraphicFramePr>
        <p:xfrm>
          <a:off x="1296731" y="691197"/>
          <a:ext cx="7201475" cy="567193"/>
        </p:xfrm>
        <a:graphic>
          <a:graphicData uri="http://schemas.openxmlformats.org/drawingml/2006/table">
            <a:tbl>
              <a:tblPr/>
              <a:tblGrid>
                <a:gridCol w="7201475">
                  <a:extLst>
                    <a:ext uri="{9D8B030D-6E8A-4147-A177-3AD203B41FA5}">
                      <a16:colId xmlns:a16="http://schemas.microsoft.com/office/drawing/2014/main" val="20000"/>
                    </a:ext>
                  </a:extLst>
                </a:gridCol>
              </a:tblGrid>
              <a:tr h="567193">
                <a:tc>
                  <a:txBody>
                    <a:bodyPr/>
                    <a:lstStyle/>
                    <a:p>
                      <a:pPr algn="ctr"/>
                      <a:r>
                        <a:rPr lang="en-US" sz="2800" b="1" dirty="0">
                          <a:solidFill>
                            <a:schemeClr val="accent4">
                              <a:lumMod val="50000"/>
                            </a:schemeClr>
                          </a:solidFill>
                        </a:rPr>
                        <a:t>Organize interview room</a:t>
                      </a:r>
                      <a:endParaRPr lang="fr-FR" sz="2800" b="1" dirty="0">
                        <a:solidFill>
                          <a:schemeClr val="accent4">
                            <a:lumMod val="50000"/>
                          </a:schemeClr>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8" name="Table 7">
            <a:extLst>
              <a:ext uri="{FF2B5EF4-FFF2-40B4-BE49-F238E27FC236}">
                <a16:creationId xmlns:a16="http://schemas.microsoft.com/office/drawing/2014/main" id="{579D6076-F227-4A9A-B62C-AE9EECE9EE50}"/>
              </a:ext>
            </a:extLst>
          </p:cNvPr>
          <p:cNvGraphicFramePr>
            <a:graphicFrameLocks noGrp="1"/>
          </p:cNvGraphicFramePr>
          <p:nvPr>
            <p:extLst>
              <p:ext uri="{D42A27DB-BD31-4B8C-83A1-F6EECF244321}">
                <p14:modId xmlns:p14="http://schemas.microsoft.com/office/powerpoint/2010/main" val="133535320"/>
              </p:ext>
            </p:extLst>
          </p:nvPr>
        </p:nvGraphicFramePr>
        <p:xfrm>
          <a:off x="1331870" y="1906064"/>
          <a:ext cx="7159302" cy="518160"/>
        </p:xfrm>
        <a:graphic>
          <a:graphicData uri="http://schemas.openxmlformats.org/drawingml/2006/table">
            <a:tbl>
              <a:tblPr/>
              <a:tblGrid>
                <a:gridCol w="7159302">
                  <a:extLst>
                    <a:ext uri="{9D8B030D-6E8A-4147-A177-3AD203B41FA5}">
                      <a16:colId xmlns:a16="http://schemas.microsoft.com/office/drawing/2014/main" val="20000"/>
                    </a:ext>
                  </a:extLst>
                </a:gridCol>
              </a:tblGrid>
              <a:tr h="390144">
                <a:tc>
                  <a:txBody>
                    <a:bodyPr/>
                    <a:lstStyle/>
                    <a:p>
                      <a:pPr algn="ctr"/>
                      <a:r>
                        <a:rPr lang="en-US" sz="2800" b="1" dirty="0">
                          <a:solidFill>
                            <a:srgbClr val="002060"/>
                          </a:solidFill>
                        </a:rPr>
                        <a:t>Offer candidates tea/coffee/biscuits</a:t>
                      </a:r>
                      <a:endParaRPr lang="fr-FR" sz="2800" b="1" dirty="0">
                        <a:solidFill>
                          <a:srgbClr val="002060"/>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9" name="Table 8">
            <a:extLst>
              <a:ext uri="{FF2B5EF4-FFF2-40B4-BE49-F238E27FC236}">
                <a16:creationId xmlns:a16="http://schemas.microsoft.com/office/drawing/2014/main" id="{BA0CAFDA-AAA7-4046-B413-020320B20987}"/>
              </a:ext>
            </a:extLst>
          </p:cNvPr>
          <p:cNvGraphicFramePr>
            <a:graphicFrameLocks noGrp="1"/>
          </p:cNvGraphicFramePr>
          <p:nvPr>
            <p:extLst>
              <p:ext uri="{D42A27DB-BD31-4B8C-83A1-F6EECF244321}">
                <p14:modId xmlns:p14="http://schemas.microsoft.com/office/powerpoint/2010/main" val="2873331621"/>
              </p:ext>
            </p:extLst>
          </p:nvPr>
        </p:nvGraphicFramePr>
        <p:xfrm>
          <a:off x="1342663" y="3148768"/>
          <a:ext cx="7137716" cy="518160"/>
        </p:xfrm>
        <a:graphic>
          <a:graphicData uri="http://schemas.openxmlformats.org/drawingml/2006/table">
            <a:tbl>
              <a:tblPr/>
              <a:tblGrid>
                <a:gridCol w="7137716">
                  <a:extLst>
                    <a:ext uri="{9D8B030D-6E8A-4147-A177-3AD203B41FA5}">
                      <a16:colId xmlns:a16="http://schemas.microsoft.com/office/drawing/2014/main" val="20000"/>
                    </a:ext>
                  </a:extLst>
                </a:gridCol>
              </a:tblGrid>
              <a:tr h="365760">
                <a:tc>
                  <a:txBody>
                    <a:bodyPr/>
                    <a:lstStyle/>
                    <a:p>
                      <a:pPr algn="ctr"/>
                      <a:r>
                        <a:rPr lang="en-US" sz="2800" b="1" kern="1200" dirty="0">
                          <a:solidFill>
                            <a:schemeClr val="accent4">
                              <a:lumMod val="50000"/>
                            </a:schemeClr>
                          </a:solidFill>
                          <a:latin typeface="+mn-lt"/>
                          <a:ea typeface="+mn-ea"/>
                          <a:cs typeface="+mn-cs"/>
                        </a:rPr>
                        <a:t>Give candidates a personality test</a:t>
                      </a:r>
                      <a:endParaRPr lang="fr-FR" sz="2800" b="1" kern="1200" dirty="0">
                        <a:solidFill>
                          <a:schemeClr val="accent4">
                            <a:lumMod val="50000"/>
                          </a:schemeClr>
                        </a:solidFill>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10" name="Table 9">
            <a:extLst>
              <a:ext uri="{FF2B5EF4-FFF2-40B4-BE49-F238E27FC236}">
                <a16:creationId xmlns:a16="http://schemas.microsoft.com/office/drawing/2014/main" id="{EC7CB193-A6A7-4224-A4BA-174767F19824}"/>
              </a:ext>
            </a:extLst>
          </p:cNvPr>
          <p:cNvGraphicFramePr>
            <a:graphicFrameLocks noGrp="1"/>
          </p:cNvGraphicFramePr>
          <p:nvPr>
            <p:extLst>
              <p:ext uri="{D42A27DB-BD31-4B8C-83A1-F6EECF244321}">
                <p14:modId xmlns:p14="http://schemas.microsoft.com/office/powerpoint/2010/main" val="2932115854"/>
              </p:ext>
            </p:extLst>
          </p:nvPr>
        </p:nvGraphicFramePr>
        <p:xfrm>
          <a:off x="1403422" y="4350286"/>
          <a:ext cx="7107736" cy="518160"/>
        </p:xfrm>
        <a:graphic>
          <a:graphicData uri="http://schemas.openxmlformats.org/drawingml/2006/table">
            <a:tbl>
              <a:tblPr/>
              <a:tblGrid>
                <a:gridCol w="7107736">
                  <a:extLst>
                    <a:ext uri="{9D8B030D-6E8A-4147-A177-3AD203B41FA5}">
                      <a16:colId xmlns:a16="http://schemas.microsoft.com/office/drawing/2014/main" val="20000"/>
                    </a:ext>
                  </a:extLst>
                </a:gridCol>
              </a:tblGrid>
              <a:tr h="499872">
                <a:tc>
                  <a:txBody>
                    <a:bodyPr/>
                    <a:lstStyle/>
                    <a:p>
                      <a:pPr marL="0" algn="ctr" defTabSz="914400" rtl="0" eaLnBrk="1" latinLnBrk="0" hangingPunct="1"/>
                      <a:r>
                        <a:rPr lang="en-US" sz="2800" b="1" kern="1200" dirty="0">
                          <a:solidFill>
                            <a:srgbClr val="002060"/>
                          </a:solidFill>
                          <a:latin typeface="+mn-lt"/>
                          <a:ea typeface="+mn-ea"/>
                          <a:cs typeface="+mn-cs"/>
                        </a:rPr>
                        <a:t>Take candidates on tour of company</a:t>
                      </a:r>
                      <a:endParaRPr lang="fr-FR" sz="2800" b="1" kern="1200" dirty="0">
                        <a:solidFill>
                          <a:srgbClr val="002060"/>
                        </a:solidFill>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11" name="Table 10">
            <a:extLst>
              <a:ext uri="{FF2B5EF4-FFF2-40B4-BE49-F238E27FC236}">
                <a16:creationId xmlns:a16="http://schemas.microsoft.com/office/drawing/2014/main" id="{3BADB37F-B7A1-426E-A1E9-F2F324676B71}"/>
              </a:ext>
            </a:extLst>
          </p:cNvPr>
          <p:cNvGraphicFramePr>
            <a:graphicFrameLocks noGrp="1"/>
          </p:cNvGraphicFramePr>
          <p:nvPr>
            <p:extLst>
              <p:ext uri="{D42A27DB-BD31-4B8C-83A1-F6EECF244321}">
                <p14:modId xmlns:p14="http://schemas.microsoft.com/office/powerpoint/2010/main" val="1361241326"/>
              </p:ext>
            </p:extLst>
          </p:nvPr>
        </p:nvGraphicFramePr>
        <p:xfrm>
          <a:off x="1381336" y="5589440"/>
          <a:ext cx="7060369" cy="518161"/>
        </p:xfrm>
        <a:graphic>
          <a:graphicData uri="http://schemas.openxmlformats.org/drawingml/2006/table">
            <a:tbl>
              <a:tblPr/>
              <a:tblGrid>
                <a:gridCol w="7060369">
                  <a:extLst>
                    <a:ext uri="{9D8B030D-6E8A-4147-A177-3AD203B41FA5}">
                      <a16:colId xmlns:a16="http://schemas.microsoft.com/office/drawing/2014/main" val="20000"/>
                    </a:ext>
                  </a:extLst>
                </a:gridCol>
              </a:tblGrid>
              <a:tr h="518161">
                <a:tc>
                  <a:txBody>
                    <a:bodyPr/>
                    <a:lstStyle/>
                    <a:p>
                      <a:pPr marL="0" algn="ctr" defTabSz="914400" rtl="0" eaLnBrk="1" latinLnBrk="0" hangingPunct="1"/>
                      <a:r>
                        <a:rPr lang="en-US" sz="2800" b="1" kern="1200" dirty="0">
                          <a:solidFill>
                            <a:schemeClr val="accent4">
                              <a:lumMod val="50000"/>
                            </a:schemeClr>
                          </a:solidFill>
                          <a:latin typeface="+mn-lt"/>
                          <a:ea typeface="+mn-ea"/>
                          <a:cs typeface="+mn-cs"/>
                        </a:rPr>
                        <a:t>Interview starts</a:t>
                      </a:r>
                      <a:endParaRPr lang="fr-FR" sz="2800" b="1" kern="1200" dirty="0">
                        <a:solidFill>
                          <a:schemeClr val="accent4">
                            <a:lumMod val="50000"/>
                          </a:schemeClr>
                        </a:solidFill>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
        <p:nvSpPr>
          <p:cNvPr id="13" name="Arrow: Down 12">
            <a:extLst>
              <a:ext uri="{FF2B5EF4-FFF2-40B4-BE49-F238E27FC236}">
                <a16:creationId xmlns:a16="http://schemas.microsoft.com/office/drawing/2014/main" id="{65AD0263-854A-4CBD-B7FC-2501A205E7DA}"/>
              </a:ext>
            </a:extLst>
          </p:cNvPr>
          <p:cNvSpPr/>
          <p:nvPr/>
        </p:nvSpPr>
        <p:spPr>
          <a:xfrm>
            <a:off x="4549806" y="1308533"/>
            <a:ext cx="347663" cy="567192"/>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5" name="Arrow: Down 14">
            <a:extLst>
              <a:ext uri="{FF2B5EF4-FFF2-40B4-BE49-F238E27FC236}">
                <a16:creationId xmlns:a16="http://schemas.microsoft.com/office/drawing/2014/main" id="{C16EE218-F696-46D0-9C5C-14EB68068645}"/>
              </a:ext>
            </a:extLst>
          </p:cNvPr>
          <p:cNvSpPr/>
          <p:nvPr/>
        </p:nvSpPr>
        <p:spPr>
          <a:xfrm>
            <a:off x="4549806" y="2477266"/>
            <a:ext cx="347663" cy="567192"/>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6" name="Arrow: Down 15">
            <a:extLst>
              <a:ext uri="{FF2B5EF4-FFF2-40B4-BE49-F238E27FC236}">
                <a16:creationId xmlns:a16="http://schemas.microsoft.com/office/drawing/2014/main" id="{66E2FFE2-BC66-4DFA-B7BD-50A1FF3737EF}"/>
              </a:ext>
            </a:extLst>
          </p:cNvPr>
          <p:cNvSpPr/>
          <p:nvPr/>
        </p:nvSpPr>
        <p:spPr>
          <a:xfrm>
            <a:off x="4585534" y="4918589"/>
            <a:ext cx="347663" cy="567192"/>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pic>
        <p:nvPicPr>
          <p:cNvPr id="17" name="Picture 16">
            <a:extLst>
              <a:ext uri="{FF2B5EF4-FFF2-40B4-BE49-F238E27FC236}">
                <a16:creationId xmlns:a16="http://schemas.microsoft.com/office/drawing/2014/main" id="{8A5EC189-464F-471A-B79C-FC0C282C84AE}"/>
              </a:ext>
            </a:extLst>
          </p:cNvPr>
          <p:cNvPicPr>
            <a:picLocks noChangeAspect="1"/>
          </p:cNvPicPr>
          <p:nvPr/>
        </p:nvPicPr>
        <p:blipFill>
          <a:blip r:embed="rId3"/>
          <a:stretch>
            <a:fillRect/>
          </a:stretch>
        </p:blipFill>
        <p:spPr>
          <a:xfrm>
            <a:off x="4567324" y="3716339"/>
            <a:ext cx="384081" cy="585267"/>
          </a:xfrm>
          <a:prstGeom prst="rect">
            <a:avLst/>
          </a:prstGeom>
        </p:spPr>
      </p:pic>
      <p:sp>
        <p:nvSpPr>
          <p:cNvPr id="2" name="Rectangle 1"/>
          <p:cNvSpPr/>
          <p:nvPr/>
        </p:nvSpPr>
        <p:spPr>
          <a:xfrm>
            <a:off x="93565" y="0"/>
            <a:ext cx="2979835" cy="461665"/>
          </a:xfrm>
          <a:prstGeom prst="rect">
            <a:avLst/>
          </a:prstGeom>
          <a:ln>
            <a:solidFill>
              <a:srgbClr val="C00000"/>
            </a:solidFill>
          </a:ln>
        </p:spPr>
        <p:txBody>
          <a:bodyPr wrap="square">
            <a:spAutoFit/>
          </a:bodyPr>
          <a:lstStyle/>
          <a:p>
            <a:r>
              <a:rPr lang="en-US" sz="2400" b="1" dirty="0">
                <a:solidFill>
                  <a:srgbClr val="C00000"/>
                </a:solidFill>
              </a:rPr>
              <a:t>A SUGGESTED ORDER</a:t>
            </a:r>
          </a:p>
        </p:txBody>
      </p:sp>
      <p:sp>
        <p:nvSpPr>
          <p:cNvPr id="18" name="Rectangle 17"/>
          <p:cNvSpPr/>
          <p:nvPr/>
        </p:nvSpPr>
        <p:spPr>
          <a:xfrm>
            <a:off x="3246472" y="-15351"/>
            <a:ext cx="3025784" cy="461665"/>
          </a:xfrm>
          <a:prstGeom prst="rect">
            <a:avLst/>
          </a:prstGeom>
          <a:ln>
            <a:solidFill>
              <a:srgbClr val="002060"/>
            </a:solidFill>
          </a:ln>
        </p:spPr>
        <p:txBody>
          <a:bodyPr wrap="square">
            <a:spAutoFit/>
          </a:bodyPr>
          <a:lstStyle/>
          <a:p>
            <a:r>
              <a:rPr lang="en-US" sz="2400" b="1" dirty="0">
                <a:solidFill>
                  <a:schemeClr val="accent5">
                    <a:lumMod val="50000"/>
                  </a:schemeClr>
                </a:solidFill>
              </a:rPr>
              <a:t>Before the interviews</a:t>
            </a:r>
          </a:p>
        </p:txBody>
      </p:sp>
    </p:spTree>
    <p:extLst>
      <p:ext uri="{BB962C8B-B14F-4D97-AF65-F5344CB8AC3E}">
        <p14:creationId xmlns:p14="http://schemas.microsoft.com/office/powerpoint/2010/main" val="26777458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circle(in)">
                                      <p:cBhvr>
                                        <p:cTn id="14" dur="20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1000"/>
                                        <p:tgtEl>
                                          <p:spTgt spid="13"/>
                                        </p:tgtEl>
                                      </p:cBhvr>
                                    </p:animEffect>
                                    <p:anim calcmode="lin" valueType="num">
                                      <p:cBhvr>
                                        <p:cTn id="27" dur="1000" fill="hold"/>
                                        <p:tgtEl>
                                          <p:spTgt spid="13"/>
                                        </p:tgtEl>
                                        <p:attrNameLst>
                                          <p:attrName>ppt_x</p:attrName>
                                        </p:attrNameLst>
                                      </p:cBhvr>
                                      <p:tavLst>
                                        <p:tav tm="0">
                                          <p:val>
                                            <p:strVal val="#ppt_x"/>
                                          </p:val>
                                        </p:tav>
                                        <p:tav tm="100000">
                                          <p:val>
                                            <p:strVal val="#ppt_x"/>
                                          </p:val>
                                        </p:tav>
                                      </p:tavLst>
                                    </p:anim>
                                    <p:anim calcmode="lin" valueType="num">
                                      <p:cBhvr>
                                        <p:cTn id="2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1000"/>
                                        <p:tgtEl>
                                          <p:spTgt spid="15"/>
                                        </p:tgtEl>
                                      </p:cBhvr>
                                    </p:animEffect>
                                    <p:anim calcmode="lin" valueType="num">
                                      <p:cBhvr>
                                        <p:cTn id="41" dur="1000" fill="hold"/>
                                        <p:tgtEl>
                                          <p:spTgt spid="15"/>
                                        </p:tgtEl>
                                        <p:attrNameLst>
                                          <p:attrName>ppt_x</p:attrName>
                                        </p:attrNameLst>
                                      </p:cBhvr>
                                      <p:tavLst>
                                        <p:tav tm="0">
                                          <p:val>
                                            <p:strVal val="#ppt_x"/>
                                          </p:val>
                                        </p:tav>
                                        <p:tav tm="100000">
                                          <p:val>
                                            <p:strVal val="#ppt_x"/>
                                          </p:val>
                                        </p:tav>
                                      </p:tavLst>
                                    </p:anim>
                                    <p:anim calcmode="lin" valueType="num">
                                      <p:cBhvr>
                                        <p:cTn id="42"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1000"/>
                                        <p:tgtEl>
                                          <p:spTgt spid="9"/>
                                        </p:tgtEl>
                                      </p:cBhvr>
                                    </p:animEffect>
                                    <p:anim calcmode="lin" valueType="num">
                                      <p:cBhvr>
                                        <p:cTn id="48" dur="1000" fill="hold"/>
                                        <p:tgtEl>
                                          <p:spTgt spid="9"/>
                                        </p:tgtEl>
                                        <p:attrNameLst>
                                          <p:attrName>ppt_x</p:attrName>
                                        </p:attrNameLst>
                                      </p:cBhvr>
                                      <p:tavLst>
                                        <p:tav tm="0">
                                          <p:val>
                                            <p:strVal val="#ppt_x"/>
                                          </p:val>
                                        </p:tav>
                                        <p:tav tm="100000">
                                          <p:val>
                                            <p:strVal val="#ppt_x"/>
                                          </p:val>
                                        </p:tav>
                                      </p:tavLst>
                                    </p:anim>
                                    <p:anim calcmode="lin" valueType="num">
                                      <p:cBhvr>
                                        <p:cTn id="4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nodeType="click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barn(inVertical)">
                                      <p:cBhvr>
                                        <p:cTn id="54" dur="500"/>
                                        <p:tgtEl>
                                          <p:spTgt spid="17"/>
                                        </p:tgtEl>
                                      </p:cBhvr>
                                    </p:animEffect>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10"/>
                                        </p:tgtEl>
                                        <p:attrNameLst>
                                          <p:attrName>style.visibility</p:attrName>
                                        </p:attrNameLst>
                                      </p:cBhvr>
                                      <p:to>
                                        <p:strVal val="visible"/>
                                      </p:to>
                                    </p:set>
                                    <p:animEffect transition="in" filter="fade">
                                      <p:cBhvr>
                                        <p:cTn id="59" dur="1000"/>
                                        <p:tgtEl>
                                          <p:spTgt spid="10"/>
                                        </p:tgtEl>
                                      </p:cBhvr>
                                    </p:animEffect>
                                    <p:anim calcmode="lin" valueType="num">
                                      <p:cBhvr>
                                        <p:cTn id="60" dur="1000" fill="hold"/>
                                        <p:tgtEl>
                                          <p:spTgt spid="10"/>
                                        </p:tgtEl>
                                        <p:attrNameLst>
                                          <p:attrName>ppt_x</p:attrName>
                                        </p:attrNameLst>
                                      </p:cBhvr>
                                      <p:tavLst>
                                        <p:tav tm="0">
                                          <p:val>
                                            <p:strVal val="#ppt_x"/>
                                          </p:val>
                                        </p:tav>
                                        <p:tav tm="100000">
                                          <p:val>
                                            <p:strVal val="#ppt_x"/>
                                          </p:val>
                                        </p:tav>
                                      </p:tavLst>
                                    </p:anim>
                                    <p:anim calcmode="lin" valueType="num">
                                      <p:cBhvr>
                                        <p:cTn id="6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fade">
                                      <p:cBhvr>
                                        <p:cTn id="66" dur="1000"/>
                                        <p:tgtEl>
                                          <p:spTgt spid="16"/>
                                        </p:tgtEl>
                                      </p:cBhvr>
                                    </p:animEffect>
                                    <p:anim calcmode="lin" valueType="num">
                                      <p:cBhvr>
                                        <p:cTn id="67" dur="1000" fill="hold"/>
                                        <p:tgtEl>
                                          <p:spTgt spid="16"/>
                                        </p:tgtEl>
                                        <p:attrNameLst>
                                          <p:attrName>ppt_x</p:attrName>
                                        </p:attrNameLst>
                                      </p:cBhvr>
                                      <p:tavLst>
                                        <p:tav tm="0">
                                          <p:val>
                                            <p:strVal val="#ppt_x"/>
                                          </p:val>
                                        </p:tav>
                                        <p:tav tm="100000">
                                          <p:val>
                                            <p:strVal val="#ppt_x"/>
                                          </p:val>
                                        </p:tav>
                                      </p:tavLst>
                                    </p:anim>
                                    <p:anim calcmode="lin" valueType="num">
                                      <p:cBhvr>
                                        <p:cTn id="6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nodeType="clickEffect">
                                  <p:stCondLst>
                                    <p:cond delay="0"/>
                                  </p:stCondLst>
                                  <p:childTnLst>
                                    <p:set>
                                      <p:cBhvr>
                                        <p:cTn id="72" dur="1" fill="hold">
                                          <p:stCondLst>
                                            <p:cond delay="0"/>
                                          </p:stCondLst>
                                        </p:cTn>
                                        <p:tgtEl>
                                          <p:spTgt spid="11"/>
                                        </p:tgtEl>
                                        <p:attrNameLst>
                                          <p:attrName>style.visibility</p:attrName>
                                        </p:attrNameLst>
                                      </p:cBhvr>
                                      <p:to>
                                        <p:strVal val="visible"/>
                                      </p:to>
                                    </p:set>
                                    <p:animEffect transition="in" filter="fade">
                                      <p:cBhvr>
                                        <p:cTn id="73" dur="1000"/>
                                        <p:tgtEl>
                                          <p:spTgt spid="11"/>
                                        </p:tgtEl>
                                      </p:cBhvr>
                                    </p:animEffect>
                                    <p:anim calcmode="lin" valueType="num">
                                      <p:cBhvr>
                                        <p:cTn id="74" dur="1000" fill="hold"/>
                                        <p:tgtEl>
                                          <p:spTgt spid="11"/>
                                        </p:tgtEl>
                                        <p:attrNameLst>
                                          <p:attrName>ppt_x</p:attrName>
                                        </p:attrNameLst>
                                      </p:cBhvr>
                                      <p:tavLst>
                                        <p:tav tm="0">
                                          <p:val>
                                            <p:strVal val="#ppt_x"/>
                                          </p:val>
                                        </p:tav>
                                        <p:tav tm="100000">
                                          <p:val>
                                            <p:strVal val="#ppt_x"/>
                                          </p:val>
                                        </p:tav>
                                      </p:tavLst>
                                    </p:anim>
                                    <p:anim calcmode="lin" valueType="num">
                                      <p:cBhvr>
                                        <p:cTn id="7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6" grpId="0" animBg="1"/>
      <p:bldP spid="2" grpId="0" animBg="1"/>
      <p:bldP spid="1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TMPLT.potx</Template>
  <TotalTime>1751</TotalTime>
  <Words>3008</Words>
  <Application>Microsoft Office PowerPoint</Application>
  <PresentationFormat>Widescreen</PresentationFormat>
  <Paragraphs>313</Paragraphs>
  <Slides>22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Calibri</vt:lpstr>
      <vt:lpstr>Calibri Light</vt:lpstr>
      <vt:lpstr>Century Gothic</vt:lpstr>
      <vt:lpstr>Sakkal Majalla</vt:lpstr>
      <vt:lpstr>Sultan bold</vt:lpstr>
      <vt:lpstr>Times New Roman</vt:lpstr>
      <vt:lpstr>Wingdings</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AYSHA ALTHABET</dc:creator>
  <cp:lastModifiedBy>nabeel buhaza</cp:lastModifiedBy>
  <cp:revision>384</cp:revision>
  <cp:lastPrinted>2021-01-17T11:49:49Z</cp:lastPrinted>
  <dcterms:created xsi:type="dcterms:W3CDTF">2020-03-04T10:47:58Z</dcterms:created>
  <dcterms:modified xsi:type="dcterms:W3CDTF">2021-02-24T08:03:49Z</dcterms:modified>
</cp:coreProperties>
</file>